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3.xml" ContentType="application/vnd.openxmlformats-officedocument.theme+xml"/>
  <Override PartName="/ppt/tags/tag1.xml" ContentType="application/vnd.openxmlformats-officedocument.presentationml.tags+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notesSlides/notesSlide37.xml" ContentType="application/vnd.openxmlformats-officedocument.presentationml.notesSlide+xml"/>
  <Override PartName="/ppt/charts/chart2.xml" ContentType="application/vnd.openxmlformats-officedocument.drawingml.chart+xml"/>
  <Override PartName="/ppt/theme/themeOverride2.xml" ContentType="application/vnd.openxmlformats-officedocument.themeOverr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4"/>
    <p:sldMasterId id="2147483664" r:id="rId5"/>
    <p:sldMasterId id="2147483680" r:id="rId6"/>
    <p:sldMasterId id="2147483725" r:id="rId7"/>
  </p:sldMasterIdLst>
  <p:notesMasterIdLst>
    <p:notesMasterId r:id="rId98"/>
  </p:notesMasterIdLst>
  <p:sldIdLst>
    <p:sldId id="256" r:id="rId8"/>
    <p:sldId id="266" r:id="rId9"/>
    <p:sldId id="495" r:id="rId10"/>
    <p:sldId id="277" r:id="rId11"/>
    <p:sldId id="280" r:id="rId12"/>
    <p:sldId id="307" r:id="rId13"/>
    <p:sldId id="2147479629" r:id="rId14"/>
    <p:sldId id="2145706449" r:id="rId15"/>
    <p:sldId id="2147472723" r:id="rId16"/>
    <p:sldId id="412" r:id="rId17"/>
    <p:sldId id="730" r:id="rId18"/>
    <p:sldId id="259" r:id="rId19"/>
    <p:sldId id="2147483494" r:id="rId20"/>
    <p:sldId id="413" r:id="rId21"/>
    <p:sldId id="2147483066" r:id="rId22"/>
    <p:sldId id="2147470546" r:id="rId23"/>
    <p:sldId id="665" r:id="rId24"/>
    <p:sldId id="260" r:id="rId25"/>
    <p:sldId id="2147479631" r:id="rId26"/>
    <p:sldId id="265" r:id="rId27"/>
    <p:sldId id="2147483644" r:id="rId28"/>
    <p:sldId id="2147483506" r:id="rId29"/>
    <p:sldId id="2147483507" r:id="rId30"/>
    <p:sldId id="2147483646" r:id="rId31"/>
    <p:sldId id="296" r:id="rId32"/>
    <p:sldId id="320" r:id="rId33"/>
    <p:sldId id="2147482881" r:id="rId34"/>
    <p:sldId id="2147483561" r:id="rId35"/>
    <p:sldId id="258" r:id="rId36"/>
    <p:sldId id="257" r:id="rId37"/>
    <p:sldId id="2147483563" r:id="rId38"/>
    <p:sldId id="282" r:id="rId39"/>
    <p:sldId id="2147470547" r:id="rId40"/>
    <p:sldId id="2147470487" r:id="rId41"/>
    <p:sldId id="2147483647" r:id="rId42"/>
    <p:sldId id="2147482834" r:id="rId43"/>
    <p:sldId id="288" r:id="rId44"/>
    <p:sldId id="278" r:id="rId45"/>
    <p:sldId id="2147470552" r:id="rId46"/>
    <p:sldId id="287" r:id="rId47"/>
    <p:sldId id="2147480416" r:id="rId48"/>
    <p:sldId id="2147480417" r:id="rId49"/>
    <p:sldId id="342" r:id="rId50"/>
    <p:sldId id="2636" r:id="rId51"/>
    <p:sldId id="264" r:id="rId52"/>
    <p:sldId id="378" r:id="rId53"/>
    <p:sldId id="379" r:id="rId54"/>
    <p:sldId id="262" r:id="rId55"/>
    <p:sldId id="261" r:id="rId56"/>
    <p:sldId id="2147480400" r:id="rId57"/>
    <p:sldId id="386" r:id="rId58"/>
    <p:sldId id="341" r:id="rId59"/>
    <p:sldId id="387" r:id="rId60"/>
    <p:sldId id="388" r:id="rId61"/>
    <p:sldId id="389" r:id="rId62"/>
    <p:sldId id="390" r:id="rId63"/>
    <p:sldId id="2147470554" r:id="rId64"/>
    <p:sldId id="401" r:id="rId65"/>
    <p:sldId id="2147470553" r:id="rId66"/>
    <p:sldId id="2147483635" r:id="rId67"/>
    <p:sldId id="2147483519" r:id="rId68"/>
    <p:sldId id="2147483520" r:id="rId69"/>
    <p:sldId id="2147480355" r:id="rId70"/>
    <p:sldId id="2147470355" r:id="rId71"/>
    <p:sldId id="2147470359" r:id="rId72"/>
    <p:sldId id="647" r:id="rId73"/>
    <p:sldId id="263" r:id="rId74"/>
    <p:sldId id="267" r:id="rId75"/>
    <p:sldId id="650" r:id="rId76"/>
    <p:sldId id="398" r:id="rId77"/>
    <p:sldId id="397" r:id="rId78"/>
    <p:sldId id="274" r:id="rId79"/>
    <p:sldId id="273" r:id="rId80"/>
    <p:sldId id="2147470539" r:id="rId81"/>
    <p:sldId id="2147470509" r:id="rId82"/>
    <p:sldId id="279" r:id="rId83"/>
    <p:sldId id="284" r:id="rId84"/>
    <p:sldId id="285" r:id="rId85"/>
    <p:sldId id="283" r:id="rId86"/>
    <p:sldId id="286" r:id="rId87"/>
    <p:sldId id="270" r:id="rId88"/>
    <p:sldId id="271" r:id="rId89"/>
    <p:sldId id="290" r:id="rId90"/>
    <p:sldId id="272" r:id="rId91"/>
    <p:sldId id="291" r:id="rId92"/>
    <p:sldId id="289" r:id="rId93"/>
    <p:sldId id="281" r:id="rId94"/>
    <p:sldId id="2147470497" r:id="rId95"/>
    <p:sldId id="292" r:id="rId96"/>
    <p:sldId id="366" r:id="rId9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16"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0795131-F131-DD8D-EC92-75A68C2343BF}" name="Tim Person" initials="TP" userId="S::tperson@ushealthconnect.com::b2b484d9-01a2-453c-8946-0f01071f09e2" providerId="AD"/>
  <p188:author id="{25255833-67BE-CE7E-6E89-7869ECC51E82}" name="Carrie Stanton" initials="CS" userId="S::cstanton@ushealthconnect.com::fb076fe4-310e-4936-b27b-20ca150e18dc" providerId="AD"/>
  <p188:author id="{F81DE35A-50DD-831C-4C71-771EAADA53CF}" name="Paige Daniels" initials="PD" userId="S::pdaniels@ushealthconnect.com::86daaabd-8219-4d78-97e4-3e43d69765b9" providerId="AD"/>
  <p188:author id="{0687B19D-8269-EC7C-2ED0-A643C948A569}" name="Olivia Marshall" initials="OM" userId="S::OMarshall@ushealthconnect.com::ff4eb11f-1293-460e-bc55-670f617c422b" providerId="AD"/>
  <p188:author id="{586D6ABC-9A93-2558-C565-0337598FE2D2}" name="Jocelyn Timko" initials="" userId="S::jtimko@ushealthconnect.com::7abe3607-283a-400d-b017-87d9fd22fa6b" providerId="AD"/>
  <p188:author id="{FEDC6ED0-F910-0EC8-89E2-828B34973FA8}" name="Jhaveri, Komal" initials="JK" userId="S::Jhaverik@mskcc.org::c0d87c9b-7737-4e78-b7d6-b31c55603ef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3C7CEA"/>
    <a:srgbClr val="F2F2F2"/>
    <a:srgbClr val="FBE9EC"/>
    <a:srgbClr val="595959"/>
    <a:srgbClr val="8D145C"/>
    <a:srgbClr val="749C27"/>
    <a:srgbClr val="F9ECF7"/>
    <a:srgbClr val="EFDAEC"/>
    <a:srgbClr val="E3C2D8"/>
    <a:srgbClr val="EBF0EE"/>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A54012A7-D35B-374D-8E32-E9D923FC221F}" v="3" dt="2026-09-22T14:49:13.490"/>
  </p1510:revLst>
</p1510:revInfo>
</file>

<file path=ppt/tableStyles.xml><?xml version="1.0" encoding="utf-8"?>
<a:tblStyleLst xmlns:a="http://schemas.openxmlformats.org/drawingml/2006/main" def="{5C22544A-7EE6-4342-B048-85BDC9FD1C3A}">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7524"/>
    <p:restoredTop sz="72591"/>
  </p:normalViewPr>
  <p:slideViewPr>
    <p:cSldViewPr snapToGrid="0">
      <p:cViewPr varScale="1">
        <p:scale>
          <a:sx n="100" d="100"/>
          <a:sy n="100" d="100"/>
        </p:scale>
        <p:origin x="784" y="160"/>
      </p:cViewPr>
      <p:guideLst>
        <p:guide orient="horz" pos="2160"/>
        <p:guide pos="3816"/>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9.xml"/><Relationship Id="rId21" Type="http://schemas.openxmlformats.org/officeDocument/2006/relationships/slide" Target="slides/slide14.xml"/><Relationship Id="rId42" Type="http://schemas.openxmlformats.org/officeDocument/2006/relationships/slide" Target="slides/slide35.xml"/><Relationship Id="rId47" Type="http://schemas.openxmlformats.org/officeDocument/2006/relationships/slide" Target="slides/slide40.xml"/><Relationship Id="rId63" Type="http://schemas.openxmlformats.org/officeDocument/2006/relationships/slide" Target="slides/slide56.xml"/><Relationship Id="rId68" Type="http://schemas.openxmlformats.org/officeDocument/2006/relationships/slide" Target="slides/slide61.xml"/><Relationship Id="rId84" Type="http://schemas.openxmlformats.org/officeDocument/2006/relationships/slide" Target="slides/slide77.xml"/><Relationship Id="rId89" Type="http://schemas.openxmlformats.org/officeDocument/2006/relationships/slide" Target="slides/slide82.xml"/><Relationship Id="rId16" Type="http://schemas.openxmlformats.org/officeDocument/2006/relationships/slide" Target="slides/slide9.xml"/><Relationship Id="rId11" Type="http://schemas.openxmlformats.org/officeDocument/2006/relationships/slide" Target="slides/slide4.xml"/><Relationship Id="rId32" Type="http://schemas.openxmlformats.org/officeDocument/2006/relationships/slide" Target="slides/slide25.xml"/><Relationship Id="rId37" Type="http://schemas.openxmlformats.org/officeDocument/2006/relationships/slide" Target="slides/slide30.xml"/><Relationship Id="rId53" Type="http://schemas.openxmlformats.org/officeDocument/2006/relationships/slide" Target="slides/slide46.xml"/><Relationship Id="rId58" Type="http://schemas.openxmlformats.org/officeDocument/2006/relationships/slide" Target="slides/slide51.xml"/><Relationship Id="rId74" Type="http://schemas.openxmlformats.org/officeDocument/2006/relationships/slide" Target="slides/slide67.xml"/><Relationship Id="rId79" Type="http://schemas.openxmlformats.org/officeDocument/2006/relationships/slide" Target="slides/slide72.xml"/><Relationship Id="rId102" Type="http://schemas.openxmlformats.org/officeDocument/2006/relationships/tableStyles" Target="tableStyles.xml"/><Relationship Id="rId5" Type="http://schemas.openxmlformats.org/officeDocument/2006/relationships/slideMaster" Target="slideMasters/slideMaster2.xml"/><Relationship Id="rId90" Type="http://schemas.openxmlformats.org/officeDocument/2006/relationships/slide" Target="slides/slide83.xml"/><Relationship Id="rId95" Type="http://schemas.openxmlformats.org/officeDocument/2006/relationships/slide" Target="slides/slide88.xml"/><Relationship Id="rId22" Type="http://schemas.openxmlformats.org/officeDocument/2006/relationships/slide" Target="slides/slide15.xml"/><Relationship Id="rId27" Type="http://schemas.openxmlformats.org/officeDocument/2006/relationships/slide" Target="slides/slide20.xml"/><Relationship Id="rId43" Type="http://schemas.openxmlformats.org/officeDocument/2006/relationships/slide" Target="slides/slide36.xml"/><Relationship Id="rId48" Type="http://schemas.openxmlformats.org/officeDocument/2006/relationships/slide" Target="slides/slide41.xml"/><Relationship Id="rId64" Type="http://schemas.openxmlformats.org/officeDocument/2006/relationships/slide" Target="slides/slide57.xml"/><Relationship Id="rId69" Type="http://schemas.openxmlformats.org/officeDocument/2006/relationships/slide" Target="slides/slide62.xml"/><Relationship Id="rId80" Type="http://schemas.openxmlformats.org/officeDocument/2006/relationships/slide" Target="slides/slide73.xml"/><Relationship Id="rId85" Type="http://schemas.openxmlformats.org/officeDocument/2006/relationships/slide" Target="slides/slide78.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slide" Target="slides/slide26.xml"/><Relationship Id="rId38" Type="http://schemas.openxmlformats.org/officeDocument/2006/relationships/slide" Target="slides/slide31.xml"/><Relationship Id="rId46" Type="http://schemas.openxmlformats.org/officeDocument/2006/relationships/slide" Target="slides/slide39.xml"/><Relationship Id="rId59" Type="http://schemas.openxmlformats.org/officeDocument/2006/relationships/slide" Target="slides/slide52.xml"/><Relationship Id="rId67" Type="http://schemas.openxmlformats.org/officeDocument/2006/relationships/slide" Target="slides/slide60.xml"/><Relationship Id="rId103" Type="http://schemas.microsoft.com/office/2015/10/relationships/revisionInfo" Target="revisionInfo.xml"/><Relationship Id="rId20" Type="http://schemas.openxmlformats.org/officeDocument/2006/relationships/slide" Target="slides/slide13.xml"/><Relationship Id="rId41" Type="http://schemas.openxmlformats.org/officeDocument/2006/relationships/slide" Target="slides/slide34.xml"/><Relationship Id="rId54" Type="http://schemas.openxmlformats.org/officeDocument/2006/relationships/slide" Target="slides/slide47.xml"/><Relationship Id="rId62" Type="http://schemas.openxmlformats.org/officeDocument/2006/relationships/slide" Target="slides/slide55.xml"/><Relationship Id="rId70" Type="http://schemas.openxmlformats.org/officeDocument/2006/relationships/slide" Target="slides/slide63.xml"/><Relationship Id="rId75" Type="http://schemas.openxmlformats.org/officeDocument/2006/relationships/slide" Target="slides/slide68.xml"/><Relationship Id="rId83" Type="http://schemas.openxmlformats.org/officeDocument/2006/relationships/slide" Target="slides/slide76.xml"/><Relationship Id="rId88" Type="http://schemas.openxmlformats.org/officeDocument/2006/relationships/slide" Target="slides/slide81.xml"/><Relationship Id="rId91" Type="http://schemas.openxmlformats.org/officeDocument/2006/relationships/slide" Target="slides/slide84.xml"/><Relationship Id="rId96" Type="http://schemas.openxmlformats.org/officeDocument/2006/relationships/slide" Target="slides/slide89.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slide" Target="slides/slide29.xml"/><Relationship Id="rId49" Type="http://schemas.openxmlformats.org/officeDocument/2006/relationships/slide" Target="slides/slide42.xml"/><Relationship Id="rId57" Type="http://schemas.openxmlformats.org/officeDocument/2006/relationships/slide" Target="slides/slide50.xml"/><Relationship Id="rId10" Type="http://schemas.openxmlformats.org/officeDocument/2006/relationships/slide" Target="slides/slide3.xml"/><Relationship Id="rId31" Type="http://schemas.openxmlformats.org/officeDocument/2006/relationships/slide" Target="slides/slide24.xml"/><Relationship Id="rId44" Type="http://schemas.openxmlformats.org/officeDocument/2006/relationships/slide" Target="slides/slide37.xml"/><Relationship Id="rId52" Type="http://schemas.openxmlformats.org/officeDocument/2006/relationships/slide" Target="slides/slide45.xml"/><Relationship Id="rId60" Type="http://schemas.openxmlformats.org/officeDocument/2006/relationships/slide" Target="slides/slide53.xml"/><Relationship Id="rId65" Type="http://schemas.openxmlformats.org/officeDocument/2006/relationships/slide" Target="slides/slide58.xml"/><Relationship Id="rId73" Type="http://schemas.openxmlformats.org/officeDocument/2006/relationships/slide" Target="slides/slide66.xml"/><Relationship Id="rId78" Type="http://schemas.openxmlformats.org/officeDocument/2006/relationships/slide" Target="slides/slide71.xml"/><Relationship Id="rId81" Type="http://schemas.openxmlformats.org/officeDocument/2006/relationships/slide" Target="slides/slide74.xml"/><Relationship Id="rId86" Type="http://schemas.openxmlformats.org/officeDocument/2006/relationships/slide" Target="slides/slide79.xml"/><Relationship Id="rId94" Type="http://schemas.openxmlformats.org/officeDocument/2006/relationships/slide" Target="slides/slide87.xml"/><Relationship Id="rId99" Type="http://schemas.openxmlformats.org/officeDocument/2006/relationships/presProps" Target="presProps.xml"/><Relationship Id="rId101"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2.xml"/><Relationship Id="rId13" Type="http://schemas.openxmlformats.org/officeDocument/2006/relationships/slide" Target="slides/slide6.xml"/><Relationship Id="rId18" Type="http://schemas.openxmlformats.org/officeDocument/2006/relationships/slide" Target="slides/slide11.xml"/><Relationship Id="rId39" Type="http://schemas.openxmlformats.org/officeDocument/2006/relationships/slide" Target="slides/slide32.xml"/><Relationship Id="rId34" Type="http://schemas.openxmlformats.org/officeDocument/2006/relationships/slide" Target="slides/slide27.xml"/><Relationship Id="rId50" Type="http://schemas.openxmlformats.org/officeDocument/2006/relationships/slide" Target="slides/slide43.xml"/><Relationship Id="rId55" Type="http://schemas.openxmlformats.org/officeDocument/2006/relationships/slide" Target="slides/slide48.xml"/><Relationship Id="rId76" Type="http://schemas.openxmlformats.org/officeDocument/2006/relationships/slide" Target="slides/slide69.xml"/><Relationship Id="rId97" Type="http://schemas.openxmlformats.org/officeDocument/2006/relationships/slide" Target="slides/slide90.xml"/><Relationship Id="rId104" Type="http://schemas.microsoft.com/office/2018/10/relationships/authors" Target="authors.xml"/><Relationship Id="rId7" Type="http://schemas.openxmlformats.org/officeDocument/2006/relationships/slideMaster" Target="slideMasters/slideMaster4.xml"/><Relationship Id="rId71" Type="http://schemas.openxmlformats.org/officeDocument/2006/relationships/slide" Target="slides/slide64.xml"/><Relationship Id="rId92" Type="http://schemas.openxmlformats.org/officeDocument/2006/relationships/slide" Target="slides/slide85.xml"/><Relationship Id="rId2" Type="http://schemas.openxmlformats.org/officeDocument/2006/relationships/customXml" Target="../customXml/item2.xml"/><Relationship Id="rId29" Type="http://schemas.openxmlformats.org/officeDocument/2006/relationships/slide" Target="slides/slide22.xml"/><Relationship Id="rId24" Type="http://schemas.openxmlformats.org/officeDocument/2006/relationships/slide" Target="slides/slide17.xml"/><Relationship Id="rId40" Type="http://schemas.openxmlformats.org/officeDocument/2006/relationships/slide" Target="slides/slide33.xml"/><Relationship Id="rId45" Type="http://schemas.openxmlformats.org/officeDocument/2006/relationships/slide" Target="slides/slide38.xml"/><Relationship Id="rId66" Type="http://schemas.openxmlformats.org/officeDocument/2006/relationships/slide" Target="slides/slide59.xml"/><Relationship Id="rId87" Type="http://schemas.openxmlformats.org/officeDocument/2006/relationships/slide" Target="slides/slide80.xml"/><Relationship Id="rId61" Type="http://schemas.openxmlformats.org/officeDocument/2006/relationships/slide" Target="slides/slide54.xml"/><Relationship Id="rId82" Type="http://schemas.openxmlformats.org/officeDocument/2006/relationships/slide" Target="slides/slide75.xml"/><Relationship Id="rId19" Type="http://schemas.openxmlformats.org/officeDocument/2006/relationships/slide" Target="slides/slide12.xml"/><Relationship Id="rId14" Type="http://schemas.openxmlformats.org/officeDocument/2006/relationships/slide" Target="slides/slide7.xml"/><Relationship Id="rId30" Type="http://schemas.openxmlformats.org/officeDocument/2006/relationships/slide" Target="slides/slide23.xml"/><Relationship Id="rId35" Type="http://schemas.openxmlformats.org/officeDocument/2006/relationships/slide" Target="slides/slide28.xml"/><Relationship Id="rId56" Type="http://schemas.openxmlformats.org/officeDocument/2006/relationships/slide" Target="slides/slide49.xml"/><Relationship Id="rId77" Type="http://schemas.openxmlformats.org/officeDocument/2006/relationships/slide" Target="slides/slide70.xml"/><Relationship Id="rId100" Type="http://schemas.openxmlformats.org/officeDocument/2006/relationships/viewProps" Target="viewProps.xml"/><Relationship Id="rId8" Type="http://schemas.openxmlformats.org/officeDocument/2006/relationships/slide" Target="slides/slide1.xml"/><Relationship Id="rId51" Type="http://schemas.openxmlformats.org/officeDocument/2006/relationships/slide" Target="slides/slide44.xml"/><Relationship Id="rId72" Type="http://schemas.openxmlformats.org/officeDocument/2006/relationships/slide" Target="slides/slide65.xml"/><Relationship Id="rId93" Type="http://schemas.openxmlformats.org/officeDocument/2006/relationships/slide" Target="slides/slide86.xml"/><Relationship Id="rId98" Type="http://schemas.openxmlformats.org/officeDocument/2006/relationships/notesMaster" Target="notesMasters/notesMaster1.xml"/><Relationship Id="rId3" Type="http://schemas.openxmlformats.org/officeDocument/2006/relationships/customXml" Target="../customXml/item3.xml"/></Relationships>
</file>

<file path=ppt/charts/_rels/chart1.xml.rels><?xml version="1.0" encoding="UTF-8" standalone="yes"?>
<Relationships xmlns="http://schemas.openxmlformats.org/package/2006/relationships"><Relationship Id="rId2" Type="http://schemas.openxmlformats.org/officeDocument/2006/relationships/package" Target="../embeddings/Microsoft_Excel_Worksheet.xlsx"/><Relationship Id="rId1" Type="http://schemas.openxmlformats.org/officeDocument/2006/relationships/themeOverride" Target="../theme/themeOverride1.xml"/></Relationships>
</file>

<file path=ppt/charts/_rels/chart2.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dk2" tx2="lt2" accent1="accent1" accent2="accent2" accent3="accent3" accent4="accent4" accent5="accent5" accent6="accent6" hlink="hlink" folHlink="folHlink"/>
  <c:chart>
    <c:autoTitleDeleted val="1"/>
    <c:plotArea>
      <c:layout>
        <c:manualLayout>
          <c:layoutTarget val="inner"/>
          <c:xMode val="edge"/>
          <c:yMode val="edge"/>
          <c:x val="4.6687290519169825E-2"/>
          <c:y val="0.12504878964849359"/>
          <c:w val="0.93208742625317298"/>
          <c:h val="0.46055513414391658"/>
        </c:manualLayout>
      </c:layout>
      <c:scatterChart>
        <c:scatterStyle val="lineMarker"/>
        <c:varyColors val="0"/>
        <c:ser>
          <c:idx val="0"/>
          <c:order val="0"/>
          <c:tx>
            <c:strRef>
              <c:f>Sheet1!$B$1</c:f>
              <c:strCache>
                <c:ptCount val="1"/>
                <c:pt idx="0">
                  <c:v>Y-Values</c:v>
                </c:pt>
              </c:strCache>
            </c:strRef>
          </c:tx>
          <c:spPr>
            <a:ln w="25400" cap="rnd" cmpd="sng" algn="ctr">
              <a:noFill/>
              <a:prstDash val="solid"/>
              <a:round/>
            </a:ln>
            <a:effectLst>
              <a:outerShdw dist="25400" dir="2700000" algn="tl" rotWithShape="0">
                <a:schemeClr val="accent1"/>
              </a:outerShdw>
            </a:effectLst>
          </c:spPr>
          <c:marker>
            <c:symbol val="square"/>
            <c:size val="9"/>
            <c:spPr>
              <a:solidFill>
                <a:srgbClr val="6E1E50"/>
              </a:solidFill>
              <a:ln w="9525" cap="flat" cmpd="sng" algn="ctr">
                <a:noFill/>
                <a:prstDash val="solid"/>
                <a:round/>
              </a:ln>
              <a:effectLst/>
            </c:spPr>
          </c:marker>
          <c:dPt>
            <c:idx val="0"/>
            <c:marker>
              <c:symbol val="square"/>
              <c:size val="10"/>
            </c:marker>
            <c:bubble3D val="0"/>
            <c:extLst>
              <c:ext xmlns:c16="http://schemas.microsoft.com/office/drawing/2014/chart" uri="{C3380CC4-5D6E-409C-BE32-E72D297353CC}">
                <c16:uniqueId val="{00000000-C7E1-4254-B429-A2CA5392BEF8}"/>
              </c:ext>
            </c:extLst>
          </c:dPt>
          <c:dPt>
            <c:idx val="1"/>
            <c:marker>
              <c:symbol val="square"/>
              <c:size val="5"/>
            </c:marker>
            <c:bubble3D val="0"/>
            <c:extLst>
              <c:ext xmlns:c16="http://schemas.microsoft.com/office/drawing/2014/chart" uri="{C3380CC4-5D6E-409C-BE32-E72D297353CC}">
                <c16:uniqueId val="{00000001-C7E1-4254-B429-A2CA5392BEF8}"/>
              </c:ext>
            </c:extLst>
          </c:dPt>
          <c:dPt>
            <c:idx val="5"/>
            <c:bubble3D val="0"/>
            <c:extLst>
              <c:ext xmlns:c16="http://schemas.microsoft.com/office/drawing/2014/chart" uri="{C3380CC4-5D6E-409C-BE32-E72D297353CC}">
                <c16:uniqueId val="{00000002-C7E1-4254-B429-A2CA5392BEF8}"/>
              </c:ext>
            </c:extLst>
          </c:dPt>
          <c:errBars>
            <c:errDir val="y"/>
            <c:errBarType val="both"/>
            <c:errValType val="fixedVal"/>
            <c:noEndCap val="0"/>
            <c:val val="0"/>
            <c:spPr>
              <a:solidFill>
                <a:schemeClr val="tx1"/>
              </a:solidFill>
              <a:ln w="9525" cap="flat" cmpd="sng" algn="ctr">
                <a:solidFill>
                  <a:schemeClr val="tx1">
                    <a:shade val="95000"/>
                    <a:satMod val="105000"/>
                  </a:schemeClr>
                </a:solidFill>
                <a:prstDash val="solid"/>
                <a:round/>
              </a:ln>
              <a:effectLst/>
            </c:spPr>
          </c:errBars>
          <c:errBars>
            <c:errDir val="x"/>
            <c:errBarType val="both"/>
            <c:errValType val="cust"/>
            <c:noEndCap val="1"/>
            <c:plus>
              <c:numRef>
                <c:f>Sheet1!$I$2:$I$36</c:f>
                <c:numCache>
                  <c:formatCode>General</c:formatCode>
                  <c:ptCount val="35"/>
                  <c:pt idx="0">
                    <c:v>0.17999999999999994</c:v>
                  </c:pt>
                  <c:pt idx="1">
                    <c:v>0.24999999999999994</c:v>
                  </c:pt>
                  <c:pt idx="2">
                    <c:v>0.59</c:v>
                  </c:pt>
                  <c:pt idx="3">
                    <c:v>1.02</c:v>
                  </c:pt>
                  <c:pt idx="4">
                    <c:v>1.74</c:v>
                  </c:pt>
                  <c:pt idx="5">
                    <c:v>0</c:v>
                  </c:pt>
                  <c:pt idx="6">
                    <c:v>0.63</c:v>
                  </c:pt>
                  <c:pt idx="7">
                    <c:v>0.83</c:v>
                  </c:pt>
                  <c:pt idx="8">
                    <c:v>5.15</c:v>
                  </c:pt>
                  <c:pt idx="9">
                    <c:v>0</c:v>
                  </c:pt>
                  <c:pt idx="10">
                    <c:v>0.67</c:v>
                  </c:pt>
                  <c:pt idx="11">
                    <c:v>0.98</c:v>
                  </c:pt>
                  <c:pt idx="12">
                    <c:v>0.93</c:v>
                  </c:pt>
                  <c:pt idx="13">
                    <c:v>0.48</c:v>
                  </c:pt>
                  <c:pt idx="14">
                    <c:v>0</c:v>
                  </c:pt>
                  <c:pt idx="15">
                    <c:v>0.64</c:v>
                  </c:pt>
                  <c:pt idx="16">
                    <c:v>0.74</c:v>
                  </c:pt>
                  <c:pt idx="17">
                    <c:v>0</c:v>
                  </c:pt>
                  <c:pt idx="18">
                    <c:v>0.53</c:v>
                  </c:pt>
                  <c:pt idx="19">
                    <c:v>1.28</c:v>
                  </c:pt>
                  <c:pt idx="20">
                    <c:v>0</c:v>
                  </c:pt>
                  <c:pt idx="21">
                    <c:v>0.6</c:v>
                  </c:pt>
                  <c:pt idx="22">
                    <c:v>0.82</c:v>
                  </c:pt>
                  <c:pt idx="23">
                    <c:v>0</c:v>
                  </c:pt>
                  <c:pt idx="24">
                    <c:v>1.5</c:v>
                  </c:pt>
                  <c:pt idx="25">
                    <c:v>0.6</c:v>
                  </c:pt>
                  <c:pt idx="26">
                    <c:v>0</c:v>
                  </c:pt>
                  <c:pt idx="27">
                    <c:v>0.67</c:v>
                  </c:pt>
                  <c:pt idx="28">
                    <c:v>0.63</c:v>
                  </c:pt>
                  <c:pt idx="29">
                    <c:v>0</c:v>
                  </c:pt>
                  <c:pt idx="30">
                    <c:v>0.59</c:v>
                  </c:pt>
                  <c:pt idx="31">
                    <c:v>6.35</c:v>
                  </c:pt>
                  <c:pt idx="32">
                    <c:v>0</c:v>
                  </c:pt>
                  <c:pt idx="33">
                    <c:v>0.54</c:v>
                  </c:pt>
                  <c:pt idx="34">
                    <c:v>0.72</c:v>
                  </c:pt>
                </c:numCache>
              </c:numRef>
            </c:plus>
            <c:minus>
              <c:numRef>
                <c:f>Sheet1!$H$2:$H$36</c:f>
                <c:numCache>
                  <c:formatCode>General</c:formatCode>
                  <c:ptCount val="35"/>
                  <c:pt idx="0">
                    <c:v>0.12</c:v>
                  </c:pt>
                  <c:pt idx="1">
                    <c:v>0.15999999999999998</c:v>
                  </c:pt>
                  <c:pt idx="2">
                    <c:v>-0.26</c:v>
                  </c:pt>
                  <c:pt idx="3">
                    <c:v>-0.24</c:v>
                  </c:pt>
                  <c:pt idx="4">
                    <c:v>-0.15</c:v>
                  </c:pt>
                  <c:pt idx="5">
                    <c:v>0</c:v>
                  </c:pt>
                  <c:pt idx="6">
                    <c:v>-0.28000000000000003</c:v>
                  </c:pt>
                  <c:pt idx="7">
                    <c:v>-0.22</c:v>
                  </c:pt>
                  <c:pt idx="8">
                    <c:v>-0.23</c:v>
                  </c:pt>
                  <c:pt idx="9">
                    <c:v>0</c:v>
                  </c:pt>
                  <c:pt idx="10">
                    <c:v>-0.15</c:v>
                  </c:pt>
                  <c:pt idx="11">
                    <c:v>-0.32</c:v>
                  </c:pt>
                  <c:pt idx="12">
                    <c:v>-0.27</c:v>
                  </c:pt>
                  <c:pt idx="13">
                    <c:v>-0.06</c:v>
                  </c:pt>
                  <c:pt idx="14">
                    <c:v>0</c:v>
                  </c:pt>
                  <c:pt idx="15">
                    <c:v>-0.31</c:v>
                  </c:pt>
                  <c:pt idx="16">
                    <c:v>-0.1</c:v>
                  </c:pt>
                  <c:pt idx="17">
                    <c:v>0</c:v>
                  </c:pt>
                  <c:pt idx="18">
                    <c:v>-0.24</c:v>
                  </c:pt>
                  <c:pt idx="19">
                    <c:v>-0.34</c:v>
                  </c:pt>
                  <c:pt idx="20">
                    <c:v>0</c:v>
                  </c:pt>
                  <c:pt idx="21">
                    <c:v>-0.25</c:v>
                  </c:pt>
                  <c:pt idx="22">
                    <c:v>-0.27</c:v>
                  </c:pt>
                  <c:pt idx="23">
                    <c:v>0</c:v>
                  </c:pt>
                  <c:pt idx="24">
                    <c:v>-0.14000000000000001</c:v>
                  </c:pt>
                  <c:pt idx="25">
                    <c:v>-0.3</c:v>
                  </c:pt>
                  <c:pt idx="26">
                    <c:v>0</c:v>
                  </c:pt>
                  <c:pt idx="27">
                    <c:v>-0.22</c:v>
                  </c:pt>
                  <c:pt idx="28">
                    <c:v>-0.27</c:v>
                  </c:pt>
                  <c:pt idx="29">
                    <c:v>0</c:v>
                  </c:pt>
                  <c:pt idx="30">
                    <c:v>-0.3</c:v>
                  </c:pt>
                  <c:pt idx="31">
                    <c:v>-0.06</c:v>
                  </c:pt>
                  <c:pt idx="32">
                    <c:v>0</c:v>
                  </c:pt>
                  <c:pt idx="33">
                    <c:v>-0.14000000000000001</c:v>
                  </c:pt>
                  <c:pt idx="34">
                    <c:v>-0.33</c:v>
                  </c:pt>
                </c:numCache>
              </c:numRef>
            </c:minus>
            <c:spPr>
              <a:solidFill>
                <a:schemeClr val="tx1"/>
              </a:solidFill>
              <a:ln w="9525" cap="flat" cmpd="sng" algn="ctr">
                <a:solidFill>
                  <a:schemeClr val="tx1">
                    <a:shade val="95000"/>
                    <a:satMod val="105000"/>
                  </a:schemeClr>
                </a:solidFill>
                <a:prstDash val="solid"/>
                <a:round/>
              </a:ln>
              <a:effectLst/>
            </c:spPr>
          </c:errBars>
          <c:xVal>
            <c:numRef>
              <c:f>Sheet1!$A$2:$A$30</c:f>
              <c:numCache>
                <c:formatCode>General</c:formatCode>
                <c:ptCount val="29"/>
                <c:pt idx="0">
                  <c:v>0.4</c:v>
                </c:pt>
                <c:pt idx="1">
                  <c:v>0.44</c:v>
                </c:pt>
              </c:numCache>
            </c:numRef>
          </c:xVal>
          <c:yVal>
            <c:numRef>
              <c:f>Sheet1!$B$2:$B$30</c:f>
              <c:numCache>
                <c:formatCode>General</c:formatCode>
                <c:ptCount val="29"/>
                <c:pt idx="0">
                  <c:v>3.5</c:v>
                </c:pt>
                <c:pt idx="1">
                  <c:v>1.5</c:v>
                </c:pt>
                <c:pt idx="2">
                  <c:v>0</c:v>
                </c:pt>
              </c:numCache>
            </c:numRef>
          </c:yVal>
          <c:smooth val="0"/>
          <c:extLst>
            <c:ext xmlns:c16="http://schemas.microsoft.com/office/drawing/2014/chart" uri="{C3380CC4-5D6E-409C-BE32-E72D297353CC}">
              <c16:uniqueId val="{00000003-C7E1-4254-B429-A2CA5392BEF8}"/>
            </c:ext>
          </c:extLst>
        </c:ser>
        <c:dLbls>
          <c:showLegendKey val="0"/>
          <c:showVal val="0"/>
          <c:showCatName val="0"/>
          <c:showSerName val="0"/>
          <c:showPercent val="0"/>
          <c:showBubbleSize val="0"/>
        </c:dLbls>
        <c:axId val="815704824"/>
        <c:axId val="815702864"/>
      </c:scatterChart>
      <c:valAx>
        <c:axId val="815704824"/>
        <c:scaling>
          <c:logBase val="5"/>
          <c:orientation val="minMax"/>
          <c:max val="5"/>
          <c:min val="0.2"/>
        </c:scaling>
        <c:delete val="0"/>
        <c:axPos val="b"/>
        <c:numFmt formatCode="#,##0.0" sourceLinked="0"/>
        <c:majorTickMark val="out"/>
        <c:minorTickMark val="out"/>
        <c:tickLblPos val="nextTo"/>
        <c:spPr>
          <a:noFill/>
          <a:ln w="9525" cap="flat" cmpd="sng" algn="ctr">
            <a:solidFill>
              <a:schemeClr val="tx1"/>
            </a:solidFill>
            <a:prstDash val="solid"/>
            <a:round/>
          </a:ln>
          <a:effectLst/>
        </c:spPr>
        <c:txPr>
          <a:bodyPr rot="-60000000" spcFirstLastPara="1" vertOverflow="ellipsis" vert="horz" wrap="square" anchor="ctr" anchorCtr="1"/>
          <a:lstStyle/>
          <a:p>
            <a:pPr>
              <a:defRPr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815702864"/>
        <c:crosses val="autoZero"/>
        <c:crossBetween val="midCat"/>
      </c:valAx>
      <c:valAx>
        <c:axId val="815702864"/>
        <c:scaling>
          <c:orientation val="minMax"/>
          <c:max val="5"/>
        </c:scaling>
        <c:delete val="0"/>
        <c:axPos val="l"/>
        <c:numFmt formatCode="General" sourceLinked="1"/>
        <c:majorTickMark val="none"/>
        <c:minorTickMark val="none"/>
        <c:tickLblPos val="nextTo"/>
        <c:spPr>
          <a:noFill/>
          <a:ln w="9525" cap="flat" cmpd="sng" algn="ctr">
            <a:solidFill>
              <a:sysClr val="windowText" lastClr="000000"/>
            </a:solidFill>
            <a:prstDash val="lgDash"/>
            <a:round/>
          </a:ln>
          <a:effectLst/>
        </c:spPr>
        <c:txPr>
          <a:bodyPr rot="-60000000" spcFirstLastPara="1" vertOverflow="ellipsis" vert="horz" wrap="square" anchor="ctr" anchorCtr="1"/>
          <a:lstStyle/>
          <a:p>
            <a:pPr>
              <a:defRPr sz="1197" b="0" i="0" u="none" strike="noStrike" kern="1200" baseline="0">
                <a:solidFill>
                  <a:schemeClr val="lt1">
                    <a:alpha val="0"/>
                  </a:schemeClr>
                </a:solidFill>
                <a:latin typeface="+mn-lt"/>
                <a:ea typeface="+mn-ea"/>
                <a:cs typeface="+mn-cs"/>
              </a:defRPr>
            </a:pPr>
            <a:endParaRPr lang="en-US"/>
          </a:p>
        </c:txPr>
        <c:crossAx val="815704824"/>
        <c:crossesAt val="1"/>
        <c:crossBetween val="midCat"/>
        <c:majorUnit val="1"/>
      </c:valAx>
      <c:spPr>
        <a:noFill/>
        <a:ln>
          <a:noFill/>
        </a:ln>
        <a:effectLst/>
      </c:spPr>
    </c:plotArea>
    <c:plotVisOnly val="1"/>
    <c:dispBlanksAs val="gap"/>
    <c:showDLblsOverMax val="0"/>
  </c:chart>
  <c:spPr>
    <a:noFill/>
    <a:ln w="9525" cap="flat" cmpd="sng" algn="ctr">
      <a:noFill/>
      <a:prstDash val="solid"/>
      <a:round/>
    </a:ln>
    <a:effectLst/>
  </c:spPr>
  <c:txPr>
    <a:bodyPr/>
    <a:lstStyle/>
    <a:p>
      <a:pPr>
        <a:defRPr/>
      </a:pPr>
      <a:endParaRPr lang="en-US"/>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dk2" tx2="lt2" accent1="accent1" accent2="accent2" accent3="accent3" accent4="accent4" accent5="accent5" accent6="accent6" hlink="hlink" folHlink="folHlink"/>
  <c:chart>
    <c:autoTitleDeleted val="1"/>
    <c:plotArea>
      <c:layout>
        <c:manualLayout>
          <c:layoutTarget val="inner"/>
          <c:xMode val="edge"/>
          <c:yMode val="edge"/>
          <c:x val="4.6687290519169825E-2"/>
          <c:y val="0.12504878964849359"/>
          <c:w val="0.93208742625317298"/>
          <c:h val="0.46055513414391658"/>
        </c:manualLayout>
      </c:layout>
      <c:scatterChart>
        <c:scatterStyle val="lineMarker"/>
        <c:varyColors val="0"/>
        <c:ser>
          <c:idx val="0"/>
          <c:order val="0"/>
          <c:tx>
            <c:strRef>
              <c:f>Sheet1!$B$1</c:f>
              <c:strCache>
                <c:ptCount val="1"/>
                <c:pt idx="0">
                  <c:v>Y-Values</c:v>
                </c:pt>
              </c:strCache>
            </c:strRef>
          </c:tx>
          <c:spPr>
            <a:ln w="25400" cap="rnd" cmpd="sng" algn="ctr">
              <a:noFill/>
              <a:prstDash val="solid"/>
              <a:round/>
            </a:ln>
            <a:effectLst>
              <a:outerShdw dist="25400" dir="2700000" algn="tl" rotWithShape="0">
                <a:schemeClr val="accent1"/>
              </a:outerShdw>
            </a:effectLst>
          </c:spPr>
          <c:marker>
            <c:symbol val="square"/>
            <c:size val="9"/>
            <c:spPr>
              <a:solidFill>
                <a:srgbClr val="6E1E50"/>
              </a:solidFill>
              <a:ln w="9525" cap="flat" cmpd="sng" algn="ctr">
                <a:noFill/>
                <a:prstDash val="solid"/>
                <a:round/>
              </a:ln>
              <a:effectLst/>
            </c:spPr>
          </c:marker>
          <c:dPt>
            <c:idx val="0"/>
            <c:marker>
              <c:symbol val="square"/>
              <c:size val="10"/>
            </c:marker>
            <c:bubble3D val="0"/>
            <c:extLst>
              <c:ext xmlns:c16="http://schemas.microsoft.com/office/drawing/2014/chart" uri="{C3380CC4-5D6E-409C-BE32-E72D297353CC}">
                <c16:uniqueId val="{00000000-A336-4E85-847B-CF26AE2DE356}"/>
              </c:ext>
            </c:extLst>
          </c:dPt>
          <c:dPt>
            <c:idx val="1"/>
            <c:marker>
              <c:symbol val="square"/>
              <c:size val="3"/>
            </c:marker>
            <c:bubble3D val="0"/>
            <c:extLst>
              <c:ext xmlns:c16="http://schemas.microsoft.com/office/drawing/2014/chart" uri="{C3380CC4-5D6E-409C-BE32-E72D297353CC}">
                <c16:uniqueId val="{00000001-A336-4E85-847B-CF26AE2DE356}"/>
              </c:ext>
            </c:extLst>
          </c:dPt>
          <c:dPt>
            <c:idx val="5"/>
            <c:bubble3D val="0"/>
            <c:extLst>
              <c:ext xmlns:c16="http://schemas.microsoft.com/office/drawing/2014/chart" uri="{C3380CC4-5D6E-409C-BE32-E72D297353CC}">
                <c16:uniqueId val="{00000002-A336-4E85-847B-CF26AE2DE356}"/>
              </c:ext>
            </c:extLst>
          </c:dPt>
          <c:errBars>
            <c:errDir val="y"/>
            <c:errBarType val="both"/>
            <c:errValType val="fixedVal"/>
            <c:noEndCap val="0"/>
            <c:val val="0"/>
            <c:spPr>
              <a:solidFill>
                <a:schemeClr val="tx1"/>
              </a:solidFill>
              <a:ln w="9525" cap="flat" cmpd="sng" algn="ctr">
                <a:solidFill>
                  <a:schemeClr val="tx1">
                    <a:shade val="95000"/>
                    <a:satMod val="105000"/>
                  </a:schemeClr>
                </a:solidFill>
                <a:prstDash val="solid"/>
                <a:round/>
              </a:ln>
              <a:effectLst/>
            </c:spPr>
          </c:errBars>
          <c:errBars>
            <c:errDir val="x"/>
            <c:errBarType val="both"/>
            <c:errValType val="cust"/>
            <c:noEndCap val="1"/>
            <c:plus>
              <c:numRef>
                <c:f>Sheet1!$I$2:$I$36</c:f>
                <c:numCache>
                  <c:formatCode>General</c:formatCode>
                  <c:ptCount val="35"/>
                  <c:pt idx="0">
                    <c:v>0.15999999999999992</c:v>
                  </c:pt>
                  <c:pt idx="1">
                    <c:v>0.27</c:v>
                  </c:pt>
                  <c:pt idx="2">
                    <c:v>0.59</c:v>
                  </c:pt>
                  <c:pt idx="3">
                    <c:v>1.02</c:v>
                  </c:pt>
                  <c:pt idx="4">
                    <c:v>1.74</c:v>
                  </c:pt>
                  <c:pt idx="5">
                    <c:v>0</c:v>
                  </c:pt>
                  <c:pt idx="6">
                    <c:v>0.63</c:v>
                  </c:pt>
                  <c:pt idx="7">
                    <c:v>0.83</c:v>
                  </c:pt>
                  <c:pt idx="8">
                    <c:v>5.15</c:v>
                  </c:pt>
                  <c:pt idx="9">
                    <c:v>0</c:v>
                  </c:pt>
                  <c:pt idx="10">
                    <c:v>0.67</c:v>
                  </c:pt>
                  <c:pt idx="11">
                    <c:v>0.98</c:v>
                  </c:pt>
                  <c:pt idx="12">
                    <c:v>0.93</c:v>
                  </c:pt>
                  <c:pt idx="13">
                    <c:v>0.48</c:v>
                  </c:pt>
                  <c:pt idx="14">
                    <c:v>0</c:v>
                  </c:pt>
                  <c:pt idx="15">
                    <c:v>0.64</c:v>
                  </c:pt>
                  <c:pt idx="16">
                    <c:v>0.74</c:v>
                  </c:pt>
                  <c:pt idx="17">
                    <c:v>0</c:v>
                  </c:pt>
                  <c:pt idx="18">
                    <c:v>0.53</c:v>
                  </c:pt>
                  <c:pt idx="19">
                    <c:v>1.28</c:v>
                  </c:pt>
                  <c:pt idx="20">
                    <c:v>0</c:v>
                  </c:pt>
                  <c:pt idx="21">
                    <c:v>0.6</c:v>
                  </c:pt>
                  <c:pt idx="22">
                    <c:v>0.82</c:v>
                  </c:pt>
                  <c:pt idx="23">
                    <c:v>0</c:v>
                  </c:pt>
                  <c:pt idx="24">
                    <c:v>1.5</c:v>
                  </c:pt>
                  <c:pt idx="25">
                    <c:v>0.6</c:v>
                  </c:pt>
                  <c:pt idx="26">
                    <c:v>0</c:v>
                  </c:pt>
                  <c:pt idx="27">
                    <c:v>0.67</c:v>
                  </c:pt>
                  <c:pt idx="28">
                    <c:v>0.63</c:v>
                  </c:pt>
                  <c:pt idx="29">
                    <c:v>0</c:v>
                  </c:pt>
                  <c:pt idx="30">
                    <c:v>0.59</c:v>
                  </c:pt>
                  <c:pt idx="31">
                    <c:v>6.35</c:v>
                  </c:pt>
                  <c:pt idx="32">
                    <c:v>0</c:v>
                  </c:pt>
                  <c:pt idx="33">
                    <c:v>0.54</c:v>
                  </c:pt>
                  <c:pt idx="34">
                    <c:v>0.72</c:v>
                  </c:pt>
                </c:numCache>
              </c:numRef>
            </c:plus>
            <c:minus>
              <c:numRef>
                <c:f>Sheet1!$H$2:$H$36</c:f>
                <c:numCache>
                  <c:formatCode>General</c:formatCode>
                  <c:ptCount val="35"/>
                  <c:pt idx="0">
                    <c:v>0.12000000000000005</c:v>
                  </c:pt>
                  <c:pt idx="1">
                    <c:v>0.18999999999999995</c:v>
                  </c:pt>
                  <c:pt idx="2">
                    <c:v>-0.26</c:v>
                  </c:pt>
                  <c:pt idx="3">
                    <c:v>-0.24</c:v>
                  </c:pt>
                  <c:pt idx="4">
                    <c:v>-0.15</c:v>
                  </c:pt>
                  <c:pt idx="5">
                    <c:v>0</c:v>
                  </c:pt>
                  <c:pt idx="6">
                    <c:v>-0.28000000000000003</c:v>
                  </c:pt>
                  <c:pt idx="7">
                    <c:v>-0.22</c:v>
                  </c:pt>
                  <c:pt idx="8">
                    <c:v>-0.23</c:v>
                  </c:pt>
                  <c:pt idx="9">
                    <c:v>0</c:v>
                  </c:pt>
                  <c:pt idx="10">
                    <c:v>-0.15</c:v>
                  </c:pt>
                  <c:pt idx="11">
                    <c:v>-0.32</c:v>
                  </c:pt>
                  <c:pt idx="12">
                    <c:v>-0.27</c:v>
                  </c:pt>
                  <c:pt idx="13">
                    <c:v>-0.06</c:v>
                  </c:pt>
                  <c:pt idx="14">
                    <c:v>0</c:v>
                  </c:pt>
                  <c:pt idx="15">
                    <c:v>-0.31</c:v>
                  </c:pt>
                  <c:pt idx="16">
                    <c:v>-0.1</c:v>
                  </c:pt>
                  <c:pt idx="17">
                    <c:v>0</c:v>
                  </c:pt>
                  <c:pt idx="18">
                    <c:v>-0.24</c:v>
                  </c:pt>
                  <c:pt idx="19">
                    <c:v>-0.34</c:v>
                  </c:pt>
                  <c:pt idx="20">
                    <c:v>0</c:v>
                  </c:pt>
                  <c:pt idx="21">
                    <c:v>-0.25</c:v>
                  </c:pt>
                  <c:pt idx="22">
                    <c:v>-0.27</c:v>
                  </c:pt>
                  <c:pt idx="23">
                    <c:v>0</c:v>
                  </c:pt>
                  <c:pt idx="24">
                    <c:v>-0.14000000000000001</c:v>
                  </c:pt>
                  <c:pt idx="25">
                    <c:v>-0.3</c:v>
                  </c:pt>
                  <c:pt idx="26">
                    <c:v>0</c:v>
                  </c:pt>
                  <c:pt idx="27">
                    <c:v>-0.22</c:v>
                  </c:pt>
                  <c:pt idx="28">
                    <c:v>-0.27</c:v>
                  </c:pt>
                  <c:pt idx="29">
                    <c:v>0</c:v>
                  </c:pt>
                  <c:pt idx="30">
                    <c:v>-0.3</c:v>
                  </c:pt>
                  <c:pt idx="31">
                    <c:v>-0.06</c:v>
                  </c:pt>
                  <c:pt idx="32">
                    <c:v>0</c:v>
                  </c:pt>
                  <c:pt idx="33">
                    <c:v>-0.14000000000000001</c:v>
                  </c:pt>
                  <c:pt idx="34">
                    <c:v>-0.33</c:v>
                  </c:pt>
                </c:numCache>
              </c:numRef>
            </c:minus>
            <c:spPr>
              <a:solidFill>
                <a:schemeClr val="tx1"/>
              </a:solidFill>
              <a:ln w="9525" cap="flat" cmpd="sng" algn="ctr">
                <a:solidFill>
                  <a:schemeClr val="tx1">
                    <a:shade val="95000"/>
                    <a:satMod val="105000"/>
                  </a:schemeClr>
                </a:solidFill>
                <a:prstDash val="solid"/>
                <a:round/>
              </a:ln>
              <a:effectLst/>
            </c:spPr>
          </c:errBars>
          <c:xVal>
            <c:numRef>
              <c:f>Sheet1!$A$2:$A$30</c:f>
              <c:numCache>
                <c:formatCode>General</c:formatCode>
                <c:ptCount val="29"/>
                <c:pt idx="0">
                  <c:v>0.55000000000000004</c:v>
                </c:pt>
                <c:pt idx="1">
                  <c:v>0.59</c:v>
                </c:pt>
              </c:numCache>
            </c:numRef>
          </c:xVal>
          <c:yVal>
            <c:numRef>
              <c:f>Sheet1!$B$2:$B$30</c:f>
              <c:numCache>
                <c:formatCode>General</c:formatCode>
                <c:ptCount val="29"/>
                <c:pt idx="0">
                  <c:v>3.5</c:v>
                </c:pt>
                <c:pt idx="1">
                  <c:v>1.5</c:v>
                </c:pt>
                <c:pt idx="2">
                  <c:v>0</c:v>
                </c:pt>
              </c:numCache>
            </c:numRef>
          </c:yVal>
          <c:smooth val="0"/>
          <c:extLst>
            <c:ext xmlns:c16="http://schemas.microsoft.com/office/drawing/2014/chart" uri="{C3380CC4-5D6E-409C-BE32-E72D297353CC}">
              <c16:uniqueId val="{00000003-A336-4E85-847B-CF26AE2DE356}"/>
            </c:ext>
          </c:extLst>
        </c:ser>
        <c:dLbls>
          <c:showLegendKey val="0"/>
          <c:showVal val="0"/>
          <c:showCatName val="0"/>
          <c:showSerName val="0"/>
          <c:showPercent val="0"/>
          <c:showBubbleSize val="0"/>
        </c:dLbls>
        <c:axId val="815704824"/>
        <c:axId val="815702864"/>
      </c:scatterChart>
      <c:valAx>
        <c:axId val="815704824"/>
        <c:scaling>
          <c:logBase val="5"/>
          <c:orientation val="minMax"/>
          <c:max val="5"/>
          <c:min val="0.2"/>
        </c:scaling>
        <c:delete val="0"/>
        <c:axPos val="b"/>
        <c:numFmt formatCode="#,##0.0" sourceLinked="0"/>
        <c:majorTickMark val="out"/>
        <c:minorTickMark val="out"/>
        <c:tickLblPos val="nextTo"/>
        <c:spPr>
          <a:noFill/>
          <a:ln w="9525" cap="flat" cmpd="sng" algn="ctr">
            <a:solidFill>
              <a:schemeClr val="tx1"/>
            </a:solidFill>
            <a:prstDash val="solid"/>
            <a:round/>
          </a:ln>
          <a:effectLst/>
        </c:spPr>
        <c:txPr>
          <a:bodyPr rot="-60000000" spcFirstLastPara="1" vertOverflow="ellipsis" vert="horz" wrap="square" anchor="ctr" anchorCtr="1"/>
          <a:lstStyle/>
          <a:p>
            <a:pPr>
              <a:defRPr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815702864"/>
        <c:crosses val="autoZero"/>
        <c:crossBetween val="midCat"/>
      </c:valAx>
      <c:valAx>
        <c:axId val="815702864"/>
        <c:scaling>
          <c:orientation val="minMax"/>
          <c:max val="5"/>
        </c:scaling>
        <c:delete val="0"/>
        <c:axPos val="l"/>
        <c:numFmt formatCode="General" sourceLinked="1"/>
        <c:majorTickMark val="none"/>
        <c:minorTickMark val="none"/>
        <c:tickLblPos val="nextTo"/>
        <c:spPr>
          <a:noFill/>
          <a:ln w="9525" cap="flat" cmpd="sng" algn="ctr">
            <a:solidFill>
              <a:sysClr val="windowText" lastClr="000000"/>
            </a:solidFill>
            <a:prstDash val="lgDash"/>
            <a:round/>
          </a:ln>
          <a:effectLst/>
        </c:spPr>
        <c:txPr>
          <a:bodyPr rot="-60000000" spcFirstLastPara="1" vertOverflow="ellipsis" vert="horz" wrap="square" anchor="ctr" anchorCtr="1"/>
          <a:lstStyle/>
          <a:p>
            <a:pPr>
              <a:defRPr sz="1197" b="0" i="0" u="none" strike="noStrike" kern="1200" baseline="0">
                <a:solidFill>
                  <a:schemeClr val="lt1">
                    <a:alpha val="0"/>
                  </a:schemeClr>
                </a:solidFill>
                <a:latin typeface="+mn-lt"/>
                <a:ea typeface="+mn-ea"/>
                <a:cs typeface="+mn-cs"/>
              </a:defRPr>
            </a:pPr>
            <a:endParaRPr lang="en-US"/>
          </a:p>
        </c:txPr>
        <c:crossAx val="815704824"/>
        <c:crossesAt val="1"/>
        <c:crossBetween val="midCat"/>
        <c:majorUnit val="1"/>
      </c:valAx>
      <c:spPr>
        <a:noFill/>
        <a:ln>
          <a:noFill/>
        </a:ln>
        <a:effectLst/>
      </c:spPr>
    </c:plotArea>
    <c:plotVisOnly val="1"/>
    <c:dispBlanksAs val="gap"/>
    <c:showDLblsOverMax val="0"/>
  </c:chart>
  <c:spPr>
    <a:noFill/>
    <a:ln w="9525" cap="flat" cmpd="sng" algn="ctr">
      <a:noFill/>
      <a:prstDash val="solid"/>
      <a:round/>
    </a:ln>
    <a:effectLst/>
  </c:spPr>
  <c:txPr>
    <a:bodyPr/>
    <a:lstStyle/>
    <a:p>
      <a:pPr>
        <a:defRPr/>
      </a:pPr>
      <a:endParaRPr lang="en-US"/>
    </a:p>
  </c:txPr>
  <c:externalData r:id="rId2">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2341D82-F7A5-244C-BC70-969309CAE749}" type="datetimeFigureOut">
              <a:rPr lang="en-US" smtClean="0"/>
              <a:t>9/30/2026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714DF13-A23B-B046-AEC2-5921B43BE495}" type="slidenum">
              <a:rPr lang="en-US" smtClean="0"/>
              <a:t>‹#›</a:t>
            </a:fld>
            <a:endParaRPr lang="en-US"/>
          </a:p>
        </p:txBody>
      </p:sp>
    </p:spTree>
    <p:extLst>
      <p:ext uri="{BB962C8B-B14F-4D97-AF65-F5344CB8AC3E}">
        <p14:creationId xmlns:p14="http://schemas.microsoft.com/office/powerpoint/2010/main" val="337985311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CD404B-539B-6FE1-5FB5-96EB19DAD1BD}"/>
            </a:ext>
          </a:extLst>
        </p:cNvPr>
        <p:cNvGrpSpPr/>
        <p:nvPr/>
      </p:nvGrpSpPr>
      <p:grpSpPr>
        <a:xfrm>
          <a:off x="0" y="0"/>
          <a:ext cx="0" cy="0"/>
          <a:chOff x="0" y="0"/>
          <a:chExt cx="0" cy="0"/>
        </a:xfrm>
      </p:grpSpPr>
      <p:sp>
        <p:nvSpPr>
          <p:cNvPr id="11265" name="Slide Image Placeholder 1">
            <a:extLst>
              <a:ext uri="{FF2B5EF4-FFF2-40B4-BE49-F238E27FC236}">
                <a16:creationId xmlns:a16="http://schemas.microsoft.com/office/drawing/2014/main" id="{B6BF618D-E1B1-FB35-6C69-90BD7752E57F}"/>
              </a:ext>
            </a:extLst>
          </p:cNvPr>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1266" name="Notes Placeholder 2">
            <a:extLst>
              <a:ext uri="{FF2B5EF4-FFF2-40B4-BE49-F238E27FC236}">
                <a16:creationId xmlns:a16="http://schemas.microsoft.com/office/drawing/2014/main" id="{C7433F21-8BA2-0BB5-BABA-53844D83F6E1}"/>
              </a:ext>
            </a:extLst>
          </p:cNvPr>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endParaRPr lang="en-US">
              <a:latin typeface="Calibri" charset="0"/>
              <a:ea typeface="ＭＳ Ｐゴシック" charset="0"/>
              <a:cs typeface="ＭＳ Ｐゴシック" charset="0"/>
            </a:endParaRPr>
          </a:p>
        </p:txBody>
      </p:sp>
      <p:sp>
        <p:nvSpPr>
          <p:cNvPr id="11267" name="Slide Number Placeholder 3">
            <a:extLst>
              <a:ext uri="{FF2B5EF4-FFF2-40B4-BE49-F238E27FC236}">
                <a16:creationId xmlns:a16="http://schemas.microsoft.com/office/drawing/2014/main" id="{EE783A05-2E90-344D-B12D-11502C77C366}"/>
              </a:ext>
            </a:extLst>
          </p:cNvPr>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EEB5F856-7C31-C34B-A83D-F197DABE6AD6}" type="slidenum">
              <a:rPr kumimoji="0" lang="en-US" sz="1200" b="0" i="0" u="none" strike="noStrike" kern="1200" cap="none" spc="0" normalizeH="0" baseline="0" noProof="0">
                <a:ln>
                  <a:noFill/>
                </a:ln>
                <a:solidFill>
                  <a:prstClr val="black"/>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0"/>
            </a:endParaRPr>
          </a:p>
        </p:txBody>
      </p:sp>
    </p:spTree>
    <p:extLst>
      <p:ext uri="{BB962C8B-B14F-4D97-AF65-F5344CB8AC3E}">
        <p14:creationId xmlns:p14="http://schemas.microsoft.com/office/powerpoint/2010/main" val="375031139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5"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1266" name="Notes Placeholder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endParaRPr lang="en-US">
              <a:latin typeface="Calibri" charset="0"/>
              <a:ea typeface="ＭＳ Ｐゴシック" charset="0"/>
              <a:cs typeface="ＭＳ Ｐゴシック" charset="0"/>
            </a:endParaRPr>
          </a:p>
        </p:txBody>
      </p:sp>
      <p:sp>
        <p:nvSpPr>
          <p:cNvPr id="11267"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EEB5F856-7C31-C34B-A83D-F197DABE6AD6}" type="slidenum">
              <a:rPr kumimoji="0" lang="en-US" sz="1200" b="0" i="0" u="none" strike="noStrike" kern="1200" cap="none" spc="0" normalizeH="0" baseline="0" noProof="0">
                <a:ln>
                  <a:noFill/>
                </a:ln>
                <a:solidFill>
                  <a:prstClr val="black"/>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202B6B-1917-47AC-3DBF-2F63748E08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114AA1-7AE9-B047-D513-07D50D5649C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CFE7F85-33D9-62A4-9BE1-46676F41F05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7A04DC1C-539A-7C4B-4B3A-3E244B499E26}"/>
              </a:ext>
            </a:extLst>
          </p:cNvPr>
          <p:cNvSpPr>
            <a:spLocks noGrp="1"/>
          </p:cNvSpPr>
          <p:nvPr>
            <p:ph type="sldNum" sz="quarter" idx="5"/>
          </p:nvPr>
        </p:nvSpPr>
        <p:spPr/>
        <p:txBody>
          <a:bodyPr/>
          <a:lstStyle/>
          <a:p>
            <a:fld id="{346C45EA-94B1-CB43-BD15-6A8600409710}" type="slidenum">
              <a:rPr lang="en-US" smtClean="0"/>
              <a:t>4</a:t>
            </a:fld>
            <a:endParaRPr lang="en-US"/>
          </a:p>
        </p:txBody>
      </p:sp>
    </p:spTree>
    <p:extLst>
      <p:ext uri="{BB962C8B-B14F-4D97-AF65-F5344CB8AC3E}">
        <p14:creationId xmlns:p14="http://schemas.microsoft.com/office/powerpoint/2010/main" val="413210997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5"/>
        <p:cNvGrpSpPr/>
        <p:nvPr/>
      </p:nvGrpSpPr>
      <p:grpSpPr>
        <a:xfrm>
          <a:off x="0" y="0"/>
          <a:ext cx="0" cy="0"/>
          <a:chOff x="0" y="0"/>
          <a:chExt cx="0" cy="0"/>
        </a:xfrm>
      </p:grpSpPr>
      <p:sp>
        <p:nvSpPr>
          <p:cNvPr id="1416" name="Google Shape;1416;p8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417" name="Google Shape;1417;p8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marR="0">
              <a:spcBef>
                <a:spcPts val="0"/>
              </a:spcBef>
              <a:spcAft>
                <a:spcPts val="1800"/>
              </a:spcAft>
            </a:pPr>
            <a:r>
              <a:rPr lang="en-US" sz="1800" dirty="0">
                <a:effectLst/>
                <a:latin typeface="Verdana" panose="020B0604030504040204" pitchFamily="34" charset="0"/>
                <a:ea typeface="Times New Roman" panose="02020603050405020304" pitchFamily="18" charset="0"/>
              </a:rPr>
              <a:t>We have appreciated for a number of years that a one-size-fits-all approach does not apply necessarily to breast cancer. And so we're very grateful that we have multiple options. May it be aromatase inhibitors, may it be CDK4/6 inhibitors, and now novel endocrine agents</a:t>
            </a:r>
            <a:r>
              <a:rPr lang="en-US" sz="1800" dirty="0">
                <a:effectLst/>
                <a:latin typeface="Times New Roman" panose="02020603050405020304" pitchFamily="18" charset="0"/>
                <a:ea typeface="Times New Roman" panose="02020603050405020304" pitchFamily="18" charset="0"/>
              </a:rPr>
              <a:t>.</a:t>
            </a:r>
          </a:p>
          <a:p>
            <a:pPr marL="0" marR="0">
              <a:spcBef>
                <a:spcPts val="0"/>
              </a:spcBef>
              <a:spcAft>
                <a:spcPts val="1800"/>
              </a:spcAft>
            </a:pPr>
            <a:endParaRPr lang="en-US" sz="1800" dirty="0">
              <a:effectLst/>
              <a:latin typeface="Times New Roman" panose="02020603050405020304" pitchFamily="18" charset="0"/>
              <a:ea typeface="Times New Roman" panose="02020603050405020304" pitchFamily="18" charset="0"/>
            </a:endParaRPr>
          </a:p>
          <a:p>
            <a:pPr marL="0" marR="0">
              <a:spcBef>
                <a:spcPts val="0"/>
              </a:spcBef>
              <a:spcAft>
                <a:spcPts val="1800"/>
              </a:spcAft>
            </a:pPr>
            <a:r>
              <a:rPr lang="en-US" sz="1800" dirty="0">
                <a:effectLst/>
                <a:latin typeface="Verdana" panose="020B0604030504040204" pitchFamily="34" charset="0"/>
                <a:ea typeface="Times New Roman" panose="02020603050405020304" pitchFamily="18" charset="0"/>
              </a:rPr>
              <a:t>So we now have three oral SERDs, </a:t>
            </a:r>
            <a:r>
              <a:rPr lang="en-US" sz="1800" dirty="0" err="1">
                <a:effectLst/>
                <a:latin typeface="Verdana" panose="020B0604030504040204" pitchFamily="34" charset="0"/>
                <a:ea typeface="Times New Roman" panose="02020603050405020304" pitchFamily="18" charset="0"/>
              </a:rPr>
              <a:t>elacestrant</a:t>
            </a:r>
            <a:r>
              <a:rPr lang="en-US" sz="1800" dirty="0">
                <a:effectLst/>
                <a:latin typeface="Verdana" panose="020B0604030504040204" pitchFamily="34" charset="0"/>
                <a:ea typeface="Times New Roman" panose="02020603050405020304" pitchFamily="18" charset="0"/>
              </a:rPr>
              <a:t>, </a:t>
            </a:r>
            <a:r>
              <a:rPr lang="en-US" sz="1800" dirty="0" err="1">
                <a:effectLst/>
                <a:latin typeface="Verdana" panose="020B0604030504040204" pitchFamily="34" charset="0"/>
                <a:ea typeface="Times New Roman" panose="02020603050405020304" pitchFamily="18" charset="0"/>
              </a:rPr>
              <a:t>imlunestrant</a:t>
            </a:r>
            <a:r>
              <a:rPr lang="en-US" sz="1800" dirty="0">
                <a:effectLst/>
                <a:latin typeface="Verdana" panose="020B0604030504040204" pitchFamily="34" charset="0"/>
                <a:ea typeface="Times New Roman" panose="02020603050405020304" pitchFamily="18" charset="0"/>
              </a:rPr>
              <a:t>, and </a:t>
            </a:r>
            <a:r>
              <a:rPr lang="en-US" sz="1800" dirty="0" err="1">
                <a:effectLst/>
                <a:latin typeface="Verdana" panose="020B0604030504040204" pitchFamily="34" charset="0"/>
                <a:ea typeface="Times New Roman" panose="02020603050405020304" pitchFamily="18" charset="0"/>
              </a:rPr>
              <a:t>camizestrant</a:t>
            </a:r>
            <a:r>
              <a:rPr lang="en-US" sz="1800" dirty="0">
                <a:effectLst/>
                <a:latin typeface="Verdana" panose="020B0604030504040204" pitchFamily="34" charset="0"/>
                <a:ea typeface="Times New Roman" panose="02020603050405020304" pitchFamily="18" charset="0"/>
              </a:rPr>
              <a:t> approved in MBC, and we have </a:t>
            </a:r>
            <a:r>
              <a:rPr lang="en-US" sz="1800" dirty="0" err="1">
                <a:effectLst/>
                <a:latin typeface="Verdana" panose="020B0604030504040204" pitchFamily="34" charset="0"/>
                <a:ea typeface="Times New Roman" panose="02020603050405020304" pitchFamily="18" charset="0"/>
              </a:rPr>
              <a:t>vepdegestrant</a:t>
            </a:r>
            <a:r>
              <a:rPr lang="en-US" sz="1800" dirty="0">
                <a:effectLst/>
                <a:latin typeface="Verdana" panose="020B0604030504040204" pitchFamily="34" charset="0"/>
                <a:ea typeface="Times New Roman" panose="02020603050405020304" pitchFamily="18" charset="0"/>
              </a:rPr>
              <a:t>, a PROTAC. </a:t>
            </a:r>
            <a:r>
              <a:rPr lang="en-US" sz="1800" dirty="0" err="1">
                <a:effectLst/>
                <a:latin typeface="Verdana" panose="020B0604030504040204" pitchFamily="34" charset="0"/>
                <a:ea typeface="Times New Roman" panose="02020603050405020304" pitchFamily="18" charset="0"/>
              </a:rPr>
              <a:t>Elacestrant</a:t>
            </a:r>
            <a:r>
              <a:rPr lang="en-US" sz="1800" dirty="0">
                <a:effectLst/>
                <a:latin typeface="Verdana" panose="020B0604030504040204" pitchFamily="34" charset="0"/>
                <a:ea typeface="Times New Roman" panose="02020603050405020304" pitchFamily="18" charset="0"/>
              </a:rPr>
              <a:t>, </a:t>
            </a:r>
            <a:r>
              <a:rPr lang="en-US" sz="1800" dirty="0" err="1">
                <a:effectLst/>
                <a:latin typeface="Verdana" panose="020B0604030504040204" pitchFamily="34" charset="0"/>
                <a:ea typeface="Times New Roman" panose="02020603050405020304" pitchFamily="18" charset="0"/>
              </a:rPr>
              <a:t>imlunestrant</a:t>
            </a:r>
            <a:r>
              <a:rPr lang="en-US" sz="1800" dirty="0">
                <a:effectLst/>
                <a:latin typeface="Verdana" panose="020B0604030504040204" pitchFamily="34" charset="0"/>
                <a:ea typeface="Times New Roman" panose="02020603050405020304" pitchFamily="18" charset="0"/>
              </a:rPr>
              <a:t> and </a:t>
            </a:r>
            <a:r>
              <a:rPr lang="en-US" sz="1800" dirty="0" err="1">
                <a:effectLst/>
                <a:latin typeface="Verdana" panose="020B0604030504040204" pitchFamily="34" charset="0"/>
                <a:ea typeface="Times New Roman" panose="02020603050405020304" pitchFamily="18" charset="0"/>
              </a:rPr>
              <a:t>vepdegestrant</a:t>
            </a:r>
            <a:r>
              <a:rPr lang="en-US" sz="1800" dirty="0">
                <a:effectLst/>
                <a:latin typeface="Verdana" panose="020B0604030504040204" pitchFamily="34" charset="0"/>
                <a:ea typeface="Times New Roman" panose="02020603050405020304" pitchFamily="18" charset="0"/>
              </a:rPr>
              <a:t> are approved as monotherapy for </a:t>
            </a:r>
            <a:r>
              <a:rPr lang="en-US" sz="1800" i="1" dirty="0">
                <a:effectLst/>
                <a:latin typeface="Verdana" panose="020B0604030504040204" pitchFamily="34" charset="0"/>
                <a:ea typeface="Times New Roman" panose="02020603050405020304" pitchFamily="18" charset="0"/>
              </a:rPr>
              <a:t>ESR1</a:t>
            </a:r>
            <a:r>
              <a:rPr lang="en-US" sz="1800" dirty="0">
                <a:effectLst/>
                <a:latin typeface="Verdana" panose="020B0604030504040204" pitchFamily="34" charset="0"/>
                <a:ea typeface="Times New Roman" panose="02020603050405020304" pitchFamily="18" charset="0"/>
              </a:rPr>
              <a:t> mutant tumors, and we use them upon progression of a CDK4/6 inhibitor. So you have an </a:t>
            </a:r>
            <a:r>
              <a:rPr lang="en-US" sz="1800" i="1" dirty="0">
                <a:effectLst/>
                <a:latin typeface="Verdana" panose="020B0604030504040204" pitchFamily="34" charset="0"/>
                <a:ea typeface="Times New Roman" panose="02020603050405020304" pitchFamily="18" charset="0"/>
              </a:rPr>
              <a:t>ESR1</a:t>
            </a:r>
            <a:r>
              <a:rPr lang="en-US" sz="1800" dirty="0">
                <a:effectLst/>
                <a:latin typeface="Verdana" panose="020B0604030504040204" pitchFamily="34" charset="0"/>
                <a:ea typeface="Times New Roman" panose="02020603050405020304" pitchFamily="18" charset="0"/>
              </a:rPr>
              <a:t> mutation, we have an effective drug that targets this resistance mechanism. </a:t>
            </a:r>
          </a:p>
          <a:p>
            <a:pPr marL="0" marR="0">
              <a:spcBef>
                <a:spcPts val="0"/>
              </a:spcBef>
              <a:spcAft>
                <a:spcPts val="1800"/>
              </a:spcAft>
            </a:pPr>
            <a:endParaRPr lang="en-US" sz="1800" dirty="0">
              <a:effectLst/>
              <a:latin typeface="Times New Roman" panose="02020603050405020304" pitchFamily="18" charset="0"/>
              <a:ea typeface="Times New Roman" panose="02020603050405020304" pitchFamily="18" charset="0"/>
            </a:endParaRPr>
          </a:p>
          <a:p>
            <a:pPr marL="0" marR="0">
              <a:spcBef>
                <a:spcPts val="0"/>
              </a:spcBef>
              <a:spcAft>
                <a:spcPts val="1800"/>
              </a:spcAft>
            </a:pPr>
            <a:r>
              <a:rPr lang="en-US" sz="1800" dirty="0" err="1">
                <a:effectLst/>
                <a:latin typeface="Times New Roman" panose="02020603050405020304" pitchFamily="18" charset="0"/>
                <a:ea typeface="Times New Roman" panose="02020603050405020304" pitchFamily="18" charset="0"/>
              </a:rPr>
              <a:t>Camizestrant</a:t>
            </a:r>
            <a:r>
              <a:rPr lang="en-US" sz="1800" dirty="0">
                <a:effectLst/>
                <a:latin typeface="Times New Roman" panose="02020603050405020304" pitchFamily="18" charset="0"/>
                <a:ea typeface="Times New Roman" panose="02020603050405020304" pitchFamily="18" charset="0"/>
              </a:rPr>
              <a:t> is approved in combination with a CDK4/6 inhibitor </a:t>
            </a:r>
            <a:r>
              <a:rPr lang="en-US" sz="1800" dirty="0"/>
              <a:t>upon detection of </a:t>
            </a:r>
            <a:r>
              <a:rPr lang="en-US" sz="1800" i="1" dirty="0">
                <a:solidFill>
                  <a:schemeClr val="accent3"/>
                </a:solidFill>
              </a:rPr>
              <a:t>ESR1 </a:t>
            </a:r>
            <a:r>
              <a:rPr lang="en-US" sz="1800" i="0" dirty="0">
                <a:solidFill>
                  <a:schemeClr val="accent3"/>
                </a:solidFill>
              </a:rPr>
              <a:t>mutation</a:t>
            </a:r>
            <a:r>
              <a:rPr lang="en-US" sz="1800" i="1" dirty="0">
                <a:solidFill>
                  <a:schemeClr val="accent3"/>
                </a:solidFill>
              </a:rPr>
              <a:t> </a:t>
            </a:r>
            <a:r>
              <a:rPr lang="en-US" sz="1800" dirty="0"/>
              <a:t>during AI + CDK4/6i therapy in the first-line.</a:t>
            </a:r>
          </a:p>
          <a:p>
            <a:pPr marL="0" marR="0">
              <a:spcBef>
                <a:spcPts val="0"/>
              </a:spcBef>
              <a:spcAft>
                <a:spcPts val="1800"/>
              </a:spcAft>
            </a:pPr>
            <a:endParaRPr lang="en-US" sz="1800" dirty="0">
              <a:effectLst/>
              <a:latin typeface="Times New Roman" panose="02020603050405020304" pitchFamily="18" charset="0"/>
              <a:ea typeface="Times New Roman" panose="02020603050405020304" pitchFamily="18" charset="0"/>
            </a:endParaRPr>
          </a:p>
          <a:p>
            <a:pPr marL="0" marR="0">
              <a:spcBef>
                <a:spcPts val="0"/>
              </a:spcBef>
              <a:spcAft>
                <a:spcPts val="1800"/>
              </a:spcAft>
            </a:pPr>
            <a:r>
              <a:rPr lang="en-US" sz="1800" dirty="0">
                <a:effectLst/>
                <a:latin typeface="Times New Roman" panose="02020603050405020304" pitchFamily="18" charset="0"/>
                <a:ea typeface="Times New Roman" panose="02020603050405020304" pitchFamily="18" charset="0"/>
              </a:rPr>
              <a:t>And, </a:t>
            </a:r>
            <a:r>
              <a:rPr lang="en-US" sz="1800" dirty="0" err="1">
                <a:effectLst/>
                <a:latin typeface="Times New Roman" panose="02020603050405020304" pitchFamily="18" charset="0"/>
                <a:ea typeface="Times New Roman" panose="02020603050405020304" pitchFamily="18" charset="0"/>
              </a:rPr>
              <a:t>imlunestrant</a:t>
            </a:r>
            <a:r>
              <a:rPr lang="en-US" sz="1800" dirty="0">
                <a:effectLst/>
                <a:latin typeface="Times New Roman" panose="02020603050405020304" pitchFamily="18" charset="0"/>
                <a:ea typeface="Times New Roman" panose="02020603050405020304" pitchFamily="18" charset="0"/>
              </a:rPr>
              <a:t> is also now approved in combination with </a:t>
            </a:r>
            <a:r>
              <a:rPr lang="en-US" sz="1800" dirty="0" err="1">
                <a:effectLst/>
                <a:latin typeface="Times New Roman" panose="02020603050405020304" pitchFamily="18" charset="0"/>
                <a:ea typeface="Times New Roman" panose="02020603050405020304" pitchFamily="18" charset="0"/>
              </a:rPr>
              <a:t>abemaciclib</a:t>
            </a:r>
            <a:r>
              <a:rPr lang="en-US" sz="1800" dirty="0">
                <a:effectLst/>
                <a:latin typeface="Times New Roman" panose="02020603050405020304" pitchFamily="18" charset="0"/>
                <a:ea typeface="Times New Roman" panose="02020603050405020304" pitchFamily="18" charset="0"/>
              </a:rPr>
              <a:t>, a CDK 4/6 inhibitor, after </a:t>
            </a:r>
            <a:r>
              <a:rPr lang="en-US" sz="1800" dirty="0"/>
              <a:t>disease progression following at least one line of endocrine therapy, so continuing </a:t>
            </a:r>
            <a:r>
              <a:rPr lang="en-US" sz="1800" dirty="0">
                <a:effectLst/>
                <a:latin typeface="Verdana" panose="020B0604030504040204" pitchFamily="34" charset="0"/>
                <a:ea typeface="Times New Roman" panose="02020603050405020304" pitchFamily="18" charset="0"/>
              </a:rPr>
              <a:t>a CDK4/6 beyond progression.</a:t>
            </a:r>
            <a:endParaRPr dirty="0"/>
          </a:p>
        </p:txBody>
      </p:sp>
      <p:sp>
        <p:nvSpPr>
          <p:cNvPr id="1418" name="Google Shape;1418;p8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6</a:t>
            </a:fld>
            <a:endParaRPr kumimoji="0"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Aptos" panose="020B0004020202020204" pitchFamily="34" charset="0"/>
                <a:ea typeface="Times New Roman" panose="02020603050405020304" pitchFamily="18" charset="0"/>
                <a:cs typeface="Segoe UI" panose="020B0502040204020203" pitchFamily="34" charset="0"/>
              </a:rPr>
              <a:t>CDK4/6 inhibitors, when combined with ET, have become a standard of care (SOC), demonstrating significant improvements in progression-free survival (PFS) and overall survival (OS) for patients with </a:t>
            </a:r>
            <a:r>
              <a:rPr lang="en-US" sz="1800" dirty="0" err="1">
                <a:effectLst/>
                <a:latin typeface="Aptos" panose="020B0004020202020204" pitchFamily="34" charset="0"/>
                <a:ea typeface="Times New Roman" panose="02020603050405020304" pitchFamily="18" charset="0"/>
                <a:cs typeface="Segoe UI" panose="020B0502040204020203" pitchFamily="34" charset="0"/>
              </a:rPr>
              <a:t>mBC</a:t>
            </a:r>
            <a:r>
              <a:rPr lang="en-US" sz="1800" dirty="0">
                <a:effectLst/>
                <a:latin typeface="Aptos" panose="020B0004020202020204" pitchFamily="34" charset="0"/>
                <a:ea typeface="Times New Roman" panose="02020603050405020304" pitchFamily="18" charset="0"/>
                <a:cs typeface="Segoe UI" panose="020B0502040204020203" pitchFamily="34" charset="0"/>
              </a:rPr>
              <a:t> compared to ET alone. </a:t>
            </a:r>
            <a:endParaRPr lang="en-US" dirty="0"/>
          </a:p>
        </p:txBody>
      </p:sp>
      <p:sp>
        <p:nvSpPr>
          <p:cNvPr id="4" name="Slide Number Placeholder 3"/>
          <p:cNvSpPr>
            <a:spLocks noGrp="1"/>
          </p:cNvSpPr>
          <p:nvPr>
            <p:ph type="sldNum" sz="quarter" idx="5"/>
          </p:nvPr>
        </p:nvSpPr>
        <p:spPr/>
        <p:txBody>
          <a:bodyPr/>
          <a:lstStyle/>
          <a:p>
            <a:pPr marL="0" marR="0" lvl="0" indent="0" algn="r" defTabSz="928299" rtl="0" eaLnBrk="1" fontAlgn="base" latinLnBrk="0" hangingPunct="1">
              <a:lnSpc>
                <a:spcPct val="100000"/>
              </a:lnSpc>
              <a:spcBef>
                <a:spcPct val="0"/>
              </a:spcBef>
              <a:spcAft>
                <a:spcPct val="0"/>
              </a:spcAft>
              <a:buClrTx/>
              <a:buSzTx/>
              <a:buFontTx/>
              <a:buNone/>
              <a:tabLst/>
              <a:defRPr/>
            </a:pPr>
            <a:fld id="{A46E69E7-C2AC-4EDB-8BCA-780B7FC2D8DA}" type="slidenum">
              <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pPr marL="0" marR="0" lvl="0" indent="0" algn="r" defTabSz="928299" rtl="0" eaLnBrk="1" fontAlgn="base" latinLnBrk="0" hangingPunct="1">
                <a:lnSpc>
                  <a:spcPct val="100000"/>
                </a:lnSpc>
                <a:spcBef>
                  <a:spcPct val="0"/>
                </a:spcBef>
                <a:spcAft>
                  <a:spcPct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Tree>
    <p:extLst>
      <p:ext uri="{BB962C8B-B14F-4D97-AF65-F5344CB8AC3E}">
        <p14:creationId xmlns:p14="http://schemas.microsoft.com/office/powerpoint/2010/main" val="15798085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effectLst/>
                <a:latin typeface="Aptos" panose="020B0004020202020204" pitchFamily="34" charset="0"/>
                <a:ea typeface="Times New Roman" panose="02020603050405020304" pitchFamily="18" charset="0"/>
                <a:cs typeface="Segoe UI" panose="020B0502040204020203" pitchFamily="34" charset="0"/>
              </a:rPr>
              <a:t>However, treatment options for </a:t>
            </a:r>
            <a:r>
              <a:rPr lang="en-US" sz="1200" dirty="0" err="1">
                <a:effectLst/>
                <a:latin typeface="Aptos" panose="020B0004020202020204" pitchFamily="34" charset="0"/>
                <a:ea typeface="Times New Roman" panose="02020603050405020304" pitchFamily="18" charset="0"/>
                <a:cs typeface="Segoe UI" panose="020B0502040204020203" pitchFamily="34" charset="0"/>
              </a:rPr>
              <a:t>mBC</a:t>
            </a:r>
            <a:r>
              <a:rPr lang="en-US" sz="1200" dirty="0">
                <a:effectLst/>
                <a:latin typeface="Aptos" panose="020B0004020202020204" pitchFamily="34" charset="0"/>
                <a:ea typeface="Times New Roman" panose="02020603050405020304" pitchFamily="18" charset="0"/>
                <a:cs typeface="Segoe UI" panose="020B0502040204020203" pitchFamily="34" charset="0"/>
              </a:rPr>
              <a:t> after progression on first-line therapy remain limited, highlighting a critical unmet need. Resistance to ET presents a major obstacle in managing ER+/HER2- </a:t>
            </a:r>
            <a:r>
              <a:rPr lang="en-US" sz="1200" dirty="0" err="1">
                <a:effectLst/>
                <a:latin typeface="Aptos" panose="020B0004020202020204" pitchFamily="34" charset="0"/>
                <a:ea typeface="Times New Roman" panose="02020603050405020304" pitchFamily="18" charset="0"/>
                <a:cs typeface="Segoe UI" panose="020B0502040204020203" pitchFamily="34" charset="0"/>
              </a:rPr>
              <a:t>mBC</a:t>
            </a:r>
            <a:r>
              <a:rPr lang="en-US" sz="1200" dirty="0">
                <a:effectLst/>
                <a:latin typeface="Aptos" panose="020B0004020202020204" pitchFamily="34" charset="0"/>
                <a:ea typeface="Times New Roman" panose="02020603050405020304" pitchFamily="18" charset="0"/>
                <a:cs typeface="Segoe UI" panose="020B0502040204020203" pitchFamily="34" charset="0"/>
              </a:rPr>
              <a:t>, emphasizing the urgent need for novel therapies that can overcome resistance and enhance patient outcomes.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C7D0484-0A60-524F-8303-18CD9E7B73B9}" type="slidenum">
              <a:rPr kumimoji="0" lang="en-US" sz="1200" b="0" i="0" u="none" strike="noStrike" kern="1200" cap="none" spc="0" normalizeH="0" baseline="0" noProof="0" smtClean="0">
                <a:ln>
                  <a:noFill/>
                </a:ln>
                <a:solidFill>
                  <a:prstClr val="black"/>
                </a:solidFill>
                <a:effectLst/>
                <a:uLnTx/>
                <a:uFillTx/>
                <a:latin typeface="Arial"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43092132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dirty="0">
                <a:effectLst/>
                <a:latin typeface="Aptos" panose="020B0004020202020204" pitchFamily="34" charset="0"/>
                <a:ea typeface="Times New Roman" panose="02020603050405020304" pitchFamily="18" charset="0"/>
                <a:cs typeface="Times New Roman" panose="02020603050405020304" pitchFamily="18" charset="0"/>
              </a:rPr>
              <a:t>Although ET remains the main treatment for ER+/HER2- </a:t>
            </a:r>
            <a:r>
              <a:rPr lang="en-US" sz="1800" dirty="0" err="1">
                <a:effectLst/>
                <a:latin typeface="Aptos" panose="020B0004020202020204" pitchFamily="34" charset="0"/>
                <a:ea typeface="Times New Roman" panose="02020603050405020304" pitchFamily="18" charset="0"/>
                <a:cs typeface="Times New Roman" panose="02020603050405020304" pitchFamily="18" charset="0"/>
              </a:rPr>
              <a:t>mBC</a:t>
            </a:r>
            <a:r>
              <a:rPr lang="en-US" sz="1800" dirty="0">
                <a:effectLst/>
                <a:latin typeface="Aptos" panose="020B0004020202020204" pitchFamily="34" charset="0"/>
                <a:ea typeface="Times New Roman" panose="02020603050405020304" pitchFamily="18" charset="0"/>
                <a:cs typeface="Times New Roman" panose="02020603050405020304" pitchFamily="18" charset="0"/>
              </a:rPr>
              <a:t>, resistance is almost inevitable and presents a major challenge in long-term disease management. A common mechanism of secondary resistance, especially after aromatase inhibitor therapy, involves mutations in ESR1</a:t>
            </a:r>
            <a:r>
              <a:rPr lang="en-US" sz="2800" dirty="0">
                <a:effectLst/>
                <a:latin typeface="Aptos" panose="020B0004020202020204" pitchFamily="34" charset="0"/>
                <a:ea typeface="Times New Roman" panose="02020603050405020304" pitchFamily="18" charset="0"/>
                <a:cs typeface="Times New Roman" panose="02020603050405020304" pitchFamily="18" charset="0"/>
              </a:rPr>
              <a:t>.</a:t>
            </a:r>
            <a:endParaRPr lang="en-US" sz="2800" dirty="0">
              <a:effectLst/>
            </a:endParaRPr>
          </a:p>
          <a:p>
            <a:endParaRPr lang="en-US" sz="2800" dirty="0">
              <a:effectLst/>
              <a:latin typeface="Aptos" panose="020B0004020202020204" pitchFamily="34" charset="0"/>
              <a:ea typeface="Times New Roman" panose="02020603050405020304" pitchFamily="18" charset="0"/>
              <a:cs typeface="Times New Roman" panose="02020603050405020304" pitchFamily="18" charset="0"/>
            </a:endParaRPr>
          </a:p>
          <a:p>
            <a:r>
              <a:rPr lang="en-US" sz="1800" dirty="0">
                <a:effectLst/>
                <a:latin typeface="Aptos" panose="020B0004020202020204" pitchFamily="34" charset="0"/>
                <a:ea typeface="Times New Roman" panose="02020603050405020304" pitchFamily="18" charset="0"/>
                <a:cs typeface="Times New Roman" panose="02020603050405020304" pitchFamily="18" charset="0"/>
              </a:rPr>
              <a:t>Mutations in the ligand-binding domain of the estrogen receptor (ESR1) are frequently seen in </a:t>
            </a:r>
            <a:r>
              <a:rPr lang="en-US" sz="1800" dirty="0" err="1">
                <a:effectLst/>
                <a:latin typeface="Aptos" panose="020B0004020202020204" pitchFamily="34" charset="0"/>
                <a:ea typeface="Times New Roman" panose="02020603050405020304" pitchFamily="18" charset="0"/>
                <a:cs typeface="Times New Roman" panose="02020603050405020304" pitchFamily="18" charset="0"/>
              </a:rPr>
              <a:t>mBC</a:t>
            </a:r>
            <a:r>
              <a:rPr lang="en-US" sz="1800" dirty="0">
                <a:effectLst/>
                <a:latin typeface="Aptos" panose="020B0004020202020204" pitchFamily="34" charset="0"/>
                <a:ea typeface="Times New Roman" panose="02020603050405020304" pitchFamily="18" charset="0"/>
                <a:cs typeface="Times New Roman" panose="02020603050405020304" pitchFamily="18" charset="0"/>
              </a:rPr>
              <a:t>, especially in patients who have been treated with ETs like aromatase inhibitors. Therapeutic resistance can arise from mutations in ESR1 that promote estrogen-independent transcription and tumor cell proliferation.</a:t>
            </a:r>
            <a:endParaRPr lang="en-US"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smtClean="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9</a:t>
            </a:fld>
            <a:endParaRPr kumimoji="0" lang="en-US" sz="12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4287521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dirty="0">
                <a:effectLst/>
                <a:latin typeface="Aptos" panose="020B0004020202020204" pitchFamily="34" charset="0"/>
                <a:ea typeface="Times New Roman" panose="02020603050405020304" pitchFamily="18" charset="0"/>
                <a:cs typeface="Times New Roman" panose="02020603050405020304" pitchFamily="18" charset="0"/>
              </a:rPr>
              <a:t>Studies have shown that patients with ER+/HER2- </a:t>
            </a:r>
            <a:r>
              <a:rPr lang="en-US" sz="1800" dirty="0" err="1">
                <a:effectLst/>
                <a:latin typeface="Aptos" panose="020B0004020202020204" pitchFamily="34" charset="0"/>
                <a:ea typeface="Times New Roman" panose="02020603050405020304" pitchFamily="18" charset="0"/>
                <a:cs typeface="Times New Roman" panose="02020603050405020304" pitchFamily="18" charset="0"/>
              </a:rPr>
              <a:t>mBC</a:t>
            </a:r>
            <a:r>
              <a:rPr lang="en-US" sz="1800" dirty="0">
                <a:effectLst/>
                <a:latin typeface="Aptos" panose="020B0004020202020204" pitchFamily="34" charset="0"/>
                <a:ea typeface="Times New Roman" panose="02020603050405020304" pitchFamily="18" charset="0"/>
                <a:cs typeface="Times New Roman" panose="02020603050405020304" pitchFamily="18" charset="0"/>
              </a:rPr>
              <a:t> and detectable ESR1 mutations have better outcomes when treated with new oral SERDs. Detecting these mutations is more effectively done through liquid biopsy techniques, especially </a:t>
            </a:r>
            <a:r>
              <a:rPr lang="en-US" sz="1800" dirty="0" err="1">
                <a:effectLst/>
                <a:latin typeface="Aptos" panose="020B0004020202020204" pitchFamily="34" charset="0"/>
                <a:ea typeface="Times New Roman" panose="02020603050405020304" pitchFamily="18" charset="0"/>
                <a:cs typeface="Times New Roman" panose="02020603050405020304" pitchFamily="18" charset="0"/>
              </a:rPr>
              <a:t>ctDNA</a:t>
            </a:r>
            <a:r>
              <a:rPr lang="en-US" sz="1800" dirty="0">
                <a:effectLst/>
                <a:latin typeface="Aptos" panose="020B0004020202020204" pitchFamily="34" charset="0"/>
                <a:ea typeface="Times New Roman" panose="02020603050405020304" pitchFamily="18" charset="0"/>
                <a:cs typeface="Times New Roman" panose="02020603050405020304" pitchFamily="18" charset="0"/>
              </a:rPr>
              <a:t> analysis, which provides a sensitive, non-invasive alternative to traditional tissue biopsies. This is particularly important because ESR1 mutations are often </a:t>
            </a:r>
            <a:r>
              <a:rPr lang="en-US" sz="1800" dirty="0" err="1">
                <a:effectLst/>
                <a:latin typeface="Aptos" panose="020B0004020202020204" pitchFamily="34" charset="0"/>
                <a:ea typeface="Times New Roman" panose="02020603050405020304" pitchFamily="18" charset="0"/>
                <a:cs typeface="Times New Roman" panose="02020603050405020304" pitchFamily="18" charset="0"/>
              </a:rPr>
              <a:t>subclonal</a:t>
            </a:r>
            <a:r>
              <a:rPr lang="en-US" sz="1800" dirty="0">
                <a:effectLst/>
                <a:latin typeface="Aptos" panose="020B0004020202020204" pitchFamily="34" charset="0"/>
                <a:ea typeface="Times New Roman" panose="02020603050405020304" pitchFamily="18" charset="0"/>
                <a:cs typeface="Times New Roman" panose="02020603050405020304" pitchFamily="18" charset="0"/>
              </a:rPr>
              <a:t> and may not be consistently detected using tissue-based methods.</a:t>
            </a:r>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10</a:t>
            </a:fld>
            <a:endParaRPr lang="en-US"/>
          </a:p>
        </p:txBody>
      </p:sp>
    </p:spTree>
    <p:extLst>
      <p:ext uri="{BB962C8B-B14F-4D97-AF65-F5344CB8AC3E}">
        <p14:creationId xmlns:p14="http://schemas.microsoft.com/office/powerpoint/2010/main" val="290503593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1"/>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EDBB4D9-39C7-4FAF-9396-8FDE5E506677}"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90812940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BF35E4-9B80-32FB-D942-960FD7CC1DA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A3D058C-8B4F-3E68-2E50-92DD46C28BBA}"/>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1D16EB64-053F-1EEC-932F-558D013E4D4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EE42899-5E08-1F2E-DB2E-2E5CF23738BD}"/>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CA3B4DF-526B-D344-B08E-39E8C85938CD}" type="slidenum">
              <a:rPr kumimoji="0" lang="en-US" sz="1200" b="0" i="0" u="none" strike="noStrike" kern="1200" cap="none" spc="0" normalizeH="0" baseline="0" noProof="0" smtClean="0">
                <a:ln>
                  <a:noFill/>
                </a:ln>
                <a:solidFill>
                  <a:prstClr val="black"/>
                </a:solidFill>
                <a:effectLst/>
                <a:uLnTx/>
                <a:uFillTx/>
                <a:latin typeface="Arial"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4140048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714DF13-A23B-B046-AEC2-5921B43BE495}" type="slidenum">
              <a:rPr lang="en-US" smtClean="0"/>
              <a:t>14</a:t>
            </a:fld>
            <a:endParaRPr lang="en-US"/>
          </a:p>
        </p:txBody>
      </p:sp>
    </p:spTree>
    <p:extLst>
      <p:ext uri="{BB962C8B-B14F-4D97-AF65-F5344CB8AC3E}">
        <p14:creationId xmlns:p14="http://schemas.microsoft.com/office/powerpoint/2010/main" val="126099693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dirty="0">
                <a:effectLst/>
                <a:latin typeface="Aptos" panose="020B0004020202020204" pitchFamily="34" charset="0"/>
                <a:ea typeface="Times New Roman" panose="02020603050405020304" pitchFamily="18" charset="0"/>
                <a:cs typeface="Times New Roman" panose="02020603050405020304" pitchFamily="18" charset="0"/>
              </a:rPr>
              <a:t>As the disease progresses after ET, choosing the best next treatment becomes more complicated. Molecular profiling is key in guiding treatment choices, and biomarker testing, including screening for ESR1 mutations, is now recommended at recurrence or progression on ET in patients with ER+/HER2 </a:t>
            </a:r>
            <a:r>
              <a:rPr lang="en-US" sz="1800" dirty="0" err="1">
                <a:effectLst/>
                <a:latin typeface="Aptos" panose="020B0004020202020204" pitchFamily="34" charset="0"/>
                <a:ea typeface="Times New Roman" panose="02020603050405020304" pitchFamily="18" charset="0"/>
                <a:cs typeface="Times New Roman" panose="02020603050405020304" pitchFamily="18" charset="0"/>
              </a:rPr>
              <a:t>mBC</a:t>
            </a:r>
            <a:r>
              <a:rPr lang="en-US" sz="1800" dirty="0">
                <a:effectLst/>
                <a:latin typeface="Aptos" panose="020B0004020202020204" pitchFamily="34" charset="0"/>
                <a:ea typeface="Times New Roman" panose="02020603050405020304" pitchFamily="18" charset="0"/>
                <a:cs typeface="Times New Roman" panose="02020603050405020304" pitchFamily="18" charset="0"/>
              </a:rPr>
              <a:t>.</a:t>
            </a:r>
            <a:r>
              <a:rPr lang="en-US" sz="2800" dirty="0">
                <a:effectLst/>
              </a:rPr>
              <a:t> </a:t>
            </a:r>
          </a:p>
          <a:p>
            <a:endParaRPr lang="en-US" sz="2800" dirty="0">
              <a:effectLst/>
              <a:latin typeface="Aptos" panose="020B0004020202020204" pitchFamily="34" charset="0"/>
              <a:ea typeface="Times New Roman" panose="02020603050405020304" pitchFamily="18" charset="0"/>
              <a:cs typeface="Times New Roman" panose="02020603050405020304" pitchFamily="18" charset="0"/>
            </a:endParaRPr>
          </a:p>
          <a:p>
            <a:r>
              <a:rPr lang="en-US" sz="1800" dirty="0">
                <a:effectLst/>
                <a:latin typeface="Aptos" panose="020B0004020202020204" pitchFamily="34" charset="0"/>
                <a:ea typeface="Times New Roman" panose="02020603050405020304" pitchFamily="18" charset="0"/>
                <a:cs typeface="Times New Roman" panose="02020603050405020304" pitchFamily="18" charset="0"/>
              </a:rPr>
              <a:t>Recognizing the clinical significance of ESR1 testing, major clinical guidelines, including those from the National Comprehensive Cancer Network (NCCN), American Society of Clinical Oncology (ASCO), and European Society for Medical Oncology (ESMO), recommend ESR1 mutation assessment at disease progression after ET, preferably using </a:t>
            </a:r>
            <a:r>
              <a:rPr lang="en-US" sz="1800" dirty="0" err="1">
                <a:effectLst/>
                <a:latin typeface="Aptos" panose="020B0004020202020204" pitchFamily="34" charset="0"/>
                <a:ea typeface="Times New Roman" panose="02020603050405020304" pitchFamily="18" charset="0"/>
                <a:cs typeface="Times New Roman" panose="02020603050405020304" pitchFamily="18" charset="0"/>
              </a:rPr>
              <a:t>ctDNA</a:t>
            </a:r>
            <a:r>
              <a:rPr lang="en-US" sz="1800" dirty="0">
                <a:effectLst/>
                <a:latin typeface="Aptos" panose="020B0004020202020204" pitchFamily="34" charset="0"/>
                <a:ea typeface="Times New Roman" panose="02020603050405020304" pitchFamily="18" charset="0"/>
                <a:cs typeface="Times New Roman" panose="02020603050405020304" pitchFamily="18" charset="0"/>
              </a:rPr>
              <a:t>.</a:t>
            </a:r>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15</a:t>
            </a:fld>
            <a:endParaRPr lang="en-US"/>
          </a:p>
        </p:txBody>
      </p:sp>
    </p:spTree>
    <p:extLst>
      <p:ext uri="{BB962C8B-B14F-4D97-AF65-F5344CB8AC3E}">
        <p14:creationId xmlns:p14="http://schemas.microsoft.com/office/powerpoint/2010/main" val="3502998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spcBef>
                <a:spcPts val="0"/>
              </a:spcBef>
              <a:spcAft>
                <a:spcPts val="1800"/>
              </a:spcAft>
            </a:pPr>
            <a:r>
              <a:rPr lang="en-US" sz="1800" dirty="0">
                <a:effectLst/>
                <a:latin typeface="Verdana" panose="020B0604030504040204" pitchFamily="34" charset="0"/>
                <a:ea typeface="Times New Roman" panose="02020603050405020304" pitchFamily="18" charset="0"/>
              </a:rPr>
              <a:t>We have </a:t>
            </a:r>
            <a:r>
              <a:rPr lang="en-US" sz="1800" dirty="0" err="1">
                <a:effectLst/>
                <a:latin typeface="Verdana" panose="020B0604030504040204" pitchFamily="34" charset="0"/>
                <a:ea typeface="Times New Roman" panose="02020603050405020304" pitchFamily="18" charset="0"/>
              </a:rPr>
              <a:t>fulvestrant</a:t>
            </a:r>
            <a:r>
              <a:rPr lang="en-US" sz="1800" dirty="0">
                <a:effectLst/>
                <a:latin typeface="Verdana" panose="020B0604030504040204" pitchFamily="34" charset="0"/>
                <a:ea typeface="Times New Roman" panose="02020603050405020304" pitchFamily="18" charset="0"/>
              </a:rPr>
              <a:t> as our SERD that is available in clinic. But we know that these have their own limitations.</a:t>
            </a:r>
            <a:r>
              <a:rPr lang="en-US" sz="1800" dirty="0">
                <a:effectLst/>
                <a:latin typeface="Times New Roman" panose="02020603050405020304" pitchFamily="18" charset="0"/>
                <a:ea typeface="Times New Roman" panose="02020603050405020304" pitchFamily="18" charset="0"/>
              </a:rPr>
              <a:t> </a:t>
            </a:r>
            <a:r>
              <a:rPr lang="en-US" sz="1800" dirty="0">
                <a:effectLst/>
                <a:latin typeface="Verdana" panose="020B0604030504040204" pitchFamily="34" charset="0"/>
                <a:ea typeface="Times New Roman" panose="02020603050405020304" pitchFamily="18" charset="0"/>
              </a:rPr>
              <a:t>For instance, under the acquired pressure and selective pressure of aromatase inhibitors, there is emergence of </a:t>
            </a:r>
            <a:r>
              <a:rPr lang="en-US" sz="1800" i="1" dirty="0">
                <a:effectLst/>
                <a:latin typeface="Verdana" panose="020B0604030504040204" pitchFamily="34" charset="0"/>
                <a:ea typeface="Times New Roman" panose="02020603050405020304" pitchFamily="18" charset="0"/>
              </a:rPr>
              <a:t>ESR1</a:t>
            </a:r>
            <a:r>
              <a:rPr lang="en-US" sz="1800" dirty="0">
                <a:effectLst/>
                <a:latin typeface="Verdana" panose="020B0604030504040204" pitchFamily="34" charset="0"/>
                <a:ea typeface="Times New Roman" panose="02020603050405020304" pitchFamily="18" charset="0"/>
              </a:rPr>
              <a:t> mutations, which leads to ligand-independent yet ER-dependent growth of the pathway and tumor growth. Similarly, with </a:t>
            </a:r>
            <a:r>
              <a:rPr lang="en-US" sz="1800" dirty="0" err="1">
                <a:effectLst/>
                <a:latin typeface="Verdana" panose="020B0604030504040204" pitchFamily="34" charset="0"/>
                <a:ea typeface="Times New Roman" panose="02020603050405020304" pitchFamily="18" charset="0"/>
              </a:rPr>
              <a:t>fulvestrant</a:t>
            </a:r>
            <a:r>
              <a:rPr lang="en-US" sz="1800" dirty="0">
                <a:effectLst/>
                <a:latin typeface="Verdana" panose="020B0604030504040204" pitchFamily="34" charset="0"/>
                <a:ea typeface="Times New Roman" panose="02020603050405020304" pitchFamily="18" charset="0"/>
              </a:rPr>
              <a:t>, while it's an estrogen receptor degrader, it has its own limitations, not limited to just its pharmacokinetic abilities – there is lack of oral bioavailability given it's an intramuscular injection – but we've also seen that its activity is rather modest upon progression on a CDK4/6 inhibitor in the metastatic setting. Certainly a burden for the patients to come in to the infusion center to get their injections. And the activity is certainly limited for certain </a:t>
            </a:r>
            <a:r>
              <a:rPr lang="en-US" sz="1800" i="1" dirty="0">
                <a:effectLst/>
                <a:latin typeface="Verdana" panose="020B0604030504040204" pitchFamily="34" charset="0"/>
                <a:ea typeface="Times New Roman" panose="02020603050405020304" pitchFamily="18" charset="0"/>
              </a:rPr>
              <a:t>ESR1</a:t>
            </a:r>
            <a:r>
              <a:rPr lang="en-US" sz="1800" dirty="0">
                <a:effectLst/>
                <a:latin typeface="Verdana" panose="020B0604030504040204" pitchFamily="34" charset="0"/>
                <a:ea typeface="Times New Roman" panose="02020603050405020304" pitchFamily="18" charset="0"/>
              </a:rPr>
              <a:t> mutations, namely the Y537S.</a:t>
            </a:r>
            <a:endParaRPr lang="en-US" sz="1800" dirty="0">
              <a:effectLst/>
              <a:latin typeface="Times New Roman" panose="02020603050405020304" pitchFamily="18" charset="0"/>
              <a:ea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 name="Header Placeholder 4">
            <a:extLst>
              <a:ext uri="{FF2B5EF4-FFF2-40B4-BE49-F238E27FC236}">
                <a16:creationId xmlns:a16="http://schemas.microsoft.com/office/drawing/2014/main" id="{2EFDBC77-A873-F99E-7476-3A2C277B56C2}"/>
              </a:ext>
            </a:extLst>
          </p:cNvPr>
          <p:cNvSpPr>
            <a:spLocks noGrp="1"/>
          </p:cNvSpPr>
          <p:nvPr>
            <p:ph type="hdr" sz="quarter"/>
          </p:nvPr>
        </p:nvSpPr>
        <p:spPr>
          <a:xfrm>
            <a:off x="150311" y="125263"/>
            <a:ext cx="3734301" cy="458788"/>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Aptos" panose="02110004020202020204"/>
                <a:ea typeface="+mn-ea"/>
                <a:cs typeface="+mn-cs"/>
              </a:rPr>
              <a:t>OA37268 - Curigliano_Iwata_Jhaveri_Villarreal-Garza - minuteCE</a:t>
            </a:r>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02712661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74750" y="541338"/>
            <a:ext cx="4508500" cy="2536825"/>
          </a:xfrm>
        </p:spPr>
      </p:sp>
      <p:sp>
        <p:nvSpPr>
          <p:cNvPr id="3" name="Notes Placeholder 2"/>
          <p:cNvSpPr>
            <a:spLocks noGrp="1"/>
          </p:cNvSpPr>
          <p:nvPr>
            <p:ph type="body" idx="1"/>
          </p:nvPr>
        </p:nvSpPr>
        <p:spPr>
          <a:xfrm>
            <a:off x="685800" y="3381977"/>
            <a:ext cx="5486400" cy="4284664"/>
          </a:xfrm>
        </p:spPr>
        <p:txBody>
          <a:bodyPr/>
          <a:lstStyle/>
          <a:p>
            <a:pPr marL="0" marR="0">
              <a:spcBef>
                <a:spcPts val="0"/>
              </a:spcBef>
              <a:spcAft>
                <a:spcPts val="1800"/>
              </a:spcAft>
            </a:pPr>
            <a:r>
              <a:rPr lang="en-US" sz="1800" dirty="0">
                <a:effectLst/>
                <a:latin typeface="Verdana" panose="020B0604030504040204" pitchFamily="34" charset="0"/>
                <a:ea typeface="Times New Roman" panose="02020603050405020304" pitchFamily="18" charset="0"/>
              </a:rPr>
              <a:t>Hence, these newer novel endocrine agents such as oral SERDs, PROTACs, CDERs, novel SERMs are very, very attractive because they are able to overcome these pharmacologic liabilities, these resistance mechanisms and more. These are oral drugs. </a:t>
            </a:r>
          </a:p>
          <a:p>
            <a:pPr marL="0" marR="0">
              <a:spcBef>
                <a:spcPts val="0"/>
              </a:spcBef>
              <a:spcAft>
                <a:spcPts val="1800"/>
              </a:spcAft>
            </a:pPr>
            <a:endParaRPr lang="en-US" sz="1800" dirty="0">
              <a:effectLst/>
              <a:latin typeface="Times New Roman" panose="02020603050405020304" pitchFamily="18" charset="0"/>
              <a:ea typeface="Times New Roman" panose="02020603050405020304" pitchFamily="18" charset="0"/>
            </a:endParaRPr>
          </a:p>
          <a:p>
            <a:pPr marL="0" marR="0">
              <a:spcBef>
                <a:spcPts val="0"/>
              </a:spcBef>
              <a:spcAft>
                <a:spcPts val="1800"/>
              </a:spcAft>
            </a:pPr>
            <a:r>
              <a:rPr lang="en-US" sz="1800" dirty="0">
                <a:effectLst/>
                <a:latin typeface="Verdana" panose="020B0604030504040204" pitchFamily="34" charset="0"/>
                <a:ea typeface="Times New Roman" panose="02020603050405020304" pitchFamily="18" charset="0"/>
              </a:rPr>
              <a:t>And we now have had approval for three oral SERDs, </a:t>
            </a:r>
            <a:r>
              <a:rPr lang="en-US" sz="1800" dirty="0" err="1">
                <a:effectLst/>
                <a:latin typeface="Verdana" panose="020B0604030504040204" pitchFamily="34" charset="0"/>
                <a:ea typeface="Times New Roman" panose="02020603050405020304" pitchFamily="18" charset="0"/>
              </a:rPr>
              <a:t>elacestrant</a:t>
            </a:r>
            <a:r>
              <a:rPr lang="en-US" sz="1800" dirty="0">
                <a:effectLst/>
                <a:latin typeface="Verdana" panose="020B0604030504040204" pitchFamily="34" charset="0"/>
                <a:ea typeface="Times New Roman" panose="02020603050405020304" pitchFamily="18" charset="0"/>
              </a:rPr>
              <a:t>, </a:t>
            </a:r>
            <a:r>
              <a:rPr lang="en-US" sz="1800" dirty="0" err="1">
                <a:effectLst/>
                <a:latin typeface="Verdana" panose="020B0604030504040204" pitchFamily="34" charset="0"/>
                <a:ea typeface="Times New Roman" panose="02020603050405020304" pitchFamily="18" charset="0"/>
              </a:rPr>
              <a:t>imlunestrant</a:t>
            </a:r>
            <a:r>
              <a:rPr lang="en-US" sz="1800" dirty="0">
                <a:effectLst/>
                <a:latin typeface="Verdana" panose="020B0604030504040204" pitchFamily="34" charset="0"/>
                <a:ea typeface="Times New Roman" panose="02020603050405020304" pitchFamily="18" charset="0"/>
              </a:rPr>
              <a:t>, and </a:t>
            </a:r>
            <a:r>
              <a:rPr lang="en-US" sz="1800" dirty="0" err="1">
                <a:effectLst/>
                <a:latin typeface="Verdana" panose="020B0604030504040204" pitchFamily="34" charset="0"/>
                <a:ea typeface="Times New Roman" panose="02020603050405020304" pitchFamily="18" charset="0"/>
              </a:rPr>
              <a:t>camizestrant</a:t>
            </a:r>
            <a:r>
              <a:rPr lang="en-US" sz="1800" dirty="0">
                <a:effectLst/>
                <a:latin typeface="Verdana" panose="020B0604030504040204" pitchFamily="34" charset="0"/>
                <a:ea typeface="Times New Roman" panose="02020603050405020304" pitchFamily="18" charset="0"/>
              </a:rPr>
              <a:t>, based on the phase 3 EMERALD, EMBER-3, and SERENA-6 trials respectively. We had </a:t>
            </a:r>
            <a:r>
              <a:rPr lang="en-US" sz="1800" dirty="0" err="1">
                <a:effectLst/>
                <a:latin typeface="Verdana" panose="020B0604030504040204" pitchFamily="34" charset="0"/>
                <a:ea typeface="Times New Roman" panose="02020603050405020304" pitchFamily="18" charset="0"/>
              </a:rPr>
              <a:t>elacestrant</a:t>
            </a:r>
            <a:r>
              <a:rPr lang="en-US" sz="1800" dirty="0">
                <a:effectLst/>
                <a:latin typeface="Verdana" panose="020B0604030504040204" pitchFamily="34" charset="0"/>
                <a:ea typeface="Times New Roman" panose="02020603050405020304" pitchFamily="18" charset="0"/>
              </a:rPr>
              <a:t> approved back in January of 2023. </a:t>
            </a:r>
            <a:r>
              <a:rPr lang="en-US" sz="1800" dirty="0" err="1">
                <a:effectLst/>
                <a:latin typeface="Verdana" panose="020B0604030504040204" pitchFamily="34" charset="0"/>
                <a:ea typeface="Times New Roman" panose="02020603050405020304" pitchFamily="18" charset="0"/>
              </a:rPr>
              <a:t>Imlunestrant</a:t>
            </a:r>
            <a:r>
              <a:rPr lang="en-US" sz="1800" dirty="0">
                <a:effectLst/>
                <a:latin typeface="Verdana" panose="020B0604030504040204" pitchFamily="34" charset="0"/>
                <a:ea typeface="Times New Roman" panose="02020603050405020304" pitchFamily="18" charset="0"/>
              </a:rPr>
              <a:t> was approved initially in September 2025 and then in combination with </a:t>
            </a:r>
            <a:r>
              <a:rPr lang="en-US" sz="1800" dirty="0" err="1">
                <a:effectLst/>
                <a:latin typeface="Verdana" panose="020B0604030504040204" pitchFamily="34" charset="0"/>
                <a:ea typeface="Times New Roman" panose="02020603050405020304" pitchFamily="18" charset="0"/>
              </a:rPr>
              <a:t>abemaciclib</a:t>
            </a:r>
            <a:r>
              <a:rPr lang="en-US" sz="1800" dirty="0">
                <a:effectLst/>
                <a:latin typeface="Verdana" panose="020B0604030504040204" pitchFamily="34" charset="0"/>
                <a:ea typeface="Times New Roman" panose="02020603050405020304" pitchFamily="18" charset="0"/>
              </a:rPr>
              <a:t> in September 2026. </a:t>
            </a:r>
            <a:r>
              <a:rPr lang="en-US" sz="1800" dirty="0" err="1">
                <a:effectLst/>
                <a:latin typeface="Verdana" panose="020B0604030504040204" pitchFamily="34" charset="0"/>
                <a:ea typeface="Times New Roman" panose="02020603050405020304" pitchFamily="18" charset="0"/>
              </a:rPr>
              <a:t>Camizestrant</a:t>
            </a:r>
            <a:r>
              <a:rPr lang="en-US" sz="1800" dirty="0">
                <a:effectLst/>
                <a:latin typeface="Verdana" panose="020B0604030504040204" pitchFamily="34" charset="0"/>
                <a:ea typeface="Times New Roman" panose="02020603050405020304" pitchFamily="18" charset="0"/>
              </a:rPr>
              <a:t> was also approved in September 2026 in combination with a CDK4/6 inhibitor in the first-line setting. And then earlier this year in May 2026, we also had approval for our PROTAC, a proteolysis targeting chimera, </a:t>
            </a:r>
            <a:r>
              <a:rPr lang="en-US" sz="1800" dirty="0" err="1">
                <a:effectLst/>
                <a:latin typeface="Verdana" panose="020B0604030504040204" pitchFamily="34" charset="0"/>
                <a:ea typeface="Times New Roman" panose="02020603050405020304" pitchFamily="18" charset="0"/>
              </a:rPr>
              <a:t>vepdegestrant</a:t>
            </a:r>
            <a:r>
              <a:rPr lang="en-US" sz="1800" dirty="0">
                <a:effectLst/>
                <a:latin typeface="Verdana" panose="020B0604030504040204" pitchFamily="34" charset="0"/>
                <a:ea typeface="Times New Roman" panose="02020603050405020304" pitchFamily="18" charset="0"/>
              </a:rPr>
              <a:t>, based on the phase 3 VERITAC-2 study.</a:t>
            </a:r>
            <a:endParaRPr lang="en-US" sz="1800" dirty="0">
              <a:effectLst/>
              <a:latin typeface="Times New Roman" panose="02020603050405020304" pitchFamily="18" charset="0"/>
              <a:ea typeface="Times New Roman" panose="02020603050405020304" pitchFamily="18" charset="0"/>
            </a:endParaRPr>
          </a:p>
          <a:p>
            <a:endParaRPr lang="en-US" sz="1200" dirty="0">
              <a:latin typeface="Arial" panose="020B0604020202020204" pitchFamily="34" charset="0"/>
              <a:cs typeface="Arial" panose="020B0604020202020204" pitchFamily="34" charset="0"/>
            </a:endParaRPr>
          </a:p>
        </p:txBody>
      </p:sp>
      <p:sp>
        <p:nvSpPr>
          <p:cNvPr id="4" name="Header Placeholder 3"/>
          <p:cNvSpPr>
            <a:spLocks noGrp="1"/>
          </p:cNvSpPr>
          <p:nvPr>
            <p:ph type="hdr" sz="quarter"/>
          </p:nvPr>
        </p:nvSpPr>
        <p:spPr/>
        <p:txBody>
          <a:bodyPr/>
          <a:lstStyle/>
          <a:p>
            <a:r>
              <a:rPr lang="en-US"/>
              <a:t>OA60877 - Jhaveri, Kaklamani - MinuteCE</a:t>
            </a:r>
          </a:p>
        </p:txBody>
      </p:sp>
      <p:sp>
        <p:nvSpPr>
          <p:cNvPr id="5" name="Slide Number Placeholder 4"/>
          <p:cNvSpPr>
            <a:spLocks noGrp="1"/>
          </p:cNvSpPr>
          <p:nvPr>
            <p:ph type="sldNum" sz="quarter" idx="5"/>
          </p:nvPr>
        </p:nvSpPr>
        <p:spPr/>
        <p:txBody>
          <a:bodyPr/>
          <a:lstStyle/>
          <a:p>
            <a:fld id="{0714DF13-A23B-B046-AEC2-5921B43BE495}" type="slidenum">
              <a:rPr lang="en-US" smtClean="0"/>
              <a:t>18</a:t>
            </a:fld>
            <a:endParaRPr lang="en-US"/>
          </a:p>
        </p:txBody>
      </p:sp>
    </p:spTree>
    <p:extLst>
      <p:ext uri="{BB962C8B-B14F-4D97-AF65-F5344CB8AC3E}">
        <p14:creationId xmlns:p14="http://schemas.microsoft.com/office/powerpoint/2010/main" val="170395157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 typeface="Arial" panose="020B0604020202020204" pitchFamily="34" charset="0"/>
              <a:buNone/>
            </a:pPr>
            <a:r>
              <a:rPr lang="en-US" b="0" i="0" dirty="0">
                <a:solidFill>
                  <a:srgbClr val="333333"/>
                </a:solidFill>
                <a:effectLst/>
                <a:latin typeface="Roboto" panose="02000000000000000000" pitchFamily="2" charset="0"/>
              </a:rPr>
              <a:t>This randomized, open-label, phase III trial enrolled patients with ER-positive/HER2-negative advanced breast cancer who had one-two lines of endocrine therapy, required pretreatment with a cyclin-dependent kinase 4/6 inhibitor, and ≤ 1 chemotherapy. Patients were randomly assigned to </a:t>
            </a:r>
            <a:r>
              <a:rPr lang="en-US" b="0" i="0" dirty="0" err="1">
                <a:solidFill>
                  <a:srgbClr val="333333"/>
                </a:solidFill>
                <a:effectLst/>
                <a:latin typeface="Roboto" panose="02000000000000000000" pitchFamily="2" charset="0"/>
              </a:rPr>
              <a:t>elacestrant</a:t>
            </a:r>
            <a:r>
              <a:rPr lang="en-US" b="0" i="0" dirty="0">
                <a:solidFill>
                  <a:srgbClr val="333333"/>
                </a:solidFill>
                <a:effectLst/>
                <a:latin typeface="Roboto" panose="02000000000000000000" pitchFamily="2" charset="0"/>
              </a:rPr>
              <a:t> 400 mg orally once daily or standard-of-care (SOC) endocrine monotherapy. Primary end points were progression-free survival (PFS) by blinded independent central review in all patients and patients with detectable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 mutations.</a:t>
            </a:r>
          </a:p>
          <a:p>
            <a:pPr marL="0" indent="0">
              <a:buFont typeface="Arial" panose="020B0604020202020204" pitchFamily="34" charset="0"/>
              <a:buNone/>
            </a:pPr>
            <a:endParaRPr lang="en-US" b="0" i="0" dirty="0">
              <a:solidFill>
                <a:srgbClr val="333333"/>
              </a:solidFill>
              <a:effectLst/>
              <a:latin typeface="Roboto" panose="02000000000000000000" pitchFamily="2" charset="0"/>
            </a:endParaRPr>
          </a:p>
          <a:p>
            <a:pPr marL="0" indent="0">
              <a:buFont typeface="Arial" panose="020B0604020202020204" pitchFamily="34" charset="0"/>
              <a:buNone/>
            </a:pPr>
            <a:r>
              <a:rPr lang="en-US" b="0" i="0" dirty="0">
                <a:solidFill>
                  <a:srgbClr val="333333"/>
                </a:solidFill>
                <a:effectLst/>
                <a:latin typeface="Roboto" panose="02000000000000000000" pitchFamily="2" charset="0"/>
              </a:rPr>
              <a:t>Patients were randomly assigned to </a:t>
            </a:r>
            <a:r>
              <a:rPr lang="en-US" b="0" i="0" dirty="0" err="1">
                <a:solidFill>
                  <a:srgbClr val="333333"/>
                </a:solidFill>
                <a:effectLst/>
                <a:latin typeface="Roboto" panose="02000000000000000000" pitchFamily="2" charset="0"/>
              </a:rPr>
              <a:t>elacestrant</a:t>
            </a:r>
            <a:r>
              <a:rPr lang="en-US" b="0" i="0" dirty="0">
                <a:solidFill>
                  <a:srgbClr val="333333"/>
                </a:solidFill>
                <a:effectLst/>
                <a:latin typeface="Roboto" panose="02000000000000000000" pitchFamily="2" charset="0"/>
              </a:rPr>
              <a:t> (n = 239) or SOC (n = 238).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 mutation was detected in 47.8% of patients, and 43.4% received two prior endocrine therapies. </a:t>
            </a:r>
            <a:endParaRPr lang="en-US" b="0" i="0" dirty="0">
              <a:solidFill>
                <a:srgbClr val="202124"/>
              </a:solidFill>
              <a:effectLst/>
              <a:latin typeface="Roboto" panose="020B0604020202020204" pitchFamily="2" charset="0"/>
            </a:endParaRPr>
          </a:p>
        </p:txBody>
      </p:sp>
    </p:spTree>
    <p:extLst>
      <p:ext uri="{BB962C8B-B14F-4D97-AF65-F5344CB8AC3E}">
        <p14:creationId xmlns:p14="http://schemas.microsoft.com/office/powerpoint/2010/main" val="399279901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solidFill>
                  <a:srgbClr val="333333"/>
                </a:solidFill>
                <a:effectLst/>
                <a:latin typeface="Roboto" panose="02000000000000000000" pitchFamily="2" charset="0"/>
              </a:rPr>
              <a:t>PFS was prolonged in all patients (hazard ratio = 0.70; 95% CI, 0.55 to 0.88; </a:t>
            </a:r>
            <a:r>
              <a:rPr lang="en-US" b="0" i="1" dirty="0">
                <a:solidFill>
                  <a:srgbClr val="333333"/>
                </a:solidFill>
                <a:effectLst/>
                <a:latin typeface="Roboto" panose="02000000000000000000" pitchFamily="2" charset="0"/>
              </a:rPr>
              <a:t>P</a:t>
            </a:r>
            <a:r>
              <a:rPr lang="en-US" b="0" i="0" dirty="0">
                <a:solidFill>
                  <a:srgbClr val="333333"/>
                </a:solidFill>
                <a:effectLst/>
                <a:latin typeface="Roboto" panose="02000000000000000000" pitchFamily="2" charset="0"/>
              </a:rPr>
              <a:t> = .002) and patients with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 mutation (hazard ratio = 0.55; 95% CI, 0.39 to 0.77; </a:t>
            </a:r>
            <a:r>
              <a:rPr lang="en-US" b="0" i="1" dirty="0">
                <a:solidFill>
                  <a:srgbClr val="333333"/>
                </a:solidFill>
                <a:effectLst/>
                <a:latin typeface="Roboto" panose="02000000000000000000" pitchFamily="2" charset="0"/>
              </a:rPr>
              <a:t>P</a:t>
            </a:r>
            <a:r>
              <a:rPr lang="en-US" b="0" i="0" dirty="0">
                <a:solidFill>
                  <a:srgbClr val="333333"/>
                </a:solidFill>
                <a:effectLst/>
                <a:latin typeface="Roboto" panose="02000000000000000000" pitchFamily="2" charset="0"/>
              </a:rPr>
              <a:t> = .0005). </a:t>
            </a:r>
          </a:p>
          <a:p>
            <a:endParaRPr lang="en-US" b="0" i="0" dirty="0">
              <a:solidFill>
                <a:srgbClr val="333333"/>
              </a:solidFill>
              <a:effectLst/>
              <a:latin typeface="Roboto" panose="02000000000000000000" pitchFamily="2" charset="0"/>
            </a:endParaRPr>
          </a:p>
          <a:p>
            <a:r>
              <a:rPr lang="en-US" b="0" i="0" dirty="0">
                <a:solidFill>
                  <a:srgbClr val="333333"/>
                </a:solidFill>
                <a:effectLst/>
                <a:latin typeface="Roboto" panose="02000000000000000000" pitchFamily="2" charset="0"/>
              </a:rPr>
              <a:t>Treatment-related grade 3/4 adverse events occurred in 7.2% receiving </a:t>
            </a:r>
            <a:r>
              <a:rPr lang="en-US" b="0" i="0" dirty="0" err="1">
                <a:solidFill>
                  <a:srgbClr val="333333"/>
                </a:solidFill>
                <a:effectLst/>
                <a:latin typeface="Roboto" panose="02000000000000000000" pitchFamily="2" charset="0"/>
              </a:rPr>
              <a:t>elacestrant</a:t>
            </a:r>
            <a:r>
              <a:rPr lang="en-US" b="0" i="0" dirty="0">
                <a:solidFill>
                  <a:srgbClr val="333333"/>
                </a:solidFill>
                <a:effectLst/>
                <a:latin typeface="Roboto" panose="02000000000000000000" pitchFamily="2" charset="0"/>
              </a:rPr>
              <a:t> and 3.1% receiving SOC. Treatment-related adverse events leading to treatment discontinuations were 3.4% in the </a:t>
            </a:r>
            <a:r>
              <a:rPr lang="en-US" b="0" i="0" dirty="0" err="1">
                <a:solidFill>
                  <a:srgbClr val="333333"/>
                </a:solidFill>
                <a:effectLst/>
                <a:latin typeface="Roboto" panose="02000000000000000000" pitchFamily="2" charset="0"/>
              </a:rPr>
              <a:t>elacestrant</a:t>
            </a:r>
            <a:r>
              <a:rPr lang="en-US" b="0" i="0" dirty="0">
                <a:solidFill>
                  <a:srgbClr val="333333"/>
                </a:solidFill>
                <a:effectLst/>
                <a:latin typeface="Roboto" panose="02000000000000000000" pitchFamily="2" charset="0"/>
              </a:rPr>
              <a:t> arm versus 0.9% in SOC. Nausea of any grade occurred in 35.0% receiving </a:t>
            </a:r>
            <a:r>
              <a:rPr lang="en-US" b="0" i="0" dirty="0" err="1">
                <a:solidFill>
                  <a:srgbClr val="333333"/>
                </a:solidFill>
                <a:effectLst/>
                <a:latin typeface="Roboto" panose="02000000000000000000" pitchFamily="2" charset="0"/>
              </a:rPr>
              <a:t>elacestrant</a:t>
            </a:r>
            <a:r>
              <a:rPr lang="en-US" b="0" i="0" dirty="0">
                <a:solidFill>
                  <a:srgbClr val="333333"/>
                </a:solidFill>
                <a:effectLst/>
                <a:latin typeface="Roboto" panose="02000000000000000000" pitchFamily="2" charset="0"/>
              </a:rPr>
              <a:t> and 18.8% receiving SOC (grade 3/4, 2.5% and 0.9%, respectively).</a:t>
            </a:r>
          </a:p>
          <a:p>
            <a:endParaRPr lang="en-US" b="0" i="0" dirty="0">
              <a:solidFill>
                <a:srgbClr val="333333"/>
              </a:solidFill>
              <a:effectLst/>
              <a:latin typeface="Roboto" panose="02000000000000000000" pitchFamily="2" charset="0"/>
            </a:endParaRPr>
          </a:p>
          <a:p>
            <a:r>
              <a:rPr lang="en-US" b="0" i="0" dirty="0" err="1">
                <a:solidFill>
                  <a:srgbClr val="333333"/>
                </a:solidFill>
                <a:effectLst/>
                <a:latin typeface="Roboto" panose="02000000000000000000" pitchFamily="2" charset="0"/>
              </a:rPr>
              <a:t>Elacestrant</a:t>
            </a:r>
            <a:r>
              <a:rPr lang="en-US" b="0" i="0" dirty="0">
                <a:solidFill>
                  <a:srgbClr val="333333"/>
                </a:solidFill>
                <a:effectLst/>
                <a:latin typeface="Roboto" panose="02000000000000000000" pitchFamily="2" charset="0"/>
              </a:rPr>
              <a:t> is the first oral selective ER degrader demonstrating a significant PFS improvement versus SOC both in the overall population and in patients with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 mutations with manageable safety in a phase III trial for patients with ER-positive/HER2-negative advanced breast cancer.</a:t>
            </a:r>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20</a:t>
            </a:fld>
            <a:endParaRPr lang="en-US"/>
          </a:p>
        </p:txBody>
      </p:sp>
    </p:spTree>
    <p:extLst>
      <p:ext uri="{BB962C8B-B14F-4D97-AF65-F5344CB8AC3E}">
        <p14:creationId xmlns:p14="http://schemas.microsoft.com/office/powerpoint/2010/main" val="105700798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3">
          <a:extLst>
            <a:ext uri="{FF2B5EF4-FFF2-40B4-BE49-F238E27FC236}">
              <a16:creationId xmlns:a16="http://schemas.microsoft.com/office/drawing/2014/main" id="{2F7EF4F7-0D81-371A-59D9-D096A921EB68}"/>
            </a:ext>
          </a:extLst>
        </p:cNvPr>
        <p:cNvGrpSpPr/>
        <p:nvPr/>
      </p:nvGrpSpPr>
      <p:grpSpPr>
        <a:xfrm>
          <a:off x="0" y="0"/>
          <a:ext cx="0" cy="0"/>
          <a:chOff x="0" y="0"/>
          <a:chExt cx="0" cy="0"/>
        </a:xfrm>
      </p:grpSpPr>
      <p:sp>
        <p:nvSpPr>
          <p:cNvPr id="1054" name="Google Shape;1054;p11:notes">
            <a:extLst>
              <a:ext uri="{FF2B5EF4-FFF2-40B4-BE49-F238E27FC236}">
                <a16:creationId xmlns:a16="http://schemas.microsoft.com/office/drawing/2014/main" id="{CC23A0E1-11F4-5BB3-795C-F93FC8192076}"/>
              </a:ext>
            </a:extLst>
          </p:cNvPr>
          <p:cNvSpPr>
            <a:spLocks noGrp="1" noRot="1" noChangeAspect="1"/>
          </p:cNvSpPr>
          <p:nvPr>
            <p:ph type="sldImg" idx="2"/>
          </p:nvPr>
        </p:nvSpPr>
        <p:spPr>
          <a:xfrm>
            <a:off x="506413" y="750888"/>
            <a:ext cx="6589712" cy="3708400"/>
          </a:xfrm>
          <a:custGeom>
            <a:avLst/>
            <a:gdLst/>
            <a:ahLst/>
            <a:cxnLst/>
            <a:rect l="l" t="t" r="r" b="b"/>
            <a:pathLst>
              <a:path w="120000" h="120000" extrusionOk="0">
                <a:moveTo>
                  <a:pt x="0" y="0"/>
                </a:moveTo>
                <a:lnTo>
                  <a:pt x="120000" y="0"/>
                </a:lnTo>
                <a:lnTo>
                  <a:pt x="120000" y="120000"/>
                </a:lnTo>
                <a:lnTo>
                  <a:pt x="0" y="120000"/>
                </a:lnTo>
                <a:close/>
              </a:path>
            </a:pathLst>
          </a:custGeom>
          <a:noFill/>
          <a:ln>
            <a:noFill/>
          </a:ln>
        </p:spPr>
      </p:sp>
      <p:sp>
        <p:nvSpPr>
          <p:cNvPr id="1055" name="Google Shape;1055;p11:notes">
            <a:extLst>
              <a:ext uri="{FF2B5EF4-FFF2-40B4-BE49-F238E27FC236}">
                <a16:creationId xmlns:a16="http://schemas.microsoft.com/office/drawing/2014/main" id="{D9977628-CBC7-C1CE-50E2-8E563557C974}"/>
              </a:ext>
            </a:extLst>
          </p:cNvPr>
          <p:cNvSpPr txBox="1">
            <a:spLocks noGrp="1"/>
          </p:cNvSpPr>
          <p:nvPr>
            <p:ph type="body" idx="1"/>
          </p:nvPr>
        </p:nvSpPr>
        <p:spPr>
          <a:xfrm>
            <a:off x="761138" y="4699289"/>
            <a:ext cx="6081300" cy="44493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200"/>
              <a:buFont typeface="Times New Roman"/>
              <a:buNone/>
            </a:pPr>
            <a:endParaRPr/>
          </a:p>
          <a:p>
            <a:pPr marL="0" marR="0" lvl="0" indent="0" algn="l" rtl="0">
              <a:lnSpc>
                <a:spcPct val="100000"/>
              </a:lnSpc>
              <a:spcBef>
                <a:spcPts val="0"/>
              </a:spcBef>
              <a:spcAft>
                <a:spcPts val="0"/>
              </a:spcAft>
              <a:buClr>
                <a:srgbClr val="000000"/>
              </a:buClr>
              <a:buSzPts val="1200"/>
              <a:buFont typeface="Times New Roman"/>
              <a:buNone/>
            </a:pPr>
            <a:endParaRPr/>
          </a:p>
          <a:p>
            <a:pPr marL="0" marR="0" lvl="0" indent="0" algn="l" rtl="0">
              <a:lnSpc>
                <a:spcPct val="100000"/>
              </a:lnSpc>
              <a:spcBef>
                <a:spcPts val="0"/>
              </a:spcBef>
              <a:spcAft>
                <a:spcPts val="0"/>
              </a:spcAft>
              <a:buClr>
                <a:srgbClr val="000000"/>
              </a:buClr>
              <a:buSzPts val="1200"/>
              <a:buFont typeface="Times New Roman"/>
              <a:buNone/>
            </a:pPr>
            <a:endParaRPr/>
          </a:p>
          <a:p>
            <a:pPr marL="0" lvl="0" indent="0" algn="l" rtl="0">
              <a:lnSpc>
                <a:spcPct val="100000"/>
              </a:lnSpc>
              <a:spcBef>
                <a:spcPts val="400"/>
              </a:spcBef>
              <a:spcAft>
                <a:spcPts val="0"/>
              </a:spcAft>
              <a:buSzPts val="1100"/>
              <a:buNone/>
            </a:pPr>
            <a:endParaRPr/>
          </a:p>
        </p:txBody>
      </p:sp>
    </p:spTree>
    <p:extLst>
      <p:ext uri="{BB962C8B-B14F-4D97-AF65-F5344CB8AC3E}">
        <p14:creationId xmlns:p14="http://schemas.microsoft.com/office/powerpoint/2010/main" val="325463281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B098CD-A25C-E4E1-C0E1-3AD66C256C9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D07A8D9-9F16-994D-FAB2-15430416DE8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E4DE15-D226-07CE-0157-0B2D9F62138B}"/>
              </a:ext>
            </a:extLst>
          </p:cNvPr>
          <p:cNvSpPr>
            <a:spLocks noGrp="1"/>
          </p:cNvSpPr>
          <p:nvPr>
            <p:ph type="body" idx="1"/>
          </p:nvPr>
        </p:nvSpPr>
        <p:spPr/>
        <p:txBody>
          <a:bodyPr/>
          <a:lstStyle/>
          <a:p>
            <a:r>
              <a:rPr lang="en-US" dirty="0"/>
              <a:t>Patients with ER-positive, HER2-negative ABC previously treated with aromatase inhibitors ± cyclin-dependent kinase 4 and 6 inhibitors were randomly assigned (1 : 1 : 1) to receive </a:t>
            </a:r>
            <a:r>
              <a:rPr lang="en-US" dirty="0" err="1"/>
              <a:t>imlunestrant</a:t>
            </a:r>
            <a:r>
              <a:rPr lang="en-US" dirty="0"/>
              <a:t>, SOC, and </a:t>
            </a:r>
            <a:r>
              <a:rPr lang="en-US" dirty="0" err="1"/>
              <a:t>imlunestrant</a:t>
            </a:r>
            <a:r>
              <a:rPr lang="en-US" dirty="0"/>
              <a:t>—</a:t>
            </a:r>
            <a:r>
              <a:rPr lang="en-US" dirty="0" err="1"/>
              <a:t>abemaciclib</a:t>
            </a:r>
            <a:r>
              <a:rPr lang="en-US" dirty="0"/>
              <a:t>. Primary endpoints were PFS in </a:t>
            </a:r>
            <a:r>
              <a:rPr lang="en-US" dirty="0" err="1"/>
              <a:t>imlunestrant</a:t>
            </a:r>
            <a:r>
              <a:rPr lang="en-US" dirty="0"/>
              <a:t> versus SOC in patients with ESR1m and all patients, and versus </a:t>
            </a:r>
            <a:r>
              <a:rPr lang="en-US" dirty="0" err="1"/>
              <a:t>imlunestrant</a:t>
            </a:r>
            <a:r>
              <a:rPr lang="en-US" dirty="0"/>
              <a:t>—</a:t>
            </a:r>
            <a:r>
              <a:rPr lang="en-US" dirty="0" err="1"/>
              <a:t>abemaciclib</a:t>
            </a:r>
            <a:r>
              <a:rPr lang="en-US" dirty="0"/>
              <a:t> in all concurrently randomized patients. OS was a key secondary endpoint (tested if the corresponding PFS was statistically significant). Due to only two of three PFS endpoints being met, a limited significance level was passed to the OS comparisons. Exploratory endpoints included time to chemotherapy, chemotherapy-free survival, and PFS2.</a:t>
            </a:r>
          </a:p>
          <a:p>
            <a:endParaRPr lang="en-US" dirty="0"/>
          </a:p>
          <a:p>
            <a:r>
              <a:rPr lang="en-US" dirty="0"/>
              <a:t>A total of 874 patients were randomized (</a:t>
            </a:r>
            <a:r>
              <a:rPr lang="en-US" dirty="0" err="1"/>
              <a:t>imlunestrant</a:t>
            </a:r>
            <a:r>
              <a:rPr lang="en-US" dirty="0"/>
              <a:t>, n = 331; SOC, n = 330; </a:t>
            </a:r>
            <a:r>
              <a:rPr lang="en-US" dirty="0" err="1"/>
              <a:t>imlunestrant</a:t>
            </a:r>
            <a:r>
              <a:rPr lang="en-US" dirty="0"/>
              <a:t>—</a:t>
            </a:r>
            <a:r>
              <a:rPr lang="en-US" dirty="0" err="1"/>
              <a:t>abemaciclib</a:t>
            </a:r>
            <a:r>
              <a:rPr lang="en-US" dirty="0"/>
              <a:t>, n = 213). Median follow-up was 28.5 months; 10.1% of patients remained on treatment (data cut-off: 18 August 2025).</a:t>
            </a:r>
          </a:p>
        </p:txBody>
      </p:sp>
      <p:sp>
        <p:nvSpPr>
          <p:cNvPr id="4" name="Slide Number Placeholder 3">
            <a:extLst>
              <a:ext uri="{FF2B5EF4-FFF2-40B4-BE49-F238E27FC236}">
                <a16:creationId xmlns:a16="http://schemas.microsoft.com/office/drawing/2014/main" id="{67CCE7B6-B3FE-6136-57A2-D77C48FAA55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94B695-4959-034C-8CA3-8676768617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Tree>
    <p:extLst>
      <p:ext uri="{BB962C8B-B14F-4D97-AF65-F5344CB8AC3E}">
        <p14:creationId xmlns:p14="http://schemas.microsoft.com/office/powerpoint/2010/main" val="270820312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4D66F6-6F64-6379-5074-8452B0DF64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48E5A60-0478-C773-5FC8-0B06A455231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43EA26D-74B5-6508-C90B-645B595EE1C2}"/>
              </a:ext>
            </a:extLst>
          </p:cNvPr>
          <p:cNvSpPr>
            <a:spLocks noGrp="1"/>
          </p:cNvSpPr>
          <p:nvPr>
            <p:ph type="body" idx="1"/>
          </p:nvPr>
        </p:nvSpPr>
        <p:spPr/>
        <p:txBody>
          <a:bodyPr/>
          <a:lstStyle/>
          <a:p>
            <a:r>
              <a:rPr lang="en-US" sz="4000" dirty="0"/>
              <a:t>At the primary progression-free survival (PFS) analysis, the phase III EMBER-3 trial in endocrine therapy pretreated patients with estrogen receptor (ER)-positive, human epidermal growth factor receptor 2 (HER2)-negative advanced breast cancer (ABC) demonstrated significant PFS benefit with </a:t>
            </a:r>
            <a:r>
              <a:rPr lang="en-US" sz="4000" dirty="0" err="1"/>
              <a:t>imlunestrant</a:t>
            </a:r>
            <a:r>
              <a:rPr lang="en-US" sz="4000" dirty="0"/>
              <a:t> versus standard of care (SOC: </a:t>
            </a:r>
            <a:r>
              <a:rPr lang="en-US" sz="4000" dirty="0" err="1"/>
              <a:t>fulvestrant</a:t>
            </a:r>
            <a:r>
              <a:rPr lang="en-US" sz="4000" dirty="0"/>
              <a:t> or exemestane) in patients with ESR1 mutations (ESR1m) and with </a:t>
            </a:r>
            <a:r>
              <a:rPr lang="en-US" sz="4000" dirty="0" err="1"/>
              <a:t>imlunestrant</a:t>
            </a:r>
            <a:r>
              <a:rPr lang="en-US" sz="4000" dirty="0"/>
              <a:t>—</a:t>
            </a:r>
            <a:r>
              <a:rPr lang="en-US" sz="4000" dirty="0" err="1"/>
              <a:t>abemaciclib</a:t>
            </a:r>
            <a:r>
              <a:rPr lang="en-US" sz="4000" dirty="0"/>
              <a:t> versus </a:t>
            </a:r>
            <a:r>
              <a:rPr lang="en-US" sz="4000" dirty="0" err="1"/>
              <a:t>imlunestrant</a:t>
            </a:r>
            <a:r>
              <a:rPr lang="en-US" sz="4000" dirty="0"/>
              <a:t> in all patients, regardless of ESR1m.</a:t>
            </a:r>
          </a:p>
        </p:txBody>
      </p:sp>
      <p:sp>
        <p:nvSpPr>
          <p:cNvPr id="4" name="Slide Number Placeholder 3">
            <a:extLst>
              <a:ext uri="{FF2B5EF4-FFF2-40B4-BE49-F238E27FC236}">
                <a16:creationId xmlns:a16="http://schemas.microsoft.com/office/drawing/2014/main" id="{0519EF6D-5A0F-6B60-BA79-E679D2F7C71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94B695-4959-034C-8CA3-8676768617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Tree>
    <p:extLst>
      <p:ext uri="{BB962C8B-B14F-4D97-AF65-F5344CB8AC3E}">
        <p14:creationId xmlns:p14="http://schemas.microsoft.com/office/powerpoint/2010/main" val="152059871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a:t>In patients with ESR1m, median OS (</a:t>
            </a:r>
            <a:r>
              <a:rPr lang="en-US" sz="1200" dirty="0" err="1"/>
              <a:t>mOS</a:t>
            </a:r>
            <a:r>
              <a:rPr lang="en-US" sz="1200" dirty="0"/>
              <a:t>) was 34.5 months for </a:t>
            </a:r>
            <a:r>
              <a:rPr lang="en-US" sz="1200" dirty="0" err="1"/>
              <a:t>imlunestrant</a:t>
            </a:r>
            <a:r>
              <a:rPr lang="en-US" sz="1200" dirty="0"/>
              <a:t> versus 23.1 months for SOC [hazard ratio (HR) 0.60, 95% confidence interval (CI) 0.43-0.86, P = 0.0043, boundary for significance not reached]. In all patients regardless of ESR1m, </a:t>
            </a:r>
            <a:r>
              <a:rPr lang="en-US" sz="1200" dirty="0" err="1"/>
              <a:t>mOS</a:t>
            </a:r>
            <a:r>
              <a:rPr lang="en-US" sz="1200" dirty="0"/>
              <a:t> was not reached with </a:t>
            </a:r>
            <a:r>
              <a:rPr lang="en-US" sz="1200" dirty="0" err="1"/>
              <a:t>imlunestrant</a:t>
            </a:r>
            <a:r>
              <a:rPr lang="en-US" sz="1200" dirty="0"/>
              <a:t>—</a:t>
            </a:r>
            <a:r>
              <a:rPr lang="en-US" sz="1200" dirty="0" err="1"/>
              <a:t>abemaciclib</a:t>
            </a:r>
            <a:r>
              <a:rPr lang="en-US" sz="1200" dirty="0"/>
              <a:t> versus 34.4 months with </a:t>
            </a:r>
            <a:r>
              <a:rPr lang="en-US" sz="1200" dirty="0" err="1"/>
              <a:t>imlunestrant</a:t>
            </a:r>
            <a:r>
              <a:rPr lang="en-US" sz="1200" dirty="0"/>
              <a:t> (HR 0.82, 95% CI 0.59-1.16, P = 0.2622). </a:t>
            </a:r>
            <a:endParaRPr lang="en-CA" dirty="0"/>
          </a:p>
        </p:txBody>
      </p:sp>
      <p:sp>
        <p:nvSpPr>
          <p:cNvPr id="4" name="Slide Number Placeholder 3"/>
          <p:cNvSpPr>
            <a:spLocks noGrp="1"/>
          </p:cNvSpPr>
          <p:nvPr>
            <p:ph type="sldNum" sz="quarter" idx="5"/>
          </p:nvPr>
        </p:nvSpPr>
        <p:spPr/>
        <p:txBody>
          <a:bodyPr/>
          <a:lstStyle/>
          <a:p>
            <a:fld id="{62512986-D9DA-41B5-8109-84414239612C}" type="slidenum">
              <a:rPr lang="en-CA" smtClean="0"/>
              <a:t>24</a:t>
            </a:fld>
            <a:endParaRPr lang="en-CA"/>
          </a:p>
        </p:txBody>
      </p:sp>
    </p:spTree>
    <p:extLst>
      <p:ext uri="{BB962C8B-B14F-4D97-AF65-F5344CB8AC3E}">
        <p14:creationId xmlns:p14="http://schemas.microsoft.com/office/powerpoint/2010/main" val="387893813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rgbClr val="4D4D4D"/>
                </a:solidFill>
                <a:effectLst/>
                <a:latin typeface="OTNEJMQuadraat"/>
              </a:rPr>
              <a:t>In this phase 3, open-label, randomized trial, we enrolled patients with ER-positive, human epidermal growth factor receptor 2 (HER2)–negative advanced breast cancer who had received one previous line of cyclin-dependent kinase 4 and 6 inhibitor therapy plus one line of endocrine therapy (and up to one additional line of endocrine therapy). Patients were randomly assigned in a 1:1 ratio to receive </a:t>
            </a:r>
            <a:r>
              <a:rPr lang="en-US" b="0" i="0" dirty="0" err="1">
                <a:solidFill>
                  <a:srgbClr val="4D4D4D"/>
                </a:solidFill>
                <a:effectLst/>
                <a:latin typeface="OTNEJMQuadraat"/>
              </a:rPr>
              <a:t>vepdegestrant</a:t>
            </a:r>
            <a:r>
              <a:rPr lang="en-US" b="0" i="0" dirty="0">
                <a:solidFill>
                  <a:srgbClr val="4D4D4D"/>
                </a:solidFill>
                <a:effectLst/>
                <a:latin typeface="OTNEJMQuadraat"/>
              </a:rPr>
              <a:t> at a dose of 200 mg orally once every day of each 28-day cycle or </a:t>
            </a:r>
            <a:r>
              <a:rPr lang="en-US" b="0" i="0" dirty="0" err="1">
                <a:solidFill>
                  <a:srgbClr val="4D4D4D"/>
                </a:solidFill>
                <a:effectLst/>
                <a:latin typeface="OTNEJMQuadraat"/>
              </a:rPr>
              <a:t>fulvestrant</a:t>
            </a:r>
            <a:r>
              <a:rPr lang="en-US" b="0" i="0" dirty="0">
                <a:solidFill>
                  <a:srgbClr val="4D4D4D"/>
                </a:solidFill>
                <a:effectLst/>
                <a:latin typeface="OTNEJMQuadraat"/>
              </a:rPr>
              <a:t> at a dose of 500 mg, administered intramuscularly, on day 1 and day 15 of cycle 1 and on day 1 of subsequent cycles, with randomization stratified according to </a:t>
            </a:r>
            <a:r>
              <a:rPr lang="en-US" b="0" i="1" dirty="0">
                <a:solidFill>
                  <a:srgbClr val="4D4D4D"/>
                </a:solidFill>
                <a:effectLst/>
                <a:latin typeface="OTNEJMQuadraat"/>
              </a:rPr>
              <a:t>ESR1</a:t>
            </a:r>
            <a:r>
              <a:rPr lang="en-US" b="0" i="0" dirty="0">
                <a:solidFill>
                  <a:srgbClr val="4D4D4D"/>
                </a:solidFill>
                <a:effectLst/>
                <a:latin typeface="OTNEJMQuadraat"/>
              </a:rPr>
              <a:t>-mutation status and presence or absence of visceral disease. The primary end point was progression-free survival as assessed by blinded independent central review among the patients with </a:t>
            </a:r>
            <a:r>
              <a:rPr lang="en-US" b="0" i="1" dirty="0">
                <a:solidFill>
                  <a:srgbClr val="4D4D4D"/>
                </a:solidFill>
                <a:effectLst/>
                <a:latin typeface="OTNEJMQuadraat"/>
              </a:rPr>
              <a:t>ESR1</a:t>
            </a:r>
            <a:r>
              <a:rPr lang="en-US" b="0" i="0" dirty="0">
                <a:solidFill>
                  <a:srgbClr val="4D4D4D"/>
                </a:solidFill>
                <a:effectLst/>
                <a:latin typeface="OTNEJMQuadraat"/>
              </a:rPr>
              <a:t> mutations and among all the patients who underwent randomization. Progression-free survival was estimated with Kaplan–Meier methods and hazard ratios with a stratified Cox proportional-hazards model.</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dirty="0">
              <a:solidFill>
                <a:srgbClr val="4D4D4D"/>
              </a:solidFill>
              <a:effectLst/>
              <a:latin typeface="OTNEJMQuadraa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rgbClr val="4D4D4D"/>
                </a:solidFill>
                <a:effectLst/>
                <a:latin typeface="OTNEJMQuadraat"/>
              </a:rPr>
              <a:t>A total of 624 patients underwent randomization; 313 were assigned to receive </a:t>
            </a:r>
            <a:r>
              <a:rPr lang="en-US" b="0" i="0" dirty="0" err="1">
                <a:solidFill>
                  <a:srgbClr val="4D4D4D"/>
                </a:solidFill>
                <a:effectLst/>
                <a:latin typeface="OTNEJMQuadraat"/>
              </a:rPr>
              <a:t>vepdegestrant</a:t>
            </a:r>
            <a:r>
              <a:rPr lang="en-US" b="0" i="0" dirty="0">
                <a:solidFill>
                  <a:srgbClr val="4D4D4D"/>
                </a:solidFill>
                <a:effectLst/>
                <a:latin typeface="OTNEJMQuadraat"/>
              </a:rPr>
              <a:t>, and 311 to receive </a:t>
            </a:r>
            <a:r>
              <a:rPr lang="en-US" b="0" i="0" dirty="0" err="1">
                <a:solidFill>
                  <a:srgbClr val="4D4D4D"/>
                </a:solidFill>
                <a:effectLst/>
                <a:latin typeface="OTNEJMQuadraat"/>
              </a:rPr>
              <a:t>fulvestrant</a:t>
            </a:r>
            <a:r>
              <a:rPr lang="en-US" b="0" i="0" dirty="0">
                <a:solidFill>
                  <a:srgbClr val="4D4D4D"/>
                </a:solidFill>
                <a:effectLst/>
                <a:latin typeface="OTNEJMQuadraa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4D9E9D-93A9-4E6A-8E42-DC0055A8528E}"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 name="Header Placeholder 4">
            <a:extLst>
              <a:ext uri="{FF2B5EF4-FFF2-40B4-BE49-F238E27FC236}">
                <a16:creationId xmlns:a16="http://schemas.microsoft.com/office/drawing/2014/main" id="{385CCC3A-AB7C-448E-09A5-E2EB3A1A5432}"/>
              </a:ext>
            </a:extLst>
          </p:cNvPr>
          <p:cNvSpPr>
            <a:spLocks noGrp="1"/>
          </p:cNvSpPr>
          <p:nvPr>
            <p:ph type="hdr" sz="quarter"/>
          </p:nvPr>
        </p:nvSpPr>
        <p:spPr>
          <a:xfrm>
            <a:off x="150311" y="125263"/>
            <a:ext cx="3734301" cy="458788"/>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Aptos" panose="02110004020202020204"/>
                <a:ea typeface="+mn-ea"/>
                <a:cs typeface="+mn-cs"/>
              </a:rPr>
              <a:t>OA37268 - Curigliano_Iwata_Jhaveri_Villarreal-Garza - minuteCE</a:t>
            </a:r>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78319304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rgbClr val="4D4D4D"/>
                </a:solidFill>
                <a:effectLst/>
                <a:latin typeface="OTNEJMQuadraat"/>
              </a:rPr>
              <a:t>Among the 270 patients with </a:t>
            </a:r>
            <a:r>
              <a:rPr lang="en-US" b="0" i="1" dirty="0">
                <a:solidFill>
                  <a:srgbClr val="4D4D4D"/>
                </a:solidFill>
                <a:effectLst/>
                <a:latin typeface="OTNEJMQuadraat"/>
              </a:rPr>
              <a:t>ESR1</a:t>
            </a:r>
            <a:r>
              <a:rPr lang="en-US" b="0" i="0" dirty="0">
                <a:solidFill>
                  <a:srgbClr val="4D4D4D"/>
                </a:solidFill>
                <a:effectLst/>
                <a:latin typeface="OTNEJMQuadraat"/>
              </a:rPr>
              <a:t> mutations, the median progression-free survival was 5.0 months (95% confidence interval [CI], 3.7 to 7.4) with </a:t>
            </a:r>
            <a:r>
              <a:rPr lang="en-US" b="0" i="0" dirty="0" err="1">
                <a:solidFill>
                  <a:srgbClr val="4D4D4D"/>
                </a:solidFill>
                <a:effectLst/>
                <a:latin typeface="OTNEJMQuadraat"/>
              </a:rPr>
              <a:t>vepdegestrant</a:t>
            </a:r>
            <a:r>
              <a:rPr lang="en-US" b="0" i="0" dirty="0">
                <a:solidFill>
                  <a:srgbClr val="4D4D4D"/>
                </a:solidFill>
                <a:effectLst/>
                <a:latin typeface="OTNEJMQuadraat"/>
              </a:rPr>
              <a:t> and 2.1 months (95% CI, 1.9 to 3.5) with </a:t>
            </a:r>
            <a:r>
              <a:rPr lang="en-US" b="0" i="0" dirty="0" err="1">
                <a:solidFill>
                  <a:srgbClr val="4D4D4D"/>
                </a:solidFill>
                <a:effectLst/>
                <a:latin typeface="OTNEJMQuadraat"/>
              </a:rPr>
              <a:t>fulvestrant</a:t>
            </a:r>
            <a:r>
              <a:rPr lang="en-US" b="0" i="0" dirty="0">
                <a:solidFill>
                  <a:srgbClr val="4D4D4D"/>
                </a:solidFill>
                <a:effectLst/>
                <a:latin typeface="OTNEJMQuadraat"/>
              </a:rPr>
              <a:t> (hazard ratio, 0.58 [95% CI, 0.43 to 0.78]; P&lt;0.001). Among all the patients, the median progression-free survival was 3.8 months (95% CI, 3.7 to 5.3) with </a:t>
            </a:r>
            <a:r>
              <a:rPr lang="en-US" b="0" i="0" dirty="0" err="1">
                <a:solidFill>
                  <a:srgbClr val="4D4D4D"/>
                </a:solidFill>
                <a:effectLst/>
                <a:latin typeface="OTNEJMQuadraat"/>
              </a:rPr>
              <a:t>vepdegestrant</a:t>
            </a:r>
            <a:r>
              <a:rPr lang="en-US" b="0" i="0" dirty="0">
                <a:solidFill>
                  <a:srgbClr val="4D4D4D"/>
                </a:solidFill>
                <a:effectLst/>
                <a:latin typeface="OTNEJMQuadraat"/>
              </a:rPr>
              <a:t> and 3.6 months (95% CI, 2.6 to 4.0) with </a:t>
            </a:r>
            <a:r>
              <a:rPr lang="en-US" b="0" i="0" dirty="0" err="1">
                <a:solidFill>
                  <a:srgbClr val="4D4D4D"/>
                </a:solidFill>
                <a:effectLst/>
                <a:latin typeface="OTNEJMQuadraat"/>
              </a:rPr>
              <a:t>fulvestrant</a:t>
            </a:r>
            <a:r>
              <a:rPr lang="en-US" b="0" i="0" dirty="0">
                <a:solidFill>
                  <a:srgbClr val="4D4D4D"/>
                </a:solidFill>
                <a:effectLst/>
                <a:latin typeface="OTNEJMQuadraat"/>
              </a:rPr>
              <a:t> (hazard ratio, 0.83 [95% CI, 0.69 to 1.01]; P=0.07). </a:t>
            </a:r>
            <a:endParaRPr lang="en-US" dirty="0"/>
          </a:p>
        </p:txBody>
      </p:sp>
      <p:sp>
        <p:nvSpPr>
          <p:cNvPr id="4" name="Slide Number Placeholder 3"/>
          <p:cNvSpPr>
            <a:spLocks noGrp="1"/>
          </p:cNvSpPr>
          <p:nvPr>
            <p:ph type="sldNum" sz="quarter" idx="5"/>
          </p:nvPr>
        </p:nvSpPr>
        <p:spPr/>
        <p:txBody>
          <a:bodyPr/>
          <a:lstStyle/>
          <a:p>
            <a:fld id="{0EBB6178-FA36-5D43-9564-2276BBF30D38}" type="slidenum">
              <a:rPr lang="en-US" smtClean="0"/>
              <a:t>26</a:t>
            </a:fld>
            <a:endParaRPr lang="en-US"/>
          </a:p>
        </p:txBody>
      </p:sp>
      <p:sp>
        <p:nvSpPr>
          <p:cNvPr id="5" name="Header Placeholder 4"/>
          <p:cNvSpPr>
            <a:spLocks noGrp="1"/>
          </p:cNvSpPr>
          <p:nvPr>
            <p:ph type="hdr" sz="quarter"/>
          </p:nvPr>
        </p:nvSpPr>
        <p:spPr/>
        <p:txBody>
          <a:bodyPr/>
          <a:lstStyle/>
          <a:p>
            <a:r>
              <a:rPr lang="it-IT"/>
              <a:t>OA37268 - Curigliano_Iwata_Jhaveri_Villarreal-Garza - minuteCE</a:t>
            </a:r>
            <a:endParaRPr lang="en-US"/>
          </a:p>
        </p:txBody>
      </p:sp>
    </p:spTree>
    <p:extLst>
      <p:ext uri="{BB962C8B-B14F-4D97-AF65-F5344CB8AC3E}">
        <p14:creationId xmlns:p14="http://schemas.microsoft.com/office/powerpoint/2010/main" val="165761497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367D78B-CA5C-2549-BAF8-92DA569CFDA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658171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pPr>
              <a:spcBef>
                <a:spcPct val="30000"/>
              </a:spcBef>
              <a:spcAft>
                <a:spcPct val="0"/>
              </a:spcAft>
            </a:pPr>
            <a:r>
              <a:rPr lang="en-US" dirty="0"/>
              <a:t>Updated PFS demonstrated sustained benefit. Notably, in all patients regardless of ESR1m, the median PFS of </a:t>
            </a:r>
            <a:r>
              <a:rPr lang="en-US" dirty="0" err="1"/>
              <a:t>imlunestrant</a:t>
            </a:r>
            <a:r>
              <a:rPr lang="en-US" dirty="0"/>
              <a:t>—</a:t>
            </a:r>
            <a:r>
              <a:rPr lang="en-US" dirty="0" err="1"/>
              <a:t>abemaciclib</a:t>
            </a:r>
            <a:r>
              <a:rPr lang="en-US" dirty="0"/>
              <a:t> versus </a:t>
            </a:r>
            <a:r>
              <a:rPr lang="en-US" dirty="0" err="1"/>
              <a:t>imlunestrant</a:t>
            </a:r>
            <a:r>
              <a:rPr lang="en-US" dirty="0"/>
              <a:t> was 10.9 versus 5.5 months (HR 0.59, 95% CI 0.47-0.74, nominal P &lt; 0.0001).</a:t>
            </a:r>
          </a:p>
        </p:txBody>
      </p:sp>
    </p:spTree>
    <p:extLst>
      <p:ext uri="{BB962C8B-B14F-4D97-AF65-F5344CB8AC3E}">
        <p14:creationId xmlns:p14="http://schemas.microsoft.com/office/powerpoint/2010/main" val="154688989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D3CE2D-2AD2-C207-0635-39D40FE1DB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CF29B71-1EBD-B821-06EB-608697A163E2}"/>
              </a:ext>
            </a:extLst>
          </p:cNvPr>
          <p:cNvSpPr>
            <a:spLocks noGrp="1" noRot="1" noChangeAspect="1"/>
          </p:cNvSpPr>
          <p:nvPr>
            <p:ph type="sldImg"/>
          </p:nvPr>
        </p:nvSpPr>
        <p:spPr/>
        <p:txBody>
          <a:bodyPr/>
          <a:lstStyle/>
          <a:p>
            <a:endParaRPr lang="en-CA"/>
          </a:p>
        </p:txBody>
      </p:sp>
      <p:sp>
        <p:nvSpPr>
          <p:cNvPr id="3" name="Notes Placeholder 2">
            <a:extLst>
              <a:ext uri="{FF2B5EF4-FFF2-40B4-BE49-F238E27FC236}">
                <a16:creationId xmlns:a16="http://schemas.microsoft.com/office/drawing/2014/main" id="{349F1581-D54E-1F3A-DF1B-D8A8C4C0E035}"/>
              </a:ext>
            </a:extLst>
          </p:cNvPr>
          <p:cNvSpPr>
            <a:spLocks noGrp="1"/>
          </p:cNvSpPr>
          <p:nvPr>
            <p:ph type="body" idx="1"/>
          </p:nvPr>
        </p:nvSpPr>
        <p:spPr/>
        <p:txBody>
          <a:bodyPr/>
          <a:lstStyle/>
          <a:p>
            <a:endParaRPr lang="en-CA"/>
          </a:p>
        </p:txBody>
      </p:sp>
      <p:sp>
        <p:nvSpPr>
          <p:cNvPr id="4" name="Slide Number Placeholder 3">
            <a:extLst>
              <a:ext uri="{FF2B5EF4-FFF2-40B4-BE49-F238E27FC236}">
                <a16:creationId xmlns:a16="http://schemas.microsoft.com/office/drawing/2014/main" id="{A14BFC06-5532-43BD-15C8-1DD3B5475AA9}"/>
              </a:ext>
            </a:extLst>
          </p:cNvPr>
          <p:cNvSpPr>
            <a:spLocks noGrp="1"/>
          </p:cNvSpPr>
          <p:nvPr>
            <p:ph type="sldNum" sz="quarter" idx="5"/>
          </p:nvPr>
        </p:nvSpPr>
        <p:spPr/>
        <p:txBody>
          <a:bodyPr/>
          <a:lstStyle/>
          <a:p>
            <a:fld id="{62512986-D9DA-41B5-8109-84414239612C}" type="slidenum">
              <a:rPr lang="en-CA" smtClean="0"/>
              <a:t>29</a:t>
            </a:fld>
            <a:endParaRPr lang="en-CA"/>
          </a:p>
        </p:txBody>
      </p:sp>
    </p:spTree>
    <p:extLst>
      <p:ext uri="{BB962C8B-B14F-4D97-AF65-F5344CB8AC3E}">
        <p14:creationId xmlns:p14="http://schemas.microsoft.com/office/powerpoint/2010/main" val="186338574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CA"/>
          </a:p>
        </p:txBody>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fld id="{62512986-D9DA-41B5-8109-84414239612C}" type="slidenum">
              <a:rPr lang="en-CA" smtClean="0"/>
              <a:t>30</a:t>
            </a:fld>
            <a:endParaRPr lang="en-CA"/>
          </a:p>
        </p:txBody>
      </p:sp>
    </p:spTree>
    <p:extLst>
      <p:ext uri="{BB962C8B-B14F-4D97-AF65-F5344CB8AC3E}">
        <p14:creationId xmlns:p14="http://schemas.microsoft.com/office/powerpoint/2010/main" val="234007470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endParaRPr lang="en-US">
              <a:solidFill>
                <a:srgbClr val="444447"/>
              </a:solidFill>
              <a:ea typeface="Calibri"/>
              <a:cs typeface="Calibri"/>
            </a:endParaRPr>
          </a:p>
        </p:txBody>
      </p:sp>
    </p:spTree>
    <p:extLst>
      <p:ext uri="{BB962C8B-B14F-4D97-AF65-F5344CB8AC3E}">
        <p14:creationId xmlns:p14="http://schemas.microsoft.com/office/powerpoint/2010/main" val="226368934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714DF13-A23B-B046-AEC2-5921B43BE495}" type="slidenum">
              <a:rPr lang="en-US" smtClean="0"/>
              <a:t>32</a:t>
            </a:fld>
            <a:endParaRPr lang="en-US"/>
          </a:p>
        </p:txBody>
      </p:sp>
    </p:spTree>
    <p:extLst>
      <p:ext uri="{BB962C8B-B14F-4D97-AF65-F5344CB8AC3E}">
        <p14:creationId xmlns:p14="http://schemas.microsoft.com/office/powerpoint/2010/main" val="178419404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spcBef>
                <a:spcPts val="0"/>
              </a:spcBef>
              <a:spcAft>
                <a:spcPts val="1800"/>
              </a:spcAft>
            </a:pPr>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34</a:t>
            </a:fld>
            <a:endParaRPr lang="en-US"/>
          </a:p>
        </p:txBody>
      </p:sp>
    </p:spTree>
    <p:extLst>
      <p:ext uri="{BB962C8B-B14F-4D97-AF65-F5344CB8AC3E}">
        <p14:creationId xmlns:p14="http://schemas.microsoft.com/office/powerpoint/2010/main" val="427233091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spcBef>
                <a:spcPts val="0"/>
              </a:spcBef>
              <a:spcAft>
                <a:spcPts val="1800"/>
              </a:spcAft>
            </a:pPr>
            <a:endParaRPr lang="en-CA" dirty="0"/>
          </a:p>
        </p:txBody>
      </p:sp>
      <p:sp>
        <p:nvSpPr>
          <p:cNvPr id="4" name="Slide Number Placeholder 3"/>
          <p:cNvSpPr>
            <a:spLocks noGrp="1"/>
          </p:cNvSpPr>
          <p:nvPr>
            <p:ph type="sldNum" sz="quarter" idx="5"/>
          </p:nvPr>
        </p:nvSpPr>
        <p:spPr/>
        <p:txBody>
          <a:bodyPr/>
          <a:lstStyle/>
          <a:p>
            <a:fld id="{62512986-D9DA-41B5-8109-84414239612C}" type="slidenum">
              <a:rPr lang="en-CA" smtClean="0"/>
              <a:t>35</a:t>
            </a:fld>
            <a:endParaRPr lang="en-CA"/>
          </a:p>
        </p:txBody>
      </p:sp>
    </p:spTree>
    <p:extLst>
      <p:ext uri="{BB962C8B-B14F-4D97-AF65-F5344CB8AC3E}">
        <p14:creationId xmlns:p14="http://schemas.microsoft.com/office/powerpoint/2010/main" val="72407710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282700" y="366713"/>
            <a:ext cx="4291013" cy="2414587"/>
          </a:xfrm>
        </p:spPr>
      </p:sp>
      <p:sp>
        <p:nvSpPr>
          <p:cNvPr id="3" name="Notes Placeholder 2"/>
          <p:cNvSpPr>
            <a:spLocks noGrp="1"/>
          </p:cNvSpPr>
          <p:nvPr>
            <p:ph type="body" idx="1"/>
          </p:nvPr>
        </p:nvSpPr>
        <p:spPr>
          <a:xfrm>
            <a:off x="277792" y="2781300"/>
            <a:ext cx="6192456" cy="462313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Verdana" panose="020B0604030504040204" pitchFamily="34" charset="0"/>
                <a:ea typeface="Times New Roman" panose="02020603050405020304" pitchFamily="18" charset="0"/>
              </a:rPr>
              <a:t>Overall, the toxicity profile for these agents is relatively, mild and moderate. Most of the toxicities are going to be grade one and grade two, although in some patients we may have grade three toxicities as well.</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800" dirty="0">
              <a:effectLst/>
              <a:latin typeface="Times New Roman" panose="02020603050405020304" pitchFamily="18" charset="0"/>
              <a:ea typeface="Times New Roman" panose="02020603050405020304" pitchFamily="18" charset="0"/>
            </a:endParaRPr>
          </a:p>
          <a:p>
            <a:pPr marL="0" marR="0">
              <a:spcBef>
                <a:spcPts val="0"/>
              </a:spcBef>
              <a:spcAft>
                <a:spcPts val="1800"/>
              </a:spcAft>
            </a:pPr>
            <a:r>
              <a:rPr lang="en-US" sz="1800" dirty="0">
                <a:effectLst/>
                <a:latin typeface="Verdana" panose="020B0604030504040204" pitchFamily="34" charset="0"/>
                <a:ea typeface="Times New Roman" panose="02020603050405020304" pitchFamily="18" charset="0"/>
              </a:rPr>
              <a:t>When we look at </a:t>
            </a:r>
            <a:r>
              <a:rPr lang="en-US" sz="1800" dirty="0" err="1">
                <a:effectLst/>
                <a:latin typeface="Verdana" panose="020B0604030504040204" pitchFamily="34" charset="0"/>
                <a:ea typeface="Times New Roman" panose="02020603050405020304" pitchFamily="18" charset="0"/>
              </a:rPr>
              <a:t>elacestrant</a:t>
            </a:r>
            <a:r>
              <a:rPr lang="en-US" sz="1800" dirty="0">
                <a:effectLst/>
                <a:latin typeface="Verdana" panose="020B0604030504040204" pitchFamily="34" charset="0"/>
                <a:ea typeface="Times New Roman" panose="02020603050405020304" pitchFamily="18" charset="0"/>
              </a:rPr>
              <a:t>, we find some hyperlipidemia, and this is where there's an FDA mandate to actually check lipid profile. Now, this is interesting because it's telling us to check the lipid profile before we start the drug, and then it leaves it under, the discretion of the treating physician as to how often to check it afterwards.</a:t>
            </a:r>
          </a:p>
          <a:p>
            <a:pPr marL="0" marR="0">
              <a:spcBef>
                <a:spcPts val="0"/>
              </a:spcBef>
              <a:spcAft>
                <a:spcPts val="1800"/>
              </a:spcAft>
            </a:pPr>
            <a:endParaRPr lang="en-US" sz="1800" dirty="0">
              <a:effectLst/>
              <a:latin typeface="Times New Roman" panose="02020603050405020304" pitchFamily="18" charset="0"/>
              <a:ea typeface="Times New Roman" panose="02020603050405020304" pitchFamily="18" charset="0"/>
            </a:endParaRPr>
          </a:p>
          <a:p>
            <a:pPr marL="0" marR="0">
              <a:spcBef>
                <a:spcPts val="0"/>
              </a:spcBef>
              <a:spcAft>
                <a:spcPts val="1800"/>
              </a:spcAft>
            </a:pPr>
            <a:r>
              <a:rPr lang="en-US" sz="1800" dirty="0">
                <a:effectLst/>
                <a:latin typeface="Verdana" panose="020B0604030504040204" pitchFamily="34" charset="0"/>
                <a:ea typeface="Times New Roman" panose="02020603050405020304" pitchFamily="18" charset="0"/>
              </a:rPr>
              <a:t>We know this is a class effect, so you may see that the lipids change with other oral SERDs as well. </a:t>
            </a:r>
            <a:r>
              <a:rPr lang="en-US" sz="1800" dirty="0" err="1">
                <a:effectLst/>
                <a:latin typeface="Verdana" panose="020B0604030504040204" pitchFamily="34" charset="0"/>
                <a:ea typeface="Times New Roman" panose="02020603050405020304" pitchFamily="18" charset="0"/>
              </a:rPr>
              <a:t>Elacestrant</a:t>
            </a:r>
            <a:r>
              <a:rPr lang="en-US" sz="1800" dirty="0">
                <a:effectLst/>
                <a:latin typeface="Verdana" panose="020B0604030504040204" pitchFamily="34" charset="0"/>
                <a:ea typeface="Times New Roman" panose="02020603050405020304" pitchFamily="18" charset="0"/>
              </a:rPr>
              <a:t> may also have some GI toxicity, some GERD, and some upset stomach, so it tends to be better if we take it with food. </a:t>
            </a:r>
          </a:p>
          <a:p>
            <a:pPr marL="0" marR="0">
              <a:spcBef>
                <a:spcPts val="0"/>
              </a:spcBef>
              <a:spcAft>
                <a:spcPts val="1800"/>
              </a:spcAft>
            </a:pPr>
            <a:endParaRPr lang="en-US" sz="1800" dirty="0">
              <a:effectLst/>
              <a:latin typeface="Verdana" panose="020B0604030504040204" pitchFamily="34" charset="0"/>
              <a:ea typeface="Times New Roman" panose="02020603050405020304" pitchFamily="18" charset="0"/>
            </a:endParaRPr>
          </a:p>
          <a:p>
            <a:pPr marL="0" marR="0">
              <a:spcBef>
                <a:spcPts val="0"/>
              </a:spcBef>
              <a:spcAft>
                <a:spcPts val="1800"/>
              </a:spcAft>
            </a:pPr>
            <a:r>
              <a:rPr lang="en-US" sz="1800" dirty="0" err="1">
                <a:effectLst/>
                <a:latin typeface="Verdana" panose="020B0604030504040204" pitchFamily="34" charset="0"/>
                <a:ea typeface="Times New Roman" panose="02020603050405020304" pitchFamily="18" charset="0"/>
              </a:rPr>
              <a:t>Imlunestrant</a:t>
            </a:r>
            <a:r>
              <a:rPr lang="en-US" sz="1800" dirty="0">
                <a:effectLst/>
                <a:latin typeface="Verdana" panose="020B0604030504040204" pitchFamily="34" charset="0"/>
                <a:ea typeface="Times New Roman" panose="02020603050405020304" pitchFamily="18" charset="0"/>
              </a:rPr>
              <a:t> has a relatively similar toxicity profile to </a:t>
            </a:r>
            <a:r>
              <a:rPr lang="en-US" sz="1800" dirty="0" err="1">
                <a:effectLst/>
                <a:latin typeface="Verdana" panose="020B0604030504040204" pitchFamily="34" charset="0"/>
                <a:ea typeface="Times New Roman" panose="02020603050405020304" pitchFamily="18" charset="0"/>
              </a:rPr>
              <a:t>elacestrant</a:t>
            </a:r>
            <a:r>
              <a:rPr lang="en-US" sz="1800" dirty="0">
                <a:effectLst/>
                <a:latin typeface="Verdana" panose="020B0604030504040204" pitchFamily="34" charset="0"/>
                <a:ea typeface="Times New Roman" panose="02020603050405020304" pitchFamily="18" charset="0"/>
              </a:rPr>
              <a:t> with some GI toxicity.</a:t>
            </a:r>
            <a:r>
              <a:rPr lang="en-US" sz="1800" dirty="0">
                <a:effectLst/>
                <a:latin typeface="Times New Roman" panose="02020603050405020304" pitchFamily="18" charset="0"/>
                <a:ea typeface="Times New Roman" panose="02020603050405020304" pitchFamily="18" charset="0"/>
              </a:rPr>
              <a:t> </a:t>
            </a:r>
            <a:r>
              <a:rPr lang="en-US" sz="1800" dirty="0">
                <a:effectLst/>
                <a:latin typeface="Verdana" panose="020B0604030504040204" pitchFamily="34" charset="0"/>
                <a:ea typeface="Times New Roman" panose="02020603050405020304" pitchFamily="18" charset="0"/>
              </a:rPr>
              <a:t>Again, relatively mild. So when you look at these agents, they're pretty similar when it comes to their toxicity profile. </a:t>
            </a:r>
          </a:p>
          <a:p>
            <a:pPr marL="0" marR="0">
              <a:spcBef>
                <a:spcPts val="0"/>
              </a:spcBef>
              <a:spcAft>
                <a:spcPts val="1800"/>
              </a:spcAft>
            </a:pPr>
            <a:endParaRPr lang="en-US" sz="1800" dirty="0">
              <a:effectLst/>
              <a:latin typeface="Verdana" panose="020B0604030504040204" pitchFamily="34" charset="0"/>
              <a:ea typeface="Times New Roman" panose="02020603050405020304" pitchFamily="18" charset="0"/>
            </a:endParaRPr>
          </a:p>
          <a:p>
            <a:pPr marL="0" marR="0">
              <a:spcBef>
                <a:spcPts val="0"/>
              </a:spcBef>
              <a:spcAft>
                <a:spcPts val="1800"/>
              </a:spcAft>
            </a:pPr>
            <a:r>
              <a:rPr lang="en-US" sz="1800" dirty="0">
                <a:effectLst/>
                <a:latin typeface="Verdana" panose="020B0604030504040204" pitchFamily="34" charset="0"/>
                <a:ea typeface="Times New Roman" panose="02020603050405020304" pitchFamily="18" charset="0"/>
              </a:rPr>
              <a:t>When looking at the other SERDs, talking about </a:t>
            </a:r>
            <a:r>
              <a:rPr lang="en-US" sz="1800" dirty="0" err="1">
                <a:effectLst/>
                <a:latin typeface="Verdana" panose="020B0604030504040204" pitchFamily="34" charset="0"/>
                <a:ea typeface="Times New Roman" panose="02020603050405020304" pitchFamily="18" charset="0"/>
              </a:rPr>
              <a:t>camizestrant</a:t>
            </a:r>
            <a:r>
              <a:rPr lang="en-US" sz="1800" dirty="0">
                <a:effectLst/>
                <a:latin typeface="Verdana" panose="020B0604030504040204" pitchFamily="34" charset="0"/>
                <a:ea typeface="Times New Roman" panose="02020603050405020304" pitchFamily="18" charset="0"/>
              </a:rPr>
              <a:t> here, there's two other toxicities to keep in mind. One is photopsia, and these are flashes of light that happen. They don't seem to have any other issues with vision.</a:t>
            </a:r>
            <a:r>
              <a:rPr lang="en-US" sz="1800" dirty="0">
                <a:effectLst/>
                <a:latin typeface="Times New Roman" panose="02020603050405020304" pitchFamily="18" charset="0"/>
                <a:ea typeface="Times New Roman" panose="02020603050405020304" pitchFamily="18" charset="0"/>
              </a:rPr>
              <a:t> </a:t>
            </a:r>
            <a:r>
              <a:rPr lang="en-US" sz="1800" dirty="0">
                <a:effectLst/>
                <a:latin typeface="Verdana" panose="020B0604030504040204" pitchFamily="34" charset="0"/>
                <a:ea typeface="Times New Roman" panose="02020603050405020304" pitchFamily="18" charset="0"/>
              </a:rPr>
              <a:t>We don't seem to have to take the patients, to send the patients to an ophthalmologist or do any other ophthalmologic exams. But this might be worrisome for some patients and definitely something we need to discuss with them. And there may be some bradycardia, which tends to be all very subclinical. </a:t>
            </a:r>
          </a:p>
          <a:p>
            <a:pPr marL="0" marR="0">
              <a:spcBef>
                <a:spcPts val="0"/>
              </a:spcBef>
              <a:spcAft>
                <a:spcPts val="1800"/>
              </a:spcAft>
            </a:pPr>
            <a:endParaRPr lang="en-US" sz="1800" dirty="0">
              <a:effectLst/>
              <a:latin typeface="Verdana" panose="020B0604030504040204" pitchFamily="34" charset="0"/>
              <a:ea typeface="Times New Roman" panose="02020603050405020304" pitchFamily="18" charset="0"/>
            </a:endParaRPr>
          </a:p>
          <a:p>
            <a:pPr marL="0" marR="0">
              <a:spcBef>
                <a:spcPts val="0"/>
              </a:spcBef>
              <a:spcAft>
                <a:spcPts val="1800"/>
              </a:spcAft>
            </a:pPr>
            <a:r>
              <a:rPr lang="en-US" sz="1800" dirty="0">
                <a:effectLst/>
                <a:latin typeface="Verdana" panose="020B0604030504040204" pitchFamily="34" charset="0"/>
                <a:ea typeface="Times New Roman" panose="02020603050405020304" pitchFamily="18" charset="0"/>
              </a:rPr>
              <a:t>And with </a:t>
            </a:r>
            <a:r>
              <a:rPr lang="en-US" sz="1800" dirty="0" err="1">
                <a:effectLst/>
                <a:latin typeface="Verdana" panose="020B0604030504040204" pitchFamily="34" charset="0"/>
                <a:ea typeface="Times New Roman" panose="02020603050405020304" pitchFamily="18" charset="0"/>
              </a:rPr>
              <a:t>giredestrant</a:t>
            </a:r>
            <a:r>
              <a:rPr lang="en-US" sz="1800" dirty="0">
                <a:effectLst/>
                <a:latin typeface="Verdana" panose="020B0604030504040204" pitchFamily="34" charset="0"/>
                <a:ea typeface="Times New Roman" panose="02020603050405020304" pitchFamily="18" charset="0"/>
              </a:rPr>
              <a:t>, we also have some bradycardia, which again, was mostly grade one, very subclinical.</a:t>
            </a:r>
            <a:r>
              <a:rPr lang="en-US" sz="1800" dirty="0">
                <a:effectLst/>
                <a:latin typeface="Times New Roman" panose="02020603050405020304" pitchFamily="18" charset="0"/>
                <a:ea typeface="Times New Roman" panose="02020603050405020304" pitchFamily="18" charset="0"/>
              </a:rPr>
              <a:t> </a:t>
            </a:r>
            <a:r>
              <a:rPr lang="en-US" sz="1800" dirty="0">
                <a:effectLst/>
                <a:latin typeface="Verdana" panose="020B0604030504040204" pitchFamily="34" charset="0"/>
                <a:ea typeface="Times New Roman" panose="02020603050405020304" pitchFamily="18" charset="0"/>
              </a:rPr>
              <a:t>We don't need to be doing EKGs, but something that you may want to make your patients aware so that they're not surprised if they do find that bradycardia happening. </a:t>
            </a:r>
          </a:p>
          <a:p>
            <a:pPr marL="0" marR="0">
              <a:spcBef>
                <a:spcPts val="0"/>
              </a:spcBef>
              <a:spcAft>
                <a:spcPts val="1800"/>
              </a:spcAft>
            </a:pPr>
            <a:endParaRPr lang="en-US" sz="1800" dirty="0">
              <a:effectLst/>
              <a:latin typeface="Verdana" panose="020B0604030504040204" pitchFamily="34" charset="0"/>
              <a:ea typeface="Times New Roman" panose="02020603050405020304" pitchFamily="18" charset="0"/>
            </a:endParaRPr>
          </a:p>
          <a:p>
            <a:pPr marL="0" marR="0">
              <a:spcBef>
                <a:spcPts val="0"/>
              </a:spcBef>
              <a:spcAft>
                <a:spcPts val="1800"/>
              </a:spcAft>
            </a:pPr>
            <a:r>
              <a:rPr lang="en-US" sz="1800" dirty="0" err="1">
                <a:effectLst/>
                <a:latin typeface="Verdana" panose="020B0604030504040204" pitchFamily="34" charset="0"/>
                <a:ea typeface="Times New Roman" panose="02020603050405020304" pitchFamily="18" charset="0"/>
              </a:rPr>
              <a:t>Vepdegestrant</a:t>
            </a:r>
            <a:r>
              <a:rPr lang="en-US" sz="1800" dirty="0">
                <a:effectLst/>
                <a:latin typeface="Verdana" panose="020B0604030504040204" pitchFamily="34" charset="0"/>
                <a:ea typeface="Times New Roman" panose="02020603050405020304" pitchFamily="18" charset="0"/>
              </a:rPr>
              <a:t> seems to be pretty similar to </a:t>
            </a:r>
            <a:r>
              <a:rPr lang="en-US" sz="1800" dirty="0" err="1">
                <a:effectLst/>
                <a:latin typeface="Verdana" panose="020B0604030504040204" pitchFamily="34" charset="0"/>
                <a:ea typeface="Times New Roman" panose="02020603050405020304" pitchFamily="18" charset="0"/>
              </a:rPr>
              <a:t>elacestrant</a:t>
            </a:r>
            <a:r>
              <a:rPr lang="en-US" sz="1800" dirty="0">
                <a:effectLst/>
                <a:latin typeface="Verdana" panose="020B0604030504040204" pitchFamily="34" charset="0"/>
                <a:ea typeface="Times New Roman" panose="02020603050405020304" pitchFamily="18" charset="0"/>
              </a:rPr>
              <a:t> and </a:t>
            </a:r>
            <a:r>
              <a:rPr lang="en-US" sz="1800" dirty="0" err="1">
                <a:effectLst/>
                <a:latin typeface="Verdana" panose="020B0604030504040204" pitchFamily="34" charset="0"/>
                <a:ea typeface="Times New Roman" panose="02020603050405020304" pitchFamily="18" charset="0"/>
              </a:rPr>
              <a:t>imlunestrant</a:t>
            </a:r>
            <a:r>
              <a:rPr lang="en-US" sz="1800" dirty="0">
                <a:effectLst/>
                <a:latin typeface="Verdana" panose="020B0604030504040204" pitchFamily="34" charset="0"/>
                <a:ea typeface="Times New Roman" panose="02020603050405020304" pitchFamily="18" charset="0"/>
              </a:rPr>
              <a:t> with very mild GI toxicities, but otherwise relatively well-tolerated as an agent.</a:t>
            </a:r>
            <a:endParaRPr lang="en-US" sz="1800" dirty="0">
              <a:effectLst/>
              <a:latin typeface="Times New Roman" panose="02020603050405020304" pitchFamily="18" charset="0"/>
              <a:ea typeface="Times New Roman" panose="02020603050405020304" pitchFamily="18" charset="0"/>
            </a:endParaRPr>
          </a:p>
        </p:txBody>
      </p:sp>
      <p:sp>
        <p:nvSpPr>
          <p:cNvPr id="4" name="Header Placeholder 3"/>
          <p:cNvSpPr>
            <a:spLocks noGrp="1"/>
          </p:cNvSpPr>
          <p:nvPr>
            <p:ph type="hdr" sz="quarter"/>
          </p:nvPr>
        </p:nvSpPr>
        <p:spPr/>
        <p:txBody>
          <a:bodyPr/>
          <a:lstStyle/>
          <a:p>
            <a:r>
              <a:rPr lang="en-US"/>
              <a:t>OA60877 - Jhaveri, Kaklamani - MinuteCE</a:t>
            </a:r>
          </a:p>
        </p:txBody>
      </p:sp>
      <p:sp>
        <p:nvSpPr>
          <p:cNvPr id="5" name="Slide Number Placeholder 4"/>
          <p:cNvSpPr>
            <a:spLocks noGrp="1"/>
          </p:cNvSpPr>
          <p:nvPr>
            <p:ph type="sldNum" sz="quarter" idx="5"/>
          </p:nvPr>
        </p:nvSpPr>
        <p:spPr/>
        <p:txBody>
          <a:bodyPr/>
          <a:lstStyle/>
          <a:p>
            <a:fld id="{0714DF13-A23B-B046-AEC2-5921B43BE495}" type="slidenum">
              <a:rPr lang="en-US" smtClean="0"/>
              <a:t>37</a:t>
            </a:fld>
            <a:endParaRPr lang="en-US"/>
          </a:p>
        </p:txBody>
      </p:sp>
    </p:spTree>
    <p:extLst>
      <p:ext uri="{BB962C8B-B14F-4D97-AF65-F5344CB8AC3E}">
        <p14:creationId xmlns:p14="http://schemas.microsoft.com/office/powerpoint/2010/main" val="249165794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CD235B-DFDE-ACE5-1475-D4387A1A66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2F54FC0-E4BE-1E4C-1E8D-0D08735D6A2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0967591-9797-5631-DD31-A55C0C5FC4C4}"/>
              </a:ext>
            </a:extLst>
          </p:cNvPr>
          <p:cNvSpPr>
            <a:spLocks noGrp="1"/>
          </p:cNvSpPr>
          <p:nvPr>
            <p:ph type="body" idx="1"/>
          </p:nvPr>
        </p:nvSpPr>
        <p:spPr/>
        <p:txBody>
          <a:bodyPr/>
          <a:lstStyle/>
          <a:p>
            <a:pPr marL="0" marR="0">
              <a:spcBef>
                <a:spcPts val="0"/>
              </a:spcBef>
              <a:spcAft>
                <a:spcPts val="1800"/>
              </a:spcAft>
            </a:pPr>
            <a:r>
              <a:rPr lang="en-US" sz="1200" dirty="0">
                <a:effectLst/>
                <a:latin typeface="Verdana" panose="020B0604030504040204" pitchFamily="34" charset="0"/>
                <a:ea typeface="Times New Roman" panose="02020603050405020304" pitchFamily="18" charset="0"/>
              </a:rPr>
              <a:t>Now, these are the single-agent toxicities. When we're adding other treatments, such as </a:t>
            </a:r>
            <a:r>
              <a:rPr lang="en-US" sz="1200" dirty="0" err="1">
                <a:effectLst/>
                <a:latin typeface="Verdana" panose="020B0604030504040204" pitchFamily="34" charset="0"/>
                <a:ea typeface="Times New Roman" panose="02020603050405020304" pitchFamily="18" charset="0"/>
              </a:rPr>
              <a:t>everolimus</a:t>
            </a:r>
            <a:r>
              <a:rPr lang="en-US" sz="1200" dirty="0">
                <a:effectLst/>
                <a:latin typeface="Verdana" panose="020B0604030504040204" pitchFamily="34" charset="0"/>
                <a:ea typeface="Times New Roman" panose="02020603050405020304" pitchFamily="18" charset="0"/>
              </a:rPr>
              <a:t>, </a:t>
            </a:r>
            <a:r>
              <a:rPr lang="en-US" sz="1200" dirty="0" err="1">
                <a:effectLst/>
                <a:latin typeface="Verdana" panose="020B0604030504040204" pitchFamily="34" charset="0"/>
                <a:ea typeface="Times New Roman" panose="02020603050405020304" pitchFamily="18" charset="0"/>
              </a:rPr>
              <a:t>abemaciclib</a:t>
            </a:r>
            <a:r>
              <a:rPr lang="en-US" sz="1200" dirty="0">
                <a:effectLst/>
                <a:latin typeface="Verdana" panose="020B0604030504040204" pitchFamily="34" charset="0"/>
                <a:ea typeface="Times New Roman" panose="02020603050405020304" pitchFamily="18" charset="0"/>
              </a:rPr>
              <a:t>, or other CDK4/6 inhibitors, as you can imagine, we're adding to the toxicities of those agents. And so if you're adding, </a:t>
            </a:r>
            <a:r>
              <a:rPr lang="en-US" sz="1200" dirty="0" err="1">
                <a:effectLst/>
                <a:latin typeface="Verdana" panose="020B0604030504040204" pitchFamily="34" charset="0"/>
                <a:ea typeface="Times New Roman" panose="02020603050405020304" pitchFamily="18" charset="0"/>
              </a:rPr>
              <a:t>abemaciclib</a:t>
            </a:r>
            <a:r>
              <a:rPr lang="en-US" sz="1200" dirty="0">
                <a:effectLst/>
                <a:latin typeface="Verdana" panose="020B0604030504040204" pitchFamily="34" charset="0"/>
                <a:ea typeface="Times New Roman" panose="02020603050405020304" pitchFamily="18" charset="0"/>
              </a:rPr>
              <a:t>, you may see a little bit more diarrhea. If you're adding </a:t>
            </a:r>
            <a:r>
              <a:rPr lang="en-US" sz="1200" dirty="0" err="1">
                <a:effectLst/>
                <a:latin typeface="Verdana" panose="020B0604030504040204" pitchFamily="34" charset="0"/>
                <a:ea typeface="Times New Roman" panose="02020603050405020304" pitchFamily="18" charset="0"/>
              </a:rPr>
              <a:t>everolimus</a:t>
            </a:r>
            <a:r>
              <a:rPr lang="en-US" sz="1200" dirty="0">
                <a:effectLst/>
                <a:latin typeface="Verdana" panose="020B0604030504040204" pitchFamily="34" charset="0"/>
                <a:ea typeface="Times New Roman" panose="02020603050405020304" pitchFamily="18" charset="0"/>
              </a:rPr>
              <a:t>, you may see some more stomatitis or rash and so forth.</a:t>
            </a:r>
            <a:endParaRPr lang="en-US" sz="1200" dirty="0">
              <a:effectLst/>
              <a:latin typeface="Times New Roman" panose="02020603050405020304" pitchFamily="18" charset="0"/>
              <a:ea typeface="Times New Roman" panose="02020603050405020304" pitchFamily="18" charset="0"/>
            </a:endParaRPr>
          </a:p>
          <a:p>
            <a:endParaRPr lang="en-US" sz="1200" dirty="0">
              <a:effectLst/>
              <a:latin typeface="Verdana" panose="020B0604030504040204" pitchFamily="34" charset="0"/>
              <a:ea typeface="Times New Roman" panose="02020603050405020304" pitchFamily="18" charset="0"/>
              <a:cs typeface="Times New Roman" panose="02020603050405020304" pitchFamily="18" charset="0"/>
            </a:endParaRPr>
          </a:p>
          <a:p>
            <a:r>
              <a:rPr lang="en-US" sz="1200" dirty="0">
                <a:effectLst/>
                <a:latin typeface="Verdana" panose="020B0604030504040204" pitchFamily="34" charset="0"/>
                <a:ea typeface="Times New Roman" panose="02020603050405020304" pitchFamily="18" charset="0"/>
                <a:cs typeface="Times New Roman" panose="02020603050405020304" pitchFamily="18" charset="0"/>
              </a:rPr>
              <a:t>So these are things that we need to be aware of, and this might be able to help us make decisions as to whether to use these agents as single agents or use them in combination. </a:t>
            </a:r>
            <a:endParaRPr lang="en-US" sz="900" dirty="0">
              <a:effectLst/>
              <a:highlight>
                <a:srgbClr val="C0C0C0"/>
              </a:highlight>
              <a:ea typeface="Times New Roman" panose="02020603050405020304" pitchFamily="18" charset="0"/>
            </a:endParaRPr>
          </a:p>
          <a:p>
            <a:endParaRPr lang="en-US" dirty="0"/>
          </a:p>
        </p:txBody>
      </p:sp>
      <p:sp>
        <p:nvSpPr>
          <p:cNvPr id="4" name="Slide Number Placeholder 3">
            <a:extLst>
              <a:ext uri="{FF2B5EF4-FFF2-40B4-BE49-F238E27FC236}">
                <a16:creationId xmlns:a16="http://schemas.microsoft.com/office/drawing/2014/main" id="{141D365F-08A4-719B-5269-CADAA3F5083B}"/>
              </a:ext>
            </a:extLst>
          </p:cNvPr>
          <p:cNvSpPr>
            <a:spLocks noGrp="1"/>
          </p:cNvSpPr>
          <p:nvPr>
            <p:ph type="sldNum" sz="quarter" idx="5"/>
          </p:nvPr>
        </p:nvSpPr>
        <p:spPr/>
        <p:txBody>
          <a:bodyPr/>
          <a:lstStyle/>
          <a:p>
            <a:fld id="{346C45EA-94B1-CB43-BD15-6A8600409710}" type="slidenum">
              <a:rPr lang="en-US" smtClean="0"/>
              <a:t>38</a:t>
            </a:fld>
            <a:endParaRPr lang="en-US"/>
          </a:p>
        </p:txBody>
      </p:sp>
    </p:spTree>
    <p:extLst>
      <p:ext uri="{BB962C8B-B14F-4D97-AF65-F5344CB8AC3E}">
        <p14:creationId xmlns:p14="http://schemas.microsoft.com/office/powerpoint/2010/main" val="14907568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714DF13-A23B-B046-AEC2-5921B43BE495}" type="slidenum">
              <a:rPr lang="en-US" smtClean="0"/>
              <a:t>39</a:t>
            </a:fld>
            <a:endParaRPr lang="en-US"/>
          </a:p>
        </p:txBody>
      </p:sp>
    </p:spTree>
    <p:extLst>
      <p:ext uri="{BB962C8B-B14F-4D97-AF65-F5344CB8AC3E}">
        <p14:creationId xmlns:p14="http://schemas.microsoft.com/office/powerpoint/2010/main" val="254453296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Recently approved strategies include combination therapy, such as </a:t>
            </a:r>
            <a:r>
              <a:rPr lang="en-US" dirty="0" err="1"/>
              <a:t>imluenstrant</a:t>
            </a:r>
            <a:r>
              <a:rPr lang="en-US" dirty="0"/>
              <a:t> + </a:t>
            </a:r>
            <a:r>
              <a:rPr lang="en-US" dirty="0" err="1"/>
              <a:t>abemaciclib</a:t>
            </a:r>
            <a:r>
              <a:rPr lang="en-US" dirty="0"/>
              <a:t>, and first-line treatment, such as </a:t>
            </a:r>
            <a:r>
              <a:rPr lang="en-US" dirty="0" err="1"/>
              <a:t>camizestrant</a:t>
            </a:r>
            <a:r>
              <a:rPr lang="en-US" dirty="0"/>
              <a:t> + a CDK4/6 inhibitor. Others are being evaluated in clinical trials, including </a:t>
            </a:r>
            <a:r>
              <a:rPr lang="en-US" dirty="0" err="1"/>
              <a:t>giredestrant</a:t>
            </a:r>
            <a:r>
              <a:rPr lang="en-US" dirty="0"/>
              <a:t> in </a:t>
            </a:r>
            <a:r>
              <a:rPr lang="en-US" dirty="0" err="1"/>
              <a:t>evERA</a:t>
            </a:r>
            <a:r>
              <a:rPr lang="en-US" dirty="0"/>
              <a:t>, </a:t>
            </a:r>
            <a:r>
              <a:rPr lang="en-US" dirty="0" err="1"/>
              <a:t>persevERA</a:t>
            </a:r>
            <a:r>
              <a:rPr lang="en-US" dirty="0"/>
              <a:t>, and </a:t>
            </a:r>
            <a:r>
              <a:rPr lang="en-US" dirty="0" err="1"/>
              <a:t>pioNERA</a:t>
            </a:r>
            <a:r>
              <a:rPr lang="en-US" dirty="0"/>
              <a:t>; </a:t>
            </a:r>
            <a:r>
              <a:rPr lang="en-US" dirty="0" err="1"/>
              <a:t>elacestrant</a:t>
            </a:r>
            <a:r>
              <a:rPr lang="en-US" dirty="0"/>
              <a:t> in ADELA, </a:t>
            </a:r>
            <a:r>
              <a:rPr lang="en-US" dirty="0" err="1"/>
              <a:t>palazestrant</a:t>
            </a:r>
            <a:r>
              <a:rPr lang="en-US" dirty="0"/>
              <a:t> in OPERA-2, and </a:t>
            </a:r>
            <a:r>
              <a:rPr lang="en-US" dirty="0" err="1"/>
              <a:t>camizestrant</a:t>
            </a:r>
            <a:r>
              <a:rPr lang="en-US" dirty="0"/>
              <a:t> in SERENA-4.</a:t>
            </a:r>
          </a:p>
        </p:txBody>
      </p:sp>
      <p:sp>
        <p:nvSpPr>
          <p:cNvPr id="4" name="Slide Number Placeholder 3"/>
          <p:cNvSpPr>
            <a:spLocks noGrp="1"/>
          </p:cNvSpPr>
          <p:nvPr>
            <p:ph type="sldNum" sz="quarter" idx="5"/>
          </p:nvPr>
        </p:nvSpPr>
        <p:spPr/>
        <p:txBody>
          <a:bodyPr/>
          <a:lstStyle/>
          <a:p>
            <a:fld id="{0714DF13-A23B-B046-AEC2-5921B43BE495}" type="slidenum">
              <a:rPr lang="en-US" smtClean="0"/>
              <a:t>40</a:t>
            </a:fld>
            <a:endParaRPr lang="en-US"/>
          </a:p>
        </p:txBody>
      </p:sp>
    </p:spTree>
    <p:extLst>
      <p:ext uri="{BB962C8B-B14F-4D97-AF65-F5344CB8AC3E}">
        <p14:creationId xmlns:p14="http://schemas.microsoft.com/office/powerpoint/2010/main" val="70842567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68275" y="1674813"/>
            <a:ext cx="6519863" cy="3667125"/>
          </a:xfrm>
          <a:prstGeom prst="rect">
            <a:avLst/>
          </a:prstGeom>
          <a:noFill/>
          <a:ln w="12700">
            <a:solidFill>
              <a:prstClr val="black"/>
            </a:solidFill>
          </a:ln>
        </p:spPr>
      </p:sp>
      <p:sp>
        <p:nvSpPr>
          <p:cNvPr id="3" name="Notes Placeholder 2"/>
          <p:cNvSpPr>
            <a:spLocks noGrp="1"/>
          </p:cNvSpPr>
          <p:nvPr>
            <p:ph type="body" idx="1"/>
          </p:nvPr>
        </p:nvSpPr>
        <p:spPr>
          <a:xfrm>
            <a:off x="168275" y="5543550"/>
            <a:ext cx="6519863" cy="3149188"/>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rgbClr val="2E2E2E"/>
                </a:solidFill>
                <a:effectLst/>
                <a:latin typeface="Elsevier Sans"/>
              </a:rPr>
              <a:t>Patients had ER+, HER2– </a:t>
            </a:r>
            <a:r>
              <a:rPr lang="en-US" b="0" i="0" dirty="0" err="1">
                <a:solidFill>
                  <a:srgbClr val="2E2E2E"/>
                </a:solidFill>
                <a:effectLst/>
                <a:latin typeface="Elsevier Sans"/>
              </a:rPr>
              <a:t>aBC</a:t>
            </a:r>
            <a:r>
              <a:rPr lang="en-US" b="0" i="0" dirty="0">
                <a:solidFill>
                  <a:srgbClr val="2E2E2E"/>
                </a:solidFill>
                <a:effectLst/>
                <a:latin typeface="Elsevier Sans"/>
              </a:rPr>
              <a:t> with disease progression (PD) or relapse during/post-CDK4/6i + ET. </a:t>
            </a:r>
            <a:r>
              <a:rPr lang="en-US" b="0" i="0" dirty="0" err="1">
                <a:solidFill>
                  <a:srgbClr val="2E2E2E"/>
                </a:solidFill>
                <a:effectLst/>
                <a:latin typeface="Elsevier Sans"/>
              </a:rPr>
              <a:t>Randomisation</a:t>
            </a:r>
            <a:r>
              <a:rPr lang="en-US" b="0" i="0" dirty="0">
                <a:solidFill>
                  <a:srgbClr val="2E2E2E"/>
                </a:solidFill>
                <a:effectLst/>
                <a:latin typeface="Elsevier Sans"/>
              </a:rPr>
              <a:t> was 1:1 to once-daily oral 30 mg GIRE + 10 mg E or SOC ET (exemestane/</a:t>
            </a:r>
            <a:r>
              <a:rPr lang="en-US" b="0" i="0" dirty="0" err="1">
                <a:solidFill>
                  <a:srgbClr val="2E2E2E"/>
                </a:solidFill>
                <a:effectLst/>
                <a:latin typeface="Elsevier Sans"/>
              </a:rPr>
              <a:t>fulvestrant</a:t>
            </a:r>
            <a:r>
              <a:rPr lang="en-US" b="0" i="0" dirty="0">
                <a:solidFill>
                  <a:srgbClr val="2E2E2E"/>
                </a:solidFill>
                <a:effectLst/>
                <a:latin typeface="Elsevier Sans"/>
              </a:rPr>
              <a:t>/tamoxifen) + E until PD or unacceptable toxicity. 373 pts were </a:t>
            </a:r>
            <a:r>
              <a:rPr lang="en-US" b="0" i="0" dirty="0" err="1">
                <a:solidFill>
                  <a:srgbClr val="2E2E2E"/>
                </a:solidFill>
                <a:effectLst/>
                <a:latin typeface="Elsevier Sans"/>
              </a:rPr>
              <a:t>randomised</a:t>
            </a:r>
            <a:r>
              <a:rPr lang="en-US" b="0" i="0" dirty="0">
                <a:solidFill>
                  <a:srgbClr val="2E2E2E"/>
                </a:solidFill>
                <a:effectLst/>
                <a:latin typeface="Elsevier Sans"/>
              </a:rPr>
              <a:t>; 183 to GIRE + E and 190 to SOC ET + E. Data cutoff was 16 July 2025; median follow-up was 18.6 months. ∼55% of pts had an ESR1m.</a:t>
            </a:r>
            <a:endParaRPr lang="en-GB" dirty="0"/>
          </a:p>
        </p:txBody>
      </p:sp>
      <p:sp>
        <p:nvSpPr>
          <p:cNvPr id="4" name="Header Placeholder 4">
            <a:extLst>
              <a:ext uri="{FF2B5EF4-FFF2-40B4-BE49-F238E27FC236}">
                <a16:creationId xmlns:a16="http://schemas.microsoft.com/office/drawing/2014/main" id="{0403E982-CD80-6DFD-0F22-70C25773BB13}"/>
              </a:ext>
            </a:extLst>
          </p:cNvPr>
          <p:cNvSpPr>
            <a:spLocks noGrp="1"/>
          </p:cNvSpPr>
          <p:nvPr>
            <p:ph type="hdr" sz="quarter"/>
          </p:nvPr>
        </p:nvSpPr>
        <p:spPr>
          <a:xfrm>
            <a:off x="150311" y="125263"/>
            <a:ext cx="3734301" cy="458788"/>
          </a:xfrm>
        </p:spPr>
        <p:txBody>
          <a:bodyPr/>
          <a:lstStyle/>
          <a:p>
            <a:r>
              <a:rPr lang="it-IT"/>
              <a:t>OA37268 - Curigliano_Iwata_Jhaveri_Villarreal-Garza - minuteCE</a:t>
            </a:r>
            <a:endParaRPr lang="en-US"/>
          </a:p>
        </p:txBody>
      </p:sp>
    </p:spTree>
    <p:extLst>
      <p:ext uri="{BB962C8B-B14F-4D97-AF65-F5344CB8AC3E}">
        <p14:creationId xmlns:p14="http://schemas.microsoft.com/office/powerpoint/2010/main" val="338927625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rgbClr val="2E2E2E"/>
                </a:solidFill>
                <a:effectLst/>
                <a:latin typeface="Elsevier Sans"/>
              </a:rPr>
              <a:t>GIRE + E showed statistically significant and clinically meaningful improvements in INV-PFS in ER+, HER2– </a:t>
            </a:r>
            <a:r>
              <a:rPr lang="en-US" b="0" i="0" dirty="0" err="1">
                <a:solidFill>
                  <a:srgbClr val="2E2E2E"/>
                </a:solidFill>
                <a:effectLst/>
                <a:latin typeface="Elsevier Sans"/>
              </a:rPr>
              <a:t>aBC</a:t>
            </a:r>
            <a:r>
              <a:rPr lang="en-US" b="0" i="0" dirty="0">
                <a:solidFill>
                  <a:srgbClr val="2E2E2E"/>
                </a:solidFill>
                <a:effectLst/>
                <a:latin typeface="Elsevier Sans"/>
              </a:rPr>
              <a:t> post-CDK4/6i, for both the ESR1m and ITT pt populations. </a:t>
            </a:r>
            <a:endParaRPr lang="en-US" dirty="0"/>
          </a:p>
        </p:txBody>
      </p:sp>
      <p:sp>
        <p:nvSpPr>
          <p:cNvPr id="4" name="Slide Number Placeholder 3"/>
          <p:cNvSpPr>
            <a:spLocks noGrp="1"/>
          </p:cNvSpPr>
          <p:nvPr>
            <p:ph type="sldNum" sz="quarter" idx="5"/>
          </p:nvPr>
        </p:nvSpPr>
        <p:spPr/>
        <p:txBody>
          <a:bodyPr/>
          <a:lstStyle/>
          <a:p>
            <a:fld id="{0EBB6178-FA36-5D43-9564-2276BBF30D38}" type="slidenum">
              <a:rPr lang="en-US" smtClean="0"/>
              <a:t>42</a:t>
            </a:fld>
            <a:endParaRPr lang="en-US"/>
          </a:p>
        </p:txBody>
      </p:sp>
      <p:sp>
        <p:nvSpPr>
          <p:cNvPr id="5" name="Header Placeholder 4"/>
          <p:cNvSpPr>
            <a:spLocks noGrp="1"/>
          </p:cNvSpPr>
          <p:nvPr>
            <p:ph type="hdr" sz="quarter"/>
          </p:nvPr>
        </p:nvSpPr>
        <p:spPr/>
        <p:txBody>
          <a:bodyPr/>
          <a:lstStyle/>
          <a:p>
            <a:r>
              <a:rPr lang="it-IT"/>
              <a:t>OA37268 - Curigliano_Iwata_Jhaveri_Villarreal-Garza - minuteCE</a:t>
            </a:r>
            <a:endParaRPr lang="en-US"/>
          </a:p>
        </p:txBody>
      </p:sp>
    </p:spTree>
    <p:extLst>
      <p:ext uri="{BB962C8B-B14F-4D97-AF65-F5344CB8AC3E}">
        <p14:creationId xmlns:p14="http://schemas.microsoft.com/office/powerpoint/2010/main" val="270274485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p>
        </p:txBody>
      </p:sp>
      <p:sp>
        <p:nvSpPr>
          <p:cNvPr id="4" name="Slide Number Placeholder 3"/>
          <p:cNvSpPr>
            <a:spLocks noGrp="1"/>
          </p:cNvSpPr>
          <p:nvPr>
            <p:ph type="sldNum" sz="quarter" idx="5"/>
          </p:nvPr>
        </p:nvSpPr>
        <p:spPr/>
        <p:txBody>
          <a:bodyPr/>
          <a:lstStyle/>
          <a:p>
            <a:fld id="{0EBB6178-FA36-5D43-9564-2276BBF30D38}" type="slidenum">
              <a:rPr lang="en-US" smtClean="0"/>
              <a:t>43</a:t>
            </a:fld>
            <a:endParaRPr lang="en-US"/>
          </a:p>
        </p:txBody>
      </p:sp>
      <p:sp>
        <p:nvSpPr>
          <p:cNvPr id="5" name="Header Placeholder 4"/>
          <p:cNvSpPr>
            <a:spLocks noGrp="1"/>
          </p:cNvSpPr>
          <p:nvPr>
            <p:ph type="hdr" sz="quarter"/>
          </p:nvPr>
        </p:nvSpPr>
        <p:spPr/>
        <p:txBody>
          <a:bodyPr/>
          <a:lstStyle/>
          <a:p>
            <a:r>
              <a:rPr lang="it-IT"/>
              <a:t>OA37268 - Curigliano_Iwata_Jhaveri_Villarreal-Garza - minuteCE</a:t>
            </a:r>
            <a:endParaRPr lang="en-US"/>
          </a:p>
        </p:txBody>
      </p:sp>
    </p:spTree>
    <p:extLst>
      <p:ext uri="{BB962C8B-B14F-4D97-AF65-F5344CB8AC3E}">
        <p14:creationId xmlns:p14="http://schemas.microsoft.com/office/powerpoint/2010/main" val="375401589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solidFill>
                  <a:srgbClr val="2E2E2E"/>
                </a:solidFill>
                <a:effectLst/>
                <a:latin typeface="Elsevier Sans"/>
              </a:rPr>
              <a:t>The most common adverse events (AEs) were stomatitis (47.3% in the GIRE + E arm [n = 182] vs 48.9% in the SOC ET + E arm [n = 186]), </a:t>
            </a:r>
            <a:r>
              <a:rPr lang="en-US" b="0" i="0" dirty="0" err="1">
                <a:solidFill>
                  <a:srgbClr val="2E2E2E"/>
                </a:solidFill>
                <a:effectLst/>
                <a:latin typeface="Elsevier Sans"/>
              </a:rPr>
              <a:t>diarrhoea</a:t>
            </a:r>
            <a:r>
              <a:rPr lang="en-US" b="0" i="0" dirty="0">
                <a:solidFill>
                  <a:srgbClr val="2E2E2E"/>
                </a:solidFill>
                <a:effectLst/>
                <a:latin typeface="Elsevier Sans"/>
              </a:rPr>
              <a:t> (26.9% vs 22.6%) and </a:t>
            </a:r>
            <a:r>
              <a:rPr lang="en-US" b="0" i="0" dirty="0" err="1">
                <a:solidFill>
                  <a:srgbClr val="2E2E2E"/>
                </a:solidFill>
                <a:effectLst/>
                <a:latin typeface="Elsevier Sans"/>
              </a:rPr>
              <a:t>anaemia</a:t>
            </a:r>
            <a:r>
              <a:rPr lang="en-US" b="0" i="0" dirty="0">
                <a:solidFill>
                  <a:srgbClr val="2E2E2E"/>
                </a:solidFill>
                <a:effectLst/>
                <a:latin typeface="Elsevier Sans"/>
              </a:rPr>
              <a:t> (23.6% vs 21.0%). The most common grade 3/4 AEs were </a:t>
            </a:r>
            <a:r>
              <a:rPr lang="en-US" b="0" i="0" dirty="0" err="1">
                <a:solidFill>
                  <a:srgbClr val="2E2E2E"/>
                </a:solidFill>
                <a:effectLst/>
                <a:latin typeface="Elsevier Sans"/>
              </a:rPr>
              <a:t>anaemia</a:t>
            </a:r>
            <a:r>
              <a:rPr lang="en-US" b="0" i="0" dirty="0">
                <a:solidFill>
                  <a:srgbClr val="2E2E2E"/>
                </a:solidFill>
                <a:effectLst/>
                <a:latin typeface="Elsevier Sans"/>
              </a:rPr>
              <a:t> (6.0% vs 8.6%), </a:t>
            </a:r>
            <a:r>
              <a:rPr lang="en-US" b="0" i="0" dirty="0" err="1">
                <a:solidFill>
                  <a:srgbClr val="2E2E2E"/>
                </a:solidFill>
                <a:effectLst/>
                <a:latin typeface="Elsevier Sans"/>
              </a:rPr>
              <a:t>hypokalaemia</a:t>
            </a:r>
            <a:r>
              <a:rPr lang="en-US" b="0" i="0" dirty="0">
                <a:solidFill>
                  <a:srgbClr val="2E2E2E"/>
                </a:solidFill>
                <a:effectLst/>
                <a:latin typeface="Elsevier Sans"/>
              </a:rPr>
              <a:t> (3.8% vs 2.7%), pneumonia (1.6% vs 4.3%) and stomatitis (2.7% vs 3.2%). Grade 1 bradycardia was reported (3.8% vs 0.5%) with no treatment interruptions/discontinuations. 8.2% and 6.5% of pts withdrew from GIRE and SOC ET, respectively, due to AEs.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938FFF-1883-4C34-B874-00ED8946023D}" type="slidenum">
              <a:rPr kumimoji="0" lang="en-US" sz="1200" b="0" i="0" u="none" strike="noStrike" kern="1200" cap="none" spc="0" normalizeH="0" baseline="0" noProof="0" smtClean="0">
                <a:ln>
                  <a:noFill/>
                </a:ln>
                <a:solidFill>
                  <a:prstClr val="black"/>
                </a:solidFill>
                <a:effectLst/>
                <a:uLnTx/>
                <a:uFillTx/>
                <a:latin typeface="Aptos" panose="0211000402020202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Aptos" panose="02110004020202020204"/>
              <a:ea typeface="ＭＳ Ｐゴシック" charset="0"/>
              <a:cs typeface="+mn-cs"/>
            </a:endParaRPr>
          </a:p>
        </p:txBody>
      </p:sp>
    </p:spTree>
    <p:extLst>
      <p:ext uri="{BB962C8B-B14F-4D97-AF65-F5344CB8AC3E}">
        <p14:creationId xmlns:p14="http://schemas.microsoft.com/office/powerpoint/2010/main" val="106684034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solidFill>
                  <a:srgbClr val="333333"/>
                </a:solidFill>
                <a:effectLst/>
                <a:latin typeface="Roboto" panose="02000000000000000000" pitchFamily="2" charset="0"/>
              </a:rPr>
              <a:t>ADELA (NCT06382948) is an international, multicenter, double-blind, placebo-controlled, randomized Ph3 trial that compares </a:t>
            </a:r>
            <a:r>
              <a:rPr lang="en-US" b="0" i="0" dirty="0" err="1">
                <a:solidFill>
                  <a:srgbClr val="333333"/>
                </a:solidFill>
                <a:effectLst/>
                <a:latin typeface="Roboto" panose="02000000000000000000" pitchFamily="2" charset="0"/>
              </a:rPr>
              <a:t>Ela+EVE</a:t>
            </a:r>
            <a:r>
              <a:rPr lang="en-US" b="0" i="0" dirty="0">
                <a:solidFill>
                  <a:srgbClr val="333333"/>
                </a:solidFill>
                <a:effectLst/>
                <a:latin typeface="Roboto" panose="02000000000000000000" pitchFamily="2" charset="0"/>
              </a:rPr>
              <a:t> vs </a:t>
            </a:r>
            <a:r>
              <a:rPr lang="en-US" b="0" i="0" dirty="0" err="1">
                <a:solidFill>
                  <a:srgbClr val="333333"/>
                </a:solidFill>
                <a:effectLst/>
                <a:latin typeface="Roboto" panose="02000000000000000000" pitchFamily="2" charset="0"/>
              </a:rPr>
              <a:t>Ela+placebo</a:t>
            </a:r>
            <a:r>
              <a:rPr lang="en-US" b="0" i="0" dirty="0">
                <a:solidFill>
                  <a:srgbClr val="333333"/>
                </a:solidFill>
                <a:effectLst/>
                <a:latin typeface="Roboto" panose="02000000000000000000" pitchFamily="2" charset="0"/>
              </a:rPr>
              <a:t> in pts who have ER+/HER2- </a:t>
            </a:r>
            <a:r>
              <a:rPr lang="en-US" b="0" i="0" dirty="0" err="1">
                <a:solidFill>
                  <a:srgbClr val="333333"/>
                </a:solidFill>
                <a:effectLst/>
                <a:latin typeface="Roboto" panose="02000000000000000000" pitchFamily="2" charset="0"/>
              </a:rPr>
              <a:t>aBC</a:t>
            </a:r>
            <a:r>
              <a:rPr lang="en-US" b="0" i="0" dirty="0">
                <a:solidFill>
                  <a:srgbClr val="333333"/>
                </a:solidFill>
                <a:effectLst/>
                <a:latin typeface="Roboto" panose="02000000000000000000" pitchFamily="2" charset="0"/>
              </a:rPr>
              <a:t> with </a:t>
            </a:r>
            <a:r>
              <a:rPr lang="en-US" b="0" i="1" dirty="0">
                <a:solidFill>
                  <a:srgbClr val="333333"/>
                </a:solidFill>
                <a:effectLst/>
                <a:latin typeface="Roboto" panose="02000000000000000000" pitchFamily="2" charset="0"/>
              </a:rPr>
              <a:t>ESR1m</a:t>
            </a:r>
            <a:r>
              <a:rPr lang="en-US" b="0" i="0" dirty="0">
                <a:solidFill>
                  <a:srgbClr val="333333"/>
                </a:solidFill>
                <a:effectLst/>
                <a:latin typeface="Roboto" panose="02000000000000000000" pitchFamily="2" charset="0"/>
              </a:rPr>
              <a:t> tumors progressing on ET+CDK4/6i. Eligible pts are adults (≥18 years) with ER+/HER2- </a:t>
            </a:r>
            <a:r>
              <a:rPr lang="en-US" b="0" i="0" dirty="0" err="1">
                <a:solidFill>
                  <a:srgbClr val="333333"/>
                </a:solidFill>
                <a:effectLst/>
                <a:latin typeface="Roboto" panose="02000000000000000000" pitchFamily="2" charset="0"/>
              </a:rPr>
              <a:t>aBC</a:t>
            </a:r>
            <a:r>
              <a:rPr lang="en-US" b="0" i="0" dirty="0">
                <a:solidFill>
                  <a:srgbClr val="333333"/>
                </a:solidFill>
                <a:effectLst/>
                <a:latin typeface="Roboto" panose="02000000000000000000" pitchFamily="2" charset="0"/>
              </a:rPr>
              <a:t> and centrally confirmed </a:t>
            </a:r>
            <a:r>
              <a:rPr lang="en-US" b="0" i="1" dirty="0">
                <a:solidFill>
                  <a:srgbClr val="333333"/>
                </a:solidFill>
                <a:effectLst/>
                <a:latin typeface="Roboto" panose="02000000000000000000" pitchFamily="2" charset="0"/>
              </a:rPr>
              <a:t>ESR1m</a:t>
            </a:r>
            <a:r>
              <a:rPr lang="en-US" b="0" i="0" dirty="0">
                <a:solidFill>
                  <a:srgbClr val="333333"/>
                </a:solidFill>
                <a:effectLst/>
                <a:latin typeface="Roboto" panose="02000000000000000000" pitchFamily="2" charset="0"/>
              </a:rPr>
              <a:t> who received 1-2 prior lines of ET for </a:t>
            </a:r>
            <a:r>
              <a:rPr lang="en-US" b="0" i="0" dirty="0" err="1">
                <a:solidFill>
                  <a:srgbClr val="333333"/>
                </a:solidFill>
                <a:effectLst/>
                <a:latin typeface="Roboto" panose="02000000000000000000" pitchFamily="2" charset="0"/>
              </a:rPr>
              <a:t>aBC</a:t>
            </a:r>
            <a:r>
              <a:rPr lang="en-US" b="0" i="0" dirty="0">
                <a:solidFill>
                  <a:srgbClr val="333333"/>
                </a:solidFill>
                <a:effectLst/>
                <a:latin typeface="Roboto" panose="02000000000000000000" pitchFamily="2" charset="0"/>
              </a:rPr>
              <a:t> and progressed on ET+CDK4/6i for </a:t>
            </a:r>
            <a:r>
              <a:rPr lang="en-US" b="0" i="0" dirty="0" err="1">
                <a:solidFill>
                  <a:srgbClr val="333333"/>
                </a:solidFill>
                <a:effectLst/>
                <a:latin typeface="Roboto" panose="02000000000000000000" pitchFamily="2" charset="0"/>
              </a:rPr>
              <a:t>aBC</a:t>
            </a:r>
            <a:r>
              <a:rPr lang="en-US" b="0" i="0" dirty="0">
                <a:solidFill>
                  <a:srgbClr val="333333"/>
                </a:solidFill>
                <a:effectLst/>
                <a:latin typeface="Roboto" panose="02000000000000000000" pitchFamily="2" charset="0"/>
              </a:rPr>
              <a:t> after ≥6 months. Pts receiving CDK4/6i-based adjuvant therapy are eligible if progression occurred after ≥12 months of treatment but &lt;12 months following CDK4/6i completion. Exclusion criteria include prior chemotherapy for </a:t>
            </a:r>
            <a:r>
              <a:rPr lang="en-US" b="0" i="0" dirty="0" err="1">
                <a:solidFill>
                  <a:srgbClr val="333333"/>
                </a:solidFill>
                <a:effectLst/>
                <a:latin typeface="Roboto" panose="02000000000000000000" pitchFamily="2" charset="0"/>
              </a:rPr>
              <a:t>aBC</a:t>
            </a:r>
            <a:r>
              <a:rPr lang="en-US" b="0" i="0" dirty="0">
                <a:solidFill>
                  <a:srgbClr val="333333"/>
                </a:solidFill>
                <a:effectLst/>
                <a:latin typeface="Roboto" panose="02000000000000000000" pitchFamily="2" charset="0"/>
              </a:rPr>
              <a:t> and active uncontrolled/symptomatic brain metastases and/or leptomeningeal disease. Pts will be randomized 1:1 to 28-day cycles of Ela 345 mg + EVE 7.5 mg QD or Ela 345 mg + placebo QD until disease progression or unacceptable toxicity. Pts will receive dexamethasone mouthwash during the first 8 weeks. Stratification factors are visceral metastases (yes vs no) and duration of prior CDK4/6i therapy (≥12 vs &lt;12 months). Primary objective is PFS assessed by BICR. Secondary objectives are investigator-assessed OS, PFS, ORR, CBR, </a:t>
            </a:r>
            <a:r>
              <a:rPr lang="en-US" b="0" i="0" dirty="0" err="1">
                <a:solidFill>
                  <a:srgbClr val="333333"/>
                </a:solidFill>
                <a:effectLst/>
                <a:latin typeface="Roboto" panose="02000000000000000000" pitchFamily="2" charset="0"/>
              </a:rPr>
              <a:t>DoR</a:t>
            </a:r>
            <a:r>
              <a:rPr lang="en-US" b="0" i="0" dirty="0">
                <a:solidFill>
                  <a:srgbClr val="333333"/>
                </a:solidFill>
                <a:effectLst/>
                <a:latin typeface="Roboto" panose="02000000000000000000" pitchFamily="2" charset="0"/>
              </a:rPr>
              <a:t>, TTR, best percentage change in tumor burden, safety, </a:t>
            </a:r>
            <a:r>
              <a:rPr lang="en-US" b="0" i="0" dirty="0" err="1">
                <a:solidFill>
                  <a:srgbClr val="333333"/>
                </a:solidFill>
                <a:effectLst/>
                <a:latin typeface="Roboto" panose="02000000000000000000" pitchFamily="2" charset="0"/>
              </a:rPr>
              <a:t>HRQoL</a:t>
            </a:r>
            <a:r>
              <a:rPr lang="en-US" b="0" i="0" dirty="0">
                <a:solidFill>
                  <a:srgbClr val="333333"/>
                </a:solidFill>
                <a:effectLst/>
                <a:latin typeface="Roboto" panose="02000000000000000000" pitchFamily="2" charset="0"/>
              </a:rPr>
              <a:t>. Planned enrollment is 240 pts. </a:t>
            </a:r>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45</a:t>
            </a:fld>
            <a:endParaRPr lang="en-US"/>
          </a:p>
        </p:txBody>
      </p:sp>
    </p:spTree>
    <p:extLst>
      <p:ext uri="{BB962C8B-B14F-4D97-AF65-F5344CB8AC3E}">
        <p14:creationId xmlns:p14="http://schemas.microsoft.com/office/powerpoint/2010/main" val="316629553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0" i="0" dirty="0">
                <a:solidFill>
                  <a:srgbClr val="212529"/>
                </a:solidFill>
                <a:effectLst/>
                <a:latin typeface="Inter"/>
              </a:rPr>
              <a:t>Pts with </a:t>
            </a:r>
            <a:r>
              <a:rPr lang="en-US" b="0" i="1" dirty="0">
                <a:solidFill>
                  <a:srgbClr val="212529"/>
                </a:solidFill>
                <a:effectLst/>
                <a:latin typeface="Inter"/>
              </a:rPr>
              <a:t>de novo</a:t>
            </a:r>
            <a:r>
              <a:rPr lang="en-US" b="0" i="0" dirty="0">
                <a:solidFill>
                  <a:srgbClr val="212529"/>
                </a:solidFill>
                <a:effectLst/>
                <a:latin typeface="Inter"/>
              </a:rPr>
              <a:t> </a:t>
            </a:r>
            <a:r>
              <a:rPr lang="en-US" b="0" i="0" dirty="0" err="1">
                <a:solidFill>
                  <a:srgbClr val="212529"/>
                </a:solidFill>
                <a:effectLst/>
                <a:latin typeface="Inter"/>
              </a:rPr>
              <a:t>mBC</a:t>
            </a:r>
            <a:r>
              <a:rPr lang="en-US" b="0" i="0" dirty="0">
                <a:solidFill>
                  <a:srgbClr val="212529"/>
                </a:solidFill>
                <a:effectLst/>
                <a:latin typeface="Inter"/>
              </a:rPr>
              <a:t> or recurrent LA/</a:t>
            </a:r>
            <a:r>
              <a:rPr lang="en-US" b="0" i="0" dirty="0" err="1">
                <a:solidFill>
                  <a:srgbClr val="212529"/>
                </a:solidFill>
                <a:effectLst/>
                <a:latin typeface="Inter"/>
              </a:rPr>
              <a:t>mBC</a:t>
            </a:r>
            <a:r>
              <a:rPr lang="en-US" b="0" i="0" dirty="0">
                <a:solidFill>
                  <a:srgbClr val="212529"/>
                </a:solidFill>
                <a:effectLst/>
                <a:latin typeface="Inter"/>
              </a:rPr>
              <a:t>, measurable disease/evaluable bone disease, and no prior systemic LA/</a:t>
            </a:r>
            <a:r>
              <a:rPr lang="en-US" b="0" i="0" dirty="0" err="1">
                <a:solidFill>
                  <a:srgbClr val="212529"/>
                </a:solidFill>
                <a:effectLst/>
                <a:latin typeface="Inter"/>
              </a:rPr>
              <a:t>mBC</a:t>
            </a:r>
            <a:r>
              <a:rPr lang="en-US" b="0" i="0" dirty="0">
                <a:solidFill>
                  <a:srgbClr val="212529"/>
                </a:solidFill>
                <a:effectLst/>
                <a:latin typeface="Inter"/>
              </a:rPr>
              <a:t> therapy were randomized 1:1 to GIRE (30 mg daily [QD]) + LET placebo (QD) + PALBO (125 mg QD on Days 1–21) or LET (2.5 mg QD) + GIRE placebo (QD) + PALBO on each 28-day cycle (with a luteinizing hormone-releasing hormone agonist in pre-/peri-menopausal women, and men). The primary endpoint was investigator-assessed progression-free survival (INV-PFS). Secondary endpoints included overall survival (OS), objective response rate (ORR), duration of response (</a:t>
            </a:r>
            <a:r>
              <a:rPr lang="en-US" b="0" i="0" dirty="0" err="1">
                <a:solidFill>
                  <a:srgbClr val="212529"/>
                </a:solidFill>
                <a:effectLst/>
                <a:latin typeface="Inter"/>
              </a:rPr>
              <a:t>DoR</a:t>
            </a:r>
            <a:r>
              <a:rPr lang="en-US" b="0" i="0" dirty="0">
                <a:solidFill>
                  <a:srgbClr val="212529"/>
                </a:solidFill>
                <a:effectLst/>
                <a:latin typeface="Inter"/>
              </a:rPr>
              <a:t>), clinical benefit rate (CBR), and safety.</a:t>
            </a:r>
          </a:p>
          <a:p>
            <a:endParaRPr lang="en-US" b="0" i="0" dirty="0">
              <a:solidFill>
                <a:srgbClr val="212529"/>
              </a:solidFill>
              <a:effectLst/>
              <a:latin typeface="Inter"/>
            </a:endParaRPr>
          </a:p>
          <a:p>
            <a:r>
              <a:rPr lang="en-US" b="0" i="0" dirty="0">
                <a:solidFill>
                  <a:srgbClr val="212529"/>
                </a:solidFill>
                <a:effectLst/>
                <a:latin typeface="Inter"/>
              </a:rPr>
              <a:t>992 pts were randomized (495 to GIRE; 497 to LET). Median age was 63.0 years; 80.1% were post-menopausal; 19.1% had </a:t>
            </a:r>
            <a:r>
              <a:rPr lang="en-US" b="0" i="1" dirty="0">
                <a:solidFill>
                  <a:srgbClr val="212529"/>
                </a:solidFill>
                <a:effectLst/>
                <a:latin typeface="Inter"/>
              </a:rPr>
              <a:t>de novo</a:t>
            </a:r>
            <a:r>
              <a:rPr lang="en-US" b="0" i="0" dirty="0">
                <a:solidFill>
                  <a:srgbClr val="212529"/>
                </a:solidFill>
                <a:effectLst/>
                <a:latin typeface="Inter"/>
              </a:rPr>
              <a:t> </a:t>
            </a:r>
            <a:r>
              <a:rPr lang="en-US" b="0" i="0" dirty="0" err="1">
                <a:solidFill>
                  <a:srgbClr val="212529"/>
                </a:solidFill>
                <a:effectLst/>
                <a:latin typeface="Inter"/>
              </a:rPr>
              <a:t>mBC</a:t>
            </a:r>
            <a:r>
              <a:rPr lang="en-US" b="0" i="0" dirty="0">
                <a:solidFill>
                  <a:srgbClr val="212529"/>
                </a:solidFill>
                <a:effectLst/>
                <a:latin typeface="Inter"/>
              </a:rPr>
              <a:t>; 69.3% had recurrent disease with treatment-free interval (TFI) &gt;12 months (</a:t>
            </a:r>
            <a:r>
              <a:rPr lang="en-US" b="0" i="0" dirty="0" err="1">
                <a:solidFill>
                  <a:srgbClr val="212529"/>
                </a:solidFill>
                <a:effectLst/>
                <a:latin typeface="Inter"/>
              </a:rPr>
              <a:t>mo</a:t>
            </a:r>
            <a:r>
              <a:rPr lang="en-US" b="0" i="0" dirty="0">
                <a:solidFill>
                  <a:srgbClr val="212529"/>
                </a:solidFill>
                <a:effectLst/>
                <a:latin typeface="Inter"/>
              </a:rPr>
              <a:t>); 60.4% had visceral disease. At data cutoff (01/30/26), median follow-up was 52.2 </a:t>
            </a:r>
            <a:r>
              <a:rPr lang="en-US" b="0" i="0" dirty="0" err="1">
                <a:solidFill>
                  <a:srgbClr val="212529"/>
                </a:solidFill>
                <a:effectLst/>
                <a:latin typeface="Inter"/>
              </a:rPr>
              <a:t>mo</a:t>
            </a:r>
            <a:r>
              <a:rPr lang="en-US" b="0" i="0" dirty="0">
                <a:solidFill>
                  <a:srgbClr val="212529"/>
                </a:solidFill>
                <a:effectLst/>
                <a:latin typeface="Inter"/>
              </a:rPr>
              <a:t> and 623 INV-PFS events were observed. </a:t>
            </a:r>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46</a:t>
            </a:fld>
            <a:endParaRPr lang="en-US"/>
          </a:p>
        </p:txBody>
      </p:sp>
    </p:spTree>
    <p:extLst>
      <p:ext uri="{BB962C8B-B14F-4D97-AF65-F5344CB8AC3E}">
        <p14:creationId xmlns:p14="http://schemas.microsoft.com/office/powerpoint/2010/main" val="357356367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0" i="0" dirty="0">
                <a:solidFill>
                  <a:srgbClr val="212529"/>
                </a:solidFill>
                <a:effectLst/>
                <a:latin typeface="Inter"/>
              </a:rPr>
              <a:t>The hazard ratio (HR) for INV-PFS was 0.89 (95% confidence interval [CI] = 0.76, 1.05; p = 0.1553); median INV-PFS was 33.1 </a:t>
            </a:r>
            <a:r>
              <a:rPr lang="en-US" b="0" i="0" dirty="0" err="1">
                <a:solidFill>
                  <a:srgbClr val="212529"/>
                </a:solidFill>
                <a:effectLst/>
                <a:latin typeface="Inter"/>
              </a:rPr>
              <a:t>mo</a:t>
            </a:r>
            <a:r>
              <a:rPr lang="en-US" b="0" i="0" dirty="0">
                <a:solidFill>
                  <a:srgbClr val="212529"/>
                </a:solidFill>
                <a:effectLst/>
                <a:latin typeface="Inter"/>
              </a:rPr>
              <a:t> with GIRE + PALBO vs 28.2 </a:t>
            </a:r>
            <a:r>
              <a:rPr lang="en-US" b="0" i="0" dirty="0" err="1">
                <a:solidFill>
                  <a:srgbClr val="212529"/>
                </a:solidFill>
                <a:effectLst/>
                <a:latin typeface="Inter"/>
              </a:rPr>
              <a:t>mo</a:t>
            </a:r>
            <a:r>
              <a:rPr lang="en-US" b="0" i="0" dirty="0">
                <a:solidFill>
                  <a:srgbClr val="212529"/>
                </a:solidFill>
                <a:effectLst/>
                <a:latin typeface="Inter"/>
              </a:rPr>
              <a:t> with LET + PALBO (</a:t>
            </a:r>
            <a:r>
              <a:rPr lang="el-GR" b="0" i="0" dirty="0">
                <a:solidFill>
                  <a:srgbClr val="212529"/>
                </a:solidFill>
                <a:effectLst/>
                <a:latin typeface="Inter"/>
              </a:rPr>
              <a:t>Δ 4.9 </a:t>
            </a:r>
            <a:r>
              <a:rPr lang="en-US" b="0" i="0" dirty="0" err="1">
                <a:solidFill>
                  <a:srgbClr val="212529"/>
                </a:solidFill>
                <a:effectLst/>
                <a:latin typeface="Inter"/>
              </a:rPr>
              <a:t>mo</a:t>
            </a:r>
            <a:r>
              <a:rPr lang="en-US" b="0" i="0" dirty="0">
                <a:solidFill>
                  <a:srgbClr val="212529"/>
                </a:solidFill>
                <a:effectLst/>
                <a:latin typeface="Inter"/>
              </a:rPr>
              <a:t>).</a:t>
            </a:r>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47</a:t>
            </a:fld>
            <a:endParaRPr lang="en-US"/>
          </a:p>
        </p:txBody>
      </p:sp>
    </p:spTree>
    <p:extLst>
      <p:ext uri="{BB962C8B-B14F-4D97-AF65-F5344CB8AC3E}">
        <p14:creationId xmlns:p14="http://schemas.microsoft.com/office/powerpoint/2010/main" val="116042247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solidFill>
                  <a:srgbClr val="333333"/>
                </a:solidFill>
                <a:effectLst/>
                <a:latin typeface="Roboto" panose="02000000000000000000" pitchFamily="2" charset="0"/>
              </a:rPr>
              <a:t>SERENA-4 will enroll 1,342 patients with </a:t>
            </a:r>
            <a:r>
              <a:rPr lang="en-US" b="0" i="1" dirty="0">
                <a:solidFill>
                  <a:srgbClr val="333333"/>
                </a:solidFill>
                <a:effectLst/>
                <a:latin typeface="Roboto" panose="02000000000000000000" pitchFamily="2" charset="0"/>
              </a:rPr>
              <a:t>de novo</a:t>
            </a:r>
            <a:r>
              <a:rPr lang="en-US" b="0" i="0" dirty="0">
                <a:solidFill>
                  <a:srgbClr val="333333"/>
                </a:solidFill>
                <a:effectLst/>
                <a:latin typeface="Roboto" panose="02000000000000000000" pitchFamily="2" charset="0"/>
              </a:rPr>
              <a:t> or recurrent ER+ HER2– ABC who have not previously received systemic treatment for their locoregionally recurrent or metastatic disease. Patients with recurrent disease must have received adjuvant AI or tamoxifen therapy for at least 24 months without relapse. Patients will be randomized 1:1 to receive orally either (a) AZD9833 (75 mg, once daily), palbociclib (125 mg, once daily for 21 days followed by 7 days off treatment) and anastrozole-matching placebo (once daily) or (b) anastrozole (1 mg, once daily), palbociclib (same as active arm), and AZD9833-matching placebo (once daily). Premenopausal women and men will also receive LHRH agonists. The primary endpoint will be progression-free survival (PFS; up to 5 years). Secondary endpoints will include overall survival (up to 8 years), length of second PFS period, objective response, time to chemotherapy, and changes in QoL measures. Enrollment began in January 2021.</a:t>
            </a:r>
          </a:p>
          <a:p>
            <a:endParaRPr lang="en-US" b="0" i="0" dirty="0">
              <a:solidFill>
                <a:srgbClr val="333333"/>
              </a:solidFill>
              <a:effectLst/>
              <a:latin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rgbClr val="3C4242"/>
                </a:solidFill>
                <a:effectLst/>
                <a:latin typeface="lexia"/>
              </a:rPr>
              <a:t>SERENA-4 trial did not meet primary objective of statistically significant improvement in progression-free survival, however a numerical improvement was observed.</a:t>
            </a:r>
            <a:endParaRPr lang="en-US" b="0" i="0" dirty="0">
              <a:solidFill>
                <a:srgbClr val="333333"/>
              </a:solidFill>
              <a:effectLst/>
              <a:latin typeface="Roboto" panose="02000000000000000000" pitchFamily="2" charset="0"/>
            </a:endParaRPr>
          </a:p>
          <a:p>
            <a:endParaRPr lang="en-US" b="0" i="0" dirty="0">
              <a:solidFill>
                <a:srgbClr val="333333"/>
              </a:solidFill>
              <a:effectLst/>
              <a:latin typeface="Roboto" panose="02000000000000000000" pitchFamily="2" charset="0"/>
            </a:endParaRPr>
          </a:p>
          <a:p>
            <a:r>
              <a:rPr lang="en-US" dirty="0"/>
              <a:t>https://</a:t>
            </a:r>
            <a:r>
              <a:rPr lang="en-US" dirty="0" err="1"/>
              <a:t>www.astrazeneca.com</a:t>
            </a:r>
            <a:r>
              <a:rPr lang="en-US" dirty="0"/>
              <a:t>/media-</a:t>
            </a:r>
            <a:r>
              <a:rPr lang="en-US" dirty="0" err="1"/>
              <a:t>centre</a:t>
            </a:r>
            <a:r>
              <a:rPr lang="en-US" dirty="0"/>
              <a:t>/press-releases/2026/update-serena-4-phase-iii-trial.html</a:t>
            </a:r>
          </a:p>
        </p:txBody>
      </p:sp>
      <p:sp>
        <p:nvSpPr>
          <p:cNvPr id="4" name="Slide Number Placeholder 3"/>
          <p:cNvSpPr>
            <a:spLocks noGrp="1"/>
          </p:cNvSpPr>
          <p:nvPr>
            <p:ph type="sldNum" sz="quarter" idx="5"/>
          </p:nvPr>
        </p:nvSpPr>
        <p:spPr/>
        <p:txBody>
          <a:bodyPr/>
          <a:lstStyle/>
          <a:p>
            <a:fld id="{0714DF13-A23B-B046-AEC2-5921B43BE495}" type="slidenum">
              <a:rPr lang="en-US" smtClean="0"/>
              <a:t>48</a:t>
            </a:fld>
            <a:endParaRPr lang="en-US"/>
          </a:p>
        </p:txBody>
      </p:sp>
    </p:spTree>
    <p:extLst>
      <p:ext uri="{BB962C8B-B14F-4D97-AF65-F5344CB8AC3E}">
        <p14:creationId xmlns:p14="http://schemas.microsoft.com/office/powerpoint/2010/main" val="105744658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err="1">
                <a:solidFill>
                  <a:srgbClr val="333333"/>
                </a:solidFill>
                <a:effectLst/>
                <a:latin typeface="Roboto" panose="02000000000000000000" pitchFamily="2" charset="0"/>
              </a:rPr>
              <a:t>pionERA</a:t>
            </a:r>
            <a:r>
              <a:rPr lang="en-US" b="0" i="0" dirty="0">
                <a:solidFill>
                  <a:srgbClr val="333333"/>
                </a:solidFill>
                <a:effectLst/>
                <a:latin typeface="Roboto" panose="02000000000000000000" pitchFamily="2" charset="0"/>
              </a:rPr>
              <a:t> BC (NCT06065748) is a Phase III, global, randomized, open-label, multicenter study in pts with ER+, HER2– LA/</a:t>
            </a:r>
            <a:r>
              <a:rPr lang="en-US" b="0" i="0" dirty="0" err="1">
                <a:solidFill>
                  <a:srgbClr val="333333"/>
                </a:solidFill>
                <a:effectLst/>
                <a:latin typeface="Roboto" panose="02000000000000000000" pitchFamily="2" charset="0"/>
              </a:rPr>
              <a:t>mBC</a:t>
            </a:r>
            <a:r>
              <a:rPr lang="en-US" b="0" i="0" dirty="0">
                <a:solidFill>
                  <a:srgbClr val="333333"/>
                </a:solidFill>
                <a:effectLst/>
                <a:latin typeface="Roboto" panose="02000000000000000000" pitchFamily="2" charset="0"/>
              </a:rPr>
              <a:t> with resistance to prior adj ET. Pts will be randomized 1:1 to oral daily 30 mg </a:t>
            </a:r>
            <a:r>
              <a:rPr lang="en-US" b="0" i="0" dirty="0" err="1">
                <a:solidFill>
                  <a:srgbClr val="333333"/>
                </a:solidFill>
                <a:effectLst/>
                <a:latin typeface="Roboto" panose="02000000000000000000" pitchFamily="2" charset="0"/>
              </a:rPr>
              <a:t>giredestrant</a:t>
            </a:r>
            <a:r>
              <a:rPr lang="en-US" b="0" i="0" dirty="0">
                <a:solidFill>
                  <a:srgbClr val="333333"/>
                </a:solidFill>
                <a:effectLst/>
                <a:latin typeface="Roboto" panose="02000000000000000000" pitchFamily="2" charset="0"/>
              </a:rPr>
              <a:t> or IM 500 mg </a:t>
            </a:r>
            <a:r>
              <a:rPr lang="en-US" b="0" i="0" dirty="0" err="1">
                <a:solidFill>
                  <a:srgbClr val="333333"/>
                </a:solidFill>
                <a:effectLst/>
                <a:latin typeface="Roboto" panose="02000000000000000000" pitchFamily="2" charset="0"/>
              </a:rPr>
              <a:t>fulvestrant</a:t>
            </a:r>
            <a:r>
              <a:rPr lang="en-US" b="0" i="0" dirty="0">
                <a:solidFill>
                  <a:srgbClr val="333333"/>
                </a:solidFill>
                <a:effectLst/>
                <a:latin typeface="Roboto" panose="02000000000000000000" pitchFamily="2" charset="0"/>
              </a:rPr>
              <a:t> (Days 1 and 15 of Cycle 1, then once monthly), both in combination with inv’s choice of CDK4/6i (palbociclib, </a:t>
            </a:r>
            <a:r>
              <a:rPr lang="en-US" b="0" i="0" dirty="0" err="1">
                <a:solidFill>
                  <a:srgbClr val="333333"/>
                </a:solidFill>
                <a:effectLst/>
                <a:latin typeface="Roboto" panose="02000000000000000000" pitchFamily="2" charset="0"/>
              </a:rPr>
              <a:t>abemaciclib</a:t>
            </a:r>
            <a:r>
              <a:rPr lang="en-US" b="0" i="0" dirty="0">
                <a:solidFill>
                  <a:srgbClr val="333333"/>
                </a:solidFill>
                <a:effectLst/>
                <a:latin typeface="Roboto" panose="02000000000000000000" pitchFamily="2" charset="0"/>
              </a:rPr>
              <a:t>, or </a:t>
            </a:r>
            <a:r>
              <a:rPr lang="en-US" b="0" i="0" dirty="0" err="1">
                <a:solidFill>
                  <a:srgbClr val="333333"/>
                </a:solidFill>
                <a:effectLst/>
                <a:latin typeface="Roboto" panose="02000000000000000000" pitchFamily="2" charset="0"/>
              </a:rPr>
              <a:t>ribociclib</a:t>
            </a:r>
            <a:r>
              <a:rPr lang="en-US" b="0" i="0" dirty="0">
                <a:solidFill>
                  <a:srgbClr val="333333"/>
                </a:solidFill>
                <a:effectLst/>
                <a:latin typeface="Roboto" panose="02000000000000000000" pitchFamily="2" charset="0"/>
              </a:rPr>
              <a:t>), stratified by: prior adj CDK4/6i (yes vs. no); choice of CDK4/6i;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m status by central testing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m vs. no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 mutation detected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nmd]); disease site (visceral vs. non-visceral). Pts will receive </a:t>
            </a:r>
            <a:r>
              <a:rPr lang="en-US" b="0" i="0" dirty="0" err="1">
                <a:solidFill>
                  <a:srgbClr val="333333"/>
                </a:solidFill>
                <a:effectLst/>
                <a:latin typeface="Roboto" panose="02000000000000000000" pitchFamily="2" charset="0"/>
              </a:rPr>
              <a:t>tx</a:t>
            </a:r>
            <a:r>
              <a:rPr lang="en-US" b="0" i="0" dirty="0">
                <a:solidFill>
                  <a:srgbClr val="333333"/>
                </a:solidFill>
                <a:effectLst/>
                <a:latin typeface="Roboto" panose="02000000000000000000" pitchFamily="2" charset="0"/>
              </a:rPr>
              <a:t> until disease progression, limiting toxicity, death, or consent withdrawal. Eligibility: Female/male pts with ER+, HER2– LA/</a:t>
            </a:r>
            <a:r>
              <a:rPr lang="en-US" b="0" i="0" dirty="0" err="1">
                <a:solidFill>
                  <a:srgbClr val="333333"/>
                </a:solidFill>
                <a:effectLst/>
                <a:latin typeface="Roboto" panose="02000000000000000000" pitchFamily="2" charset="0"/>
              </a:rPr>
              <a:t>mBC</a:t>
            </a:r>
            <a:r>
              <a:rPr lang="en-US" b="0" i="0" dirty="0">
                <a:solidFill>
                  <a:srgbClr val="333333"/>
                </a:solidFill>
                <a:effectLst/>
                <a:latin typeface="Roboto" panose="02000000000000000000" pitchFamily="2" charset="0"/>
              </a:rPr>
              <a:t>; resistance to prior adj ET (± CDK4/6i); no prior systemic </a:t>
            </a:r>
            <a:r>
              <a:rPr lang="en-US" b="0" i="0" dirty="0" err="1">
                <a:solidFill>
                  <a:srgbClr val="333333"/>
                </a:solidFill>
                <a:effectLst/>
                <a:latin typeface="Roboto" panose="02000000000000000000" pitchFamily="2" charset="0"/>
              </a:rPr>
              <a:t>tx</a:t>
            </a:r>
            <a:r>
              <a:rPr lang="en-US" b="0" i="0" dirty="0">
                <a:solidFill>
                  <a:srgbClr val="333333"/>
                </a:solidFill>
                <a:effectLst/>
                <a:latin typeface="Roboto" panose="02000000000000000000" pitchFamily="2" charset="0"/>
              </a:rPr>
              <a:t> for LA/</a:t>
            </a:r>
            <a:r>
              <a:rPr lang="en-US" b="0" i="0" dirty="0" err="1">
                <a:solidFill>
                  <a:srgbClr val="333333"/>
                </a:solidFill>
                <a:effectLst/>
                <a:latin typeface="Roboto" panose="02000000000000000000" pitchFamily="2" charset="0"/>
              </a:rPr>
              <a:t>mBC</a:t>
            </a:r>
            <a:r>
              <a:rPr lang="en-US" b="0" i="0" dirty="0">
                <a:solidFill>
                  <a:srgbClr val="333333"/>
                </a:solidFill>
                <a:effectLst/>
                <a:latin typeface="Roboto" panose="02000000000000000000" pitchFamily="2" charset="0"/>
              </a:rPr>
              <a:t>; documented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m status by circulating tumor DNA. Enrollment of pts with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nmd tumors will be capped at 60% of the total study population. Co-primary endpoints (EPs): Inv-assessed progression-free survival (PFS) in the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m subgroup and in the full analysis set. Secondary EPs: PFS (</a:t>
            </a:r>
            <a:r>
              <a:rPr lang="en-US" b="0" i="1" dirty="0">
                <a:solidFill>
                  <a:srgbClr val="333333"/>
                </a:solidFill>
                <a:effectLst/>
                <a:latin typeface="Roboto" panose="02000000000000000000" pitchFamily="2" charset="0"/>
              </a:rPr>
              <a:t>ESR1</a:t>
            </a:r>
            <a:r>
              <a:rPr lang="en-US" b="0" i="0" dirty="0">
                <a:solidFill>
                  <a:srgbClr val="333333"/>
                </a:solidFill>
                <a:effectLst/>
                <a:latin typeface="Roboto" panose="02000000000000000000" pitchFamily="2" charset="0"/>
              </a:rPr>
              <a:t>nmd subgroup); overall survival (OS); inv-assessed confirmed overall response rate; duration of response; clinical benefit rate; time to chemotherapy; safety; pt-reported outcomes. The co-primary EPs will be compared between </a:t>
            </a:r>
            <a:r>
              <a:rPr lang="en-US" b="0" i="0" dirty="0" err="1">
                <a:solidFill>
                  <a:srgbClr val="333333"/>
                </a:solidFill>
                <a:effectLst/>
                <a:latin typeface="Roboto" panose="02000000000000000000" pitchFamily="2" charset="0"/>
              </a:rPr>
              <a:t>tx</a:t>
            </a:r>
            <a:r>
              <a:rPr lang="en-US" b="0" i="0" dirty="0">
                <a:solidFill>
                  <a:srgbClr val="333333"/>
                </a:solidFill>
                <a:effectLst/>
                <a:latin typeface="Roboto" panose="02000000000000000000" pitchFamily="2" charset="0"/>
              </a:rPr>
              <a:t> arms using a stratified log-rank test at an overall 0.05 significance level (two-sided). An interim OS analysis is planned at the time of the primary PFS analysis; an independent data monitoring committee will be in place for safety. Target enrollment: 1050 pts.</a:t>
            </a:r>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49</a:t>
            </a:fld>
            <a:endParaRPr lang="en-US"/>
          </a:p>
        </p:txBody>
      </p:sp>
    </p:spTree>
    <p:extLst>
      <p:ext uri="{BB962C8B-B14F-4D97-AF65-F5344CB8AC3E}">
        <p14:creationId xmlns:p14="http://schemas.microsoft.com/office/powerpoint/2010/main" val="211619823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9F061C-5CBF-F408-DFA2-45C5DCEE2A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DDC305-641E-C0F2-C525-057C60F2A97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A021F54-1DE7-31DB-9E63-48BF925CEFD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rgbClr val="4D4D4D"/>
                </a:solidFill>
                <a:effectLst/>
                <a:latin typeface="OTNEJMQuadraat"/>
              </a:rPr>
              <a:t>The SERENA-6 trial tested patients with advanced breast cancer with ER-positive, human epidermal growth factor receptor 2 (HER2)–negative tumors for </a:t>
            </a:r>
            <a:r>
              <a:rPr lang="en-US" b="0" i="1" dirty="0">
                <a:solidFill>
                  <a:srgbClr val="4D4D4D"/>
                </a:solidFill>
                <a:effectLst/>
                <a:latin typeface="OTNEJMQuadraat"/>
              </a:rPr>
              <a:t>ESR1</a:t>
            </a:r>
            <a:r>
              <a:rPr lang="en-US" b="0" i="0" dirty="0">
                <a:solidFill>
                  <a:srgbClr val="4D4D4D"/>
                </a:solidFill>
                <a:effectLst/>
                <a:latin typeface="OTNEJMQuadraat"/>
              </a:rPr>
              <a:t> mutations in circulating tumor DNA (</a:t>
            </a:r>
            <a:r>
              <a:rPr lang="en-US" b="0" i="0" dirty="0" err="1">
                <a:solidFill>
                  <a:srgbClr val="4D4D4D"/>
                </a:solidFill>
                <a:effectLst/>
                <a:latin typeface="OTNEJMQuadraat"/>
              </a:rPr>
              <a:t>ctDNA</a:t>
            </a:r>
            <a:r>
              <a:rPr lang="en-US" b="0" i="0" dirty="0">
                <a:solidFill>
                  <a:srgbClr val="4D4D4D"/>
                </a:solidFill>
                <a:effectLst/>
                <a:latin typeface="OTNEJMQuadraat"/>
              </a:rPr>
              <a:t>) once every 2 to 3 months. All the patients had received at least 6 months of first-line therapy with an aromatase inhibitor plus a CDK4/6 inhibitor (palbociclib, </a:t>
            </a:r>
            <a:r>
              <a:rPr lang="en-US" b="0" i="0" dirty="0" err="1">
                <a:solidFill>
                  <a:srgbClr val="4D4D4D"/>
                </a:solidFill>
                <a:effectLst/>
                <a:latin typeface="OTNEJMQuadraat"/>
              </a:rPr>
              <a:t>ribociclib</a:t>
            </a:r>
            <a:r>
              <a:rPr lang="en-US" b="0" i="0" dirty="0">
                <a:solidFill>
                  <a:srgbClr val="4D4D4D"/>
                </a:solidFill>
                <a:effectLst/>
                <a:latin typeface="OTNEJMQuadraat"/>
              </a:rPr>
              <a:t>, or </a:t>
            </a:r>
            <a:r>
              <a:rPr lang="en-US" b="0" i="0" dirty="0" err="1">
                <a:solidFill>
                  <a:srgbClr val="4D4D4D"/>
                </a:solidFill>
                <a:effectLst/>
                <a:latin typeface="OTNEJMQuadraat"/>
              </a:rPr>
              <a:t>abemaciclib</a:t>
            </a:r>
            <a:r>
              <a:rPr lang="en-US" b="0" i="0" dirty="0">
                <a:solidFill>
                  <a:srgbClr val="4D4D4D"/>
                </a:solidFill>
                <a:effectLst/>
                <a:latin typeface="OTNEJMQuadraat"/>
              </a:rPr>
              <a:t>). Patients who were found to have an </a:t>
            </a:r>
            <a:r>
              <a:rPr lang="en-US" b="0" i="1" dirty="0">
                <a:solidFill>
                  <a:srgbClr val="4D4D4D"/>
                </a:solidFill>
                <a:effectLst/>
                <a:latin typeface="OTNEJMQuadraat"/>
              </a:rPr>
              <a:t>ESR1</a:t>
            </a:r>
            <a:r>
              <a:rPr lang="en-US" b="0" i="0" dirty="0">
                <a:solidFill>
                  <a:srgbClr val="4D4D4D"/>
                </a:solidFill>
                <a:effectLst/>
                <a:latin typeface="OTNEJMQuadraat"/>
              </a:rPr>
              <a:t> mutation and did not have radiologic progression were assigned in a 1:1 ratio to switch to </a:t>
            </a:r>
            <a:r>
              <a:rPr lang="en-US" b="0" i="0" dirty="0" err="1">
                <a:solidFill>
                  <a:srgbClr val="4D4D4D"/>
                </a:solidFill>
                <a:effectLst/>
                <a:latin typeface="OTNEJMQuadraat"/>
              </a:rPr>
              <a:t>camizestrant</a:t>
            </a:r>
            <a:r>
              <a:rPr lang="en-US" b="0" i="0" dirty="0">
                <a:solidFill>
                  <a:srgbClr val="4D4D4D"/>
                </a:solidFill>
                <a:effectLst/>
                <a:latin typeface="OTNEJMQuadraat"/>
              </a:rPr>
              <a:t> (75 mg once daily) with a continued CDK4/6 inhibitor plus placebo in place of an aromatase inhibitor or to continue to receive an aromatase inhibitor plus a CDK4/6 inhibitor plus placebo in place of </a:t>
            </a:r>
            <a:r>
              <a:rPr lang="en-US" b="0" i="0" dirty="0" err="1">
                <a:solidFill>
                  <a:srgbClr val="4D4D4D"/>
                </a:solidFill>
                <a:effectLst/>
                <a:latin typeface="OTNEJMQuadraat"/>
              </a:rPr>
              <a:t>camizestrant</a:t>
            </a:r>
            <a:r>
              <a:rPr lang="en-US" b="0" i="0" dirty="0">
                <a:solidFill>
                  <a:srgbClr val="4D4D4D"/>
                </a:solidFill>
                <a:effectLst/>
                <a:latin typeface="OTNEJMQuadraat"/>
              </a:rPr>
              <a:t>. The primary outcome was investigator-assessed progression-free survival.</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0" i="0" dirty="0">
              <a:solidFill>
                <a:srgbClr val="4D4D4D"/>
              </a:solidFill>
              <a:effectLst/>
              <a:latin typeface="OTNEJMQuadraa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rgbClr val="4D4D4D"/>
                </a:solidFill>
                <a:effectLst/>
                <a:latin typeface="OTNEJMQuadraat"/>
              </a:rPr>
              <a:t>A total of 3256 patients were tested for an </a:t>
            </a:r>
            <a:r>
              <a:rPr lang="en-US" b="0" i="1" dirty="0">
                <a:solidFill>
                  <a:srgbClr val="4D4D4D"/>
                </a:solidFill>
                <a:effectLst/>
                <a:latin typeface="OTNEJMQuadraat"/>
              </a:rPr>
              <a:t>ESR1</a:t>
            </a:r>
            <a:r>
              <a:rPr lang="en-US" b="0" i="0" dirty="0">
                <a:solidFill>
                  <a:srgbClr val="4D4D4D"/>
                </a:solidFill>
                <a:effectLst/>
                <a:latin typeface="OTNEJMQuadraat"/>
              </a:rPr>
              <a:t> mutation. The 315 eligible patients were assigned to switch to </a:t>
            </a:r>
            <a:r>
              <a:rPr lang="en-US" b="0" i="0" dirty="0" err="1">
                <a:solidFill>
                  <a:srgbClr val="4D4D4D"/>
                </a:solidFill>
                <a:effectLst/>
                <a:latin typeface="OTNEJMQuadraat"/>
              </a:rPr>
              <a:t>camizestrant</a:t>
            </a:r>
            <a:r>
              <a:rPr lang="en-US" b="0" i="0" dirty="0">
                <a:solidFill>
                  <a:srgbClr val="4D4D4D"/>
                </a:solidFill>
                <a:effectLst/>
                <a:latin typeface="OTNEJMQuadraat"/>
              </a:rPr>
              <a:t> (157 patients) or to continue to receive an aromatase inhibitor (158 patients).</a:t>
            </a:r>
            <a:endParaRPr lang="en-US" dirty="0"/>
          </a:p>
        </p:txBody>
      </p:sp>
      <p:sp>
        <p:nvSpPr>
          <p:cNvPr id="4" name="Slide Number Placeholder 3">
            <a:extLst>
              <a:ext uri="{FF2B5EF4-FFF2-40B4-BE49-F238E27FC236}">
                <a16:creationId xmlns:a16="http://schemas.microsoft.com/office/drawing/2014/main" id="{82B6E821-4EE7-B529-870E-107056B7FD6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2635306-B3B1-A944-A64E-0A77BF937900}"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 name="Header Placeholder 4">
            <a:extLst>
              <a:ext uri="{FF2B5EF4-FFF2-40B4-BE49-F238E27FC236}">
                <a16:creationId xmlns:a16="http://schemas.microsoft.com/office/drawing/2014/main" id="{E8CE29B9-CF29-33F9-FAEF-BF88526E9922}"/>
              </a:ext>
            </a:extLst>
          </p:cNvPr>
          <p:cNvSpPr>
            <a:spLocks noGrp="1"/>
          </p:cNvSpPr>
          <p:nvPr>
            <p:ph type="hdr" sz="quarter"/>
          </p:nvPr>
        </p:nvSpPr>
        <p:spPr>
          <a:xfrm>
            <a:off x="150311" y="125263"/>
            <a:ext cx="3734301" cy="458788"/>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Aptos" panose="02110004020202020204"/>
                <a:ea typeface="+mn-ea"/>
                <a:cs typeface="+mn-cs"/>
              </a:rPr>
              <a:t>OA37268 - Curigliano_Iwata_Jhaveri_Villarreal-Garza - minuteCE</a:t>
            </a:r>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2994108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0" i="0" dirty="0">
                <a:solidFill>
                  <a:srgbClr val="212529"/>
                </a:solidFill>
                <a:effectLst/>
                <a:latin typeface="Inter"/>
              </a:rPr>
              <a:t>CAMI + CDK4/6i prolonged chemotherapy/ADC-free survival (HR: 0.64 [95% CI: 0.47–0.87]; nominal </a:t>
            </a:r>
            <a:r>
              <a:rPr lang="en-US" b="0" i="1" dirty="0">
                <a:solidFill>
                  <a:srgbClr val="212529"/>
                </a:solidFill>
                <a:effectLst/>
                <a:latin typeface="Inter"/>
              </a:rPr>
              <a:t>P</a:t>
            </a:r>
            <a:r>
              <a:rPr lang="en-US" b="0" i="0" dirty="0">
                <a:solidFill>
                  <a:srgbClr val="212529"/>
                </a:solidFill>
                <a:effectLst/>
                <a:latin typeface="Inter"/>
              </a:rPr>
              <a:t>=0.00375) and TTD in GHS/QoL (0.48 [0.31–0.76]); nominal </a:t>
            </a:r>
            <a:r>
              <a:rPr lang="en-US" b="0" i="1" dirty="0">
                <a:solidFill>
                  <a:srgbClr val="212529"/>
                </a:solidFill>
                <a:effectLst/>
                <a:latin typeface="Inter"/>
              </a:rPr>
              <a:t>P</a:t>
            </a:r>
            <a:r>
              <a:rPr lang="en-US" b="0" i="0" dirty="0">
                <a:solidFill>
                  <a:srgbClr val="212529"/>
                </a:solidFill>
                <a:effectLst/>
                <a:latin typeface="Inter"/>
              </a:rPr>
              <a:t>&lt;0.001).</a:t>
            </a:r>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51</a:t>
            </a:fld>
            <a:endParaRPr lang="en-US"/>
          </a:p>
        </p:txBody>
      </p:sp>
    </p:spTree>
    <p:extLst>
      <p:ext uri="{BB962C8B-B14F-4D97-AF65-F5344CB8AC3E}">
        <p14:creationId xmlns:p14="http://schemas.microsoft.com/office/powerpoint/2010/main" val="1253485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EC6E56-7352-34AD-9D73-E6C8D2C4805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C091546-A142-93F4-3B83-68BDB524F94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A3D5AF8-2C21-3933-EF3A-E71EC49A708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rgbClr val="4D4D4D"/>
                </a:solidFill>
                <a:effectLst/>
                <a:latin typeface="OTNEJMQuadraat"/>
              </a:rPr>
              <a:t>At an interim analysis at a median follow-up of 12.6 months, the median progression-free survival was 16.0 months (95% confidence interval [CI], 12.7 to 18.2) in the </a:t>
            </a:r>
            <a:r>
              <a:rPr lang="en-US" b="0" i="0" dirty="0" err="1">
                <a:solidFill>
                  <a:srgbClr val="4D4D4D"/>
                </a:solidFill>
                <a:effectLst/>
                <a:latin typeface="OTNEJMQuadraat"/>
              </a:rPr>
              <a:t>camizestrant</a:t>
            </a:r>
            <a:r>
              <a:rPr lang="en-US" b="0" i="0" dirty="0">
                <a:solidFill>
                  <a:srgbClr val="4D4D4D"/>
                </a:solidFill>
                <a:effectLst/>
                <a:latin typeface="OTNEJMQuadraat"/>
              </a:rPr>
              <a:t> group and 9.2 months (95% CI, 7.2 to 9.5) in the aromatase-inhibitor group (hazard ratio for progression or death, 0.44; 95% CI, 0.31 to 0.60;</a:t>
            </a:r>
            <a:r>
              <a:rPr lang="en-US" b="0" i="1" dirty="0">
                <a:solidFill>
                  <a:srgbClr val="4D4D4D"/>
                </a:solidFill>
                <a:effectLst/>
                <a:latin typeface="OTNEJMQuadraat"/>
              </a:rPr>
              <a:t> P</a:t>
            </a:r>
            <a:r>
              <a:rPr lang="en-US" b="0" i="0" dirty="0">
                <a:solidFill>
                  <a:srgbClr val="4D4D4D"/>
                </a:solidFill>
                <a:effectLst/>
                <a:latin typeface="OTNEJMQuadraat"/>
              </a:rPr>
              <a:t>&lt;0.0001). </a:t>
            </a:r>
            <a:endParaRPr lang="en-GB" dirty="0"/>
          </a:p>
        </p:txBody>
      </p:sp>
      <p:sp>
        <p:nvSpPr>
          <p:cNvPr id="4" name="Slide Number Placeholder 3">
            <a:extLst>
              <a:ext uri="{FF2B5EF4-FFF2-40B4-BE49-F238E27FC236}">
                <a16:creationId xmlns:a16="http://schemas.microsoft.com/office/drawing/2014/main" id="{656A09A2-4653-8D5B-8E6E-C65D30A280A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4D9E9D-93A9-4E6A-8E42-DC0055A8528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Header Placeholder 4">
            <a:extLst>
              <a:ext uri="{FF2B5EF4-FFF2-40B4-BE49-F238E27FC236}">
                <a16:creationId xmlns:a16="http://schemas.microsoft.com/office/drawing/2014/main" id="{5D0E2AFA-84E8-E222-AB64-3D81CCA4A80B}"/>
              </a:ext>
            </a:extLst>
          </p:cNvPr>
          <p:cNvSpPr>
            <a:spLocks noGrp="1"/>
          </p:cNvSpPr>
          <p:nvPr>
            <p:ph type="hdr" sz="quarter"/>
          </p:nvPr>
        </p:nvSpPr>
        <p:spPr>
          <a:xfrm>
            <a:off x="150311" y="125263"/>
            <a:ext cx="3734301" cy="458788"/>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200" b="0" i="0" u="none" strike="noStrike" kern="1200" cap="none" spc="0" normalizeH="0" baseline="0" noProof="0">
                <a:ln>
                  <a:noFill/>
                </a:ln>
                <a:solidFill>
                  <a:prstClr val="black"/>
                </a:solidFill>
                <a:effectLst/>
                <a:uLnTx/>
                <a:uFillTx/>
                <a:latin typeface="Aptos" panose="02110004020202020204"/>
                <a:ea typeface="+mn-ea"/>
                <a:cs typeface="+mn-cs"/>
              </a:rPr>
              <a:t>OA37268 - Curigliano_Iwata_Jhaveri_Villarreal-Garza - minuteCE</a:t>
            </a:r>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5481867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0" i="0" dirty="0">
                <a:solidFill>
                  <a:srgbClr val="212529"/>
                </a:solidFill>
                <a:effectLst/>
                <a:latin typeface="Inter"/>
              </a:rPr>
              <a:t>PFS benefit with CAMI + CDK4/6i was maintained with longer follow-up); 30-mo PFS rate was 30.4% vs 2.7% with continued AI + CDK4/6i. PFS benefit was not impacted by common co-mutations (</a:t>
            </a:r>
            <a:r>
              <a:rPr lang="en-US" b="0" i="1" dirty="0">
                <a:solidFill>
                  <a:srgbClr val="212529"/>
                </a:solidFill>
                <a:effectLst/>
                <a:latin typeface="Inter"/>
              </a:rPr>
              <a:t>PIK3CA</a:t>
            </a:r>
            <a:r>
              <a:rPr lang="en-US" b="0" i="0" dirty="0">
                <a:solidFill>
                  <a:srgbClr val="212529"/>
                </a:solidFill>
                <a:effectLst/>
                <a:latin typeface="Inter"/>
              </a:rPr>
              <a:t> in 41.3% of pts, HR: 0.44 [95% CI: 0.28–0.68]; </a:t>
            </a:r>
            <a:r>
              <a:rPr lang="en-US" b="0" i="1" dirty="0">
                <a:solidFill>
                  <a:srgbClr val="212529"/>
                </a:solidFill>
                <a:effectLst/>
                <a:latin typeface="Inter"/>
              </a:rPr>
              <a:t>TP53</a:t>
            </a:r>
            <a:r>
              <a:rPr lang="en-US" b="0" i="0" dirty="0">
                <a:solidFill>
                  <a:srgbClr val="212529"/>
                </a:solidFill>
                <a:effectLst/>
                <a:latin typeface="Inter"/>
              </a:rPr>
              <a:t> in 25.4% of pts, 0.49 [0.30–0.82]). At 30% maturity, OS HR was 0.87 (0.57–1.30).</a:t>
            </a:r>
          </a:p>
          <a:p>
            <a:endParaRPr lang="en-US" b="0" i="0" dirty="0">
              <a:solidFill>
                <a:srgbClr val="212529"/>
              </a:solidFill>
              <a:effectLst/>
              <a:latin typeface="Inter"/>
            </a:endParaRPr>
          </a:p>
          <a:p>
            <a:r>
              <a:rPr lang="en-US" dirty="0"/>
              <a:t>FDA accelerated approval: https://</a:t>
            </a:r>
            <a:r>
              <a:rPr lang="en-US" dirty="0" err="1"/>
              <a:t>www.fda.gov</a:t>
            </a:r>
            <a:r>
              <a:rPr lang="en-US" dirty="0"/>
              <a:t>/drugs/resources-information-approved-drugs/fda-grants-accelerated-approval-camizestrant-cdk46-inhibitor-esr1-mutated-hr-positive-her2-negative</a:t>
            </a:r>
          </a:p>
        </p:txBody>
      </p:sp>
      <p:sp>
        <p:nvSpPr>
          <p:cNvPr id="4" name="Slide Number Placeholder 3"/>
          <p:cNvSpPr>
            <a:spLocks noGrp="1"/>
          </p:cNvSpPr>
          <p:nvPr>
            <p:ph type="sldNum" sz="quarter" idx="5"/>
          </p:nvPr>
        </p:nvSpPr>
        <p:spPr/>
        <p:txBody>
          <a:bodyPr/>
          <a:lstStyle/>
          <a:p>
            <a:fld id="{0714DF13-A23B-B046-AEC2-5921B43BE495}" type="slidenum">
              <a:rPr lang="en-US" smtClean="0"/>
              <a:t>53</a:t>
            </a:fld>
            <a:endParaRPr lang="en-US"/>
          </a:p>
        </p:txBody>
      </p:sp>
    </p:spTree>
    <p:extLst>
      <p:ext uri="{BB962C8B-B14F-4D97-AF65-F5344CB8AC3E}">
        <p14:creationId xmlns:p14="http://schemas.microsoft.com/office/powerpoint/2010/main" val="254820612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DA989-01D0-22C0-D115-76C4358923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97C716F-5E71-F801-F614-61E779908992}"/>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32D1E7A2-EDE2-15BF-63E7-83B58EC0B2CC}"/>
              </a:ext>
            </a:extLst>
          </p:cNvPr>
          <p:cNvSpPr>
            <a:spLocks noGrp="1"/>
          </p:cNvSpPr>
          <p:nvPr>
            <p:ph type="body" idx="1"/>
          </p:nvPr>
        </p:nvSpPr>
        <p:spPr/>
        <p:txBody>
          <a:bodyPr/>
          <a:lstStyle/>
          <a:p>
            <a:r>
              <a:rPr lang="en-US" b="0" i="0" dirty="0">
                <a:solidFill>
                  <a:srgbClr val="212529"/>
                </a:solidFill>
                <a:effectLst/>
                <a:latin typeface="Inter"/>
              </a:rPr>
              <a:t>Pts had scans to assess PFS2 every 8–12 weeks after first progression. PFS2 analysis was planned after ~158 PFS2 events (77% power to detect HR of 0.65) and analyzed using an adjusted log-rank test and a 2-sided significance level of ~5%. Chemotherapy/ADC-free survival was a secondary endpoint.</a:t>
            </a:r>
          </a:p>
          <a:p>
            <a:endParaRPr lang="en-US" b="0" i="0" dirty="0">
              <a:solidFill>
                <a:srgbClr val="212529"/>
              </a:solidFill>
              <a:effectLst/>
              <a:latin typeface="Inter"/>
            </a:endParaRPr>
          </a:p>
          <a:p>
            <a:r>
              <a:rPr lang="en-US" b="0" i="0" dirty="0">
                <a:solidFill>
                  <a:srgbClr val="212529"/>
                </a:solidFill>
                <a:effectLst/>
                <a:latin typeface="Inter"/>
              </a:rPr>
              <a:t>After 23.5 </a:t>
            </a:r>
            <a:r>
              <a:rPr lang="en-US" b="0" i="0" dirty="0" err="1">
                <a:solidFill>
                  <a:srgbClr val="212529"/>
                </a:solidFill>
                <a:effectLst/>
                <a:latin typeface="Inter"/>
              </a:rPr>
              <a:t>mo</a:t>
            </a:r>
            <a:r>
              <a:rPr lang="en-US" b="0" i="0" dirty="0">
                <a:solidFill>
                  <a:srgbClr val="212529"/>
                </a:solidFill>
                <a:effectLst/>
                <a:latin typeface="Inter"/>
              </a:rPr>
              <a:t> median follow-up (data cutoff: Jan 3, 2026), median PFS2 was 25.7 </a:t>
            </a:r>
            <a:r>
              <a:rPr lang="en-US" b="0" i="0" dirty="0" err="1">
                <a:solidFill>
                  <a:srgbClr val="212529"/>
                </a:solidFill>
                <a:effectLst/>
                <a:latin typeface="Inter"/>
              </a:rPr>
              <a:t>mo</a:t>
            </a:r>
            <a:r>
              <a:rPr lang="en-US" b="0" i="0" dirty="0">
                <a:solidFill>
                  <a:srgbClr val="212529"/>
                </a:solidFill>
                <a:effectLst/>
                <a:latin typeface="Inter"/>
              </a:rPr>
              <a:t> with CAMI + CDK4/6i vs 19.1 </a:t>
            </a:r>
            <a:r>
              <a:rPr lang="en-US" b="0" i="0" dirty="0" err="1">
                <a:solidFill>
                  <a:srgbClr val="212529"/>
                </a:solidFill>
                <a:effectLst/>
                <a:latin typeface="Inter"/>
              </a:rPr>
              <a:t>mo</a:t>
            </a:r>
            <a:r>
              <a:rPr lang="en-US" b="0" i="0" dirty="0">
                <a:solidFill>
                  <a:srgbClr val="212529"/>
                </a:solidFill>
                <a:effectLst/>
                <a:latin typeface="Inter"/>
              </a:rPr>
              <a:t> with AI + CDK4/6i; statistically significant improvement, HR: 0.63 (95% CI: 0.46–0.86); </a:t>
            </a:r>
            <a:r>
              <a:rPr lang="en-US" b="0" i="1" dirty="0">
                <a:solidFill>
                  <a:srgbClr val="212529"/>
                </a:solidFill>
                <a:effectLst/>
                <a:latin typeface="Inter"/>
              </a:rPr>
              <a:t>P</a:t>
            </a:r>
            <a:r>
              <a:rPr lang="en-US" b="0" i="0" dirty="0">
                <a:solidFill>
                  <a:srgbClr val="212529"/>
                </a:solidFill>
                <a:effectLst/>
                <a:latin typeface="Inter"/>
              </a:rPr>
              <a:t>=0.00373 </a:t>
            </a:r>
          </a:p>
          <a:p>
            <a:endParaRPr lang="en-US" b="0" i="0" dirty="0">
              <a:solidFill>
                <a:srgbClr val="212529"/>
              </a:solidFill>
              <a:effectLst/>
              <a:latin typeface="Inter"/>
            </a:endParaRPr>
          </a:p>
          <a:p>
            <a:r>
              <a:rPr lang="en-US" b="0" i="0" dirty="0">
                <a:solidFill>
                  <a:srgbClr val="000000"/>
                </a:solidFill>
                <a:effectLst/>
                <a:latin typeface="ui-sans-serif"/>
              </a:rPr>
              <a:t>This demonstrates that the benefit of intervening early with </a:t>
            </a:r>
            <a:r>
              <a:rPr lang="en-US" b="0" i="0" dirty="0" err="1">
                <a:solidFill>
                  <a:srgbClr val="000000"/>
                </a:solidFill>
                <a:effectLst/>
                <a:latin typeface="ui-sans-serif"/>
              </a:rPr>
              <a:t>camizestrant</a:t>
            </a:r>
            <a:r>
              <a:rPr lang="en-US" b="0" i="0" dirty="0">
                <a:solidFill>
                  <a:srgbClr val="000000"/>
                </a:solidFill>
                <a:effectLst/>
                <a:latin typeface="ui-sans-serif"/>
              </a:rPr>
              <a:t> is sustained even after the first subsequent line of therapy.</a:t>
            </a:r>
            <a:endParaRPr lang="en-US" dirty="0"/>
          </a:p>
        </p:txBody>
      </p:sp>
      <p:sp>
        <p:nvSpPr>
          <p:cNvPr id="4" name="Slide Number Placeholder 3">
            <a:extLst>
              <a:ext uri="{FF2B5EF4-FFF2-40B4-BE49-F238E27FC236}">
                <a16:creationId xmlns:a16="http://schemas.microsoft.com/office/drawing/2014/main" id="{3C9336A9-F29F-F1A9-48CA-A1DC6409DECA}"/>
              </a:ext>
            </a:extLst>
          </p:cNvPr>
          <p:cNvSpPr>
            <a:spLocks noGrp="1"/>
          </p:cNvSpPr>
          <p:nvPr>
            <p:ph type="sldNum" sz="quarter" idx="5"/>
          </p:nvPr>
        </p:nvSpPr>
        <p:spPr/>
        <p:txBody>
          <a:bodyPr/>
          <a:lstStyle/>
          <a:p>
            <a:fld id="{0714DF13-A23B-B046-AEC2-5921B43BE495}" type="slidenum">
              <a:rPr lang="en-US" smtClean="0"/>
              <a:t>54</a:t>
            </a:fld>
            <a:endParaRPr lang="en-US"/>
          </a:p>
        </p:txBody>
      </p:sp>
    </p:spTree>
    <p:extLst>
      <p:ext uri="{BB962C8B-B14F-4D97-AF65-F5344CB8AC3E}">
        <p14:creationId xmlns:p14="http://schemas.microsoft.com/office/powerpoint/2010/main" val="111037125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highlight>
                <a:srgbClr val="00FF00"/>
              </a:highlight>
            </a:endParaRPr>
          </a:p>
        </p:txBody>
      </p:sp>
      <p:sp>
        <p:nvSpPr>
          <p:cNvPr id="4" name="Slide Number Placeholder 3"/>
          <p:cNvSpPr>
            <a:spLocks noGrp="1"/>
          </p:cNvSpPr>
          <p:nvPr>
            <p:ph type="sldNum" sz="quarter" idx="5"/>
          </p:nvPr>
        </p:nvSpPr>
        <p:spPr/>
        <p:txBody>
          <a:bodyPr/>
          <a:lstStyle/>
          <a:p>
            <a:fld id="{0714DF13-A23B-B046-AEC2-5921B43BE495}" type="slidenum">
              <a:rPr lang="en-US" smtClean="0"/>
              <a:t>55</a:t>
            </a:fld>
            <a:endParaRPr lang="en-US"/>
          </a:p>
        </p:txBody>
      </p:sp>
    </p:spTree>
    <p:extLst>
      <p:ext uri="{BB962C8B-B14F-4D97-AF65-F5344CB8AC3E}">
        <p14:creationId xmlns:p14="http://schemas.microsoft.com/office/powerpoint/2010/main" val="959270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highlight>
                <a:srgbClr val="00FFFF"/>
              </a:highlight>
            </a:endParaRPr>
          </a:p>
        </p:txBody>
      </p:sp>
      <p:sp>
        <p:nvSpPr>
          <p:cNvPr id="4" name="Slide Number Placeholder 3"/>
          <p:cNvSpPr>
            <a:spLocks noGrp="1"/>
          </p:cNvSpPr>
          <p:nvPr>
            <p:ph type="sldNum" sz="quarter" idx="5"/>
          </p:nvPr>
        </p:nvSpPr>
        <p:spPr/>
        <p:txBody>
          <a:bodyPr/>
          <a:lstStyle/>
          <a:p>
            <a:fld id="{0714DF13-A23B-B046-AEC2-5921B43BE495}" type="slidenum">
              <a:rPr lang="en-US" smtClean="0"/>
              <a:t>56</a:t>
            </a:fld>
            <a:endParaRPr lang="en-US"/>
          </a:p>
        </p:txBody>
      </p:sp>
    </p:spTree>
    <p:extLst>
      <p:ext uri="{BB962C8B-B14F-4D97-AF65-F5344CB8AC3E}">
        <p14:creationId xmlns:p14="http://schemas.microsoft.com/office/powerpoint/2010/main" val="263881896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3FBB6D-A50B-3C9A-DD49-7E70311D182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5A56A7F-E03A-A0C3-D6CB-13958F9A61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AF22A49-11BD-352C-5627-9B3EE5C48C7A}"/>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3947E98-3188-399A-FF5B-77F40F0AF21B}"/>
              </a:ext>
            </a:extLst>
          </p:cNvPr>
          <p:cNvSpPr>
            <a:spLocks noGrp="1"/>
          </p:cNvSpPr>
          <p:nvPr>
            <p:ph type="sldNum" sz="quarter" idx="5"/>
          </p:nvPr>
        </p:nvSpPr>
        <p:spPr/>
        <p:txBody>
          <a:bodyPr/>
          <a:lstStyle/>
          <a:p>
            <a:fld id="{346C45EA-94B1-CB43-BD15-6A8600409710}" type="slidenum">
              <a:rPr lang="en-US" smtClean="0"/>
              <a:t>57</a:t>
            </a:fld>
            <a:endParaRPr lang="en-US"/>
          </a:p>
        </p:txBody>
      </p:sp>
    </p:spTree>
    <p:extLst>
      <p:ext uri="{BB962C8B-B14F-4D97-AF65-F5344CB8AC3E}">
        <p14:creationId xmlns:p14="http://schemas.microsoft.com/office/powerpoint/2010/main" val="283883804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a:xfrm>
            <a:off x="685800" y="4395470"/>
            <a:ext cx="5486400" cy="3600450"/>
          </a:xfrm>
        </p:spPr>
        <p:txBody>
          <a:bodyPr/>
          <a:lstStyle/>
          <a:p>
            <a:endParaRPr lang="en-US" sz="1100" b="1"/>
          </a:p>
          <a:p>
            <a:endParaRPr lang="en-US" sz="1100" b="1"/>
          </a:p>
        </p:txBody>
      </p:sp>
      <p:sp>
        <p:nvSpPr>
          <p:cNvPr id="4" name="Slide Number Placeholder 3"/>
          <p:cNvSpPr>
            <a:spLocks noGrp="1"/>
          </p:cNvSpPr>
          <p:nvPr>
            <p:ph type="sldNum" sz="quarter" idx="5"/>
          </p:nvPr>
        </p:nvSpPr>
        <p:spPr/>
        <p:txBody>
          <a:bodyPr/>
          <a:lstStyle/>
          <a:p>
            <a:fld id="{0714DF13-A23B-B046-AEC2-5921B43BE495}" type="slidenum">
              <a:rPr lang="en-US" smtClean="0"/>
              <a:t>58</a:t>
            </a:fld>
            <a:endParaRPr lang="en-US"/>
          </a:p>
        </p:txBody>
      </p:sp>
    </p:spTree>
    <p:extLst>
      <p:ext uri="{BB962C8B-B14F-4D97-AF65-F5344CB8AC3E}">
        <p14:creationId xmlns:p14="http://schemas.microsoft.com/office/powerpoint/2010/main" val="293929858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938FFF-1883-4C34-B874-00ED8946023D}" type="slidenum">
              <a:rPr kumimoji="0" lang="en-US" sz="1200" b="0" i="0" u="none" strike="noStrike" kern="1200" cap="none" spc="0" normalizeH="0" baseline="0" noProof="0" smtClean="0">
                <a:ln>
                  <a:noFill/>
                </a:ln>
                <a:solidFill>
                  <a:prstClr val="black"/>
                </a:solidFill>
                <a:effectLst/>
                <a:uLnTx/>
                <a:uFillTx/>
                <a:latin typeface="Aptos" panose="0211000402020202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Aptos" panose="02110004020202020204"/>
              <a:ea typeface="ＭＳ Ｐゴシック" charset="0"/>
              <a:cs typeface="+mn-cs"/>
            </a:endParaRPr>
          </a:p>
        </p:txBody>
      </p:sp>
    </p:spTree>
    <p:extLst>
      <p:ext uri="{BB962C8B-B14F-4D97-AF65-F5344CB8AC3E}">
        <p14:creationId xmlns:p14="http://schemas.microsoft.com/office/powerpoint/2010/main" val="396231733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C4F50B-D716-D6AC-4BE0-3CD3A09D88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AEA39BF-E20C-2364-57BD-FCAFE2898093}"/>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539A8CF6-8945-6B0D-8098-EC9F0271677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1D319EC-C675-1DFE-8A3E-BE260E962A5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260801B-35DE-443E-8F7A-C1BE7A63DE47}" type="slidenum">
              <a:rPr kumimoji="0" lang="en-US" sz="1200" b="0" i="0" u="none" strike="noStrike" kern="1200" cap="none" spc="0" normalizeH="0" baseline="0" noProof="0" smtClean="0">
                <a:ln>
                  <a:noFill/>
                </a:ln>
                <a:solidFill>
                  <a:prstClr val="black"/>
                </a:solidFill>
                <a:effectLst/>
                <a:uLnTx/>
                <a:uFillTx/>
                <a:latin typeface="Aptos" panose="0211000402020202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Aptos" panose="02110004020202020204"/>
              <a:ea typeface="ＭＳ Ｐゴシック" charset="0"/>
              <a:cs typeface="+mn-cs"/>
            </a:endParaRPr>
          </a:p>
        </p:txBody>
      </p:sp>
    </p:spTree>
    <p:extLst>
      <p:ext uri="{BB962C8B-B14F-4D97-AF65-F5344CB8AC3E}">
        <p14:creationId xmlns:p14="http://schemas.microsoft.com/office/powerpoint/2010/main" val="263687235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685806-BF6D-7915-96F2-AD59CB3AE1E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7E1066-9F31-8B9E-F357-C67B2B377B1B}"/>
              </a:ext>
            </a:extLst>
          </p:cNvPr>
          <p:cNvSpPr>
            <a:spLocks noGrp="1" noRot="1" noChangeAspect="1"/>
          </p:cNvSpPr>
          <p:nvPr>
            <p:ph type="sldImg"/>
          </p:nvPr>
        </p:nvSpPr>
        <p:spPr/>
        <p:txBody>
          <a:bodyPr/>
          <a:lstStyle/>
          <a:p>
            <a:endParaRPr lang="en-US"/>
          </a:p>
        </p:txBody>
      </p:sp>
      <p:sp>
        <p:nvSpPr>
          <p:cNvPr id="3" name="Notes Placeholder 2">
            <a:extLst>
              <a:ext uri="{FF2B5EF4-FFF2-40B4-BE49-F238E27FC236}">
                <a16:creationId xmlns:a16="http://schemas.microsoft.com/office/drawing/2014/main" id="{A84AE385-C0B4-E023-CF7F-275AFA7B14A5}"/>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4A53A7BA-5AE8-6282-3254-78E162459F7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260801B-35DE-443E-8F7A-C1BE7A63DE47}" type="slidenum">
              <a:rPr kumimoji="0" lang="en-US" sz="1200" b="0" i="0" u="none" strike="noStrike" kern="1200" cap="none" spc="0" normalizeH="0" baseline="0" noProof="0" smtClean="0">
                <a:ln>
                  <a:noFill/>
                </a:ln>
                <a:solidFill>
                  <a:prstClr val="black"/>
                </a:solidFill>
                <a:effectLst/>
                <a:uLnTx/>
                <a:uFillTx/>
                <a:latin typeface="Aptos" panose="0211000402020202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Aptos" panose="02110004020202020204"/>
              <a:ea typeface="ＭＳ Ｐゴシック" charset="0"/>
              <a:cs typeface="+mn-cs"/>
            </a:endParaRPr>
          </a:p>
        </p:txBody>
      </p:sp>
    </p:spTree>
    <p:extLst>
      <p:ext uri="{BB962C8B-B14F-4D97-AF65-F5344CB8AC3E}">
        <p14:creationId xmlns:p14="http://schemas.microsoft.com/office/powerpoint/2010/main" val="90640298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1FBD19-BE52-F1BF-9040-E6D071D36A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B3916F-3B9A-2D47-272C-DD86F5A6B0D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A8651C4-4ED3-A8A6-4470-848705E5BDD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B5C3DD53-A5DF-9C62-6A99-72A88C0D167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260801B-35DE-443E-8F7A-C1BE7A63DE47}" type="slidenum">
              <a:rPr kumimoji="0" lang="en-US" sz="1200" b="0" i="0" u="none" strike="noStrike" kern="1200" cap="none" spc="0" normalizeH="0" baseline="0" noProof="0" smtClean="0">
                <a:ln>
                  <a:noFill/>
                </a:ln>
                <a:solidFill>
                  <a:prstClr val="black"/>
                </a:solidFill>
                <a:effectLst/>
                <a:uLnTx/>
                <a:uFillTx/>
                <a:latin typeface="Aptos" panose="0211000402020202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Aptos" panose="02110004020202020204"/>
              <a:ea typeface="ＭＳ Ｐゴシック" charset="0"/>
              <a:cs typeface="+mn-cs"/>
            </a:endParaRPr>
          </a:p>
        </p:txBody>
      </p:sp>
    </p:spTree>
    <p:extLst>
      <p:ext uri="{BB962C8B-B14F-4D97-AF65-F5344CB8AC3E}">
        <p14:creationId xmlns:p14="http://schemas.microsoft.com/office/powerpoint/2010/main" val="116407774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F576C9-A212-4CE6-BCE2-A8F78B55C5FD}"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Tree>
    <p:extLst>
      <p:ext uri="{BB962C8B-B14F-4D97-AF65-F5344CB8AC3E}">
        <p14:creationId xmlns:p14="http://schemas.microsoft.com/office/powerpoint/2010/main" val="25140858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FF576C9-A212-4CE6-BCE2-A8F78B55C5FD}"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Tree>
    <p:extLst>
      <p:ext uri="{BB962C8B-B14F-4D97-AF65-F5344CB8AC3E}">
        <p14:creationId xmlns:p14="http://schemas.microsoft.com/office/powerpoint/2010/main" val="23420167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938FFF-1883-4C34-B874-00ED8946023D}" type="slidenum">
              <a:rPr kumimoji="0" lang="en-US" sz="1200" b="0" i="0" u="none" strike="noStrike" kern="1200" cap="none" spc="0" normalizeH="0" baseline="0" noProof="0" smtClean="0">
                <a:ln>
                  <a:noFill/>
                </a:ln>
                <a:solidFill>
                  <a:prstClr val="black"/>
                </a:solidFill>
                <a:effectLst/>
                <a:uLnTx/>
                <a:uFillTx/>
                <a:latin typeface="Aptos" panose="02110004020202020204"/>
                <a:ea typeface="ＭＳ Ｐゴシック"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Aptos" panose="02110004020202020204"/>
              <a:ea typeface="ＭＳ Ｐゴシック" charset="0"/>
              <a:cs typeface="+mn-cs"/>
            </a:endParaRPr>
          </a:p>
        </p:txBody>
      </p:sp>
    </p:spTree>
    <p:extLst>
      <p:ext uri="{BB962C8B-B14F-4D97-AF65-F5344CB8AC3E}">
        <p14:creationId xmlns:p14="http://schemas.microsoft.com/office/powerpoint/2010/main" val="393144817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a:p>
            <a:endParaRPr lang="en-US"/>
          </a:p>
        </p:txBody>
      </p:sp>
      <p:sp>
        <p:nvSpPr>
          <p:cNvPr id="4" name="Slide Number Placeholder 3"/>
          <p:cNvSpPr>
            <a:spLocks noGrp="1"/>
          </p:cNvSpPr>
          <p:nvPr>
            <p:ph type="sldNum" sz="quarter" idx="5"/>
          </p:nvPr>
        </p:nvSpPr>
        <p:spPr/>
        <p:txBody>
          <a:bodyPr/>
          <a:lstStyle/>
          <a:p>
            <a:fld id="{0714DF13-A23B-B046-AEC2-5921B43BE495}" type="slidenum">
              <a:rPr lang="en-US" smtClean="0"/>
              <a:t>70</a:t>
            </a:fld>
            <a:endParaRPr lang="en-US"/>
          </a:p>
        </p:txBody>
      </p:sp>
    </p:spTree>
    <p:extLst>
      <p:ext uri="{BB962C8B-B14F-4D97-AF65-F5344CB8AC3E}">
        <p14:creationId xmlns:p14="http://schemas.microsoft.com/office/powerpoint/2010/main" val="326406152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714DF13-A23B-B046-AEC2-5921B43BE495}" type="slidenum">
              <a:rPr lang="en-US" smtClean="0"/>
              <a:t>71</a:t>
            </a:fld>
            <a:endParaRPr lang="en-US"/>
          </a:p>
        </p:txBody>
      </p:sp>
    </p:spTree>
    <p:extLst>
      <p:ext uri="{BB962C8B-B14F-4D97-AF65-F5344CB8AC3E}">
        <p14:creationId xmlns:p14="http://schemas.microsoft.com/office/powerpoint/2010/main" val="76212964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523725-FACC-F2BC-CF93-497DB1B8F74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8606A1-51FD-5E38-32D0-929C3377ADD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9C3A162-6753-AB9C-3A21-7E0BABA8A6B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6E5774E-C4D6-6482-EFE5-DD129DA15D06}"/>
              </a:ext>
            </a:extLst>
          </p:cNvPr>
          <p:cNvSpPr>
            <a:spLocks noGrp="1"/>
          </p:cNvSpPr>
          <p:nvPr>
            <p:ph type="sldNum" sz="quarter" idx="5"/>
          </p:nvPr>
        </p:nvSpPr>
        <p:spPr/>
        <p:txBody>
          <a:bodyPr/>
          <a:lstStyle/>
          <a:p>
            <a:fld id="{346C45EA-94B1-CB43-BD15-6A8600409710}" type="slidenum">
              <a:rPr lang="en-US" smtClean="0"/>
              <a:t>74</a:t>
            </a:fld>
            <a:endParaRPr lang="en-US"/>
          </a:p>
        </p:txBody>
      </p:sp>
    </p:spTree>
    <p:extLst>
      <p:ext uri="{BB962C8B-B14F-4D97-AF65-F5344CB8AC3E}">
        <p14:creationId xmlns:p14="http://schemas.microsoft.com/office/powerpoint/2010/main" val="380857292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76</a:t>
            </a:fld>
            <a:endParaRPr lang="en-US"/>
          </a:p>
        </p:txBody>
      </p:sp>
    </p:spTree>
    <p:extLst>
      <p:ext uri="{BB962C8B-B14F-4D97-AF65-F5344CB8AC3E}">
        <p14:creationId xmlns:p14="http://schemas.microsoft.com/office/powerpoint/2010/main" val="156181472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77</a:t>
            </a:fld>
            <a:endParaRPr lang="en-US"/>
          </a:p>
        </p:txBody>
      </p:sp>
    </p:spTree>
    <p:extLst>
      <p:ext uri="{BB962C8B-B14F-4D97-AF65-F5344CB8AC3E}">
        <p14:creationId xmlns:p14="http://schemas.microsoft.com/office/powerpoint/2010/main" val="427005050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0714DF13-A23B-B046-AEC2-5921B43BE495}" type="slidenum">
              <a:rPr lang="en-US" smtClean="0"/>
              <a:t>87</a:t>
            </a:fld>
            <a:endParaRPr lang="en-US"/>
          </a:p>
        </p:txBody>
      </p:sp>
    </p:spTree>
    <p:extLst>
      <p:ext uri="{BB962C8B-B14F-4D97-AF65-F5344CB8AC3E}">
        <p14:creationId xmlns:p14="http://schemas.microsoft.com/office/powerpoint/2010/main" val="383357888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7051DD-413C-F6B8-5A06-4C167F45D5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19A911-F440-0F69-E511-3BF1E1BEA1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68FC9A7-A2AE-3D0D-FA00-7C1AF19BA054}"/>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7850093-2D7E-BFA1-C6B7-CC3C15785FC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6C45EA-94B1-CB43-BD15-6A860040971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3176379"/>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sv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sv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3.xml"/><Relationship Id="rId1" Type="http://schemas.openxmlformats.org/officeDocument/2006/relationships/tags" Target="../tags/tag1.xml"/><Relationship Id="rId4" Type="http://schemas.openxmlformats.org/officeDocument/2006/relationships/image" Target="../media/image12.emf"/></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3.emf"/><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rgbClr val="FFFFFF"/>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B8DD4F0E-A738-525A-F356-1F1AAFA56AC2}"/>
              </a:ext>
            </a:extLst>
          </p:cNvPr>
          <p:cNvPicPr>
            <a:picLocks noChangeAspect="1"/>
          </p:cNvPicPr>
          <p:nvPr userDrawn="1"/>
        </p:nvPicPr>
        <p:blipFill>
          <a:blip r:embed="rId2"/>
          <a:srcRect t="6728" b="6728"/>
          <a:stretch/>
        </p:blipFill>
        <p:spPr>
          <a:xfrm>
            <a:off x="0" y="0"/>
            <a:ext cx="12192000" cy="5935211"/>
          </a:xfrm>
          <a:prstGeom prst="rect">
            <a:avLst/>
          </a:prstGeom>
        </p:spPr>
      </p:pic>
      <p:sp>
        <p:nvSpPr>
          <p:cNvPr id="10" name="Rectangle 9">
            <a:extLst>
              <a:ext uri="{FF2B5EF4-FFF2-40B4-BE49-F238E27FC236}">
                <a16:creationId xmlns:a16="http://schemas.microsoft.com/office/drawing/2014/main" id="{D898D650-B258-AC3F-9B26-254B3A938C3F}"/>
              </a:ext>
            </a:extLst>
          </p:cNvPr>
          <p:cNvSpPr/>
          <p:nvPr userDrawn="1"/>
        </p:nvSpPr>
        <p:spPr>
          <a:xfrm>
            <a:off x="1105903" y="1458125"/>
            <a:ext cx="8729472" cy="4047744"/>
          </a:xfrm>
          <a:prstGeom prst="rect">
            <a:avLst/>
          </a:prstGeom>
          <a:gradFill flip="none" rotWithShape="1">
            <a:gsLst>
              <a:gs pos="99000">
                <a:srgbClr val="00132C">
                  <a:alpha val="0"/>
                </a:srgbClr>
              </a:gs>
              <a:gs pos="0">
                <a:srgbClr val="00132C"/>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A6201D2-AC02-C943-80D7-3B0E544A04CB}"/>
              </a:ext>
            </a:extLst>
          </p:cNvPr>
          <p:cNvSpPr>
            <a:spLocks noGrp="1"/>
          </p:cNvSpPr>
          <p:nvPr>
            <p:ph type="ctrTitle"/>
          </p:nvPr>
        </p:nvSpPr>
        <p:spPr>
          <a:xfrm>
            <a:off x="1105903" y="1028785"/>
            <a:ext cx="8543424" cy="2387600"/>
          </a:xfrm>
        </p:spPr>
        <p:txBody>
          <a:bodyPr anchor="b"/>
          <a:lstStyle>
            <a:lvl1pPr algn="l">
              <a:defRPr sz="4800">
                <a:solidFill>
                  <a:schemeClr val="bg1"/>
                </a:solidFill>
              </a:defRPr>
            </a:lvl1pPr>
          </a:lstStyle>
          <a:p>
            <a:r>
              <a:rPr lang="en-US"/>
              <a:t>Click to edit Master title style</a:t>
            </a:r>
          </a:p>
        </p:txBody>
      </p:sp>
      <p:sp>
        <p:nvSpPr>
          <p:cNvPr id="3" name="Subtitle 2">
            <a:extLst>
              <a:ext uri="{FF2B5EF4-FFF2-40B4-BE49-F238E27FC236}">
                <a16:creationId xmlns:a16="http://schemas.microsoft.com/office/drawing/2014/main" id="{CB067071-7233-3241-B7CB-4BD482052D6C}"/>
              </a:ext>
            </a:extLst>
          </p:cNvPr>
          <p:cNvSpPr>
            <a:spLocks noGrp="1"/>
          </p:cNvSpPr>
          <p:nvPr>
            <p:ph type="subTitle" idx="1"/>
          </p:nvPr>
        </p:nvSpPr>
        <p:spPr>
          <a:xfrm>
            <a:off x="1105903" y="3508460"/>
            <a:ext cx="8543424" cy="1655762"/>
          </a:xfrm>
        </p:spPr>
        <p:txBody>
          <a:bodyPr>
            <a:normAutofit/>
          </a:bodyPr>
          <a:lstStyle>
            <a:lvl1pPr marL="0" indent="0" algn="l">
              <a:buNone/>
              <a:defRPr sz="28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pic>
        <p:nvPicPr>
          <p:cNvPr id="8" name="Graphic 7">
            <a:extLst>
              <a:ext uri="{FF2B5EF4-FFF2-40B4-BE49-F238E27FC236}">
                <a16:creationId xmlns:a16="http://schemas.microsoft.com/office/drawing/2014/main" id="{5B0D3D88-8A0F-7554-7D10-B0D4E2EC3715}"/>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05903" y="6193536"/>
            <a:ext cx="2094830" cy="402336"/>
          </a:xfrm>
          <a:prstGeom prst="rect">
            <a:avLst/>
          </a:prstGeom>
        </p:spPr>
      </p:pic>
    </p:spTree>
    <p:extLst>
      <p:ext uri="{BB962C8B-B14F-4D97-AF65-F5344CB8AC3E}">
        <p14:creationId xmlns:p14="http://schemas.microsoft.com/office/powerpoint/2010/main" val="389660080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11070336"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161403777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ubtitle and Content">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295850"/>
            <a:ext cx="11070336" cy="770947"/>
          </a:xfrm>
          <a:prstGeom prst="rect">
            <a:avLst/>
          </a:prstGeom>
        </p:spPr>
        <p:txBody>
          <a:bodyPr vert="horz" lIns="91440" tIns="45720" rIns="91440" bIns="45720" rtlCol="0" anchor="b">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916595"/>
            <a:ext cx="11070336" cy="3933487"/>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7" name="Content Placeholder 6">
            <a:extLst>
              <a:ext uri="{FF2B5EF4-FFF2-40B4-BE49-F238E27FC236}">
                <a16:creationId xmlns:a16="http://schemas.microsoft.com/office/drawing/2014/main" id="{5F6D8A8C-75A1-3F85-C01F-B58625EDA188}"/>
              </a:ext>
            </a:extLst>
          </p:cNvPr>
          <p:cNvSpPr>
            <a:spLocks noGrp="1"/>
          </p:cNvSpPr>
          <p:nvPr>
            <p:ph sz="quarter" idx="10"/>
          </p:nvPr>
        </p:nvSpPr>
        <p:spPr>
          <a:xfrm>
            <a:off x="609601" y="1095713"/>
            <a:ext cx="11070336" cy="660270"/>
          </a:xfrm>
        </p:spPr>
        <p:txBody>
          <a:bodyPr lIns="137160" tIns="0" anchor="t">
            <a:normAutofit/>
          </a:bodyPr>
          <a:lstStyle>
            <a:lvl1pPr>
              <a:buNone/>
              <a:defRPr lang="en-US" sz="2800" b="1" i="0" kern="1200" dirty="0" smtClean="0">
                <a:solidFill>
                  <a:schemeClr val="accent3"/>
                </a:solidFill>
                <a:latin typeface="Arial" panose="020B0604020202020204" pitchFamily="34" charset="0"/>
                <a:ea typeface="+mj-ea"/>
                <a:cs typeface="Arial" panose="020B0604020202020204" pitchFamily="34" charset="0"/>
              </a:defRPr>
            </a:lvl1pPr>
          </a:lstStyle>
          <a:p>
            <a:pPr lvl="0"/>
            <a:r>
              <a:rPr lang="en-US"/>
              <a:t>Click to edit Master text styles</a:t>
            </a:r>
          </a:p>
        </p:txBody>
      </p:sp>
    </p:spTree>
    <p:extLst>
      <p:ext uri="{BB962C8B-B14F-4D97-AF65-F5344CB8AC3E}">
        <p14:creationId xmlns:p14="http://schemas.microsoft.com/office/powerpoint/2010/main" val="321143553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Content_1 picture">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5272087"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4" name="Picture Placeholder 3">
            <a:extLst>
              <a:ext uri="{FF2B5EF4-FFF2-40B4-BE49-F238E27FC236}">
                <a16:creationId xmlns:a16="http://schemas.microsoft.com/office/drawing/2014/main" id="{02960DAC-8EAC-D969-DAEC-55B78FBF9B6C}"/>
              </a:ext>
            </a:extLst>
          </p:cNvPr>
          <p:cNvSpPr>
            <a:spLocks noGrp="1"/>
          </p:cNvSpPr>
          <p:nvPr>
            <p:ph type="pic" sz="quarter" idx="10"/>
          </p:nvPr>
        </p:nvSpPr>
        <p:spPr>
          <a:xfrm>
            <a:off x="6096000" y="2192483"/>
            <a:ext cx="5583936" cy="3657599"/>
          </a:xfrm>
        </p:spPr>
        <p:txBody>
          <a:bodyPr/>
          <a:lstStyle/>
          <a:p>
            <a:endParaRPr lang="en-US"/>
          </a:p>
        </p:txBody>
      </p:sp>
    </p:spTree>
    <p:extLst>
      <p:ext uri="{BB962C8B-B14F-4D97-AF65-F5344CB8AC3E}">
        <p14:creationId xmlns:p14="http://schemas.microsoft.com/office/powerpoint/2010/main" val="309302009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and Content_2 pictures">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5272087"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4" name="Picture Placeholder 3">
            <a:extLst>
              <a:ext uri="{FF2B5EF4-FFF2-40B4-BE49-F238E27FC236}">
                <a16:creationId xmlns:a16="http://schemas.microsoft.com/office/drawing/2014/main" id="{02960DAC-8EAC-D969-DAEC-55B78FBF9B6C}"/>
              </a:ext>
            </a:extLst>
          </p:cNvPr>
          <p:cNvSpPr>
            <a:spLocks noGrp="1"/>
          </p:cNvSpPr>
          <p:nvPr>
            <p:ph type="pic" sz="quarter" idx="10"/>
          </p:nvPr>
        </p:nvSpPr>
        <p:spPr>
          <a:xfrm>
            <a:off x="6096000" y="2192483"/>
            <a:ext cx="2747963" cy="3657599"/>
          </a:xfrm>
        </p:spPr>
        <p:txBody>
          <a:bodyPr/>
          <a:lstStyle/>
          <a:p>
            <a:endParaRPr lang="en-US"/>
          </a:p>
        </p:txBody>
      </p:sp>
      <p:sp>
        <p:nvSpPr>
          <p:cNvPr id="3" name="Picture Placeholder 3">
            <a:extLst>
              <a:ext uri="{FF2B5EF4-FFF2-40B4-BE49-F238E27FC236}">
                <a16:creationId xmlns:a16="http://schemas.microsoft.com/office/drawing/2014/main" id="{D6FAD2FF-4CED-CCFB-190E-94163C7C12D4}"/>
              </a:ext>
            </a:extLst>
          </p:cNvPr>
          <p:cNvSpPr>
            <a:spLocks noGrp="1"/>
          </p:cNvSpPr>
          <p:nvPr>
            <p:ph type="pic" sz="quarter" idx="11"/>
          </p:nvPr>
        </p:nvSpPr>
        <p:spPr>
          <a:xfrm>
            <a:off x="8939213" y="2192483"/>
            <a:ext cx="2747963" cy="3657599"/>
          </a:xfrm>
        </p:spPr>
        <p:txBody>
          <a:bodyPr/>
          <a:lstStyle/>
          <a:p>
            <a:endParaRPr lang="en-US"/>
          </a:p>
        </p:txBody>
      </p:sp>
    </p:spTree>
    <p:extLst>
      <p:ext uri="{BB962C8B-B14F-4D97-AF65-F5344CB8AC3E}">
        <p14:creationId xmlns:p14="http://schemas.microsoft.com/office/powerpoint/2010/main" val="214228452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_3 pictures">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5272087"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4" name="Picture Placeholder 3">
            <a:extLst>
              <a:ext uri="{FF2B5EF4-FFF2-40B4-BE49-F238E27FC236}">
                <a16:creationId xmlns:a16="http://schemas.microsoft.com/office/drawing/2014/main" id="{02960DAC-8EAC-D969-DAEC-55B78FBF9B6C}"/>
              </a:ext>
            </a:extLst>
          </p:cNvPr>
          <p:cNvSpPr>
            <a:spLocks noGrp="1"/>
          </p:cNvSpPr>
          <p:nvPr>
            <p:ph type="pic" sz="quarter" idx="10"/>
          </p:nvPr>
        </p:nvSpPr>
        <p:spPr>
          <a:xfrm>
            <a:off x="6096000" y="3643312"/>
            <a:ext cx="2747963" cy="2206769"/>
          </a:xfrm>
        </p:spPr>
        <p:txBody>
          <a:bodyPr/>
          <a:lstStyle/>
          <a:p>
            <a:endParaRPr lang="en-US"/>
          </a:p>
        </p:txBody>
      </p:sp>
      <p:sp>
        <p:nvSpPr>
          <p:cNvPr id="3" name="Picture Placeholder 3">
            <a:extLst>
              <a:ext uri="{FF2B5EF4-FFF2-40B4-BE49-F238E27FC236}">
                <a16:creationId xmlns:a16="http://schemas.microsoft.com/office/drawing/2014/main" id="{D6FAD2FF-4CED-CCFB-190E-94163C7C12D4}"/>
              </a:ext>
            </a:extLst>
          </p:cNvPr>
          <p:cNvSpPr>
            <a:spLocks noGrp="1"/>
          </p:cNvSpPr>
          <p:nvPr>
            <p:ph type="pic" sz="quarter" idx="11"/>
          </p:nvPr>
        </p:nvSpPr>
        <p:spPr>
          <a:xfrm>
            <a:off x="8939213" y="3643312"/>
            <a:ext cx="2747963" cy="2206769"/>
          </a:xfrm>
        </p:spPr>
        <p:txBody>
          <a:bodyPr/>
          <a:lstStyle/>
          <a:p>
            <a:endParaRPr lang="en-US"/>
          </a:p>
        </p:txBody>
      </p:sp>
      <p:sp>
        <p:nvSpPr>
          <p:cNvPr id="5" name="Picture Placeholder 3">
            <a:extLst>
              <a:ext uri="{FF2B5EF4-FFF2-40B4-BE49-F238E27FC236}">
                <a16:creationId xmlns:a16="http://schemas.microsoft.com/office/drawing/2014/main" id="{07D57370-74EF-E9FD-2F76-129A31368BED}"/>
              </a:ext>
            </a:extLst>
          </p:cNvPr>
          <p:cNvSpPr>
            <a:spLocks noGrp="1"/>
          </p:cNvSpPr>
          <p:nvPr>
            <p:ph type="pic" sz="quarter" idx="12"/>
          </p:nvPr>
        </p:nvSpPr>
        <p:spPr>
          <a:xfrm>
            <a:off x="6096001" y="1331282"/>
            <a:ext cx="5591176" cy="2206769"/>
          </a:xfrm>
        </p:spPr>
        <p:txBody>
          <a:bodyPr/>
          <a:lstStyle/>
          <a:p>
            <a:endParaRPr lang="en-US"/>
          </a:p>
        </p:txBody>
      </p:sp>
    </p:spTree>
    <p:extLst>
      <p:ext uri="{BB962C8B-B14F-4D97-AF65-F5344CB8AC3E}">
        <p14:creationId xmlns:p14="http://schemas.microsoft.com/office/powerpoint/2010/main" val="31504796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ection Header">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8E1332-19FE-7D4D-842D-C4FD3123B6C1}"/>
              </a:ext>
            </a:extLst>
          </p:cNvPr>
          <p:cNvSpPr>
            <a:spLocks noGrp="1"/>
          </p:cNvSpPr>
          <p:nvPr>
            <p:ph type="title"/>
          </p:nvPr>
        </p:nvSpPr>
        <p:spPr>
          <a:xfrm>
            <a:off x="831850" y="576263"/>
            <a:ext cx="10515600" cy="2852737"/>
          </a:xfrm>
        </p:spPr>
        <p:txBody>
          <a:bodyPr anchor="b"/>
          <a:lstStyle>
            <a:lvl1pPr>
              <a:defRPr sz="4800">
                <a:solidFill>
                  <a:schemeClr val="tx2"/>
                </a:solidFill>
              </a:defRPr>
            </a:lvl1pPr>
          </a:lstStyle>
          <a:p>
            <a:r>
              <a:rPr lang="en-US"/>
              <a:t>Click to edit Master title style</a:t>
            </a:r>
          </a:p>
        </p:txBody>
      </p:sp>
      <p:sp>
        <p:nvSpPr>
          <p:cNvPr id="3" name="Text Placeholder 2">
            <a:extLst>
              <a:ext uri="{FF2B5EF4-FFF2-40B4-BE49-F238E27FC236}">
                <a16:creationId xmlns:a16="http://schemas.microsoft.com/office/drawing/2014/main" id="{64E2D154-F582-2248-8CAF-FA9A7CC7125E}"/>
              </a:ext>
            </a:extLst>
          </p:cNvPr>
          <p:cNvSpPr>
            <a:spLocks noGrp="1"/>
          </p:cNvSpPr>
          <p:nvPr>
            <p:ph type="body" idx="1"/>
          </p:nvPr>
        </p:nvSpPr>
        <p:spPr>
          <a:xfrm>
            <a:off x="831850" y="3429000"/>
            <a:ext cx="10515600" cy="1500187"/>
          </a:xfrm>
        </p:spPr>
        <p:txBody>
          <a:bodyPr/>
          <a:lstStyle>
            <a:lvl1pPr marL="0" indent="0">
              <a:buNone/>
              <a:defRPr sz="2400">
                <a:solidFill>
                  <a:schemeClr val="accent3"/>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5" name="Footer Placeholder 8">
            <a:extLst>
              <a:ext uri="{FF2B5EF4-FFF2-40B4-BE49-F238E27FC236}">
                <a16:creationId xmlns:a16="http://schemas.microsoft.com/office/drawing/2014/main" id="{638082C2-6AE8-A251-B3AB-5B9F2C8F31D1}"/>
              </a:ext>
            </a:extLst>
          </p:cNvPr>
          <p:cNvSpPr>
            <a:spLocks noGrp="1"/>
          </p:cNvSpPr>
          <p:nvPr>
            <p:ph type="ftr" sz="quarter" idx="3"/>
          </p:nvPr>
        </p:nvSpPr>
        <p:spPr>
          <a:xfrm>
            <a:off x="831850" y="5944846"/>
            <a:ext cx="10067798"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10717619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wo Content">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C789B1-0F4A-B64A-B4EA-530C14BD356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E7C3FB-752F-5243-BB92-DF368232E849}"/>
              </a:ext>
            </a:extLst>
          </p:cNvPr>
          <p:cNvSpPr>
            <a:spLocks noGrp="1"/>
          </p:cNvSpPr>
          <p:nvPr>
            <p:ph sz="half" idx="1"/>
          </p:nvPr>
        </p:nvSpPr>
        <p:spPr>
          <a:xfrm>
            <a:off x="621792" y="1381991"/>
            <a:ext cx="5398008" cy="445797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56443AB-4C48-D944-B655-383CB549EB30}"/>
              </a:ext>
            </a:extLst>
          </p:cNvPr>
          <p:cNvSpPr>
            <a:spLocks noGrp="1"/>
          </p:cNvSpPr>
          <p:nvPr>
            <p:ph sz="half" idx="2"/>
          </p:nvPr>
        </p:nvSpPr>
        <p:spPr>
          <a:xfrm>
            <a:off x="6294120" y="1381991"/>
            <a:ext cx="5398008" cy="445797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8">
            <a:extLst>
              <a:ext uri="{FF2B5EF4-FFF2-40B4-BE49-F238E27FC236}">
                <a16:creationId xmlns:a16="http://schemas.microsoft.com/office/drawing/2014/main" id="{8DADA377-0396-9342-5767-8FAFA47FA821}"/>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71133021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mparison">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9DC8EC-2098-6D48-B6F3-515670E29040}"/>
              </a:ext>
            </a:extLst>
          </p:cNvPr>
          <p:cNvSpPr>
            <a:spLocks noGrp="1"/>
          </p:cNvSpPr>
          <p:nvPr>
            <p:ph type="title"/>
          </p:nvPr>
        </p:nvSpPr>
        <p:spPr>
          <a:xfrm>
            <a:off x="621792" y="365125"/>
            <a:ext cx="11062780" cy="823913"/>
          </a:xfrm>
        </p:spPr>
        <p:txBody>
          <a:bodyPr/>
          <a:lstStyle/>
          <a:p>
            <a:r>
              <a:rPr lang="en-US"/>
              <a:t>Click to edit Master title style</a:t>
            </a:r>
          </a:p>
        </p:txBody>
      </p:sp>
      <p:sp>
        <p:nvSpPr>
          <p:cNvPr id="3" name="Text Placeholder 2">
            <a:extLst>
              <a:ext uri="{FF2B5EF4-FFF2-40B4-BE49-F238E27FC236}">
                <a16:creationId xmlns:a16="http://schemas.microsoft.com/office/drawing/2014/main" id="{AFF3A465-2516-8949-ACC4-B28E6E971FF9}"/>
              </a:ext>
            </a:extLst>
          </p:cNvPr>
          <p:cNvSpPr>
            <a:spLocks noGrp="1"/>
          </p:cNvSpPr>
          <p:nvPr>
            <p:ph type="body" idx="1"/>
          </p:nvPr>
        </p:nvSpPr>
        <p:spPr>
          <a:xfrm>
            <a:off x="621792" y="1305783"/>
            <a:ext cx="5369688" cy="823912"/>
          </a:xfrm>
        </p:spPr>
        <p:txBody>
          <a:bodyPr anchor="ctr">
            <a:noAutofit/>
          </a:bodyPr>
          <a:lstStyle>
            <a:lvl1pPr marL="0" indent="0">
              <a:buNone/>
              <a:defRPr sz="2400" b="1" i="0">
                <a:solidFill>
                  <a:schemeClr val="accent1"/>
                </a:solidFill>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486B2DA2-D14D-7F4D-A0B7-FC55C812F0A7}"/>
              </a:ext>
            </a:extLst>
          </p:cNvPr>
          <p:cNvSpPr>
            <a:spLocks noGrp="1"/>
          </p:cNvSpPr>
          <p:nvPr>
            <p:ph sz="half" idx="2"/>
          </p:nvPr>
        </p:nvSpPr>
        <p:spPr>
          <a:xfrm>
            <a:off x="621792" y="2129695"/>
            <a:ext cx="5369688" cy="3710273"/>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9B76423-A168-3147-9CAC-D0DB651E8BAA}"/>
              </a:ext>
            </a:extLst>
          </p:cNvPr>
          <p:cNvSpPr>
            <a:spLocks noGrp="1"/>
          </p:cNvSpPr>
          <p:nvPr>
            <p:ph type="body" sz="quarter" idx="3"/>
          </p:nvPr>
        </p:nvSpPr>
        <p:spPr>
          <a:xfrm>
            <a:off x="6306820" y="1305783"/>
            <a:ext cx="5369688" cy="823912"/>
          </a:xfrm>
        </p:spPr>
        <p:txBody>
          <a:bodyPr anchor="ctr">
            <a:normAutofit/>
          </a:bodyPr>
          <a:lstStyle>
            <a:lvl1pPr marL="0" indent="0">
              <a:buNone/>
              <a:defRPr sz="2400" b="1" i="0">
                <a:solidFill>
                  <a:schemeClr val="accent1"/>
                </a:solidFill>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E1D1B93-439A-184A-9573-AA4CB0D10154}"/>
              </a:ext>
            </a:extLst>
          </p:cNvPr>
          <p:cNvSpPr>
            <a:spLocks noGrp="1"/>
          </p:cNvSpPr>
          <p:nvPr>
            <p:ph sz="quarter" idx="4"/>
          </p:nvPr>
        </p:nvSpPr>
        <p:spPr>
          <a:xfrm>
            <a:off x="6306820" y="2129695"/>
            <a:ext cx="5369688" cy="3710273"/>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2" name="Straight Connector 11">
            <a:extLst>
              <a:ext uri="{FF2B5EF4-FFF2-40B4-BE49-F238E27FC236}">
                <a16:creationId xmlns:a16="http://schemas.microsoft.com/office/drawing/2014/main" id="{C23EB0AF-4BAC-5B47-B8BA-F196959931B8}"/>
              </a:ext>
            </a:extLst>
          </p:cNvPr>
          <p:cNvCxnSpPr>
            <a:cxnSpLocks/>
          </p:cNvCxnSpPr>
          <p:nvPr userDrawn="1"/>
        </p:nvCxnSpPr>
        <p:spPr>
          <a:xfrm flipH="1">
            <a:off x="6145118" y="1891324"/>
            <a:ext cx="8064" cy="3351236"/>
          </a:xfrm>
          <a:prstGeom prst="line">
            <a:avLst/>
          </a:prstGeom>
          <a:ln w="222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 name="Footer Placeholder 8">
            <a:extLst>
              <a:ext uri="{FF2B5EF4-FFF2-40B4-BE49-F238E27FC236}">
                <a16:creationId xmlns:a16="http://schemas.microsoft.com/office/drawing/2014/main" id="{62CD3E0D-644F-A4CE-F2AC-9ECC587F6CE4}"/>
              </a:ext>
            </a:extLst>
          </p:cNvPr>
          <p:cNvSpPr>
            <a:spLocks noGrp="1"/>
          </p:cNvSpPr>
          <p:nvPr>
            <p:ph type="ftr" sz="quarter" idx="10"/>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309310583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chemeClr val="bg1"/>
        </a:solidFill>
        <a:effectLst/>
      </p:bgPr>
    </p:bg>
    <p:spTree>
      <p:nvGrpSpPr>
        <p:cNvPr id="1" name=""/>
        <p:cNvGrpSpPr/>
        <p:nvPr/>
      </p:nvGrpSpPr>
      <p:grpSpPr>
        <a:xfrm>
          <a:off x="0" y="0"/>
          <a:ext cx="0" cy="0"/>
          <a:chOff x="0" y="0"/>
          <a:chExt cx="0" cy="0"/>
        </a:xfrm>
      </p:grpSpPr>
      <p:sp>
        <p:nvSpPr>
          <p:cNvPr id="4" name="Footer Placeholder 8">
            <a:extLst>
              <a:ext uri="{FF2B5EF4-FFF2-40B4-BE49-F238E27FC236}">
                <a16:creationId xmlns:a16="http://schemas.microsoft.com/office/drawing/2014/main" id="{B231C7B4-66A6-632C-40DF-CECE1861BB40}"/>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3" name="Title 1">
            <a:extLst>
              <a:ext uri="{FF2B5EF4-FFF2-40B4-BE49-F238E27FC236}">
                <a16:creationId xmlns:a16="http://schemas.microsoft.com/office/drawing/2014/main" id="{C20FF375-108E-CD42-DB88-0C0FAC0A8423}"/>
              </a:ext>
            </a:extLst>
          </p:cNvPr>
          <p:cNvSpPr>
            <a:spLocks noGrp="1"/>
          </p:cNvSpPr>
          <p:nvPr>
            <p:ph type="title"/>
          </p:nvPr>
        </p:nvSpPr>
        <p:spPr>
          <a:xfrm>
            <a:off x="621792" y="365125"/>
            <a:ext cx="11070336" cy="871393"/>
          </a:xfrm>
        </p:spPr>
        <p:txBody>
          <a:bodyPr/>
          <a:lstStyle/>
          <a:p>
            <a:r>
              <a:rPr lang="en-US"/>
              <a:t>Click to edit Master title style</a:t>
            </a:r>
          </a:p>
        </p:txBody>
      </p:sp>
    </p:spTree>
    <p:extLst>
      <p:ext uri="{BB962C8B-B14F-4D97-AF65-F5344CB8AC3E}">
        <p14:creationId xmlns:p14="http://schemas.microsoft.com/office/powerpoint/2010/main" val="309270420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and Subtitle">
    <p:bg>
      <p:bgPr>
        <a:solidFill>
          <a:schemeClr val="bg1"/>
        </a:solidFill>
        <a:effectLst/>
      </p:bgPr>
    </p:bg>
    <p:spTree>
      <p:nvGrpSpPr>
        <p:cNvPr id="1" name=""/>
        <p:cNvGrpSpPr/>
        <p:nvPr/>
      </p:nvGrpSpPr>
      <p:grpSpPr>
        <a:xfrm>
          <a:off x="0" y="0"/>
          <a:ext cx="0" cy="0"/>
          <a:chOff x="0" y="0"/>
          <a:chExt cx="0" cy="0"/>
        </a:xfrm>
      </p:grpSpPr>
      <p:sp>
        <p:nvSpPr>
          <p:cNvPr id="4" name="Footer Placeholder 8">
            <a:extLst>
              <a:ext uri="{FF2B5EF4-FFF2-40B4-BE49-F238E27FC236}">
                <a16:creationId xmlns:a16="http://schemas.microsoft.com/office/drawing/2014/main" id="{B231C7B4-66A6-632C-40DF-CECE1861BB40}"/>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3" name="Title 1">
            <a:extLst>
              <a:ext uri="{FF2B5EF4-FFF2-40B4-BE49-F238E27FC236}">
                <a16:creationId xmlns:a16="http://schemas.microsoft.com/office/drawing/2014/main" id="{C20FF375-108E-CD42-DB88-0C0FAC0A8423}"/>
              </a:ext>
            </a:extLst>
          </p:cNvPr>
          <p:cNvSpPr>
            <a:spLocks noGrp="1"/>
          </p:cNvSpPr>
          <p:nvPr>
            <p:ph type="title"/>
          </p:nvPr>
        </p:nvSpPr>
        <p:spPr>
          <a:xfrm>
            <a:off x="621792" y="365125"/>
            <a:ext cx="11070336" cy="871393"/>
          </a:xfrm>
        </p:spPr>
        <p:txBody>
          <a:bodyPr/>
          <a:lstStyle/>
          <a:p>
            <a:r>
              <a:rPr lang="en-US"/>
              <a:t>Click to edit Master title style</a:t>
            </a:r>
          </a:p>
        </p:txBody>
      </p:sp>
      <p:sp>
        <p:nvSpPr>
          <p:cNvPr id="2" name="Content Placeholder 6">
            <a:extLst>
              <a:ext uri="{FF2B5EF4-FFF2-40B4-BE49-F238E27FC236}">
                <a16:creationId xmlns:a16="http://schemas.microsoft.com/office/drawing/2014/main" id="{07B1F300-DCDB-8621-6939-D7AEC0F89537}"/>
              </a:ext>
            </a:extLst>
          </p:cNvPr>
          <p:cNvSpPr>
            <a:spLocks noGrp="1"/>
          </p:cNvSpPr>
          <p:nvPr>
            <p:ph sz="quarter" idx="10"/>
          </p:nvPr>
        </p:nvSpPr>
        <p:spPr>
          <a:xfrm>
            <a:off x="609601" y="1331282"/>
            <a:ext cx="11070336" cy="660270"/>
          </a:xfrm>
        </p:spPr>
        <p:txBody>
          <a:bodyPr anchor="ctr"/>
          <a:lstStyle>
            <a:lvl1pPr>
              <a:buNone/>
              <a:defRPr lang="en-US" sz="2400" b="1" i="0" kern="1200" dirty="0" smtClean="0">
                <a:solidFill>
                  <a:schemeClr val="accent3"/>
                </a:solidFill>
                <a:latin typeface="Arial" panose="020B0604020202020204" pitchFamily="34" charset="0"/>
                <a:ea typeface="+mj-ea"/>
                <a:cs typeface="Arial" panose="020B0604020202020204" pitchFamily="34" charset="0"/>
              </a:defRPr>
            </a:lvl1pPr>
          </a:lstStyle>
          <a:p>
            <a:pPr lvl="0"/>
            <a:r>
              <a:rPr lang="en-US"/>
              <a:t>Click to edit Master text styles</a:t>
            </a:r>
          </a:p>
        </p:txBody>
      </p:sp>
    </p:spTree>
    <p:extLst>
      <p:ext uri="{BB962C8B-B14F-4D97-AF65-F5344CB8AC3E}">
        <p14:creationId xmlns:p14="http://schemas.microsoft.com/office/powerpoint/2010/main" val="283412789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Blank">
    <p:bg>
      <p:bgPr>
        <a:solidFill>
          <a:schemeClr val="bg1"/>
        </a:solidFill>
        <a:effectLst/>
      </p:bgPr>
    </p:bg>
    <p:spTree>
      <p:nvGrpSpPr>
        <p:cNvPr id="1" name=""/>
        <p:cNvGrpSpPr/>
        <p:nvPr/>
      </p:nvGrpSpPr>
      <p:grpSpPr>
        <a:xfrm>
          <a:off x="0" y="0"/>
          <a:ext cx="0" cy="0"/>
          <a:chOff x="0" y="0"/>
          <a:chExt cx="0" cy="0"/>
        </a:xfrm>
      </p:grpSpPr>
      <p:sp>
        <p:nvSpPr>
          <p:cNvPr id="3" name="Footer Placeholder 8">
            <a:extLst>
              <a:ext uri="{FF2B5EF4-FFF2-40B4-BE49-F238E27FC236}">
                <a16:creationId xmlns:a16="http://schemas.microsoft.com/office/drawing/2014/main" id="{93BC7C5A-BCB4-2B48-CDE4-286666256F7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402547485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ontent with Caption">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25E914-50E5-E546-80BB-941FCE0022B8}"/>
              </a:ext>
            </a:extLst>
          </p:cNvPr>
          <p:cNvSpPr>
            <a:spLocks noGrp="1"/>
          </p:cNvSpPr>
          <p:nvPr>
            <p:ph type="title"/>
          </p:nvPr>
        </p:nvSpPr>
        <p:spPr>
          <a:xfrm>
            <a:off x="621792" y="457200"/>
            <a:ext cx="4150233"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1BCC631-6CF9-5B46-BE3F-082FCE37A310}"/>
              </a:ext>
            </a:extLst>
          </p:cNvPr>
          <p:cNvSpPr>
            <a:spLocks noGrp="1"/>
          </p:cNvSpPr>
          <p:nvPr>
            <p:ph idx="1"/>
          </p:nvPr>
        </p:nvSpPr>
        <p:spPr>
          <a:xfrm>
            <a:off x="4990021" y="987425"/>
            <a:ext cx="6702107" cy="4873625"/>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0833B1B-CD79-6D4B-AF11-D7EE7C689BCD}"/>
              </a:ext>
            </a:extLst>
          </p:cNvPr>
          <p:cNvSpPr>
            <a:spLocks noGrp="1"/>
          </p:cNvSpPr>
          <p:nvPr>
            <p:ph type="body" sz="half" idx="2"/>
          </p:nvPr>
        </p:nvSpPr>
        <p:spPr>
          <a:xfrm>
            <a:off x="621792" y="2145322"/>
            <a:ext cx="4150233" cy="3723665"/>
          </a:xfrm>
        </p:spPr>
        <p:txBody>
          <a:bodyPr>
            <a:normAutofit/>
          </a:bodyPr>
          <a:lstStyle>
            <a:lvl1pPr marL="0" indent="0">
              <a:buNone/>
              <a:defRPr sz="2000">
                <a:solidFill>
                  <a:schemeClr val="tx1"/>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6" name="Footer Placeholder 8">
            <a:extLst>
              <a:ext uri="{FF2B5EF4-FFF2-40B4-BE49-F238E27FC236}">
                <a16:creationId xmlns:a16="http://schemas.microsoft.com/office/drawing/2014/main" id="{48816C14-1A8B-77A2-93AE-8337D3695E08}"/>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131268596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Picture with Caption">
    <p:bg>
      <p:bgPr>
        <a:solidFill>
          <a:schemeClr val="bg1"/>
        </a:solidFill>
        <a:effectLst/>
      </p:bgPr>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8D06B55E-B542-BF48-9CF2-31E9B635463C}"/>
              </a:ext>
            </a:extLst>
          </p:cNvPr>
          <p:cNvSpPr>
            <a:spLocks noGrp="1"/>
          </p:cNvSpPr>
          <p:nvPr>
            <p:ph type="pic" idx="1"/>
          </p:nvPr>
        </p:nvSpPr>
        <p:spPr>
          <a:xfrm>
            <a:off x="5183188" y="987425"/>
            <a:ext cx="6172200" cy="4873625"/>
          </a:xfrm>
        </p:spPr>
        <p:txBody>
          <a:bodyPr/>
          <a:lstStyle>
            <a:lvl1pPr marL="0" indent="0">
              <a:buNone/>
              <a:defRPr sz="3200">
                <a:solidFill>
                  <a:schemeClr val="accent6">
                    <a:lumMod val="75000"/>
                  </a:schemeClr>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6" name="Title 1">
            <a:extLst>
              <a:ext uri="{FF2B5EF4-FFF2-40B4-BE49-F238E27FC236}">
                <a16:creationId xmlns:a16="http://schemas.microsoft.com/office/drawing/2014/main" id="{1B07458C-A143-8144-D6D2-6A8FC575B95C}"/>
              </a:ext>
            </a:extLst>
          </p:cNvPr>
          <p:cNvSpPr>
            <a:spLocks noGrp="1"/>
          </p:cNvSpPr>
          <p:nvPr>
            <p:ph type="title"/>
          </p:nvPr>
        </p:nvSpPr>
        <p:spPr>
          <a:xfrm>
            <a:off x="621792" y="457200"/>
            <a:ext cx="4150233" cy="1600200"/>
          </a:xfrm>
        </p:spPr>
        <p:txBody>
          <a:bodyPr anchor="b"/>
          <a:lstStyle>
            <a:lvl1pPr>
              <a:defRPr sz="3200"/>
            </a:lvl1pPr>
          </a:lstStyle>
          <a:p>
            <a:r>
              <a:rPr lang="en-US"/>
              <a:t>Click to edit Master title style</a:t>
            </a:r>
          </a:p>
        </p:txBody>
      </p:sp>
      <p:sp>
        <p:nvSpPr>
          <p:cNvPr id="7" name="Text Placeholder 3">
            <a:extLst>
              <a:ext uri="{FF2B5EF4-FFF2-40B4-BE49-F238E27FC236}">
                <a16:creationId xmlns:a16="http://schemas.microsoft.com/office/drawing/2014/main" id="{D065E93D-57CA-C109-FE63-412DFF3BA8D3}"/>
              </a:ext>
            </a:extLst>
          </p:cNvPr>
          <p:cNvSpPr>
            <a:spLocks noGrp="1"/>
          </p:cNvSpPr>
          <p:nvPr>
            <p:ph type="body" sz="half" idx="2"/>
          </p:nvPr>
        </p:nvSpPr>
        <p:spPr>
          <a:xfrm>
            <a:off x="621792" y="2145322"/>
            <a:ext cx="4150233" cy="3723665"/>
          </a:xfrm>
        </p:spPr>
        <p:txBody>
          <a:bodyPr>
            <a:normAutofit/>
          </a:bodyPr>
          <a:lstStyle>
            <a:lvl1pPr marL="0" indent="0">
              <a:buNone/>
              <a:defRPr sz="2000">
                <a:solidFill>
                  <a:schemeClr val="tx1"/>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8" name="Footer Placeholder 8">
            <a:extLst>
              <a:ext uri="{FF2B5EF4-FFF2-40B4-BE49-F238E27FC236}">
                <a16:creationId xmlns:a16="http://schemas.microsoft.com/office/drawing/2014/main" id="{A55685BE-6A09-77A1-43F0-19A637E8587B}"/>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218949634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ase Study">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7B06325E-894B-ABB1-71C3-12ED89D6AE61}"/>
              </a:ext>
            </a:extLst>
          </p:cNvPr>
          <p:cNvSpPr/>
          <p:nvPr userDrawn="1"/>
        </p:nvSpPr>
        <p:spPr>
          <a:xfrm>
            <a:off x="689769" y="335499"/>
            <a:ext cx="2888890" cy="381548"/>
          </a:xfrm>
          <a:prstGeom prst="rect">
            <a:avLst/>
          </a:prstGeom>
          <a:solidFill>
            <a:srgbClr val="569D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Arial" panose="020B0604020202020204" pitchFamily="34" charset="0"/>
              <a:cs typeface="Arial" panose="020B0604020202020204" pitchFamily="34" charset="0"/>
            </a:endParaRPr>
          </a:p>
        </p:txBody>
      </p:sp>
      <p:sp>
        <p:nvSpPr>
          <p:cNvPr id="140" name="Text Placeholder 20"/>
          <p:cNvSpPr>
            <a:spLocks noGrp="1"/>
          </p:cNvSpPr>
          <p:nvPr>
            <p:ph type="body" sz="quarter" idx="23" hasCustomPrompt="1"/>
          </p:nvPr>
        </p:nvSpPr>
        <p:spPr>
          <a:xfrm>
            <a:off x="554017" y="1276448"/>
            <a:ext cx="4201207" cy="352155"/>
          </a:xfrm>
          <a:custGeom>
            <a:avLst/>
            <a:gdLst>
              <a:gd name="csX0" fmla="*/ 0 w 4464203"/>
              <a:gd name="csY0" fmla="*/ 0 h 352135"/>
              <a:gd name="csX1" fmla="*/ 4464203 w 4464203"/>
              <a:gd name="csY1" fmla="*/ 0 h 352135"/>
              <a:gd name="csX2" fmla="*/ 4464203 w 4464203"/>
              <a:gd name="csY2" fmla="*/ 352135 h 352135"/>
              <a:gd name="csX3" fmla="*/ 0 w 4464203"/>
              <a:gd name="csY3" fmla="*/ 352135 h 352135"/>
              <a:gd name="csX4" fmla="*/ 0 w 4464203"/>
              <a:gd name="csY4" fmla="*/ 0 h 352135"/>
              <a:gd name="csX0" fmla="*/ 0 w 4599669"/>
              <a:gd name="csY0" fmla="*/ 30 h 352165"/>
              <a:gd name="csX1" fmla="*/ 4464203 w 4599669"/>
              <a:gd name="csY1" fmla="*/ 30 h 352165"/>
              <a:gd name="csX2" fmla="*/ 4464203 w 4599669"/>
              <a:gd name="csY2" fmla="*/ 352165 h 352165"/>
              <a:gd name="csX3" fmla="*/ 0 w 4599669"/>
              <a:gd name="csY3" fmla="*/ 352165 h 352165"/>
              <a:gd name="csX4" fmla="*/ 0 w 4599669"/>
              <a:gd name="csY4" fmla="*/ 30 h 352165"/>
              <a:gd name="csX0" fmla="*/ 0 w 4684900"/>
              <a:gd name="csY0" fmla="*/ 21 h 352176"/>
              <a:gd name="csX1" fmla="*/ 4464203 w 4684900"/>
              <a:gd name="csY1" fmla="*/ 21 h 352176"/>
              <a:gd name="csX2" fmla="*/ 4464203 w 4684900"/>
              <a:gd name="csY2" fmla="*/ 352156 h 352176"/>
              <a:gd name="csX3" fmla="*/ 0 w 4684900"/>
              <a:gd name="csY3" fmla="*/ 352156 h 352176"/>
              <a:gd name="csX4" fmla="*/ 0 w 4684900"/>
              <a:gd name="csY4" fmla="*/ 21 h 352176"/>
              <a:gd name="csX0" fmla="*/ 0 w 4663784"/>
              <a:gd name="csY0" fmla="*/ 0 h 352156"/>
              <a:gd name="csX1" fmla="*/ 4464203 w 4663784"/>
              <a:gd name="csY1" fmla="*/ 0 h 352156"/>
              <a:gd name="csX2" fmla="*/ 4464203 w 4663784"/>
              <a:gd name="csY2" fmla="*/ 352135 h 352156"/>
              <a:gd name="csX3" fmla="*/ 0 w 4663784"/>
              <a:gd name="csY3" fmla="*/ 352135 h 352156"/>
              <a:gd name="csX4" fmla="*/ 0 w 4663784"/>
              <a:gd name="csY4" fmla="*/ 0 h 352156"/>
              <a:gd name="csX0" fmla="*/ 0 w 4701379"/>
              <a:gd name="csY0" fmla="*/ 0 h 352155"/>
              <a:gd name="csX1" fmla="*/ 4464203 w 4701379"/>
              <a:gd name="csY1" fmla="*/ 0 h 352155"/>
              <a:gd name="csX2" fmla="*/ 4464203 w 4701379"/>
              <a:gd name="csY2" fmla="*/ 352135 h 352155"/>
              <a:gd name="csX3" fmla="*/ 0 w 4701379"/>
              <a:gd name="csY3" fmla="*/ 352135 h 352155"/>
              <a:gd name="csX4" fmla="*/ 0 w 4701379"/>
              <a:gd name="csY4" fmla="*/ 0 h 352155"/>
              <a:gd name="csX0" fmla="*/ 0 w 4641571"/>
              <a:gd name="csY0" fmla="*/ 0 h 352155"/>
              <a:gd name="csX1" fmla="*/ 4464203 w 4641571"/>
              <a:gd name="csY1" fmla="*/ 0 h 352155"/>
              <a:gd name="csX2" fmla="*/ 4464203 w 4641571"/>
              <a:gd name="csY2" fmla="*/ 352135 h 352155"/>
              <a:gd name="csX3" fmla="*/ 0 w 4641571"/>
              <a:gd name="csY3" fmla="*/ 352135 h 352155"/>
              <a:gd name="csX4" fmla="*/ 0 w 4641571"/>
              <a:gd name="csY4" fmla="*/ 0 h 352155"/>
              <a:gd name="csX0" fmla="*/ 0 w 4602426"/>
              <a:gd name="csY0" fmla="*/ 0 h 352135"/>
              <a:gd name="csX1" fmla="*/ 4464203 w 4602426"/>
              <a:gd name="csY1" fmla="*/ 0 h 352135"/>
              <a:gd name="csX2" fmla="*/ 4464203 w 4602426"/>
              <a:gd name="csY2" fmla="*/ 352135 h 352135"/>
              <a:gd name="csX3" fmla="*/ 0 w 4602426"/>
              <a:gd name="csY3" fmla="*/ 352135 h 352135"/>
              <a:gd name="csX4" fmla="*/ 0 w 4602426"/>
              <a:gd name="csY4" fmla="*/ 0 h 352135"/>
              <a:gd name="csX0" fmla="*/ 0 w 4625876"/>
              <a:gd name="csY0" fmla="*/ 0 h 352135"/>
              <a:gd name="csX1" fmla="*/ 4464203 w 4625876"/>
              <a:gd name="csY1" fmla="*/ 0 h 352135"/>
              <a:gd name="csX2" fmla="*/ 4464203 w 4625876"/>
              <a:gd name="csY2" fmla="*/ 352135 h 352135"/>
              <a:gd name="csX3" fmla="*/ 0 w 4625876"/>
              <a:gd name="csY3" fmla="*/ 352135 h 352135"/>
              <a:gd name="csX4" fmla="*/ 0 w 4625876"/>
              <a:gd name="csY4" fmla="*/ 0 h 352135"/>
              <a:gd name="csX0" fmla="*/ 0 w 4647745"/>
              <a:gd name="csY0" fmla="*/ 0 h 352155"/>
              <a:gd name="csX1" fmla="*/ 4464203 w 4647745"/>
              <a:gd name="csY1" fmla="*/ 0 h 352155"/>
              <a:gd name="csX2" fmla="*/ 4464203 w 4647745"/>
              <a:gd name="csY2" fmla="*/ 352135 h 352155"/>
              <a:gd name="csX3" fmla="*/ 0 w 4647745"/>
              <a:gd name="csY3" fmla="*/ 352135 h 352155"/>
              <a:gd name="csX4" fmla="*/ 0 w 4647745"/>
              <a:gd name="csY4" fmla="*/ 0 h 352155"/>
            </a:gdLst>
            <a:ahLst/>
            <a:cxnLst>
              <a:cxn ang="0">
                <a:pos x="csX0" y="csY0"/>
              </a:cxn>
              <a:cxn ang="0">
                <a:pos x="csX1" y="csY1"/>
              </a:cxn>
              <a:cxn ang="0">
                <a:pos x="csX2" y="csY2"/>
              </a:cxn>
              <a:cxn ang="0">
                <a:pos x="csX3" y="csY3"/>
              </a:cxn>
              <a:cxn ang="0">
                <a:pos x="csX4" y="csY4"/>
              </a:cxn>
            </a:cxnLst>
            <a:rect l="l" t="t" r="r" b="b"/>
            <a:pathLst>
              <a:path w="4647745" h="352155">
                <a:moveTo>
                  <a:pt x="0" y="0"/>
                </a:moveTo>
                <a:lnTo>
                  <a:pt x="4464203" y="0"/>
                </a:lnTo>
                <a:cubicBezTo>
                  <a:pt x="4708928" y="3964"/>
                  <a:pt x="4708928" y="355258"/>
                  <a:pt x="4464203" y="352135"/>
                </a:cubicBezTo>
                <a:lnTo>
                  <a:pt x="0" y="352135"/>
                </a:lnTo>
                <a:lnTo>
                  <a:pt x="0" y="0"/>
                </a:lnTo>
                <a:close/>
              </a:path>
            </a:pathLst>
          </a:custGeom>
          <a:solidFill>
            <a:srgbClr val="003862"/>
          </a:solidFill>
        </p:spPr>
        <p:txBody>
          <a:bodyPr anchor="ctr">
            <a:noAutofit/>
          </a:bodyPr>
          <a:lstStyle>
            <a:lvl1pPr marL="182880" indent="0" defTabSz="694944">
              <a:spcBef>
                <a:spcPts val="700"/>
              </a:spcBef>
              <a:buNone/>
              <a:defRPr sz="1700" b="1">
                <a:solidFill>
                  <a:schemeClr val="bg1"/>
                </a:solidFill>
              </a:defRPr>
            </a:lvl1pPr>
          </a:lstStyle>
          <a:p>
            <a:r>
              <a:rPr lang="en-US"/>
              <a:t>Case Description</a:t>
            </a:r>
            <a:endParaRPr/>
          </a:p>
        </p:txBody>
      </p:sp>
      <p:sp>
        <p:nvSpPr>
          <p:cNvPr id="2" name="Title Placeholder 5">
            <a:extLst>
              <a:ext uri="{FF2B5EF4-FFF2-40B4-BE49-F238E27FC236}">
                <a16:creationId xmlns:a16="http://schemas.microsoft.com/office/drawing/2014/main" id="{4053949A-CD0C-ACCB-7E3E-2A9FD1381E3E}"/>
              </a:ext>
            </a:extLst>
          </p:cNvPr>
          <p:cNvSpPr>
            <a:spLocks noGrp="1"/>
          </p:cNvSpPr>
          <p:nvPr>
            <p:ph type="title" hasCustomPrompt="1"/>
          </p:nvPr>
        </p:nvSpPr>
        <p:spPr>
          <a:xfrm>
            <a:off x="689769" y="263151"/>
            <a:ext cx="3705768" cy="576072"/>
          </a:xfrm>
          <a:prstGeom prst="rect">
            <a:avLst/>
          </a:prstGeom>
        </p:spPr>
        <p:txBody>
          <a:bodyPr vert="horz" lIns="91440" tIns="45720" rIns="91440" bIns="45720" rtlCol="0" anchor="t">
            <a:noAutofit/>
          </a:bodyPr>
          <a:lstStyle>
            <a:lvl1pPr>
              <a:defRPr sz="3200" spc="-150">
                <a:solidFill>
                  <a:schemeClr val="bg1"/>
                </a:solidFill>
              </a:defRPr>
            </a:lvl1pPr>
          </a:lstStyle>
          <a:p>
            <a:r>
              <a:rPr lang="en-US"/>
              <a:t>PATIENT CASE</a:t>
            </a:r>
          </a:p>
        </p:txBody>
      </p:sp>
      <p:sp>
        <p:nvSpPr>
          <p:cNvPr id="3" name="Text Placeholder 8">
            <a:extLst>
              <a:ext uri="{FF2B5EF4-FFF2-40B4-BE49-F238E27FC236}">
                <a16:creationId xmlns:a16="http://schemas.microsoft.com/office/drawing/2014/main" id="{D81079C9-196D-0005-2CC8-8DB5E4B9BCE1}"/>
              </a:ext>
            </a:extLst>
          </p:cNvPr>
          <p:cNvSpPr>
            <a:spLocks noGrp="1"/>
          </p:cNvSpPr>
          <p:nvPr>
            <p:ph idx="1" hasCustomPrompt="1"/>
          </p:nvPr>
        </p:nvSpPr>
        <p:spPr>
          <a:xfrm>
            <a:off x="797013" y="1720162"/>
            <a:ext cx="4475112" cy="1708838"/>
          </a:xfrm>
          <a:prstGeom prst="rect">
            <a:avLst/>
          </a:prstGeom>
        </p:spPr>
        <p:txBody>
          <a:bodyPr vert="horz" lIns="91440" tIns="45720" rIns="91440" bIns="45720" rtlCol="0">
            <a:noAutofit/>
          </a:bodyPr>
          <a:lstStyle>
            <a:lvl1pPr marL="228600" indent="-222250">
              <a:buClr>
                <a:srgbClr val="8D155C"/>
              </a:buClr>
              <a:buSzPct val="131000"/>
              <a:buFont typeface="Arial" panose="020B0604020202020204" pitchFamily="34" charset="0"/>
              <a:buChar char="•"/>
              <a:tabLst/>
              <a:defRPr sz="1400">
                <a:solidFill>
                  <a:srgbClr val="121F3C"/>
                </a:solidFill>
              </a:defRPr>
            </a:lvl1pPr>
            <a:lvl2pPr marL="457200" indent="-168275">
              <a:buClr>
                <a:srgbClr val="8D155C"/>
              </a:buClr>
              <a:buFont typeface="Arial" panose="020B0604020202020204" pitchFamily="34" charset="0"/>
              <a:buChar char="•"/>
              <a:tabLst/>
              <a:defRPr sz="1200">
                <a:solidFill>
                  <a:srgbClr val="121F3C"/>
                </a:solidFill>
              </a:defRPr>
            </a:lvl2pPr>
            <a:lvl3pPr marL="635000" indent="-177800">
              <a:buClr>
                <a:srgbClr val="8D155C"/>
              </a:buClr>
              <a:buFont typeface="Arial" panose="020B0604020202020204" pitchFamily="34" charset="0"/>
              <a:buChar char="•"/>
              <a:tabLst/>
              <a:defRPr sz="1100">
                <a:solidFill>
                  <a:srgbClr val="121F3C"/>
                </a:solidFill>
              </a:defRPr>
            </a:lvl3pPr>
            <a:lvl4pPr marL="803275" indent="-168275">
              <a:buClr>
                <a:srgbClr val="8D155C"/>
              </a:buClr>
              <a:buFont typeface="Arial" panose="020B0604020202020204" pitchFamily="34" charset="0"/>
              <a:buChar char="•"/>
              <a:tabLst/>
              <a:defRPr sz="1050">
                <a:solidFill>
                  <a:srgbClr val="121F3C"/>
                </a:solidFill>
              </a:defRPr>
            </a:lvl4pPr>
            <a:lvl5pPr>
              <a:buClr>
                <a:srgbClr val="8D155C"/>
              </a:buClr>
              <a:buFont typeface="Arial" panose="020B0604020202020204" pitchFamily="34" charset="0"/>
              <a:buChar char="•"/>
              <a:defRPr sz="1050">
                <a:solidFill>
                  <a:srgbClr val="121F3C"/>
                </a:solidFill>
              </a:defRPr>
            </a:lvl5pPr>
          </a:lstStyle>
          <a:p>
            <a:pPr lvl="0"/>
            <a:r>
              <a:rPr lang="en-US"/>
              <a:t>Level one</a:t>
            </a:r>
          </a:p>
          <a:p>
            <a:pPr lvl="1"/>
            <a:r>
              <a:rPr lang="en-US"/>
              <a:t>Level two</a:t>
            </a:r>
          </a:p>
          <a:p>
            <a:pPr lvl="2"/>
            <a:r>
              <a:rPr lang="en-US"/>
              <a:t>Level three</a:t>
            </a:r>
          </a:p>
          <a:p>
            <a:pPr lvl="3"/>
            <a:r>
              <a:rPr lang="en-US"/>
              <a:t>Level four</a:t>
            </a:r>
          </a:p>
          <a:p>
            <a:pPr lvl="4"/>
            <a:r>
              <a:rPr lang="en-US"/>
              <a:t>Level five</a:t>
            </a:r>
          </a:p>
        </p:txBody>
      </p:sp>
      <p:sp>
        <p:nvSpPr>
          <p:cNvPr id="4" name="Footer Placeholder 10">
            <a:extLst>
              <a:ext uri="{FF2B5EF4-FFF2-40B4-BE49-F238E27FC236}">
                <a16:creationId xmlns:a16="http://schemas.microsoft.com/office/drawing/2014/main" id="{7AFC9BA5-F839-0A6D-7909-38CF39FF01CE}"/>
              </a:ext>
            </a:extLst>
          </p:cNvPr>
          <p:cNvSpPr>
            <a:spLocks noGrp="1"/>
          </p:cNvSpPr>
          <p:nvPr>
            <p:ph type="ftr" sz="quarter" idx="3"/>
          </p:nvPr>
        </p:nvSpPr>
        <p:spPr>
          <a:xfrm>
            <a:off x="797013" y="6453116"/>
            <a:ext cx="9153144" cy="352155"/>
          </a:xfrm>
          <a:prstGeom prst="rect">
            <a:avLst/>
          </a:prstGeom>
        </p:spPr>
        <p:txBody>
          <a:bodyPr vert="horz" lIns="91440" tIns="45720" rIns="91440" bIns="45720" rtlCol="0" anchor="b"/>
          <a:lstStyle>
            <a:lvl1pPr algn="l">
              <a:defRPr sz="800">
                <a:solidFill>
                  <a:srgbClr val="121F3C"/>
                </a:solidFill>
                <a:latin typeface="Arial" panose="020B0604020202020204" pitchFamily="34" charset="0"/>
                <a:cs typeface="Arial" panose="020B0604020202020204" pitchFamily="34" charset="0"/>
              </a:defRPr>
            </a:lvl1pPr>
          </a:lstStyle>
          <a:p>
            <a:pPr hangingPunct="0">
              <a:defRPr/>
            </a:pPr>
            <a:endParaRPr lang="en-US" kern="0">
              <a:solidFill>
                <a:srgbClr val="121F3C"/>
              </a:solidFill>
              <a:sym typeface="Aptos"/>
            </a:endParaRPr>
          </a:p>
        </p:txBody>
      </p:sp>
      <p:sp>
        <p:nvSpPr>
          <p:cNvPr id="5" name="Text Placeholder 20">
            <a:extLst>
              <a:ext uri="{FF2B5EF4-FFF2-40B4-BE49-F238E27FC236}">
                <a16:creationId xmlns:a16="http://schemas.microsoft.com/office/drawing/2014/main" id="{D73BD1BD-22A9-0DE1-5538-5EEDDBBBFA9A}"/>
              </a:ext>
            </a:extLst>
          </p:cNvPr>
          <p:cNvSpPr>
            <a:spLocks noGrp="1"/>
          </p:cNvSpPr>
          <p:nvPr>
            <p:ph type="body" sz="quarter" idx="24" hasCustomPrompt="1"/>
          </p:nvPr>
        </p:nvSpPr>
        <p:spPr>
          <a:xfrm>
            <a:off x="6096000" y="1276448"/>
            <a:ext cx="4361587" cy="352155"/>
          </a:xfrm>
          <a:custGeom>
            <a:avLst/>
            <a:gdLst>
              <a:gd name="csX0" fmla="*/ 0 w 4464203"/>
              <a:gd name="csY0" fmla="*/ 0 h 352135"/>
              <a:gd name="csX1" fmla="*/ 4464203 w 4464203"/>
              <a:gd name="csY1" fmla="*/ 0 h 352135"/>
              <a:gd name="csX2" fmla="*/ 4464203 w 4464203"/>
              <a:gd name="csY2" fmla="*/ 352135 h 352135"/>
              <a:gd name="csX3" fmla="*/ 0 w 4464203"/>
              <a:gd name="csY3" fmla="*/ 352135 h 352135"/>
              <a:gd name="csX4" fmla="*/ 0 w 4464203"/>
              <a:gd name="csY4" fmla="*/ 0 h 352135"/>
              <a:gd name="csX0" fmla="*/ 0 w 4599669"/>
              <a:gd name="csY0" fmla="*/ 30 h 352165"/>
              <a:gd name="csX1" fmla="*/ 4464203 w 4599669"/>
              <a:gd name="csY1" fmla="*/ 30 h 352165"/>
              <a:gd name="csX2" fmla="*/ 4464203 w 4599669"/>
              <a:gd name="csY2" fmla="*/ 352165 h 352165"/>
              <a:gd name="csX3" fmla="*/ 0 w 4599669"/>
              <a:gd name="csY3" fmla="*/ 352165 h 352165"/>
              <a:gd name="csX4" fmla="*/ 0 w 4599669"/>
              <a:gd name="csY4" fmla="*/ 30 h 352165"/>
              <a:gd name="csX0" fmla="*/ 0 w 4684900"/>
              <a:gd name="csY0" fmla="*/ 21 h 352176"/>
              <a:gd name="csX1" fmla="*/ 4464203 w 4684900"/>
              <a:gd name="csY1" fmla="*/ 21 h 352176"/>
              <a:gd name="csX2" fmla="*/ 4464203 w 4684900"/>
              <a:gd name="csY2" fmla="*/ 352156 h 352176"/>
              <a:gd name="csX3" fmla="*/ 0 w 4684900"/>
              <a:gd name="csY3" fmla="*/ 352156 h 352176"/>
              <a:gd name="csX4" fmla="*/ 0 w 4684900"/>
              <a:gd name="csY4" fmla="*/ 21 h 352176"/>
              <a:gd name="csX0" fmla="*/ 0 w 4663784"/>
              <a:gd name="csY0" fmla="*/ 0 h 352156"/>
              <a:gd name="csX1" fmla="*/ 4464203 w 4663784"/>
              <a:gd name="csY1" fmla="*/ 0 h 352156"/>
              <a:gd name="csX2" fmla="*/ 4464203 w 4663784"/>
              <a:gd name="csY2" fmla="*/ 352135 h 352156"/>
              <a:gd name="csX3" fmla="*/ 0 w 4663784"/>
              <a:gd name="csY3" fmla="*/ 352135 h 352156"/>
              <a:gd name="csX4" fmla="*/ 0 w 4663784"/>
              <a:gd name="csY4" fmla="*/ 0 h 352156"/>
              <a:gd name="csX0" fmla="*/ 0 w 4701379"/>
              <a:gd name="csY0" fmla="*/ 0 h 352155"/>
              <a:gd name="csX1" fmla="*/ 4464203 w 4701379"/>
              <a:gd name="csY1" fmla="*/ 0 h 352155"/>
              <a:gd name="csX2" fmla="*/ 4464203 w 4701379"/>
              <a:gd name="csY2" fmla="*/ 352135 h 352155"/>
              <a:gd name="csX3" fmla="*/ 0 w 4701379"/>
              <a:gd name="csY3" fmla="*/ 352135 h 352155"/>
              <a:gd name="csX4" fmla="*/ 0 w 4701379"/>
              <a:gd name="csY4" fmla="*/ 0 h 352155"/>
              <a:gd name="csX0" fmla="*/ 0 w 4641571"/>
              <a:gd name="csY0" fmla="*/ 0 h 352155"/>
              <a:gd name="csX1" fmla="*/ 4464203 w 4641571"/>
              <a:gd name="csY1" fmla="*/ 0 h 352155"/>
              <a:gd name="csX2" fmla="*/ 4464203 w 4641571"/>
              <a:gd name="csY2" fmla="*/ 352135 h 352155"/>
              <a:gd name="csX3" fmla="*/ 0 w 4641571"/>
              <a:gd name="csY3" fmla="*/ 352135 h 352155"/>
              <a:gd name="csX4" fmla="*/ 0 w 4641571"/>
              <a:gd name="csY4" fmla="*/ 0 h 352155"/>
              <a:gd name="csX0" fmla="*/ 0 w 4602426"/>
              <a:gd name="csY0" fmla="*/ 0 h 352135"/>
              <a:gd name="csX1" fmla="*/ 4464203 w 4602426"/>
              <a:gd name="csY1" fmla="*/ 0 h 352135"/>
              <a:gd name="csX2" fmla="*/ 4464203 w 4602426"/>
              <a:gd name="csY2" fmla="*/ 352135 h 352135"/>
              <a:gd name="csX3" fmla="*/ 0 w 4602426"/>
              <a:gd name="csY3" fmla="*/ 352135 h 352135"/>
              <a:gd name="csX4" fmla="*/ 0 w 4602426"/>
              <a:gd name="csY4" fmla="*/ 0 h 352135"/>
              <a:gd name="csX0" fmla="*/ 0 w 4625876"/>
              <a:gd name="csY0" fmla="*/ 0 h 352135"/>
              <a:gd name="csX1" fmla="*/ 4464203 w 4625876"/>
              <a:gd name="csY1" fmla="*/ 0 h 352135"/>
              <a:gd name="csX2" fmla="*/ 4464203 w 4625876"/>
              <a:gd name="csY2" fmla="*/ 352135 h 352135"/>
              <a:gd name="csX3" fmla="*/ 0 w 4625876"/>
              <a:gd name="csY3" fmla="*/ 352135 h 352135"/>
              <a:gd name="csX4" fmla="*/ 0 w 4625876"/>
              <a:gd name="csY4" fmla="*/ 0 h 352135"/>
              <a:gd name="csX0" fmla="*/ 0 w 4647745"/>
              <a:gd name="csY0" fmla="*/ 0 h 352155"/>
              <a:gd name="csX1" fmla="*/ 4464203 w 4647745"/>
              <a:gd name="csY1" fmla="*/ 0 h 352155"/>
              <a:gd name="csX2" fmla="*/ 4464203 w 4647745"/>
              <a:gd name="csY2" fmla="*/ 352135 h 352155"/>
              <a:gd name="csX3" fmla="*/ 0 w 4647745"/>
              <a:gd name="csY3" fmla="*/ 352135 h 352155"/>
              <a:gd name="csX4" fmla="*/ 0 w 4647745"/>
              <a:gd name="csY4" fmla="*/ 0 h 352155"/>
            </a:gdLst>
            <a:ahLst/>
            <a:cxnLst>
              <a:cxn ang="0">
                <a:pos x="csX0" y="csY0"/>
              </a:cxn>
              <a:cxn ang="0">
                <a:pos x="csX1" y="csY1"/>
              </a:cxn>
              <a:cxn ang="0">
                <a:pos x="csX2" y="csY2"/>
              </a:cxn>
              <a:cxn ang="0">
                <a:pos x="csX3" y="csY3"/>
              </a:cxn>
              <a:cxn ang="0">
                <a:pos x="csX4" y="csY4"/>
              </a:cxn>
            </a:cxnLst>
            <a:rect l="l" t="t" r="r" b="b"/>
            <a:pathLst>
              <a:path w="4647745" h="352155">
                <a:moveTo>
                  <a:pt x="0" y="0"/>
                </a:moveTo>
                <a:lnTo>
                  <a:pt x="4464203" y="0"/>
                </a:lnTo>
                <a:cubicBezTo>
                  <a:pt x="4708928" y="3964"/>
                  <a:pt x="4708928" y="355258"/>
                  <a:pt x="4464203" y="352135"/>
                </a:cubicBezTo>
                <a:lnTo>
                  <a:pt x="0" y="352135"/>
                </a:lnTo>
                <a:lnTo>
                  <a:pt x="0" y="0"/>
                </a:lnTo>
                <a:close/>
              </a:path>
            </a:pathLst>
          </a:custGeom>
          <a:solidFill>
            <a:srgbClr val="003862"/>
          </a:solidFill>
        </p:spPr>
        <p:txBody>
          <a:bodyPr anchor="ctr">
            <a:noAutofit/>
          </a:bodyPr>
          <a:lstStyle>
            <a:lvl1pPr marL="182880" indent="0" defTabSz="694944">
              <a:spcBef>
                <a:spcPts val="700"/>
              </a:spcBef>
              <a:buNone/>
              <a:defRPr sz="1700" b="1">
                <a:solidFill>
                  <a:schemeClr val="bg1"/>
                </a:solidFill>
              </a:defRPr>
            </a:lvl1pPr>
          </a:lstStyle>
          <a:p>
            <a:r>
              <a:rPr lang="en-US"/>
              <a:t>Case Description</a:t>
            </a:r>
            <a:endParaRPr/>
          </a:p>
        </p:txBody>
      </p:sp>
      <p:sp>
        <p:nvSpPr>
          <p:cNvPr id="6" name="Text Placeholder 8">
            <a:extLst>
              <a:ext uri="{FF2B5EF4-FFF2-40B4-BE49-F238E27FC236}">
                <a16:creationId xmlns:a16="http://schemas.microsoft.com/office/drawing/2014/main" id="{2BAA3231-1A8B-6944-4131-C737DA82B5CA}"/>
              </a:ext>
            </a:extLst>
          </p:cNvPr>
          <p:cNvSpPr>
            <a:spLocks noGrp="1"/>
          </p:cNvSpPr>
          <p:nvPr>
            <p:ph idx="25" hasCustomPrompt="1"/>
          </p:nvPr>
        </p:nvSpPr>
        <p:spPr>
          <a:xfrm>
            <a:off x="6363624" y="1720162"/>
            <a:ext cx="4475112" cy="1708838"/>
          </a:xfrm>
          <a:prstGeom prst="rect">
            <a:avLst/>
          </a:prstGeom>
        </p:spPr>
        <p:txBody>
          <a:bodyPr vert="horz" lIns="91440" tIns="45720" rIns="91440" bIns="45720" rtlCol="0">
            <a:noAutofit/>
          </a:bodyPr>
          <a:lstStyle>
            <a:lvl1pPr marL="228600" indent="-222250">
              <a:buClr>
                <a:srgbClr val="8D155C"/>
              </a:buClr>
              <a:buSzPct val="131000"/>
              <a:buFont typeface="Arial" panose="020B0604020202020204" pitchFamily="34" charset="0"/>
              <a:buChar char="•"/>
              <a:tabLst/>
              <a:defRPr sz="1400">
                <a:solidFill>
                  <a:srgbClr val="121F3C"/>
                </a:solidFill>
              </a:defRPr>
            </a:lvl1pPr>
            <a:lvl2pPr marL="457200" indent="-168275">
              <a:buClr>
                <a:srgbClr val="8D155C"/>
              </a:buClr>
              <a:buFont typeface="Arial" panose="020B0604020202020204" pitchFamily="34" charset="0"/>
              <a:buChar char="•"/>
              <a:tabLst/>
              <a:defRPr sz="1200">
                <a:solidFill>
                  <a:srgbClr val="121F3C"/>
                </a:solidFill>
              </a:defRPr>
            </a:lvl2pPr>
            <a:lvl3pPr marL="635000" indent="-177800">
              <a:buClr>
                <a:srgbClr val="8D155C"/>
              </a:buClr>
              <a:buFont typeface="Arial" panose="020B0604020202020204" pitchFamily="34" charset="0"/>
              <a:buChar char="•"/>
              <a:tabLst/>
              <a:defRPr sz="1100">
                <a:solidFill>
                  <a:srgbClr val="121F3C"/>
                </a:solidFill>
              </a:defRPr>
            </a:lvl3pPr>
            <a:lvl4pPr marL="803275" indent="-168275">
              <a:buClr>
                <a:srgbClr val="8D155C"/>
              </a:buClr>
              <a:buFont typeface="Arial" panose="020B0604020202020204" pitchFamily="34" charset="0"/>
              <a:buChar char="•"/>
              <a:tabLst/>
              <a:defRPr sz="1050">
                <a:solidFill>
                  <a:srgbClr val="121F3C"/>
                </a:solidFill>
              </a:defRPr>
            </a:lvl4pPr>
            <a:lvl5pPr>
              <a:buClr>
                <a:srgbClr val="8D155C"/>
              </a:buClr>
              <a:buFont typeface="Arial" panose="020B0604020202020204" pitchFamily="34" charset="0"/>
              <a:buChar char="•"/>
              <a:defRPr sz="1050">
                <a:solidFill>
                  <a:srgbClr val="121F3C"/>
                </a:solidFill>
              </a:defRPr>
            </a:lvl5pPr>
          </a:lstStyle>
          <a:p>
            <a:pPr lvl="0"/>
            <a:r>
              <a:rPr lang="en-US"/>
              <a:t>Level one</a:t>
            </a:r>
          </a:p>
          <a:p>
            <a:pPr lvl="1"/>
            <a:r>
              <a:rPr lang="en-US"/>
              <a:t>Level two</a:t>
            </a:r>
          </a:p>
          <a:p>
            <a:pPr lvl="2"/>
            <a:r>
              <a:rPr lang="en-US"/>
              <a:t>Level three</a:t>
            </a:r>
          </a:p>
          <a:p>
            <a:pPr lvl="3"/>
            <a:r>
              <a:rPr lang="en-US"/>
              <a:t>Level four</a:t>
            </a:r>
          </a:p>
          <a:p>
            <a:pPr lvl="4"/>
            <a:r>
              <a:rPr lang="en-US"/>
              <a:t>Level five</a:t>
            </a:r>
          </a:p>
        </p:txBody>
      </p:sp>
      <p:sp>
        <p:nvSpPr>
          <p:cNvPr id="11" name="Text Placeholder 20">
            <a:extLst>
              <a:ext uri="{FF2B5EF4-FFF2-40B4-BE49-F238E27FC236}">
                <a16:creationId xmlns:a16="http://schemas.microsoft.com/office/drawing/2014/main" id="{38351EB9-D4E8-F115-B74C-5B7AE1FD53AA}"/>
              </a:ext>
            </a:extLst>
          </p:cNvPr>
          <p:cNvSpPr>
            <a:spLocks noGrp="1"/>
          </p:cNvSpPr>
          <p:nvPr>
            <p:ph type="body" sz="quarter" idx="22" hasCustomPrompt="1"/>
          </p:nvPr>
        </p:nvSpPr>
        <p:spPr>
          <a:xfrm>
            <a:off x="529389" y="803858"/>
            <a:ext cx="11117179" cy="284038"/>
          </a:xfrm>
          <a:prstGeom prst="rect">
            <a:avLst/>
          </a:prstGeom>
        </p:spPr>
        <p:txBody>
          <a:bodyPr anchor="ctr">
            <a:noAutofit/>
          </a:bodyPr>
          <a:lstStyle>
            <a:lvl1pPr marL="0" indent="0" algn="ctr" defTabSz="630936">
              <a:spcBef>
                <a:spcPts val="600"/>
              </a:spcBef>
              <a:buNone/>
              <a:defRPr sz="1600" b="1">
                <a:solidFill>
                  <a:srgbClr val="121F3C"/>
                </a:solidFill>
              </a:defRPr>
            </a:lvl1pPr>
          </a:lstStyle>
          <a:p>
            <a:r>
              <a:t>XX-YEAR-OLD MAN/WOMAN</a:t>
            </a:r>
          </a:p>
        </p:txBody>
      </p:sp>
    </p:spTree>
    <p:extLst>
      <p:ext uri="{BB962C8B-B14F-4D97-AF65-F5344CB8AC3E}">
        <p14:creationId xmlns:p14="http://schemas.microsoft.com/office/powerpoint/2010/main" val="179295603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ase Study_F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7B06325E-894B-ABB1-71C3-12ED89D6AE61}"/>
              </a:ext>
            </a:extLst>
          </p:cNvPr>
          <p:cNvSpPr/>
          <p:nvPr userDrawn="1"/>
        </p:nvSpPr>
        <p:spPr>
          <a:xfrm>
            <a:off x="689769" y="335499"/>
            <a:ext cx="2888890" cy="381548"/>
          </a:xfrm>
          <a:prstGeom prst="rect">
            <a:avLst/>
          </a:prstGeom>
          <a:solidFill>
            <a:srgbClr val="569D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Arial" panose="020B0604020202020204" pitchFamily="34" charset="0"/>
              <a:cs typeface="Arial" panose="020B0604020202020204" pitchFamily="34" charset="0"/>
            </a:endParaRPr>
          </a:p>
        </p:txBody>
      </p:sp>
      <p:sp>
        <p:nvSpPr>
          <p:cNvPr id="140" name="Text Placeholder 20"/>
          <p:cNvSpPr>
            <a:spLocks noGrp="1"/>
          </p:cNvSpPr>
          <p:nvPr>
            <p:ph type="body" sz="quarter" idx="23" hasCustomPrompt="1"/>
          </p:nvPr>
        </p:nvSpPr>
        <p:spPr>
          <a:xfrm>
            <a:off x="554017" y="1276448"/>
            <a:ext cx="5668363" cy="536547"/>
          </a:xfrm>
          <a:custGeom>
            <a:avLst/>
            <a:gdLst>
              <a:gd name="csX0" fmla="*/ 0 w 4464203"/>
              <a:gd name="csY0" fmla="*/ 0 h 352135"/>
              <a:gd name="csX1" fmla="*/ 4464203 w 4464203"/>
              <a:gd name="csY1" fmla="*/ 0 h 352135"/>
              <a:gd name="csX2" fmla="*/ 4464203 w 4464203"/>
              <a:gd name="csY2" fmla="*/ 352135 h 352135"/>
              <a:gd name="csX3" fmla="*/ 0 w 4464203"/>
              <a:gd name="csY3" fmla="*/ 352135 h 352135"/>
              <a:gd name="csX4" fmla="*/ 0 w 4464203"/>
              <a:gd name="csY4" fmla="*/ 0 h 352135"/>
              <a:gd name="csX0" fmla="*/ 0 w 4599669"/>
              <a:gd name="csY0" fmla="*/ 30 h 352165"/>
              <a:gd name="csX1" fmla="*/ 4464203 w 4599669"/>
              <a:gd name="csY1" fmla="*/ 30 h 352165"/>
              <a:gd name="csX2" fmla="*/ 4464203 w 4599669"/>
              <a:gd name="csY2" fmla="*/ 352165 h 352165"/>
              <a:gd name="csX3" fmla="*/ 0 w 4599669"/>
              <a:gd name="csY3" fmla="*/ 352165 h 352165"/>
              <a:gd name="csX4" fmla="*/ 0 w 4599669"/>
              <a:gd name="csY4" fmla="*/ 30 h 352165"/>
              <a:gd name="csX0" fmla="*/ 0 w 4684900"/>
              <a:gd name="csY0" fmla="*/ 21 h 352176"/>
              <a:gd name="csX1" fmla="*/ 4464203 w 4684900"/>
              <a:gd name="csY1" fmla="*/ 21 h 352176"/>
              <a:gd name="csX2" fmla="*/ 4464203 w 4684900"/>
              <a:gd name="csY2" fmla="*/ 352156 h 352176"/>
              <a:gd name="csX3" fmla="*/ 0 w 4684900"/>
              <a:gd name="csY3" fmla="*/ 352156 h 352176"/>
              <a:gd name="csX4" fmla="*/ 0 w 4684900"/>
              <a:gd name="csY4" fmla="*/ 21 h 352176"/>
              <a:gd name="csX0" fmla="*/ 0 w 4663784"/>
              <a:gd name="csY0" fmla="*/ 0 h 352156"/>
              <a:gd name="csX1" fmla="*/ 4464203 w 4663784"/>
              <a:gd name="csY1" fmla="*/ 0 h 352156"/>
              <a:gd name="csX2" fmla="*/ 4464203 w 4663784"/>
              <a:gd name="csY2" fmla="*/ 352135 h 352156"/>
              <a:gd name="csX3" fmla="*/ 0 w 4663784"/>
              <a:gd name="csY3" fmla="*/ 352135 h 352156"/>
              <a:gd name="csX4" fmla="*/ 0 w 4663784"/>
              <a:gd name="csY4" fmla="*/ 0 h 352156"/>
              <a:gd name="csX0" fmla="*/ 0 w 4701379"/>
              <a:gd name="csY0" fmla="*/ 0 h 352155"/>
              <a:gd name="csX1" fmla="*/ 4464203 w 4701379"/>
              <a:gd name="csY1" fmla="*/ 0 h 352155"/>
              <a:gd name="csX2" fmla="*/ 4464203 w 4701379"/>
              <a:gd name="csY2" fmla="*/ 352135 h 352155"/>
              <a:gd name="csX3" fmla="*/ 0 w 4701379"/>
              <a:gd name="csY3" fmla="*/ 352135 h 352155"/>
              <a:gd name="csX4" fmla="*/ 0 w 4701379"/>
              <a:gd name="csY4" fmla="*/ 0 h 352155"/>
              <a:gd name="csX0" fmla="*/ 0 w 4641571"/>
              <a:gd name="csY0" fmla="*/ 0 h 352155"/>
              <a:gd name="csX1" fmla="*/ 4464203 w 4641571"/>
              <a:gd name="csY1" fmla="*/ 0 h 352155"/>
              <a:gd name="csX2" fmla="*/ 4464203 w 4641571"/>
              <a:gd name="csY2" fmla="*/ 352135 h 352155"/>
              <a:gd name="csX3" fmla="*/ 0 w 4641571"/>
              <a:gd name="csY3" fmla="*/ 352135 h 352155"/>
              <a:gd name="csX4" fmla="*/ 0 w 4641571"/>
              <a:gd name="csY4" fmla="*/ 0 h 352155"/>
              <a:gd name="csX0" fmla="*/ 0 w 4602426"/>
              <a:gd name="csY0" fmla="*/ 0 h 352135"/>
              <a:gd name="csX1" fmla="*/ 4464203 w 4602426"/>
              <a:gd name="csY1" fmla="*/ 0 h 352135"/>
              <a:gd name="csX2" fmla="*/ 4464203 w 4602426"/>
              <a:gd name="csY2" fmla="*/ 352135 h 352135"/>
              <a:gd name="csX3" fmla="*/ 0 w 4602426"/>
              <a:gd name="csY3" fmla="*/ 352135 h 352135"/>
              <a:gd name="csX4" fmla="*/ 0 w 4602426"/>
              <a:gd name="csY4" fmla="*/ 0 h 352135"/>
              <a:gd name="csX0" fmla="*/ 0 w 4625876"/>
              <a:gd name="csY0" fmla="*/ 0 h 352135"/>
              <a:gd name="csX1" fmla="*/ 4464203 w 4625876"/>
              <a:gd name="csY1" fmla="*/ 0 h 352135"/>
              <a:gd name="csX2" fmla="*/ 4464203 w 4625876"/>
              <a:gd name="csY2" fmla="*/ 352135 h 352135"/>
              <a:gd name="csX3" fmla="*/ 0 w 4625876"/>
              <a:gd name="csY3" fmla="*/ 352135 h 352135"/>
              <a:gd name="csX4" fmla="*/ 0 w 4625876"/>
              <a:gd name="csY4" fmla="*/ 0 h 352135"/>
              <a:gd name="csX0" fmla="*/ 0 w 4647745"/>
              <a:gd name="csY0" fmla="*/ 0 h 352155"/>
              <a:gd name="csX1" fmla="*/ 4464203 w 4647745"/>
              <a:gd name="csY1" fmla="*/ 0 h 352155"/>
              <a:gd name="csX2" fmla="*/ 4464203 w 4647745"/>
              <a:gd name="csY2" fmla="*/ 352135 h 352155"/>
              <a:gd name="csX3" fmla="*/ 0 w 4647745"/>
              <a:gd name="csY3" fmla="*/ 352135 h 352155"/>
              <a:gd name="csX4" fmla="*/ 0 w 4647745"/>
              <a:gd name="csY4" fmla="*/ 0 h 352155"/>
            </a:gdLst>
            <a:ahLst/>
            <a:cxnLst>
              <a:cxn ang="0">
                <a:pos x="csX0" y="csY0"/>
              </a:cxn>
              <a:cxn ang="0">
                <a:pos x="csX1" y="csY1"/>
              </a:cxn>
              <a:cxn ang="0">
                <a:pos x="csX2" y="csY2"/>
              </a:cxn>
              <a:cxn ang="0">
                <a:pos x="csX3" y="csY3"/>
              </a:cxn>
              <a:cxn ang="0">
                <a:pos x="csX4" y="csY4"/>
              </a:cxn>
            </a:cxnLst>
            <a:rect l="l" t="t" r="r" b="b"/>
            <a:pathLst>
              <a:path w="4647745" h="352155">
                <a:moveTo>
                  <a:pt x="0" y="0"/>
                </a:moveTo>
                <a:lnTo>
                  <a:pt x="4464203" y="0"/>
                </a:lnTo>
                <a:cubicBezTo>
                  <a:pt x="4708928" y="3964"/>
                  <a:pt x="4708928" y="355258"/>
                  <a:pt x="4464203" y="352135"/>
                </a:cubicBezTo>
                <a:lnTo>
                  <a:pt x="0" y="352135"/>
                </a:lnTo>
                <a:lnTo>
                  <a:pt x="0" y="0"/>
                </a:lnTo>
                <a:close/>
              </a:path>
            </a:pathLst>
          </a:custGeom>
          <a:solidFill>
            <a:srgbClr val="003862"/>
          </a:solidFill>
        </p:spPr>
        <p:txBody>
          <a:bodyPr anchor="ctr">
            <a:noAutofit/>
          </a:bodyPr>
          <a:lstStyle>
            <a:lvl1pPr marL="182880" indent="0" defTabSz="694944">
              <a:spcBef>
                <a:spcPts val="700"/>
              </a:spcBef>
              <a:buNone/>
              <a:defRPr sz="2000" b="1">
                <a:solidFill>
                  <a:schemeClr val="bg1"/>
                </a:solidFill>
              </a:defRPr>
            </a:lvl1pPr>
          </a:lstStyle>
          <a:p>
            <a:r>
              <a:rPr lang="en-US"/>
              <a:t>Case Description</a:t>
            </a:r>
            <a:endParaRPr/>
          </a:p>
        </p:txBody>
      </p:sp>
      <p:sp>
        <p:nvSpPr>
          <p:cNvPr id="2" name="Title Placeholder 5">
            <a:extLst>
              <a:ext uri="{FF2B5EF4-FFF2-40B4-BE49-F238E27FC236}">
                <a16:creationId xmlns:a16="http://schemas.microsoft.com/office/drawing/2014/main" id="{4053949A-CD0C-ACCB-7E3E-2A9FD1381E3E}"/>
              </a:ext>
            </a:extLst>
          </p:cNvPr>
          <p:cNvSpPr>
            <a:spLocks noGrp="1"/>
          </p:cNvSpPr>
          <p:nvPr>
            <p:ph type="title" hasCustomPrompt="1"/>
          </p:nvPr>
        </p:nvSpPr>
        <p:spPr>
          <a:xfrm>
            <a:off x="689769" y="263151"/>
            <a:ext cx="3705768" cy="576072"/>
          </a:xfrm>
          <a:prstGeom prst="rect">
            <a:avLst/>
          </a:prstGeom>
        </p:spPr>
        <p:txBody>
          <a:bodyPr vert="horz" lIns="91440" tIns="45720" rIns="91440" bIns="45720" rtlCol="0" anchor="t">
            <a:noAutofit/>
          </a:bodyPr>
          <a:lstStyle>
            <a:lvl1pPr>
              <a:defRPr sz="3200" spc="-150">
                <a:solidFill>
                  <a:schemeClr val="bg1"/>
                </a:solidFill>
              </a:defRPr>
            </a:lvl1pPr>
          </a:lstStyle>
          <a:p>
            <a:r>
              <a:rPr lang="en-US"/>
              <a:t>PATIENT CASE</a:t>
            </a:r>
          </a:p>
        </p:txBody>
      </p:sp>
      <p:sp>
        <p:nvSpPr>
          <p:cNvPr id="3" name="Text Placeholder 8">
            <a:extLst>
              <a:ext uri="{FF2B5EF4-FFF2-40B4-BE49-F238E27FC236}">
                <a16:creationId xmlns:a16="http://schemas.microsoft.com/office/drawing/2014/main" id="{D81079C9-196D-0005-2CC8-8DB5E4B9BCE1}"/>
              </a:ext>
            </a:extLst>
          </p:cNvPr>
          <p:cNvSpPr>
            <a:spLocks noGrp="1"/>
          </p:cNvSpPr>
          <p:nvPr>
            <p:ph idx="1" hasCustomPrompt="1"/>
          </p:nvPr>
        </p:nvSpPr>
        <p:spPr>
          <a:xfrm>
            <a:off x="797012" y="2061667"/>
            <a:ext cx="10153485" cy="2008527"/>
          </a:xfrm>
          <a:prstGeom prst="rect">
            <a:avLst/>
          </a:prstGeom>
        </p:spPr>
        <p:txBody>
          <a:bodyPr vert="horz" lIns="91440" tIns="45720" rIns="91440" bIns="45720" rtlCol="0">
            <a:noAutofit/>
          </a:bodyPr>
          <a:lstStyle>
            <a:lvl1pPr marL="288925" indent="-282575" hangingPunct="0">
              <a:buClr>
                <a:srgbClr val="8D155C"/>
              </a:buClr>
              <a:buSzPct val="105000"/>
              <a:buFont typeface="System Font Regular"/>
              <a:buChar char="•"/>
              <a:tabLst/>
              <a:defRPr sz="2000">
                <a:solidFill>
                  <a:srgbClr val="121F3C"/>
                </a:solidFill>
              </a:defRPr>
            </a:lvl1pPr>
            <a:lvl2pPr marL="577850" indent="-288925" hangingPunct="0">
              <a:buClr>
                <a:srgbClr val="8D155C"/>
              </a:buClr>
              <a:buSzPct val="105000"/>
              <a:buFont typeface="System Font Regular"/>
              <a:buChar char="•"/>
              <a:tabLst/>
              <a:defRPr sz="1800">
                <a:solidFill>
                  <a:srgbClr val="121F3C"/>
                </a:solidFill>
              </a:defRPr>
            </a:lvl2pPr>
            <a:lvl3pPr marL="804863" indent="-227013" hangingPunct="0">
              <a:buClr>
                <a:srgbClr val="8D155C"/>
              </a:buClr>
              <a:buSzPct val="105000"/>
              <a:buFont typeface="System Font Regular"/>
              <a:buChar char="•"/>
              <a:tabLst/>
              <a:defRPr sz="1600">
                <a:solidFill>
                  <a:srgbClr val="121F3C"/>
                </a:solidFill>
              </a:defRPr>
            </a:lvl3pPr>
            <a:lvl4pPr marL="1031875" indent="-238125" hangingPunct="0">
              <a:buClr>
                <a:srgbClr val="8D155C"/>
              </a:buClr>
              <a:buSzPct val="105000"/>
              <a:buFont typeface="System Font Regular"/>
              <a:buChar char="•"/>
              <a:tabLst/>
              <a:defRPr sz="1400">
                <a:solidFill>
                  <a:srgbClr val="121F3C"/>
                </a:solidFill>
              </a:defRPr>
            </a:lvl4pPr>
            <a:lvl5pPr marL="1258888" indent="-227013" hangingPunct="0">
              <a:buClr>
                <a:srgbClr val="8D155C"/>
              </a:buClr>
              <a:buSzPct val="105000"/>
              <a:buFont typeface="System Font Regular"/>
              <a:buChar char="•"/>
              <a:tabLst/>
              <a:defRPr sz="1400">
                <a:solidFill>
                  <a:srgbClr val="121F3C"/>
                </a:solidFill>
              </a:defRPr>
            </a:lvl5pPr>
          </a:lstStyle>
          <a:p>
            <a:pPr lvl="0"/>
            <a:r>
              <a:rPr lang="en-US"/>
              <a:t>Level one</a:t>
            </a:r>
          </a:p>
          <a:p>
            <a:pPr lvl="1"/>
            <a:r>
              <a:rPr lang="en-US"/>
              <a:t>Level two</a:t>
            </a:r>
          </a:p>
          <a:p>
            <a:pPr lvl="2"/>
            <a:r>
              <a:rPr lang="en-US"/>
              <a:t>Level three</a:t>
            </a:r>
          </a:p>
          <a:p>
            <a:pPr lvl="3"/>
            <a:r>
              <a:rPr lang="en-US"/>
              <a:t>Level four</a:t>
            </a:r>
          </a:p>
          <a:p>
            <a:pPr lvl="4"/>
            <a:r>
              <a:rPr lang="en-US"/>
              <a:t>Level five</a:t>
            </a:r>
          </a:p>
        </p:txBody>
      </p:sp>
      <p:sp>
        <p:nvSpPr>
          <p:cNvPr id="4" name="Footer Placeholder 10">
            <a:extLst>
              <a:ext uri="{FF2B5EF4-FFF2-40B4-BE49-F238E27FC236}">
                <a16:creationId xmlns:a16="http://schemas.microsoft.com/office/drawing/2014/main" id="{7AFC9BA5-F839-0A6D-7909-38CF39FF01CE}"/>
              </a:ext>
            </a:extLst>
          </p:cNvPr>
          <p:cNvSpPr>
            <a:spLocks noGrp="1"/>
          </p:cNvSpPr>
          <p:nvPr>
            <p:ph type="ftr" sz="quarter" idx="3"/>
          </p:nvPr>
        </p:nvSpPr>
        <p:spPr>
          <a:xfrm>
            <a:off x="797013" y="6453116"/>
            <a:ext cx="9153144" cy="352155"/>
          </a:xfrm>
          <a:prstGeom prst="rect">
            <a:avLst/>
          </a:prstGeom>
        </p:spPr>
        <p:txBody>
          <a:bodyPr vert="horz" lIns="91440" tIns="45720" rIns="91440" bIns="45720" rtlCol="0" anchor="b"/>
          <a:lstStyle>
            <a:lvl1pPr algn="l">
              <a:defRPr sz="800">
                <a:solidFill>
                  <a:srgbClr val="121F3C"/>
                </a:solidFill>
                <a:latin typeface="Arial" panose="020B0604020202020204" pitchFamily="34" charset="0"/>
                <a:cs typeface="Arial" panose="020B0604020202020204" pitchFamily="34" charset="0"/>
              </a:defRPr>
            </a:lvl1pPr>
          </a:lstStyle>
          <a:p>
            <a:pPr hangingPunct="0">
              <a:defRPr/>
            </a:pPr>
            <a:endParaRPr lang="en-US" kern="0">
              <a:solidFill>
                <a:srgbClr val="121F3C"/>
              </a:solidFill>
              <a:sym typeface="Aptos"/>
            </a:endParaRPr>
          </a:p>
        </p:txBody>
      </p:sp>
      <p:sp>
        <p:nvSpPr>
          <p:cNvPr id="11" name="Text Placeholder 20">
            <a:extLst>
              <a:ext uri="{FF2B5EF4-FFF2-40B4-BE49-F238E27FC236}">
                <a16:creationId xmlns:a16="http://schemas.microsoft.com/office/drawing/2014/main" id="{38351EB9-D4E8-F115-B74C-5B7AE1FD53AA}"/>
              </a:ext>
            </a:extLst>
          </p:cNvPr>
          <p:cNvSpPr>
            <a:spLocks noGrp="1"/>
          </p:cNvSpPr>
          <p:nvPr>
            <p:ph type="body" sz="quarter" idx="22" hasCustomPrompt="1"/>
          </p:nvPr>
        </p:nvSpPr>
        <p:spPr>
          <a:xfrm>
            <a:off x="529389" y="803858"/>
            <a:ext cx="11117179" cy="284038"/>
          </a:xfrm>
          <a:prstGeom prst="rect">
            <a:avLst/>
          </a:prstGeom>
        </p:spPr>
        <p:txBody>
          <a:bodyPr anchor="ctr">
            <a:noAutofit/>
          </a:bodyPr>
          <a:lstStyle>
            <a:lvl1pPr marL="0" indent="0" algn="ctr" defTabSz="630936">
              <a:spcBef>
                <a:spcPts val="600"/>
              </a:spcBef>
              <a:buNone/>
              <a:defRPr sz="1600" b="1">
                <a:solidFill>
                  <a:srgbClr val="121F3C"/>
                </a:solidFill>
              </a:defRPr>
            </a:lvl1pPr>
          </a:lstStyle>
          <a:p>
            <a:r>
              <a:t>XX-YEAR-OLD MAN/WOMAN</a:t>
            </a:r>
          </a:p>
        </p:txBody>
      </p:sp>
    </p:spTree>
    <p:extLst>
      <p:ext uri="{BB962C8B-B14F-4D97-AF65-F5344CB8AC3E}">
        <p14:creationId xmlns:p14="http://schemas.microsoft.com/office/powerpoint/2010/main" val="400132835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1_Blank">
    <p:bg>
      <p:bgPr>
        <a:solidFill>
          <a:schemeClr val="bg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0F371B7-319E-0ADB-7EB0-D2CD78BB67A4}"/>
              </a:ext>
            </a:extLst>
          </p:cNvPr>
          <p:cNvPicPr>
            <a:picLocks noChangeAspect="1"/>
          </p:cNvPicPr>
          <p:nvPr userDrawn="1"/>
        </p:nvPicPr>
        <p:blipFill>
          <a:blip r:embed="rId2"/>
          <a:srcRect/>
          <a:stretch/>
        </p:blipFill>
        <p:spPr>
          <a:xfrm>
            <a:off x="0" y="0"/>
            <a:ext cx="12192000" cy="6858002"/>
          </a:xfrm>
          <a:prstGeom prst="rect">
            <a:avLst/>
          </a:prstGeom>
        </p:spPr>
      </p:pic>
      <p:sp>
        <p:nvSpPr>
          <p:cNvPr id="7" name="Rectangle 6">
            <a:extLst>
              <a:ext uri="{FF2B5EF4-FFF2-40B4-BE49-F238E27FC236}">
                <a16:creationId xmlns:a16="http://schemas.microsoft.com/office/drawing/2014/main" id="{E4BD3E34-02ED-C826-B173-727999355F3D}"/>
              </a:ext>
            </a:extLst>
          </p:cNvPr>
          <p:cNvSpPr/>
          <p:nvPr userDrawn="1"/>
        </p:nvSpPr>
        <p:spPr>
          <a:xfrm>
            <a:off x="1731263" y="1394495"/>
            <a:ext cx="8729472" cy="4047744"/>
          </a:xfrm>
          <a:prstGeom prst="rect">
            <a:avLst/>
          </a:prstGeom>
          <a:gradFill flip="none" rotWithShape="1">
            <a:gsLst>
              <a:gs pos="99000">
                <a:srgbClr val="00132C">
                  <a:alpha val="0"/>
                </a:srgbClr>
              </a:gs>
              <a:gs pos="0">
                <a:srgbClr val="00132C"/>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Graphic 5">
            <a:extLst>
              <a:ext uri="{FF2B5EF4-FFF2-40B4-BE49-F238E27FC236}">
                <a16:creationId xmlns:a16="http://schemas.microsoft.com/office/drawing/2014/main" id="{3797535B-B7D7-026F-E052-18558BDEF56E}"/>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3116420" y="2856738"/>
            <a:ext cx="5959157" cy="1144524"/>
          </a:xfrm>
          <a:prstGeom prst="rect">
            <a:avLst/>
          </a:prstGeom>
        </p:spPr>
      </p:pic>
    </p:spTree>
    <p:extLst>
      <p:ext uri="{BB962C8B-B14F-4D97-AF65-F5344CB8AC3E}">
        <p14:creationId xmlns:p14="http://schemas.microsoft.com/office/powerpoint/2010/main" val="3867652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4" name="Title Placeholder 1">
            <a:extLst>
              <a:ext uri="{FF2B5EF4-FFF2-40B4-BE49-F238E27FC236}">
                <a16:creationId xmlns:a16="http://schemas.microsoft.com/office/drawing/2014/main" id="{C193942E-1616-783D-EAC3-3C664EEAB72C}"/>
              </a:ext>
            </a:extLst>
          </p:cNvPr>
          <p:cNvSpPr>
            <a:spLocks noGrp="1"/>
          </p:cNvSpPr>
          <p:nvPr>
            <p:ph type="title"/>
          </p:nvPr>
        </p:nvSpPr>
        <p:spPr>
          <a:xfrm>
            <a:off x="838200" y="365125"/>
            <a:ext cx="10515600" cy="871393"/>
          </a:xfrm>
          <a:prstGeom prst="rect">
            <a:avLst/>
          </a:prstGeom>
        </p:spPr>
        <p:txBody>
          <a:bodyPr vert="horz" lIns="91440" tIns="45720" rIns="91440" bIns="45720" rtlCol="0" anchor="ctr">
            <a:normAutofit/>
          </a:bodyPr>
          <a:lstStyle/>
          <a:p>
            <a:r>
              <a:rPr lang="en-US"/>
              <a:t>Click to edit Master title style</a:t>
            </a:r>
          </a:p>
        </p:txBody>
      </p:sp>
      <p:sp>
        <p:nvSpPr>
          <p:cNvPr id="7" name="Footer Placeholder 8">
            <a:extLst>
              <a:ext uri="{FF2B5EF4-FFF2-40B4-BE49-F238E27FC236}">
                <a16:creationId xmlns:a16="http://schemas.microsoft.com/office/drawing/2014/main" id="{1CBA92E1-5778-138C-0A36-FE863F2491E3}"/>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
        <p:nvSpPr>
          <p:cNvPr id="11" name="Text Placeholder 2">
            <a:extLst>
              <a:ext uri="{FF2B5EF4-FFF2-40B4-BE49-F238E27FC236}">
                <a16:creationId xmlns:a16="http://schemas.microsoft.com/office/drawing/2014/main" id="{AD407581-8575-E8EB-38C5-98CDF94DDDEC}"/>
              </a:ext>
            </a:extLst>
          </p:cNvPr>
          <p:cNvSpPr>
            <a:spLocks noGrp="1"/>
          </p:cNvSpPr>
          <p:nvPr>
            <p:ph idx="1"/>
          </p:nvPr>
        </p:nvSpPr>
        <p:spPr>
          <a:xfrm>
            <a:off x="838200" y="1331283"/>
            <a:ext cx="10515600"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0648177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rgbClr val="FFFFFF"/>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9FB0EAF3-0BE6-29A7-D4F3-0DB823B55D0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105903" y="6206786"/>
            <a:ext cx="3076540" cy="402337"/>
          </a:xfrm>
          <a:prstGeom prst="rect">
            <a:avLst/>
          </a:prstGeom>
        </p:spPr>
      </p:pic>
      <p:pic>
        <p:nvPicPr>
          <p:cNvPr id="6" name="Picture 5">
            <a:extLst>
              <a:ext uri="{FF2B5EF4-FFF2-40B4-BE49-F238E27FC236}">
                <a16:creationId xmlns:a16="http://schemas.microsoft.com/office/drawing/2014/main" id="{B8DD4F0E-A738-525A-F356-1F1AAFA56AC2}"/>
              </a:ext>
            </a:extLst>
          </p:cNvPr>
          <p:cNvPicPr>
            <a:picLocks noChangeAspect="1"/>
          </p:cNvPicPr>
          <p:nvPr userDrawn="1"/>
        </p:nvPicPr>
        <p:blipFill>
          <a:blip r:embed="rId3"/>
          <a:srcRect t="6728" b="6728"/>
          <a:stretch/>
        </p:blipFill>
        <p:spPr>
          <a:xfrm>
            <a:off x="0" y="0"/>
            <a:ext cx="12192000" cy="5935211"/>
          </a:xfrm>
          <a:prstGeom prst="rect">
            <a:avLst/>
          </a:prstGeom>
        </p:spPr>
      </p:pic>
      <p:sp>
        <p:nvSpPr>
          <p:cNvPr id="10" name="Rectangle 9">
            <a:extLst>
              <a:ext uri="{FF2B5EF4-FFF2-40B4-BE49-F238E27FC236}">
                <a16:creationId xmlns:a16="http://schemas.microsoft.com/office/drawing/2014/main" id="{D898D650-B258-AC3F-9B26-254B3A938C3F}"/>
              </a:ext>
            </a:extLst>
          </p:cNvPr>
          <p:cNvSpPr/>
          <p:nvPr userDrawn="1"/>
        </p:nvSpPr>
        <p:spPr>
          <a:xfrm>
            <a:off x="1105903" y="1458125"/>
            <a:ext cx="8729472" cy="4047744"/>
          </a:xfrm>
          <a:prstGeom prst="rect">
            <a:avLst/>
          </a:prstGeom>
          <a:gradFill flip="none" rotWithShape="1">
            <a:gsLst>
              <a:gs pos="99000">
                <a:srgbClr val="00132C">
                  <a:alpha val="0"/>
                </a:srgbClr>
              </a:gs>
              <a:gs pos="0">
                <a:srgbClr val="00132C"/>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A6201D2-AC02-C943-80D7-3B0E544A04CB}"/>
              </a:ext>
            </a:extLst>
          </p:cNvPr>
          <p:cNvSpPr>
            <a:spLocks noGrp="1"/>
          </p:cNvSpPr>
          <p:nvPr>
            <p:ph type="ctrTitle"/>
          </p:nvPr>
        </p:nvSpPr>
        <p:spPr>
          <a:xfrm>
            <a:off x="1105903" y="1028785"/>
            <a:ext cx="8543424" cy="2387600"/>
          </a:xfrm>
        </p:spPr>
        <p:txBody>
          <a:bodyPr anchor="b"/>
          <a:lstStyle>
            <a:lvl1pPr algn="l">
              <a:defRPr sz="4800">
                <a:solidFill>
                  <a:schemeClr val="bg1"/>
                </a:solidFill>
              </a:defRPr>
            </a:lvl1pPr>
          </a:lstStyle>
          <a:p>
            <a:r>
              <a:rPr lang="en-US"/>
              <a:t>Click to edit Master title style</a:t>
            </a:r>
          </a:p>
        </p:txBody>
      </p:sp>
      <p:sp>
        <p:nvSpPr>
          <p:cNvPr id="3" name="Subtitle 2">
            <a:extLst>
              <a:ext uri="{FF2B5EF4-FFF2-40B4-BE49-F238E27FC236}">
                <a16:creationId xmlns:a16="http://schemas.microsoft.com/office/drawing/2014/main" id="{CB067071-7233-3241-B7CB-4BD482052D6C}"/>
              </a:ext>
            </a:extLst>
          </p:cNvPr>
          <p:cNvSpPr>
            <a:spLocks noGrp="1"/>
          </p:cNvSpPr>
          <p:nvPr>
            <p:ph type="subTitle" idx="1"/>
          </p:nvPr>
        </p:nvSpPr>
        <p:spPr>
          <a:xfrm>
            <a:off x="1105903" y="3508460"/>
            <a:ext cx="8543424" cy="1655762"/>
          </a:xfrm>
        </p:spPr>
        <p:txBody>
          <a:bodyPr>
            <a:normAutofit/>
          </a:bodyPr>
          <a:lstStyle>
            <a:lvl1pPr marL="0" indent="0" algn="l">
              <a:buNone/>
              <a:defRPr sz="28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63909145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11070336"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4368300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and Content_1 picture">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5272087"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4" name="Picture Placeholder 3">
            <a:extLst>
              <a:ext uri="{FF2B5EF4-FFF2-40B4-BE49-F238E27FC236}">
                <a16:creationId xmlns:a16="http://schemas.microsoft.com/office/drawing/2014/main" id="{02960DAC-8EAC-D969-DAEC-55B78FBF9B6C}"/>
              </a:ext>
            </a:extLst>
          </p:cNvPr>
          <p:cNvSpPr>
            <a:spLocks noGrp="1"/>
          </p:cNvSpPr>
          <p:nvPr>
            <p:ph type="pic" sz="quarter" idx="10"/>
          </p:nvPr>
        </p:nvSpPr>
        <p:spPr>
          <a:xfrm>
            <a:off x="6096000" y="2192483"/>
            <a:ext cx="5583936" cy="3657599"/>
          </a:xfrm>
        </p:spPr>
        <p:txBody>
          <a:bodyPr/>
          <a:lstStyle/>
          <a:p>
            <a:endParaRPr lang="en-US"/>
          </a:p>
        </p:txBody>
      </p:sp>
    </p:spTree>
    <p:extLst>
      <p:ext uri="{BB962C8B-B14F-4D97-AF65-F5344CB8AC3E}">
        <p14:creationId xmlns:p14="http://schemas.microsoft.com/office/powerpoint/2010/main" val="7991933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and Content_2 pictures">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5272087"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4" name="Picture Placeholder 3">
            <a:extLst>
              <a:ext uri="{FF2B5EF4-FFF2-40B4-BE49-F238E27FC236}">
                <a16:creationId xmlns:a16="http://schemas.microsoft.com/office/drawing/2014/main" id="{02960DAC-8EAC-D969-DAEC-55B78FBF9B6C}"/>
              </a:ext>
            </a:extLst>
          </p:cNvPr>
          <p:cNvSpPr>
            <a:spLocks noGrp="1"/>
          </p:cNvSpPr>
          <p:nvPr>
            <p:ph type="pic" sz="quarter" idx="10"/>
          </p:nvPr>
        </p:nvSpPr>
        <p:spPr>
          <a:xfrm>
            <a:off x="6096000" y="2192483"/>
            <a:ext cx="2747963" cy="3657599"/>
          </a:xfrm>
        </p:spPr>
        <p:txBody>
          <a:bodyPr/>
          <a:lstStyle/>
          <a:p>
            <a:endParaRPr lang="en-US"/>
          </a:p>
        </p:txBody>
      </p:sp>
      <p:sp>
        <p:nvSpPr>
          <p:cNvPr id="3" name="Picture Placeholder 3">
            <a:extLst>
              <a:ext uri="{FF2B5EF4-FFF2-40B4-BE49-F238E27FC236}">
                <a16:creationId xmlns:a16="http://schemas.microsoft.com/office/drawing/2014/main" id="{D6FAD2FF-4CED-CCFB-190E-94163C7C12D4}"/>
              </a:ext>
            </a:extLst>
          </p:cNvPr>
          <p:cNvSpPr>
            <a:spLocks noGrp="1"/>
          </p:cNvSpPr>
          <p:nvPr>
            <p:ph type="pic" sz="quarter" idx="11"/>
          </p:nvPr>
        </p:nvSpPr>
        <p:spPr>
          <a:xfrm>
            <a:off x="8939213" y="2192483"/>
            <a:ext cx="2747963" cy="3657599"/>
          </a:xfrm>
        </p:spPr>
        <p:txBody>
          <a:bodyPr/>
          <a:lstStyle/>
          <a:p>
            <a:endParaRPr lang="en-US"/>
          </a:p>
        </p:txBody>
      </p:sp>
    </p:spTree>
    <p:extLst>
      <p:ext uri="{BB962C8B-B14F-4D97-AF65-F5344CB8AC3E}">
        <p14:creationId xmlns:p14="http://schemas.microsoft.com/office/powerpoint/2010/main" val="155377789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and Content_3 pictures">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5272087"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4" name="Picture Placeholder 3">
            <a:extLst>
              <a:ext uri="{FF2B5EF4-FFF2-40B4-BE49-F238E27FC236}">
                <a16:creationId xmlns:a16="http://schemas.microsoft.com/office/drawing/2014/main" id="{02960DAC-8EAC-D969-DAEC-55B78FBF9B6C}"/>
              </a:ext>
            </a:extLst>
          </p:cNvPr>
          <p:cNvSpPr>
            <a:spLocks noGrp="1"/>
          </p:cNvSpPr>
          <p:nvPr>
            <p:ph type="pic" sz="quarter" idx="10"/>
          </p:nvPr>
        </p:nvSpPr>
        <p:spPr>
          <a:xfrm>
            <a:off x="6096000" y="3643312"/>
            <a:ext cx="2747963" cy="2206769"/>
          </a:xfrm>
        </p:spPr>
        <p:txBody>
          <a:bodyPr/>
          <a:lstStyle/>
          <a:p>
            <a:endParaRPr lang="en-US"/>
          </a:p>
        </p:txBody>
      </p:sp>
      <p:sp>
        <p:nvSpPr>
          <p:cNvPr id="3" name="Picture Placeholder 3">
            <a:extLst>
              <a:ext uri="{FF2B5EF4-FFF2-40B4-BE49-F238E27FC236}">
                <a16:creationId xmlns:a16="http://schemas.microsoft.com/office/drawing/2014/main" id="{D6FAD2FF-4CED-CCFB-190E-94163C7C12D4}"/>
              </a:ext>
            </a:extLst>
          </p:cNvPr>
          <p:cNvSpPr>
            <a:spLocks noGrp="1"/>
          </p:cNvSpPr>
          <p:nvPr>
            <p:ph type="pic" sz="quarter" idx="11"/>
          </p:nvPr>
        </p:nvSpPr>
        <p:spPr>
          <a:xfrm>
            <a:off x="8939213" y="3643312"/>
            <a:ext cx="2747963" cy="2206769"/>
          </a:xfrm>
        </p:spPr>
        <p:txBody>
          <a:bodyPr/>
          <a:lstStyle/>
          <a:p>
            <a:endParaRPr lang="en-US"/>
          </a:p>
        </p:txBody>
      </p:sp>
      <p:sp>
        <p:nvSpPr>
          <p:cNvPr id="5" name="Picture Placeholder 3">
            <a:extLst>
              <a:ext uri="{FF2B5EF4-FFF2-40B4-BE49-F238E27FC236}">
                <a16:creationId xmlns:a16="http://schemas.microsoft.com/office/drawing/2014/main" id="{07D57370-74EF-E9FD-2F76-129A31368BED}"/>
              </a:ext>
            </a:extLst>
          </p:cNvPr>
          <p:cNvSpPr>
            <a:spLocks noGrp="1"/>
          </p:cNvSpPr>
          <p:nvPr>
            <p:ph type="pic" sz="quarter" idx="12"/>
          </p:nvPr>
        </p:nvSpPr>
        <p:spPr>
          <a:xfrm>
            <a:off x="6096001" y="1331282"/>
            <a:ext cx="5591176" cy="2206769"/>
          </a:xfrm>
        </p:spPr>
        <p:txBody>
          <a:bodyPr/>
          <a:lstStyle/>
          <a:p>
            <a:endParaRPr lang="en-US"/>
          </a:p>
        </p:txBody>
      </p:sp>
    </p:spTree>
    <p:extLst>
      <p:ext uri="{BB962C8B-B14F-4D97-AF65-F5344CB8AC3E}">
        <p14:creationId xmlns:p14="http://schemas.microsoft.com/office/powerpoint/2010/main" val="317111537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Section Header">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8E1332-19FE-7D4D-842D-C4FD3123B6C1}"/>
              </a:ext>
            </a:extLst>
          </p:cNvPr>
          <p:cNvSpPr>
            <a:spLocks noGrp="1"/>
          </p:cNvSpPr>
          <p:nvPr>
            <p:ph type="title"/>
          </p:nvPr>
        </p:nvSpPr>
        <p:spPr>
          <a:xfrm>
            <a:off x="831850" y="576263"/>
            <a:ext cx="10515600" cy="2852737"/>
          </a:xfrm>
        </p:spPr>
        <p:txBody>
          <a:bodyPr anchor="b"/>
          <a:lstStyle>
            <a:lvl1pPr>
              <a:defRPr sz="4800">
                <a:solidFill>
                  <a:schemeClr val="tx2"/>
                </a:solidFill>
              </a:defRPr>
            </a:lvl1pPr>
          </a:lstStyle>
          <a:p>
            <a:r>
              <a:rPr lang="en-US"/>
              <a:t>Click to edit Master title style</a:t>
            </a:r>
          </a:p>
        </p:txBody>
      </p:sp>
      <p:sp>
        <p:nvSpPr>
          <p:cNvPr id="3" name="Text Placeholder 2">
            <a:extLst>
              <a:ext uri="{FF2B5EF4-FFF2-40B4-BE49-F238E27FC236}">
                <a16:creationId xmlns:a16="http://schemas.microsoft.com/office/drawing/2014/main" id="{64E2D154-F582-2248-8CAF-FA9A7CC7125E}"/>
              </a:ext>
            </a:extLst>
          </p:cNvPr>
          <p:cNvSpPr>
            <a:spLocks noGrp="1"/>
          </p:cNvSpPr>
          <p:nvPr>
            <p:ph type="body" idx="1"/>
          </p:nvPr>
        </p:nvSpPr>
        <p:spPr>
          <a:xfrm>
            <a:off x="831850" y="3429000"/>
            <a:ext cx="10515600" cy="1500187"/>
          </a:xfrm>
        </p:spPr>
        <p:txBody>
          <a:bodyPr/>
          <a:lstStyle>
            <a:lvl1pPr marL="0" indent="0">
              <a:buNone/>
              <a:defRPr sz="2400">
                <a:solidFill>
                  <a:schemeClr val="accent3"/>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5" name="Footer Placeholder 8">
            <a:extLst>
              <a:ext uri="{FF2B5EF4-FFF2-40B4-BE49-F238E27FC236}">
                <a16:creationId xmlns:a16="http://schemas.microsoft.com/office/drawing/2014/main" id="{638082C2-6AE8-A251-B3AB-5B9F2C8F31D1}"/>
              </a:ext>
            </a:extLst>
          </p:cNvPr>
          <p:cNvSpPr>
            <a:spLocks noGrp="1"/>
          </p:cNvSpPr>
          <p:nvPr>
            <p:ph type="ftr" sz="quarter" idx="3"/>
          </p:nvPr>
        </p:nvSpPr>
        <p:spPr>
          <a:xfrm>
            <a:off x="831850" y="5944846"/>
            <a:ext cx="10067798"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159094770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wo Content">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C789B1-0F4A-B64A-B4EA-530C14BD356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E7C3FB-752F-5243-BB92-DF368232E849}"/>
              </a:ext>
            </a:extLst>
          </p:cNvPr>
          <p:cNvSpPr>
            <a:spLocks noGrp="1"/>
          </p:cNvSpPr>
          <p:nvPr>
            <p:ph sz="half" idx="1"/>
          </p:nvPr>
        </p:nvSpPr>
        <p:spPr>
          <a:xfrm>
            <a:off x="621792" y="1381991"/>
            <a:ext cx="5398008" cy="445797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56443AB-4C48-D944-B655-383CB549EB30}"/>
              </a:ext>
            </a:extLst>
          </p:cNvPr>
          <p:cNvSpPr>
            <a:spLocks noGrp="1"/>
          </p:cNvSpPr>
          <p:nvPr>
            <p:ph sz="half" idx="2"/>
          </p:nvPr>
        </p:nvSpPr>
        <p:spPr>
          <a:xfrm>
            <a:off x="6294120" y="1381991"/>
            <a:ext cx="5398008" cy="445797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8">
            <a:extLst>
              <a:ext uri="{FF2B5EF4-FFF2-40B4-BE49-F238E27FC236}">
                <a16:creationId xmlns:a16="http://schemas.microsoft.com/office/drawing/2014/main" id="{8DADA377-0396-9342-5767-8FAFA47FA821}"/>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317760022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Comparison">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9DC8EC-2098-6D48-B6F3-515670E29040}"/>
              </a:ext>
            </a:extLst>
          </p:cNvPr>
          <p:cNvSpPr>
            <a:spLocks noGrp="1"/>
          </p:cNvSpPr>
          <p:nvPr>
            <p:ph type="title"/>
          </p:nvPr>
        </p:nvSpPr>
        <p:spPr>
          <a:xfrm>
            <a:off x="621792" y="365125"/>
            <a:ext cx="11062780" cy="823913"/>
          </a:xfrm>
        </p:spPr>
        <p:txBody>
          <a:bodyPr/>
          <a:lstStyle/>
          <a:p>
            <a:r>
              <a:rPr lang="en-US"/>
              <a:t>Click to edit Master title style</a:t>
            </a:r>
          </a:p>
        </p:txBody>
      </p:sp>
      <p:sp>
        <p:nvSpPr>
          <p:cNvPr id="3" name="Text Placeholder 2">
            <a:extLst>
              <a:ext uri="{FF2B5EF4-FFF2-40B4-BE49-F238E27FC236}">
                <a16:creationId xmlns:a16="http://schemas.microsoft.com/office/drawing/2014/main" id="{AFF3A465-2516-8949-ACC4-B28E6E971FF9}"/>
              </a:ext>
            </a:extLst>
          </p:cNvPr>
          <p:cNvSpPr>
            <a:spLocks noGrp="1"/>
          </p:cNvSpPr>
          <p:nvPr>
            <p:ph type="body" idx="1"/>
          </p:nvPr>
        </p:nvSpPr>
        <p:spPr>
          <a:xfrm>
            <a:off x="621792" y="1305783"/>
            <a:ext cx="5369688" cy="823912"/>
          </a:xfrm>
        </p:spPr>
        <p:txBody>
          <a:bodyPr anchor="ctr">
            <a:noAutofit/>
          </a:bodyPr>
          <a:lstStyle>
            <a:lvl1pPr marL="0" indent="0">
              <a:buNone/>
              <a:defRPr sz="2400" b="1" i="0">
                <a:solidFill>
                  <a:schemeClr val="accent1"/>
                </a:solidFill>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486B2DA2-D14D-7F4D-A0B7-FC55C812F0A7}"/>
              </a:ext>
            </a:extLst>
          </p:cNvPr>
          <p:cNvSpPr>
            <a:spLocks noGrp="1"/>
          </p:cNvSpPr>
          <p:nvPr>
            <p:ph sz="half" idx="2"/>
          </p:nvPr>
        </p:nvSpPr>
        <p:spPr>
          <a:xfrm>
            <a:off x="621792" y="2129695"/>
            <a:ext cx="5369688" cy="3710273"/>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9B76423-A168-3147-9CAC-D0DB651E8BAA}"/>
              </a:ext>
            </a:extLst>
          </p:cNvPr>
          <p:cNvSpPr>
            <a:spLocks noGrp="1"/>
          </p:cNvSpPr>
          <p:nvPr>
            <p:ph type="body" sz="quarter" idx="3"/>
          </p:nvPr>
        </p:nvSpPr>
        <p:spPr>
          <a:xfrm>
            <a:off x="6306820" y="1305783"/>
            <a:ext cx="5369688" cy="823912"/>
          </a:xfrm>
        </p:spPr>
        <p:txBody>
          <a:bodyPr anchor="ctr">
            <a:normAutofit/>
          </a:bodyPr>
          <a:lstStyle>
            <a:lvl1pPr marL="0" indent="0">
              <a:buNone/>
              <a:defRPr sz="2400" b="1" i="0">
                <a:solidFill>
                  <a:schemeClr val="accent1"/>
                </a:solidFill>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E1D1B93-439A-184A-9573-AA4CB0D10154}"/>
              </a:ext>
            </a:extLst>
          </p:cNvPr>
          <p:cNvSpPr>
            <a:spLocks noGrp="1"/>
          </p:cNvSpPr>
          <p:nvPr>
            <p:ph sz="quarter" idx="4"/>
          </p:nvPr>
        </p:nvSpPr>
        <p:spPr>
          <a:xfrm>
            <a:off x="6306820" y="2129695"/>
            <a:ext cx="5369688" cy="3710273"/>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2" name="Straight Connector 11">
            <a:extLst>
              <a:ext uri="{FF2B5EF4-FFF2-40B4-BE49-F238E27FC236}">
                <a16:creationId xmlns:a16="http://schemas.microsoft.com/office/drawing/2014/main" id="{C23EB0AF-4BAC-5B47-B8BA-F196959931B8}"/>
              </a:ext>
            </a:extLst>
          </p:cNvPr>
          <p:cNvCxnSpPr>
            <a:cxnSpLocks/>
          </p:cNvCxnSpPr>
          <p:nvPr userDrawn="1"/>
        </p:nvCxnSpPr>
        <p:spPr>
          <a:xfrm flipH="1">
            <a:off x="6145118" y="1891324"/>
            <a:ext cx="8064" cy="3351236"/>
          </a:xfrm>
          <a:prstGeom prst="line">
            <a:avLst/>
          </a:prstGeom>
          <a:ln w="222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 name="Footer Placeholder 8">
            <a:extLst>
              <a:ext uri="{FF2B5EF4-FFF2-40B4-BE49-F238E27FC236}">
                <a16:creationId xmlns:a16="http://schemas.microsoft.com/office/drawing/2014/main" id="{62CD3E0D-644F-A4CE-F2AC-9ECC587F6CE4}"/>
              </a:ext>
            </a:extLst>
          </p:cNvPr>
          <p:cNvSpPr>
            <a:spLocks noGrp="1"/>
          </p:cNvSpPr>
          <p:nvPr>
            <p:ph type="ftr" sz="quarter" idx="10"/>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234276167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chemeClr val="bg1"/>
        </a:solidFill>
        <a:effectLst/>
      </p:bgPr>
    </p:bg>
    <p:spTree>
      <p:nvGrpSpPr>
        <p:cNvPr id="1" name=""/>
        <p:cNvGrpSpPr/>
        <p:nvPr/>
      </p:nvGrpSpPr>
      <p:grpSpPr>
        <a:xfrm>
          <a:off x="0" y="0"/>
          <a:ext cx="0" cy="0"/>
          <a:chOff x="0" y="0"/>
          <a:chExt cx="0" cy="0"/>
        </a:xfrm>
      </p:grpSpPr>
      <p:sp>
        <p:nvSpPr>
          <p:cNvPr id="4" name="Footer Placeholder 8">
            <a:extLst>
              <a:ext uri="{FF2B5EF4-FFF2-40B4-BE49-F238E27FC236}">
                <a16:creationId xmlns:a16="http://schemas.microsoft.com/office/drawing/2014/main" id="{B231C7B4-66A6-632C-40DF-CECE1861BB40}"/>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3" name="Title 1">
            <a:extLst>
              <a:ext uri="{FF2B5EF4-FFF2-40B4-BE49-F238E27FC236}">
                <a16:creationId xmlns:a16="http://schemas.microsoft.com/office/drawing/2014/main" id="{C20FF375-108E-CD42-DB88-0C0FAC0A8423}"/>
              </a:ext>
            </a:extLst>
          </p:cNvPr>
          <p:cNvSpPr>
            <a:spLocks noGrp="1"/>
          </p:cNvSpPr>
          <p:nvPr>
            <p:ph type="title"/>
          </p:nvPr>
        </p:nvSpPr>
        <p:spPr>
          <a:xfrm>
            <a:off x="621792" y="365125"/>
            <a:ext cx="11070336" cy="871393"/>
          </a:xfrm>
        </p:spPr>
        <p:txBody>
          <a:bodyPr/>
          <a:lstStyle/>
          <a:p>
            <a:r>
              <a:rPr lang="en-US"/>
              <a:t>Click to edit Master title style</a:t>
            </a:r>
          </a:p>
        </p:txBody>
      </p:sp>
    </p:spTree>
    <p:extLst>
      <p:ext uri="{BB962C8B-B14F-4D97-AF65-F5344CB8AC3E}">
        <p14:creationId xmlns:p14="http://schemas.microsoft.com/office/powerpoint/2010/main" val="411580251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Blank">
    <p:bg>
      <p:bgPr>
        <a:solidFill>
          <a:schemeClr val="bg1"/>
        </a:solidFill>
        <a:effectLst/>
      </p:bgPr>
    </p:bg>
    <p:spTree>
      <p:nvGrpSpPr>
        <p:cNvPr id="1" name=""/>
        <p:cNvGrpSpPr/>
        <p:nvPr/>
      </p:nvGrpSpPr>
      <p:grpSpPr>
        <a:xfrm>
          <a:off x="0" y="0"/>
          <a:ext cx="0" cy="0"/>
          <a:chOff x="0" y="0"/>
          <a:chExt cx="0" cy="0"/>
        </a:xfrm>
      </p:grpSpPr>
      <p:sp>
        <p:nvSpPr>
          <p:cNvPr id="3" name="Footer Placeholder 8">
            <a:extLst>
              <a:ext uri="{FF2B5EF4-FFF2-40B4-BE49-F238E27FC236}">
                <a16:creationId xmlns:a16="http://schemas.microsoft.com/office/drawing/2014/main" id="{93BC7C5A-BCB4-2B48-CDE4-286666256F7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37146968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Content with Caption">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25E914-50E5-E546-80BB-941FCE0022B8}"/>
              </a:ext>
            </a:extLst>
          </p:cNvPr>
          <p:cNvSpPr>
            <a:spLocks noGrp="1"/>
          </p:cNvSpPr>
          <p:nvPr>
            <p:ph type="title"/>
          </p:nvPr>
        </p:nvSpPr>
        <p:spPr>
          <a:xfrm>
            <a:off x="621792" y="457200"/>
            <a:ext cx="4150233"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1BCC631-6CF9-5B46-BE3F-082FCE37A310}"/>
              </a:ext>
            </a:extLst>
          </p:cNvPr>
          <p:cNvSpPr>
            <a:spLocks noGrp="1"/>
          </p:cNvSpPr>
          <p:nvPr>
            <p:ph idx="1"/>
          </p:nvPr>
        </p:nvSpPr>
        <p:spPr>
          <a:xfrm>
            <a:off x="4990021" y="987425"/>
            <a:ext cx="6702107" cy="4873625"/>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0833B1B-CD79-6D4B-AF11-D7EE7C689BCD}"/>
              </a:ext>
            </a:extLst>
          </p:cNvPr>
          <p:cNvSpPr>
            <a:spLocks noGrp="1"/>
          </p:cNvSpPr>
          <p:nvPr>
            <p:ph type="body" sz="half" idx="2"/>
          </p:nvPr>
        </p:nvSpPr>
        <p:spPr>
          <a:xfrm>
            <a:off x="621792" y="2145322"/>
            <a:ext cx="4150233" cy="3723665"/>
          </a:xfrm>
        </p:spPr>
        <p:txBody>
          <a:bodyPr>
            <a:normAutofit/>
          </a:bodyPr>
          <a:lstStyle>
            <a:lvl1pPr marL="0" indent="0">
              <a:buNone/>
              <a:defRPr sz="2000">
                <a:solidFill>
                  <a:schemeClr val="tx1"/>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6" name="Footer Placeholder 8">
            <a:extLst>
              <a:ext uri="{FF2B5EF4-FFF2-40B4-BE49-F238E27FC236}">
                <a16:creationId xmlns:a16="http://schemas.microsoft.com/office/drawing/2014/main" id="{48816C14-1A8B-77A2-93AE-8337D3695E08}"/>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414278567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Picture with Caption">
    <p:bg>
      <p:bgPr>
        <a:solidFill>
          <a:schemeClr val="bg1"/>
        </a:solidFill>
        <a:effectLst/>
      </p:bgPr>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8D06B55E-B542-BF48-9CF2-31E9B635463C}"/>
              </a:ext>
            </a:extLst>
          </p:cNvPr>
          <p:cNvSpPr>
            <a:spLocks noGrp="1"/>
          </p:cNvSpPr>
          <p:nvPr>
            <p:ph type="pic" idx="1"/>
          </p:nvPr>
        </p:nvSpPr>
        <p:spPr>
          <a:xfrm>
            <a:off x="5183188" y="987425"/>
            <a:ext cx="6172200" cy="4873625"/>
          </a:xfrm>
        </p:spPr>
        <p:txBody>
          <a:bodyPr/>
          <a:lstStyle>
            <a:lvl1pPr marL="0" indent="0">
              <a:buNone/>
              <a:defRPr sz="3200">
                <a:solidFill>
                  <a:schemeClr val="accent6">
                    <a:lumMod val="75000"/>
                  </a:schemeClr>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6" name="Title 1">
            <a:extLst>
              <a:ext uri="{FF2B5EF4-FFF2-40B4-BE49-F238E27FC236}">
                <a16:creationId xmlns:a16="http://schemas.microsoft.com/office/drawing/2014/main" id="{1B07458C-A143-8144-D6D2-6A8FC575B95C}"/>
              </a:ext>
            </a:extLst>
          </p:cNvPr>
          <p:cNvSpPr>
            <a:spLocks noGrp="1"/>
          </p:cNvSpPr>
          <p:nvPr>
            <p:ph type="title"/>
          </p:nvPr>
        </p:nvSpPr>
        <p:spPr>
          <a:xfrm>
            <a:off x="621792" y="457200"/>
            <a:ext cx="4150233" cy="1600200"/>
          </a:xfrm>
        </p:spPr>
        <p:txBody>
          <a:bodyPr anchor="b"/>
          <a:lstStyle>
            <a:lvl1pPr>
              <a:defRPr sz="3200"/>
            </a:lvl1pPr>
          </a:lstStyle>
          <a:p>
            <a:r>
              <a:rPr lang="en-US"/>
              <a:t>Click to edit Master title style</a:t>
            </a:r>
          </a:p>
        </p:txBody>
      </p:sp>
      <p:sp>
        <p:nvSpPr>
          <p:cNvPr id="7" name="Text Placeholder 3">
            <a:extLst>
              <a:ext uri="{FF2B5EF4-FFF2-40B4-BE49-F238E27FC236}">
                <a16:creationId xmlns:a16="http://schemas.microsoft.com/office/drawing/2014/main" id="{D065E93D-57CA-C109-FE63-412DFF3BA8D3}"/>
              </a:ext>
            </a:extLst>
          </p:cNvPr>
          <p:cNvSpPr>
            <a:spLocks noGrp="1"/>
          </p:cNvSpPr>
          <p:nvPr>
            <p:ph type="body" sz="half" idx="2"/>
          </p:nvPr>
        </p:nvSpPr>
        <p:spPr>
          <a:xfrm>
            <a:off x="621792" y="2145322"/>
            <a:ext cx="4150233" cy="3723665"/>
          </a:xfrm>
        </p:spPr>
        <p:txBody>
          <a:bodyPr>
            <a:normAutofit/>
          </a:bodyPr>
          <a:lstStyle>
            <a:lvl1pPr marL="0" indent="0">
              <a:buNone/>
              <a:defRPr sz="2000">
                <a:solidFill>
                  <a:schemeClr val="tx1"/>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8" name="Footer Placeholder 8">
            <a:extLst>
              <a:ext uri="{FF2B5EF4-FFF2-40B4-BE49-F238E27FC236}">
                <a16:creationId xmlns:a16="http://schemas.microsoft.com/office/drawing/2014/main" id="{A55685BE-6A09-77A1-43F0-19A637E8587B}"/>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147059646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1_Blank">
    <p:bg>
      <p:bgPr>
        <a:solidFill>
          <a:schemeClr val="bg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0F371B7-319E-0ADB-7EB0-D2CD78BB67A4}"/>
              </a:ext>
            </a:extLst>
          </p:cNvPr>
          <p:cNvPicPr>
            <a:picLocks noChangeAspect="1"/>
          </p:cNvPicPr>
          <p:nvPr userDrawn="1"/>
        </p:nvPicPr>
        <p:blipFill>
          <a:blip r:embed="rId2"/>
          <a:srcRect/>
          <a:stretch/>
        </p:blipFill>
        <p:spPr>
          <a:xfrm>
            <a:off x="0" y="0"/>
            <a:ext cx="12192000" cy="6858002"/>
          </a:xfrm>
          <a:prstGeom prst="rect">
            <a:avLst/>
          </a:prstGeom>
        </p:spPr>
      </p:pic>
      <p:sp>
        <p:nvSpPr>
          <p:cNvPr id="7" name="Rectangle 6">
            <a:extLst>
              <a:ext uri="{FF2B5EF4-FFF2-40B4-BE49-F238E27FC236}">
                <a16:creationId xmlns:a16="http://schemas.microsoft.com/office/drawing/2014/main" id="{E4BD3E34-02ED-C826-B173-727999355F3D}"/>
              </a:ext>
            </a:extLst>
          </p:cNvPr>
          <p:cNvSpPr/>
          <p:nvPr userDrawn="1"/>
        </p:nvSpPr>
        <p:spPr>
          <a:xfrm>
            <a:off x="1731263" y="1394495"/>
            <a:ext cx="8729472" cy="4047744"/>
          </a:xfrm>
          <a:prstGeom prst="rect">
            <a:avLst/>
          </a:prstGeom>
          <a:gradFill flip="none" rotWithShape="1">
            <a:gsLst>
              <a:gs pos="99000">
                <a:srgbClr val="00132C">
                  <a:alpha val="0"/>
                </a:srgbClr>
              </a:gs>
              <a:gs pos="0">
                <a:srgbClr val="00132C"/>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Graphic 3">
            <a:extLst>
              <a:ext uri="{FF2B5EF4-FFF2-40B4-BE49-F238E27FC236}">
                <a16:creationId xmlns:a16="http://schemas.microsoft.com/office/drawing/2014/main" id="{26DBD9EA-FFBB-B7DF-20A5-261100D3F2AA}"/>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2209800" y="2828015"/>
            <a:ext cx="7772400" cy="1016442"/>
          </a:xfrm>
          <a:prstGeom prst="rect">
            <a:avLst/>
          </a:prstGeom>
        </p:spPr>
      </p:pic>
    </p:spTree>
    <p:extLst>
      <p:ext uri="{BB962C8B-B14F-4D97-AF65-F5344CB8AC3E}">
        <p14:creationId xmlns:p14="http://schemas.microsoft.com/office/powerpoint/2010/main" val="394998695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Title Placeholder 1">
            <a:extLst>
              <a:ext uri="{FF2B5EF4-FFF2-40B4-BE49-F238E27FC236}">
                <a16:creationId xmlns:a16="http://schemas.microsoft.com/office/drawing/2014/main" id="{C193942E-1616-783D-EAC3-3C664EEAB72C}"/>
              </a:ext>
            </a:extLst>
          </p:cNvPr>
          <p:cNvSpPr>
            <a:spLocks noGrp="1"/>
          </p:cNvSpPr>
          <p:nvPr>
            <p:ph type="title"/>
          </p:nvPr>
        </p:nvSpPr>
        <p:spPr>
          <a:xfrm>
            <a:off x="838200" y="365125"/>
            <a:ext cx="10515600" cy="871393"/>
          </a:xfrm>
          <a:prstGeom prst="rect">
            <a:avLst/>
          </a:prstGeom>
        </p:spPr>
        <p:txBody>
          <a:bodyPr vert="horz" lIns="91440" tIns="45720" rIns="91440" bIns="45720" rtlCol="0" anchor="ctr">
            <a:normAutofit/>
          </a:bodyPr>
          <a:lstStyle/>
          <a:p>
            <a:r>
              <a:rPr lang="en-US"/>
              <a:t>Click to edit Master title style</a:t>
            </a:r>
          </a:p>
        </p:txBody>
      </p:sp>
      <p:sp>
        <p:nvSpPr>
          <p:cNvPr id="7" name="Footer Placeholder 8">
            <a:extLst>
              <a:ext uri="{FF2B5EF4-FFF2-40B4-BE49-F238E27FC236}">
                <a16:creationId xmlns:a16="http://schemas.microsoft.com/office/drawing/2014/main" id="{1CBA92E1-5778-138C-0A36-FE863F2491E3}"/>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
        <p:nvSpPr>
          <p:cNvPr id="11" name="Text Placeholder 2">
            <a:extLst>
              <a:ext uri="{FF2B5EF4-FFF2-40B4-BE49-F238E27FC236}">
                <a16:creationId xmlns:a16="http://schemas.microsoft.com/office/drawing/2014/main" id="{AD407581-8575-E8EB-38C5-98CDF94DDDEC}"/>
              </a:ext>
            </a:extLst>
          </p:cNvPr>
          <p:cNvSpPr>
            <a:spLocks noGrp="1"/>
          </p:cNvSpPr>
          <p:nvPr>
            <p:ph idx="1"/>
          </p:nvPr>
        </p:nvSpPr>
        <p:spPr>
          <a:xfrm>
            <a:off x="838200" y="1331283"/>
            <a:ext cx="10515600"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937880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rgbClr val="FFFFFF"/>
        </a:solidFill>
        <a:effectLst/>
      </p:bgPr>
    </p:bg>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8EC2F078-FEA3-504F-A256-79455CEA4F43}"/>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105903" y="6187967"/>
            <a:ext cx="2094830" cy="419525"/>
          </a:xfrm>
          <a:prstGeom prst="rect">
            <a:avLst/>
          </a:prstGeom>
        </p:spPr>
      </p:pic>
      <p:pic>
        <p:nvPicPr>
          <p:cNvPr id="6" name="Picture 5">
            <a:extLst>
              <a:ext uri="{FF2B5EF4-FFF2-40B4-BE49-F238E27FC236}">
                <a16:creationId xmlns:a16="http://schemas.microsoft.com/office/drawing/2014/main" id="{B8DD4F0E-A738-525A-F356-1F1AAFA56AC2}"/>
              </a:ext>
            </a:extLst>
          </p:cNvPr>
          <p:cNvPicPr>
            <a:picLocks noChangeAspect="1"/>
          </p:cNvPicPr>
          <p:nvPr userDrawn="1"/>
        </p:nvPicPr>
        <p:blipFill>
          <a:blip r:embed="rId3"/>
          <a:srcRect t="6728" b="6728"/>
          <a:stretch/>
        </p:blipFill>
        <p:spPr>
          <a:xfrm>
            <a:off x="0" y="0"/>
            <a:ext cx="12192000" cy="5935211"/>
          </a:xfrm>
          <a:prstGeom prst="rect">
            <a:avLst/>
          </a:prstGeom>
        </p:spPr>
      </p:pic>
      <p:sp>
        <p:nvSpPr>
          <p:cNvPr id="10" name="Rectangle 9">
            <a:extLst>
              <a:ext uri="{FF2B5EF4-FFF2-40B4-BE49-F238E27FC236}">
                <a16:creationId xmlns:a16="http://schemas.microsoft.com/office/drawing/2014/main" id="{D898D650-B258-AC3F-9B26-254B3A938C3F}"/>
              </a:ext>
            </a:extLst>
          </p:cNvPr>
          <p:cNvSpPr/>
          <p:nvPr userDrawn="1"/>
        </p:nvSpPr>
        <p:spPr>
          <a:xfrm>
            <a:off x="1105903" y="1458125"/>
            <a:ext cx="8729472" cy="4047744"/>
          </a:xfrm>
          <a:prstGeom prst="rect">
            <a:avLst/>
          </a:prstGeom>
          <a:gradFill flip="none" rotWithShape="1">
            <a:gsLst>
              <a:gs pos="99000">
                <a:srgbClr val="00132C">
                  <a:alpha val="0"/>
                </a:srgbClr>
              </a:gs>
              <a:gs pos="0">
                <a:srgbClr val="00132C"/>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A6201D2-AC02-C943-80D7-3B0E544A04CB}"/>
              </a:ext>
            </a:extLst>
          </p:cNvPr>
          <p:cNvSpPr>
            <a:spLocks noGrp="1"/>
          </p:cNvSpPr>
          <p:nvPr>
            <p:ph type="ctrTitle"/>
          </p:nvPr>
        </p:nvSpPr>
        <p:spPr>
          <a:xfrm>
            <a:off x="1105903" y="1028785"/>
            <a:ext cx="8543424" cy="2387600"/>
          </a:xfrm>
        </p:spPr>
        <p:txBody>
          <a:bodyPr anchor="b"/>
          <a:lstStyle>
            <a:lvl1pPr algn="l">
              <a:defRPr sz="4800">
                <a:solidFill>
                  <a:schemeClr val="bg1"/>
                </a:solidFill>
              </a:defRPr>
            </a:lvl1pPr>
          </a:lstStyle>
          <a:p>
            <a:r>
              <a:rPr lang="en-US"/>
              <a:t>Click to edit Master title style</a:t>
            </a:r>
          </a:p>
        </p:txBody>
      </p:sp>
      <p:sp>
        <p:nvSpPr>
          <p:cNvPr id="3" name="Subtitle 2">
            <a:extLst>
              <a:ext uri="{FF2B5EF4-FFF2-40B4-BE49-F238E27FC236}">
                <a16:creationId xmlns:a16="http://schemas.microsoft.com/office/drawing/2014/main" id="{CB067071-7233-3241-B7CB-4BD482052D6C}"/>
              </a:ext>
            </a:extLst>
          </p:cNvPr>
          <p:cNvSpPr>
            <a:spLocks noGrp="1"/>
          </p:cNvSpPr>
          <p:nvPr>
            <p:ph type="subTitle" idx="1"/>
          </p:nvPr>
        </p:nvSpPr>
        <p:spPr>
          <a:xfrm>
            <a:off x="1105903" y="3508460"/>
            <a:ext cx="8543424" cy="1655762"/>
          </a:xfrm>
        </p:spPr>
        <p:txBody>
          <a:bodyPr>
            <a:normAutofit/>
          </a:bodyPr>
          <a:lstStyle>
            <a:lvl1pPr marL="0" indent="0" algn="l">
              <a:buNone/>
              <a:defRPr sz="28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57824016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11070336"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27361554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and Content_1 picture">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5272087"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4" name="Picture Placeholder 3">
            <a:extLst>
              <a:ext uri="{FF2B5EF4-FFF2-40B4-BE49-F238E27FC236}">
                <a16:creationId xmlns:a16="http://schemas.microsoft.com/office/drawing/2014/main" id="{02960DAC-8EAC-D969-DAEC-55B78FBF9B6C}"/>
              </a:ext>
            </a:extLst>
          </p:cNvPr>
          <p:cNvSpPr>
            <a:spLocks noGrp="1"/>
          </p:cNvSpPr>
          <p:nvPr>
            <p:ph type="pic" sz="quarter" idx="10"/>
          </p:nvPr>
        </p:nvSpPr>
        <p:spPr>
          <a:xfrm>
            <a:off x="6096000" y="2192483"/>
            <a:ext cx="5583936" cy="3657599"/>
          </a:xfrm>
        </p:spPr>
        <p:txBody>
          <a:bodyPr/>
          <a:lstStyle/>
          <a:p>
            <a:endParaRPr lang="en-US"/>
          </a:p>
        </p:txBody>
      </p:sp>
    </p:spTree>
    <p:extLst>
      <p:ext uri="{BB962C8B-B14F-4D97-AF65-F5344CB8AC3E}">
        <p14:creationId xmlns:p14="http://schemas.microsoft.com/office/powerpoint/2010/main" val="367635692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and Content_2 pictures">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5272087"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4" name="Picture Placeholder 3">
            <a:extLst>
              <a:ext uri="{FF2B5EF4-FFF2-40B4-BE49-F238E27FC236}">
                <a16:creationId xmlns:a16="http://schemas.microsoft.com/office/drawing/2014/main" id="{02960DAC-8EAC-D969-DAEC-55B78FBF9B6C}"/>
              </a:ext>
            </a:extLst>
          </p:cNvPr>
          <p:cNvSpPr>
            <a:spLocks noGrp="1"/>
          </p:cNvSpPr>
          <p:nvPr>
            <p:ph type="pic" sz="quarter" idx="10"/>
          </p:nvPr>
        </p:nvSpPr>
        <p:spPr>
          <a:xfrm>
            <a:off x="6096000" y="2192483"/>
            <a:ext cx="2747963" cy="3657599"/>
          </a:xfrm>
        </p:spPr>
        <p:txBody>
          <a:bodyPr/>
          <a:lstStyle/>
          <a:p>
            <a:endParaRPr lang="en-US"/>
          </a:p>
        </p:txBody>
      </p:sp>
      <p:sp>
        <p:nvSpPr>
          <p:cNvPr id="3" name="Picture Placeholder 3">
            <a:extLst>
              <a:ext uri="{FF2B5EF4-FFF2-40B4-BE49-F238E27FC236}">
                <a16:creationId xmlns:a16="http://schemas.microsoft.com/office/drawing/2014/main" id="{D6FAD2FF-4CED-CCFB-190E-94163C7C12D4}"/>
              </a:ext>
            </a:extLst>
          </p:cNvPr>
          <p:cNvSpPr>
            <a:spLocks noGrp="1"/>
          </p:cNvSpPr>
          <p:nvPr>
            <p:ph type="pic" sz="quarter" idx="11"/>
          </p:nvPr>
        </p:nvSpPr>
        <p:spPr>
          <a:xfrm>
            <a:off x="8939213" y="2192483"/>
            <a:ext cx="2747963" cy="3657599"/>
          </a:xfrm>
        </p:spPr>
        <p:txBody>
          <a:bodyPr/>
          <a:lstStyle/>
          <a:p>
            <a:endParaRPr lang="en-US"/>
          </a:p>
        </p:txBody>
      </p:sp>
    </p:spTree>
    <p:extLst>
      <p:ext uri="{BB962C8B-B14F-4D97-AF65-F5344CB8AC3E}">
        <p14:creationId xmlns:p14="http://schemas.microsoft.com/office/powerpoint/2010/main" val="284276438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itle and Content_3 pictures">
    <p:bg>
      <p:bgPr>
        <a:solidFill>
          <a:schemeClr val="bg1"/>
        </a:solidFill>
        <a:effectLst/>
      </p:bgPr>
    </p:bg>
    <p:spTree>
      <p:nvGrpSpPr>
        <p:cNvPr id="1" name=""/>
        <p:cNvGrpSpPr/>
        <p:nvPr/>
      </p:nvGrpSpPr>
      <p:grpSpPr>
        <a:xfrm>
          <a:off x="0" y="0"/>
          <a:ext cx="0" cy="0"/>
          <a:chOff x="0" y="0"/>
          <a:chExt cx="0" cy="0"/>
        </a:xfrm>
      </p:grpSpPr>
      <p:sp>
        <p:nvSpPr>
          <p:cNvPr id="10" name="Title Placeholder 1">
            <a:extLst>
              <a:ext uri="{FF2B5EF4-FFF2-40B4-BE49-F238E27FC236}">
                <a16:creationId xmlns:a16="http://schemas.microsoft.com/office/drawing/2014/main" id="{2084D663-12E9-51EB-724A-EB6C8A7778CD}"/>
              </a:ext>
            </a:extLst>
          </p:cNvPr>
          <p:cNvSpPr>
            <a:spLocks noGrp="1"/>
          </p:cNvSpPr>
          <p:nvPr>
            <p:ph type="title"/>
          </p:nvPr>
        </p:nvSpPr>
        <p:spPr>
          <a:xfrm>
            <a:off x="609600"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11" name="Text Placeholder 2">
            <a:extLst>
              <a:ext uri="{FF2B5EF4-FFF2-40B4-BE49-F238E27FC236}">
                <a16:creationId xmlns:a16="http://schemas.microsoft.com/office/drawing/2014/main" id="{49846C0B-E065-2BB4-2FDB-0F485BB15E05}"/>
              </a:ext>
            </a:extLst>
          </p:cNvPr>
          <p:cNvSpPr>
            <a:spLocks noGrp="1"/>
          </p:cNvSpPr>
          <p:nvPr>
            <p:ph idx="1"/>
          </p:nvPr>
        </p:nvSpPr>
        <p:spPr>
          <a:xfrm>
            <a:off x="609600" y="1331283"/>
            <a:ext cx="5272087"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8">
            <a:extLst>
              <a:ext uri="{FF2B5EF4-FFF2-40B4-BE49-F238E27FC236}">
                <a16:creationId xmlns:a16="http://schemas.microsoft.com/office/drawing/2014/main" id="{896B2F2D-0350-06AC-971C-244DE61C7CA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4" name="Picture Placeholder 3">
            <a:extLst>
              <a:ext uri="{FF2B5EF4-FFF2-40B4-BE49-F238E27FC236}">
                <a16:creationId xmlns:a16="http://schemas.microsoft.com/office/drawing/2014/main" id="{02960DAC-8EAC-D969-DAEC-55B78FBF9B6C}"/>
              </a:ext>
            </a:extLst>
          </p:cNvPr>
          <p:cNvSpPr>
            <a:spLocks noGrp="1"/>
          </p:cNvSpPr>
          <p:nvPr>
            <p:ph type="pic" sz="quarter" idx="10"/>
          </p:nvPr>
        </p:nvSpPr>
        <p:spPr>
          <a:xfrm>
            <a:off x="6096000" y="3643312"/>
            <a:ext cx="2747963" cy="2206769"/>
          </a:xfrm>
        </p:spPr>
        <p:txBody>
          <a:bodyPr/>
          <a:lstStyle/>
          <a:p>
            <a:endParaRPr lang="en-US"/>
          </a:p>
        </p:txBody>
      </p:sp>
      <p:sp>
        <p:nvSpPr>
          <p:cNvPr id="3" name="Picture Placeholder 3">
            <a:extLst>
              <a:ext uri="{FF2B5EF4-FFF2-40B4-BE49-F238E27FC236}">
                <a16:creationId xmlns:a16="http://schemas.microsoft.com/office/drawing/2014/main" id="{D6FAD2FF-4CED-CCFB-190E-94163C7C12D4}"/>
              </a:ext>
            </a:extLst>
          </p:cNvPr>
          <p:cNvSpPr>
            <a:spLocks noGrp="1"/>
          </p:cNvSpPr>
          <p:nvPr>
            <p:ph type="pic" sz="quarter" idx="11"/>
          </p:nvPr>
        </p:nvSpPr>
        <p:spPr>
          <a:xfrm>
            <a:off x="8939213" y="3643312"/>
            <a:ext cx="2747963" cy="2206769"/>
          </a:xfrm>
        </p:spPr>
        <p:txBody>
          <a:bodyPr/>
          <a:lstStyle/>
          <a:p>
            <a:endParaRPr lang="en-US"/>
          </a:p>
        </p:txBody>
      </p:sp>
      <p:sp>
        <p:nvSpPr>
          <p:cNvPr id="5" name="Picture Placeholder 3">
            <a:extLst>
              <a:ext uri="{FF2B5EF4-FFF2-40B4-BE49-F238E27FC236}">
                <a16:creationId xmlns:a16="http://schemas.microsoft.com/office/drawing/2014/main" id="{07D57370-74EF-E9FD-2F76-129A31368BED}"/>
              </a:ext>
            </a:extLst>
          </p:cNvPr>
          <p:cNvSpPr>
            <a:spLocks noGrp="1"/>
          </p:cNvSpPr>
          <p:nvPr>
            <p:ph type="pic" sz="quarter" idx="12"/>
          </p:nvPr>
        </p:nvSpPr>
        <p:spPr>
          <a:xfrm>
            <a:off x="6096001" y="1331282"/>
            <a:ext cx="5591176" cy="2206769"/>
          </a:xfrm>
        </p:spPr>
        <p:txBody>
          <a:bodyPr/>
          <a:lstStyle/>
          <a:p>
            <a:endParaRPr lang="en-US"/>
          </a:p>
        </p:txBody>
      </p:sp>
    </p:spTree>
    <p:extLst>
      <p:ext uri="{BB962C8B-B14F-4D97-AF65-F5344CB8AC3E}">
        <p14:creationId xmlns:p14="http://schemas.microsoft.com/office/powerpoint/2010/main" val="38039649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ection Header">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8E1332-19FE-7D4D-842D-C4FD3123B6C1}"/>
              </a:ext>
            </a:extLst>
          </p:cNvPr>
          <p:cNvSpPr>
            <a:spLocks noGrp="1"/>
          </p:cNvSpPr>
          <p:nvPr>
            <p:ph type="title"/>
          </p:nvPr>
        </p:nvSpPr>
        <p:spPr>
          <a:xfrm>
            <a:off x="831850" y="576263"/>
            <a:ext cx="10515600" cy="2852737"/>
          </a:xfrm>
        </p:spPr>
        <p:txBody>
          <a:bodyPr anchor="b"/>
          <a:lstStyle>
            <a:lvl1pPr>
              <a:defRPr sz="4800">
                <a:solidFill>
                  <a:schemeClr val="tx2"/>
                </a:solidFill>
              </a:defRPr>
            </a:lvl1pPr>
          </a:lstStyle>
          <a:p>
            <a:r>
              <a:rPr lang="en-US"/>
              <a:t>Click to edit Master title style</a:t>
            </a:r>
          </a:p>
        </p:txBody>
      </p:sp>
      <p:sp>
        <p:nvSpPr>
          <p:cNvPr id="3" name="Text Placeholder 2">
            <a:extLst>
              <a:ext uri="{FF2B5EF4-FFF2-40B4-BE49-F238E27FC236}">
                <a16:creationId xmlns:a16="http://schemas.microsoft.com/office/drawing/2014/main" id="{64E2D154-F582-2248-8CAF-FA9A7CC7125E}"/>
              </a:ext>
            </a:extLst>
          </p:cNvPr>
          <p:cNvSpPr>
            <a:spLocks noGrp="1"/>
          </p:cNvSpPr>
          <p:nvPr>
            <p:ph type="body" idx="1"/>
          </p:nvPr>
        </p:nvSpPr>
        <p:spPr>
          <a:xfrm>
            <a:off x="831850" y="3429000"/>
            <a:ext cx="10515600" cy="1500187"/>
          </a:xfrm>
        </p:spPr>
        <p:txBody>
          <a:bodyPr/>
          <a:lstStyle>
            <a:lvl1pPr marL="0" indent="0">
              <a:buNone/>
              <a:defRPr sz="2400">
                <a:solidFill>
                  <a:schemeClr val="accent3"/>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5" name="Footer Placeholder 8">
            <a:extLst>
              <a:ext uri="{FF2B5EF4-FFF2-40B4-BE49-F238E27FC236}">
                <a16:creationId xmlns:a16="http://schemas.microsoft.com/office/drawing/2014/main" id="{638082C2-6AE8-A251-B3AB-5B9F2C8F31D1}"/>
              </a:ext>
            </a:extLst>
          </p:cNvPr>
          <p:cNvSpPr>
            <a:spLocks noGrp="1"/>
          </p:cNvSpPr>
          <p:nvPr>
            <p:ph type="ftr" sz="quarter" idx="3"/>
          </p:nvPr>
        </p:nvSpPr>
        <p:spPr>
          <a:xfrm>
            <a:off x="831850" y="5944846"/>
            <a:ext cx="10067798"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179760145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wo Content">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C789B1-0F4A-B64A-B4EA-530C14BD356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E7C3FB-752F-5243-BB92-DF368232E849}"/>
              </a:ext>
            </a:extLst>
          </p:cNvPr>
          <p:cNvSpPr>
            <a:spLocks noGrp="1"/>
          </p:cNvSpPr>
          <p:nvPr>
            <p:ph sz="half" idx="1"/>
          </p:nvPr>
        </p:nvSpPr>
        <p:spPr>
          <a:xfrm>
            <a:off x="621792" y="1381991"/>
            <a:ext cx="5398008" cy="445797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56443AB-4C48-D944-B655-383CB549EB30}"/>
              </a:ext>
            </a:extLst>
          </p:cNvPr>
          <p:cNvSpPr>
            <a:spLocks noGrp="1"/>
          </p:cNvSpPr>
          <p:nvPr>
            <p:ph sz="half" idx="2"/>
          </p:nvPr>
        </p:nvSpPr>
        <p:spPr>
          <a:xfrm>
            <a:off x="6294120" y="1381991"/>
            <a:ext cx="5398008" cy="4457977"/>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8">
            <a:extLst>
              <a:ext uri="{FF2B5EF4-FFF2-40B4-BE49-F238E27FC236}">
                <a16:creationId xmlns:a16="http://schemas.microsoft.com/office/drawing/2014/main" id="{8DADA377-0396-9342-5767-8FAFA47FA821}"/>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238596976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Comparison">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9DC8EC-2098-6D48-B6F3-515670E29040}"/>
              </a:ext>
            </a:extLst>
          </p:cNvPr>
          <p:cNvSpPr>
            <a:spLocks noGrp="1"/>
          </p:cNvSpPr>
          <p:nvPr>
            <p:ph type="title"/>
          </p:nvPr>
        </p:nvSpPr>
        <p:spPr>
          <a:xfrm>
            <a:off x="621792" y="365125"/>
            <a:ext cx="11062780" cy="823913"/>
          </a:xfrm>
        </p:spPr>
        <p:txBody>
          <a:bodyPr/>
          <a:lstStyle/>
          <a:p>
            <a:r>
              <a:rPr lang="en-US"/>
              <a:t>Click to edit Master title style</a:t>
            </a:r>
          </a:p>
        </p:txBody>
      </p:sp>
      <p:sp>
        <p:nvSpPr>
          <p:cNvPr id="3" name="Text Placeholder 2">
            <a:extLst>
              <a:ext uri="{FF2B5EF4-FFF2-40B4-BE49-F238E27FC236}">
                <a16:creationId xmlns:a16="http://schemas.microsoft.com/office/drawing/2014/main" id="{AFF3A465-2516-8949-ACC4-B28E6E971FF9}"/>
              </a:ext>
            </a:extLst>
          </p:cNvPr>
          <p:cNvSpPr>
            <a:spLocks noGrp="1"/>
          </p:cNvSpPr>
          <p:nvPr>
            <p:ph type="body" idx="1"/>
          </p:nvPr>
        </p:nvSpPr>
        <p:spPr>
          <a:xfrm>
            <a:off x="621792" y="1305783"/>
            <a:ext cx="5369688" cy="823912"/>
          </a:xfrm>
        </p:spPr>
        <p:txBody>
          <a:bodyPr anchor="ctr">
            <a:noAutofit/>
          </a:bodyPr>
          <a:lstStyle>
            <a:lvl1pPr marL="0" indent="0">
              <a:buNone/>
              <a:defRPr sz="2400" b="1" i="0">
                <a:solidFill>
                  <a:schemeClr val="accent1"/>
                </a:solidFill>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486B2DA2-D14D-7F4D-A0B7-FC55C812F0A7}"/>
              </a:ext>
            </a:extLst>
          </p:cNvPr>
          <p:cNvSpPr>
            <a:spLocks noGrp="1"/>
          </p:cNvSpPr>
          <p:nvPr>
            <p:ph sz="half" idx="2"/>
          </p:nvPr>
        </p:nvSpPr>
        <p:spPr>
          <a:xfrm>
            <a:off x="621792" y="2129695"/>
            <a:ext cx="5369688" cy="3710273"/>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9B76423-A168-3147-9CAC-D0DB651E8BAA}"/>
              </a:ext>
            </a:extLst>
          </p:cNvPr>
          <p:cNvSpPr>
            <a:spLocks noGrp="1"/>
          </p:cNvSpPr>
          <p:nvPr>
            <p:ph type="body" sz="quarter" idx="3"/>
          </p:nvPr>
        </p:nvSpPr>
        <p:spPr>
          <a:xfrm>
            <a:off x="6306820" y="1305783"/>
            <a:ext cx="5369688" cy="823912"/>
          </a:xfrm>
        </p:spPr>
        <p:txBody>
          <a:bodyPr anchor="ctr">
            <a:normAutofit/>
          </a:bodyPr>
          <a:lstStyle>
            <a:lvl1pPr marL="0" indent="0">
              <a:buNone/>
              <a:defRPr sz="2400" b="1" i="0">
                <a:solidFill>
                  <a:schemeClr val="accent1"/>
                </a:solidFill>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E1D1B93-439A-184A-9573-AA4CB0D10154}"/>
              </a:ext>
            </a:extLst>
          </p:cNvPr>
          <p:cNvSpPr>
            <a:spLocks noGrp="1"/>
          </p:cNvSpPr>
          <p:nvPr>
            <p:ph sz="quarter" idx="4"/>
          </p:nvPr>
        </p:nvSpPr>
        <p:spPr>
          <a:xfrm>
            <a:off x="6306820" y="2129695"/>
            <a:ext cx="5369688" cy="3710273"/>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2" name="Straight Connector 11">
            <a:extLst>
              <a:ext uri="{FF2B5EF4-FFF2-40B4-BE49-F238E27FC236}">
                <a16:creationId xmlns:a16="http://schemas.microsoft.com/office/drawing/2014/main" id="{C23EB0AF-4BAC-5B47-B8BA-F196959931B8}"/>
              </a:ext>
            </a:extLst>
          </p:cNvPr>
          <p:cNvCxnSpPr>
            <a:cxnSpLocks/>
          </p:cNvCxnSpPr>
          <p:nvPr userDrawn="1"/>
        </p:nvCxnSpPr>
        <p:spPr>
          <a:xfrm flipH="1">
            <a:off x="6145118" y="1891324"/>
            <a:ext cx="8064" cy="3351236"/>
          </a:xfrm>
          <a:prstGeom prst="line">
            <a:avLst/>
          </a:prstGeom>
          <a:ln w="222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 name="Footer Placeholder 8">
            <a:extLst>
              <a:ext uri="{FF2B5EF4-FFF2-40B4-BE49-F238E27FC236}">
                <a16:creationId xmlns:a16="http://schemas.microsoft.com/office/drawing/2014/main" id="{62CD3E0D-644F-A4CE-F2AC-9ECC587F6CE4}"/>
              </a:ext>
            </a:extLst>
          </p:cNvPr>
          <p:cNvSpPr>
            <a:spLocks noGrp="1"/>
          </p:cNvSpPr>
          <p:nvPr>
            <p:ph type="ftr" sz="quarter" idx="10"/>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76180694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chemeClr val="bg1"/>
        </a:solidFill>
        <a:effectLst/>
      </p:bgPr>
    </p:bg>
    <p:spTree>
      <p:nvGrpSpPr>
        <p:cNvPr id="1" name=""/>
        <p:cNvGrpSpPr/>
        <p:nvPr/>
      </p:nvGrpSpPr>
      <p:grpSpPr>
        <a:xfrm>
          <a:off x="0" y="0"/>
          <a:ext cx="0" cy="0"/>
          <a:chOff x="0" y="0"/>
          <a:chExt cx="0" cy="0"/>
        </a:xfrm>
      </p:grpSpPr>
      <p:sp>
        <p:nvSpPr>
          <p:cNvPr id="4" name="Footer Placeholder 8">
            <a:extLst>
              <a:ext uri="{FF2B5EF4-FFF2-40B4-BE49-F238E27FC236}">
                <a16:creationId xmlns:a16="http://schemas.microsoft.com/office/drawing/2014/main" id="{B231C7B4-66A6-632C-40DF-CECE1861BB40}"/>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
        <p:nvSpPr>
          <p:cNvPr id="3" name="Title 1">
            <a:extLst>
              <a:ext uri="{FF2B5EF4-FFF2-40B4-BE49-F238E27FC236}">
                <a16:creationId xmlns:a16="http://schemas.microsoft.com/office/drawing/2014/main" id="{C20FF375-108E-CD42-DB88-0C0FAC0A8423}"/>
              </a:ext>
            </a:extLst>
          </p:cNvPr>
          <p:cNvSpPr>
            <a:spLocks noGrp="1"/>
          </p:cNvSpPr>
          <p:nvPr>
            <p:ph type="title"/>
          </p:nvPr>
        </p:nvSpPr>
        <p:spPr>
          <a:xfrm>
            <a:off x="621792" y="365125"/>
            <a:ext cx="11070336" cy="871393"/>
          </a:xfrm>
        </p:spPr>
        <p:txBody>
          <a:bodyPr/>
          <a:lstStyle/>
          <a:p>
            <a:r>
              <a:rPr lang="en-US"/>
              <a:t>Click to edit Master title style</a:t>
            </a:r>
          </a:p>
        </p:txBody>
      </p:sp>
    </p:spTree>
    <p:extLst>
      <p:ext uri="{BB962C8B-B14F-4D97-AF65-F5344CB8AC3E}">
        <p14:creationId xmlns:p14="http://schemas.microsoft.com/office/powerpoint/2010/main" val="125002565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Blank">
    <p:bg>
      <p:bgPr>
        <a:solidFill>
          <a:schemeClr val="bg1"/>
        </a:solidFill>
        <a:effectLst/>
      </p:bgPr>
    </p:bg>
    <p:spTree>
      <p:nvGrpSpPr>
        <p:cNvPr id="1" name=""/>
        <p:cNvGrpSpPr/>
        <p:nvPr/>
      </p:nvGrpSpPr>
      <p:grpSpPr>
        <a:xfrm>
          <a:off x="0" y="0"/>
          <a:ext cx="0" cy="0"/>
          <a:chOff x="0" y="0"/>
          <a:chExt cx="0" cy="0"/>
        </a:xfrm>
      </p:grpSpPr>
      <p:sp>
        <p:nvSpPr>
          <p:cNvPr id="3" name="Footer Placeholder 8">
            <a:extLst>
              <a:ext uri="{FF2B5EF4-FFF2-40B4-BE49-F238E27FC236}">
                <a16:creationId xmlns:a16="http://schemas.microsoft.com/office/drawing/2014/main" id="{93BC7C5A-BCB4-2B48-CDE4-286666256F7F}"/>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334380553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Content with Caption">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25E914-50E5-E546-80BB-941FCE0022B8}"/>
              </a:ext>
            </a:extLst>
          </p:cNvPr>
          <p:cNvSpPr>
            <a:spLocks noGrp="1"/>
          </p:cNvSpPr>
          <p:nvPr>
            <p:ph type="title"/>
          </p:nvPr>
        </p:nvSpPr>
        <p:spPr>
          <a:xfrm>
            <a:off x="621792" y="457200"/>
            <a:ext cx="4150233"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1BCC631-6CF9-5B46-BE3F-082FCE37A310}"/>
              </a:ext>
            </a:extLst>
          </p:cNvPr>
          <p:cNvSpPr>
            <a:spLocks noGrp="1"/>
          </p:cNvSpPr>
          <p:nvPr>
            <p:ph idx="1"/>
          </p:nvPr>
        </p:nvSpPr>
        <p:spPr>
          <a:xfrm>
            <a:off x="4990021" y="987425"/>
            <a:ext cx="6702107" cy="4873625"/>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0833B1B-CD79-6D4B-AF11-D7EE7C689BCD}"/>
              </a:ext>
            </a:extLst>
          </p:cNvPr>
          <p:cNvSpPr>
            <a:spLocks noGrp="1"/>
          </p:cNvSpPr>
          <p:nvPr>
            <p:ph type="body" sz="half" idx="2"/>
          </p:nvPr>
        </p:nvSpPr>
        <p:spPr>
          <a:xfrm>
            <a:off x="621792" y="2145322"/>
            <a:ext cx="4150233" cy="3723665"/>
          </a:xfrm>
        </p:spPr>
        <p:txBody>
          <a:bodyPr>
            <a:normAutofit/>
          </a:bodyPr>
          <a:lstStyle>
            <a:lvl1pPr marL="0" indent="0">
              <a:buNone/>
              <a:defRPr sz="2000">
                <a:solidFill>
                  <a:schemeClr val="tx1"/>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6" name="Footer Placeholder 8">
            <a:extLst>
              <a:ext uri="{FF2B5EF4-FFF2-40B4-BE49-F238E27FC236}">
                <a16:creationId xmlns:a16="http://schemas.microsoft.com/office/drawing/2014/main" id="{48816C14-1A8B-77A2-93AE-8337D3695E08}"/>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43256643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Picture with Caption">
    <p:bg>
      <p:bgPr>
        <a:solidFill>
          <a:schemeClr val="bg1"/>
        </a:solidFill>
        <a:effectLst/>
      </p:bgPr>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8D06B55E-B542-BF48-9CF2-31E9B635463C}"/>
              </a:ext>
            </a:extLst>
          </p:cNvPr>
          <p:cNvSpPr>
            <a:spLocks noGrp="1"/>
          </p:cNvSpPr>
          <p:nvPr>
            <p:ph type="pic" idx="1"/>
          </p:nvPr>
        </p:nvSpPr>
        <p:spPr>
          <a:xfrm>
            <a:off x="5183188" y="987425"/>
            <a:ext cx="6172200" cy="4873625"/>
          </a:xfrm>
        </p:spPr>
        <p:txBody>
          <a:bodyPr/>
          <a:lstStyle>
            <a:lvl1pPr marL="0" indent="0">
              <a:buNone/>
              <a:defRPr sz="3200">
                <a:solidFill>
                  <a:schemeClr val="accent6">
                    <a:lumMod val="75000"/>
                  </a:schemeClr>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6" name="Title 1">
            <a:extLst>
              <a:ext uri="{FF2B5EF4-FFF2-40B4-BE49-F238E27FC236}">
                <a16:creationId xmlns:a16="http://schemas.microsoft.com/office/drawing/2014/main" id="{1B07458C-A143-8144-D6D2-6A8FC575B95C}"/>
              </a:ext>
            </a:extLst>
          </p:cNvPr>
          <p:cNvSpPr>
            <a:spLocks noGrp="1"/>
          </p:cNvSpPr>
          <p:nvPr>
            <p:ph type="title"/>
          </p:nvPr>
        </p:nvSpPr>
        <p:spPr>
          <a:xfrm>
            <a:off x="621792" y="457200"/>
            <a:ext cx="4150233" cy="1600200"/>
          </a:xfrm>
        </p:spPr>
        <p:txBody>
          <a:bodyPr anchor="b"/>
          <a:lstStyle>
            <a:lvl1pPr>
              <a:defRPr sz="3200"/>
            </a:lvl1pPr>
          </a:lstStyle>
          <a:p>
            <a:r>
              <a:rPr lang="en-US"/>
              <a:t>Click to edit Master title style</a:t>
            </a:r>
          </a:p>
        </p:txBody>
      </p:sp>
      <p:sp>
        <p:nvSpPr>
          <p:cNvPr id="7" name="Text Placeholder 3">
            <a:extLst>
              <a:ext uri="{FF2B5EF4-FFF2-40B4-BE49-F238E27FC236}">
                <a16:creationId xmlns:a16="http://schemas.microsoft.com/office/drawing/2014/main" id="{D065E93D-57CA-C109-FE63-412DFF3BA8D3}"/>
              </a:ext>
            </a:extLst>
          </p:cNvPr>
          <p:cNvSpPr>
            <a:spLocks noGrp="1"/>
          </p:cNvSpPr>
          <p:nvPr>
            <p:ph type="body" sz="half" idx="2"/>
          </p:nvPr>
        </p:nvSpPr>
        <p:spPr>
          <a:xfrm>
            <a:off x="621792" y="2145322"/>
            <a:ext cx="4150233" cy="3723665"/>
          </a:xfrm>
        </p:spPr>
        <p:txBody>
          <a:bodyPr>
            <a:normAutofit/>
          </a:bodyPr>
          <a:lstStyle>
            <a:lvl1pPr marL="0" indent="0">
              <a:buNone/>
              <a:defRPr sz="2000">
                <a:solidFill>
                  <a:schemeClr val="tx1"/>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8" name="Footer Placeholder 8">
            <a:extLst>
              <a:ext uri="{FF2B5EF4-FFF2-40B4-BE49-F238E27FC236}">
                <a16:creationId xmlns:a16="http://schemas.microsoft.com/office/drawing/2014/main" id="{A55685BE-6A09-77A1-43F0-19A637E8587B}"/>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a:cs typeface="Arial" panose="020B0604020202020204" pitchFamily="34" charset="0"/>
            </a:endParaRPr>
          </a:p>
        </p:txBody>
      </p:sp>
    </p:spTree>
    <p:extLst>
      <p:ext uri="{BB962C8B-B14F-4D97-AF65-F5344CB8AC3E}">
        <p14:creationId xmlns:p14="http://schemas.microsoft.com/office/powerpoint/2010/main" val="24500618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userDrawn="1">
  <p:cSld name="1_Blank">
    <p:bg>
      <p:bgPr>
        <a:solidFill>
          <a:schemeClr val="bg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0F371B7-319E-0ADB-7EB0-D2CD78BB67A4}"/>
              </a:ext>
            </a:extLst>
          </p:cNvPr>
          <p:cNvPicPr>
            <a:picLocks noChangeAspect="1"/>
          </p:cNvPicPr>
          <p:nvPr userDrawn="1"/>
        </p:nvPicPr>
        <p:blipFill>
          <a:blip r:embed="rId2"/>
          <a:srcRect/>
          <a:stretch/>
        </p:blipFill>
        <p:spPr>
          <a:xfrm>
            <a:off x="0" y="0"/>
            <a:ext cx="12192000" cy="6858002"/>
          </a:xfrm>
          <a:prstGeom prst="rect">
            <a:avLst/>
          </a:prstGeom>
        </p:spPr>
      </p:pic>
      <p:sp>
        <p:nvSpPr>
          <p:cNvPr id="7" name="Rectangle 6">
            <a:extLst>
              <a:ext uri="{FF2B5EF4-FFF2-40B4-BE49-F238E27FC236}">
                <a16:creationId xmlns:a16="http://schemas.microsoft.com/office/drawing/2014/main" id="{E4BD3E34-02ED-C826-B173-727999355F3D}"/>
              </a:ext>
            </a:extLst>
          </p:cNvPr>
          <p:cNvSpPr/>
          <p:nvPr userDrawn="1"/>
        </p:nvSpPr>
        <p:spPr>
          <a:xfrm>
            <a:off x="1731263" y="1394495"/>
            <a:ext cx="8729472" cy="4047744"/>
          </a:xfrm>
          <a:prstGeom prst="rect">
            <a:avLst/>
          </a:prstGeom>
          <a:gradFill flip="none" rotWithShape="1">
            <a:gsLst>
              <a:gs pos="99000">
                <a:srgbClr val="00132C">
                  <a:alpha val="0"/>
                </a:srgbClr>
              </a:gs>
              <a:gs pos="0">
                <a:srgbClr val="00132C"/>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Graphic 3">
            <a:extLst>
              <a:ext uri="{FF2B5EF4-FFF2-40B4-BE49-F238E27FC236}">
                <a16:creationId xmlns:a16="http://schemas.microsoft.com/office/drawing/2014/main" id="{AB182FB3-EE54-723D-42EE-61A8FF06BF5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3234610" y="2855958"/>
            <a:ext cx="5722780" cy="1146084"/>
          </a:xfrm>
          <a:prstGeom prst="rect">
            <a:avLst/>
          </a:prstGeom>
        </p:spPr>
      </p:pic>
    </p:spTree>
    <p:extLst>
      <p:ext uri="{BB962C8B-B14F-4D97-AF65-F5344CB8AC3E}">
        <p14:creationId xmlns:p14="http://schemas.microsoft.com/office/powerpoint/2010/main" val="354648728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Title Placeholder 1">
            <a:extLst>
              <a:ext uri="{FF2B5EF4-FFF2-40B4-BE49-F238E27FC236}">
                <a16:creationId xmlns:a16="http://schemas.microsoft.com/office/drawing/2014/main" id="{C193942E-1616-783D-EAC3-3C664EEAB72C}"/>
              </a:ext>
            </a:extLst>
          </p:cNvPr>
          <p:cNvSpPr>
            <a:spLocks noGrp="1"/>
          </p:cNvSpPr>
          <p:nvPr>
            <p:ph type="title"/>
          </p:nvPr>
        </p:nvSpPr>
        <p:spPr>
          <a:xfrm>
            <a:off x="838200" y="365125"/>
            <a:ext cx="10515600" cy="871393"/>
          </a:xfrm>
          <a:prstGeom prst="rect">
            <a:avLst/>
          </a:prstGeom>
        </p:spPr>
        <p:txBody>
          <a:bodyPr vert="horz" lIns="91440" tIns="45720" rIns="91440" bIns="45720" rtlCol="0" anchor="ctr">
            <a:normAutofit/>
          </a:bodyPr>
          <a:lstStyle/>
          <a:p>
            <a:r>
              <a:rPr lang="en-US"/>
              <a:t>Click to edit Master title style</a:t>
            </a:r>
          </a:p>
        </p:txBody>
      </p:sp>
      <p:sp>
        <p:nvSpPr>
          <p:cNvPr id="7" name="Footer Placeholder 8">
            <a:extLst>
              <a:ext uri="{FF2B5EF4-FFF2-40B4-BE49-F238E27FC236}">
                <a16:creationId xmlns:a16="http://schemas.microsoft.com/office/drawing/2014/main" id="{1CBA92E1-5778-138C-0A36-FE863F2491E3}"/>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
        <p:nvSpPr>
          <p:cNvPr id="11" name="Text Placeholder 2">
            <a:extLst>
              <a:ext uri="{FF2B5EF4-FFF2-40B4-BE49-F238E27FC236}">
                <a16:creationId xmlns:a16="http://schemas.microsoft.com/office/drawing/2014/main" id="{AD407581-8575-E8EB-38C5-98CDF94DDDEC}"/>
              </a:ext>
            </a:extLst>
          </p:cNvPr>
          <p:cNvSpPr>
            <a:spLocks noGrp="1"/>
          </p:cNvSpPr>
          <p:nvPr>
            <p:ph idx="1"/>
          </p:nvPr>
        </p:nvSpPr>
        <p:spPr>
          <a:xfrm>
            <a:off x="838200" y="1331283"/>
            <a:ext cx="10515600"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02641510"/>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2_Title Slide">
    <p:bg>
      <p:bgPr>
        <a:blipFill dpi="0" rotWithShape="1">
          <a:blip r:embed="rId2">
            <a:alphaModFix amt="7001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9648C-B542-3C2B-04F7-DCEEB45B761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470599D9-6CBA-DFDE-0168-492DA09D698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8" name="Text Placeholder 7">
            <a:extLst>
              <a:ext uri="{FF2B5EF4-FFF2-40B4-BE49-F238E27FC236}">
                <a16:creationId xmlns:a16="http://schemas.microsoft.com/office/drawing/2014/main" id="{64EC20E7-971B-9C32-398B-8F11BAC3EEE2}"/>
              </a:ext>
            </a:extLst>
          </p:cNvPr>
          <p:cNvSpPr>
            <a:spLocks noGrp="1"/>
          </p:cNvSpPr>
          <p:nvPr>
            <p:ph type="body" sz="quarter" idx="12"/>
          </p:nvPr>
        </p:nvSpPr>
        <p:spPr>
          <a:xfrm>
            <a:off x="1524000" y="6320100"/>
            <a:ext cx="8597900" cy="447675"/>
          </a:xfrm>
        </p:spPr>
        <p:txBody>
          <a:bodyPr anchor="b">
            <a:noAutofit/>
          </a:bodyPr>
          <a:lstStyle>
            <a:lvl1pPr marL="0" indent="0">
              <a:buNone/>
              <a:defRPr sz="1000">
                <a:solidFill>
                  <a:schemeClr val="bg1"/>
                </a:solidFill>
              </a:defRPr>
            </a:lvl1pPr>
            <a:lvl2pPr marL="457200" indent="0">
              <a:buNone/>
              <a:defRPr sz="1000"/>
            </a:lvl2pPr>
            <a:lvl3pPr marL="914400" indent="0">
              <a:buNone/>
              <a:defRPr sz="1000"/>
            </a:lvl3pPr>
            <a:lvl4pPr marL="1371600" indent="0">
              <a:buNone/>
              <a:defRPr sz="1000"/>
            </a:lvl4pPr>
            <a:lvl5pPr marL="1828800" indent="0">
              <a:buNone/>
              <a:defRPr sz="1000"/>
            </a:lvl5pPr>
          </a:lstStyle>
          <a:p>
            <a:pPr lvl="0"/>
            <a:r>
              <a:rPr lang="en-US"/>
              <a:t>Click to edit Master text styles</a:t>
            </a:r>
          </a:p>
        </p:txBody>
      </p:sp>
    </p:spTree>
    <p:extLst>
      <p:ext uri="{BB962C8B-B14F-4D97-AF65-F5344CB8AC3E}">
        <p14:creationId xmlns:p14="http://schemas.microsoft.com/office/powerpoint/2010/main" val="48771413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matchingName="Two Content">
  <p:cSld name="1_Two Content">
    <p:spTree>
      <p:nvGrpSpPr>
        <p:cNvPr id="1" name="Shape 79"/>
        <p:cNvGrpSpPr/>
        <p:nvPr/>
      </p:nvGrpSpPr>
      <p:grpSpPr>
        <a:xfrm>
          <a:off x="0" y="0"/>
          <a:ext cx="0" cy="0"/>
          <a:chOff x="0" y="0"/>
          <a:chExt cx="0" cy="0"/>
        </a:xfrm>
      </p:grpSpPr>
      <p:sp>
        <p:nvSpPr>
          <p:cNvPr id="80" name="Google Shape;80;p60"/>
          <p:cNvSpPr txBox="1">
            <a:spLocks noGrp="1"/>
          </p:cNvSpPr>
          <p:nvPr>
            <p:ph type="body" idx="1"/>
          </p:nvPr>
        </p:nvSpPr>
        <p:spPr>
          <a:xfrm>
            <a:off x="304800" y="1260767"/>
            <a:ext cx="5608320" cy="4754563"/>
          </a:xfrm>
          <a:prstGeom prst="rect">
            <a:avLst/>
          </a:prstGeom>
          <a:noFill/>
          <a:ln>
            <a:noFill/>
          </a:ln>
        </p:spPr>
        <p:txBody>
          <a:bodyPr spcFirstLastPara="1" wrap="square" lIns="91425" tIns="45700" rIns="91425" bIns="45700" anchor="t" anchorCtr="0">
            <a:noAutofit/>
          </a:bodyPr>
          <a:lstStyle>
            <a:lvl1pPr marL="609585" lvl="0" indent="-304792" algn="l">
              <a:spcBef>
                <a:spcPts val="0"/>
              </a:spcBef>
              <a:spcAft>
                <a:spcPts val="0"/>
              </a:spcAft>
              <a:buClr>
                <a:schemeClr val="dk1"/>
              </a:buClr>
              <a:buSzPts val="2400"/>
              <a:buNone/>
              <a:defRPr sz="3200"/>
            </a:lvl1pPr>
            <a:lvl2pPr marL="1219170" lvl="1" indent="-474121" algn="l">
              <a:spcBef>
                <a:spcPts val="800"/>
              </a:spcBef>
              <a:spcAft>
                <a:spcPts val="0"/>
              </a:spcAft>
              <a:buClr>
                <a:schemeClr val="dk1"/>
              </a:buClr>
              <a:buSzPts val="2000"/>
              <a:buChar char="–"/>
              <a:defRPr sz="2667"/>
            </a:lvl2pPr>
            <a:lvl3pPr marL="1828754" lvl="2" indent="-411470" algn="l">
              <a:lnSpc>
                <a:spcPct val="100000"/>
              </a:lnSpc>
              <a:spcBef>
                <a:spcPts val="800"/>
              </a:spcBef>
              <a:spcAft>
                <a:spcPts val="0"/>
              </a:spcAft>
              <a:buClr>
                <a:schemeClr val="dk1"/>
              </a:buClr>
              <a:buSzPts val="1260"/>
              <a:buChar char="◆"/>
              <a:defRPr sz="2400"/>
            </a:lvl3pPr>
            <a:lvl4pPr marL="2438339" lvl="3" indent="-440256" algn="l">
              <a:spcBef>
                <a:spcPts val="800"/>
              </a:spcBef>
              <a:spcAft>
                <a:spcPts val="0"/>
              </a:spcAft>
              <a:buClr>
                <a:schemeClr val="dk1"/>
              </a:buClr>
              <a:buSzPts val="1600"/>
              <a:buChar char="–"/>
              <a:defRPr sz="2133"/>
            </a:lvl4pPr>
            <a:lvl5pPr marL="3047924" lvl="4" indent="-440256" algn="l">
              <a:spcBef>
                <a:spcPts val="800"/>
              </a:spcBef>
              <a:spcAft>
                <a:spcPts val="0"/>
              </a:spcAft>
              <a:buClr>
                <a:schemeClr val="dk1"/>
              </a:buClr>
              <a:buSzPts val="1600"/>
              <a:buChar char="»"/>
              <a:defRPr sz="2133"/>
            </a:lvl5pPr>
            <a:lvl6pPr marL="3657509" lvl="5" indent="-457189" algn="l">
              <a:spcBef>
                <a:spcPts val="800"/>
              </a:spcBef>
              <a:spcAft>
                <a:spcPts val="0"/>
              </a:spcAft>
              <a:buClr>
                <a:schemeClr val="dk1"/>
              </a:buClr>
              <a:buSzPts val="1800"/>
              <a:buChar char="•"/>
              <a:defRPr sz="2400"/>
            </a:lvl6pPr>
            <a:lvl7pPr marL="4267093" lvl="6" indent="-457189" algn="l">
              <a:spcBef>
                <a:spcPts val="480"/>
              </a:spcBef>
              <a:spcAft>
                <a:spcPts val="0"/>
              </a:spcAft>
              <a:buClr>
                <a:schemeClr val="dk1"/>
              </a:buClr>
              <a:buSzPts val="1800"/>
              <a:buChar char="•"/>
              <a:defRPr sz="2400"/>
            </a:lvl7pPr>
            <a:lvl8pPr marL="4876678" lvl="7" indent="-457189" algn="l">
              <a:spcBef>
                <a:spcPts val="480"/>
              </a:spcBef>
              <a:spcAft>
                <a:spcPts val="0"/>
              </a:spcAft>
              <a:buClr>
                <a:schemeClr val="dk1"/>
              </a:buClr>
              <a:buSzPts val="1800"/>
              <a:buChar char="•"/>
              <a:defRPr sz="2400"/>
            </a:lvl8pPr>
            <a:lvl9pPr marL="5486263" lvl="8" indent="-457189" algn="l">
              <a:spcBef>
                <a:spcPts val="480"/>
              </a:spcBef>
              <a:spcAft>
                <a:spcPts val="0"/>
              </a:spcAft>
              <a:buClr>
                <a:schemeClr val="dk1"/>
              </a:buClr>
              <a:buSzPts val="1800"/>
              <a:buChar char="•"/>
              <a:defRPr sz="2400"/>
            </a:lvl9pPr>
          </a:lstStyle>
          <a:p>
            <a:endParaRPr/>
          </a:p>
        </p:txBody>
      </p:sp>
      <p:sp>
        <p:nvSpPr>
          <p:cNvPr id="81" name="Google Shape;81;p60"/>
          <p:cNvSpPr txBox="1">
            <a:spLocks noGrp="1"/>
          </p:cNvSpPr>
          <p:nvPr>
            <p:ph type="body" idx="2"/>
          </p:nvPr>
        </p:nvSpPr>
        <p:spPr>
          <a:xfrm>
            <a:off x="6278880" y="1260767"/>
            <a:ext cx="5608320" cy="4754563"/>
          </a:xfrm>
          <a:prstGeom prst="rect">
            <a:avLst/>
          </a:prstGeom>
          <a:noFill/>
          <a:ln>
            <a:noFill/>
          </a:ln>
        </p:spPr>
        <p:txBody>
          <a:bodyPr spcFirstLastPara="1" wrap="square" lIns="91425" tIns="45700" rIns="91425" bIns="45700" anchor="t" anchorCtr="0">
            <a:noAutofit/>
          </a:bodyPr>
          <a:lstStyle>
            <a:lvl1pPr marL="609585" lvl="0" indent="-304792" algn="l">
              <a:spcBef>
                <a:spcPts val="0"/>
              </a:spcBef>
              <a:spcAft>
                <a:spcPts val="0"/>
              </a:spcAft>
              <a:buClr>
                <a:schemeClr val="dk1"/>
              </a:buClr>
              <a:buSzPts val="2400"/>
              <a:buNone/>
              <a:defRPr sz="3200"/>
            </a:lvl1pPr>
            <a:lvl2pPr marL="1219170" lvl="1" indent="-474121" algn="l">
              <a:spcBef>
                <a:spcPts val="800"/>
              </a:spcBef>
              <a:spcAft>
                <a:spcPts val="0"/>
              </a:spcAft>
              <a:buClr>
                <a:schemeClr val="dk1"/>
              </a:buClr>
              <a:buSzPts val="2000"/>
              <a:buChar char="–"/>
              <a:defRPr sz="2667"/>
            </a:lvl2pPr>
            <a:lvl3pPr marL="1828754" lvl="2" indent="-411470" algn="l">
              <a:lnSpc>
                <a:spcPct val="100000"/>
              </a:lnSpc>
              <a:spcBef>
                <a:spcPts val="800"/>
              </a:spcBef>
              <a:spcAft>
                <a:spcPts val="0"/>
              </a:spcAft>
              <a:buClr>
                <a:schemeClr val="dk1"/>
              </a:buClr>
              <a:buSzPts val="1260"/>
              <a:buChar char="◆"/>
              <a:defRPr sz="2400"/>
            </a:lvl3pPr>
            <a:lvl4pPr marL="2438339" lvl="3" indent="-440256" algn="l">
              <a:spcBef>
                <a:spcPts val="800"/>
              </a:spcBef>
              <a:spcAft>
                <a:spcPts val="0"/>
              </a:spcAft>
              <a:buClr>
                <a:schemeClr val="dk1"/>
              </a:buClr>
              <a:buSzPts val="1600"/>
              <a:buChar char="–"/>
              <a:defRPr sz="2133"/>
            </a:lvl4pPr>
            <a:lvl5pPr marL="3047924" lvl="4" indent="-440256" algn="l">
              <a:spcBef>
                <a:spcPts val="800"/>
              </a:spcBef>
              <a:spcAft>
                <a:spcPts val="0"/>
              </a:spcAft>
              <a:buClr>
                <a:schemeClr val="dk1"/>
              </a:buClr>
              <a:buSzPts val="1600"/>
              <a:buChar char="»"/>
              <a:defRPr sz="2133"/>
            </a:lvl5pPr>
            <a:lvl6pPr marL="3657509" lvl="5" indent="-457189" algn="l">
              <a:spcBef>
                <a:spcPts val="800"/>
              </a:spcBef>
              <a:spcAft>
                <a:spcPts val="0"/>
              </a:spcAft>
              <a:buClr>
                <a:schemeClr val="dk1"/>
              </a:buClr>
              <a:buSzPts val="1800"/>
              <a:buChar char="•"/>
              <a:defRPr sz="2400"/>
            </a:lvl6pPr>
            <a:lvl7pPr marL="4267093" lvl="6" indent="-457189" algn="l">
              <a:spcBef>
                <a:spcPts val="480"/>
              </a:spcBef>
              <a:spcAft>
                <a:spcPts val="0"/>
              </a:spcAft>
              <a:buClr>
                <a:schemeClr val="dk1"/>
              </a:buClr>
              <a:buSzPts val="1800"/>
              <a:buChar char="•"/>
              <a:defRPr sz="2400"/>
            </a:lvl7pPr>
            <a:lvl8pPr marL="4876678" lvl="7" indent="-457189" algn="l">
              <a:spcBef>
                <a:spcPts val="480"/>
              </a:spcBef>
              <a:spcAft>
                <a:spcPts val="0"/>
              </a:spcAft>
              <a:buClr>
                <a:schemeClr val="dk1"/>
              </a:buClr>
              <a:buSzPts val="1800"/>
              <a:buChar char="•"/>
              <a:defRPr sz="2400"/>
            </a:lvl8pPr>
            <a:lvl9pPr marL="5486263" lvl="8" indent="-457189" algn="l">
              <a:spcBef>
                <a:spcPts val="480"/>
              </a:spcBef>
              <a:spcAft>
                <a:spcPts val="0"/>
              </a:spcAft>
              <a:buClr>
                <a:schemeClr val="dk1"/>
              </a:buClr>
              <a:buSzPts val="1800"/>
              <a:buChar char="•"/>
              <a:defRPr sz="2400"/>
            </a:lvl9pPr>
          </a:lstStyle>
          <a:p>
            <a:endParaRPr/>
          </a:p>
        </p:txBody>
      </p:sp>
      <p:sp>
        <p:nvSpPr>
          <p:cNvPr id="82" name="Google Shape;82;p60"/>
          <p:cNvSpPr txBox="1">
            <a:spLocks noGrp="1"/>
          </p:cNvSpPr>
          <p:nvPr>
            <p:ph type="ftr" idx="11"/>
          </p:nvPr>
        </p:nvSpPr>
        <p:spPr>
          <a:xfrm>
            <a:off x="126568" y="6419014"/>
            <a:ext cx="10265664" cy="365125"/>
          </a:xfrm>
          <a:prstGeom prst="rect">
            <a:avLst/>
          </a:prstGeom>
          <a:noFill/>
          <a:ln>
            <a:noFill/>
          </a:ln>
        </p:spPr>
        <p:txBody>
          <a:bodyPr spcFirstLastPara="1" wrap="square" lIns="45700" tIns="45700" rIns="91425" bIns="45700" anchor="b"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cxnSp>
        <p:nvCxnSpPr>
          <p:cNvPr id="83" name="Google Shape;83;p60"/>
          <p:cNvCxnSpPr/>
          <p:nvPr/>
        </p:nvCxnSpPr>
        <p:spPr>
          <a:xfrm>
            <a:off x="0" y="1062633"/>
            <a:ext cx="12192000" cy="0"/>
          </a:xfrm>
          <a:prstGeom prst="straightConnector1">
            <a:avLst/>
          </a:prstGeom>
          <a:noFill/>
          <a:ln w="25400" cap="flat" cmpd="sng">
            <a:solidFill>
              <a:schemeClr val="accent1"/>
            </a:solidFill>
            <a:prstDash val="solid"/>
            <a:round/>
            <a:headEnd type="none" w="sm" len="sm"/>
            <a:tailEnd type="none" w="sm" len="sm"/>
          </a:ln>
          <a:effectLst>
            <a:outerShdw blurRad="40000" dist="20000" dir="5400000" rotWithShape="0">
              <a:srgbClr val="000000">
                <a:alpha val="37647"/>
              </a:srgbClr>
            </a:outerShdw>
          </a:effectLst>
        </p:spPr>
      </p:cxnSp>
      <p:sp>
        <p:nvSpPr>
          <p:cNvPr id="84" name="Google Shape;84;p60"/>
          <p:cNvSpPr txBox="1">
            <a:spLocks noGrp="1"/>
          </p:cNvSpPr>
          <p:nvPr>
            <p:ph type="title"/>
          </p:nvPr>
        </p:nvSpPr>
        <p:spPr>
          <a:xfrm>
            <a:off x="121920" y="35787"/>
            <a:ext cx="11948160" cy="990600"/>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Clr>
                <a:schemeClr val="accent1"/>
              </a:buClr>
              <a:buSzPts val="2400"/>
              <a:buFont typeface="Arial"/>
              <a:buNone/>
              <a:defRPr sz="3200">
                <a:solidFill>
                  <a:schemeClr val="accen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193769494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userDrawn="1">
  <p:cSld name="3_Title and Conten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FA66CD0-6FD9-D764-C890-38DB67EA3887}"/>
              </a:ext>
            </a:extLst>
          </p:cNvPr>
          <p:cNvSpPr/>
          <p:nvPr/>
        </p:nvSpPr>
        <p:spPr>
          <a:xfrm>
            <a:off x="0" y="885552"/>
            <a:ext cx="12192000" cy="59724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 name="Footer Placeholder 4">
            <a:extLst>
              <a:ext uri="{FF2B5EF4-FFF2-40B4-BE49-F238E27FC236}">
                <a16:creationId xmlns:a16="http://schemas.microsoft.com/office/drawing/2014/main" id="{FB20A013-E312-4F1C-8648-E9BC6C743E7A}"/>
              </a:ext>
            </a:extLst>
          </p:cNvPr>
          <p:cNvSpPr>
            <a:spLocks noGrp="1"/>
          </p:cNvSpPr>
          <p:nvPr>
            <p:ph type="ftr" sz="quarter" idx="3"/>
          </p:nvPr>
        </p:nvSpPr>
        <p:spPr>
          <a:xfrm>
            <a:off x="238541" y="6354572"/>
            <a:ext cx="11648659" cy="415301"/>
          </a:xfrm>
          <a:prstGeom prst="rect">
            <a:avLst/>
          </a:prstGeom>
        </p:spPr>
        <p:txBody>
          <a:bodyPr vert="horz" lIns="45720" tIns="45720" rIns="45720" bIns="45720" rtlCol="0" anchor="b"/>
          <a:lstStyle>
            <a:lvl1pPr algn="l">
              <a:defRPr sz="1067">
                <a:solidFill>
                  <a:schemeClr val="tx1"/>
                </a:solidFill>
                <a:latin typeface="Arial" panose="020B0604020202020204" pitchFamily="34" charset="0"/>
                <a:cs typeface="Arial" panose="020B0604020202020204" pitchFamily="34" charset="0"/>
              </a:defRPr>
            </a:lvl1pPr>
          </a:lstStyle>
          <a:p>
            <a:endParaRPr lang="en-GB"/>
          </a:p>
        </p:txBody>
      </p:sp>
      <p:pic>
        <p:nvPicPr>
          <p:cNvPr id="8" name="Picture 7">
            <a:extLst>
              <a:ext uri="{FF2B5EF4-FFF2-40B4-BE49-F238E27FC236}">
                <a16:creationId xmlns:a16="http://schemas.microsoft.com/office/drawing/2014/main" id="{A5E772B1-D060-280D-0A6F-EC929D64F20E}"/>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ackgroundRemoval t="10000" b="90000" l="10000" r="90000">
                        <a14:foregroundMark x1="26000" y1="71875" x2="26000" y2="71875"/>
                        <a14:foregroundMark x1="35400" y1="69375" x2="35400" y2="69375"/>
                        <a14:foregroundMark x1="42900" y1="50625" x2="42900" y2="50625"/>
                        <a14:foregroundMark x1="48900" y1="39063" x2="48900" y2="39063"/>
                        <a14:foregroundMark x1="61400" y1="57813" x2="61400" y2="57813"/>
                        <a14:foregroundMark x1="60900" y1="35000" x2="60900" y2="35000"/>
                        <a14:foregroundMark x1="68700" y1="45625" x2="68700" y2="45625"/>
                        <a14:foregroundMark x1="76800" y1="52188" x2="76800" y2="52188"/>
                      </a14:backgroundRemoval>
                    </a14:imgEffect>
                  </a14:imgLayer>
                </a14:imgProps>
              </a:ext>
              <a:ext uri="{28A0092B-C50C-407E-A947-70E740481C1C}">
                <a14:useLocalDpi xmlns:a14="http://schemas.microsoft.com/office/drawing/2010/main"/>
              </a:ext>
            </a:extLst>
          </a:blip>
          <a:stretch>
            <a:fillRect/>
          </a:stretch>
        </p:blipFill>
        <p:spPr>
          <a:xfrm>
            <a:off x="10376992" y="6246733"/>
            <a:ext cx="1815009" cy="580803"/>
          </a:xfrm>
          <a:prstGeom prst="rect">
            <a:avLst/>
          </a:prstGeom>
        </p:spPr>
      </p:pic>
      <p:sp>
        <p:nvSpPr>
          <p:cNvPr id="3" name="Title 6">
            <a:extLst>
              <a:ext uri="{FF2B5EF4-FFF2-40B4-BE49-F238E27FC236}">
                <a16:creationId xmlns:a16="http://schemas.microsoft.com/office/drawing/2014/main" id="{6950F5DA-E2EE-5A61-B6C7-280E2B910415}"/>
              </a:ext>
            </a:extLst>
          </p:cNvPr>
          <p:cNvSpPr>
            <a:spLocks noGrp="1"/>
          </p:cNvSpPr>
          <p:nvPr>
            <p:ph type="title"/>
          </p:nvPr>
        </p:nvSpPr>
        <p:spPr>
          <a:xfrm>
            <a:off x="174595" y="1"/>
            <a:ext cx="11712604" cy="866009"/>
          </a:xfrm>
        </p:spPr>
        <p:txBody>
          <a:bodyPr/>
          <a:lstStyle>
            <a:lvl1pPr>
              <a:defRPr sz="2933"/>
            </a:lvl1pPr>
          </a:lstStyle>
          <a:p>
            <a:r>
              <a:rPr lang="en-US"/>
              <a:t>Click to edit Master title style</a:t>
            </a:r>
          </a:p>
        </p:txBody>
      </p:sp>
      <p:sp>
        <p:nvSpPr>
          <p:cNvPr id="5" name="Text Placeholder 4">
            <a:extLst>
              <a:ext uri="{FF2B5EF4-FFF2-40B4-BE49-F238E27FC236}">
                <a16:creationId xmlns:a16="http://schemas.microsoft.com/office/drawing/2014/main" id="{EB9E99C5-8056-1494-F3D6-886810BD991C}"/>
              </a:ext>
            </a:extLst>
          </p:cNvPr>
          <p:cNvSpPr>
            <a:spLocks noGrp="1"/>
          </p:cNvSpPr>
          <p:nvPr>
            <p:ph type="body" sz="quarter" idx="10"/>
          </p:nvPr>
        </p:nvSpPr>
        <p:spPr>
          <a:xfrm>
            <a:off x="304800" y="1092201"/>
            <a:ext cx="11582400" cy="5154084"/>
          </a:xfrm>
        </p:spPr>
        <p:txBody>
          <a:bodyPr>
            <a:noAutofit/>
          </a:bodyPr>
          <a:lstStyle>
            <a:lvl1pPr>
              <a:spcAft>
                <a:spcPts val="1600"/>
              </a:spcAft>
              <a:defRPr/>
            </a:lvl1pPr>
            <a:lvl2pPr>
              <a:spcAft>
                <a:spcPts val="1600"/>
              </a:spcAft>
              <a:defRPr/>
            </a:lvl2pPr>
            <a:lvl3pPr>
              <a:spcAft>
                <a:spcPts val="1600"/>
              </a:spcAft>
              <a:defRPr/>
            </a:lvl3pPr>
            <a:lvl4pPr>
              <a:spcAft>
                <a:spcPts val="1600"/>
              </a:spcAft>
              <a:defRPr/>
            </a:lvl4pPr>
            <a:lvl5pPr>
              <a:spcAft>
                <a:spcPts val="16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94521405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3_Title and Text">
  <p:cSld name="3_Title and Text">
    <p:spTree>
      <p:nvGrpSpPr>
        <p:cNvPr id="1" name="Shape 185"/>
        <p:cNvGrpSpPr/>
        <p:nvPr/>
      </p:nvGrpSpPr>
      <p:grpSpPr>
        <a:xfrm>
          <a:off x="0" y="0"/>
          <a:ext cx="0" cy="0"/>
          <a:chOff x="0" y="0"/>
          <a:chExt cx="0" cy="0"/>
        </a:xfrm>
      </p:grpSpPr>
      <p:sp>
        <p:nvSpPr>
          <p:cNvPr id="186" name="Google Shape;186;p67"/>
          <p:cNvSpPr txBox="1">
            <a:spLocks noGrp="1"/>
          </p:cNvSpPr>
          <p:nvPr>
            <p:ph type="subTitle" idx="1"/>
          </p:nvPr>
        </p:nvSpPr>
        <p:spPr>
          <a:xfrm>
            <a:off x="587376" y="853119"/>
            <a:ext cx="11007581" cy="600000"/>
          </a:xfrm>
          <a:prstGeom prst="rect">
            <a:avLst/>
          </a:prstGeom>
          <a:noFill/>
          <a:ln>
            <a:noFill/>
          </a:ln>
        </p:spPr>
        <p:txBody>
          <a:bodyPr spcFirstLastPara="1" wrap="square" lIns="0" tIns="45700" rIns="91425" bIns="45700" anchor="t" anchorCtr="0">
            <a:noAutofit/>
          </a:bodyPr>
          <a:lstStyle>
            <a:lvl1pPr marR="0" lvl="0" algn="l" rtl="0">
              <a:lnSpc>
                <a:spcPct val="100000"/>
              </a:lnSpc>
              <a:spcBef>
                <a:spcPts val="533"/>
              </a:spcBef>
              <a:spcAft>
                <a:spcPts val="0"/>
              </a:spcAft>
              <a:buClr>
                <a:srgbClr val="05416B"/>
              </a:buClr>
              <a:buSzPts val="700"/>
              <a:buFont typeface="Arial Narrow"/>
              <a:buNone/>
              <a:defRPr sz="2400" b="0" i="0" u="none" strike="noStrike" cap="none">
                <a:solidFill>
                  <a:schemeClr val="accent3"/>
                </a:solidFill>
                <a:latin typeface="Arial Narrow"/>
                <a:ea typeface="Arial Narrow"/>
                <a:cs typeface="Arial Narrow"/>
                <a:sym typeface="Arial Narrow"/>
              </a:defRPr>
            </a:lvl1pPr>
            <a:lvl2pPr marR="0" lvl="1" algn="l" rtl="0">
              <a:lnSpc>
                <a:spcPct val="100000"/>
              </a:lnSpc>
              <a:spcBef>
                <a:spcPts val="427"/>
              </a:spcBef>
              <a:spcAft>
                <a:spcPts val="0"/>
              </a:spcAft>
              <a:buClr>
                <a:schemeClr val="dk1"/>
              </a:buClr>
              <a:buSzPts val="560"/>
              <a:buFont typeface="Arial Narrow"/>
              <a:buNone/>
              <a:defRPr sz="2132" b="0" i="0" u="none" strike="noStrike" cap="none">
                <a:solidFill>
                  <a:srgbClr val="888888"/>
                </a:solidFill>
                <a:latin typeface="Arial Narrow"/>
                <a:ea typeface="Arial Narrow"/>
                <a:cs typeface="Arial Narrow"/>
                <a:sym typeface="Arial Narrow"/>
              </a:defRPr>
            </a:lvl2pPr>
            <a:lvl3pPr marR="0" lvl="2" algn="l" rtl="0">
              <a:lnSpc>
                <a:spcPct val="100000"/>
              </a:lnSpc>
              <a:spcBef>
                <a:spcPts val="427"/>
              </a:spcBef>
              <a:spcAft>
                <a:spcPts val="0"/>
              </a:spcAft>
              <a:buClr>
                <a:schemeClr val="dk1"/>
              </a:buClr>
              <a:buSzPts val="560"/>
              <a:buFont typeface="Arial Narrow"/>
              <a:buNone/>
              <a:defRPr sz="2132" b="0" i="0" u="none" strike="noStrike" cap="none">
                <a:solidFill>
                  <a:srgbClr val="888888"/>
                </a:solidFill>
                <a:latin typeface="Arial Narrow"/>
                <a:ea typeface="Arial Narrow"/>
                <a:cs typeface="Arial Narrow"/>
                <a:sym typeface="Arial Narrow"/>
              </a:defRPr>
            </a:lvl3pPr>
            <a:lvl4pPr marR="0" lvl="3" algn="l" rtl="0">
              <a:lnSpc>
                <a:spcPct val="100000"/>
              </a:lnSpc>
              <a:spcBef>
                <a:spcPts val="533"/>
              </a:spcBef>
              <a:spcAft>
                <a:spcPts val="0"/>
              </a:spcAft>
              <a:buClr>
                <a:srgbClr val="888888"/>
              </a:buClr>
              <a:buSzPts val="2000"/>
              <a:buFont typeface="Arial Narrow"/>
              <a:buNone/>
              <a:defRPr sz="2667" b="0" i="0" u="none" strike="noStrike" cap="none">
                <a:solidFill>
                  <a:srgbClr val="888888"/>
                </a:solidFill>
                <a:latin typeface="Arial Narrow"/>
                <a:ea typeface="Arial Narrow"/>
                <a:cs typeface="Arial Narrow"/>
                <a:sym typeface="Arial Narrow"/>
              </a:defRPr>
            </a:lvl4pPr>
            <a:lvl5pPr marR="0" lvl="4" algn="l" rtl="0">
              <a:lnSpc>
                <a:spcPct val="100000"/>
              </a:lnSpc>
              <a:spcBef>
                <a:spcPts val="533"/>
              </a:spcBef>
              <a:spcAft>
                <a:spcPts val="0"/>
              </a:spcAft>
              <a:buClr>
                <a:srgbClr val="888888"/>
              </a:buClr>
              <a:buSzPts val="2000"/>
              <a:buFont typeface="Arial Narrow"/>
              <a:buNone/>
              <a:defRPr sz="2667" b="0" i="0" u="none" strike="noStrike" cap="none">
                <a:solidFill>
                  <a:srgbClr val="888888"/>
                </a:solidFill>
                <a:latin typeface="Arial Narrow"/>
                <a:ea typeface="Arial Narrow"/>
                <a:cs typeface="Arial Narrow"/>
                <a:sym typeface="Arial Narrow"/>
              </a:defRPr>
            </a:lvl5pPr>
            <a:lvl6pPr marR="0" lvl="5" algn="l" rtl="0">
              <a:lnSpc>
                <a:spcPct val="100000"/>
              </a:lnSpc>
              <a:spcBef>
                <a:spcPts val="533"/>
              </a:spcBef>
              <a:spcAft>
                <a:spcPts val="0"/>
              </a:spcAft>
              <a:buClr>
                <a:srgbClr val="888888"/>
              </a:buClr>
              <a:buSzPts val="2000"/>
              <a:buFont typeface="Arial Narrow"/>
              <a:buNone/>
              <a:defRPr sz="2667" b="0" i="0" u="none" strike="noStrike" cap="none">
                <a:solidFill>
                  <a:srgbClr val="888888"/>
                </a:solidFill>
                <a:latin typeface="Arial Narrow"/>
                <a:ea typeface="Arial Narrow"/>
                <a:cs typeface="Arial Narrow"/>
                <a:sym typeface="Arial Narrow"/>
              </a:defRPr>
            </a:lvl6pPr>
            <a:lvl7pPr marR="0" lvl="6" algn="l" rtl="0">
              <a:lnSpc>
                <a:spcPct val="100000"/>
              </a:lnSpc>
              <a:spcBef>
                <a:spcPts val="533"/>
              </a:spcBef>
              <a:spcAft>
                <a:spcPts val="0"/>
              </a:spcAft>
              <a:buClr>
                <a:srgbClr val="888888"/>
              </a:buClr>
              <a:buSzPts val="2000"/>
              <a:buFont typeface="Arial Narrow"/>
              <a:buNone/>
              <a:defRPr sz="2667" b="0" i="0" u="none" strike="noStrike" cap="none">
                <a:solidFill>
                  <a:srgbClr val="888888"/>
                </a:solidFill>
                <a:latin typeface="Arial Narrow"/>
                <a:ea typeface="Arial Narrow"/>
                <a:cs typeface="Arial Narrow"/>
                <a:sym typeface="Arial Narrow"/>
              </a:defRPr>
            </a:lvl7pPr>
            <a:lvl8pPr marR="0" lvl="7" algn="l" rtl="0">
              <a:lnSpc>
                <a:spcPct val="100000"/>
              </a:lnSpc>
              <a:spcBef>
                <a:spcPts val="533"/>
              </a:spcBef>
              <a:spcAft>
                <a:spcPts val="0"/>
              </a:spcAft>
              <a:buClr>
                <a:srgbClr val="888888"/>
              </a:buClr>
              <a:buSzPts val="2000"/>
              <a:buFont typeface="Arial Narrow"/>
              <a:buNone/>
              <a:defRPr sz="2667" b="0" i="0" u="none" strike="noStrike" cap="none">
                <a:solidFill>
                  <a:srgbClr val="888888"/>
                </a:solidFill>
                <a:latin typeface="Arial Narrow"/>
                <a:ea typeface="Arial Narrow"/>
                <a:cs typeface="Arial Narrow"/>
                <a:sym typeface="Arial Narrow"/>
              </a:defRPr>
            </a:lvl8pPr>
            <a:lvl9pPr marR="0" lvl="8" algn="l" rtl="0">
              <a:lnSpc>
                <a:spcPct val="100000"/>
              </a:lnSpc>
              <a:spcBef>
                <a:spcPts val="533"/>
              </a:spcBef>
              <a:spcAft>
                <a:spcPts val="0"/>
              </a:spcAft>
              <a:buClr>
                <a:srgbClr val="888888"/>
              </a:buClr>
              <a:buSzPts val="2000"/>
              <a:buFont typeface="Arial Narrow"/>
              <a:buNone/>
              <a:defRPr sz="2667" b="0" i="0" u="none" strike="noStrike" cap="none">
                <a:solidFill>
                  <a:srgbClr val="888888"/>
                </a:solidFill>
                <a:latin typeface="Arial Narrow"/>
                <a:ea typeface="Arial Narrow"/>
                <a:cs typeface="Arial Narrow"/>
                <a:sym typeface="Arial Narrow"/>
              </a:defRPr>
            </a:lvl9pPr>
          </a:lstStyle>
          <a:p>
            <a:endParaRPr/>
          </a:p>
        </p:txBody>
      </p:sp>
      <p:sp>
        <p:nvSpPr>
          <p:cNvPr id="187" name="Google Shape;187;p67"/>
          <p:cNvSpPr txBox="1">
            <a:spLocks noGrp="1"/>
          </p:cNvSpPr>
          <p:nvPr>
            <p:ph type="ctrTitle"/>
          </p:nvPr>
        </p:nvSpPr>
        <p:spPr>
          <a:xfrm>
            <a:off x="587376" y="277119"/>
            <a:ext cx="11007405" cy="576000"/>
          </a:xfrm>
          <a:prstGeom prst="rect">
            <a:avLst/>
          </a:prstGeom>
          <a:noFill/>
          <a:ln>
            <a:noFill/>
          </a:ln>
        </p:spPr>
        <p:txBody>
          <a:bodyPr spcFirstLastPara="1" wrap="square" lIns="0" tIns="45700" rIns="91425" bIns="45700" anchor="t" anchorCtr="0">
            <a:noAutofit/>
          </a:bodyPr>
          <a:lstStyle>
            <a:lvl1pPr marR="0" lvl="0" algn="l" rtl="0">
              <a:lnSpc>
                <a:spcPct val="80000"/>
              </a:lnSpc>
              <a:spcBef>
                <a:spcPts val="0"/>
              </a:spcBef>
              <a:spcAft>
                <a:spcPts val="0"/>
              </a:spcAft>
              <a:buClr>
                <a:srgbClr val="05416B"/>
              </a:buClr>
              <a:buSzPts val="1400"/>
              <a:buFont typeface="Arial Narrow"/>
              <a:buNone/>
              <a:defRPr sz="3400" b="1" i="0" u="none" strike="noStrike" cap="none">
                <a:solidFill>
                  <a:schemeClr val="accent4"/>
                </a:solidFill>
                <a:latin typeface="Arial Narrow"/>
                <a:ea typeface="Arial Narrow"/>
                <a:cs typeface="Arial Narrow"/>
                <a:sym typeface="Arial Narrow"/>
              </a:defRPr>
            </a:lvl1pPr>
            <a:lvl2pPr marR="0" lvl="1" algn="l" rtl="0">
              <a:lnSpc>
                <a:spcPct val="100000"/>
              </a:lnSpc>
              <a:spcBef>
                <a:spcPts val="0"/>
              </a:spcBef>
              <a:spcAft>
                <a:spcPts val="0"/>
              </a:spcAft>
              <a:buClr>
                <a:srgbClr val="000000"/>
              </a:buClr>
              <a:buSzPts val="1400"/>
              <a:buFont typeface="Arial Narrow"/>
              <a:buNone/>
              <a:defRPr sz="5333" b="1" i="0" u="none" strike="noStrike" cap="none">
                <a:solidFill>
                  <a:srgbClr val="81104F"/>
                </a:solidFill>
                <a:latin typeface="Arial Narrow"/>
                <a:ea typeface="Arial Narrow"/>
                <a:cs typeface="Arial Narrow"/>
                <a:sym typeface="Arial Narrow"/>
              </a:defRPr>
            </a:lvl2pPr>
            <a:lvl3pPr marR="0" lvl="2" algn="l" rtl="0">
              <a:lnSpc>
                <a:spcPct val="100000"/>
              </a:lnSpc>
              <a:spcBef>
                <a:spcPts val="0"/>
              </a:spcBef>
              <a:spcAft>
                <a:spcPts val="0"/>
              </a:spcAft>
              <a:buClr>
                <a:srgbClr val="000000"/>
              </a:buClr>
              <a:buSzPts val="1400"/>
              <a:buFont typeface="Arial Narrow"/>
              <a:buNone/>
              <a:defRPr sz="5333" b="1" i="0" u="none" strike="noStrike" cap="none">
                <a:solidFill>
                  <a:srgbClr val="81104F"/>
                </a:solidFill>
                <a:latin typeface="Arial Narrow"/>
                <a:ea typeface="Arial Narrow"/>
                <a:cs typeface="Arial Narrow"/>
                <a:sym typeface="Arial Narrow"/>
              </a:defRPr>
            </a:lvl3pPr>
            <a:lvl4pPr marR="0" lvl="3" algn="l" rtl="0">
              <a:lnSpc>
                <a:spcPct val="100000"/>
              </a:lnSpc>
              <a:spcBef>
                <a:spcPts val="0"/>
              </a:spcBef>
              <a:spcAft>
                <a:spcPts val="0"/>
              </a:spcAft>
              <a:buClr>
                <a:srgbClr val="000000"/>
              </a:buClr>
              <a:buSzPts val="1400"/>
              <a:buFont typeface="Arial Narrow"/>
              <a:buNone/>
              <a:defRPr sz="5333" b="1" i="0" u="none" strike="noStrike" cap="none">
                <a:solidFill>
                  <a:srgbClr val="81104F"/>
                </a:solidFill>
                <a:latin typeface="Arial Narrow"/>
                <a:ea typeface="Arial Narrow"/>
                <a:cs typeface="Arial Narrow"/>
                <a:sym typeface="Arial Narrow"/>
              </a:defRPr>
            </a:lvl4pPr>
            <a:lvl5pPr marR="0" lvl="4" algn="l" rtl="0">
              <a:lnSpc>
                <a:spcPct val="100000"/>
              </a:lnSpc>
              <a:spcBef>
                <a:spcPts val="0"/>
              </a:spcBef>
              <a:spcAft>
                <a:spcPts val="0"/>
              </a:spcAft>
              <a:buClr>
                <a:srgbClr val="000000"/>
              </a:buClr>
              <a:buSzPts val="1400"/>
              <a:buFont typeface="Arial Narrow"/>
              <a:buNone/>
              <a:defRPr sz="5333" b="1" i="0" u="none" strike="noStrike" cap="none">
                <a:solidFill>
                  <a:srgbClr val="81104F"/>
                </a:solidFill>
                <a:latin typeface="Arial Narrow"/>
                <a:ea typeface="Arial Narrow"/>
                <a:cs typeface="Arial Narrow"/>
                <a:sym typeface="Arial Narrow"/>
              </a:defRPr>
            </a:lvl5pPr>
            <a:lvl6pPr marR="0" lvl="5" algn="l" rtl="0">
              <a:lnSpc>
                <a:spcPct val="100000"/>
              </a:lnSpc>
              <a:spcBef>
                <a:spcPts val="0"/>
              </a:spcBef>
              <a:spcAft>
                <a:spcPts val="0"/>
              </a:spcAft>
              <a:buClr>
                <a:srgbClr val="000000"/>
              </a:buClr>
              <a:buSzPts val="1400"/>
              <a:buFont typeface="Arial Narrow"/>
              <a:buNone/>
              <a:defRPr sz="5333" b="1" i="0" u="none" strike="noStrike" cap="none">
                <a:solidFill>
                  <a:srgbClr val="81104F"/>
                </a:solidFill>
                <a:latin typeface="Arial Narrow"/>
                <a:ea typeface="Arial Narrow"/>
                <a:cs typeface="Arial Narrow"/>
                <a:sym typeface="Arial Narrow"/>
              </a:defRPr>
            </a:lvl6pPr>
            <a:lvl7pPr marR="0" lvl="6" algn="l" rtl="0">
              <a:lnSpc>
                <a:spcPct val="100000"/>
              </a:lnSpc>
              <a:spcBef>
                <a:spcPts val="0"/>
              </a:spcBef>
              <a:spcAft>
                <a:spcPts val="0"/>
              </a:spcAft>
              <a:buClr>
                <a:srgbClr val="000000"/>
              </a:buClr>
              <a:buSzPts val="1400"/>
              <a:buFont typeface="Arial Narrow"/>
              <a:buNone/>
              <a:defRPr sz="5333" b="1" i="0" u="none" strike="noStrike" cap="none">
                <a:solidFill>
                  <a:srgbClr val="81104F"/>
                </a:solidFill>
                <a:latin typeface="Arial Narrow"/>
                <a:ea typeface="Arial Narrow"/>
                <a:cs typeface="Arial Narrow"/>
                <a:sym typeface="Arial Narrow"/>
              </a:defRPr>
            </a:lvl7pPr>
            <a:lvl8pPr marR="0" lvl="7" algn="l" rtl="0">
              <a:lnSpc>
                <a:spcPct val="100000"/>
              </a:lnSpc>
              <a:spcBef>
                <a:spcPts val="0"/>
              </a:spcBef>
              <a:spcAft>
                <a:spcPts val="0"/>
              </a:spcAft>
              <a:buClr>
                <a:srgbClr val="000000"/>
              </a:buClr>
              <a:buSzPts val="1400"/>
              <a:buFont typeface="Arial Narrow"/>
              <a:buNone/>
              <a:defRPr sz="5333" b="1" i="0" u="none" strike="noStrike" cap="none">
                <a:solidFill>
                  <a:srgbClr val="81104F"/>
                </a:solidFill>
                <a:latin typeface="Arial Narrow"/>
                <a:ea typeface="Arial Narrow"/>
                <a:cs typeface="Arial Narrow"/>
                <a:sym typeface="Arial Narrow"/>
              </a:defRPr>
            </a:lvl8pPr>
            <a:lvl9pPr marR="0" lvl="8" algn="l" rtl="0">
              <a:lnSpc>
                <a:spcPct val="100000"/>
              </a:lnSpc>
              <a:spcBef>
                <a:spcPts val="0"/>
              </a:spcBef>
              <a:spcAft>
                <a:spcPts val="0"/>
              </a:spcAft>
              <a:buClr>
                <a:srgbClr val="000000"/>
              </a:buClr>
              <a:buSzPts val="1400"/>
              <a:buFont typeface="Arial Narrow"/>
              <a:buNone/>
              <a:defRPr sz="5333" b="1" i="0" u="none" strike="noStrike" cap="none">
                <a:solidFill>
                  <a:srgbClr val="81104F"/>
                </a:solidFill>
                <a:latin typeface="Arial Narrow"/>
                <a:ea typeface="Arial Narrow"/>
                <a:cs typeface="Arial Narrow"/>
                <a:sym typeface="Arial Narrow"/>
              </a:defRPr>
            </a:lvl9pPr>
          </a:lstStyle>
          <a:p>
            <a:endParaRPr/>
          </a:p>
        </p:txBody>
      </p:sp>
      <p:sp>
        <p:nvSpPr>
          <p:cNvPr id="188" name="Google Shape;188;p67"/>
          <p:cNvSpPr txBox="1">
            <a:spLocks noGrp="1"/>
          </p:cNvSpPr>
          <p:nvPr>
            <p:ph type="body" idx="2"/>
          </p:nvPr>
        </p:nvSpPr>
        <p:spPr>
          <a:xfrm>
            <a:off x="587376" y="1629002"/>
            <a:ext cx="11007581" cy="4459284"/>
          </a:xfrm>
          <a:prstGeom prst="rect">
            <a:avLst/>
          </a:prstGeom>
          <a:noFill/>
          <a:ln>
            <a:noFill/>
          </a:ln>
        </p:spPr>
        <p:txBody>
          <a:bodyPr spcFirstLastPara="1" wrap="square" lIns="0" tIns="45700" rIns="91425" bIns="45700" anchor="t" anchorCtr="0">
            <a:noAutofit/>
          </a:bodyPr>
          <a:lstStyle>
            <a:lvl1pPr marL="252204" marR="0" lvl="0" indent="-241617" algn="l" rtl="0">
              <a:lnSpc>
                <a:spcPct val="110000"/>
              </a:lnSpc>
              <a:spcBef>
                <a:spcPts val="0"/>
              </a:spcBef>
              <a:spcAft>
                <a:spcPts val="545"/>
              </a:spcAft>
              <a:buClr>
                <a:schemeClr val="accent5"/>
              </a:buClr>
              <a:buSzPct val="100000"/>
              <a:buFont typeface="Arial"/>
              <a:buChar char="•"/>
              <a:tabLst/>
              <a:defRPr sz="1851" b="0" i="0" u="none" strike="noStrike" cap="none">
                <a:solidFill>
                  <a:schemeClr val="accent4"/>
                </a:solidFill>
                <a:latin typeface="Arial Narrow"/>
                <a:ea typeface="Arial Narrow"/>
                <a:cs typeface="Arial Narrow"/>
                <a:sym typeface="Arial Narrow"/>
              </a:defRPr>
            </a:lvl1pPr>
            <a:lvl2pPr marL="554465" marR="0" lvl="1" indent="-200223" algn="l" rtl="0">
              <a:lnSpc>
                <a:spcPct val="100000"/>
              </a:lnSpc>
              <a:spcBef>
                <a:spcPts val="427"/>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2pPr>
            <a:lvl3pPr marL="831698" marR="0" lvl="2" indent="-200223" algn="l" rtl="0">
              <a:lnSpc>
                <a:spcPct val="100000"/>
              </a:lnSpc>
              <a:spcBef>
                <a:spcPts val="427"/>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3pPr>
            <a:lvl4pPr marL="1108928" marR="0" lvl="3"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4pPr>
            <a:lvl5pPr marL="1386161" marR="0" lvl="4"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5pPr>
            <a:lvl6pPr marL="1663393" marR="0" lvl="5"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6pPr>
            <a:lvl7pPr marL="1940626" marR="0" lvl="6"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7pPr>
            <a:lvl8pPr marL="2217858" marR="0" lvl="7"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8pPr>
            <a:lvl9pPr marL="2495090" marR="0" lvl="8"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9pPr>
          </a:lstStyle>
          <a:p>
            <a:endParaRPr/>
          </a:p>
        </p:txBody>
      </p:sp>
      <p:cxnSp>
        <p:nvCxnSpPr>
          <p:cNvPr id="189" name="Google Shape;189;p67"/>
          <p:cNvCxnSpPr/>
          <p:nvPr/>
        </p:nvCxnSpPr>
        <p:spPr>
          <a:xfrm>
            <a:off x="-3316" y="6224155"/>
            <a:ext cx="12192000" cy="0"/>
          </a:xfrm>
          <a:prstGeom prst="straightConnector1">
            <a:avLst/>
          </a:prstGeom>
          <a:noFill/>
          <a:ln w="25400" cap="flat" cmpd="sng">
            <a:solidFill>
              <a:schemeClr val="accent1">
                <a:lumMod val="50000"/>
              </a:schemeClr>
            </a:solidFill>
            <a:prstDash val="solid"/>
            <a:round/>
            <a:headEnd type="none" w="sm" len="sm"/>
            <a:tailEnd type="none" w="sm" len="sm"/>
          </a:ln>
        </p:spPr>
      </p:cxnSp>
      <p:sp>
        <p:nvSpPr>
          <p:cNvPr id="190" name="Google Shape;190;p67"/>
          <p:cNvSpPr txBox="1">
            <a:spLocks noGrp="1"/>
          </p:cNvSpPr>
          <p:nvPr>
            <p:ph type="body" idx="3"/>
          </p:nvPr>
        </p:nvSpPr>
        <p:spPr>
          <a:xfrm>
            <a:off x="587376" y="6534222"/>
            <a:ext cx="11017251" cy="215444"/>
          </a:xfrm>
          <a:prstGeom prst="rect">
            <a:avLst/>
          </a:prstGeom>
          <a:noFill/>
          <a:ln>
            <a:noFill/>
          </a:ln>
        </p:spPr>
        <p:txBody>
          <a:bodyPr spcFirstLastPara="1" wrap="square" lIns="0" tIns="0" rIns="0" bIns="0" anchor="b" anchorCtr="0">
            <a:spAutoFit/>
          </a:bodyPr>
          <a:lstStyle>
            <a:lvl1pPr marL="10589" marR="0" lvl="0" indent="0" algn="l" rtl="0">
              <a:lnSpc>
                <a:spcPct val="100000"/>
              </a:lnSpc>
              <a:spcBef>
                <a:spcPts val="427"/>
              </a:spcBef>
              <a:spcAft>
                <a:spcPts val="0"/>
              </a:spcAft>
              <a:buClr>
                <a:srgbClr val="05416B"/>
              </a:buClr>
              <a:buSzPts val="1600"/>
              <a:buFont typeface="Arial Narrow"/>
              <a:buNone/>
              <a:tabLst/>
              <a:defRPr sz="1067" b="0" i="0" u="none" strike="noStrike" cap="none">
                <a:solidFill>
                  <a:srgbClr val="7F7F7F"/>
                </a:solidFill>
                <a:latin typeface="Arial Narrow"/>
                <a:ea typeface="Arial Narrow"/>
                <a:cs typeface="Arial Narrow"/>
                <a:sym typeface="Arial Narrow"/>
              </a:defRPr>
            </a:lvl1pPr>
            <a:lvl2pPr marL="554465" marR="0" lvl="1" indent="-200223" algn="l" rtl="0">
              <a:lnSpc>
                <a:spcPct val="100000"/>
              </a:lnSpc>
              <a:spcBef>
                <a:spcPts val="427"/>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2pPr>
            <a:lvl3pPr marL="831698" marR="0" lvl="2" indent="-200223" algn="l" rtl="0">
              <a:lnSpc>
                <a:spcPct val="100000"/>
              </a:lnSpc>
              <a:spcBef>
                <a:spcPts val="427"/>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3pPr>
            <a:lvl4pPr marL="1108928" marR="0" lvl="3"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4pPr>
            <a:lvl5pPr marL="1386161" marR="0" lvl="4"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5pPr>
            <a:lvl6pPr marL="1663393" marR="0" lvl="5"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6pPr>
            <a:lvl7pPr marL="1940626" marR="0" lvl="6"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7pPr>
            <a:lvl8pPr marL="2217858" marR="0" lvl="7"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8pPr>
            <a:lvl9pPr marL="2495090" marR="0" lvl="8" indent="-200223" algn="l" rtl="0">
              <a:lnSpc>
                <a:spcPct val="100000"/>
              </a:lnSpc>
              <a:spcBef>
                <a:spcPts val="533"/>
              </a:spcBef>
              <a:spcAft>
                <a:spcPts val="0"/>
              </a:spcAft>
              <a:buClr>
                <a:srgbClr val="05416B"/>
              </a:buClr>
              <a:buSzPts val="1600"/>
              <a:buFont typeface="Arial Narrow"/>
              <a:buChar char="●"/>
              <a:defRPr sz="2132" b="0" i="0" u="none" strike="noStrike" cap="none">
                <a:solidFill>
                  <a:srgbClr val="05416B"/>
                </a:solidFill>
                <a:latin typeface="Arial Narrow"/>
                <a:ea typeface="Arial Narrow"/>
                <a:cs typeface="Arial Narrow"/>
                <a:sym typeface="Arial Narrow"/>
              </a:defRPr>
            </a:lvl9pPr>
          </a:lstStyle>
          <a:p>
            <a:endParaRPr/>
          </a:p>
        </p:txBody>
      </p:sp>
      <p:sp>
        <p:nvSpPr>
          <p:cNvPr id="191" name="Google Shape;191;p67"/>
          <p:cNvSpPr txBox="1"/>
          <p:nvPr/>
        </p:nvSpPr>
        <p:spPr>
          <a:xfrm>
            <a:off x="11516814" y="6548400"/>
            <a:ext cx="588935" cy="209854"/>
          </a:xfrm>
          <a:prstGeom prst="rect">
            <a:avLst/>
          </a:prstGeom>
          <a:noFill/>
          <a:ln>
            <a:noFill/>
          </a:ln>
        </p:spPr>
        <p:txBody>
          <a:bodyPr spcFirstLastPara="1" wrap="square" lIns="55440" tIns="27712" rIns="55440" bIns="27712" anchor="t" anchorCtr="0">
            <a:spAutoFit/>
          </a:bodyPr>
          <a:lstStyle/>
          <a:p>
            <a:pPr marL="0" marR="0" lvl="0" indent="0" algn="r" rtl="0">
              <a:lnSpc>
                <a:spcPct val="100000"/>
              </a:lnSpc>
              <a:spcBef>
                <a:spcPts val="0"/>
              </a:spcBef>
              <a:spcAft>
                <a:spcPts val="0"/>
              </a:spcAft>
              <a:buClr>
                <a:srgbClr val="000000"/>
              </a:buClr>
              <a:buSzPts val="1649"/>
              <a:buFont typeface="Arial"/>
              <a:buNone/>
            </a:pPr>
            <a:fld id="{00000000-1234-1234-1234-123412341234}" type="slidenum">
              <a:rPr lang="en-US" sz="1000" b="0" i="0" u="none" strike="noStrike" cap="none">
                <a:solidFill>
                  <a:schemeClr val="accent3"/>
                </a:solidFill>
                <a:latin typeface="Arial"/>
                <a:ea typeface="Arial"/>
                <a:cs typeface="Arial"/>
                <a:sym typeface="Arial"/>
              </a:rPr>
              <a:pPr marL="0" marR="0" lvl="0" indent="0" algn="r" rtl="0">
                <a:lnSpc>
                  <a:spcPct val="100000"/>
                </a:lnSpc>
                <a:spcBef>
                  <a:spcPts val="0"/>
                </a:spcBef>
                <a:spcAft>
                  <a:spcPts val="0"/>
                </a:spcAft>
                <a:buClr>
                  <a:srgbClr val="000000"/>
                </a:buClr>
                <a:buSzPts val="1649"/>
                <a:buFont typeface="Arial"/>
                <a:buNone/>
              </a:pPr>
              <a:t>‹#›</a:t>
            </a:fld>
            <a:endParaRPr sz="1000" b="0" i="0" u="none" strike="noStrike" cap="none">
              <a:solidFill>
                <a:schemeClr val="accent3"/>
              </a:solidFill>
              <a:latin typeface="Arial"/>
              <a:ea typeface="Arial"/>
              <a:cs typeface="Arial"/>
              <a:sym typeface="Arial"/>
            </a:endParaRPr>
          </a:p>
        </p:txBody>
      </p:sp>
    </p:spTree>
    <p:extLst>
      <p:ext uri="{BB962C8B-B14F-4D97-AF65-F5344CB8AC3E}">
        <p14:creationId xmlns:p14="http://schemas.microsoft.com/office/powerpoint/2010/main" val="73670753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userDrawn="1">
  <p:cSld name="12_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558799" y="260412"/>
            <a:ext cx="9100105" cy="852256"/>
          </a:xfrm>
        </p:spPr>
        <p:txBody>
          <a:bodyPr lIns="0" tIns="0" rIns="0" bIns="0" anchor="b" anchorCtr="0">
            <a:noAutofit/>
          </a:bodyPr>
          <a:lstStyle>
            <a:lvl1pPr>
              <a:lnSpc>
                <a:spcPts val="3200"/>
              </a:lnSpc>
              <a:defRPr sz="2933" b="1" i="0">
                <a:solidFill>
                  <a:schemeClr val="tx1"/>
                </a:solidFill>
                <a:latin typeface="Arial"/>
                <a:cs typeface="Arial"/>
              </a:defRPr>
            </a:lvl1pPr>
          </a:lstStyle>
          <a:p>
            <a:endParaRPr/>
          </a:p>
        </p:txBody>
      </p:sp>
      <p:sp>
        <p:nvSpPr>
          <p:cNvPr id="4" name="Holder 4"/>
          <p:cNvSpPr>
            <a:spLocks noGrp="1"/>
          </p:cNvSpPr>
          <p:nvPr>
            <p:ph type="ftr" sz="quarter" idx="5"/>
          </p:nvPr>
        </p:nvSpPr>
        <p:spPr>
          <a:xfrm>
            <a:off x="558799" y="6598118"/>
            <a:ext cx="10378489" cy="143629"/>
          </a:xfrm>
        </p:spPr>
        <p:txBody>
          <a:bodyPr lIns="0" tIns="0" rIns="0" bIns="0" anchor="b" anchorCtr="0">
            <a:noAutofit/>
          </a:bodyPr>
          <a:lstStyle>
            <a:lvl1pPr algn="l">
              <a:defRPr sz="933">
                <a:solidFill>
                  <a:schemeClr val="tx1"/>
                </a:solidFill>
              </a:defRPr>
            </a:lvl1pPr>
          </a:lstStyle>
          <a:p>
            <a:endParaRPr lang="en-US">
              <a:solidFill>
                <a:schemeClr val="tx1"/>
              </a:solidFill>
            </a:endParaRPr>
          </a:p>
        </p:txBody>
      </p:sp>
      <p:sp>
        <p:nvSpPr>
          <p:cNvPr id="6" name="Holder 6"/>
          <p:cNvSpPr>
            <a:spLocks noGrp="1"/>
          </p:cNvSpPr>
          <p:nvPr>
            <p:ph type="sldNum" sz="quarter" idx="7"/>
          </p:nvPr>
        </p:nvSpPr>
        <p:spPr>
          <a:xfrm>
            <a:off x="11197699" y="6598118"/>
            <a:ext cx="508987" cy="143629"/>
          </a:xfrm>
        </p:spPr>
        <p:txBody>
          <a:bodyPr lIns="0" tIns="0" rIns="0" bIns="0">
            <a:noAutofit/>
          </a:bodyPr>
          <a:lstStyle>
            <a:lvl1pPr algn="r">
              <a:defRPr sz="1200">
                <a:solidFill>
                  <a:schemeClr val="tx1">
                    <a:tint val="75000"/>
                  </a:schemeClr>
                </a:solidFill>
              </a:defRPr>
            </a:lvl1pPr>
          </a:lstStyle>
          <a:p>
            <a:fld id="{B6F15528-21DE-4FAA-801E-634DDDAF4B2B}" type="slidenum">
              <a:rPr lang="en-US" smtClean="0"/>
              <a:pPr/>
              <a:t>‹#›</a:t>
            </a:fld>
            <a:endParaRPr lang="en-US" sz="1200"/>
          </a:p>
        </p:txBody>
      </p:sp>
    </p:spTree>
    <p:extLst>
      <p:ext uri="{BB962C8B-B14F-4D97-AF65-F5344CB8AC3E}">
        <p14:creationId xmlns:p14="http://schemas.microsoft.com/office/powerpoint/2010/main" val="188996703"/>
      </p:ext>
    </p:extLst>
  </p:cSld>
  <p:clrMapOvr>
    <a:masterClrMapping/>
  </p:clrMapOvr>
  <p:extLst>
    <p:ext uri="{DCECCB84-F9BA-43D5-87BE-67443E8EF086}">
      <p15:sldGuideLst xmlns:p15="http://schemas.microsoft.com/office/powerpoint/2012/main">
        <p15:guide id="1" orient="horz" pos="1620">
          <p15:clr>
            <a:srgbClr val="FBAE40"/>
          </p15:clr>
        </p15:guide>
        <p15:guide id="2" pos="2880">
          <p15:clr>
            <a:srgbClr val="FBAE40"/>
          </p15:clr>
        </p15:guide>
        <p15:guide id="3" pos="264">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userDrawn="1">
  <p:cSld name="4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1CB715-DDCC-184D-B2D7-D091E66023EF}"/>
              </a:ext>
            </a:extLst>
          </p:cNvPr>
          <p:cNvSpPr>
            <a:spLocks noGrp="1"/>
          </p:cNvSpPr>
          <p:nvPr>
            <p:ph type="title"/>
          </p:nvPr>
        </p:nvSpPr>
        <p:spPr>
          <a:xfrm>
            <a:off x="699912" y="327441"/>
            <a:ext cx="10792178" cy="920998"/>
          </a:xfrm>
        </p:spPr>
        <p:txBody>
          <a:bodyPr/>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ACBFAA7-E18F-214C-B258-46BD7FCF3DA2}"/>
              </a:ext>
            </a:extLst>
          </p:cNvPr>
          <p:cNvSpPr>
            <a:spLocks noGrp="1"/>
          </p:cNvSpPr>
          <p:nvPr>
            <p:ph idx="1" hasCustomPrompt="1"/>
          </p:nvPr>
        </p:nvSpPr>
        <p:spPr>
          <a:xfrm>
            <a:off x="699912" y="1364400"/>
            <a:ext cx="5275720" cy="4571721"/>
          </a:xfrm>
        </p:spPr>
        <p:txBody>
          <a:bodyPr>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2">
            <a:extLst>
              <a:ext uri="{FF2B5EF4-FFF2-40B4-BE49-F238E27FC236}">
                <a16:creationId xmlns:a16="http://schemas.microsoft.com/office/drawing/2014/main" id="{FC3C44D1-6018-C14B-AADC-3D4356627D72}"/>
              </a:ext>
            </a:extLst>
          </p:cNvPr>
          <p:cNvSpPr>
            <a:spLocks noGrp="1"/>
          </p:cNvSpPr>
          <p:nvPr>
            <p:ph idx="10" hasCustomPrompt="1"/>
          </p:nvPr>
        </p:nvSpPr>
        <p:spPr>
          <a:xfrm>
            <a:off x="6216368" y="1364400"/>
            <a:ext cx="5275720" cy="4571721"/>
          </a:xfrm>
        </p:spPr>
        <p:txBody>
          <a:bodyPr>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5">
            <a:extLst>
              <a:ext uri="{FF2B5EF4-FFF2-40B4-BE49-F238E27FC236}">
                <a16:creationId xmlns:a16="http://schemas.microsoft.com/office/drawing/2014/main" id="{5E3874B8-9CF3-B84C-966C-0EBDD5046885}"/>
              </a:ext>
            </a:extLst>
          </p:cNvPr>
          <p:cNvSpPr>
            <a:spLocks noGrp="1"/>
          </p:cNvSpPr>
          <p:nvPr>
            <p:ph type="sldNum" sz="quarter" idx="4"/>
          </p:nvPr>
        </p:nvSpPr>
        <p:spPr>
          <a:xfrm>
            <a:off x="11425286" y="6463722"/>
            <a:ext cx="699911" cy="284206"/>
          </a:xfrm>
          <a:prstGeom prst="rect">
            <a:avLst/>
          </a:prstGeom>
        </p:spPr>
        <p:txBody>
          <a:bodyPr lIns="182880" anchor="ctr"/>
          <a:lstStyle>
            <a:lvl1pPr algn="l">
              <a:defRPr sz="1200">
                <a:solidFill>
                  <a:schemeClr val="accent4"/>
                </a:solidFill>
              </a:defRPr>
            </a:lvl1pPr>
          </a:lstStyle>
          <a:p>
            <a:fld id="{2DB2551F-0F36-184F-87EE-E0604C929E46}" type="slidenum">
              <a:rPr lang="en-US" smtClean="0"/>
              <a:pPr/>
              <a:t>‹#›</a:t>
            </a:fld>
            <a:endParaRPr lang="en-US"/>
          </a:p>
        </p:txBody>
      </p:sp>
      <p:sp>
        <p:nvSpPr>
          <p:cNvPr id="7" name="Text Placeholder 4">
            <a:extLst>
              <a:ext uri="{FF2B5EF4-FFF2-40B4-BE49-F238E27FC236}">
                <a16:creationId xmlns:a16="http://schemas.microsoft.com/office/drawing/2014/main" id="{C656DBD9-166C-D14A-8B9D-37306A35850E}"/>
              </a:ext>
            </a:extLst>
          </p:cNvPr>
          <p:cNvSpPr>
            <a:spLocks noGrp="1"/>
          </p:cNvSpPr>
          <p:nvPr>
            <p:ph type="body" sz="quarter" idx="11"/>
          </p:nvPr>
        </p:nvSpPr>
        <p:spPr>
          <a:xfrm>
            <a:off x="699913" y="6180880"/>
            <a:ext cx="6306944" cy="567047"/>
          </a:xfrm>
        </p:spPr>
        <p:txBody>
          <a:bodyPr anchor="b">
            <a:noAutofit/>
          </a:bodyPr>
          <a:lstStyle>
            <a:lvl1pPr marL="0" indent="0">
              <a:spcAft>
                <a:spcPts val="0"/>
              </a:spcAft>
              <a:buNone/>
              <a:defRPr sz="900"/>
            </a:lvl1pPr>
            <a:lvl2pPr marL="457200" indent="0">
              <a:buNone/>
              <a:defRPr sz="1000"/>
            </a:lvl2pPr>
            <a:lvl3pPr marL="914400" indent="0">
              <a:buNone/>
              <a:defRPr sz="1000"/>
            </a:lvl3pPr>
            <a:lvl4pPr marL="1371600" indent="0">
              <a:buNone/>
              <a:defRPr sz="1000"/>
            </a:lvl4pPr>
            <a:lvl5pPr marL="1828800" indent="0">
              <a:buNone/>
              <a:defRPr sz="1000"/>
            </a:lvl5pPr>
          </a:lstStyle>
          <a:p>
            <a:pPr lvl="0"/>
            <a:r>
              <a:rPr lang="en-US"/>
              <a:t>Click to edit Master text styles</a:t>
            </a:r>
          </a:p>
        </p:txBody>
      </p:sp>
    </p:spTree>
    <p:extLst>
      <p:ext uri="{BB962C8B-B14F-4D97-AF65-F5344CB8AC3E}">
        <p14:creationId xmlns:p14="http://schemas.microsoft.com/office/powerpoint/2010/main" val="257022583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userDrawn="1">
  <p:cSld name="13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1CB715-DDCC-184D-B2D7-D091E66023EF}"/>
              </a:ext>
            </a:extLst>
          </p:cNvPr>
          <p:cNvSpPr>
            <a:spLocks noGrp="1"/>
          </p:cNvSpPr>
          <p:nvPr>
            <p:ph type="title"/>
          </p:nvPr>
        </p:nvSpPr>
        <p:spPr>
          <a:xfrm>
            <a:off x="457199" y="457199"/>
            <a:ext cx="11271379" cy="914401"/>
          </a:xfrm>
        </p:spPr>
        <p:txBody>
          <a:bodyPr/>
          <a:lstStyle>
            <a:lvl1pPr>
              <a:defRPr sz="2800"/>
            </a:lvl1pPr>
          </a:lstStyle>
          <a:p>
            <a:r>
              <a:rPr lang="en-US"/>
              <a:t>Click to edit Master title style</a:t>
            </a:r>
          </a:p>
        </p:txBody>
      </p:sp>
      <p:sp>
        <p:nvSpPr>
          <p:cNvPr id="4" name="Text Placeholder 5">
            <a:extLst>
              <a:ext uri="{FF2B5EF4-FFF2-40B4-BE49-F238E27FC236}">
                <a16:creationId xmlns:a16="http://schemas.microsoft.com/office/drawing/2014/main" id="{AA7DF43C-EEAC-8B48-9F09-B28110E00C86}"/>
              </a:ext>
            </a:extLst>
          </p:cNvPr>
          <p:cNvSpPr>
            <a:spLocks noGrp="1"/>
          </p:cNvSpPr>
          <p:nvPr>
            <p:ph type="body" sz="quarter" idx="10"/>
          </p:nvPr>
        </p:nvSpPr>
        <p:spPr>
          <a:xfrm>
            <a:off x="457199" y="6072577"/>
            <a:ext cx="5638801" cy="693983"/>
          </a:xfrm>
        </p:spPr>
        <p:txBody>
          <a:bodyPr anchor="b"/>
          <a:lstStyle>
            <a:lvl1pPr marL="0">
              <a:spcBef>
                <a:spcPts val="0"/>
              </a:spcBef>
              <a:spcAft>
                <a:spcPts val="0"/>
              </a:spcAft>
              <a:buNone/>
              <a:defRPr sz="1000"/>
            </a:lvl1pPr>
            <a:lvl2pPr>
              <a:buNone/>
              <a:defRPr sz="1000"/>
            </a:lvl2pPr>
            <a:lvl3pPr>
              <a:buNone/>
              <a:defRPr sz="1000"/>
            </a:lvl3pPr>
            <a:lvl4pPr>
              <a:buNone/>
              <a:defRPr sz="1000"/>
            </a:lvl4pPr>
            <a:lvl5pPr>
              <a:buNone/>
              <a:defRPr sz="1000"/>
            </a:lvl5pPr>
          </a:lstStyle>
          <a:p>
            <a:pPr lvl="0"/>
            <a:r>
              <a:rPr lang="en-US"/>
              <a:t>Click to edit Master text styles</a:t>
            </a:r>
          </a:p>
        </p:txBody>
      </p:sp>
      <p:sp>
        <p:nvSpPr>
          <p:cNvPr id="6" name="Content Placeholder 2">
            <a:extLst>
              <a:ext uri="{FF2B5EF4-FFF2-40B4-BE49-F238E27FC236}">
                <a16:creationId xmlns:a16="http://schemas.microsoft.com/office/drawing/2014/main" id="{DCCCA3B9-E48A-8F13-655F-AC581406E3B7}"/>
              </a:ext>
            </a:extLst>
          </p:cNvPr>
          <p:cNvSpPr>
            <a:spLocks noGrp="1"/>
          </p:cNvSpPr>
          <p:nvPr>
            <p:ph idx="1" hasCustomPrompt="1"/>
          </p:nvPr>
        </p:nvSpPr>
        <p:spPr>
          <a:xfrm>
            <a:off x="457199" y="1481559"/>
            <a:ext cx="5518433" cy="4340121"/>
          </a:xfrm>
        </p:spPr>
        <p:txBody>
          <a:bodyPr>
            <a:noAutofit/>
          </a:bodyPr>
          <a:lstStyle>
            <a:lvl1pPr>
              <a:buFont typeface="+mj-lt"/>
              <a:buAutoNum type="arabicPeriod"/>
              <a:defRPr/>
            </a:lvl1pPr>
          </a:lstStyle>
          <a:p>
            <a:pPr lvl="0"/>
            <a:r>
              <a:rPr lang="en-US"/>
              <a:t>Edit Master text styles</a:t>
            </a:r>
          </a:p>
        </p:txBody>
      </p:sp>
      <p:sp>
        <p:nvSpPr>
          <p:cNvPr id="7" name="Content Placeholder 2">
            <a:extLst>
              <a:ext uri="{FF2B5EF4-FFF2-40B4-BE49-F238E27FC236}">
                <a16:creationId xmlns:a16="http://schemas.microsoft.com/office/drawing/2014/main" id="{6A54F60B-F4DF-84AC-3E49-F51A2F942DF1}"/>
              </a:ext>
            </a:extLst>
          </p:cNvPr>
          <p:cNvSpPr>
            <a:spLocks noGrp="1"/>
          </p:cNvSpPr>
          <p:nvPr>
            <p:ph idx="11" hasCustomPrompt="1"/>
          </p:nvPr>
        </p:nvSpPr>
        <p:spPr>
          <a:xfrm>
            <a:off x="6216370" y="1481559"/>
            <a:ext cx="5512208" cy="4340121"/>
          </a:xfrm>
        </p:spPr>
        <p:txBody>
          <a:bodyPr>
            <a:noAutofit/>
          </a:bodyPr>
          <a:lstStyle>
            <a:lvl1pPr>
              <a:buFont typeface="+mj-lt"/>
              <a:buAutoNum type="arabicPeriod"/>
              <a:defRPr/>
            </a:lvl1pPr>
          </a:lstStyle>
          <a:p>
            <a:pPr lvl="0"/>
            <a:r>
              <a:rPr lang="en-US"/>
              <a:t>Edit Master text styles</a:t>
            </a:r>
          </a:p>
        </p:txBody>
      </p:sp>
      <p:sp>
        <p:nvSpPr>
          <p:cNvPr id="5" name="Slide Number Placeholder 5">
            <a:extLst>
              <a:ext uri="{FF2B5EF4-FFF2-40B4-BE49-F238E27FC236}">
                <a16:creationId xmlns:a16="http://schemas.microsoft.com/office/drawing/2014/main" id="{64633078-3DB8-C497-0898-5D73B9C835B3}"/>
              </a:ext>
            </a:extLst>
          </p:cNvPr>
          <p:cNvSpPr>
            <a:spLocks noGrp="1"/>
          </p:cNvSpPr>
          <p:nvPr>
            <p:ph type="sldNum" sz="quarter" idx="4"/>
          </p:nvPr>
        </p:nvSpPr>
        <p:spPr>
          <a:xfrm>
            <a:off x="11425286" y="6532673"/>
            <a:ext cx="699911" cy="193447"/>
          </a:xfrm>
          <a:prstGeom prst="rect">
            <a:avLst/>
          </a:prstGeom>
        </p:spPr>
        <p:txBody>
          <a:bodyPr lIns="182880" tIns="0" bIns="0" anchor="ctr"/>
          <a:lstStyle>
            <a:lvl1pPr algn="l">
              <a:defRPr sz="1200">
                <a:solidFill>
                  <a:schemeClr val="accent6"/>
                </a:solidFill>
              </a:defRPr>
            </a:lvl1pPr>
          </a:lstStyle>
          <a:p>
            <a:fld id="{2DB2551F-0F36-184F-87EE-E0604C929E46}" type="slidenum">
              <a:rPr lang="en-US" smtClean="0"/>
              <a:pPr/>
              <a:t>‹#›</a:t>
            </a:fld>
            <a:endParaRPr lang="en-US"/>
          </a:p>
        </p:txBody>
      </p:sp>
    </p:spTree>
    <p:extLst>
      <p:ext uri="{BB962C8B-B14F-4D97-AF65-F5344CB8AC3E}">
        <p14:creationId xmlns:p14="http://schemas.microsoft.com/office/powerpoint/2010/main" val="3494847258"/>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cSld name="Title, Subtitle Only">
    <p:spTree>
      <p:nvGrpSpPr>
        <p:cNvPr id="1" name=""/>
        <p:cNvGrpSpPr/>
        <p:nvPr/>
      </p:nvGrpSpPr>
      <p:grpSpPr>
        <a:xfrm>
          <a:off x="0" y="0"/>
          <a:ext cx="0" cy="0"/>
          <a:chOff x="0" y="0"/>
          <a:chExt cx="0" cy="0"/>
        </a:xfrm>
      </p:grpSpPr>
      <p:graphicFrame>
        <p:nvGraphicFramePr>
          <p:cNvPr id="7" name="Object 6" hidden="1">
            <a:extLst>
              <a:ext uri="{FF2B5EF4-FFF2-40B4-BE49-F238E27FC236}">
                <a16:creationId xmlns:a16="http://schemas.microsoft.com/office/drawing/2014/main" id="{C9CD4875-E3C9-644B-B3AC-E82D39320C8B}"/>
              </a:ext>
            </a:extLst>
          </p:cNvPr>
          <p:cNvGraphicFramePr>
            <a:graphicFrameLocks noChangeAspect="1"/>
          </p:cNvGraphicFramePr>
          <p:nvPr>
            <p:custDataLst>
              <p:tags r:id="rId1"/>
            </p:custDataLst>
            <p:extLst>
              <p:ext uri="{D42A27DB-BD31-4B8C-83A1-F6EECF244321}">
                <p14:modId xmlns:p14="http://schemas.microsoft.com/office/powerpoint/2010/main" val="3623188196"/>
              </p:ext>
            </p:extLst>
          </p:nvPr>
        </p:nvGraphicFramePr>
        <p:xfrm>
          <a:off x="1589" y="1588"/>
          <a:ext cx="1227" cy="1588"/>
        </p:xfrm>
        <a:graphic>
          <a:graphicData uri="http://schemas.openxmlformats.org/presentationml/2006/ole">
            <mc:AlternateContent xmlns:mc="http://schemas.openxmlformats.org/markup-compatibility/2006">
              <mc:Choice xmlns:v="urn:schemas-microsoft-com:vml" Requires="v">
                <p:oleObj name="think-cell Slide" r:id="rId3" imgW="7772400" imgH="10058400" progId="TCLayout.ActiveDocument.1">
                  <p:embed/>
                </p:oleObj>
              </mc:Choice>
              <mc:Fallback>
                <p:oleObj name="think-cell Slide" r:id="rId3" imgW="7772400" imgH="10058400" progId="TCLayout.ActiveDocument.1">
                  <p:embed/>
                  <p:pic>
                    <p:nvPicPr>
                      <p:cNvPr id="7" name="Object 6" hidden="1">
                        <a:extLst>
                          <a:ext uri="{FF2B5EF4-FFF2-40B4-BE49-F238E27FC236}">
                            <a16:creationId xmlns:a16="http://schemas.microsoft.com/office/drawing/2014/main" id="{C9CD4875-E3C9-644B-B3AC-E82D39320C8B}"/>
                          </a:ext>
                        </a:extLst>
                      </p:cNvPr>
                      <p:cNvPicPr/>
                      <p:nvPr/>
                    </p:nvPicPr>
                    <p:blipFill>
                      <a:blip r:embed="rId4"/>
                      <a:stretch>
                        <a:fillRect/>
                      </a:stretch>
                    </p:blipFill>
                    <p:spPr>
                      <a:xfrm>
                        <a:off x="1589" y="1588"/>
                        <a:ext cx="1227" cy="1588"/>
                      </a:xfrm>
                      <a:prstGeom prst="rect">
                        <a:avLst/>
                      </a:prstGeom>
                    </p:spPr>
                  </p:pic>
                </p:oleObj>
              </mc:Fallback>
            </mc:AlternateContent>
          </a:graphicData>
        </a:graphic>
      </p:graphicFrame>
      <p:sp>
        <p:nvSpPr>
          <p:cNvPr id="2" name="Title 1"/>
          <p:cNvSpPr>
            <a:spLocks noGrp="1"/>
          </p:cNvSpPr>
          <p:nvPr>
            <p:ph type="title"/>
          </p:nvPr>
        </p:nvSpPr>
        <p:spPr>
          <a:xfrm>
            <a:off x="512065" y="815787"/>
            <a:ext cx="11184423" cy="555813"/>
          </a:xfrm>
        </p:spPr>
        <p:txBody>
          <a:bodyPr vert="horz"/>
          <a:lstStyle/>
          <a:p>
            <a:r>
              <a:rPr lang="en-US"/>
              <a:t>Click to edit Master title style</a:t>
            </a:r>
          </a:p>
        </p:txBody>
      </p:sp>
      <p:sp>
        <p:nvSpPr>
          <p:cNvPr id="6" name="Footer Placeholder 5">
            <a:extLst>
              <a:ext uri="{FF2B5EF4-FFF2-40B4-BE49-F238E27FC236}">
                <a16:creationId xmlns:a16="http://schemas.microsoft.com/office/drawing/2014/main" id="{31269DCA-0308-5E4B-8136-84AD580937A8}"/>
              </a:ext>
            </a:extLst>
          </p:cNvPr>
          <p:cNvSpPr>
            <a:spLocks noGrp="1"/>
          </p:cNvSpPr>
          <p:nvPr>
            <p:ph type="ftr" sz="quarter" idx="10"/>
          </p:nvPr>
        </p:nvSpPr>
        <p:spPr/>
        <p:txBody>
          <a:bodyPr/>
          <a:lstStyle>
            <a:lvl1pPr>
              <a:defRPr>
                <a:solidFill>
                  <a:schemeClr val="bg1">
                    <a:lumMod val="75000"/>
                  </a:schemeClr>
                </a:solidFill>
              </a:defRPr>
            </a:lvl1pPr>
          </a:lstStyle>
          <a:p>
            <a:endParaRPr lang="en-US"/>
          </a:p>
        </p:txBody>
      </p:sp>
      <p:sp>
        <p:nvSpPr>
          <p:cNvPr id="8" name="Slide Number Placeholder 7">
            <a:extLst>
              <a:ext uri="{FF2B5EF4-FFF2-40B4-BE49-F238E27FC236}">
                <a16:creationId xmlns:a16="http://schemas.microsoft.com/office/drawing/2014/main" id="{82389133-8F79-AF42-B505-8A150931C3C6}"/>
              </a:ext>
            </a:extLst>
          </p:cNvPr>
          <p:cNvSpPr>
            <a:spLocks noGrp="1"/>
          </p:cNvSpPr>
          <p:nvPr>
            <p:ph type="sldNum" sz="quarter" idx="11"/>
          </p:nvPr>
        </p:nvSpPr>
        <p:spPr/>
        <p:txBody>
          <a:bodyPr/>
          <a:lstStyle>
            <a:lvl1pPr>
              <a:defRPr>
                <a:solidFill>
                  <a:schemeClr val="bg1">
                    <a:lumMod val="75000"/>
                  </a:schemeClr>
                </a:solidFill>
              </a:defRPr>
            </a:lvl1pPr>
          </a:lstStyle>
          <a:p>
            <a:fld id="{523A240F-EAFE-E84F-B44C-6D7A08E0E409}" type="slidenum">
              <a:rPr lang="en-US" smtClean="0"/>
              <a:t>‹#›</a:t>
            </a:fld>
            <a:endParaRPr lang="en-US"/>
          </a:p>
        </p:txBody>
      </p:sp>
      <p:sp>
        <p:nvSpPr>
          <p:cNvPr id="9" name="Text Placeholder 3">
            <a:extLst>
              <a:ext uri="{FF2B5EF4-FFF2-40B4-BE49-F238E27FC236}">
                <a16:creationId xmlns:a16="http://schemas.microsoft.com/office/drawing/2014/main" id="{180F6E86-A27A-FE40-B016-EB59307BF3CC}"/>
              </a:ext>
            </a:extLst>
          </p:cNvPr>
          <p:cNvSpPr>
            <a:spLocks noGrp="1"/>
          </p:cNvSpPr>
          <p:nvPr>
            <p:ph type="body" sz="half" idx="2" hasCustomPrompt="1"/>
          </p:nvPr>
        </p:nvSpPr>
        <p:spPr>
          <a:xfrm>
            <a:off x="495515" y="6374651"/>
            <a:ext cx="7772400" cy="245224"/>
          </a:xfrm>
        </p:spPr>
        <p:txBody>
          <a:bodyPr anchor="b"/>
          <a:lstStyle>
            <a:lvl1pPr marL="0" indent="0">
              <a:buNone/>
              <a:defRPr sz="799">
                <a:solidFill>
                  <a:schemeClr val="bg1">
                    <a:lumMod val="50000"/>
                  </a:schemeClr>
                </a:solidFill>
              </a:defRPr>
            </a:lvl1pPr>
            <a:lvl2pPr marL="456777" indent="0">
              <a:buNone/>
              <a:defRPr sz="1399"/>
            </a:lvl2pPr>
            <a:lvl3pPr marL="913554" indent="0">
              <a:buNone/>
              <a:defRPr sz="1199"/>
            </a:lvl3pPr>
            <a:lvl4pPr marL="1370331" indent="0">
              <a:buNone/>
              <a:defRPr sz="999"/>
            </a:lvl4pPr>
            <a:lvl5pPr marL="1827108" indent="0">
              <a:buNone/>
              <a:defRPr sz="999"/>
            </a:lvl5pPr>
            <a:lvl6pPr marL="2283885" indent="0">
              <a:buNone/>
              <a:defRPr sz="999"/>
            </a:lvl6pPr>
            <a:lvl7pPr marL="2740663" indent="0">
              <a:buNone/>
              <a:defRPr sz="999"/>
            </a:lvl7pPr>
            <a:lvl8pPr marL="3197440" indent="0">
              <a:buNone/>
              <a:defRPr sz="999"/>
            </a:lvl8pPr>
            <a:lvl9pPr marL="3654217" indent="0">
              <a:buNone/>
              <a:defRPr sz="999"/>
            </a:lvl9pPr>
          </a:lstStyle>
          <a:p>
            <a:pPr lvl="0"/>
            <a:r>
              <a:rPr lang="en-US"/>
              <a:t>Click to add a footnote</a:t>
            </a:r>
          </a:p>
        </p:txBody>
      </p:sp>
      <p:sp>
        <p:nvSpPr>
          <p:cNvPr id="10" name="Text Placeholder 2">
            <a:extLst>
              <a:ext uri="{FF2B5EF4-FFF2-40B4-BE49-F238E27FC236}">
                <a16:creationId xmlns:a16="http://schemas.microsoft.com/office/drawing/2014/main" id="{A96AF473-C2CF-6B47-84F7-6E0E41A10BCD}"/>
              </a:ext>
            </a:extLst>
          </p:cNvPr>
          <p:cNvSpPr>
            <a:spLocks noGrp="1"/>
          </p:cNvSpPr>
          <p:nvPr>
            <p:ph type="body" idx="12" hasCustomPrompt="1"/>
          </p:nvPr>
        </p:nvSpPr>
        <p:spPr>
          <a:xfrm>
            <a:off x="512065" y="421340"/>
            <a:ext cx="11184423" cy="295276"/>
          </a:xfrm>
        </p:spPr>
        <p:txBody>
          <a:bodyPr anchor="b"/>
          <a:lstStyle>
            <a:lvl1pPr marL="0" indent="0">
              <a:buNone/>
              <a:defRPr sz="1998" b="1">
                <a:solidFill>
                  <a:schemeClr val="accent2"/>
                </a:solidFill>
              </a:defRPr>
            </a:lvl1pPr>
            <a:lvl2pPr marL="456777" indent="0">
              <a:buNone/>
              <a:defRPr sz="1998" b="1"/>
            </a:lvl2pPr>
            <a:lvl3pPr marL="913554" indent="0">
              <a:buNone/>
              <a:defRPr sz="1798" b="1"/>
            </a:lvl3pPr>
            <a:lvl4pPr marL="1370331" indent="0">
              <a:buNone/>
              <a:defRPr sz="1599" b="1"/>
            </a:lvl4pPr>
            <a:lvl5pPr marL="1827108" indent="0">
              <a:buNone/>
              <a:defRPr sz="1599" b="1"/>
            </a:lvl5pPr>
            <a:lvl6pPr marL="2283885" indent="0">
              <a:buNone/>
              <a:defRPr sz="1599" b="1"/>
            </a:lvl6pPr>
            <a:lvl7pPr marL="2740663" indent="0">
              <a:buNone/>
              <a:defRPr sz="1599" b="1"/>
            </a:lvl7pPr>
            <a:lvl8pPr marL="3197440" indent="0">
              <a:buNone/>
              <a:defRPr sz="1599" b="1"/>
            </a:lvl8pPr>
            <a:lvl9pPr marL="3654217" indent="0">
              <a:buNone/>
              <a:defRPr sz="1599" b="1"/>
            </a:lvl9pPr>
          </a:lstStyle>
          <a:p>
            <a:pPr lvl="0"/>
            <a:r>
              <a:rPr lang="en-US"/>
              <a:t>Click to add subtitle</a:t>
            </a:r>
          </a:p>
        </p:txBody>
      </p:sp>
    </p:spTree>
    <p:extLst>
      <p:ext uri="{BB962C8B-B14F-4D97-AF65-F5344CB8AC3E}">
        <p14:creationId xmlns:p14="http://schemas.microsoft.com/office/powerpoint/2010/main" val="289838362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cSld name="15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426205" y="1377795"/>
            <a:ext cx="11545369" cy="4628996"/>
          </a:xfrm>
        </p:spPr>
        <p:txBody>
          <a:bodyPr>
            <a:noAutofit/>
          </a:bodyPr>
          <a:lstStyle>
            <a:lvl1pPr>
              <a:defRPr sz="1800" b="0" i="0">
                <a:latin typeface="Arial Narrow" panose="020B0604020202020204" pitchFamily="34" charset="0"/>
                <a:cs typeface="Arial Narrow" panose="020B0604020202020204" pitchFamily="34" charset="0"/>
              </a:defRPr>
            </a:lvl1pPr>
            <a:lvl2pPr>
              <a:defRPr sz="1800" b="0" i="0">
                <a:latin typeface="Arial Narrow" panose="020B0604020202020204" pitchFamily="34" charset="0"/>
                <a:cs typeface="Arial Narrow" panose="020B0604020202020204" pitchFamily="34" charset="0"/>
              </a:defRPr>
            </a:lvl2pPr>
            <a:lvl3pPr>
              <a:defRPr sz="1800" b="0" i="0">
                <a:latin typeface="Arial Narrow" panose="020B0604020202020204" pitchFamily="34" charset="0"/>
                <a:cs typeface="Arial Narrow" panose="020B0604020202020204" pitchFamily="34" charset="0"/>
              </a:defRPr>
            </a:lvl3pPr>
            <a:lvl4pPr>
              <a:defRPr sz="1800" b="0" i="0">
                <a:latin typeface="Arial Narrow" panose="020B0604020202020204" pitchFamily="34" charset="0"/>
                <a:cs typeface="Arial Narrow" panose="020B0604020202020204" pitchFamily="34" charset="0"/>
              </a:defRPr>
            </a:lvl4pPr>
            <a:lvl5pPr>
              <a:defRPr sz="1800" b="0" i="0">
                <a:latin typeface="Arial Narrow" panose="020B0604020202020204" pitchFamily="34" charset="0"/>
                <a:cs typeface="Arial Narrow"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p:cNvSpPr>
            <a:spLocks noGrp="1"/>
          </p:cNvSpPr>
          <p:nvPr>
            <p:ph type="sldNum" sz="quarter" idx="10"/>
          </p:nvPr>
        </p:nvSpPr>
        <p:spPr>
          <a:xfrm>
            <a:off x="10665440" y="6330031"/>
            <a:ext cx="1316531" cy="365125"/>
          </a:xfrm>
          <a:prstGeom prst="rect">
            <a:avLst/>
          </a:prstGeom>
        </p:spPr>
        <p:txBody>
          <a:bodyPr/>
          <a:lstStyle>
            <a:lvl1pPr>
              <a:defRPr>
                <a:solidFill>
                  <a:srgbClr val="03045E"/>
                </a:solidFill>
              </a:defRPr>
            </a:lvl1pPr>
          </a:lstStyle>
          <a:p>
            <a:fld id="{E2475BC8-C32C-44B4-9C61-F008AF4268D5}" type="slidenum">
              <a:rPr lang="en-US" smtClean="0"/>
              <a:t>‹#›</a:t>
            </a:fld>
            <a:endParaRPr lang="en-US"/>
          </a:p>
        </p:txBody>
      </p:sp>
      <p:sp>
        <p:nvSpPr>
          <p:cNvPr id="5" name="Text Placeholder 4">
            <a:extLst>
              <a:ext uri="{FF2B5EF4-FFF2-40B4-BE49-F238E27FC236}">
                <a16:creationId xmlns:a16="http://schemas.microsoft.com/office/drawing/2014/main" id="{FE830D09-3030-4C48-9292-7EFE483DFBE2}"/>
              </a:ext>
            </a:extLst>
          </p:cNvPr>
          <p:cNvSpPr>
            <a:spLocks noGrp="1"/>
          </p:cNvSpPr>
          <p:nvPr>
            <p:ph type="body" sz="quarter" idx="11"/>
          </p:nvPr>
        </p:nvSpPr>
        <p:spPr>
          <a:xfrm>
            <a:off x="426205" y="852897"/>
            <a:ext cx="11456129" cy="323239"/>
          </a:xfrm>
        </p:spPr>
        <p:txBody>
          <a:bodyPr anchor="t" anchorCtr="0">
            <a:normAutofit/>
          </a:bodyPr>
          <a:lstStyle>
            <a:lvl1pPr>
              <a:defRPr sz="2000" b="1" i="0">
                <a:solidFill>
                  <a:srgbClr val="00305D"/>
                </a:solidFill>
                <a:latin typeface="Arial Narrow" panose="020B0604020202020204" pitchFamily="34" charset="0"/>
                <a:cs typeface="Arial Narrow" panose="020B0604020202020204" pitchFamily="34" charset="0"/>
              </a:defRPr>
            </a:lvl1pPr>
          </a:lstStyle>
          <a:p>
            <a:pPr lvl="0"/>
            <a:r>
              <a:rPr lang="en-US"/>
              <a:t>Click to edit Master text styles</a:t>
            </a:r>
          </a:p>
        </p:txBody>
      </p:sp>
      <p:sp>
        <p:nvSpPr>
          <p:cNvPr id="8" name="Title Placeholder 1">
            <a:extLst>
              <a:ext uri="{FF2B5EF4-FFF2-40B4-BE49-F238E27FC236}">
                <a16:creationId xmlns:a16="http://schemas.microsoft.com/office/drawing/2014/main" id="{50C4EE78-5357-494D-B3F2-6D4392B48686}"/>
              </a:ext>
            </a:extLst>
          </p:cNvPr>
          <p:cNvSpPr>
            <a:spLocks noGrp="1"/>
          </p:cNvSpPr>
          <p:nvPr>
            <p:ph type="title"/>
          </p:nvPr>
        </p:nvSpPr>
        <p:spPr>
          <a:xfrm>
            <a:off x="426205" y="417374"/>
            <a:ext cx="11456129" cy="443198"/>
          </a:xfrm>
          <a:prstGeom prst="rect">
            <a:avLst/>
          </a:prstGeom>
        </p:spPr>
        <p:txBody>
          <a:bodyPr vert="horz" lIns="0" tIns="0" rIns="0" bIns="0" rtlCol="0" anchor="t">
            <a:spAutoFit/>
          </a:bodyPr>
          <a:lstStyle>
            <a:lvl1pPr>
              <a:defRPr b="1" i="0">
                <a:latin typeface="Arial Narrow" panose="020B0604020202020204" pitchFamily="34" charset="0"/>
                <a:cs typeface="Arial Narrow" panose="020B0604020202020204" pitchFamily="34" charset="0"/>
              </a:defRPr>
            </a:lvl1pPr>
          </a:lstStyle>
          <a:p>
            <a:r>
              <a:rPr lang="en-US"/>
              <a:t>Click to edit Master title style</a:t>
            </a:r>
          </a:p>
        </p:txBody>
      </p:sp>
    </p:spTree>
    <p:extLst>
      <p:ext uri="{BB962C8B-B14F-4D97-AF65-F5344CB8AC3E}">
        <p14:creationId xmlns:p14="http://schemas.microsoft.com/office/powerpoint/2010/main" val="15878802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4_Title and Text">
    <p:spTree>
      <p:nvGrpSpPr>
        <p:cNvPr id="1" name=""/>
        <p:cNvGrpSpPr/>
        <p:nvPr/>
      </p:nvGrpSpPr>
      <p:grpSpPr>
        <a:xfrm>
          <a:off x="0" y="0"/>
          <a:ext cx="0" cy="0"/>
          <a:chOff x="0" y="0"/>
          <a:chExt cx="0" cy="0"/>
        </a:xfrm>
      </p:grpSpPr>
      <p:sp>
        <p:nvSpPr>
          <p:cNvPr id="13" name="Text Placeholder 6"/>
          <p:cNvSpPr>
            <a:spLocks noGrp="1"/>
          </p:cNvSpPr>
          <p:nvPr>
            <p:ph type="body" sz="quarter" idx="12"/>
          </p:nvPr>
        </p:nvSpPr>
        <p:spPr>
          <a:xfrm>
            <a:off x="489492" y="2152439"/>
            <a:ext cx="11213019" cy="3600000"/>
          </a:xfrm>
          <a:prstGeom prst="rect">
            <a:avLst/>
          </a:prstGeom>
        </p:spPr>
        <p:txBody>
          <a:bodyPr>
            <a:noAutofit/>
          </a:bodyPr>
          <a:lstStyle>
            <a:lvl1pPr marL="0" indent="0">
              <a:buNone/>
              <a:defRPr sz="2133" baseline="0">
                <a:solidFill>
                  <a:srgbClr val="9C4997"/>
                </a:solidFill>
              </a:defRPr>
            </a:lvl1pPr>
          </a:lstStyle>
          <a:p>
            <a:pPr lvl="0"/>
            <a:r>
              <a:rPr lang="en-US"/>
              <a:t>Click to edit Master text styles</a:t>
            </a:r>
          </a:p>
        </p:txBody>
      </p:sp>
      <p:sp>
        <p:nvSpPr>
          <p:cNvPr id="10" name="Title 1">
            <a:extLst>
              <a:ext uri="{FF2B5EF4-FFF2-40B4-BE49-F238E27FC236}">
                <a16:creationId xmlns:a16="http://schemas.microsoft.com/office/drawing/2014/main" id="{FE623330-BFFB-F448-AA2F-26160B58BDC3}"/>
              </a:ext>
            </a:extLst>
          </p:cNvPr>
          <p:cNvSpPr>
            <a:spLocks noGrp="1"/>
          </p:cNvSpPr>
          <p:nvPr>
            <p:ph type="ctrTitle"/>
          </p:nvPr>
        </p:nvSpPr>
        <p:spPr>
          <a:xfrm>
            <a:off x="479999" y="270618"/>
            <a:ext cx="11213020" cy="952375"/>
          </a:xfrm>
          <a:prstGeom prst="rect">
            <a:avLst/>
          </a:prstGeom>
        </p:spPr>
        <p:txBody>
          <a:bodyPr anchor="t">
            <a:noAutofit/>
          </a:bodyPr>
          <a:lstStyle>
            <a:lvl1pPr algn="l">
              <a:lnSpc>
                <a:spcPct val="80000"/>
              </a:lnSpc>
              <a:defRPr sz="2800" b="1" i="0" cap="none">
                <a:solidFill>
                  <a:srgbClr val="EA558A"/>
                </a:solidFill>
                <a:latin typeface="+mn-lt"/>
                <a:cs typeface="Arial Narrow"/>
              </a:defRPr>
            </a:lvl1pPr>
          </a:lstStyle>
          <a:p>
            <a:endParaRPr lang="en-US"/>
          </a:p>
        </p:txBody>
      </p:sp>
      <p:sp>
        <p:nvSpPr>
          <p:cNvPr id="11" name="Subtitle 2">
            <a:extLst>
              <a:ext uri="{FF2B5EF4-FFF2-40B4-BE49-F238E27FC236}">
                <a16:creationId xmlns:a16="http://schemas.microsoft.com/office/drawing/2014/main" id="{F292DDDC-1EEA-5646-B219-7866C459EC59}"/>
              </a:ext>
            </a:extLst>
          </p:cNvPr>
          <p:cNvSpPr>
            <a:spLocks noGrp="1"/>
          </p:cNvSpPr>
          <p:nvPr>
            <p:ph type="subTitle" idx="1"/>
          </p:nvPr>
        </p:nvSpPr>
        <p:spPr>
          <a:xfrm>
            <a:off x="479999" y="1222992"/>
            <a:ext cx="11213020" cy="600000"/>
          </a:xfrm>
          <a:prstGeom prst="rect">
            <a:avLst/>
          </a:prstGeom>
        </p:spPr>
        <p:txBody>
          <a:bodyPr anchor="t">
            <a:noAutofit/>
          </a:bodyPr>
          <a:lstStyle>
            <a:lvl1pPr marL="0" indent="0" algn="l">
              <a:buNone/>
              <a:defRPr sz="2667">
                <a:solidFill>
                  <a:srgbClr val="EA558A"/>
                </a:solidFill>
                <a:latin typeface="+mn-lt"/>
                <a:cs typeface="Arial Narrow"/>
              </a:defRPr>
            </a:lvl1pPr>
            <a:lvl2pPr marL="609570" indent="0" algn="ctr">
              <a:buNone/>
              <a:defRPr>
                <a:solidFill>
                  <a:schemeClr val="tx1">
                    <a:tint val="75000"/>
                  </a:schemeClr>
                </a:solidFill>
              </a:defRPr>
            </a:lvl2pPr>
            <a:lvl3pPr marL="1219140" indent="0" algn="ctr">
              <a:buNone/>
              <a:defRPr>
                <a:solidFill>
                  <a:schemeClr val="tx1">
                    <a:tint val="75000"/>
                  </a:schemeClr>
                </a:solidFill>
              </a:defRPr>
            </a:lvl3pPr>
            <a:lvl4pPr marL="1828709" indent="0" algn="ctr">
              <a:buNone/>
              <a:defRPr>
                <a:solidFill>
                  <a:schemeClr val="tx1">
                    <a:tint val="75000"/>
                  </a:schemeClr>
                </a:solidFill>
              </a:defRPr>
            </a:lvl4pPr>
            <a:lvl5pPr marL="2438278" indent="0" algn="ctr">
              <a:buNone/>
              <a:defRPr>
                <a:solidFill>
                  <a:schemeClr val="tx1">
                    <a:tint val="75000"/>
                  </a:schemeClr>
                </a:solidFill>
              </a:defRPr>
            </a:lvl5pPr>
            <a:lvl6pPr marL="3047848" indent="0" algn="ctr">
              <a:buNone/>
              <a:defRPr>
                <a:solidFill>
                  <a:schemeClr val="tx1">
                    <a:tint val="75000"/>
                  </a:schemeClr>
                </a:solidFill>
              </a:defRPr>
            </a:lvl6pPr>
            <a:lvl7pPr marL="3657418" indent="0" algn="ctr">
              <a:buNone/>
              <a:defRPr>
                <a:solidFill>
                  <a:schemeClr val="tx1">
                    <a:tint val="75000"/>
                  </a:schemeClr>
                </a:solidFill>
              </a:defRPr>
            </a:lvl7pPr>
            <a:lvl8pPr marL="4266987" indent="0" algn="ctr">
              <a:buNone/>
              <a:defRPr>
                <a:solidFill>
                  <a:schemeClr val="tx1">
                    <a:tint val="75000"/>
                  </a:schemeClr>
                </a:solidFill>
              </a:defRPr>
            </a:lvl8pPr>
            <a:lvl9pPr marL="4876557" indent="0" algn="ctr">
              <a:buNone/>
              <a:defRPr>
                <a:solidFill>
                  <a:schemeClr val="tx1">
                    <a:tint val="75000"/>
                  </a:schemeClr>
                </a:solidFill>
              </a:defRPr>
            </a:lvl9pPr>
          </a:lstStyle>
          <a:p>
            <a:r>
              <a:rPr lang="en-US"/>
              <a:t>Click to edit Master subtitle style</a:t>
            </a:r>
          </a:p>
        </p:txBody>
      </p:sp>
      <p:pic>
        <p:nvPicPr>
          <p:cNvPr id="7" name="Image 7">
            <a:extLst>
              <a:ext uri="{FF2B5EF4-FFF2-40B4-BE49-F238E27FC236}">
                <a16:creationId xmlns:a16="http://schemas.microsoft.com/office/drawing/2014/main" id="{87C3FE98-6177-0DBA-01F1-B72EC47C907B}"/>
              </a:ext>
            </a:extLst>
          </p:cNvPr>
          <p:cNvPicPr>
            <a:picLocks noChangeAspect="1"/>
          </p:cNvPicPr>
          <p:nvPr userDrawn="1"/>
        </p:nvPicPr>
        <p:blipFill rotWithShape="1">
          <a:blip r:embed="rId2"/>
          <a:srcRect l="-1438" t="-4250" r="-252" b="-8722"/>
          <a:stretch/>
        </p:blipFill>
        <p:spPr>
          <a:xfrm>
            <a:off x="454832" y="6291833"/>
            <a:ext cx="2817427" cy="246367"/>
          </a:xfrm>
          <a:prstGeom prst="rect">
            <a:avLst/>
          </a:prstGeom>
        </p:spPr>
      </p:pic>
      <p:sp>
        <p:nvSpPr>
          <p:cNvPr id="6" name="TextBox 4">
            <a:extLst>
              <a:ext uri="{FF2B5EF4-FFF2-40B4-BE49-F238E27FC236}">
                <a16:creationId xmlns:a16="http://schemas.microsoft.com/office/drawing/2014/main" id="{27F7AA40-7A81-D207-E333-3A001F04E1FC}"/>
              </a:ext>
            </a:extLst>
          </p:cNvPr>
          <p:cNvSpPr txBox="1"/>
          <p:nvPr userDrawn="1"/>
        </p:nvSpPr>
        <p:spPr>
          <a:xfrm>
            <a:off x="5844953" y="6402717"/>
            <a:ext cx="6005160" cy="184666"/>
          </a:xfrm>
          <a:prstGeom prst="rect">
            <a:avLst/>
          </a:prstGeom>
          <a:noFill/>
        </p:spPr>
        <p:txBody>
          <a:bodyPr wrap="square" lIns="0" tIns="0" rIns="120000" bIns="0" rtlCol="0">
            <a:spAutoFit/>
          </a:bodyPr>
          <a:lstStyle/>
          <a:p>
            <a:pPr marL="0" marR="0" lvl="0" indent="0" algn="r" defTabSz="1219140" rtl="0" eaLnBrk="1" fontAlgn="auto" latinLnBrk="0" hangingPunct="1">
              <a:lnSpc>
                <a:spcPct val="100000"/>
              </a:lnSpc>
              <a:spcBef>
                <a:spcPts val="0"/>
              </a:spcBef>
              <a:spcAft>
                <a:spcPts val="0"/>
              </a:spcAft>
              <a:buClr>
                <a:srgbClr val="000000"/>
              </a:buClr>
              <a:buSzTx/>
              <a:buFont typeface="Arial"/>
              <a:buNone/>
              <a:tabLst/>
              <a:defRPr/>
            </a:pPr>
            <a:r>
              <a:rPr lang="en-US" sz="1200" b="0" i="0">
                <a:solidFill>
                  <a:srgbClr val="FBCEB9"/>
                </a:solidFill>
                <a:effectLst/>
                <a:latin typeface="Arial Narrow" panose="020B0606020202030204" pitchFamily="34" charset="0"/>
              </a:rPr>
              <a:t>Content of this presentation is copyright</a:t>
            </a:r>
            <a:r>
              <a:rPr lang="en-CH" sz="1200" b="0" i="0">
                <a:solidFill>
                  <a:srgbClr val="FBCEB9"/>
                </a:solidFill>
                <a:effectLst/>
                <a:latin typeface="Arial Narrow" panose="020B0606020202030204" pitchFamily="34" charset="0"/>
              </a:rPr>
              <a:t> </a:t>
            </a:r>
            <a:r>
              <a:rPr lang="en-US" sz="1200" b="0" i="0">
                <a:solidFill>
                  <a:srgbClr val="FBCEB9"/>
                </a:solidFill>
                <a:effectLst/>
                <a:latin typeface="Arial Narrow" panose="020B0606020202030204" pitchFamily="34" charset="0"/>
              </a:rPr>
              <a:t>and responsibility of the author. Permission is required for re-use</a:t>
            </a:r>
            <a:r>
              <a:rPr lang="en-CH" sz="1200" b="0" i="0">
                <a:solidFill>
                  <a:srgbClr val="FBCEB9"/>
                </a:solidFill>
                <a:effectLst/>
                <a:latin typeface="Arial Narrow" panose="020B0606020202030204" pitchFamily="34" charset="0"/>
              </a:rPr>
              <a:t>.</a:t>
            </a:r>
            <a:endParaRPr lang="en-US" sz="1200" b="0" i="0">
              <a:solidFill>
                <a:srgbClr val="FBCEB9"/>
              </a:solidFill>
              <a:effectLst/>
              <a:latin typeface="Arial Narrow" panose="020B0606020202030204" pitchFamily="34" charset="0"/>
            </a:endParaRPr>
          </a:p>
        </p:txBody>
      </p:sp>
      <p:sp>
        <p:nvSpPr>
          <p:cNvPr id="2" name="Google Shape;17;p14">
            <a:extLst>
              <a:ext uri="{FF2B5EF4-FFF2-40B4-BE49-F238E27FC236}">
                <a16:creationId xmlns:a16="http://schemas.microsoft.com/office/drawing/2014/main" id="{56665B16-C583-CBB3-5EEC-CB95FEBF3084}"/>
              </a:ext>
            </a:extLst>
          </p:cNvPr>
          <p:cNvSpPr txBox="1">
            <a:spLocks noGrp="1"/>
          </p:cNvSpPr>
          <p:nvPr>
            <p:ph type="body" idx="15" hasCustomPrompt="1"/>
          </p:nvPr>
        </p:nvSpPr>
        <p:spPr>
          <a:xfrm>
            <a:off x="3348949" y="6351420"/>
            <a:ext cx="3732052" cy="235963"/>
          </a:xfrm>
          <a:prstGeom prst="rect">
            <a:avLst/>
          </a:prstGeom>
          <a:noFill/>
          <a:ln>
            <a:noFill/>
          </a:ln>
        </p:spPr>
        <p:txBody>
          <a:bodyPr spcFirstLastPara="1" vert="horz" wrap="square" lIns="0" tIns="0" rIns="0" bIns="0" anchor="ctr" anchorCtr="0">
            <a:spAutoFit/>
          </a:bodyPr>
          <a:lstStyle>
            <a:lvl1pPr marL="609570" marR="0" lvl="0" indent="-304784" algn="l" rtl="0">
              <a:lnSpc>
                <a:spcPct val="100000"/>
              </a:lnSpc>
              <a:spcBef>
                <a:spcPts val="427"/>
              </a:spcBef>
              <a:spcAft>
                <a:spcPts val="0"/>
              </a:spcAft>
              <a:buClr>
                <a:srgbClr val="05416B"/>
              </a:buClr>
              <a:buSzPts val="1600"/>
              <a:buFont typeface="Noto Sans Symbols"/>
              <a:buNone/>
              <a:defRPr sz="1200" b="1" i="0" u="none" strike="noStrike" cap="none">
                <a:solidFill>
                  <a:srgbClr val="FBCEB9"/>
                </a:solidFill>
                <a:latin typeface="Arial Narrow"/>
                <a:ea typeface="Arial Narrow"/>
                <a:cs typeface="Arial Narrow"/>
                <a:sym typeface="Arial Narrow"/>
              </a:defRPr>
            </a:lvl1pPr>
            <a:lvl2pPr marL="1219140" marR="0" lvl="1" indent="-440245"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2pPr>
            <a:lvl3pPr marL="1828709" marR="0" lvl="2" indent="-440245"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3pPr>
            <a:lvl4pPr marL="2438278" marR="0" lvl="3" indent="-440245"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4pPr>
            <a:lvl5pPr marL="3047848" marR="0" lvl="4" indent="-440245"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5pPr>
            <a:lvl6pPr marL="3657418" marR="0" lvl="5" indent="-440245"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6pPr>
            <a:lvl7pPr marL="4266987" marR="0" lvl="6" indent="-440245"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7pPr>
            <a:lvl8pPr marL="4876557" marR="0" lvl="7" indent="-440245"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8pPr>
            <a:lvl9pPr marL="5486126" marR="0" lvl="8" indent="-440245"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9pPr>
          </a:lstStyle>
          <a:p>
            <a:r>
              <a:rPr lang="en-GB"/>
              <a:t>Mafalda Oliveira</a:t>
            </a:r>
          </a:p>
        </p:txBody>
      </p:sp>
      <p:sp>
        <p:nvSpPr>
          <p:cNvPr id="3" name="Text Placeholder 96">
            <a:extLst>
              <a:ext uri="{FF2B5EF4-FFF2-40B4-BE49-F238E27FC236}">
                <a16:creationId xmlns:a16="http://schemas.microsoft.com/office/drawing/2014/main" id="{E07B06D6-8107-918A-3196-FDB74E48866A}"/>
              </a:ext>
            </a:extLst>
          </p:cNvPr>
          <p:cNvSpPr>
            <a:spLocks noGrp="1"/>
          </p:cNvSpPr>
          <p:nvPr>
            <p:ph type="body" sz="quarter" idx="111" hasCustomPrompt="1"/>
          </p:nvPr>
        </p:nvSpPr>
        <p:spPr>
          <a:xfrm>
            <a:off x="489490" y="5741612"/>
            <a:ext cx="11203529" cy="469397"/>
          </a:xfrm>
          <a:prstGeom prst="rect">
            <a:avLst/>
          </a:prstGeom>
        </p:spPr>
        <p:txBody>
          <a:bodyPr lIns="0" tIns="0" rIns="0" bIns="0" anchor="b" anchorCtr="0">
            <a:normAutofit/>
          </a:bodyPr>
          <a:lstStyle>
            <a:lvl1pPr marL="0" indent="0">
              <a:lnSpc>
                <a:spcPct val="100000"/>
              </a:lnSpc>
              <a:spcAft>
                <a:spcPts val="300"/>
              </a:spcAft>
              <a:buNone/>
              <a:defRPr sz="800">
                <a:solidFill>
                  <a:schemeClr val="tx1">
                    <a:lumMod val="65000"/>
                    <a:lumOff val="35000"/>
                  </a:schemeClr>
                </a:solidFill>
              </a:defRPr>
            </a:lvl1pPr>
          </a:lstStyle>
          <a:p>
            <a:pPr lvl="0"/>
            <a:r>
              <a:rPr lang="en-US"/>
              <a:t>Footnotes</a:t>
            </a:r>
          </a:p>
        </p:txBody>
      </p:sp>
    </p:spTree>
    <p:extLst>
      <p:ext uri="{BB962C8B-B14F-4D97-AF65-F5344CB8AC3E}">
        <p14:creationId xmlns:p14="http://schemas.microsoft.com/office/powerpoint/2010/main" val="240919515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guide id="3" orient="horz" pos="164">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2" name="Disclaimer"/>
          <p:cNvSpPr txBox="1"/>
          <p:nvPr/>
        </p:nvSpPr>
        <p:spPr>
          <a:xfrm>
            <a:off x="0" y="6511547"/>
            <a:ext cx="12192152" cy="346701"/>
          </a:xfrm>
          <a:prstGeom prst="rect">
            <a:avLst/>
          </a:prstGeom>
          <a:noFill/>
        </p:spPr>
        <p:txBody>
          <a:bodyPr lIns="43404" tIns="21703" rIns="43404" bIns="21703" anchor="ctr"/>
          <a:lstStyle/>
          <a:p>
            <a:pPr algn="ctr"/>
            <a:r>
              <a:rPr lang="en-US" sz="1139">
                <a:solidFill>
                  <a:srgbClr val="000000"/>
                </a:solidFill>
              </a:rPr>
              <a:t>Content of this presentation is the property of the author, licensed by ASCO. Permission required for reuse.</a:t>
            </a:r>
          </a:p>
        </p:txBody>
      </p:sp>
    </p:spTree>
    <p:extLst>
      <p:ext uri="{BB962C8B-B14F-4D97-AF65-F5344CB8AC3E}">
        <p14:creationId xmlns:p14="http://schemas.microsoft.com/office/powerpoint/2010/main" val="295229517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userDrawn="1">
  <p:cSld name="LBU Clear w reference">
    <p:spTree>
      <p:nvGrpSpPr>
        <p:cNvPr id="1" name=""/>
        <p:cNvGrpSpPr/>
        <p:nvPr/>
      </p:nvGrpSpPr>
      <p:grpSpPr>
        <a:xfrm>
          <a:off x="0" y="0"/>
          <a:ext cx="0" cy="0"/>
          <a:chOff x="0" y="0"/>
          <a:chExt cx="0" cy="0"/>
        </a:xfrm>
      </p:grpSpPr>
      <p:sp>
        <p:nvSpPr>
          <p:cNvPr id="5" name="Title 1"/>
          <p:cNvSpPr>
            <a:spLocks noGrp="1"/>
          </p:cNvSpPr>
          <p:nvPr>
            <p:ph type="title"/>
          </p:nvPr>
        </p:nvSpPr>
        <p:spPr>
          <a:xfrm>
            <a:off x="719668" y="132515"/>
            <a:ext cx="10752667" cy="828675"/>
          </a:xfrm>
          <a:prstGeom prst="rect">
            <a:avLst/>
          </a:prstGeom>
        </p:spPr>
        <p:txBody>
          <a:bodyPr lIns="0" tIns="0" rIns="0" bIns="0" anchor="ctr" anchorCtr="0">
            <a:normAutofit/>
          </a:bodyPr>
          <a:lstStyle>
            <a:lvl1pPr>
              <a:lnSpc>
                <a:spcPct val="90000"/>
              </a:lnSpc>
              <a:defRPr b="0" i="0">
                <a:latin typeface="Roboto Condensed" panose="02000000000000000000" pitchFamily="2" charset="0"/>
              </a:defRPr>
            </a:lvl1pPr>
          </a:lstStyle>
          <a:p>
            <a:r>
              <a:rPr lang="en-US"/>
              <a:t>Click to edit Master title style</a:t>
            </a:r>
          </a:p>
        </p:txBody>
      </p:sp>
      <p:sp>
        <p:nvSpPr>
          <p:cNvPr id="7" name="Text Placeholder 3"/>
          <p:cNvSpPr>
            <a:spLocks noGrp="1"/>
          </p:cNvSpPr>
          <p:nvPr>
            <p:ph type="body" sz="quarter" idx="14" hasCustomPrompt="1"/>
          </p:nvPr>
        </p:nvSpPr>
        <p:spPr>
          <a:xfrm>
            <a:off x="0" y="6416189"/>
            <a:ext cx="12191999" cy="262943"/>
          </a:xfrm>
          <a:noFill/>
        </p:spPr>
        <p:txBody>
          <a:bodyPr wrap="square" lIns="180000" tIns="36000" rIns="180000" bIns="72000" anchor="b" anchorCtr="0">
            <a:spAutoFit/>
          </a:bodyPr>
          <a:lstStyle>
            <a:lvl1pPr>
              <a:lnSpc>
                <a:spcPct val="100000"/>
              </a:lnSpc>
              <a:spcAft>
                <a:spcPts val="0"/>
              </a:spcAft>
              <a:defRPr sz="1000" b="0" i="0"/>
            </a:lvl1pPr>
          </a:lstStyle>
          <a:p>
            <a:pPr lvl="0"/>
            <a:r>
              <a:rPr lang="en-US"/>
              <a:t>Reference</a:t>
            </a:r>
          </a:p>
        </p:txBody>
      </p:sp>
      <p:sp>
        <p:nvSpPr>
          <p:cNvPr id="42" name="TextBox 41">
            <a:extLst>
              <a:ext uri="{FF2B5EF4-FFF2-40B4-BE49-F238E27FC236}">
                <a16:creationId xmlns:a16="http://schemas.microsoft.com/office/drawing/2014/main" id="{F4CB7ED1-6C81-4DFC-84A1-473C4827680B}"/>
              </a:ext>
            </a:extLst>
          </p:cNvPr>
          <p:cNvSpPr txBox="1"/>
          <p:nvPr userDrawn="1"/>
        </p:nvSpPr>
        <p:spPr>
          <a:xfrm>
            <a:off x="0" y="6661792"/>
            <a:ext cx="12188952" cy="196208"/>
          </a:xfrm>
          <a:prstGeom prst="rect">
            <a:avLst/>
          </a:prstGeom>
          <a:noFill/>
        </p:spPr>
        <p:txBody>
          <a:bodyPr wrap="square" rtlCol="0">
            <a:spAutoFit/>
          </a:bodyPr>
          <a:lstStyle>
            <a:defPPr>
              <a:defRPr lang="de-DE"/>
            </a:defPPr>
            <a:lvl1pPr marL="0" marR="0" lvl="0" indent="0" algn="ctr" defTabSz="914400" latinLnBrk="0">
              <a:lnSpc>
                <a:spcPct val="100000"/>
              </a:lnSpc>
              <a:buClrTx/>
              <a:buSzTx/>
              <a:buFontTx/>
              <a:buNone/>
              <a:tabLst/>
              <a:defRPr kumimoji="0" sz="900" b="0" i="0" u="none" strike="noStrike" cap="none" normalizeH="0" baseline="0">
                <a:ln>
                  <a:noFill/>
                </a:ln>
                <a:solidFill>
                  <a:schemeClr val="accent6"/>
                </a:solidFill>
                <a:effectLst/>
                <a:latin typeface="+mj-lt"/>
                <a:cs typeface="Segoe UI" panose="020B05020402040202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675" b="0" i="0" u="none" strike="noStrike" kern="1200" cap="none" spc="-30" normalizeH="0" baseline="0" noProof="0">
                <a:ln>
                  <a:noFill/>
                </a:ln>
                <a:solidFill>
                  <a:srgbClr val="7F7F7F"/>
                </a:solidFill>
                <a:effectLst/>
                <a:uLnTx/>
                <a:uFillTx/>
                <a:latin typeface="Arial" panose="020B0604020202020204" pitchFamily="34" charset="0"/>
                <a:ea typeface="+mn-ea"/>
                <a:cs typeface="Segoe UI" panose="020B0502040204020203" pitchFamily="34" charset="0"/>
              </a:rPr>
              <a:t>These materials are provided to you solely as an educational resource for your personal use. Any commercial use or distribution of these materials or any portion thereof is strictly prohibited.</a:t>
            </a:r>
          </a:p>
        </p:txBody>
      </p:sp>
    </p:spTree>
    <p:extLst>
      <p:ext uri="{BB962C8B-B14F-4D97-AF65-F5344CB8AC3E}">
        <p14:creationId xmlns:p14="http://schemas.microsoft.com/office/powerpoint/2010/main" val="73532931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Case Study_F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7B06325E-894B-ABB1-71C3-12ED89D6AE61}"/>
              </a:ext>
            </a:extLst>
          </p:cNvPr>
          <p:cNvSpPr/>
          <p:nvPr userDrawn="1"/>
        </p:nvSpPr>
        <p:spPr>
          <a:xfrm>
            <a:off x="689769" y="335499"/>
            <a:ext cx="2888890" cy="381548"/>
          </a:xfrm>
          <a:prstGeom prst="rect">
            <a:avLst/>
          </a:prstGeom>
          <a:solidFill>
            <a:srgbClr val="569D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Arial" panose="020B0604020202020204" pitchFamily="34" charset="0"/>
              <a:cs typeface="Arial" panose="020B0604020202020204" pitchFamily="34" charset="0"/>
            </a:endParaRPr>
          </a:p>
        </p:txBody>
      </p:sp>
      <p:sp>
        <p:nvSpPr>
          <p:cNvPr id="140" name="Text Placeholder 20"/>
          <p:cNvSpPr>
            <a:spLocks noGrp="1"/>
          </p:cNvSpPr>
          <p:nvPr>
            <p:ph type="body" sz="quarter" idx="23" hasCustomPrompt="1"/>
          </p:nvPr>
        </p:nvSpPr>
        <p:spPr>
          <a:xfrm>
            <a:off x="554017" y="1276448"/>
            <a:ext cx="5668363" cy="536547"/>
          </a:xfrm>
          <a:custGeom>
            <a:avLst/>
            <a:gdLst>
              <a:gd name="csX0" fmla="*/ 0 w 4464203"/>
              <a:gd name="csY0" fmla="*/ 0 h 352135"/>
              <a:gd name="csX1" fmla="*/ 4464203 w 4464203"/>
              <a:gd name="csY1" fmla="*/ 0 h 352135"/>
              <a:gd name="csX2" fmla="*/ 4464203 w 4464203"/>
              <a:gd name="csY2" fmla="*/ 352135 h 352135"/>
              <a:gd name="csX3" fmla="*/ 0 w 4464203"/>
              <a:gd name="csY3" fmla="*/ 352135 h 352135"/>
              <a:gd name="csX4" fmla="*/ 0 w 4464203"/>
              <a:gd name="csY4" fmla="*/ 0 h 352135"/>
              <a:gd name="csX0" fmla="*/ 0 w 4599669"/>
              <a:gd name="csY0" fmla="*/ 30 h 352165"/>
              <a:gd name="csX1" fmla="*/ 4464203 w 4599669"/>
              <a:gd name="csY1" fmla="*/ 30 h 352165"/>
              <a:gd name="csX2" fmla="*/ 4464203 w 4599669"/>
              <a:gd name="csY2" fmla="*/ 352165 h 352165"/>
              <a:gd name="csX3" fmla="*/ 0 w 4599669"/>
              <a:gd name="csY3" fmla="*/ 352165 h 352165"/>
              <a:gd name="csX4" fmla="*/ 0 w 4599669"/>
              <a:gd name="csY4" fmla="*/ 30 h 352165"/>
              <a:gd name="csX0" fmla="*/ 0 w 4684900"/>
              <a:gd name="csY0" fmla="*/ 21 h 352176"/>
              <a:gd name="csX1" fmla="*/ 4464203 w 4684900"/>
              <a:gd name="csY1" fmla="*/ 21 h 352176"/>
              <a:gd name="csX2" fmla="*/ 4464203 w 4684900"/>
              <a:gd name="csY2" fmla="*/ 352156 h 352176"/>
              <a:gd name="csX3" fmla="*/ 0 w 4684900"/>
              <a:gd name="csY3" fmla="*/ 352156 h 352176"/>
              <a:gd name="csX4" fmla="*/ 0 w 4684900"/>
              <a:gd name="csY4" fmla="*/ 21 h 352176"/>
              <a:gd name="csX0" fmla="*/ 0 w 4663784"/>
              <a:gd name="csY0" fmla="*/ 0 h 352156"/>
              <a:gd name="csX1" fmla="*/ 4464203 w 4663784"/>
              <a:gd name="csY1" fmla="*/ 0 h 352156"/>
              <a:gd name="csX2" fmla="*/ 4464203 w 4663784"/>
              <a:gd name="csY2" fmla="*/ 352135 h 352156"/>
              <a:gd name="csX3" fmla="*/ 0 w 4663784"/>
              <a:gd name="csY3" fmla="*/ 352135 h 352156"/>
              <a:gd name="csX4" fmla="*/ 0 w 4663784"/>
              <a:gd name="csY4" fmla="*/ 0 h 352156"/>
              <a:gd name="csX0" fmla="*/ 0 w 4701379"/>
              <a:gd name="csY0" fmla="*/ 0 h 352155"/>
              <a:gd name="csX1" fmla="*/ 4464203 w 4701379"/>
              <a:gd name="csY1" fmla="*/ 0 h 352155"/>
              <a:gd name="csX2" fmla="*/ 4464203 w 4701379"/>
              <a:gd name="csY2" fmla="*/ 352135 h 352155"/>
              <a:gd name="csX3" fmla="*/ 0 w 4701379"/>
              <a:gd name="csY3" fmla="*/ 352135 h 352155"/>
              <a:gd name="csX4" fmla="*/ 0 w 4701379"/>
              <a:gd name="csY4" fmla="*/ 0 h 352155"/>
              <a:gd name="csX0" fmla="*/ 0 w 4641571"/>
              <a:gd name="csY0" fmla="*/ 0 h 352155"/>
              <a:gd name="csX1" fmla="*/ 4464203 w 4641571"/>
              <a:gd name="csY1" fmla="*/ 0 h 352155"/>
              <a:gd name="csX2" fmla="*/ 4464203 w 4641571"/>
              <a:gd name="csY2" fmla="*/ 352135 h 352155"/>
              <a:gd name="csX3" fmla="*/ 0 w 4641571"/>
              <a:gd name="csY3" fmla="*/ 352135 h 352155"/>
              <a:gd name="csX4" fmla="*/ 0 w 4641571"/>
              <a:gd name="csY4" fmla="*/ 0 h 352155"/>
              <a:gd name="csX0" fmla="*/ 0 w 4602426"/>
              <a:gd name="csY0" fmla="*/ 0 h 352135"/>
              <a:gd name="csX1" fmla="*/ 4464203 w 4602426"/>
              <a:gd name="csY1" fmla="*/ 0 h 352135"/>
              <a:gd name="csX2" fmla="*/ 4464203 w 4602426"/>
              <a:gd name="csY2" fmla="*/ 352135 h 352135"/>
              <a:gd name="csX3" fmla="*/ 0 w 4602426"/>
              <a:gd name="csY3" fmla="*/ 352135 h 352135"/>
              <a:gd name="csX4" fmla="*/ 0 w 4602426"/>
              <a:gd name="csY4" fmla="*/ 0 h 352135"/>
              <a:gd name="csX0" fmla="*/ 0 w 4625876"/>
              <a:gd name="csY0" fmla="*/ 0 h 352135"/>
              <a:gd name="csX1" fmla="*/ 4464203 w 4625876"/>
              <a:gd name="csY1" fmla="*/ 0 h 352135"/>
              <a:gd name="csX2" fmla="*/ 4464203 w 4625876"/>
              <a:gd name="csY2" fmla="*/ 352135 h 352135"/>
              <a:gd name="csX3" fmla="*/ 0 w 4625876"/>
              <a:gd name="csY3" fmla="*/ 352135 h 352135"/>
              <a:gd name="csX4" fmla="*/ 0 w 4625876"/>
              <a:gd name="csY4" fmla="*/ 0 h 352135"/>
              <a:gd name="csX0" fmla="*/ 0 w 4647745"/>
              <a:gd name="csY0" fmla="*/ 0 h 352155"/>
              <a:gd name="csX1" fmla="*/ 4464203 w 4647745"/>
              <a:gd name="csY1" fmla="*/ 0 h 352155"/>
              <a:gd name="csX2" fmla="*/ 4464203 w 4647745"/>
              <a:gd name="csY2" fmla="*/ 352135 h 352155"/>
              <a:gd name="csX3" fmla="*/ 0 w 4647745"/>
              <a:gd name="csY3" fmla="*/ 352135 h 352155"/>
              <a:gd name="csX4" fmla="*/ 0 w 4647745"/>
              <a:gd name="csY4" fmla="*/ 0 h 352155"/>
            </a:gdLst>
            <a:ahLst/>
            <a:cxnLst>
              <a:cxn ang="0">
                <a:pos x="csX0" y="csY0"/>
              </a:cxn>
              <a:cxn ang="0">
                <a:pos x="csX1" y="csY1"/>
              </a:cxn>
              <a:cxn ang="0">
                <a:pos x="csX2" y="csY2"/>
              </a:cxn>
              <a:cxn ang="0">
                <a:pos x="csX3" y="csY3"/>
              </a:cxn>
              <a:cxn ang="0">
                <a:pos x="csX4" y="csY4"/>
              </a:cxn>
            </a:cxnLst>
            <a:rect l="l" t="t" r="r" b="b"/>
            <a:pathLst>
              <a:path w="4647745" h="352155">
                <a:moveTo>
                  <a:pt x="0" y="0"/>
                </a:moveTo>
                <a:lnTo>
                  <a:pt x="4464203" y="0"/>
                </a:lnTo>
                <a:cubicBezTo>
                  <a:pt x="4708928" y="3964"/>
                  <a:pt x="4708928" y="355258"/>
                  <a:pt x="4464203" y="352135"/>
                </a:cubicBezTo>
                <a:lnTo>
                  <a:pt x="0" y="352135"/>
                </a:lnTo>
                <a:lnTo>
                  <a:pt x="0" y="0"/>
                </a:lnTo>
                <a:close/>
              </a:path>
            </a:pathLst>
          </a:custGeom>
          <a:solidFill>
            <a:srgbClr val="003862"/>
          </a:solidFill>
        </p:spPr>
        <p:txBody>
          <a:bodyPr anchor="ctr">
            <a:noAutofit/>
          </a:bodyPr>
          <a:lstStyle>
            <a:lvl1pPr marL="182880" indent="0" defTabSz="694944">
              <a:spcBef>
                <a:spcPts val="700"/>
              </a:spcBef>
              <a:buNone/>
              <a:defRPr sz="2000" b="1">
                <a:solidFill>
                  <a:schemeClr val="bg1"/>
                </a:solidFill>
              </a:defRPr>
            </a:lvl1pPr>
          </a:lstStyle>
          <a:p>
            <a:r>
              <a:rPr lang="en-US"/>
              <a:t>Case Description</a:t>
            </a:r>
            <a:endParaRPr/>
          </a:p>
        </p:txBody>
      </p:sp>
      <p:sp>
        <p:nvSpPr>
          <p:cNvPr id="2" name="Title Placeholder 5">
            <a:extLst>
              <a:ext uri="{FF2B5EF4-FFF2-40B4-BE49-F238E27FC236}">
                <a16:creationId xmlns:a16="http://schemas.microsoft.com/office/drawing/2014/main" id="{4053949A-CD0C-ACCB-7E3E-2A9FD1381E3E}"/>
              </a:ext>
            </a:extLst>
          </p:cNvPr>
          <p:cNvSpPr>
            <a:spLocks noGrp="1"/>
          </p:cNvSpPr>
          <p:nvPr>
            <p:ph type="title" hasCustomPrompt="1"/>
          </p:nvPr>
        </p:nvSpPr>
        <p:spPr>
          <a:xfrm>
            <a:off x="689769" y="263151"/>
            <a:ext cx="3705768" cy="576072"/>
          </a:xfrm>
          <a:prstGeom prst="rect">
            <a:avLst/>
          </a:prstGeom>
        </p:spPr>
        <p:txBody>
          <a:bodyPr vert="horz" lIns="91440" tIns="45720" rIns="91440" bIns="45720" rtlCol="0" anchor="t">
            <a:noAutofit/>
          </a:bodyPr>
          <a:lstStyle>
            <a:lvl1pPr>
              <a:defRPr sz="3200" spc="-150">
                <a:solidFill>
                  <a:schemeClr val="bg1"/>
                </a:solidFill>
              </a:defRPr>
            </a:lvl1pPr>
          </a:lstStyle>
          <a:p>
            <a:r>
              <a:rPr lang="en-US"/>
              <a:t>PATIENT CASE</a:t>
            </a:r>
          </a:p>
        </p:txBody>
      </p:sp>
      <p:sp>
        <p:nvSpPr>
          <p:cNvPr id="3" name="Text Placeholder 8">
            <a:extLst>
              <a:ext uri="{FF2B5EF4-FFF2-40B4-BE49-F238E27FC236}">
                <a16:creationId xmlns:a16="http://schemas.microsoft.com/office/drawing/2014/main" id="{D81079C9-196D-0005-2CC8-8DB5E4B9BCE1}"/>
              </a:ext>
            </a:extLst>
          </p:cNvPr>
          <p:cNvSpPr>
            <a:spLocks noGrp="1"/>
          </p:cNvSpPr>
          <p:nvPr>
            <p:ph idx="1" hasCustomPrompt="1"/>
          </p:nvPr>
        </p:nvSpPr>
        <p:spPr>
          <a:xfrm>
            <a:off x="797012" y="2061667"/>
            <a:ext cx="10153485" cy="2008527"/>
          </a:xfrm>
          <a:prstGeom prst="rect">
            <a:avLst/>
          </a:prstGeom>
        </p:spPr>
        <p:txBody>
          <a:bodyPr vert="horz" lIns="91440" tIns="45720" rIns="91440" bIns="45720" rtlCol="0">
            <a:noAutofit/>
          </a:bodyPr>
          <a:lstStyle>
            <a:lvl1pPr marL="288925" indent="-282575" hangingPunct="0">
              <a:buClr>
                <a:srgbClr val="8D155C"/>
              </a:buClr>
              <a:buSzPct val="105000"/>
              <a:buFont typeface="System Font Regular"/>
              <a:buChar char="•"/>
              <a:tabLst/>
              <a:defRPr sz="2000">
                <a:solidFill>
                  <a:srgbClr val="121F3C"/>
                </a:solidFill>
              </a:defRPr>
            </a:lvl1pPr>
            <a:lvl2pPr marL="577850" indent="-288925" hangingPunct="0">
              <a:buClr>
                <a:srgbClr val="8D155C"/>
              </a:buClr>
              <a:buSzPct val="105000"/>
              <a:buFont typeface="System Font Regular"/>
              <a:buChar char="•"/>
              <a:tabLst/>
              <a:defRPr sz="1800">
                <a:solidFill>
                  <a:srgbClr val="121F3C"/>
                </a:solidFill>
              </a:defRPr>
            </a:lvl2pPr>
            <a:lvl3pPr marL="804863" indent="-227013" hangingPunct="0">
              <a:buClr>
                <a:srgbClr val="8D155C"/>
              </a:buClr>
              <a:buSzPct val="105000"/>
              <a:buFont typeface="System Font Regular"/>
              <a:buChar char="•"/>
              <a:tabLst/>
              <a:defRPr sz="1600">
                <a:solidFill>
                  <a:srgbClr val="121F3C"/>
                </a:solidFill>
              </a:defRPr>
            </a:lvl3pPr>
            <a:lvl4pPr marL="1031875" indent="-238125" hangingPunct="0">
              <a:buClr>
                <a:srgbClr val="8D155C"/>
              </a:buClr>
              <a:buSzPct val="105000"/>
              <a:buFont typeface="System Font Regular"/>
              <a:buChar char="•"/>
              <a:tabLst/>
              <a:defRPr sz="1400">
                <a:solidFill>
                  <a:srgbClr val="121F3C"/>
                </a:solidFill>
              </a:defRPr>
            </a:lvl4pPr>
            <a:lvl5pPr marL="1258888" indent="-227013" hangingPunct="0">
              <a:buClr>
                <a:srgbClr val="8D155C"/>
              </a:buClr>
              <a:buSzPct val="105000"/>
              <a:buFont typeface="System Font Regular"/>
              <a:buChar char="•"/>
              <a:tabLst/>
              <a:defRPr sz="1400">
                <a:solidFill>
                  <a:srgbClr val="121F3C"/>
                </a:solidFill>
              </a:defRPr>
            </a:lvl5pPr>
          </a:lstStyle>
          <a:p>
            <a:pPr lvl="0"/>
            <a:r>
              <a:rPr lang="en-US"/>
              <a:t>Level one</a:t>
            </a:r>
          </a:p>
          <a:p>
            <a:pPr lvl="1"/>
            <a:r>
              <a:rPr lang="en-US"/>
              <a:t>Level two</a:t>
            </a:r>
          </a:p>
          <a:p>
            <a:pPr lvl="2"/>
            <a:r>
              <a:rPr lang="en-US"/>
              <a:t>Level three</a:t>
            </a:r>
          </a:p>
          <a:p>
            <a:pPr lvl="3"/>
            <a:r>
              <a:rPr lang="en-US"/>
              <a:t>Level four</a:t>
            </a:r>
          </a:p>
          <a:p>
            <a:pPr lvl="4"/>
            <a:r>
              <a:rPr lang="en-US"/>
              <a:t>Level five</a:t>
            </a:r>
          </a:p>
        </p:txBody>
      </p:sp>
      <p:sp>
        <p:nvSpPr>
          <p:cNvPr id="4" name="Footer Placeholder 10">
            <a:extLst>
              <a:ext uri="{FF2B5EF4-FFF2-40B4-BE49-F238E27FC236}">
                <a16:creationId xmlns:a16="http://schemas.microsoft.com/office/drawing/2014/main" id="{7AFC9BA5-F839-0A6D-7909-38CF39FF01CE}"/>
              </a:ext>
            </a:extLst>
          </p:cNvPr>
          <p:cNvSpPr>
            <a:spLocks noGrp="1"/>
          </p:cNvSpPr>
          <p:nvPr>
            <p:ph type="ftr" sz="quarter" idx="3"/>
          </p:nvPr>
        </p:nvSpPr>
        <p:spPr>
          <a:xfrm>
            <a:off x="797013" y="6453116"/>
            <a:ext cx="9153144" cy="352155"/>
          </a:xfrm>
          <a:prstGeom prst="rect">
            <a:avLst/>
          </a:prstGeom>
        </p:spPr>
        <p:txBody>
          <a:bodyPr vert="horz" lIns="91440" tIns="45720" rIns="91440" bIns="45720" rtlCol="0" anchor="b"/>
          <a:lstStyle>
            <a:lvl1pPr algn="l">
              <a:defRPr sz="800">
                <a:solidFill>
                  <a:srgbClr val="121F3C"/>
                </a:solidFill>
                <a:latin typeface="Arial" panose="020B0604020202020204" pitchFamily="34" charset="0"/>
                <a:cs typeface="Arial" panose="020B0604020202020204" pitchFamily="34" charset="0"/>
              </a:defRPr>
            </a:lvl1pPr>
          </a:lstStyle>
          <a:p>
            <a:pPr hangingPunct="0">
              <a:defRPr/>
            </a:pPr>
            <a:endParaRPr lang="en-US" kern="0">
              <a:solidFill>
                <a:srgbClr val="121F3C"/>
              </a:solidFill>
              <a:sym typeface="Aptos"/>
            </a:endParaRPr>
          </a:p>
        </p:txBody>
      </p:sp>
      <p:sp>
        <p:nvSpPr>
          <p:cNvPr id="11" name="Text Placeholder 20">
            <a:extLst>
              <a:ext uri="{FF2B5EF4-FFF2-40B4-BE49-F238E27FC236}">
                <a16:creationId xmlns:a16="http://schemas.microsoft.com/office/drawing/2014/main" id="{38351EB9-D4E8-F115-B74C-5B7AE1FD53AA}"/>
              </a:ext>
            </a:extLst>
          </p:cNvPr>
          <p:cNvSpPr>
            <a:spLocks noGrp="1"/>
          </p:cNvSpPr>
          <p:nvPr>
            <p:ph type="body" sz="quarter" idx="22" hasCustomPrompt="1"/>
          </p:nvPr>
        </p:nvSpPr>
        <p:spPr>
          <a:xfrm>
            <a:off x="529389" y="803858"/>
            <a:ext cx="11117179" cy="284038"/>
          </a:xfrm>
          <a:prstGeom prst="rect">
            <a:avLst/>
          </a:prstGeom>
        </p:spPr>
        <p:txBody>
          <a:bodyPr anchor="ctr">
            <a:noAutofit/>
          </a:bodyPr>
          <a:lstStyle>
            <a:lvl1pPr marL="0" indent="0" algn="ctr" defTabSz="630936">
              <a:spcBef>
                <a:spcPts val="600"/>
              </a:spcBef>
              <a:buNone/>
              <a:defRPr sz="1600" b="1">
                <a:solidFill>
                  <a:srgbClr val="121F3C"/>
                </a:solidFill>
              </a:defRPr>
            </a:lvl1pPr>
          </a:lstStyle>
          <a:p>
            <a:r>
              <a:t>XX-YEAR-OLD MAN/WOMAN</a:t>
            </a:r>
          </a:p>
        </p:txBody>
      </p:sp>
    </p:spTree>
    <p:extLst>
      <p:ext uri="{BB962C8B-B14F-4D97-AF65-F5344CB8AC3E}">
        <p14:creationId xmlns:p14="http://schemas.microsoft.com/office/powerpoint/2010/main" val="880804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p:cSld name="Title Slide">
    <p:bg>
      <p:bgPr>
        <a:blipFill dpi="0" rotWithShape="1">
          <a:blip r:embed="rId2">
            <a:alphaModFix amt="50044"/>
            <a:lum/>
          </a:blip>
          <a:srcRect/>
          <a:stretch>
            <a:fillRect/>
          </a:stretch>
        </a:blip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6A953898-0ECA-6990-6980-48A428E02755}"/>
              </a:ext>
            </a:extLst>
          </p:cNvPr>
          <p:cNvSpPr/>
          <p:nvPr/>
        </p:nvSpPr>
        <p:spPr>
          <a:xfrm rot="10800000">
            <a:off x="-4" y="6056242"/>
            <a:ext cx="12192001" cy="801757"/>
          </a:xfrm>
          <a:prstGeom prst="rect">
            <a:avLst/>
          </a:prstGeom>
          <a:gradFill>
            <a:gsLst>
              <a:gs pos="0">
                <a:schemeClr val="accent2"/>
              </a:gs>
              <a:gs pos="99000">
                <a:schemeClr val="accent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9648C-B542-3C2B-04F7-DCEEB45B7613}"/>
              </a:ext>
            </a:extLst>
          </p:cNvPr>
          <p:cNvSpPr>
            <a:spLocks noGrp="1"/>
          </p:cNvSpPr>
          <p:nvPr>
            <p:ph type="ctrTitle"/>
          </p:nvPr>
        </p:nvSpPr>
        <p:spPr>
          <a:xfrm>
            <a:off x="1364974" y="1433769"/>
            <a:ext cx="9144000" cy="2387600"/>
          </a:xfrm>
          <a:prstGeom prst="rect">
            <a:avLst/>
          </a:prstGeom>
        </p:spPr>
        <p:txBody>
          <a:bodyPr anchor="b">
            <a:normAutofit/>
          </a:bodyPr>
          <a:lstStyle>
            <a:lvl1pPr algn="l">
              <a:defRPr sz="5400"/>
            </a:lvl1pPr>
          </a:lstStyle>
          <a:p>
            <a:r>
              <a:rPr lang="en-US"/>
              <a:t>Click to edit Master title style</a:t>
            </a:r>
          </a:p>
        </p:txBody>
      </p:sp>
      <p:sp>
        <p:nvSpPr>
          <p:cNvPr id="3" name="Subtitle 2">
            <a:extLst>
              <a:ext uri="{FF2B5EF4-FFF2-40B4-BE49-F238E27FC236}">
                <a16:creationId xmlns:a16="http://schemas.microsoft.com/office/drawing/2014/main" id="{470599D9-6CBA-DFDE-0168-492DA09D6981}"/>
              </a:ext>
            </a:extLst>
          </p:cNvPr>
          <p:cNvSpPr>
            <a:spLocks noGrp="1"/>
          </p:cNvSpPr>
          <p:nvPr>
            <p:ph type="subTitle" idx="1"/>
          </p:nvPr>
        </p:nvSpPr>
        <p:spPr>
          <a:xfrm>
            <a:off x="1364974" y="3913444"/>
            <a:ext cx="9144000" cy="1655762"/>
          </a:xfrm>
          <a:prstGeom prst="rect">
            <a:avLst/>
          </a:prstGeom>
        </p:spPr>
        <p:txBody>
          <a:bodyPr/>
          <a:lstStyle>
            <a:lvl1pPr marL="0" indent="0" algn="l">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pic>
        <p:nvPicPr>
          <p:cNvPr id="6" name="Picture 5" descr="A black and white logo&#10;&#10;Description automatically generated">
            <a:extLst>
              <a:ext uri="{FF2B5EF4-FFF2-40B4-BE49-F238E27FC236}">
                <a16:creationId xmlns:a16="http://schemas.microsoft.com/office/drawing/2014/main" id="{AEDFFFEB-544E-6885-5E62-92309E06707D}"/>
              </a:ext>
            </a:extLst>
          </p:cNvPr>
          <p:cNvPicPr>
            <a:picLocks noChangeAspect="1"/>
          </p:cNvPicPr>
          <p:nvPr/>
        </p:nvPicPr>
        <p:blipFill>
          <a:blip r:embed="rId3"/>
          <a:stretch>
            <a:fillRect/>
          </a:stretch>
        </p:blipFill>
        <p:spPr>
          <a:xfrm>
            <a:off x="1524000" y="5944204"/>
            <a:ext cx="1325217" cy="1024031"/>
          </a:xfrm>
          <a:prstGeom prst="rect">
            <a:avLst/>
          </a:prstGeom>
        </p:spPr>
      </p:pic>
    </p:spTree>
    <p:extLst>
      <p:ext uri="{BB962C8B-B14F-4D97-AF65-F5344CB8AC3E}">
        <p14:creationId xmlns:p14="http://schemas.microsoft.com/office/powerpoint/2010/main" val="318443790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4" name="Title Placeholder 1">
            <a:extLst>
              <a:ext uri="{FF2B5EF4-FFF2-40B4-BE49-F238E27FC236}">
                <a16:creationId xmlns:a16="http://schemas.microsoft.com/office/drawing/2014/main" id="{FEF93B09-8887-1DC4-6BFB-AE156562ABD2}"/>
              </a:ext>
            </a:extLst>
          </p:cNvPr>
          <p:cNvSpPr>
            <a:spLocks noGrp="1"/>
          </p:cNvSpPr>
          <p:nvPr>
            <p:ph type="title"/>
          </p:nvPr>
        </p:nvSpPr>
        <p:spPr>
          <a:xfrm>
            <a:off x="838200" y="365125"/>
            <a:ext cx="10515600" cy="871393"/>
          </a:xfrm>
          <a:prstGeom prst="rect">
            <a:avLst/>
          </a:prstGeom>
        </p:spPr>
        <p:txBody>
          <a:bodyPr vert="horz" lIns="91440" tIns="45720" rIns="91440" bIns="45720" rtlCol="0" anchor="ctr">
            <a:normAutofit/>
          </a:bodyPr>
          <a:lstStyle/>
          <a:p>
            <a:r>
              <a:rPr lang="en-US"/>
              <a:t>Click to edit Master title style</a:t>
            </a:r>
          </a:p>
        </p:txBody>
      </p:sp>
      <p:sp>
        <p:nvSpPr>
          <p:cNvPr id="6" name="Text Placeholder 2">
            <a:extLst>
              <a:ext uri="{FF2B5EF4-FFF2-40B4-BE49-F238E27FC236}">
                <a16:creationId xmlns:a16="http://schemas.microsoft.com/office/drawing/2014/main" id="{B01F8B83-A08E-9C25-9D5E-499988C92166}"/>
              </a:ext>
            </a:extLst>
          </p:cNvPr>
          <p:cNvSpPr>
            <a:spLocks noGrp="1"/>
          </p:cNvSpPr>
          <p:nvPr>
            <p:ph idx="1"/>
          </p:nvPr>
        </p:nvSpPr>
        <p:spPr>
          <a:xfrm>
            <a:off x="838200" y="1331283"/>
            <a:ext cx="10515600"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8">
            <a:extLst>
              <a:ext uri="{FF2B5EF4-FFF2-40B4-BE49-F238E27FC236}">
                <a16:creationId xmlns:a16="http://schemas.microsoft.com/office/drawing/2014/main" id="{CD3DBE1F-2F5A-2E42-E42C-6BB000573CEB}"/>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Tree>
    <p:extLst>
      <p:ext uri="{BB962C8B-B14F-4D97-AF65-F5344CB8AC3E}">
        <p14:creationId xmlns:p14="http://schemas.microsoft.com/office/powerpoint/2010/main" val="129317705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p:cSld name="2_Title and Content">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id="{44B6B5EA-FEEE-A024-C2E5-CBBE110ECDB8}"/>
              </a:ext>
            </a:extLst>
          </p:cNvPr>
          <p:cNvSpPr/>
          <p:nvPr/>
        </p:nvSpPr>
        <p:spPr>
          <a:xfrm>
            <a:off x="9414934" y="324762"/>
            <a:ext cx="2428683" cy="2428683"/>
          </a:xfrm>
          <a:prstGeom prst="ellipse">
            <a:avLst/>
          </a:prstGeom>
          <a:solidFill>
            <a:srgbClr val="00B140"/>
          </a:solid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575B"/>
              </a:solidFill>
            </a:endParaRPr>
          </a:p>
        </p:txBody>
      </p:sp>
      <p:sp>
        <p:nvSpPr>
          <p:cNvPr id="6" name="Title Placeholder 1">
            <a:extLst>
              <a:ext uri="{FF2B5EF4-FFF2-40B4-BE49-F238E27FC236}">
                <a16:creationId xmlns:a16="http://schemas.microsoft.com/office/drawing/2014/main" id="{C2497A12-EB9E-811B-7D26-C3E56E9607CB}"/>
              </a:ext>
            </a:extLst>
          </p:cNvPr>
          <p:cNvSpPr>
            <a:spLocks noGrp="1"/>
          </p:cNvSpPr>
          <p:nvPr>
            <p:ph type="title"/>
          </p:nvPr>
        </p:nvSpPr>
        <p:spPr>
          <a:xfrm>
            <a:off x="838200" y="365125"/>
            <a:ext cx="8385313" cy="871393"/>
          </a:xfrm>
          <a:prstGeom prst="rect">
            <a:avLst/>
          </a:prstGeom>
        </p:spPr>
        <p:txBody>
          <a:bodyPr vert="horz" lIns="91440" tIns="45720" rIns="91440" bIns="45720" rtlCol="0" anchor="ctr">
            <a:normAutofit/>
          </a:bodyPr>
          <a:lstStyle/>
          <a:p>
            <a:r>
              <a:rPr lang="en-US"/>
              <a:t>Click to edit Master title style</a:t>
            </a:r>
          </a:p>
        </p:txBody>
      </p:sp>
      <p:sp>
        <p:nvSpPr>
          <p:cNvPr id="7" name="Text Placeholder 2">
            <a:extLst>
              <a:ext uri="{FF2B5EF4-FFF2-40B4-BE49-F238E27FC236}">
                <a16:creationId xmlns:a16="http://schemas.microsoft.com/office/drawing/2014/main" id="{24484DD4-6CB0-D7F2-F81E-5EF6B5B58BA7}"/>
              </a:ext>
            </a:extLst>
          </p:cNvPr>
          <p:cNvSpPr>
            <a:spLocks noGrp="1"/>
          </p:cNvSpPr>
          <p:nvPr>
            <p:ph idx="1"/>
          </p:nvPr>
        </p:nvSpPr>
        <p:spPr>
          <a:xfrm>
            <a:off x="838200" y="1331283"/>
            <a:ext cx="8385313"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Footer Placeholder 8">
            <a:extLst>
              <a:ext uri="{FF2B5EF4-FFF2-40B4-BE49-F238E27FC236}">
                <a16:creationId xmlns:a16="http://schemas.microsoft.com/office/drawing/2014/main" id="{75BB9C91-1CA9-D712-FA26-8BC4F6FDAF31}"/>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Tree>
    <p:extLst>
      <p:ext uri="{BB962C8B-B14F-4D97-AF65-F5344CB8AC3E}">
        <p14:creationId xmlns:p14="http://schemas.microsoft.com/office/powerpoint/2010/main" val="166663637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Section Header">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C2EEFF-06A6-0FC8-787E-259972E6FAA4}"/>
              </a:ext>
            </a:extLst>
          </p:cNvPr>
          <p:cNvSpPr>
            <a:spLocks noGrp="1"/>
          </p:cNvSpPr>
          <p:nvPr>
            <p:ph type="title" hasCustomPrompt="1"/>
          </p:nvPr>
        </p:nvSpPr>
        <p:spPr>
          <a:xfrm>
            <a:off x="1130642" y="1176337"/>
            <a:ext cx="9930715" cy="2252661"/>
          </a:xfrm>
          <a:prstGeom prst="rect">
            <a:avLst/>
          </a:prstGeom>
        </p:spPr>
        <p:txBody>
          <a:bodyPr anchor="b">
            <a:normAutofit/>
          </a:bodyPr>
          <a:lstStyle>
            <a:lvl1pPr>
              <a:defRPr sz="5400">
                <a:solidFill>
                  <a:schemeClr val="accent2"/>
                </a:solidFill>
              </a:defRPr>
            </a:lvl1pPr>
          </a:lstStyle>
          <a:p>
            <a:r>
              <a:rPr lang="en-US"/>
              <a:t>Click to edit Section Highlight</a:t>
            </a:r>
          </a:p>
        </p:txBody>
      </p:sp>
      <p:sp>
        <p:nvSpPr>
          <p:cNvPr id="3" name="Text Placeholder 2">
            <a:extLst>
              <a:ext uri="{FF2B5EF4-FFF2-40B4-BE49-F238E27FC236}">
                <a16:creationId xmlns:a16="http://schemas.microsoft.com/office/drawing/2014/main" id="{762A06F5-E828-9F2A-865B-206112C52B16}"/>
              </a:ext>
            </a:extLst>
          </p:cNvPr>
          <p:cNvSpPr>
            <a:spLocks noGrp="1"/>
          </p:cNvSpPr>
          <p:nvPr>
            <p:ph type="body" idx="1" hasCustomPrompt="1"/>
          </p:nvPr>
        </p:nvSpPr>
        <p:spPr>
          <a:xfrm>
            <a:off x="1130642" y="3588327"/>
            <a:ext cx="9930715" cy="1801986"/>
          </a:xfrm>
          <a:prstGeom prst="rect">
            <a:avLst/>
          </a:prstGeom>
        </p:spPr>
        <p:txBody>
          <a:bodyPr/>
          <a:lstStyle>
            <a:lvl1pPr marL="0" indent="0">
              <a:buNone/>
              <a:defRPr sz="2400">
                <a:solidFill>
                  <a:schemeClr val="accent3"/>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highlight section text styles</a:t>
            </a:r>
          </a:p>
        </p:txBody>
      </p:sp>
      <p:sp>
        <p:nvSpPr>
          <p:cNvPr id="8" name="Rectangle 7">
            <a:extLst>
              <a:ext uri="{FF2B5EF4-FFF2-40B4-BE49-F238E27FC236}">
                <a16:creationId xmlns:a16="http://schemas.microsoft.com/office/drawing/2014/main" id="{C35C64C0-8ED6-0029-147C-45851A7C83A0}"/>
              </a:ext>
            </a:extLst>
          </p:cNvPr>
          <p:cNvSpPr/>
          <p:nvPr/>
        </p:nvSpPr>
        <p:spPr>
          <a:xfrm>
            <a:off x="0" y="5791200"/>
            <a:ext cx="1351722" cy="8481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196CFAE0-17A1-A339-52BA-90606A0CA3EA}"/>
              </a:ext>
            </a:extLst>
          </p:cNvPr>
          <p:cNvPicPr>
            <a:picLocks noChangeAspect="1"/>
          </p:cNvPicPr>
          <p:nvPr/>
        </p:nvPicPr>
        <p:blipFill>
          <a:blip r:embed="rId2"/>
          <a:stretch>
            <a:fillRect/>
          </a:stretch>
        </p:blipFill>
        <p:spPr>
          <a:xfrm>
            <a:off x="1130642" y="5753822"/>
            <a:ext cx="1559083" cy="866157"/>
          </a:xfrm>
          <a:prstGeom prst="rect">
            <a:avLst/>
          </a:prstGeom>
        </p:spPr>
      </p:pic>
    </p:spTree>
    <p:extLst>
      <p:ext uri="{BB962C8B-B14F-4D97-AF65-F5344CB8AC3E}">
        <p14:creationId xmlns:p14="http://schemas.microsoft.com/office/powerpoint/2010/main" val="3947497097"/>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Two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E403C5B9-2D25-5337-7BBA-3ED2655084AB}"/>
              </a:ext>
            </a:extLst>
          </p:cNvPr>
          <p:cNvSpPr>
            <a:spLocks noGrp="1"/>
          </p:cNvSpPr>
          <p:nvPr>
            <p:ph sz="half" idx="1"/>
          </p:nvPr>
        </p:nvSpPr>
        <p:spPr>
          <a:xfrm>
            <a:off x="838200" y="1486044"/>
            <a:ext cx="5181600" cy="422881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D58FCBBB-7198-151F-E4F6-1E7CFD5D9584}"/>
              </a:ext>
            </a:extLst>
          </p:cNvPr>
          <p:cNvSpPr>
            <a:spLocks noGrp="1"/>
          </p:cNvSpPr>
          <p:nvPr>
            <p:ph sz="half" idx="2"/>
          </p:nvPr>
        </p:nvSpPr>
        <p:spPr>
          <a:xfrm>
            <a:off x="6172200" y="1486044"/>
            <a:ext cx="5181600" cy="422881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itle Placeholder 1">
            <a:extLst>
              <a:ext uri="{FF2B5EF4-FFF2-40B4-BE49-F238E27FC236}">
                <a16:creationId xmlns:a16="http://schemas.microsoft.com/office/drawing/2014/main" id="{86F767F2-B9A5-092C-8442-E350F58B3B7F}"/>
              </a:ext>
            </a:extLst>
          </p:cNvPr>
          <p:cNvSpPr>
            <a:spLocks noGrp="1"/>
          </p:cNvSpPr>
          <p:nvPr>
            <p:ph type="title"/>
          </p:nvPr>
        </p:nvSpPr>
        <p:spPr>
          <a:xfrm>
            <a:off x="838200" y="365125"/>
            <a:ext cx="10515600" cy="871393"/>
          </a:xfrm>
          <a:prstGeom prst="rect">
            <a:avLst/>
          </a:prstGeom>
        </p:spPr>
        <p:txBody>
          <a:bodyPr vert="horz" lIns="91440" tIns="45720" rIns="91440" bIns="45720" rtlCol="0" anchor="ctr">
            <a:normAutofit/>
          </a:bodyPr>
          <a:lstStyle/>
          <a:p>
            <a:r>
              <a:rPr lang="en-US"/>
              <a:t>Click to edit Master title style</a:t>
            </a:r>
          </a:p>
        </p:txBody>
      </p:sp>
      <p:sp>
        <p:nvSpPr>
          <p:cNvPr id="8" name="Footer Placeholder 8">
            <a:extLst>
              <a:ext uri="{FF2B5EF4-FFF2-40B4-BE49-F238E27FC236}">
                <a16:creationId xmlns:a16="http://schemas.microsoft.com/office/drawing/2014/main" id="{BF0D31C7-3380-9235-901E-8E93D7E3A56B}"/>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Tree>
    <p:extLst>
      <p:ext uri="{BB962C8B-B14F-4D97-AF65-F5344CB8AC3E}">
        <p14:creationId xmlns:p14="http://schemas.microsoft.com/office/powerpoint/2010/main" val="265842834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F01A5F4E-69AF-F17B-617C-22E0E0485888}"/>
              </a:ext>
            </a:extLst>
          </p:cNvPr>
          <p:cNvSpPr>
            <a:spLocks noGrp="1"/>
          </p:cNvSpPr>
          <p:nvPr>
            <p:ph type="body" idx="1"/>
          </p:nvPr>
        </p:nvSpPr>
        <p:spPr>
          <a:xfrm>
            <a:off x="839788" y="1376363"/>
            <a:ext cx="5157787" cy="823912"/>
          </a:xfrm>
          <a:prstGeom prst="rect">
            <a:avLst/>
          </a:prstGeom>
        </p:spPr>
        <p:txBody>
          <a:bodyPr anchor="b"/>
          <a:lstStyle>
            <a:lvl1pPr marL="0" indent="0">
              <a:buNone/>
              <a:defRPr sz="2400" b="1">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5" name="Text Placeholder 4">
            <a:extLst>
              <a:ext uri="{FF2B5EF4-FFF2-40B4-BE49-F238E27FC236}">
                <a16:creationId xmlns:a16="http://schemas.microsoft.com/office/drawing/2014/main" id="{7376C7D4-3E1D-6B65-7B11-19BF7AFFEE90}"/>
              </a:ext>
            </a:extLst>
          </p:cNvPr>
          <p:cNvSpPr>
            <a:spLocks noGrp="1"/>
          </p:cNvSpPr>
          <p:nvPr>
            <p:ph type="body" sz="quarter" idx="3"/>
          </p:nvPr>
        </p:nvSpPr>
        <p:spPr>
          <a:xfrm>
            <a:off x="6172200" y="1376363"/>
            <a:ext cx="5183188" cy="823912"/>
          </a:xfrm>
          <a:prstGeom prst="rect">
            <a:avLst/>
          </a:prstGeom>
        </p:spPr>
        <p:txBody>
          <a:bodyPr anchor="b"/>
          <a:lstStyle>
            <a:lvl1pPr marL="0" indent="0">
              <a:buNone/>
              <a:defRPr sz="2400" b="1">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8" name="Content Placeholder 2">
            <a:extLst>
              <a:ext uri="{FF2B5EF4-FFF2-40B4-BE49-F238E27FC236}">
                <a16:creationId xmlns:a16="http://schemas.microsoft.com/office/drawing/2014/main" id="{48C6DA02-C3EE-DC69-3057-9C1CE70A3FEE}"/>
              </a:ext>
            </a:extLst>
          </p:cNvPr>
          <p:cNvSpPr>
            <a:spLocks noGrp="1"/>
          </p:cNvSpPr>
          <p:nvPr>
            <p:ph sz="half" idx="10"/>
          </p:nvPr>
        </p:nvSpPr>
        <p:spPr>
          <a:xfrm>
            <a:off x="838200" y="2340120"/>
            <a:ext cx="5181600" cy="3374736"/>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3">
            <a:extLst>
              <a:ext uri="{FF2B5EF4-FFF2-40B4-BE49-F238E27FC236}">
                <a16:creationId xmlns:a16="http://schemas.microsoft.com/office/drawing/2014/main" id="{15F12633-902A-CE63-7D31-B07578BA030C}"/>
              </a:ext>
            </a:extLst>
          </p:cNvPr>
          <p:cNvSpPr>
            <a:spLocks noGrp="1"/>
          </p:cNvSpPr>
          <p:nvPr>
            <p:ph sz="half" idx="2"/>
          </p:nvPr>
        </p:nvSpPr>
        <p:spPr>
          <a:xfrm>
            <a:off x="6172200" y="2340120"/>
            <a:ext cx="5181600" cy="3374736"/>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itle Placeholder 1">
            <a:extLst>
              <a:ext uri="{FF2B5EF4-FFF2-40B4-BE49-F238E27FC236}">
                <a16:creationId xmlns:a16="http://schemas.microsoft.com/office/drawing/2014/main" id="{DAFE9052-47F7-003B-FD52-9A896EB23884}"/>
              </a:ext>
            </a:extLst>
          </p:cNvPr>
          <p:cNvSpPr>
            <a:spLocks noGrp="1"/>
          </p:cNvSpPr>
          <p:nvPr>
            <p:ph type="title"/>
          </p:nvPr>
        </p:nvSpPr>
        <p:spPr>
          <a:xfrm>
            <a:off x="838200" y="365125"/>
            <a:ext cx="10515600" cy="871393"/>
          </a:xfrm>
          <a:prstGeom prst="rect">
            <a:avLst/>
          </a:prstGeom>
        </p:spPr>
        <p:txBody>
          <a:bodyPr vert="horz" lIns="91440" tIns="45720" rIns="91440" bIns="45720" rtlCol="0" anchor="ctr">
            <a:normAutofit/>
          </a:bodyPr>
          <a:lstStyle/>
          <a:p>
            <a:r>
              <a:rPr lang="en-US"/>
              <a:t>Click to edit Master title style</a:t>
            </a:r>
          </a:p>
        </p:txBody>
      </p:sp>
      <p:sp>
        <p:nvSpPr>
          <p:cNvPr id="11" name="Footer Placeholder 8">
            <a:extLst>
              <a:ext uri="{FF2B5EF4-FFF2-40B4-BE49-F238E27FC236}">
                <a16:creationId xmlns:a16="http://schemas.microsoft.com/office/drawing/2014/main" id="{1AEDE0CE-0735-6E75-1DEB-BDEEAD5B584E}"/>
              </a:ext>
            </a:extLst>
          </p:cNvPr>
          <p:cNvSpPr>
            <a:spLocks noGrp="1"/>
          </p:cNvSpPr>
          <p:nvPr>
            <p:ph type="ftr" sz="quarter" idx="11"/>
          </p:nvPr>
        </p:nvSpPr>
        <p:spPr>
          <a:xfrm>
            <a:off x="1401417" y="5964383"/>
            <a:ext cx="9223513" cy="642566"/>
          </a:xfrm>
          <a:prstGeom prst="rect">
            <a:avLst/>
          </a:prstGeom>
        </p:spPr>
        <p:txBody>
          <a:bodyPr anchor="b"/>
          <a:lstStyle>
            <a:lvl1pPr algn="l">
              <a:defRPr sz="900"/>
            </a:lvl1pPr>
          </a:lstStyle>
          <a:p>
            <a:endParaRPr lang="en-US"/>
          </a:p>
        </p:txBody>
      </p:sp>
    </p:spTree>
    <p:extLst>
      <p:ext uri="{BB962C8B-B14F-4D97-AF65-F5344CB8AC3E}">
        <p14:creationId xmlns:p14="http://schemas.microsoft.com/office/powerpoint/2010/main" val="99828559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6" name="Title Placeholder 1">
            <a:extLst>
              <a:ext uri="{FF2B5EF4-FFF2-40B4-BE49-F238E27FC236}">
                <a16:creationId xmlns:a16="http://schemas.microsoft.com/office/drawing/2014/main" id="{D51844CF-8EEF-08F9-BC27-89613EA3EB3F}"/>
              </a:ext>
            </a:extLst>
          </p:cNvPr>
          <p:cNvSpPr>
            <a:spLocks noGrp="1"/>
          </p:cNvSpPr>
          <p:nvPr>
            <p:ph type="title"/>
          </p:nvPr>
        </p:nvSpPr>
        <p:spPr>
          <a:xfrm>
            <a:off x="838200" y="365125"/>
            <a:ext cx="10515600" cy="871393"/>
          </a:xfrm>
          <a:prstGeom prst="rect">
            <a:avLst/>
          </a:prstGeom>
        </p:spPr>
        <p:txBody>
          <a:bodyPr vert="horz" lIns="91440" tIns="45720" rIns="91440" bIns="45720" rtlCol="0" anchor="ctr">
            <a:normAutofit/>
          </a:bodyPr>
          <a:lstStyle/>
          <a:p>
            <a:r>
              <a:rPr lang="en-US"/>
              <a:t>Click to edit Master title style</a:t>
            </a:r>
          </a:p>
        </p:txBody>
      </p:sp>
      <p:sp>
        <p:nvSpPr>
          <p:cNvPr id="7" name="Footer Placeholder 8">
            <a:extLst>
              <a:ext uri="{FF2B5EF4-FFF2-40B4-BE49-F238E27FC236}">
                <a16:creationId xmlns:a16="http://schemas.microsoft.com/office/drawing/2014/main" id="{D9F92E1D-C775-38FA-26EF-713C607310D1}"/>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Tree>
    <p:extLst>
      <p:ext uri="{BB962C8B-B14F-4D97-AF65-F5344CB8AC3E}">
        <p14:creationId xmlns:p14="http://schemas.microsoft.com/office/powerpoint/2010/main" val="1104336965"/>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p:cSld name="Blank">
    <p:spTree>
      <p:nvGrpSpPr>
        <p:cNvPr id="1" name=""/>
        <p:cNvGrpSpPr/>
        <p:nvPr/>
      </p:nvGrpSpPr>
      <p:grpSpPr>
        <a:xfrm>
          <a:off x="0" y="0"/>
          <a:ext cx="0" cy="0"/>
          <a:chOff x="0" y="0"/>
          <a:chExt cx="0" cy="0"/>
        </a:xfrm>
      </p:grpSpPr>
      <p:sp>
        <p:nvSpPr>
          <p:cNvPr id="6" name="Footer Placeholder 8">
            <a:extLst>
              <a:ext uri="{FF2B5EF4-FFF2-40B4-BE49-F238E27FC236}">
                <a16:creationId xmlns:a16="http://schemas.microsoft.com/office/drawing/2014/main" id="{EFB6B984-FFEE-A88E-5810-FECE31BEB4D3}"/>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Tree>
    <p:extLst>
      <p:ext uri="{BB962C8B-B14F-4D97-AF65-F5344CB8AC3E}">
        <p14:creationId xmlns:p14="http://schemas.microsoft.com/office/powerpoint/2010/main" val="201983512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cSld name="1_Two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E403C5B9-2D25-5337-7BBA-3ED2655084AB}"/>
              </a:ext>
            </a:extLst>
          </p:cNvPr>
          <p:cNvSpPr>
            <a:spLocks noGrp="1"/>
          </p:cNvSpPr>
          <p:nvPr>
            <p:ph sz="half" idx="1"/>
          </p:nvPr>
        </p:nvSpPr>
        <p:spPr>
          <a:xfrm>
            <a:off x="838200" y="1486044"/>
            <a:ext cx="5181600" cy="422881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D58FCBBB-7198-151F-E4F6-1E7CFD5D9584}"/>
              </a:ext>
            </a:extLst>
          </p:cNvPr>
          <p:cNvSpPr>
            <a:spLocks noGrp="1"/>
          </p:cNvSpPr>
          <p:nvPr>
            <p:ph sz="half" idx="2"/>
          </p:nvPr>
        </p:nvSpPr>
        <p:spPr>
          <a:xfrm>
            <a:off x="6172200" y="1486044"/>
            <a:ext cx="5181600" cy="422881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itle Placeholder 1">
            <a:extLst>
              <a:ext uri="{FF2B5EF4-FFF2-40B4-BE49-F238E27FC236}">
                <a16:creationId xmlns:a16="http://schemas.microsoft.com/office/drawing/2014/main" id="{86F767F2-B9A5-092C-8442-E350F58B3B7F}"/>
              </a:ext>
            </a:extLst>
          </p:cNvPr>
          <p:cNvSpPr>
            <a:spLocks noGrp="1"/>
          </p:cNvSpPr>
          <p:nvPr>
            <p:ph type="title"/>
          </p:nvPr>
        </p:nvSpPr>
        <p:spPr>
          <a:xfrm>
            <a:off x="838200" y="365125"/>
            <a:ext cx="10515600" cy="871393"/>
          </a:xfrm>
          <a:prstGeom prst="rect">
            <a:avLst/>
          </a:prstGeom>
        </p:spPr>
        <p:txBody>
          <a:bodyPr vert="horz" lIns="91440" tIns="45720" rIns="91440" bIns="45720" rtlCol="0" anchor="ctr">
            <a:normAutofit/>
          </a:bodyPr>
          <a:lstStyle/>
          <a:p>
            <a:r>
              <a:rPr lang="en-US"/>
              <a:t>Click to edit Master title style</a:t>
            </a:r>
          </a:p>
        </p:txBody>
      </p:sp>
      <p:sp>
        <p:nvSpPr>
          <p:cNvPr id="8" name="Footer Placeholder 8">
            <a:extLst>
              <a:ext uri="{FF2B5EF4-FFF2-40B4-BE49-F238E27FC236}">
                <a16:creationId xmlns:a16="http://schemas.microsoft.com/office/drawing/2014/main" id="{BF0D31C7-3380-9235-901E-8E93D7E3A56B}"/>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Tree>
    <p:extLst>
      <p:ext uri="{BB962C8B-B14F-4D97-AF65-F5344CB8AC3E}">
        <p14:creationId xmlns:p14="http://schemas.microsoft.com/office/powerpoint/2010/main" val="307776611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3" Type="http://schemas.openxmlformats.org/officeDocument/2006/relationships/slideLayout" Target="../slideLayouts/slideLayout21.xml"/><Relationship Id="rId7" Type="http://schemas.openxmlformats.org/officeDocument/2006/relationships/slideLayout" Target="../slideLayouts/slideLayout25.xml"/><Relationship Id="rId12" Type="http://schemas.openxmlformats.org/officeDocument/2006/relationships/slideLayout" Target="../slideLayouts/slideLayout30.xml"/><Relationship Id="rId2" Type="http://schemas.openxmlformats.org/officeDocument/2006/relationships/slideLayout" Target="../slideLayouts/slideLayout20.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5" Type="http://schemas.openxmlformats.org/officeDocument/2006/relationships/slideLayout" Target="../slideLayouts/slideLayout23.xml"/><Relationship Id="rId15" Type="http://schemas.openxmlformats.org/officeDocument/2006/relationships/theme" Target="../theme/theme2.xml"/><Relationship Id="rId10" Type="http://schemas.openxmlformats.org/officeDocument/2006/relationships/slideLayout" Target="../slideLayouts/slideLayout28.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0.xml"/><Relationship Id="rId13" Type="http://schemas.openxmlformats.org/officeDocument/2006/relationships/slideLayout" Target="../slideLayouts/slideLayout45.xml"/><Relationship Id="rId18" Type="http://schemas.openxmlformats.org/officeDocument/2006/relationships/slideLayout" Target="../slideLayouts/slideLayout50.xml"/><Relationship Id="rId26" Type="http://schemas.openxmlformats.org/officeDocument/2006/relationships/slideLayout" Target="../slideLayouts/slideLayout58.xml"/><Relationship Id="rId3" Type="http://schemas.openxmlformats.org/officeDocument/2006/relationships/slideLayout" Target="../slideLayouts/slideLayout35.xml"/><Relationship Id="rId21" Type="http://schemas.openxmlformats.org/officeDocument/2006/relationships/slideLayout" Target="../slideLayouts/slideLayout53.xml"/><Relationship Id="rId7" Type="http://schemas.openxmlformats.org/officeDocument/2006/relationships/slideLayout" Target="../slideLayouts/slideLayout39.xml"/><Relationship Id="rId12" Type="http://schemas.openxmlformats.org/officeDocument/2006/relationships/slideLayout" Target="../slideLayouts/slideLayout44.xml"/><Relationship Id="rId17" Type="http://schemas.openxmlformats.org/officeDocument/2006/relationships/slideLayout" Target="../slideLayouts/slideLayout49.xml"/><Relationship Id="rId25" Type="http://schemas.openxmlformats.org/officeDocument/2006/relationships/slideLayout" Target="../slideLayouts/slideLayout57.xml"/><Relationship Id="rId2" Type="http://schemas.openxmlformats.org/officeDocument/2006/relationships/slideLayout" Target="../slideLayouts/slideLayout34.xml"/><Relationship Id="rId16" Type="http://schemas.openxmlformats.org/officeDocument/2006/relationships/slideLayout" Target="../slideLayouts/slideLayout48.xml"/><Relationship Id="rId20" Type="http://schemas.openxmlformats.org/officeDocument/2006/relationships/slideLayout" Target="../slideLayouts/slideLayout52.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slideLayout" Target="../slideLayouts/slideLayout43.xml"/><Relationship Id="rId24" Type="http://schemas.openxmlformats.org/officeDocument/2006/relationships/slideLayout" Target="../slideLayouts/slideLayout56.xml"/><Relationship Id="rId5" Type="http://schemas.openxmlformats.org/officeDocument/2006/relationships/slideLayout" Target="../slideLayouts/slideLayout37.xml"/><Relationship Id="rId15" Type="http://schemas.openxmlformats.org/officeDocument/2006/relationships/slideLayout" Target="../slideLayouts/slideLayout47.xml"/><Relationship Id="rId23" Type="http://schemas.openxmlformats.org/officeDocument/2006/relationships/slideLayout" Target="../slideLayouts/slideLayout55.xml"/><Relationship Id="rId28" Type="http://schemas.openxmlformats.org/officeDocument/2006/relationships/theme" Target="../theme/theme3.xml"/><Relationship Id="rId10" Type="http://schemas.openxmlformats.org/officeDocument/2006/relationships/slideLayout" Target="../slideLayouts/slideLayout42.xml"/><Relationship Id="rId19" Type="http://schemas.openxmlformats.org/officeDocument/2006/relationships/slideLayout" Target="../slideLayouts/slideLayout51.xml"/><Relationship Id="rId4" Type="http://schemas.openxmlformats.org/officeDocument/2006/relationships/slideLayout" Target="../slideLayouts/slideLayout36.xml"/><Relationship Id="rId9" Type="http://schemas.openxmlformats.org/officeDocument/2006/relationships/slideLayout" Target="../slideLayouts/slideLayout41.xml"/><Relationship Id="rId14" Type="http://schemas.openxmlformats.org/officeDocument/2006/relationships/slideLayout" Target="../slideLayouts/slideLayout46.xml"/><Relationship Id="rId22" Type="http://schemas.openxmlformats.org/officeDocument/2006/relationships/slideLayout" Target="../slideLayouts/slideLayout54.xml"/><Relationship Id="rId27" Type="http://schemas.openxmlformats.org/officeDocument/2006/relationships/slideLayout" Target="../slideLayouts/slideLayout5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7.xml"/><Relationship Id="rId3" Type="http://schemas.openxmlformats.org/officeDocument/2006/relationships/slideLayout" Target="../slideLayouts/slideLayout62.xml"/><Relationship Id="rId7" Type="http://schemas.openxmlformats.org/officeDocument/2006/relationships/slideLayout" Target="../slideLayouts/slideLayout66.xml"/><Relationship Id="rId2" Type="http://schemas.openxmlformats.org/officeDocument/2006/relationships/slideLayout" Target="../slideLayouts/slideLayout61.xml"/><Relationship Id="rId1" Type="http://schemas.openxmlformats.org/officeDocument/2006/relationships/slideLayout" Target="../slideLayouts/slideLayout60.xml"/><Relationship Id="rId6" Type="http://schemas.openxmlformats.org/officeDocument/2006/relationships/slideLayout" Target="../slideLayouts/slideLayout65.xml"/><Relationship Id="rId11" Type="http://schemas.openxmlformats.org/officeDocument/2006/relationships/image" Target="../media/image14.png"/><Relationship Id="rId5" Type="http://schemas.openxmlformats.org/officeDocument/2006/relationships/slideLayout" Target="../slideLayouts/slideLayout64.xml"/><Relationship Id="rId10" Type="http://schemas.openxmlformats.org/officeDocument/2006/relationships/theme" Target="../theme/theme4.xml"/><Relationship Id="rId4" Type="http://schemas.openxmlformats.org/officeDocument/2006/relationships/slideLayout" Target="../slideLayouts/slideLayout63.xml"/><Relationship Id="rId9" Type="http://schemas.openxmlformats.org/officeDocument/2006/relationships/slideLayout" Target="../slideLayouts/slideLayout6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C04A0E2-E77F-CB48-9E13-3268C33E1021}"/>
              </a:ext>
            </a:extLst>
          </p:cNvPr>
          <p:cNvSpPr>
            <a:spLocks noGrp="1"/>
          </p:cNvSpPr>
          <p:nvPr>
            <p:ph type="title"/>
          </p:nvPr>
        </p:nvSpPr>
        <p:spPr>
          <a:xfrm>
            <a:off x="621792"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0D27F8CA-0E49-E744-B050-E20647C7CADE}"/>
              </a:ext>
            </a:extLst>
          </p:cNvPr>
          <p:cNvSpPr>
            <a:spLocks noGrp="1"/>
          </p:cNvSpPr>
          <p:nvPr>
            <p:ph type="body" idx="1"/>
          </p:nvPr>
        </p:nvSpPr>
        <p:spPr>
          <a:xfrm>
            <a:off x="621792" y="1331283"/>
            <a:ext cx="11070336"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8A40D1FC-C1B2-6429-87D9-F3C3A9E4E11C}"/>
              </a:ext>
            </a:extLst>
          </p:cNvPr>
          <p:cNvSpPr/>
          <p:nvPr userDrawn="1"/>
        </p:nvSpPr>
        <p:spPr>
          <a:xfrm rot="16200000">
            <a:off x="-3365740" y="3359829"/>
            <a:ext cx="6863913" cy="132431"/>
          </a:xfrm>
          <a:prstGeom prst="rect">
            <a:avLst/>
          </a:prstGeom>
          <a:gradFill>
            <a:gsLst>
              <a:gs pos="53000">
                <a:schemeClr val="accent1"/>
              </a:gs>
              <a:gs pos="0">
                <a:srgbClr val="7DB4C8">
                  <a:alpha val="80000"/>
                </a:srgbClr>
              </a:gs>
              <a:gs pos="100000">
                <a:schemeClr val="accent3"/>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ooter Placeholder 8">
            <a:extLst>
              <a:ext uri="{FF2B5EF4-FFF2-40B4-BE49-F238E27FC236}">
                <a16:creationId xmlns:a16="http://schemas.microsoft.com/office/drawing/2014/main" id="{23DDE709-0620-FBD4-24D9-4C19601C81EE}"/>
              </a:ext>
            </a:extLst>
          </p:cNvPr>
          <p:cNvSpPr>
            <a:spLocks noGrp="1"/>
          </p:cNvSpPr>
          <p:nvPr>
            <p:ph type="ftr" sz="quarter" idx="3"/>
          </p:nvPr>
        </p:nvSpPr>
        <p:spPr>
          <a:xfrm>
            <a:off x="621792" y="5944846"/>
            <a:ext cx="10277856" cy="809521"/>
          </a:xfrm>
          <a:prstGeom prst="rect">
            <a:avLst/>
          </a:prstGeom>
        </p:spPr>
        <p:txBody>
          <a:bodyPr anchor="b"/>
          <a:lstStyle>
            <a:lvl1pPr algn="l">
              <a:defRPr sz="900">
                <a:solidFill>
                  <a:schemeClr val="tx1"/>
                </a:solidFill>
                <a:latin typeface="Arial" panose="020B0604020202020204" pitchFamily="34" charset="0"/>
                <a:cs typeface="Arial" panose="020B0604020202020204" pitchFamily="34" charset="0"/>
              </a:defRPr>
            </a:lvl1pPr>
          </a:lstStyle>
          <a:p>
            <a:endParaRPr lang="en-US"/>
          </a:p>
        </p:txBody>
      </p:sp>
    </p:spTree>
    <p:extLst>
      <p:ext uri="{BB962C8B-B14F-4D97-AF65-F5344CB8AC3E}">
        <p14:creationId xmlns:p14="http://schemas.microsoft.com/office/powerpoint/2010/main" val="2596032195"/>
      </p:ext>
    </p:extLst>
  </p:cSld>
  <p:clrMap bg1="lt1" tx1="dk1" bg2="lt2" tx2="dk2" accent1="accent1" accent2="accent2" accent3="accent3" accent4="accent4" accent5="accent5" accent6="accent6" hlink="hlink" folHlink="folHlink"/>
  <p:sldLayoutIdLst>
    <p:sldLayoutId id="2147483649" r:id="rId1"/>
    <p:sldLayoutId id="2147483659" r:id="rId2"/>
    <p:sldLayoutId id="2147483696" r:id="rId3"/>
    <p:sldLayoutId id="2147483660" r:id="rId4"/>
    <p:sldLayoutId id="2147483661" r:id="rId5"/>
    <p:sldLayoutId id="2147483662" r:id="rId6"/>
    <p:sldLayoutId id="2147483651" r:id="rId7"/>
    <p:sldLayoutId id="2147483652" r:id="rId8"/>
    <p:sldLayoutId id="2147483653" r:id="rId9"/>
    <p:sldLayoutId id="2147483654" r:id="rId10"/>
    <p:sldLayoutId id="2147483697" r:id="rId11"/>
    <p:sldLayoutId id="2147483655" r:id="rId12"/>
    <p:sldLayoutId id="2147483656" r:id="rId13"/>
    <p:sldLayoutId id="2147483657" r:id="rId14"/>
    <p:sldLayoutId id="2147483698" r:id="rId15"/>
    <p:sldLayoutId id="2147483699" r:id="rId16"/>
    <p:sldLayoutId id="2147483658" r:id="rId17"/>
    <p:sldLayoutId id="2147483663" r:id="rId18"/>
  </p:sldLayoutIdLst>
  <p:hf sldNum="0" hdr="0" dt="0"/>
  <p:txStyles>
    <p:title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100000"/>
        </a:lnSpc>
        <a:spcBef>
          <a:spcPts val="1200"/>
        </a:spcBef>
        <a:buClr>
          <a:schemeClr val="accent3"/>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100000"/>
        </a:lnSpc>
        <a:spcBef>
          <a:spcPts val="1200"/>
        </a:spcBef>
        <a:buClr>
          <a:schemeClr val="accent3"/>
        </a:buClr>
        <a:buFont typeface="System Font Regular"/>
        <a:buChar char="-"/>
        <a:defRPr sz="20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100000"/>
        </a:lnSpc>
        <a:spcBef>
          <a:spcPts val="1200"/>
        </a:spcBef>
        <a:buClr>
          <a:schemeClr val="accent3"/>
        </a:buClr>
        <a:buFont typeface="System Font Regular"/>
        <a:buChar char="&gt;"/>
        <a:defRPr sz="18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100000"/>
        </a:lnSpc>
        <a:spcBef>
          <a:spcPts val="1200"/>
        </a:spcBef>
        <a:buClr>
          <a:schemeClr val="accent3"/>
        </a:buClr>
        <a:buFont typeface="Wingdings" pitchFamily="2" charset="2"/>
        <a:buChar char="§"/>
        <a:defRPr sz="16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100000"/>
        </a:lnSpc>
        <a:spcBef>
          <a:spcPts val="1200"/>
        </a:spcBef>
        <a:buClr>
          <a:schemeClr val="accent3"/>
        </a:buClr>
        <a:buFont typeface="Courier New" panose="02070309020205020404" pitchFamily="49" charset="0"/>
        <a:buChar char="o"/>
        <a:defRPr sz="16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C04A0E2-E77F-CB48-9E13-3268C33E1021}"/>
              </a:ext>
            </a:extLst>
          </p:cNvPr>
          <p:cNvSpPr>
            <a:spLocks noGrp="1"/>
          </p:cNvSpPr>
          <p:nvPr>
            <p:ph type="title"/>
          </p:nvPr>
        </p:nvSpPr>
        <p:spPr>
          <a:xfrm>
            <a:off x="621792"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0D27F8CA-0E49-E744-B050-E20647C7CADE}"/>
              </a:ext>
            </a:extLst>
          </p:cNvPr>
          <p:cNvSpPr>
            <a:spLocks noGrp="1"/>
          </p:cNvSpPr>
          <p:nvPr>
            <p:ph type="body" idx="1"/>
          </p:nvPr>
        </p:nvSpPr>
        <p:spPr>
          <a:xfrm>
            <a:off x="621792" y="1331283"/>
            <a:ext cx="11070336"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8A40D1FC-C1B2-6429-87D9-F3C3A9E4E11C}"/>
              </a:ext>
            </a:extLst>
          </p:cNvPr>
          <p:cNvSpPr/>
          <p:nvPr userDrawn="1"/>
        </p:nvSpPr>
        <p:spPr>
          <a:xfrm rot="16200000">
            <a:off x="-3365740" y="3359829"/>
            <a:ext cx="6863913" cy="132431"/>
          </a:xfrm>
          <a:prstGeom prst="rect">
            <a:avLst/>
          </a:prstGeom>
          <a:gradFill>
            <a:gsLst>
              <a:gs pos="53000">
                <a:schemeClr val="accent1"/>
              </a:gs>
              <a:gs pos="0">
                <a:srgbClr val="7DB4C8">
                  <a:alpha val="80000"/>
                </a:srgbClr>
              </a:gs>
              <a:gs pos="100000">
                <a:schemeClr val="accent3"/>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ooter Placeholder 8">
            <a:extLst>
              <a:ext uri="{FF2B5EF4-FFF2-40B4-BE49-F238E27FC236}">
                <a16:creationId xmlns:a16="http://schemas.microsoft.com/office/drawing/2014/main" id="{23DDE709-0620-FBD4-24D9-4C19601C81EE}"/>
              </a:ext>
            </a:extLst>
          </p:cNvPr>
          <p:cNvSpPr>
            <a:spLocks noGrp="1"/>
          </p:cNvSpPr>
          <p:nvPr>
            <p:ph type="ftr" sz="quarter" idx="3"/>
          </p:nvPr>
        </p:nvSpPr>
        <p:spPr>
          <a:xfrm>
            <a:off x="621792" y="5944846"/>
            <a:ext cx="10277856" cy="809521"/>
          </a:xfrm>
          <a:prstGeom prst="rect">
            <a:avLst/>
          </a:prstGeom>
        </p:spPr>
        <p:txBody>
          <a:bodyPr anchor="b"/>
          <a:lstStyle>
            <a:lvl1pPr algn="l">
              <a:defRPr sz="900">
                <a:solidFill>
                  <a:schemeClr val="tx1"/>
                </a:solidFill>
                <a:latin typeface="Arial" panose="020B0604020202020204" pitchFamily="34" charset="0"/>
                <a:cs typeface="Arial" panose="020B0604020202020204" pitchFamily="34" charset="0"/>
              </a:defRPr>
            </a:lvl1pPr>
          </a:lstStyle>
          <a:p>
            <a:endParaRPr lang="en-US"/>
          </a:p>
        </p:txBody>
      </p:sp>
    </p:spTree>
    <p:extLst>
      <p:ext uri="{BB962C8B-B14F-4D97-AF65-F5344CB8AC3E}">
        <p14:creationId xmlns:p14="http://schemas.microsoft.com/office/powerpoint/2010/main" val="146378994"/>
      </p:ext>
    </p:extLst>
  </p:cSld>
  <p:clrMap bg1="lt1" tx1="dk1" bg2="lt2" tx2="dk2" accent1="accent1" accent2="accent2" accent3="accent3" accent4="accent4" accent5="accent5" accent6="accent6" hlink="hlink" folHlink="folHlink"/>
  <p:sldLayoutIdLst>
    <p:sldLayoutId id="2147483665" r:id="rId1"/>
    <p:sldLayoutId id="2147483666" r:id="rId2"/>
    <p:sldLayoutId id="2147483667" r:id="rId3"/>
    <p:sldLayoutId id="2147483668" r:id="rId4"/>
    <p:sldLayoutId id="2147483669" r:id="rId5"/>
    <p:sldLayoutId id="2147483671" r:id="rId6"/>
    <p:sldLayoutId id="2147483672" r:id="rId7"/>
    <p:sldLayoutId id="2147483673" r:id="rId8"/>
    <p:sldLayoutId id="2147483674" r:id="rId9"/>
    <p:sldLayoutId id="2147483675" r:id="rId10"/>
    <p:sldLayoutId id="2147483676" r:id="rId11"/>
    <p:sldLayoutId id="2147483677" r:id="rId12"/>
    <p:sldLayoutId id="2147483678" r:id="rId13"/>
    <p:sldLayoutId id="2147483679" r:id="rId14"/>
  </p:sldLayoutIdLst>
  <p:hf sldNum="0" hdr="0" dt="0"/>
  <p:txStyles>
    <p:title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100000"/>
        </a:lnSpc>
        <a:spcBef>
          <a:spcPts val="1200"/>
        </a:spcBef>
        <a:buClr>
          <a:schemeClr val="accent3"/>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100000"/>
        </a:lnSpc>
        <a:spcBef>
          <a:spcPts val="1200"/>
        </a:spcBef>
        <a:buClr>
          <a:schemeClr val="accent3"/>
        </a:buClr>
        <a:buFont typeface="System Font Regular"/>
        <a:buChar char="-"/>
        <a:defRPr sz="20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100000"/>
        </a:lnSpc>
        <a:spcBef>
          <a:spcPts val="1200"/>
        </a:spcBef>
        <a:buClr>
          <a:schemeClr val="accent3"/>
        </a:buClr>
        <a:buFont typeface="System Font Regular"/>
        <a:buChar char="&gt;"/>
        <a:defRPr sz="18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100000"/>
        </a:lnSpc>
        <a:spcBef>
          <a:spcPts val="1200"/>
        </a:spcBef>
        <a:buClr>
          <a:schemeClr val="accent3"/>
        </a:buClr>
        <a:buFont typeface="Wingdings" pitchFamily="2" charset="2"/>
        <a:buChar char="§"/>
        <a:defRPr sz="16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100000"/>
        </a:lnSpc>
        <a:spcBef>
          <a:spcPts val="1200"/>
        </a:spcBef>
        <a:buClr>
          <a:schemeClr val="accent3"/>
        </a:buClr>
        <a:buFont typeface="Courier New" panose="02070309020205020404" pitchFamily="49" charset="0"/>
        <a:buChar char="o"/>
        <a:defRPr sz="16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C04A0E2-E77F-CB48-9E13-3268C33E1021}"/>
              </a:ext>
            </a:extLst>
          </p:cNvPr>
          <p:cNvSpPr>
            <a:spLocks noGrp="1"/>
          </p:cNvSpPr>
          <p:nvPr>
            <p:ph type="title"/>
          </p:nvPr>
        </p:nvSpPr>
        <p:spPr>
          <a:xfrm>
            <a:off x="621792" y="365125"/>
            <a:ext cx="11070336" cy="87139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0D27F8CA-0E49-E744-B050-E20647C7CADE}"/>
              </a:ext>
            </a:extLst>
          </p:cNvPr>
          <p:cNvSpPr>
            <a:spLocks noGrp="1"/>
          </p:cNvSpPr>
          <p:nvPr>
            <p:ph type="body" idx="1"/>
          </p:nvPr>
        </p:nvSpPr>
        <p:spPr>
          <a:xfrm>
            <a:off x="621792" y="1331283"/>
            <a:ext cx="11070336"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8A40D1FC-C1B2-6429-87D9-F3C3A9E4E11C}"/>
              </a:ext>
            </a:extLst>
          </p:cNvPr>
          <p:cNvSpPr/>
          <p:nvPr userDrawn="1"/>
        </p:nvSpPr>
        <p:spPr>
          <a:xfrm rot="16200000">
            <a:off x="-3365740" y="3359829"/>
            <a:ext cx="6863913" cy="132431"/>
          </a:xfrm>
          <a:prstGeom prst="rect">
            <a:avLst/>
          </a:prstGeom>
          <a:gradFill>
            <a:gsLst>
              <a:gs pos="53000">
                <a:schemeClr val="accent1"/>
              </a:gs>
              <a:gs pos="0">
                <a:srgbClr val="7DB4C8">
                  <a:alpha val="80000"/>
                </a:srgbClr>
              </a:gs>
              <a:gs pos="100000">
                <a:schemeClr val="accent3"/>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ooter Placeholder 8">
            <a:extLst>
              <a:ext uri="{FF2B5EF4-FFF2-40B4-BE49-F238E27FC236}">
                <a16:creationId xmlns:a16="http://schemas.microsoft.com/office/drawing/2014/main" id="{23DDE709-0620-FBD4-24D9-4C19601C81EE}"/>
              </a:ext>
            </a:extLst>
          </p:cNvPr>
          <p:cNvSpPr>
            <a:spLocks noGrp="1"/>
          </p:cNvSpPr>
          <p:nvPr>
            <p:ph type="ftr" sz="quarter" idx="3"/>
          </p:nvPr>
        </p:nvSpPr>
        <p:spPr>
          <a:xfrm>
            <a:off x="621792" y="5944846"/>
            <a:ext cx="10277856" cy="809521"/>
          </a:xfrm>
          <a:prstGeom prst="rect">
            <a:avLst/>
          </a:prstGeom>
        </p:spPr>
        <p:txBody>
          <a:bodyPr anchor="b"/>
          <a:lstStyle>
            <a:lvl1pPr algn="l">
              <a:defRPr sz="900">
                <a:solidFill>
                  <a:schemeClr val="tx1"/>
                </a:solidFill>
                <a:latin typeface="Arial" panose="020B0604020202020204" pitchFamily="34" charset="0"/>
                <a:cs typeface="Arial" panose="020B0604020202020204" pitchFamily="34" charset="0"/>
              </a:defRPr>
            </a:lvl1pPr>
          </a:lstStyle>
          <a:p>
            <a:endParaRPr lang="en-US"/>
          </a:p>
        </p:txBody>
      </p:sp>
    </p:spTree>
    <p:extLst>
      <p:ext uri="{BB962C8B-B14F-4D97-AF65-F5344CB8AC3E}">
        <p14:creationId xmlns:p14="http://schemas.microsoft.com/office/powerpoint/2010/main" val="2839405926"/>
      </p:ext>
    </p:extLst>
  </p:cSld>
  <p:clrMap bg1="lt1" tx1="dk1" bg2="lt2" tx2="dk2" accent1="accent1" accent2="accent2" accent3="accent3" accent4="accent4" accent5="accent5" accent6="accent6" hlink="hlink" folHlink="folHlink"/>
  <p:sldLayoutIdLst>
    <p:sldLayoutId id="2147483681" r:id="rId1"/>
    <p:sldLayoutId id="2147483682" r:id="rId2"/>
    <p:sldLayoutId id="2147483683" r:id="rId3"/>
    <p:sldLayoutId id="2147483684" r:id="rId4"/>
    <p:sldLayoutId id="2147483685" r:id="rId5"/>
    <p:sldLayoutId id="2147483687" r:id="rId6"/>
    <p:sldLayoutId id="2147483688" r:id="rId7"/>
    <p:sldLayoutId id="2147483689" r:id="rId8"/>
    <p:sldLayoutId id="2147483690" r:id="rId9"/>
    <p:sldLayoutId id="2147483691" r:id="rId10"/>
    <p:sldLayoutId id="2147483692" r:id="rId11"/>
    <p:sldLayoutId id="2147483693" r:id="rId12"/>
    <p:sldLayoutId id="2147483694" r:id="rId13"/>
    <p:sldLayoutId id="2147483695" r:id="rId14"/>
    <p:sldLayoutId id="2147483711" r:id="rId15"/>
    <p:sldLayoutId id="2147483712" r:id="rId16"/>
    <p:sldLayoutId id="2147483713" r:id="rId17"/>
    <p:sldLayoutId id="2147483714" r:id="rId18"/>
    <p:sldLayoutId id="2147483715" r:id="rId19"/>
    <p:sldLayoutId id="2147483716" r:id="rId20"/>
    <p:sldLayoutId id="2147483717" r:id="rId21"/>
    <p:sldLayoutId id="2147483719" r:id="rId22"/>
    <p:sldLayoutId id="2147483720" r:id="rId23"/>
    <p:sldLayoutId id="2147483721" r:id="rId24"/>
    <p:sldLayoutId id="2147483722" r:id="rId25"/>
    <p:sldLayoutId id="2147483723" r:id="rId26"/>
    <p:sldLayoutId id="2147483724" r:id="rId27"/>
  </p:sldLayoutIdLst>
  <p:hf sldNum="0" hdr="0" dt="0"/>
  <p:txStyles>
    <p:title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100000"/>
        </a:lnSpc>
        <a:spcBef>
          <a:spcPts val="1200"/>
        </a:spcBef>
        <a:buClr>
          <a:schemeClr val="accent3"/>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100000"/>
        </a:lnSpc>
        <a:spcBef>
          <a:spcPts val="1200"/>
        </a:spcBef>
        <a:buClr>
          <a:schemeClr val="accent3"/>
        </a:buClr>
        <a:buFont typeface="System Font Regular"/>
        <a:buChar char="-"/>
        <a:defRPr sz="20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100000"/>
        </a:lnSpc>
        <a:spcBef>
          <a:spcPts val="1200"/>
        </a:spcBef>
        <a:buClr>
          <a:schemeClr val="accent3"/>
        </a:buClr>
        <a:buFont typeface="System Font Regular"/>
        <a:buChar char="&gt;"/>
        <a:defRPr sz="18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100000"/>
        </a:lnSpc>
        <a:spcBef>
          <a:spcPts val="1200"/>
        </a:spcBef>
        <a:buClr>
          <a:schemeClr val="accent3"/>
        </a:buClr>
        <a:buFont typeface="Wingdings" pitchFamily="2" charset="2"/>
        <a:buChar char="§"/>
        <a:defRPr sz="16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100000"/>
        </a:lnSpc>
        <a:spcBef>
          <a:spcPts val="1200"/>
        </a:spcBef>
        <a:buClr>
          <a:schemeClr val="accent3"/>
        </a:buClr>
        <a:buFont typeface="Courier New" panose="02070309020205020404" pitchFamily="49" charset="0"/>
        <a:buChar char="o"/>
        <a:defRPr sz="16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9437997A-0C1A-AD62-1D5B-6562168C07D0}"/>
              </a:ext>
            </a:extLst>
          </p:cNvPr>
          <p:cNvPicPr>
            <a:picLocks noChangeAspect="1"/>
          </p:cNvPicPr>
          <p:nvPr/>
        </p:nvPicPr>
        <p:blipFill>
          <a:blip r:embed="rId11"/>
          <a:stretch>
            <a:fillRect/>
          </a:stretch>
        </p:blipFill>
        <p:spPr>
          <a:xfrm>
            <a:off x="84187" y="5951353"/>
            <a:ext cx="1203527" cy="668626"/>
          </a:xfrm>
          <a:prstGeom prst="rect">
            <a:avLst/>
          </a:prstGeom>
        </p:spPr>
      </p:pic>
      <p:sp>
        <p:nvSpPr>
          <p:cNvPr id="4" name="Title Placeholder 1">
            <a:extLst>
              <a:ext uri="{FF2B5EF4-FFF2-40B4-BE49-F238E27FC236}">
                <a16:creationId xmlns:a16="http://schemas.microsoft.com/office/drawing/2014/main" id="{61B412E6-22A5-F6D1-6C4D-7266299E05CD}"/>
              </a:ext>
            </a:extLst>
          </p:cNvPr>
          <p:cNvSpPr>
            <a:spLocks noGrp="1"/>
          </p:cNvSpPr>
          <p:nvPr>
            <p:ph type="title"/>
          </p:nvPr>
        </p:nvSpPr>
        <p:spPr>
          <a:xfrm>
            <a:off x="838200" y="365125"/>
            <a:ext cx="10515600" cy="871393"/>
          </a:xfrm>
          <a:prstGeom prst="rect">
            <a:avLst/>
          </a:prstGeom>
        </p:spPr>
        <p:txBody>
          <a:bodyPr vert="horz" lIns="91440" tIns="45720" rIns="91440" bIns="45720" rtlCol="0" anchor="ctr">
            <a:normAutofit/>
          </a:bodyPr>
          <a:lstStyle/>
          <a:p>
            <a:r>
              <a:rPr lang="en-US"/>
              <a:t>Click to edit Master title style</a:t>
            </a:r>
          </a:p>
        </p:txBody>
      </p:sp>
      <p:sp>
        <p:nvSpPr>
          <p:cNvPr id="7" name="Text Placeholder 2">
            <a:extLst>
              <a:ext uri="{FF2B5EF4-FFF2-40B4-BE49-F238E27FC236}">
                <a16:creationId xmlns:a16="http://schemas.microsoft.com/office/drawing/2014/main" id="{5D74FEAA-7A87-7BDE-48ED-0DC26605B1D6}"/>
              </a:ext>
            </a:extLst>
          </p:cNvPr>
          <p:cNvSpPr>
            <a:spLocks noGrp="1"/>
          </p:cNvSpPr>
          <p:nvPr>
            <p:ph type="body" idx="1"/>
          </p:nvPr>
        </p:nvSpPr>
        <p:spPr>
          <a:xfrm>
            <a:off x="838200" y="1331283"/>
            <a:ext cx="10515600" cy="451879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Rectangle 8">
            <a:extLst>
              <a:ext uri="{FF2B5EF4-FFF2-40B4-BE49-F238E27FC236}">
                <a16:creationId xmlns:a16="http://schemas.microsoft.com/office/drawing/2014/main" id="{C7AF65C9-EBA5-0F03-3B16-8308ED10CC28}"/>
              </a:ext>
            </a:extLst>
          </p:cNvPr>
          <p:cNvSpPr/>
          <p:nvPr/>
        </p:nvSpPr>
        <p:spPr>
          <a:xfrm rot="10800000">
            <a:off x="-2" y="6721250"/>
            <a:ext cx="12192001" cy="136750"/>
          </a:xfrm>
          <a:prstGeom prst="rect">
            <a:avLst/>
          </a:prstGeom>
          <a:gradFill>
            <a:gsLst>
              <a:gs pos="0">
                <a:schemeClr val="accent2"/>
              </a:gs>
              <a:gs pos="99000">
                <a:schemeClr val="accent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ooter Placeholder 8">
            <a:extLst>
              <a:ext uri="{FF2B5EF4-FFF2-40B4-BE49-F238E27FC236}">
                <a16:creationId xmlns:a16="http://schemas.microsoft.com/office/drawing/2014/main" id="{9CACBC30-5FEB-08F0-A3AC-C0836706CEFF}"/>
              </a:ext>
            </a:extLst>
          </p:cNvPr>
          <p:cNvSpPr>
            <a:spLocks noGrp="1"/>
          </p:cNvSpPr>
          <p:nvPr>
            <p:ph type="ftr" sz="quarter" idx="3"/>
          </p:nvPr>
        </p:nvSpPr>
        <p:spPr>
          <a:xfrm>
            <a:off x="1401417" y="5964383"/>
            <a:ext cx="9223513" cy="642566"/>
          </a:xfrm>
          <a:prstGeom prst="rect">
            <a:avLst/>
          </a:prstGeom>
        </p:spPr>
        <p:txBody>
          <a:bodyPr anchor="b"/>
          <a:lstStyle>
            <a:lvl1pPr algn="l">
              <a:defRPr sz="900"/>
            </a:lvl1pPr>
          </a:lstStyle>
          <a:p>
            <a:endParaRPr lang="en-US"/>
          </a:p>
        </p:txBody>
      </p:sp>
    </p:spTree>
    <p:extLst>
      <p:ext uri="{BB962C8B-B14F-4D97-AF65-F5344CB8AC3E}">
        <p14:creationId xmlns:p14="http://schemas.microsoft.com/office/powerpoint/2010/main" val="712787049"/>
      </p:ext>
    </p:extLst>
  </p:cSld>
  <p:clrMap bg1="lt1" tx1="dk1" bg2="lt2" tx2="dk2" accent1="accent1" accent2="accent2" accent3="accent3" accent4="accent4" accent5="accent5" accent6="accent6" hlink="hlink" folHlink="folHlink"/>
  <p:sldLayoutIdLst>
    <p:sldLayoutId id="2147483726" r:id="rId1"/>
    <p:sldLayoutId id="2147483727" r:id="rId2"/>
    <p:sldLayoutId id="2147483728" r:id="rId3"/>
    <p:sldLayoutId id="2147483729" r:id="rId4"/>
    <p:sldLayoutId id="2147483730" r:id="rId5"/>
    <p:sldLayoutId id="2147483731" r:id="rId6"/>
    <p:sldLayoutId id="2147483732" r:id="rId7"/>
    <p:sldLayoutId id="2147483733" r:id="rId8"/>
    <p:sldLayoutId id="2147483734" r:id="rId9"/>
  </p:sldLayoutIdLst>
  <p:txStyles>
    <p:titleStyle>
      <a:lvl1pPr algn="l" defTabSz="914400" rtl="0" eaLnBrk="1" latinLnBrk="0" hangingPunct="1">
        <a:lnSpc>
          <a:spcPct val="90000"/>
        </a:lnSpc>
        <a:spcBef>
          <a:spcPct val="0"/>
        </a:spcBef>
        <a:buNone/>
        <a:defRPr sz="3600" b="1" kern="1200">
          <a:solidFill>
            <a:schemeClr val="accent2"/>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90000"/>
        </a:lnSpc>
        <a:spcBef>
          <a:spcPts val="1000"/>
        </a:spcBef>
        <a:buClr>
          <a:schemeClr val="accent3"/>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Clr>
          <a:schemeClr val="accent3"/>
        </a:buClr>
        <a:buFont typeface="System Font Regular"/>
        <a:buChar char="-"/>
        <a:defRPr sz="20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90000"/>
        </a:lnSpc>
        <a:spcBef>
          <a:spcPts val="500"/>
        </a:spcBef>
        <a:buClr>
          <a:schemeClr val="accent3"/>
        </a:buClr>
        <a:buFont typeface="System Font Regular"/>
        <a:buChar char="&gt;"/>
        <a:defRPr sz="18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Clr>
          <a:schemeClr val="accent3"/>
        </a:buClr>
        <a:buFont typeface="Wingdings" pitchFamily="2" charset="2"/>
        <a:buChar char="§"/>
        <a:defRPr sz="16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90000"/>
        </a:lnSpc>
        <a:spcBef>
          <a:spcPts val="500"/>
        </a:spcBef>
        <a:buClr>
          <a:schemeClr val="accent3"/>
        </a:buClr>
        <a:buFont typeface="Arial" panose="020B0604020202020204" pitchFamily="34" charset="0"/>
        <a:buChar char="•"/>
        <a:defRPr sz="16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6.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4.xml"/></Relationships>
</file>

<file path=ppt/slides/_rels/slide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6.xml"/><Relationship Id="rId1" Type="http://schemas.openxmlformats.org/officeDocument/2006/relationships/slideLayout" Target="../slideLayouts/slideLayout41.xml"/><Relationship Id="rId5" Type="http://schemas.openxmlformats.org/officeDocument/2006/relationships/image" Target="../media/image18.png"/><Relationship Id="rId4" Type="http://schemas.openxmlformats.org/officeDocument/2006/relationships/image" Target="../media/image17.png"/></Relationships>
</file>

<file path=ppt/slides/_rels/slide9.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7.xml"/><Relationship Id="rId1" Type="http://schemas.openxmlformats.org/officeDocument/2006/relationships/slideLayout" Target="../slideLayouts/slideLayout34.xml"/><Relationship Id="rId4" Type="http://schemas.openxmlformats.org/officeDocument/2006/relationships/image" Target="../media/image20.png"/></Relationships>
</file>

<file path=ppt/slides/_rels/slide1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8.xml"/><Relationship Id="rId1" Type="http://schemas.openxmlformats.org/officeDocument/2006/relationships/slideLayout" Target="../slideLayouts/slideLayout46.xml"/></Relationships>
</file>

<file path=ppt/slides/_rels/slide1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9.xml"/><Relationship Id="rId1" Type="http://schemas.openxmlformats.org/officeDocument/2006/relationships/slideLayout" Target="../slideLayouts/slideLayout34.xml"/><Relationship Id="rId4" Type="http://schemas.openxmlformats.org/officeDocument/2006/relationships/image" Target="../media/image23.png"/></Relationships>
</file>

<file path=ppt/slides/_rels/slide12.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24.png"/><Relationship Id="rId1" Type="http://schemas.openxmlformats.org/officeDocument/2006/relationships/slideLayout" Target="../slideLayouts/slideLayout34.xml"/><Relationship Id="rId4" Type="http://schemas.openxmlformats.org/officeDocument/2006/relationships/image" Target="../media/image25.png"/></Relationships>
</file>

<file path=ppt/slides/_rels/slide1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0.xml"/><Relationship Id="rId1" Type="http://schemas.openxmlformats.org/officeDocument/2006/relationships/slideLayout" Target="../slideLayouts/slideLayout34.xml"/></Relationships>
</file>

<file path=ppt/slides/_rels/slide1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1.xml"/><Relationship Id="rId1" Type="http://schemas.openxmlformats.org/officeDocument/2006/relationships/slideLayout" Target="../slideLayouts/slideLayout46.xml"/><Relationship Id="rId4" Type="http://schemas.openxmlformats.org/officeDocument/2006/relationships/image" Target="../media/image28.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6.xml"/></Relationships>
</file>

<file path=ppt/slides/_rels/slide2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6.xml"/><Relationship Id="rId1" Type="http://schemas.openxmlformats.org/officeDocument/2006/relationships/slideLayout" Target="../slideLayouts/slideLayout46.xml"/><Relationship Id="rId4" Type="http://schemas.openxmlformats.org/officeDocument/2006/relationships/image" Target="../media/image30.png"/></Relationships>
</file>

<file path=ppt/slides/_rels/slide21.xml.rels><?xml version="1.0" encoding="UTF-8" standalone="yes"?>
<Relationships xmlns="http://schemas.openxmlformats.org/package/2006/relationships"><Relationship Id="rId8" Type="http://schemas.microsoft.com/office/2007/relationships/hdphoto" Target="../media/hdphoto5.wdp"/><Relationship Id="rId3" Type="http://schemas.openxmlformats.org/officeDocument/2006/relationships/image" Target="../media/image31.png"/><Relationship Id="rId7" Type="http://schemas.openxmlformats.org/officeDocument/2006/relationships/image" Target="../media/image33.png"/><Relationship Id="rId2" Type="http://schemas.openxmlformats.org/officeDocument/2006/relationships/notesSlide" Target="../notesSlides/notesSlide17.xml"/><Relationship Id="rId1" Type="http://schemas.openxmlformats.org/officeDocument/2006/relationships/slideLayout" Target="../slideLayouts/slideLayout34.xml"/><Relationship Id="rId6" Type="http://schemas.microsoft.com/office/2007/relationships/hdphoto" Target="../media/hdphoto4.wdp"/><Relationship Id="rId5" Type="http://schemas.openxmlformats.org/officeDocument/2006/relationships/image" Target="../media/image32.png"/><Relationship Id="rId4" Type="http://schemas.microsoft.com/office/2007/relationships/hdphoto" Target="../media/hdphoto3.wdp"/></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4.xml"/></Relationships>
</file>

<file path=ppt/slides/_rels/slide2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9.xml"/><Relationship Id="rId1" Type="http://schemas.openxmlformats.org/officeDocument/2006/relationships/slideLayout" Target="../slideLayouts/slideLayout34.xml"/><Relationship Id="rId4" Type="http://schemas.openxmlformats.org/officeDocument/2006/relationships/image" Target="../media/image35.png"/></Relationships>
</file>

<file path=ppt/slides/_rels/slide2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20.xml"/><Relationship Id="rId1" Type="http://schemas.openxmlformats.org/officeDocument/2006/relationships/slideLayout" Target="../slideLayouts/slideLayout41.xml"/><Relationship Id="rId4" Type="http://schemas.microsoft.com/office/2007/relationships/hdphoto" Target="../media/hdphoto6.wdp"/></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6.xml"/></Relationships>
</file>

<file path=ppt/slides/_rels/slide2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2.xml"/><Relationship Id="rId1" Type="http://schemas.openxmlformats.org/officeDocument/2006/relationships/slideLayout" Target="../slideLayouts/slideLayout46.xml"/><Relationship Id="rId4" Type="http://schemas.microsoft.com/office/2007/relationships/hdphoto" Target="../media/hdphoto7.wdp"/></Relationships>
</file>

<file path=ppt/slides/_rels/slide2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23.xml"/><Relationship Id="rId1" Type="http://schemas.openxmlformats.org/officeDocument/2006/relationships/slideLayout" Target="../slideLayouts/slideLayout3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4.xml"/></Relationships>
</file>

<file path=ppt/slides/_rels/slide32.xml.rels><?xml version="1.0" encoding="UTF-8" standalone="yes"?>
<Relationships xmlns="http://schemas.openxmlformats.org/package/2006/relationships"><Relationship Id="rId3" Type="http://schemas.openxmlformats.org/officeDocument/2006/relationships/image" Target="../media/image39.svg"/><Relationship Id="rId2" Type="http://schemas.openxmlformats.org/officeDocument/2006/relationships/notesSlide" Target="../notesSlides/notesSlide28.xml"/><Relationship Id="rId1" Type="http://schemas.openxmlformats.org/officeDocument/2006/relationships/slideLayout" Target="../slideLayouts/slideLayout4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34.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9.xml"/><Relationship Id="rId1" Type="http://schemas.openxmlformats.org/officeDocument/2006/relationships/slideLayout" Target="../slideLayouts/slideLayout34.xml"/><Relationship Id="rId6" Type="http://schemas.microsoft.com/office/2007/relationships/hdphoto" Target="../media/hdphoto9.wdp"/><Relationship Id="rId5" Type="http://schemas.openxmlformats.org/officeDocument/2006/relationships/image" Target="../media/image41.png"/><Relationship Id="rId4" Type="http://schemas.microsoft.com/office/2007/relationships/hdphoto" Target="../media/hdphoto8.wdp"/></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4.xml"/></Relationships>
</file>

<file path=ppt/slides/_rels/slide38.xml.rels><?xml version="1.0" encoding="UTF-8" standalone="yes"?>
<Relationships xmlns="http://schemas.openxmlformats.org/package/2006/relationships"><Relationship Id="rId3" Type="http://schemas.openxmlformats.org/officeDocument/2006/relationships/image" Target="../media/image42.svg"/><Relationship Id="rId2" Type="http://schemas.openxmlformats.org/officeDocument/2006/relationships/notesSlide" Target="../notesSlides/notesSlide32.xml"/><Relationship Id="rId1" Type="http://schemas.openxmlformats.org/officeDocument/2006/relationships/slideLayout" Target="../slideLayouts/slideLayout46.xml"/><Relationship Id="rId6" Type="http://schemas.openxmlformats.org/officeDocument/2006/relationships/image" Target="../media/image45.svg"/><Relationship Id="rId5" Type="http://schemas.openxmlformats.org/officeDocument/2006/relationships/image" Target="../media/image44.svg"/><Relationship Id="rId4" Type="http://schemas.openxmlformats.org/officeDocument/2006/relationships/image" Target="../media/image43.sv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0.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4.xml"/></Relationships>
</file>

<file path=ppt/slides/_rels/slide4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6.xml"/><Relationship Id="rId1" Type="http://schemas.openxmlformats.org/officeDocument/2006/relationships/slideLayout" Target="../slideLayouts/slideLayout46.xml"/></Relationships>
</file>

<file path=ppt/slides/_rels/slide4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7.xml"/><Relationship Id="rId1" Type="http://schemas.openxmlformats.org/officeDocument/2006/relationships/slideLayout" Target="../slideLayouts/slideLayout46.xml"/></Relationships>
</file>

<file path=ppt/slides/_rels/slide44.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38.xml"/><Relationship Id="rId1" Type="http://schemas.openxmlformats.org/officeDocument/2006/relationships/slideLayout" Target="../slideLayouts/slideLayout3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4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4.xml"/></Relationships>
</file>

<file path=ppt/slides/_rels/slide47.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41.xml"/><Relationship Id="rId1" Type="http://schemas.openxmlformats.org/officeDocument/2006/relationships/slideLayout" Target="../slideLayouts/slideLayout3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4.xml"/></Relationships>
</file>

<file path=ppt/slides/_rels/slide50.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44.xml"/><Relationship Id="rId1" Type="http://schemas.openxmlformats.org/officeDocument/2006/relationships/slideLayout" Target="../slideLayouts/slideLayout46.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46.xml"/></Relationships>
</file>

<file path=ppt/slides/_rels/slide53.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47.xml"/><Relationship Id="rId1" Type="http://schemas.openxmlformats.org/officeDocument/2006/relationships/slideLayout" Target="../slideLayouts/slideLayout34.xml"/></Relationships>
</file>

<file path=ppt/slides/_rels/slide54.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48.xml"/><Relationship Id="rId1" Type="http://schemas.openxmlformats.org/officeDocument/2006/relationships/slideLayout" Target="../slideLayouts/slideLayout34.xml"/></Relationships>
</file>

<file path=ppt/slides/_rels/slide55.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49.xml"/><Relationship Id="rId1" Type="http://schemas.openxmlformats.org/officeDocument/2006/relationships/slideLayout" Target="../slideLayouts/slideLayout3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4.xml"/></Relationships>
</file>

<file path=ppt/slides/_rels/slide57.xml.rels><?xml version="1.0" encoding="UTF-8" standalone="yes"?>
<Relationships xmlns="http://schemas.openxmlformats.org/package/2006/relationships"><Relationship Id="rId3" Type="http://schemas.openxmlformats.org/officeDocument/2006/relationships/image" Target="../media/image52.svg"/><Relationship Id="rId2" Type="http://schemas.openxmlformats.org/officeDocument/2006/relationships/notesSlide" Target="../notesSlides/notesSlide51.xml"/><Relationship Id="rId1" Type="http://schemas.openxmlformats.org/officeDocument/2006/relationships/slideLayout" Target="../slideLayouts/slideLayout46.xml"/><Relationship Id="rId4" Type="http://schemas.openxmlformats.org/officeDocument/2006/relationships/image" Target="../media/image53.svg"/></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4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4.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1.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67.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34.xml"/></Relationships>
</file>

<file path=ppt/slides/_rels/slide68.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3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4.xml"/></Relationships>
</file>

<file path=ppt/slides/_rels/slide70.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60.xml"/><Relationship Id="rId1" Type="http://schemas.openxmlformats.org/officeDocument/2006/relationships/slideLayout" Target="../slideLayouts/slideLayout3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74.xml.rels><?xml version="1.0" encoding="UTF-8" standalone="yes"?>
<Relationships xmlns="http://schemas.openxmlformats.org/package/2006/relationships"><Relationship Id="rId3" Type="http://schemas.openxmlformats.org/officeDocument/2006/relationships/image" Target="../media/image43.svg"/><Relationship Id="rId2" Type="http://schemas.openxmlformats.org/officeDocument/2006/relationships/notesSlide" Target="../notesSlides/notesSlide62.xml"/><Relationship Id="rId1" Type="http://schemas.openxmlformats.org/officeDocument/2006/relationships/slideLayout" Target="../slideLayouts/slideLayout34.xml"/><Relationship Id="rId5" Type="http://schemas.openxmlformats.org/officeDocument/2006/relationships/image" Target="../media/image58.svg"/><Relationship Id="rId4" Type="http://schemas.openxmlformats.org/officeDocument/2006/relationships/image" Target="../media/image57.sv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6.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0.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4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6CA3F6-577A-204A-8B13-B359A672A527}"/>
              </a:ext>
            </a:extLst>
          </p:cNvPr>
          <p:cNvSpPr>
            <a:spLocks noGrp="1"/>
          </p:cNvSpPr>
          <p:nvPr>
            <p:ph type="ctrTitle"/>
          </p:nvPr>
        </p:nvSpPr>
        <p:spPr>
          <a:xfrm>
            <a:off x="1105903" y="1028784"/>
            <a:ext cx="8543424" cy="3729827"/>
          </a:xfrm>
        </p:spPr>
        <p:txBody>
          <a:bodyPr>
            <a:normAutofit/>
          </a:bodyPr>
          <a:lstStyle/>
          <a:p>
            <a:r>
              <a:rPr lang="en-US" b="0"/>
              <a:t>Today and Tomorrow: </a:t>
            </a:r>
            <a:br>
              <a:rPr lang="en-US" b="0"/>
            </a:br>
            <a:r>
              <a:rPr lang="en-US" b="0"/>
              <a:t>Integrating Oral SERDs, PROTACS, Biomarkers, and Sequencing in ER+/HER2− </a:t>
            </a:r>
            <a:r>
              <a:rPr lang="en-US" b="0" err="1"/>
              <a:t>mBC</a:t>
            </a:r>
            <a:r>
              <a:rPr lang="en-US" b="0"/>
              <a:t> Care</a:t>
            </a:r>
          </a:p>
        </p:txBody>
      </p:sp>
    </p:spTree>
    <p:extLst>
      <p:ext uri="{BB962C8B-B14F-4D97-AF65-F5344CB8AC3E}">
        <p14:creationId xmlns:p14="http://schemas.microsoft.com/office/powerpoint/2010/main" val="15928169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DF159F-FF88-0454-505C-45E37867F3EB}"/>
            </a:ext>
          </a:extLst>
        </p:cNvPr>
        <p:cNvGrpSpPr/>
        <p:nvPr/>
      </p:nvGrpSpPr>
      <p:grpSpPr>
        <a:xfrm>
          <a:off x="0" y="0"/>
          <a:ext cx="0" cy="0"/>
          <a:chOff x="0" y="0"/>
          <a:chExt cx="0" cy="0"/>
        </a:xfrm>
      </p:grpSpPr>
      <p:sp>
        <p:nvSpPr>
          <p:cNvPr id="9" name="Title 6">
            <a:extLst>
              <a:ext uri="{FF2B5EF4-FFF2-40B4-BE49-F238E27FC236}">
                <a16:creationId xmlns:a16="http://schemas.microsoft.com/office/drawing/2014/main" id="{51A31130-A83D-2E03-8B19-83360B4D7A05}"/>
              </a:ext>
            </a:extLst>
          </p:cNvPr>
          <p:cNvSpPr txBox="1">
            <a:spLocks/>
          </p:cNvSpPr>
          <p:nvPr/>
        </p:nvSpPr>
        <p:spPr bwMode="auto">
          <a:xfrm>
            <a:off x="1983342" y="1534376"/>
            <a:ext cx="8225316" cy="761603"/>
          </a:xfrm>
          <a:prstGeom prst="rect">
            <a:avLst/>
          </a:prstGeom>
          <a:noFill/>
          <a:ln w="9525">
            <a:noFill/>
            <a:miter lim="800000"/>
            <a:headEnd/>
            <a:tailEnd/>
          </a:ln>
          <a:effectLst/>
        </p:spPr>
        <p:txBody>
          <a:bodyPr anchor="ctr"/>
          <a:lstStyle>
            <a:lvl1pPr eaLnBrk="0" hangingPunct="0">
              <a:defRPr sz="2400">
                <a:solidFill>
                  <a:schemeClr val="tx1"/>
                </a:solidFill>
                <a:latin typeface="Arial" pitchFamily="34" charset="0"/>
                <a:ea typeface="ＭＳ Ｐゴシック" pitchFamily="34" charset="-128"/>
              </a:defRPr>
            </a:lvl1pPr>
            <a:lvl2pPr marL="742950" indent="-285750" eaLnBrk="0" hangingPunct="0">
              <a:defRPr sz="2400">
                <a:solidFill>
                  <a:schemeClr val="tx1"/>
                </a:solidFill>
                <a:latin typeface="Arial" pitchFamily="34" charset="0"/>
                <a:ea typeface="ＭＳ Ｐゴシック" pitchFamily="34" charset="-128"/>
              </a:defRPr>
            </a:lvl2pPr>
            <a:lvl3pPr marL="1143000" indent="-228600" eaLnBrk="0" hangingPunct="0">
              <a:defRPr sz="2400">
                <a:solidFill>
                  <a:schemeClr val="tx1"/>
                </a:solidFill>
                <a:latin typeface="Arial" pitchFamily="34" charset="0"/>
                <a:ea typeface="ＭＳ Ｐゴシック" pitchFamily="34" charset="-128"/>
              </a:defRPr>
            </a:lvl3pPr>
            <a:lvl4pPr marL="1600200" indent="-228600" eaLnBrk="0" hangingPunct="0">
              <a:defRPr sz="2400">
                <a:solidFill>
                  <a:schemeClr val="tx1"/>
                </a:solidFill>
                <a:latin typeface="Arial" pitchFamily="34" charset="0"/>
                <a:ea typeface="ＭＳ Ｐゴシック" pitchFamily="34" charset="-128"/>
              </a:defRPr>
            </a:lvl4pPr>
            <a:lvl5pPr marL="2057400" indent="-228600" eaLnBrk="0" hangingPunct="0">
              <a:defRPr sz="2400">
                <a:solidFill>
                  <a:schemeClr val="tx1"/>
                </a:solidFill>
                <a:latin typeface="Arial" pitchFamily="34" charset="0"/>
                <a:ea typeface="ＭＳ Ｐゴシック" pitchFamily="34" charset="-128"/>
              </a:defRPr>
            </a:lvl5pPr>
            <a:lvl6pPr marL="25146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6pPr>
            <a:lvl7pPr marL="29718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7pPr>
            <a:lvl8pPr marL="34290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8pPr>
            <a:lvl9pPr marL="38862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C3F93"/>
                </a:solidFill>
                <a:effectLst/>
                <a:uLnTx/>
                <a:uFillTx/>
                <a:latin typeface="Arial" pitchFamily="34" charset="0"/>
                <a:ea typeface="ＭＳ Ｐゴシック" pitchFamily="34" charset="-128"/>
                <a:cs typeface="Arial" panose="020B0604020202020204" pitchFamily="34" charset="0"/>
              </a:rPr>
              <a:t>DISCLAIMER</a:t>
            </a:r>
          </a:p>
        </p:txBody>
      </p:sp>
      <p:sp>
        <p:nvSpPr>
          <p:cNvPr id="10242" name="Subtitle 2">
            <a:extLst>
              <a:ext uri="{FF2B5EF4-FFF2-40B4-BE49-F238E27FC236}">
                <a16:creationId xmlns:a16="http://schemas.microsoft.com/office/drawing/2014/main" id="{B2B4EDD2-C343-50D5-55DF-041F18B7F7BB}"/>
              </a:ext>
            </a:extLst>
          </p:cNvPr>
          <p:cNvSpPr txBox="1">
            <a:spLocks/>
          </p:cNvSpPr>
          <p:nvPr/>
        </p:nvSpPr>
        <p:spPr bwMode="auto">
          <a:xfrm>
            <a:off x="1320801" y="2398792"/>
            <a:ext cx="9550400" cy="2055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defRPr/>
            </a:pPr>
            <a:r>
              <a:rPr lang="en-US" sz="1799" dirty="0"/>
              <a:t>This slide deck in its original and unaltered format is for educational purposes and is current as of September 2026. All materials contained herein reflect the views of the faculty, and not those of AXIS Medical Education, the CME provider, or the commercial supporter. Participants have an implied responsibility to use the newly acquired information to enhance patient outcomes and their own professional development. The information presented in this activity is not meant to serve as a guideline for patient management. Any procedures, medications, or other courses of diagnosis or treatment discussed or suggested in this activity should not be used by clinicians without evaluation of their patients</a:t>
            </a:r>
            <a:r>
              <a:rPr lang="ja-JP" altLang="en-US" sz="1799" dirty="0"/>
              <a:t>’</a:t>
            </a:r>
            <a:r>
              <a:rPr lang="en-US" altLang="ja-JP" sz="1799" dirty="0"/>
              <a:t>conditions and possible contraindications and/or dangers in use, review of any applicable manufacturer</a:t>
            </a:r>
            <a:r>
              <a:rPr lang="ja-JP" altLang="en-US" sz="1799" dirty="0"/>
              <a:t>’</a:t>
            </a:r>
            <a:r>
              <a:rPr lang="en-US" altLang="ja-JP" sz="1799" dirty="0"/>
              <a:t>s product information, and comparison with recommendations of other authorities.</a:t>
            </a:r>
            <a:endParaRPr lang="en-US" sz="1799" dirty="0"/>
          </a:p>
        </p:txBody>
      </p:sp>
    </p:spTree>
    <p:extLst>
      <p:ext uri="{BB962C8B-B14F-4D97-AF65-F5344CB8AC3E}">
        <p14:creationId xmlns:p14="http://schemas.microsoft.com/office/powerpoint/2010/main" val="399723752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6"/>
          <p:cNvSpPr txBox="1">
            <a:spLocks/>
          </p:cNvSpPr>
          <p:nvPr/>
        </p:nvSpPr>
        <p:spPr bwMode="auto">
          <a:xfrm>
            <a:off x="1983341" y="607945"/>
            <a:ext cx="8225316" cy="761603"/>
          </a:xfrm>
          <a:prstGeom prst="rect">
            <a:avLst/>
          </a:prstGeom>
          <a:noFill/>
          <a:ln w="9525">
            <a:noFill/>
            <a:miter lim="800000"/>
            <a:headEnd/>
            <a:tailEnd/>
          </a:ln>
          <a:effectLst/>
        </p:spPr>
        <p:txBody>
          <a:bodyPr anchor="ctr"/>
          <a:lstStyle>
            <a:lvl1pPr eaLnBrk="0" hangingPunct="0">
              <a:defRPr sz="2400">
                <a:solidFill>
                  <a:schemeClr val="tx1"/>
                </a:solidFill>
                <a:latin typeface="Arial" pitchFamily="34" charset="0"/>
                <a:ea typeface="ＭＳ Ｐゴシック" pitchFamily="34" charset="-128"/>
              </a:defRPr>
            </a:lvl1pPr>
            <a:lvl2pPr marL="742950" indent="-285750" eaLnBrk="0" hangingPunct="0">
              <a:defRPr sz="2400">
                <a:solidFill>
                  <a:schemeClr val="tx1"/>
                </a:solidFill>
                <a:latin typeface="Arial" pitchFamily="34" charset="0"/>
                <a:ea typeface="ＭＳ Ｐゴシック" pitchFamily="34" charset="-128"/>
              </a:defRPr>
            </a:lvl2pPr>
            <a:lvl3pPr marL="1143000" indent="-228600" eaLnBrk="0" hangingPunct="0">
              <a:defRPr sz="2400">
                <a:solidFill>
                  <a:schemeClr val="tx1"/>
                </a:solidFill>
                <a:latin typeface="Arial" pitchFamily="34" charset="0"/>
                <a:ea typeface="ＭＳ Ｐゴシック" pitchFamily="34" charset="-128"/>
              </a:defRPr>
            </a:lvl3pPr>
            <a:lvl4pPr marL="1600200" indent="-228600" eaLnBrk="0" hangingPunct="0">
              <a:defRPr sz="2400">
                <a:solidFill>
                  <a:schemeClr val="tx1"/>
                </a:solidFill>
                <a:latin typeface="Arial" pitchFamily="34" charset="0"/>
                <a:ea typeface="ＭＳ Ｐゴシック" pitchFamily="34" charset="-128"/>
              </a:defRPr>
            </a:lvl4pPr>
            <a:lvl5pPr marL="2057400" indent="-228600" eaLnBrk="0" hangingPunct="0">
              <a:defRPr sz="2400">
                <a:solidFill>
                  <a:schemeClr val="tx1"/>
                </a:solidFill>
                <a:latin typeface="Arial" pitchFamily="34" charset="0"/>
                <a:ea typeface="ＭＳ Ｐゴシック" pitchFamily="34" charset="-128"/>
              </a:defRPr>
            </a:lvl5pPr>
            <a:lvl6pPr marL="25146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6pPr>
            <a:lvl7pPr marL="29718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7pPr>
            <a:lvl8pPr marL="34290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8pPr>
            <a:lvl9pPr marL="38862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C3F93"/>
                </a:solidFill>
                <a:effectLst/>
                <a:uLnTx/>
                <a:uFillTx/>
                <a:latin typeface="Arial" pitchFamily="34" charset="0"/>
                <a:ea typeface="ＭＳ Ｐゴシック" pitchFamily="34" charset="-128"/>
                <a:cs typeface="Arial" panose="020B0604020202020204" pitchFamily="34" charset="0"/>
              </a:rPr>
              <a:t>DISCLOSURE OF UNLABELED USE</a:t>
            </a:r>
          </a:p>
        </p:txBody>
      </p:sp>
      <p:sp>
        <p:nvSpPr>
          <p:cNvPr id="10242" name="Subtitle 2"/>
          <p:cNvSpPr txBox="1">
            <a:spLocks/>
          </p:cNvSpPr>
          <p:nvPr/>
        </p:nvSpPr>
        <p:spPr bwMode="auto">
          <a:xfrm>
            <a:off x="1320800" y="1472361"/>
            <a:ext cx="9550400" cy="2055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3A3A3A"/>
                </a:solidFill>
                <a:effectLst/>
                <a:uLnTx/>
                <a:uFillTx/>
                <a:latin typeface="Arial" charset="0"/>
                <a:ea typeface="ＭＳ Ｐゴシック" charset="0"/>
              </a:rPr>
              <a:t>This activity may contain discussion of published and/or investigational uses of agents that are not indicated by the FDA. The planners of this activity do not recommend the use of any agent outside of the labeled indications.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3A3A3A"/>
              </a:solidFill>
              <a:effectLst/>
              <a:uLnTx/>
              <a:uFillTx/>
              <a:latin typeface="Arial" charset="0"/>
              <a:ea typeface="ＭＳ Ｐゴシック"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3A3A3A"/>
                </a:solidFill>
                <a:effectLst/>
                <a:uLnTx/>
                <a:uFillTx/>
                <a:latin typeface="Arial" charset="0"/>
                <a:ea typeface="ＭＳ Ｐゴシック" charset="0"/>
              </a:rPr>
              <a:t>The opinions expressed in the activity are those of the faculty and do not necessarily represent the views of the planners. Please refer to the official prescribing information for each product for discussion of approved indications, contraindications, and warnings.</a:t>
            </a:r>
          </a:p>
        </p:txBody>
      </p:sp>
      <p:sp>
        <p:nvSpPr>
          <p:cNvPr id="8" name="Title 6"/>
          <p:cNvSpPr txBox="1">
            <a:spLocks/>
          </p:cNvSpPr>
          <p:nvPr/>
        </p:nvSpPr>
        <p:spPr bwMode="auto">
          <a:xfrm>
            <a:off x="1983342" y="3743087"/>
            <a:ext cx="8225316" cy="761603"/>
          </a:xfrm>
          <a:prstGeom prst="rect">
            <a:avLst/>
          </a:prstGeom>
          <a:noFill/>
          <a:ln w="9525">
            <a:noFill/>
            <a:miter lim="800000"/>
            <a:headEnd/>
            <a:tailEnd/>
          </a:ln>
          <a:effectLst/>
        </p:spPr>
        <p:txBody>
          <a:bodyPr anchor="ctr"/>
          <a:lstStyle>
            <a:lvl1pPr eaLnBrk="0" hangingPunct="0">
              <a:defRPr sz="2400">
                <a:solidFill>
                  <a:schemeClr val="tx1"/>
                </a:solidFill>
                <a:latin typeface="Arial" pitchFamily="34" charset="0"/>
                <a:ea typeface="ＭＳ Ｐゴシック" pitchFamily="34" charset="-128"/>
              </a:defRPr>
            </a:lvl1pPr>
            <a:lvl2pPr marL="742950" indent="-285750" eaLnBrk="0" hangingPunct="0">
              <a:defRPr sz="2400">
                <a:solidFill>
                  <a:schemeClr val="tx1"/>
                </a:solidFill>
                <a:latin typeface="Arial" pitchFamily="34" charset="0"/>
                <a:ea typeface="ＭＳ Ｐゴシック" pitchFamily="34" charset="-128"/>
              </a:defRPr>
            </a:lvl2pPr>
            <a:lvl3pPr marL="1143000" indent="-228600" eaLnBrk="0" hangingPunct="0">
              <a:defRPr sz="2400">
                <a:solidFill>
                  <a:schemeClr val="tx1"/>
                </a:solidFill>
                <a:latin typeface="Arial" pitchFamily="34" charset="0"/>
                <a:ea typeface="ＭＳ Ｐゴシック" pitchFamily="34" charset="-128"/>
              </a:defRPr>
            </a:lvl3pPr>
            <a:lvl4pPr marL="1600200" indent="-228600" eaLnBrk="0" hangingPunct="0">
              <a:defRPr sz="2400">
                <a:solidFill>
                  <a:schemeClr val="tx1"/>
                </a:solidFill>
                <a:latin typeface="Arial" pitchFamily="34" charset="0"/>
                <a:ea typeface="ＭＳ Ｐゴシック" pitchFamily="34" charset="-128"/>
              </a:defRPr>
            </a:lvl4pPr>
            <a:lvl5pPr marL="2057400" indent="-228600" eaLnBrk="0" hangingPunct="0">
              <a:defRPr sz="2400">
                <a:solidFill>
                  <a:schemeClr val="tx1"/>
                </a:solidFill>
                <a:latin typeface="Arial" pitchFamily="34" charset="0"/>
                <a:ea typeface="ＭＳ Ｐゴシック" pitchFamily="34" charset="-128"/>
              </a:defRPr>
            </a:lvl5pPr>
            <a:lvl6pPr marL="25146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6pPr>
            <a:lvl7pPr marL="29718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7pPr>
            <a:lvl8pPr marL="34290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8pPr>
            <a:lvl9pPr marL="3886200" indent="-228600" defTabSz="457200" eaLnBrk="0" fontAlgn="base" hangingPunct="0">
              <a:spcBef>
                <a:spcPct val="0"/>
              </a:spcBef>
              <a:spcAft>
                <a:spcPct val="0"/>
              </a:spcAft>
              <a:defRPr sz="2400">
                <a:solidFill>
                  <a:schemeClr val="tx1"/>
                </a:solidFill>
                <a:latin typeface="Arial" pitchFamily="34" charset="0"/>
                <a:ea typeface="ＭＳ Ｐゴシック" pitchFamily="34" charset="-128"/>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C3F93"/>
                </a:solidFill>
                <a:effectLst/>
                <a:uLnTx/>
                <a:uFillTx/>
                <a:latin typeface="Arial" pitchFamily="34" charset="0"/>
                <a:ea typeface="ＭＳ Ｐゴシック" pitchFamily="34" charset="-128"/>
                <a:cs typeface="Arial" panose="020B0604020202020204" pitchFamily="34" charset="0"/>
              </a:rPr>
              <a:t>USAGE RIGHTS</a:t>
            </a:r>
          </a:p>
        </p:txBody>
      </p:sp>
      <p:sp>
        <p:nvSpPr>
          <p:cNvPr id="10244" name="Subtitle 2"/>
          <p:cNvSpPr txBox="1">
            <a:spLocks/>
          </p:cNvSpPr>
          <p:nvPr/>
        </p:nvSpPr>
        <p:spPr bwMode="auto">
          <a:xfrm>
            <a:off x="1320800" y="4571405"/>
            <a:ext cx="9550399" cy="17778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3A3A3A"/>
                </a:solidFill>
                <a:effectLst/>
                <a:uLnTx/>
                <a:uFillTx/>
                <a:latin typeface="Arial" charset="0"/>
                <a:ea typeface="ＭＳ Ｐゴシック" charset="0"/>
                <a:cs typeface="Arial" charset="0"/>
              </a:rPr>
              <a:t>This slide deck is provided for educational purposes and individual slides may be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3A3A3A"/>
                </a:solidFill>
                <a:effectLst/>
                <a:uLnTx/>
                <a:uFillTx/>
                <a:latin typeface="Arial" charset="0"/>
                <a:ea typeface="ＭＳ Ｐゴシック" charset="0"/>
                <a:cs typeface="Arial" charset="0"/>
              </a:rPr>
              <a:t>used for personal, non-commercial presentations only if the content and references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3A3A3A"/>
                </a:solidFill>
                <a:effectLst/>
                <a:uLnTx/>
                <a:uFillTx/>
                <a:latin typeface="Arial" charset="0"/>
                <a:ea typeface="ＭＳ Ｐゴシック" charset="0"/>
                <a:cs typeface="Arial" charset="0"/>
              </a:rPr>
              <a:t>remain unchanged. No part of this slide deck may be published in print 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3A3A3A"/>
                </a:solidFill>
                <a:effectLst/>
                <a:uLnTx/>
                <a:uFillTx/>
                <a:latin typeface="Arial" charset="0"/>
                <a:ea typeface="ＭＳ Ｐゴシック" charset="0"/>
                <a:cs typeface="Arial" charset="0"/>
              </a:rPr>
              <a:t>electronically as a promotional or certified educational activity without prior written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3A3A3A"/>
                </a:solidFill>
                <a:effectLst/>
                <a:uLnTx/>
                <a:uFillTx/>
                <a:latin typeface="Arial" charset="0"/>
                <a:ea typeface="ＭＳ Ｐゴシック" charset="0"/>
                <a:cs typeface="Arial" charset="0"/>
              </a:rPr>
              <a:t>permission from AXIS. Additional terms may apply. See Terms of Service 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99" b="0" i="0" u="none" strike="noStrike" kern="1200" cap="none" spc="0" normalizeH="0" baseline="0" noProof="0" dirty="0">
                <a:ln>
                  <a:noFill/>
                </a:ln>
                <a:solidFill>
                  <a:srgbClr val="3A3A3A"/>
                </a:solidFill>
                <a:effectLst/>
                <a:uLnTx/>
                <a:uFillTx/>
                <a:latin typeface="Arial" charset="0"/>
                <a:ea typeface="ＭＳ Ｐゴシック" charset="0"/>
                <a:cs typeface="Arial" charset="0"/>
              </a:rPr>
              <a:t>www.axismeded.com for details.</a:t>
            </a:r>
          </a:p>
        </p:txBody>
      </p:sp>
    </p:spTree>
    <p:extLst>
      <p:ext uri="{BB962C8B-B14F-4D97-AF65-F5344CB8AC3E}">
        <p14:creationId xmlns:p14="http://schemas.microsoft.com/office/powerpoint/2010/main" val="9795060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009061-56E9-3A92-38CF-DE7DB0C0DD0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46E09A3-8056-7B08-54D3-CA2F8D924BC4}"/>
              </a:ext>
            </a:extLst>
          </p:cNvPr>
          <p:cNvSpPr>
            <a:spLocks noGrp="1"/>
          </p:cNvSpPr>
          <p:nvPr>
            <p:ph type="title"/>
          </p:nvPr>
        </p:nvSpPr>
        <p:spPr>
          <a:xfrm>
            <a:off x="838200" y="365125"/>
            <a:ext cx="10515600" cy="1325563"/>
          </a:xfrm>
        </p:spPr>
        <p:txBody>
          <a:bodyPr/>
          <a:lstStyle/>
          <a:p>
            <a:r>
              <a:rPr lang="en-US"/>
              <a:t>Learning Objectives</a:t>
            </a:r>
          </a:p>
        </p:txBody>
      </p:sp>
      <p:sp>
        <p:nvSpPr>
          <p:cNvPr id="3" name="Content Placeholder 2">
            <a:extLst>
              <a:ext uri="{FF2B5EF4-FFF2-40B4-BE49-F238E27FC236}">
                <a16:creationId xmlns:a16="http://schemas.microsoft.com/office/drawing/2014/main" id="{2206B1A6-B1C3-E6A4-ED1D-F1B759256D2D}"/>
              </a:ext>
            </a:extLst>
          </p:cNvPr>
          <p:cNvSpPr>
            <a:spLocks noGrp="1"/>
          </p:cNvSpPr>
          <p:nvPr>
            <p:ph idx="1"/>
          </p:nvPr>
        </p:nvSpPr>
        <p:spPr>
          <a:xfrm>
            <a:off x="838200" y="1690715"/>
            <a:ext cx="10515600" cy="4351338"/>
          </a:xfrm>
        </p:spPr>
        <p:txBody>
          <a:bodyPr>
            <a:noAutofit/>
          </a:bodyPr>
          <a:lstStyle/>
          <a:p>
            <a:pPr marL="228600" marR="0" lvl="0" indent="-228600" algn="l" defTabSz="914400" rtl="0" eaLnBrk="1" fontAlgn="auto" latinLnBrk="0" hangingPunct="1">
              <a:lnSpc>
                <a:spcPct val="120000"/>
              </a:lnSpc>
              <a:spcBef>
                <a:spcPts val="0"/>
              </a:spcBef>
              <a:spcAft>
                <a:spcPts val="600"/>
              </a:spcAft>
              <a:buClr>
                <a:srgbClr val="EA9619"/>
              </a:buClr>
              <a:buSzTx/>
              <a:buFont typeface="Courier New" pitchFamily="49" charset="0"/>
              <a:buNone/>
              <a:tabLst/>
              <a:defRPr/>
            </a:pPr>
            <a:r>
              <a:rPr kumimoji="0" lang="en-US" altLang="en-US" sz="1800" b="1" i="0" u="none" strike="noStrike" kern="1200" cap="none" spc="0" normalizeH="0" baseline="0" noProof="0" dirty="0">
                <a:ln>
                  <a:noFill/>
                </a:ln>
                <a:solidFill>
                  <a:srgbClr val="4A4D5F"/>
                </a:solidFill>
                <a:effectLst/>
                <a:uLnTx/>
                <a:uFillTx/>
                <a:latin typeface="Arial" pitchFamily="34" charset="0"/>
                <a:ea typeface="ＭＳ Ｐゴシック" pitchFamily="34" charset="-128"/>
                <a:cs typeface="Arial" pitchFamily="34" charset="0"/>
              </a:rPr>
              <a:t>Upon completion of this activity, participants should be better able to:</a:t>
            </a:r>
          </a:p>
          <a:p>
            <a:pPr marL="457200" marR="0" lvl="0" indent="-457200">
              <a:spcAft>
                <a:spcPts val="0"/>
              </a:spcAft>
              <a:buFont typeface="+mj-lt"/>
              <a:buAutoNum type="arabicPeriod"/>
            </a:pPr>
            <a:r>
              <a:rPr lang="en-US" sz="2000" dirty="0"/>
              <a:t>Compare emerging efficacy and safety data for oral SERDs, including PROTACs and novel combinations, to inform evidence-based clinical decisions in ER+/HER2- </a:t>
            </a:r>
            <a:r>
              <a:rPr lang="en-US" sz="2000" dirty="0" err="1"/>
              <a:t>mBC</a:t>
            </a:r>
            <a:endParaRPr lang="en-US" sz="2000" dirty="0"/>
          </a:p>
          <a:p>
            <a:pPr marL="457200" marR="0" lvl="0" indent="-457200">
              <a:spcAft>
                <a:spcPts val="0"/>
              </a:spcAft>
              <a:buFont typeface="+mj-lt"/>
              <a:buAutoNum type="arabicPeriod"/>
            </a:pPr>
            <a:r>
              <a:rPr lang="en-US" sz="2000" dirty="0"/>
              <a:t>Assess current considerations for treatment selection in ER+/HER2- </a:t>
            </a:r>
            <a:r>
              <a:rPr lang="en-US" sz="2000" dirty="0" err="1"/>
              <a:t>mBC</a:t>
            </a:r>
            <a:r>
              <a:rPr lang="en-US" sz="2000" dirty="0"/>
              <a:t>, including the use of oral SERDs and PROTACs in patients with prior ET and CDK4/6 inhibitor exposure</a:t>
            </a:r>
          </a:p>
          <a:p>
            <a:pPr marL="457200" marR="0" lvl="0" indent="-457200">
              <a:spcAft>
                <a:spcPts val="0"/>
              </a:spcAft>
              <a:buFont typeface="+mj-lt"/>
              <a:buAutoNum type="arabicPeriod"/>
            </a:pPr>
            <a:r>
              <a:rPr lang="en-US" sz="2000" dirty="0"/>
              <a:t>Evaluate clinical strategies that take </a:t>
            </a:r>
            <a:r>
              <a:rPr lang="en-US" sz="2000" i="1" dirty="0"/>
              <a:t>ESR1</a:t>
            </a:r>
            <a:r>
              <a:rPr lang="en-US" sz="2000" dirty="0"/>
              <a:t> mutations into account when sequencing oral SERDs, including PROTACs and other targeted therapies, in ER+/HER2− </a:t>
            </a:r>
            <a:r>
              <a:rPr lang="en-US" sz="2000" dirty="0" err="1"/>
              <a:t>mBC</a:t>
            </a:r>
            <a:endParaRPr lang="en-US" sz="2000" dirty="0"/>
          </a:p>
          <a:p>
            <a:pPr marL="457200" marR="0" lvl="0" indent="-457200">
              <a:spcAft>
                <a:spcPts val="0"/>
              </a:spcAft>
              <a:buFont typeface="+mj-lt"/>
              <a:buAutoNum type="arabicPeriod"/>
            </a:pPr>
            <a:r>
              <a:rPr lang="en-US" sz="2000" dirty="0"/>
              <a:t>Describe interdisciplinary strategies for monitoring and managing AEs associated with oral SERDs and PROTACs in the treatment of ER+/HER2- </a:t>
            </a:r>
            <a:r>
              <a:rPr lang="en-US" sz="2000" dirty="0" err="1"/>
              <a:t>mBC</a:t>
            </a:r>
            <a:endParaRPr lang="en-US" sz="2000" dirty="0"/>
          </a:p>
        </p:txBody>
      </p:sp>
    </p:spTree>
    <p:extLst>
      <p:ext uri="{BB962C8B-B14F-4D97-AF65-F5344CB8AC3E}">
        <p14:creationId xmlns:p14="http://schemas.microsoft.com/office/powerpoint/2010/main" val="19514762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619A5F-4A00-77AF-653E-0FB62B94FBD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6D4E2FE-480D-34B9-D036-CB5BD1C3C93D}"/>
              </a:ext>
            </a:extLst>
          </p:cNvPr>
          <p:cNvSpPr>
            <a:spLocks noGrp="1"/>
          </p:cNvSpPr>
          <p:nvPr>
            <p:ph type="title"/>
          </p:nvPr>
        </p:nvSpPr>
        <p:spPr>
          <a:xfrm>
            <a:off x="831849" y="576263"/>
            <a:ext cx="10878706" cy="2852737"/>
          </a:xfrm>
        </p:spPr>
        <p:txBody>
          <a:bodyPr>
            <a:normAutofit/>
          </a:bodyPr>
          <a:lstStyle/>
          <a:p>
            <a:r>
              <a:rPr lang="en-US"/>
              <a:t>TODAY: Oral SERDs and PROTACs – Testing Smarter, Treating Better in ER+/HER2− </a:t>
            </a:r>
            <a:r>
              <a:rPr lang="en-US" err="1"/>
              <a:t>mBC</a:t>
            </a:r>
            <a:endParaRPr lang="en-US"/>
          </a:p>
        </p:txBody>
      </p:sp>
      <p:sp>
        <p:nvSpPr>
          <p:cNvPr id="3" name="Subtitle 2">
            <a:extLst>
              <a:ext uri="{FF2B5EF4-FFF2-40B4-BE49-F238E27FC236}">
                <a16:creationId xmlns:a16="http://schemas.microsoft.com/office/drawing/2014/main" id="{D0AB0233-1ADC-B52A-46A6-D61E898DD5B2}"/>
              </a:ext>
            </a:extLst>
          </p:cNvPr>
          <p:cNvSpPr>
            <a:spLocks noGrp="1"/>
          </p:cNvSpPr>
          <p:nvPr>
            <p:ph type="body" idx="1"/>
          </p:nvPr>
        </p:nvSpPr>
        <p:spPr/>
        <p:txBody>
          <a:bodyPr/>
          <a:lstStyle/>
          <a:p>
            <a:r>
              <a:rPr lang="en-US" dirty="0"/>
              <a:t>Treatment Selection Post-AI ± CDK4/6i Now: Role for ESR1 Testing</a:t>
            </a:r>
          </a:p>
        </p:txBody>
      </p:sp>
    </p:spTree>
    <p:extLst>
      <p:ext uri="{BB962C8B-B14F-4D97-AF65-F5344CB8AC3E}">
        <p14:creationId xmlns:p14="http://schemas.microsoft.com/office/powerpoint/2010/main" val="4029774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419"/>
        <p:cNvGrpSpPr/>
        <p:nvPr/>
      </p:nvGrpSpPr>
      <p:grpSpPr>
        <a:xfrm>
          <a:off x="0" y="0"/>
          <a:ext cx="0" cy="0"/>
          <a:chOff x="0" y="0"/>
          <a:chExt cx="0" cy="0"/>
        </a:xfrm>
      </p:grpSpPr>
      <p:cxnSp>
        <p:nvCxnSpPr>
          <p:cNvPr id="32" name="Google Shape;1462;p85">
            <a:extLst>
              <a:ext uri="{FF2B5EF4-FFF2-40B4-BE49-F238E27FC236}">
                <a16:creationId xmlns:a16="http://schemas.microsoft.com/office/drawing/2014/main" id="{2D07005B-01FB-BC97-BAD0-DDE6412C28CB}"/>
              </a:ext>
            </a:extLst>
          </p:cNvPr>
          <p:cNvCxnSpPr>
            <a:cxnSpLocks/>
          </p:cNvCxnSpPr>
          <p:nvPr/>
        </p:nvCxnSpPr>
        <p:spPr>
          <a:xfrm>
            <a:off x="11554516" y="2982341"/>
            <a:ext cx="0" cy="560959"/>
          </a:xfrm>
          <a:prstGeom prst="straightConnector1">
            <a:avLst/>
          </a:prstGeom>
          <a:noFill/>
          <a:ln w="28575" cap="flat" cmpd="sng">
            <a:solidFill>
              <a:schemeClr val="dk1"/>
            </a:solidFill>
            <a:prstDash val="solid"/>
            <a:round/>
            <a:headEnd type="none" w="sm" len="sm"/>
            <a:tailEnd type="none" w="sm" len="sm"/>
          </a:ln>
        </p:spPr>
      </p:cxnSp>
      <p:cxnSp>
        <p:nvCxnSpPr>
          <p:cNvPr id="31" name="Google Shape;1462;p85">
            <a:extLst>
              <a:ext uri="{FF2B5EF4-FFF2-40B4-BE49-F238E27FC236}">
                <a16:creationId xmlns:a16="http://schemas.microsoft.com/office/drawing/2014/main" id="{385BEE87-287E-CA6C-5E6E-B3AE06E4030F}"/>
              </a:ext>
            </a:extLst>
          </p:cNvPr>
          <p:cNvCxnSpPr>
            <a:cxnSpLocks/>
          </p:cNvCxnSpPr>
          <p:nvPr/>
        </p:nvCxnSpPr>
        <p:spPr>
          <a:xfrm>
            <a:off x="10859684" y="2006871"/>
            <a:ext cx="0" cy="1440956"/>
          </a:xfrm>
          <a:prstGeom prst="straightConnector1">
            <a:avLst/>
          </a:prstGeom>
          <a:noFill/>
          <a:ln w="28575" cap="flat" cmpd="sng">
            <a:solidFill>
              <a:schemeClr val="dk1"/>
            </a:solidFill>
            <a:prstDash val="solid"/>
            <a:round/>
            <a:headEnd type="none" w="sm" len="sm"/>
            <a:tailEnd type="none" w="sm" len="sm"/>
          </a:ln>
        </p:spPr>
      </p:cxnSp>
      <p:cxnSp>
        <p:nvCxnSpPr>
          <p:cNvPr id="1439" name="Google Shape;1439;p85"/>
          <p:cNvCxnSpPr>
            <a:cxnSpLocks/>
          </p:cNvCxnSpPr>
          <p:nvPr/>
        </p:nvCxnSpPr>
        <p:spPr>
          <a:xfrm flipH="1">
            <a:off x="3205004" y="3825891"/>
            <a:ext cx="695" cy="382224"/>
          </a:xfrm>
          <a:prstGeom prst="straightConnector1">
            <a:avLst/>
          </a:prstGeom>
          <a:noFill/>
          <a:ln w="28575" cap="flat" cmpd="sng">
            <a:solidFill>
              <a:schemeClr val="dk1"/>
            </a:solidFill>
            <a:prstDash val="solid"/>
            <a:round/>
            <a:headEnd type="none" w="sm" len="sm"/>
            <a:tailEnd type="none" w="sm" len="sm"/>
          </a:ln>
        </p:spPr>
      </p:cxnSp>
      <p:cxnSp>
        <p:nvCxnSpPr>
          <p:cNvPr id="1438" name="Google Shape;1438;p85"/>
          <p:cNvCxnSpPr/>
          <p:nvPr/>
        </p:nvCxnSpPr>
        <p:spPr>
          <a:xfrm flipH="1">
            <a:off x="758748" y="3821217"/>
            <a:ext cx="240" cy="395359"/>
          </a:xfrm>
          <a:prstGeom prst="straightConnector1">
            <a:avLst/>
          </a:prstGeom>
          <a:noFill/>
          <a:ln w="28575" cap="flat" cmpd="sng">
            <a:solidFill>
              <a:schemeClr val="dk1"/>
            </a:solidFill>
            <a:prstDash val="solid"/>
            <a:round/>
            <a:headEnd type="none" w="sm" len="sm"/>
            <a:tailEnd type="none" w="sm" len="sm"/>
          </a:ln>
        </p:spPr>
      </p:cxnSp>
      <p:cxnSp>
        <p:nvCxnSpPr>
          <p:cNvPr id="26" name="Google Shape;1462;p85">
            <a:extLst>
              <a:ext uri="{FF2B5EF4-FFF2-40B4-BE49-F238E27FC236}">
                <a16:creationId xmlns:a16="http://schemas.microsoft.com/office/drawing/2014/main" id="{6D3A12CE-79BF-8D5F-DE23-08F531F376EA}"/>
              </a:ext>
            </a:extLst>
          </p:cNvPr>
          <p:cNvCxnSpPr>
            <a:cxnSpLocks/>
          </p:cNvCxnSpPr>
          <p:nvPr/>
        </p:nvCxnSpPr>
        <p:spPr>
          <a:xfrm>
            <a:off x="9601224" y="5156916"/>
            <a:ext cx="0" cy="404328"/>
          </a:xfrm>
          <a:prstGeom prst="straightConnector1">
            <a:avLst/>
          </a:prstGeom>
          <a:noFill/>
          <a:ln w="28575" cap="flat" cmpd="sng">
            <a:solidFill>
              <a:schemeClr val="dk1"/>
            </a:solidFill>
            <a:prstDash val="solid"/>
            <a:round/>
            <a:headEnd type="none" w="sm" len="sm"/>
            <a:tailEnd type="none" w="sm" len="sm"/>
          </a:ln>
        </p:spPr>
      </p:cxnSp>
      <p:cxnSp>
        <p:nvCxnSpPr>
          <p:cNvPr id="1444" name="Google Shape;1444;p85"/>
          <p:cNvCxnSpPr/>
          <p:nvPr/>
        </p:nvCxnSpPr>
        <p:spPr>
          <a:xfrm flipH="1">
            <a:off x="5674089" y="3779100"/>
            <a:ext cx="611" cy="421950"/>
          </a:xfrm>
          <a:prstGeom prst="straightConnector1">
            <a:avLst/>
          </a:prstGeom>
          <a:noFill/>
          <a:ln w="28575" cap="flat" cmpd="sng">
            <a:solidFill>
              <a:schemeClr val="dk1"/>
            </a:solidFill>
            <a:prstDash val="solid"/>
            <a:round/>
            <a:headEnd type="none" w="sm" len="sm"/>
            <a:tailEnd type="none" w="sm" len="sm"/>
          </a:ln>
        </p:spPr>
      </p:cxnSp>
      <p:cxnSp>
        <p:nvCxnSpPr>
          <p:cNvPr id="1463" name="Google Shape;1463;p85"/>
          <p:cNvCxnSpPr/>
          <p:nvPr/>
        </p:nvCxnSpPr>
        <p:spPr>
          <a:xfrm>
            <a:off x="7686766" y="3724622"/>
            <a:ext cx="0" cy="490377"/>
          </a:xfrm>
          <a:prstGeom prst="straightConnector1">
            <a:avLst/>
          </a:prstGeom>
          <a:noFill/>
          <a:ln w="28575" cap="flat" cmpd="sng">
            <a:solidFill>
              <a:schemeClr val="dk1"/>
            </a:solidFill>
            <a:prstDash val="solid"/>
            <a:round/>
            <a:headEnd type="none" w="sm" len="sm"/>
            <a:tailEnd type="none" w="sm" len="sm"/>
          </a:ln>
        </p:spPr>
      </p:cxnSp>
      <p:cxnSp>
        <p:nvCxnSpPr>
          <p:cNvPr id="50" name="Google Shape;1462;p85">
            <a:extLst>
              <a:ext uri="{FF2B5EF4-FFF2-40B4-BE49-F238E27FC236}">
                <a16:creationId xmlns:a16="http://schemas.microsoft.com/office/drawing/2014/main" id="{A2B6303D-2F6E-398B-1C05-79F91E40457B}"/>
              </a:ext>
            </a:extLst>
          </p:cNvPr>
          <p:cNvCxnSpPr>
            <a:cxnSpLocks/>
          </p:cNvCxnSpPr>
          <p:nvPr/>
        </p:nvCxnSpPr>
        <p:spPr>
          <a:xfrm>
            <a:off x="11029614" y="3802496"/>
            <a:ext cx="0" cy="710174"/>
          </a:xfrm>
          <a:prstGeom prst="straightConnector1">
            <a:avLst/>
          </a:prstGeom>
          <a:noFill/>
          <a:ln w="28575" cap="flat" cmpd="sng">
            <a:solidFill>
              <a:schemeClr val="dk1"/>
            </a:solidFill>
            <a:prstDash val="solid"/>
            <a:round/>
            <a:headEnd type="none" w="sm" len="sm"/>
            <a:tailEnd type="none" w="sm" len="sm"/>
          </a:ln>
        </p:spPr>
      </p:cxnSp>
      <p:cxnSp>
        <p:nvCxnSpPr>
          <p:cNvPr id="14" name="Google Shape;1462;p85">
            <a:extLst>
              <a:ext uri="{FF2B5EF4-FFF2-40B4-BE49-F238E27FC236}">
                <a16:creationId xmlns:a16="http://schemas.microsoft.com/office/drawing/2014/main" id="{8FBA3C53-EB8C-1682-C70A-A21413EDDFEA}"/>
              </a:ext>
            </a:extLst>
          </p:cNvPr>
          <p:cNvCxnSpPr>
            <a:cxnSpLocks/>
          </p:cNvCxnSpPr>
          <p:nvPr/>
        </p:nvCxnSpPr>
        <p:spPr>
          <a:xfrm>
            <a:off x="10493631" y="2926513"/>
            <a:ext cx="0" cy="616787"/>
          </a:xfrm>
          <a:prstGeom prst="straightConnector1">
            <a:avLst/>
          </a:prstGeom>
          <a:noFill/>
          <a:ln w="28575" cap="flat" cmpd="sng">
            <a:solidFill>
              <a:schemeClr val="dk1"/>
            </a:solidFill>
            <a:prstDash val="solid"/>
            <a:round/>
            <a:headEnd type="none" w="sm" len="sm"/>
            <a:tailEnd type="none" w="sm" len="sm"/>
          </a:ln>
        </p:spPr>
      </p:cxnSp>
      <p:sp>
        <p:nvSpPr>
          <p:cNvPr id="1474" name="Google Shape;1474;p85"/>
          <p:cNvSpPr txBox="1">
            <a:spLocks noGrp="1"/>
          </p:cNvSpPr>
          <p:nvPr>
            <p:ph type="title"/>
          </p:nvPr>
        </p:nvSpPr>
        <p:spPr>
          <a:xfrm>
            <a:off x="609599" y="365125"/>
            <a:ext cx="11411209" cy="871393"/>
          </a:xfrm>
          <a:prstGeom prst="rect">
            <a:avLst/>
          </a:prstGeom>
          <a:noFill/>
          <a:ln>
            <a:noFill/>
          </a:ln>
        </p:spPr>
        <p:txBody>
          <a:bodyPr spcFirstLastPara="1" vert="horz" wrap="square" lIns="121900" tIns="60933" rIns="121900" bIns="60933" rtlCol="0" anchor="ctr" anchorCtr="0">
            <a:noAutofit/>
          </a:bodyPr>
          <a:lstStyle/>
          <a:p>
            <a:pPr algn="l">
              <a:lnSpc>
                <a:spcPct val="100000"/>
              </a:lnSpc>
            </a:pPr>
            <a:r>
              <a:rPr lang="en-US" sz="3600" b="1">
                <a:solidFill>
                  <a:schemeClr val="tx1"/>
                </a:solidFill>
                <a:latin typeface="Arial" panose="020B0604020202020204" pitchFamily="34" charset="0"/>
                <a:cs typeface="Arial" panose="020B0604020202020204" pitchFamily="34" charset="0"/>
              </a:rPr>
              <a:t>Evolving Treatment Landscape of HR+/HER2</a:t>
            </a:r>
            <a:r>
              <a:rPr lang="en-US" sz="3600"/>
              <a:t>−</a:t>
            </a:r>
            <a:r>
              <a:rPr lang="en-US" sz="3600" b="1">
                <a:solidFill>
                  <a:schemeClr val="tx1"/>
                </a:solidFill>
                <a:latin typeface="Arial" panose="020B0604020202020204" pitchFamily="34" charset="0"/>
                <a:cs typeface="Arial" panose="020B0604020202020204" pitchFamily="34" charset="0"/>
              </a:rPr>
              <a:t> MBC</a:t>
            </a:r>
            <a:endParaRPr sz="3600" b="1">
              <a:solidFill>
                <a:schemeClr val="tx1"/>
              </a:solidFill>
              <a:latin typeface="Arial" panose="020B0604020202020204" pitchFamily="34" charset="0"/>
              <a:cs typeface="Arial" panose="020B0604020202020204" pitchFamily="34" charset="0"/>
            </a:endParaRPr>
          </a:p>
        </p:txBody>
      </p:sp>
      <p:cxnSp>
        <p:nvCxnSpPr>
          <p:cNvPr id="16" name="Google Shape;1462;p85">
            <a:extLst>
              <a:ext uri="{FF2B5EF4-FFF2-40B4-BE49-F238E27FC236}">
                <a16:creationId xmlns:a16="http://schemas.microsoft.com/office/drawing/2014/main" id="{80323156-FEED-AC4F-715F-D2F16DB2C70E}"/>
              </a:ext>
            </a:extLst>
          </p:cNvPr>
          <p:cNvCxnSpPr>
            <a:cxnSpLocks/>
          </p:cNvCxnSpPr>
          <p:nvPr/>
        </p:nvCxnSpPr>
        <p:spPr>
          <a:xfrm>
            <a:off x="9918129" y="3804927"/>
            <a:ext cx="0" cy="528687"/>
          </a:xfrm>
          <a:prstGeom prst="straightConnector1">
            <a:avLst/>
          </a:prstGeom>
          <a:noFill/>
          <a:ln w="28575" cap="flat" cmpd="sng">
            <a:solidFill>
              <a:schemeClr val="dk1"/>
            </a:solidFill>
            <a:prstDash val="solid"/>
            <a:round/>
            <a:headEnd type="none" w="sm" len="sm"/>
            <a:tailEnd type="none" w="sm" len="sm"/>
          </a:ln>
        </p:spPr>
      </p:cxnSp>
      <p:cxnSp>
        <p:nvCxnSpPr>
          <p:cNvPr id="29" name="Google Shape;1462;p85">
            <a:extLst>
              <a:ext uri="{FF2B5EF4-FFF2-40B4-BE49-F238E27FC236}">
                <a16:creationId xmlns:a16="http://schemas.microsoft.com/office/drawing/2014/main" id="{525C0AB6-2C88-AEC8-EFB5-C7D05F9424B9}"/>
              </a:ext>
            </a:extLst>
          </p:cNvPr>
          <p:cNvCxnSpPr>
            <a:cxnSpLocks/>
          </p:cNvCxnSpPr>
          <p:nvPr/>
        </p:nvCxnSpPr>
        <p:spPr>
          <a:xfrm>
            <a:off x="9377316" y="1998836"/>
            <a:ext cx="0" cy="1420071"/>
          </a:xfrm>
          <a:prstGeom prst="straightConnector1">
            <a:avLst/>
          </a:prstGeom>
          <a:noFill/>
          <a:ln w="28575" cap="flat" cmpd="sng">
            <a:solidFill>
              <a:schemeClr val="dk1"/>
            </a:solidFill>
            <a:prstDash val="solid"/>
            <a:round/>
            <a:headEnd type="none" w="sm" len="sm"/>
            <a:tailEnd type="none" w="sm" len="sm"/>
          </a:ln>
        </p:spPr>
      </p:cxnSp>
      <p:sp>
        <p:nvSpPr>
          <p:cNvPr id="3" name="Right Arrow 2">
            <a:extLst>
              <a:ext uri="{FF2B5EF4-FFF2-40B4-BE49-F238E27FC236}">
                <a16:creationId xmlns:a16="http://schemas.microsoft.com/office/drawing/2014/main" id="{74C2B1B2-F9B6-A05B-EFB0-064F99EF75D6}"/>
              </a:ext>
            </a:extLst>
          </p:cNvPr>
          <p:cNvSpPr/>
          <p:nvPr/>
        </p:nvSpPr>
        <p:spPr>
          <a:xfrm>
            <a:off x="429928" y="3447827"/>
            <a:ext cx="10365122" cy="232936"/>
          </a:xfrm>
          <a:prstGeom prst="rightArrow">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9170">
              <a:buClr>
                <a:srgbClr val="000000"/>
              </a:buClr>
              <a:defRPr/>
            </a:pPr>
            <a:endParaRPr lang="en-US" sz="1867" kern="0">
              <a:solidFill>
                <a:srgbClr val="FFFFFF"/>
              </a:solidFill>
              <a:latin typeface="Arial"/>
              <a:sym typeface="Arial"/>
            </a:endParaRPr>
          </a:p>
        </p:txBody>
      </p:sp>
      <p:grpSp>
        <p:nvGrpSpPr>
          <p:cNvPr id="1420" name="Google Shape;1420;p85"/>
          <p:cNvGrpSpPr/>
          <p:nvPr/>
        </p:nvGrpSpPr>
        <p:grpSpPr>
          <a:xfrm>
            <a:off x="205444" y="4077303"/>
            <a:ext cx="2178542" cy="1204812"/>
            <a:chOff x="944376" y="3630271"/>
            <a:chExt cx="2038287" cy="1104329"/>
          </a:xfrm>
        </p:grpSpPr>
        <p:sp>
          <p:nvSpPr>
            <p:cNvPr id="1421" name="Google Shape;1421;p85"/>
            <p:cNvSpPr txBox="1"/>
            <p:nvPr/>
          </p:nvSpPr>
          <p:spPr>
            <a:xfrm flipH="1">
              <a:off x="944376" y="3630271"/>
              <a:ext cx="2038287" cy="491131"/>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Selective ER modulator and AIs</a:t>
              </a:r>
              <a:endParaRPr sz="1200" b="1" kern="0" dirty="0">
                <a:solidFill>
                  <a:srgbClr val="FFFFFF"/>
                </a:solidFill>
                <a:latin typeface="Arial"/>
                <a:ea typeface="Fira Sans Extra Condensed"/>
                <a:cs typeface="Fira Sans Extra Condensed"/>
                <a:sym typeface="Fira Sans Extra Condensed"/>
              </a:endParaRPr>
            </a:p>
          </p:txBody>
        </p:sp>
        <p:sp>
          <p:nvSpPr>
            <p:cNvPr id="1422" name="Google Shape;1422;p85"/>
            <p:cNvSpPr txBox="1"/>
            <p:nvPr/>
          </p:nvSpPr>
          <p:spPr>
            <a:xfrm flipH="1">
              <a:off x="944522" y="4121396"/>
              <a:ext cx="2036537" cy="613204"/>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dirty="0">
                  <a:solidFill>
                    <a:srgbClr val="000000"/>
                  </a:solidFill>
                  <a:latin typeface="Arial"/>
                  <a:ea typeface="Roboto"/>
                  <a:cs typeface="Roboto"/>
                  <a:sym typeface="Roboto"/>
                </a:rPr>
                <a:t>Tamoxifen, anastrozole, exemestane, letrozole</a:t>
              </a:r>
              <a:endParaRPr sz="1200" kern="0" dirty="0">
                <a:solidFill>
                  <a:srgbClr val="000000"/>
                </a:solidFill>
                <a:latin typeface="Arial"/>
                <a:cs typeface="Arial"/>
                <a:sym typeface="Arial"/>
              </a:endParaRPr>
            </a:p>
          </p:txBody>
        </p:sp>
      </p:grpSp>
      <p:grpSp>
        <p:nvGrpSpPr>
          <p:cNvPr id="1423" name="Google Shape;1423;p85"/>
          <p:cNvGrpSpPr/>
          <p:nvPr/>
        </p:nvGrpSpPr>
        <p:grpSpPr>
          <a:xfrm>
            <a:off x="2458601" y="4077306"/>
            <a:ext cx="1163061" cy="1068971"/>
            <a:chOff x="4693239" y="3623682"/>
            <a:chExt cx="1710423" cy="979817"/>
          </a:xfrm>
        </p:grpSpPr>
        <p:sp>
          <p:nvSpPr>
            <p:cNvPr id="1424" name="Google Shape;1424;p85"/>
            <p:cNvSpPr txBox="1"/>
            <p:nvPr/>
          </p:nvSpPr>
          <p:spPr>
            <a:xfrm flipH="1">
              <a:off x="4693239" y="3623682"/>
              <a:ext cx="1710000" cy="497724"/>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mTOR inhibitor</a:t>
              </a:r>
              <a:endParaRPr sz="1200" b="1" kern="0" dirty="0">
                <a:solidFill>
                  <a:srgbClr val="FFFFFF"/>
                </a:solidFill>
                <a:latin typeface="Arial"/>
                <a:ea typeface="Fira Sans Extra Condensed"/>
                <a:cs typeface="Fira Sans Extra Condensed"/>
                <a:sym typeface="Fira Sans Extra Condensed"/>
              </a:endParaRPr>
            </a:p>
          </p:txBody>
        </p:sp>
        <p:sp>
          <p:nvSpPr>
            <p:cNvPr id="1425" name="Google Shape;1425;p85"/>
            <p:cNvSpPr txBox="1"/>
            <p:nvPr/>
          </p:nvSpPr>
          <p:spPr>
            <a:xfrm flipH="1">
              <a:off x="4693362" y="4121399"/>
              <a:ext cx="1710300" cy="482100"/>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a:solidFill>
                    <a:srgbClr val="000000"/>
                  </a:solidFill>
                  <a:latin typeface="Arial"/>
                  <a:ea typeface="Roboto"/>
                  <a:cs typeface="Roboto"/>
                  <a:sym typeface="Roboto"/>
                </a:rPr>
                <a:t>Everolimus</a:t>
              </a:r>
              <a:endParaRPr sz="1200" kern="0">
                <a:solidFill>
                  <a:srgbClr val="000000"/>
                </a:solidFill>
                <a:latin typeface="Arial"/>
                <a:ea typeface="Roboto"/>
                <a:cs typeface="Roboto"/>
                <a:sym typeface="Roboto"/>
              </a:endParaRPr>
            </a:p>
          </p:txBody>
        </p:sp>
      </p:grpSp>
      <p:sp>
        <p:nvSpPr>
          <p:cNvPr id="1428" name="Google Shape;1428;p85"/>
          <p:cNvSpPr txBox="1"/>
          <p:nvPr/>
        </p:nvSpPr>
        <p:spPr>
          <a:xfrm flipH="1">
            <a:off x="486937" y="2363170"/>
            <a:ext cx="2028277" cy="525966"/>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dirty="0" err="1">
                <a:solidFill>
                  <a:srgbClr val="000000"/>
                </a:solidFill>
                <a:latin typeface="Arial"/>
                <a:ea typeface="Roboto"/>
                <a:cs typeface="Roboto"/>
                <a:sym typeface="Roboto"/>
              </a:rPr>
              <a:t>Fulvestrant</a:t>
            </a:r>
            <a:r>
              <a:rPr lang="en-US" sz="1200" kern="0" dirty="0">
                <a:solidFill>
                  <a:srgbClr val="000000"/>
                </a:solidFill>
                <a:latin typeface="Arial"/>
                <a:ea typeface="Roboto"/>
                <a:cs typeface="Roboto"/>
                <a:sym typeface="Roboto"/>
              </a:rPr>
              <a:t>, </a:t>
            </a:r>
            <a:endParaRPr sz="1200" kern="0" dirty="0">
              <a:solidFill>
                <a:srgbClr val="000000"/>
              </a:solidFill>
              <a:latin typeface="Arial"/>
              <a:cs typeface="Arial"/>
              <a:sym typeface="Arial"/>
            </a:endParaRPr>
          </a:p>
          <a:p>
            <a:pPr algn="ctr" defTabSz="1219170">
              <a:buClr>
                <a:srgbClr val="000000"/>
              </a:buClr>
              <a:buSzPts val="1100"/>
              <a:defRPr/>
            </a:pPr>
            <a:r>
              <a:rPr lang="en-US" sz="1200" kern="0" dirty="0" err="1">
                <a:solidFill>
                  <a:srgbClr val="000000"/>
                </a:solidFill>
                <a:latin typeface="Arial"/>
                <a:ea typeface="Roboto"/>
                <a:cs typeface="Roboto"/>
                <a:sym typeface="Roboto"/>
              </a:rPr>
              <a:t>Fulvestrant</a:t>
            </a:r>
            <a:r>
              <a:rPr lang="en-US" sz="1200" kern="0" dirty="0">
                <a:solidFill>
                  <a:srgbClr val="000000"/>
                </a:solidFill>
                <a:latin typeface="Arial"/>
                <a:ea typeface="Roboto"/>
                <a:cs typeface="Roboto"/>
                <a:sym typeface="Roboto"/>
              </a:rPr>
              <a:t> HD</a:t>
            </a:r>
            <a:endParaRPr sz="1200" kern="0" dirty="0">
              <a:solidFill>
                <a:srgbClr val="000000"/>
              </a:solidFill>
              <a:latin typeface="Arial"/>
              <a:ea typeface="Roboto"/>
              <a:cs typeface="Roboto"/>
              <a:sym typeface="Roboto"/>
            </a:endParaRPr>
          </a:p>
        </p:txBody>
      </p:sp>
      <p:grpSp>
        <p:nvGrpSpPr>
          <p:cNvPr id="1429" name="Google Shape;1429;p85"/>
          <p:cNvGrpSpPr/>
          <p:nvPr/>
        </p:nvGrpSpPr>
        <p:grpSpPr>
          <a:xfrm>
            <a:off x="2598933" y="1941120"/>
            <a:ext cx="1975836" cy="942846"/>
            <a:chOff x="6004535" y="3733117"/>
            <a:chExt cx="1710612" cy="864212"/>
          </a:xfrm>
        </p:grpSpPr>
        <p:sp>
          <p:nvSpPr>
            <p:cNvPr id="1430" name="Google Shape;1430;p85"/>
            <p:cNvSpPr txBox="1"/>
            <p:nvPr/>
          </p:nvSpPr>
          <p:spPr>
            <a:xfrm flipH="1">
              <a:off x="6005147" y="3733117"/>
              <a:ext cx="1710000" cy="378958"/>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CDK4/6 inhibitors</a:t>
              </a:r>
              <a:endParaRPr sz="1200" b="1" kern="0" dirty="0">
                <a:solidFill>
                  <a:srgbClr val="FFFFFF"/>
                </a:solidFill>
                <a:latin typeface="Arial"/>
                <a:ea typeface="Fira Sans Extra Condensed"/>
                <a:cs typeface="Fira Sans Extra Condensed"/>
                <a:sym typeface="Fira Sans Extra Condensed"/>
              </a:endParaRPr>
            </a:p>
          </p:txBody>
        </p:sp>
        <p:sp>
          <p:nvSpPr>
            <p:cNvPr id="1431" name="Google Shape;1431;p85"/>
            <p:cNvSpPr txBox="1"/>
            <p:nvPr/>
          </p:nvSpPr>
          <p:spPr>
            <a:xfrm flipH="1">
              <a:off x="6004535" y="4107145"/>
              <a:ext cx="1710000" cy="490184"/>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dirty="0">
                  <a:solidFill>
                    <a:srgbClr val="000000"/>
                  </a:solidFill>
                  <a:latin typeface="Arial"/>
                  <a:ea typeface="Roboto"/>
                  <a:cs typeface="Roboto"/>
                  <a:sym typeface="Roboto"/>
                </a:rPr>
                <a:t>Palbociclib, </a:t>
              </a:r>
              <a:r>
                <a:rPr lang="en-US" sz="1200" kern="0" dirty="0" err="1">
                  <a:solidFill>
                    <a:srgbClr val="000000"/>
                  </a:solidFill>
                  <a:latin typeface="Arial"/>
                  <a:ea typeface="Roboto"/>
                  <a:cs typeface="Roboto"/>
                  <a:sym typeface="Roboto"/>
                </a:rPr>
                <a:t>ribociclib</a:t>
              </a:r>
              <a:r>
                <a:rPr lang="en-US" sz="1200" kern="0" dirty="0">
                  <a:solidFill>
                    <a:srgbClr val="000000"/>
                  </a:solidFill>
                  <a:latin typeface="Arial"/>
                  <a:ea typeface="Roboto"/>
                  <a:cs typeface="Roboto"/>
                  <a:sym typeface="Roboto"/>
                </a:rPr>
                <a:t>, </a:t>
              </a:r>
              <a:r>
                <a:rPr lang="en-US" sz="1200" kern="0" dirty="0" err="1">
                  <a:solidFill>
                    <a:srgbClr val="000000"/>
                  </a:solidFill>
                  <a:latin typeface="Arial"/>
                  <a:ea typeface="Roboto"/>
                  <a:cs typeface="Roboto"/>
                  <a:sym typeface="Roboto"/>
                </a:rPr>
                <a:t>abemaciclib</a:t>
              </a:r>
              <a:endParaRPr sz="1200" kern="0" dirty="0">
                <a:solidFill>
                  <a:srgbClr val="000000"/>
                </a:solidFill>
                <a:latin typeface="Arial"/>
                <a:ea typeface="Roboto"/>
                <a:cs typeface="Roboto"/>
                <a:sym typeface="Roboto"/>
              </a:endParaRPr>
            </a:p>
          </p:txBody>
        </p:sp>
      </p:grpSp>
      <p:grpSp>
        <p:nvGrpSpPr>
          <p:cNvPr id="1432" name="Google Shape;1432;p85"/>
          <p:cNvGrpSpPr/>
          <p:nvPr/>
        </p:nvGrpSpPr>
        <p:grpSpPr>
          <a:xfrm>
            <a:off x="4971161" y="4077055"/>
            <a:ext cx="1287026" cy="1068969"/>
            <a:chOff x="4693240" y="3623682"/>
            <a:chExt cx="1710422" cy="979815"/>
          </a:xfrm>
        </p:grpSpPr>
        <p:sp>
          <p:nvSpPr>
            <p:cNvPr id="1433" name="Google Shape;1433;p85"/>
            <p:cNvSpPr txBox="1"/>
            <p:nvPr/>
          </p:nvSpPr>
          <p:spPr>
            <a:xfrm flipH="1">
              <a:off x="4693240" y="3623682"/>
              <a:ext cx="1709999" cy="497723"/>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PIK3CA inhibitor</a:t>
              </a:r>
              <a:endParaRPr sz="1200" b="1" kern="0" dirty="0">
                <a:solidFill>
                  <a:srgbClr val="FFFFFF"/>
                </a:solidFill>
                <a:latin typeface="Arial"/>
                <a:ea typeface="Fira Sans Extra Condensed"/>
                <a:cs typeface="Fira Sans Extra Condensed"/>
                <a:sym typeface="Fira Sans Extra Condensed"/>
              </a:endParaRPr>
            </a:p>
          </p:txBody>
        </p:sp>
        <p:sp>
          <p:nvSpPr>
            <p:cNvPr id="1434" name="Google Shape;1434;p85"/>
            <p:cNvSpPr txBox="1"/>
            <p:nvPr/>
          </p:nvSpPr>
          <p:spPr>
            <a:xfrm flipH="1">
              <a:off x="4693362" y="4121397"/>
              <a:ext cx="1710300" cy="482100"/>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a:solidFill>
                    <a:srgbClr val="000000"/>
                  </a:solidFill>
                  <a:latin typeface="Arial"/>
                  <a:ea typeface="Roboto"/>
                  <a:cs typeface="Roboto"/>
                  <a:sym typeface="Roboto"/>
                </a:rPr>
                <a:t>Alpelisib</a:t>
              </a:r>
              <a:endParaRPr sz="1200" kern="0">
                <a:solidFill>
                  <a:srgbClr val="000000"/>
                </a:solidFill>
                <a:latin typeface="Arial"/>
                <a:ea typeface="Roboto"/>
                <a:cs typeface="Roboto"/>
                <a:sym typeface="Roboto"/>
              </a:endParaRPr>
            </a:p>
          </p:txBody>
        </p:sp>
      </p:grpSp>
      <p:cxnSp>
        <p:nvCxnSpPr>
          <p:cNvPr id="1441" name="Google Shape;1441;p85"/>
          <p:cNvCxnSpPr>
            <a:cxnSpLocks/>
            <a:stCxn id="1428" idx="2"/>
          </p:cNvCxnSpPr>
          <p:nvPr/>
        </p:nvCxnSpPr>
        <p:spPr>
          <a:xfrm>
            <a:off x="1501076" y="2889137"/>
            <a:ext cx="0" cy="401970"/>
          </a:xfrm>
          <a:prstGeom prst="straightConnector1">
            <a:avLst/>
          </a:prstGeom>
          <a:noFill/>
          <a:ln w="28575" cap="flat" cmpd="sng">
            <a:solidFill>
              <a:schemeClr val="dk1"/>
            </a:solidFill>
            <a:prstDash val="solid"/>
            <a:round/>
            <a:headEnd type="none" w="sm" len="sm"/>
            <a:tailEnd type="none" w="sm" len="sm"/>
          </a:ln>
        </p:spPr>
      </p:cxnSp>
      <p:cxnSp>
        <p:nvCxnSpPr>
          <p:cNvPr id="1443" name="Google Shape;1443;p85"/>
          <p:cNvCxnSpPr>
            <a:cxnSpLocks/>
          </p:cNvCxnSpPr>
          <p:nvPr/>
        </p:nvCxnSpPr>
        <p:spPr>
          <a:xfrm>
            <a:off x="4083348" y="2883960"/>
            <a:ext cx="0" cy="457425"/>
          </a:xfrm>
          <a:prstGeom prst="straightConnector1">
            <a:avLst/>
          </a:prstGeom>
          <a:noFill/>
          <a:ln w="28575" cap="flat" cmpd="sng">
            <a:solidFill>
              <a:schemeClr val="dk1"/>
            </a:solidFill>
            <a:prstDash val="solid"/>
            <a:round/>
            <a:headEnd type="none" w="sm" len="sm"/>
            <a:tailEnd type="none" w="sm" len="sm"/>
          </a:ln>
        </p:spPr>
      </p:cxnSp>
      <p:cxnSp>
        <p:nvCxnSpPr>
          <p:cNvPr id="1446" name="Google Shape;1446;p85"/>
          <p:cNvCxnSpPr/>
          <p:nvPr/>
        </p:nvCxnSpPr>
        <p:spPr>
          <a:xfrm flipH="1">
            <a:off x="4436046" y="3812718"/>
            <a:ext cx="557" cy="403856"/>
          </a:xfrm>
          <a:prstGeom prst="straightConnector1">
            <a:avLst/>
          </a:prstGeom>
          <a:noFill/>
          <a:ln w="28575" cap="flat" cmpd="sng">
            <a:solidFill>
              <a:schemeClr val="dk1"/>
            </a:solidFill>
            <a:prstDash val="solid"/>
            <a:round/>
            <a:headEnd type="none" w="sm" len="sm"/>
            <a:tailEnd type="none" w="sm" len="sm"/>
          </a:ln>
        </p:spPr>
      </p:cxnSp>
      <p:grpSp>
        <p:nvGrpSpPr>
          <p:cNvPr id="1447" name="Google Shape;1447;p85"/>
          <p:cNvGrpSpPr/>
          <p:nvPr/>
        </p:nvGrpSpPr>
        <p:grpSpPr>
          <a:xfrm>
            <a:off x="3694602" y="4077306"/>
            <a:ext cx="1206506" cy="1068971"/>
            <a:chOff x="6714940" y="3623682"/>
            <a:chExt cx="1710422" cy="979817"/>
          </a:xfrm>
        </p:grpSpPr>
        <p:sp>
          <p:nvSpPr>
            <p:cNvPr id="1448" name="Google Shape;1448;p85"/>
            <p:cNvSpPr txBox="1"/>
            <p:nvPr/>
          </p:nvSpPr>
          <p:spPr>
            <a:xfrm flipH="1">
              <a:off x="6714940" y="3623682"/>
              <a:ext cx="1710000" cy="497724"/>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PARP inhibitors</a:t>
              </a:r>
              <a:endParaRPr sz="1200" b="1" kern="0" dirty="0">
                <a:solidFill>
                  <a:srgbClr val="FFFFFF"/>
                </a:solidFill>
                <a:latin typeface="Arial"/>
                <a:ea typeface="Fira Sans Extra Condensed"/>
                <a:cs typeface="Fira Sans Extra Condensed"/>
                <a:sym typeface="Fira Sans Extra Condensed"/>
              </a:endParaRPr>
            </a:p>
          </p:txBody>
        </p:sp>
        <p:sp>
          <p:nvSpPr>
            <p:cNvPr id="1449" name="Google Shape;1449;p85"/>
            <p:cNvSpPr txBox="1"/>
            <p:nvPr/>
          </p:nvSpPr>
          <p:spPr>
            <a:xfrm flipH="1">
              <a:off x="6715062" y="4121399"/>
              <a:ext cx="1710300" cy="482100"/>
            </a:xfrm>
            <a:prstGeom prst="rect">
              <a:avLst/>
            </a:prstGeom>
            <a:noFill/>
            <a:ln w="19050" cap="flat" cmpd="sng">
              <a:solidFill>
                <a:schemeClr val="accent1"/>
              </a:solidFill>
              <a:prstDash val="solid"/>
              <a:round/>
              <a:headEnd type="none" w="sm" len="sm"/>
              <a:tailEnd type="none" w="sm" len="sm"/>
            </a:ln>
          </p:spPr>
          <p:txBody>
            <a:bodyPr spcFirstLastPara="1" wrap="square" lIns="91440" tIns="121900" rIns="91440" bIns="121900" anchor="ctr" anchorCtr="0">
              <a:noAutofit/>
            </a:bodyPr>
            <a:lstStyle/>
            <a:p>
              <a:pPr algn="ctr" defTabSz="1219170">
                <a:buClr>
                  <a:srgbClr val="000000"/>
                </a:buClr>
                <a:buSzPts val="1100"/>
                <a:defRPr/>
              </a:pPr>
              <a:r>
                <a:rPr lang="en-US" sz="1200" kern="0" dirty="0" err="1">
                  <a:solidFill>
                    <a:srgbClr val="000000"/>
                  </a:solidFill>
                  <a:latin typeface="Arial"/>
                  <a:ea typeface="Roboto"/>
                  <a:cs typeface="Roboto"/>
                  <a:sym typeface="Roboto"/>
                </a:rPr>
                <a:t>Talazoparib</a:t>
              </a:r>
              <a:r>
                <a:rPr lang="en-US" sz="1200" kern="0" dirty="0">
                  <a:solidFill>
                    <a:srgbClr val="000000"/>
                  </a:solidFill>
                  <a:latin typeface="Arial"/>
                  <a:ea typeface="Roboto"/>
                  <a:cs typeface="Roboto"/>
                  <a:sym typeface="Roboto"/>
                </a:rPr>
                <a:t>, olaparib</a:t>
              </a:r>
              <a:endParaRPr sz="1200" kern="0" dirty="0">
                <a:solidFill>
                  <a:srgbClr val="000000"/>
                </a:solidFill>
                <a:latin typeface="Arial"/>
                <a:ea typeface="Roboto"/>
                <a:cs typeface="Roboto"/>
                <a:sym typeface="Roboto"/>
              </a:endParaRPr>
            </a:p>
          </p:txBody>
        </p:sp>
      </p:grpSp>
      <p:grpSp>
        <p:nvGrpSpPr>
          <p:cNvPr id="1451" name="Google Shape;1451;p85"/>
          <p:cNvGrpSpPr/>
          <p:nvPr/>
        </p:nvGrpSpPr>
        <p:grpSpPr>
          <a:xfrm>
            <a:off x="4947747" y="1773133"/>
            <a:ext cx="1581293" cy="1128319"/>
            <a:chOff x="3786877" y="3580330"/>
            <a:chExt cx="1711688" cy="1034214"/>
          </a:xfrm>
        </p:grpSpPr>
        <p:sp>
          <p:nvSpPr>
            <p:cNvPr id="1452" name="Google Shape;1452;p85"/>
            <p:cNvSpPr txBox="1"/>
            <p:nvPr/>
          </p:nvSpPr>
          <p:spPr>
            <a:xfrm flipH="1">
              <a:off x="3788565" y="3580330"/>
              <a:ext cx="1710000" cy="549478"/>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HER2-targeting ADC</a:t>
              </a:r>
              <a:endParaRPr sz="1200" b="1" kern="0" dirty="0">
                <a:solidFill>
                  <a:srgbClr val="FFFFFF"/>
                </a:solidFill>
                <a:latin typeface="Arial"/>
                <a:ea typeface="Fira Sans Extra Condensed"/>
                <a:cs typeface="Fira Sans Extra Condensed"/>
                <a:sym typeface="Fira Sans Extra Condensed"/>
              </a:endParaRPr>
            </a:p>
          </p:txBody>
        </p:sp>
        <p:sp>
          <p:nvSpPr>
            <p:cNvPr id="1453" name="Google Shape;1453;p85"/>
            <p:cNvSpPr txBox="1"/>
            <p:nvPr/>
          </p:nvSpPr>
          <p:spPr>
            <a:xfrm flipH="1">
              <a:off x="3786877" y="4132444"/>
              <a:ext cx="1709997" cy="482100"/>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dirty="0">
                  <a:solidFill>
                    <a:srgbClr val="000000"/>
                  </a:solidFill>
                  <a:latin typeface="Arial"/>
                  <a:ea typeface="Roboto"/>
                  <a:cs typeface="Roboto"/>
                  <a:sym typeface="Roboto"/>
                </a:rPr>
                <a:t>Trastuzumab </a:t>
              </a:r>
              <a:r>
                <a:rPr lang="en-US" sz="1200" kern="0" dirty="0" err="1">
                  <a:solidFill>
                    <a:srgbClr val="000000"/>
                  </a:solidFill>
                  <a:latin typeface="Arial"/>
                  <a:ea typeface="Roboto"/>
                  <a:cs typeface="Roboto"/>
                  <a:sym typeface="Roboto"/>
                </a:rPr>
                <a:t>deruxtecan</a:t>
              </a:r>
              <a:endParaRPr sz="1200" kern="0" dirty="0">
                <a:solidFill>
                  <a:srgbClr val="000000"/>
                </a:solidFill>
                <a:latin typeface="Arial"/>
                <a:ea typeface="Roboto"/>
                <a:cs typeface="Roboto"/>
                <a:sym typeface="Roboto"/>
              </a:endParaRPr>
            </a:p>
          </p:txBody>
        </p:sp>
      </p:grpSp>
      <p:cxnSp>
        <p:nvCxnSpPr>
          <p:cNvPr id="1454" name="Google Shape;1454;p85"/>
          <p:cNvCxnSpPr>
            <a:cxnSpLocks/>
          </p:cNvCxnSpPr>
          <p:nvPr/>
        </p:nvCxnSpPr>
        <p:spPr>
          <a:xfrm>
            <a:off x="6447306" y="2902755"/>
            <a:ext cx="0" cy="453012"/>
          </a:xfrm>
          <a:prstGeom prst="straightConnector1">
            <a:avLst/>
          </a:prstGeom>
          <a:noFill/>
          <a:ln w="28575" cap="flat" cmpd="sng">
            <a:solidFill>
              <a:schemeClr val="dk1"/>
            </a:solidFill>
            <a:prstDash val="solid"/>
            <a:round/>
            <a:headEnd type="none" w="sm" len="sm"/>
            <a:tailEnd type="none" w="sm" len="sm"/>
          </a:ln>
        </p:spPr>
      </p:cxnSp>
      <p:grpSp>
        <p:nvGrpSpPr>
          <p:cNvPr id="1456" name="Google Shape;1456;p85"/>
          <p:cNvGrpSpPr/>
          <p:nvPr/>
        </p:nvGrpSpPr>
        <p:grpSpPr>
          <a:xfrm>
            <a:off x="6594269" y="1769238"/>
            <a:ext cx="1238545" cy="1135464"/>
            <a:chOff x="3804062" y="3567390"/>
            <a:chExt cx="1710301" cy="1040767"/>
          </a:xfrm>
        </p:grpSpPr>
        <p:sp>
          <p:nvSpPr>
            <p:cNvPr id="1457" name="Google Shape;1457;p85"/>
            <p:cNvSpPr txBox="1"/>
            <p:nvPr/>
          </p:nvSpPr>
          <p:spPr>
            <a:xfrm flipH="1">
              <a:off x="3804062" y="3567390"/>
              <a:ext cx="1710000" cy="572812"/>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Novel SERD</a:t>
              </a:r>
              <a:endParaRPr sz="1200" b="1" kern="0" dirty="0">
                <a:solidFill>
                  <a:srgbClr val="FFFFFF"/>
                </a:solidFill>
                <a:latin typeface="Arial"/>
                <a:ea typeface="Fira Sans Extra Condensed"/>
                <a:cs typeface="Fira Sans Extra Condensed"/>
                <a:sym typeface="Fira Sans Extra Condensed"/>
              </a:endParaRPr>
            </a:p>
          </p:txBody>
        </p:sp>
        <p:sp>
          <p:nvSpPr>
            <p:cNvPr id="1458" name="Google Shape;1458;p85"/>
            <p:cNvSpPr txBox="1"/>
            <p:nvPr/>
          </p:nvSpPr>
          <p:spPr>
            <a:xfrm flipH="1">
              <a:off x="3804063" y="4126057"/>
              <a:ext cx="1710300" cy="482100"/>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dirty="0" err="1">
                  <a:solidFill>
                    <a:srgbClr val="000000"/>
                  </a:solidFill>
                  <a:latin typeface="Arial"/>
                  <a:ea typeface="Roboto"/>
                  <a:cs typeface="Roboto"/>
                  <a:sym typeface="Roboto"/>
                </a:rPr>
                <a:t>Elacestrant</a:t>
              </a:r>
              <a:endParaRPr sz="1200" kern="0" dirty="0">
                <a:solidFill>
                  <a:srgbClr val="000000"/>
                </a:solidFill>
                <a:latin typeface="Arial"/>
                <a:ea typeface="Roboto"/>
                <a:cs typeface="Roboto"/>
                <a:sym typeface="Roboto"/>
              </a:endParaRPr>
            </a:p>
          </p:txBody>
        </p:sp>
      </p:grpSp>
      <p:grpSp>
        <p:nvGrpSpPr>
          <p:cNvPr id="1459" name="Google Shape;1459;p85"/>
          <p:cNvGrpSpPr/>
          <p:nvPr/>
        </p:nvGrpSpPr>
        <p:grpSpPr>
          <a:xfrm>
            <a:off x="6312186" y="4064305"/>
            <a:ext cx="1468394" cy="1087968"/>
            <a:chOff x="4544392" y="3606268"/>
            <a:chExt cx="1710431" cy="997231"/>
          </a:xfrm>
        </p:grpSpPr>
        <p:sp>
          <p:nvSpPr>
            <p:cNvPr id="1460" name="Google Shape;1460;p85"/>
            <p:cNvSpPr txBox="1"/>
            <p:nvPr/>
          </p:nvSpPr>
          <p:spPr>
            <a:xfrm flipH="1">
              <a:off x="4544392" y="3606268"/>
              <a:ext cx="1710000" cy="515138"/>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TROP2-targeting ADC</a:t>
              </a:r>
              <a:endParaRPr sz="1200" b="1" kern="0" dirty="0">
                <a:solidFill>
                  <a:srgbClr val="FFFFFF"/>
                </a:solidFill>
                <a:latin typeface="Arial"/>
                <a:ea typeface="Fira Sans Extra Condensed"/>
                <a:cs typeface="Fira Sans Extra Condensed"/>
                <a:sym typeface="Fira Sans Extra Condensed"/>
              </a:endParaRPr>
            </a:p>
          </p:txBody>
        </p:sp>
        <p:sp>
          <p:nvSpPr>
            <p:cNvPr id="1461" name="Google Shape;1461;p85"/>
            <p:cNvSpPr txBox="1"/>
            <p:nvPr/>
          </p:nvSpPr>
          <p:spPr>
            <a:xfrm flipH="1">
              <a:off x="4544519" y="4121399"/>
              <a:ext cx="1710304" cy="482100"/>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a:solidFill>
                    <a:srgbClr val="000000"/>
                  </a:solidFill>
                  <a:latin typeface="Arial"/>
                  <a:ea typeface="Roboto"/>
                  <a:cs typeface="Roboto"/>
                  <a:sym typeface="Roboto"/>
                </a:rPr>
                <a:t>Sacituzumab govitecan</a:t>
              </a:r>
              <a:endParaRPr sz="1200" kern="0">
                <a:solidFill>
                  <a:srgbClr val="000000"/>
                </a:solidFill>
                <a:latin typeface="Arial"/>
                <a:ea typeface="Roboto"/>
                <a:cs typeface="Roboto"/>
                <a:sym typeface="Roboto"/>
              </a:endParaRPr>
            </a:p>
          </p:txBody>
        </p:sp>
      </p:grpSp>
      <p:cxnSp>
        <p:nvCxnSpPr>
          <p:cNvPr id="1462" name="Google Shape;1462;p85"/>
          <p:cNvCxnSpPr/>
          <p:nvPr/>
        </p:nvCxnSpPr>
        <p:spPr>
          <a:xfrm>
            <a:off x="7534032" y="2920200"/>
            <a:ext cx="0" cy="412066"/>
          </a:xfrm>
          <a:prstGeom prst="straightConnector1">
            <a:avLst/>
          </a:prstGeom>
          <a:noFill/>
          <a:ln w="28575" cap="flat" cmpd="sng">
            <a:solidFill>
              <a:schemeClr val="dk1"/>
            </a:solidFill>
            <a:prstDash val="solid"/>
            <a:round/>
            <a:headEnd type="none" w="sm" len="sm"/>
            <a:tailEnd type="none" w="sm" len="sm"/>
          </a:ln>
        </p:spPr>
      </p:cxnSp>
      <p:cxnSp>
        <p:nvCxnSpPr>
          <p:cNvPr id="1464" name="Google Shape;1464;p85"/>
          <p:cNvCxnSpPr/>
          <p:nvPr/>
        </p:nvCxnSpPr>
        <p:spPr>
          <a:xfrm>
            <a:off x="8078041" y="3694792"/>
            <a:ext cx="0" cy="642796"/>
          </a:xfrm>
          <a:prstGeom prst="straightConnector1">
            <a:avLst/>
          </a:prstGeom>
          <a:noFill/>
          <a:ln w="28575" cap="flat" cmpd="sng">
            <a:solidFill>
              <a:schemeClr val="dk1"/>
            </a:solidFill>
            <a:prstDash val="solid"/>
            <a:round/>
            <a:headEnd type="none" w="sm" len="sm"/>
            <a:tailEnd type="none" w="sm" len="sm"/>
          </a:ln>
        </p:spPr>
      </p:cxnSp>
      <p:grpSp>
        <p:nvGrpSpPr>
          <p:cNvPr id="1465" name="Google Shape;1465;p85"/>
          <p:cNvGrpSpPr/>
          <p:nvPr/>
        </p:nvGrpSpPr>
        <p:grpSpPr>
          <a:xfrm>
            <a:off x="7843813" y="4068859"/>
            <a:ext cx="1258993" cy="1083413"/>
            <a:chOff x="4476240" y="3610443"/>
            <a:chExt cx="1710411" cy="993056"/>
          </a:xfrm>
        </p:grpSpPr>
        <p:sp>
          <p:nvSpPr>
            <p:cNvPr id="1466" name="Google Shape;1466;p85"/>
            <p:cNvSpPr txBox="1"/>
            <p:nvPr/>
          </p:nvSpPr>
          <p:spPr>
            <a:xfrm flipH="1">
              <a:off x="4476240" y="3610443"/>
              <a:ext cx="1709999" cy="510963"/>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AKT inhibitor</a:t>
              </a:r>
              <a:endParaRPr sz="1200" b="1" kern="0" dirty="0">
                <a:solidFill>
                  <a:srgbClr val="FFFFFF"/>
                </a:solidFill>
                <a:latin typeface="Arial"/>
                <a:ea typeface="Fira Sans Extra Condensed"/>
                <a:cs typeface="Fira Sans Extra Condensed"/>
                <a:sym typeface="Fira Sans Extra Condensed"/>
              </a:endParaRPr>
            </a:p>
          </p:txBody>
        </p:sp>
        <p:sp>
          <p:nvSpPr>
            <p:cNvPr id="1467" name="Google Shape;1467;p85"/>
            <p:cNvSpPr txBox="1"/>
            <p:nvPr/>
          </p:nvSpPr>
          <p:spPr>
            <a:xfrm flipH="1">
              <a:off x="4476350" y="4121399"/>
              <a:ext cx="1710301" cy="482100"/>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defRPr/>
              </a:pPr>
              <a:r>
                <a:rPr lang="en-US" sz="1200" kern="0">
                  <a:solidFill>
                    <a:srgbClr val="000000"/>
                  </a:solidFill>
                  <a:latin typeface="Arial"/>
                  <a:ea typeface="Roboto"/>
                  <a:cs typeface="Roboto"/>
                  <a:sym typeface="Roboto"/>
                </a:rPr>
                <a:t>Capivasertib</a:t>
              </a:r>
              <a:endParaRPr sz="1200" kern="0">
                <a:solidFill>
                  <a:srgbClr val="000000"/>
                </a:solidFill>
                <a:latin typeface="Arial"/>
                <a:ea typeface="Roboto"/>
                <a:cs typeface="Roboto"/>
                <a:sym typeface="Roboto"/>
              </a:endParaRPr>
            </a:p>
          </p:txBody>
        </p:sp>
      </p:grpSp>
      <p:sp>
        <p:nvSpPr>
          <p:cNvPr id="1469" name="Google Shape;1469;p85"/>
          <p:cNvSpPr/>
          <p:nvPr/>
        </p:nvSpPr>
        <p:spPr>
          <a:xfrm>
            <a:off x="293258" y="3291106"/>
            <a:ext cx="936191" cy="534785"/>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1970-</a:t>
            </a:r>
            <a:endParaRPr sz="1867" b="1" kern="0">
              <a:solidFill>
                <a:schemeClr val="bg1"/>
              </a:solidFill>
              <a:latin typeface="Arial"/>
              <a:sym typeface="Arial"/>
            </a:endParaRPr>
          </a:p>
          <a:p>
            <a:pPr algn="ctr" defTabSz="1219170">
              <a:buClr>
                <a:srgbClr val="000000"/>
              </a:buClr>
              <a:buSzPts val="1100"/>
              <a:defRPr/>
            </a:pPr>
            <a:r>
              <a:rPr lang="en-US" sz="1467" b="1" kern="0">
                <a:solidFill>
                  <a:schemeClr val="bg1"/>
                </a:solidFill>
                <a:latin typeface="Arial"/>
                <a:ea typeface="Arial"/>
                <a:cs typeface="Arial"/>
                <a:sym typeface="Arial"/>
              </a:rPr>
              <a:t>2000</a:t>
            </a:r>
            <a:endParaRPr sz="1467" b="1" kern="0">
              <a:solidFill>
                <a:schemeClr val="bg1"/>
              </a:solidFill>
              <a:latin typeface="Arial"/>
              <a:ea typeface="Arial"/>
              <a:cs typeface="Arial"/>
              <a:sym typeface="Arial"/>
            </a:endParaRPr>
          </a:p>
        </p:txBody>
      </p:sp>
      <p:sp>
        <p:nvSpPr>
          <p:cNvPr id="1442" name="Google Shape;1442;p85"/>
          <p:cNvSpPr/>
          <p:nvPr/>
        </p:nvSpPr>
        <p:spPr>
          <a:xfrm>
            <a:off x="1432758" y="3291106"/>
            <a:ext cx="850601" cy="534785"/>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2000-2010</a:t>
            </a:r>
            <a:endParaRPr sz="1467" b="1" kern="0">
              <a:solidFill>
                <a:schemeClr val="bg1"/>
              </a:solidFill>
              <a:latin typeface="Arial"/>
              <a:ea typeface="Arial"/>
              <a:cs typeface="Arial"/>
              <a:sym typeface="Arial"/>
            </a:endParaRPr>
          </a:p>
        </p:txBody>
      </p:sp>
      <p:sp>
        <p:nvSpPr>
          <p:cNvPr id="1440" name="Google Shape;1440;p85"/>
          <p:cNvSpPr/>
          <p:nvPr/>
        </p:nvSpPr>
        <p:spPr>
          <a:xfrm>
            <a:off x="2667259" y="3291106"/>
            <a:ext cx="936190" cy="534785"/>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2012</a:t>
            </a:r>
            <a:endParaRPr sz="1467" b="1" kern="0">
              <a:solidFill>
                <a:schemeClr val="bg1"/>
              </a:solidFill>
              <a:latin typeface="Arial"/>
              <a:ea typeface="Arial"/>
              <a:cs typeface="Arial"/>
              <a:sym typeface="Arial"/>
            </a:endParaRPr>
          </a:p>
        </p:txBody>
      </p:sp>
      <p:sp>
        <p:nvSpPr>
          <p:cNvPr id="1470" name="Google Shape;1470;p85"/>
          <p:cNvSpPr/>
          <p:nvPr/>
        </p:nvSpPr>
        <p:spPr>
          <a:xfrm>
            <a:off x="3901759" y="3291106"/>
            <a:ext cx="930370" cy="534785"/>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2015-2018</a:t>
            </a:r>
            <a:endParaRPr sz="1467" b="1" kern="0">
              <a:solidFill>
                <a:schemeClr val="bg1"/>
              </a:solidFill>
              <a:latin typeface="Arial"/>
              <a:ea typeface="Arial"/>
              <a:cs typeface="Arial"/>
              <a:sym typeface="Arial"/>
            </a:endParaRPr>
          </a:p>
        </p:txBody>
      </p:sp>
      <p:sp>
        <p:nvSpPr>
          <p:cNvPr id="1471" name="Google Shape;1471;p85"/>
          <p:cNvSpPr/>
          <p:nvPr/>
        </p:nvSpPr>
        <p:spPr>
          <a:xfrm>
            <a:off x="5136261" y="3291106"/>
            <a:ext cx="1000277" cy="534785"/>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2019-2020</a:t>
            </a:r>
            <a:endParaRPr sz="1467" b="1" kern="0">
              <a:solidFill>
                <a:schemeClr val="bg1"/>
              </a:solidFill>
              <a:latin typeface="Arial"/>
              <a:ea typeface="Arial"/>
              <a:cs typeface="Arial"/>
              <a:sym typeface="Arial"/>
            </a:endParaRPr>
          </a:p>
        </p:txBody>
      </p:sp>
      <p:sp>
        <p:nvSpPr>
          <p:cNvPr id="1472" name="Google Shape;1472;p85"/>
          <p:cNvSpPr/>
          <p:nvPr/>
        </p:nvSpPr>
        <p:spPr>
          <a:xfrm>
            <a:off x="6355263" y="3291106"/>
            <a:ext cx="804516" cy="534785"/>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2022</a:t>
            </a:r>
            <a:endParaRPr sz="1467" b="1" kern="0">
              <a:solidFill>
                <a:schemeClr val="bg1"/>
              </a:solidFill>
              <a:latin typeface="Arial"/>
              <a:ea typeface="Arial"/>
              <a:cs typeface="Arial"/>
              <a:sym typeface="Arial"/>
            </a:endParaRPr>
          </a:p>
        </p:txBody>
      </p:sp>
      <p:sp>
        <p:nvSpPr>
          <p:cNvPr id="1473" name="Google Shape;1473;p85"/>
          <p:cNvSpPr/>
          <p:nvPr/>
        </p:nvSpPr>
        <p:spPr>
          <a:xfrm>
            <a:off x="7401787" y="3290374"/>
            <a:ext cx="830196" cy="534785"/>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2023</a:t>
            </a:r>
            <a:endParaRPr sz="1467" b="1" kern="0">
              <a:solidFill>
                <a:schemeClr val="bg1"/>
              </a:solidFill>
              <a:latin typeface="Arial"/>
              <a:ea typeface="Arial"/>
              <a:cs typeface="Arial"/>
              <a:sym typeface="Arial"/>
            </a:endParaRPr>
          </a:p>
        </p:txBody>
      </p:sp>
      <p:sp>
        <p:nvSpPr>
          <p:cNvPr id="2" name="Google Shape;1430;p85">
            <a:extLst>
              <a:ext uri="{FF2B5EF4-FFF2-40B4-BE49-F238E27FC236}">
                <a16:creationId xmlns:a16="http://schemas.microsoft.com/office/drawing/2014/main" id="{33FB77E7-EE8F-B2A3-6B5F-765D4A8774AA}"/>
              </a:ext>
            </a:extLst>
          </p:cNvPr>
          <p:cNvSpPr txBox="1"/>
          <p:nvPr/>
        </p:nvSpPr>
        <p:spPr>
          <a:xfrm flipH="1">
            <a:off x="486939" y="1779522"/>
            <a:ext cx="2028276" cy="571859"/>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marL="0" lvl="1" algn="ctr" defTabSz="1219170">
              <a:buClr>
                <a:srgbClr val="000000"/>
              </a:buClr>
              <a:defRPr/>
            </a:pPr>
            <a:r>
              <a:rPr lang="en-US" sz="1200" b="1" kern="0" dirty="0">
                <a:solidFill>
                  <a:srgbClr val="FFFFFF"/>
                </a:solidFill>
                <a:latin typeface="Arial"/>
                <a:ea typeface="Fira Sans Extra Condensed"/>
                <a:cs typeface="Fira Sans Extra Condensed"/>
                <a:sym typeface="Fira Sans Extra Condensed"/>
              </a:rPr>
              <a:t>Selective ER </a:t>
            </a:r>
            <a:br>
              <a:rPr lang="en-US" sz="1200" b="1" kern="0" dirty="0">
                <a:solidFill>
                  <a:srgbClr val="FFFFFF"/>
                </a:solidFill>
                <a:latin typeface="Arial"/>
                <a:ea typeface="Fira Sans Extra Condensed"/>
                <a:cs typeface="Fira Sans Extra Condensed"/>
                <a:sym typeface="Fira Sans Extra Condensed"/>
              </a:rPr>
            </a:br>
            <a:r>
              <a:rPr lang="en-US" sz="1200" b="1" kern="0" dirty="0">
                <a:solidFill>
                  <a:srgbClr val="FFFFFF"/>
                </a:solidFill>
                <a:latin typeface="Arial"/>
                <a:ea typeface="Fira Sans Extra Condensed"/>
                <a:cs typeface="Fira Sans Extra Condensed"/>
                <a:sym typeface="Fira Sans Extra Condensed"/>
              </a:rPr>
              <a:t>Degrader (SERD)</a:t>
            </a:r>
          </a:p>
        </p:txBody>
      </p:sp>
      <p:sp>
        <p:nvSpPr>
          <p:cNvPr id="5" name="Google Shape;1448;p85">
            <a:extLst>
              <a:ext uri="{FF2B5EF4-FFF2-40B4-BE49-F238E27FC236}">
                <a16:creationId xmlns:a16="http://schemas.microsoft.com/office/drawing/2014/main" id="{C323400E-3874-110B-F1FC-4740D468B666}"/>
              </a:ext>
            </a:extLst>
          </p:cNvPr>
          <p:cNvSpPr txBox="1"/>
          <p:nvPr/>
        </p:nvSpPr>
        <p:spPr>
          <a:xfrm flipH="1">
            <a:off x="4543530" y="5345697"/>
            <a:ext cx="1468698" cy="421218"/>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a:solidFill>
                  <a:srgbClr val="FFFFFF"/>
                </a:solidFill>
                <a:latin typeface="Arial"/>
                <a:ea typeface="Fira Sans Extra Condensed"/>
                <a:cs typeface="Fira Sans Extra Condensed"/>
                <a:sym typeface="Fira Sans Extra Condensed"/>
              </a:rPr>
              <a:t>IO</a:t>
            </a:r>
          </a:p>
        </p:txBody>
      </p:sp>
      <p:sp>
        <p:nvSpPr>
          <p:cNvPr id="7" name="Google Shape;1449;p85">
            <a:extLst>
              <a:ext uri="{FF2B5EF4-FFF2-40B4-BE49-F238E27FC236}">
                <a16:creationId xmlns:a16="http://schemas.microsoft.com/office/drawing/2014/main" id="{9F526F51-0BD7-7216-7072-008A7EA35A9B}"/>
              </a:ext>
            </a:extLst>
          </p:cNvPr>
          <p:cNvSpPr txBox="1"/>
          <p:nvPr/>
        </p:nvSpPr>
        <p:spPr>
          <a:xfrm flipH="1">
            <a:off x="4543529" y="5757763"/>
            <a:ext cx="1468697" cy="730905"/>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a:solidFill>
                  <a:srgbClr val="000000"/>
                </a:solidFill>
                <a:latin typeface="Arial"/>
                <a:ea typeface="Roboto"/>
                <a:cs typeface="Roboto"/>
                <a:sym typeface="Roboto"/>
              </a:rPr>
              <a:t>Pembrolizumab</a:t>
            </a:r>
          </a:p>
        </p:txBody>
      </p:sp>
      <p:sp>
        <p:nvSpPr>
          <p:cNvPr id="8" name="Google Shape;1449;p85">
            <a:extLst>
              <a:ext uri="{FF2B5EF4-FFF2-40B4-BE49-F238E27FC236}">
                <a16:creationId xmlns:a16="http://schemas.microsoft.com/office/drawing/2014/main" id="{1C1360FA-0B23-0194-E1B9-8A4ABC4FE78F}"/>
              </a:ext>
            </a:extLst>
          </p:cNvPr>
          <p:cNvSpPr txBox="1"/>
          <p:nvPr/>
        </p:nvSpPr>
        <p:spPr>
          <a:xfrm flipH="1">
            <a:off x="6153382" y="5770544"/>
            <a:ext cx="1808773" cy="714772"/>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err="1">
                <a:solidFill>
                  <a:srgbClr val="000000"/>
                </a:solidFill>
                <a:latin typeface="Arial"/>
                <a:ea typeface="Roboto"/>
                <a:cs typeface="Roboto"/>
                <a:sym typeface="Roboto"/>
              </a:rPr>
              <a:t>Entrectinib</a:t>
            </a:r>
            <a:endParaRPr lang="en-US" sz="1200" kern="0">
              <a:solidFill>
                <a:srgbClr val="000000"/>
              </a:solidFill>
              <a:latin typeface="Arial"/>
              <a:ea typeface="Roboto"/>
              <a:cs typeface="Roboto"/>
              <a:sym typeface="Roboto"/>
            </a:endParaRPr>
          </a:p>
          <a:p>
            <a:pPr algn="ctr" defTabSz="1219170">
              <a:buClr>
                <a:srgbClr val="000000"/>
              </a:buClr>
              <a:buSzPts val="1100"/>
              <a:defRPr/>
            </a:pPr>
            <a:r>
              <a:rPr lang="en-US" sz="1200" kern="0">
                <a:solidFill>
                  <a:srgbClr val="000000"/>
                </a:solidFill>
                <a:latin typeface="Arial"/>
                <a:ea typeface="Roboto"/>
                <a:cs typeface="Roboto"/>
                <a:sym typeface="Roboto"/>
              </a:rPr>
              <a:t>Larotrectinib</a:t>
            </a:r>
          </a:p>
          <a:p>
            <a:pPr algn="ctr" defTabSz="1219170">
              <a:buClr>
                <a:srgbClr val="000000"/>
              </a:buClr>
              <a:buSzPts val="1100"/>
              <a:defRPr/>
            </a:pPr>
            <a:r>
              <a:rPr lang="en-US" sz="1200" kern="0" err="1">
                <a:solidFill>
                  <a:srgbClr val="000000"/>
                </a:solidFill>
                <a:latin typeface="Arial"/>
                <a:ea typeface="Roboto"/>
                <a:cs typeface="Roboto"/>
                <a:sym typeface="Roboto"/>
              </a:rPr>
              <a:t>Selpercatinib</a:t>
            </a:r>
            <a:endParaRPr lang="en-US" sz="1200" kern="0">
              <a:solidFill>
                <a:srgbClr val="000000"/>
              </a:solidFill>
              <a:latin typeface="Arial"/>
              <a:ea typeface="Roboto"/>
              <a:cs typeface="Roboto"/>
              <a:sym typeface="Roboto"/>
            </a:endParaRPr>
          </a:p>
        </p:txBody>
      </p:sp>
      <p:sp>
        <p:nvSpPr>
          <p:cNvPr id="9" name="Google Shape;1433;p85">
            <a:extLst>
              <a:ext uri="{FF2B5EF4-FFF2-40B4-BE49-F238E27FC236}">
                <a16:creationId xmlns:a16="http://schemas.microsoft.com/office/drawing/2014/main" id="{D95E2F38-B284-5A3F-2470-378848A938DD}"/>
              </a:ext>
            </a:extLst>
          </p:cNvPr>
          <p:cNvSpPr txBox="1"/>
          <p:nvPr/>
        </p:nvSpPr>
        <p:spPr>
          <a:xfrm flipH="1">
            <a:off x="6153381" y="5345697"/>
            <a:ext cx="1808773" cy="412067"/>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b="1" kern="0">
                <a:solidFill>
                  <a:schemeClr val="bg1"/>
                </a:solidFill>
                <a:latin typeface="Arial"/>
                <a:ea typeface="Roboto"/>
                <a:cs typeface="Roboto"/>
                <a:sym typeface="Roboto"/>
              </a:rPr>
              <a:t>NTRK inhibitors</a:t>
            </a:r>
          </a:p>
          <a:p>
            <a:pPr algn="ctr" defTabSz="1219170">
              <a:buClr>
                <a:srgbClr val="000000"/>
              </a:buClr>
              <a:buSzPts val="1100"/>
              <a:defRPr/>
            </a:pPr>
            <a:r>
              <a:rPr lang="en-US" sz="1200" b="1" kern="0">
                <a:solidFill>
                  <a:schemeClr val="bg1"/>
                </a:solidFill>
                <a:latin typeface="Arial"/>
                <a:ea typeface="Roboto"/>
                <a:cs typeface="Roboto"/>
                <a:sym typeface="Roboto"/>
              </a:rPr>
              <a:t>RET inhibitors</a:t>
            </a:r>
          </a:p>
        </p:txBody>
      </p:sp>
      <p:sp>
        <p:nvSpPr>
          <p:cNvPr id="6" name="Google Shape;1473;p85">
            <a:extLst>
              <a:ext uri="{FF2B5EF4-FFF2-40B4-BE49-F238E27FC236}">
                <a16:creationId xmlns:a16="http://schemas.microsoft.com/office/drawing/2014/main" id="{9050D700-5FD5-C0A4-3C4C-365FC51AA38D}"/>
              </a:ext>
            </a:extLst>
          </p:cNvPr>
          <p:cNvSpPr/>
          <p:nvPr/>
        </p:nvSpPr>
        <p:spPr>
          <a:xfrm>
            <a:off x="8380718" y="3267711"/>
            <a:ext cx="860463" cy="534785"/>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2024</a:t>
            </a:r>
          </a:p>
        </p:txBody>
      </p:sp>
      <p:sp>
        <p:nvSpPr>
          <p:cNvPr id="10" name="Google Shape;1457;p85">
            <a:extLst>
              <a:ext uri="{FF2B5EF4-FFF2-40B4-BE49-F238E27FC236}">
                <a16:creationId xmlns:a16="http://schemas.microsoft.com/office/drawing/2014/main" id="{3D7E82E9-99A0-699B-E4C0-9AD448CAFBC8}"/>
              </a:ext>
            </a:extLst>
          </p:cNvPr>
          <p:cNvSpPr txBox="1"/>
          <p:nvPr/>
        </p:nvSpPr>
        <p:spPr>
          <a:xfrm flipH="1">
            <a:off x="7903318" y="1647782"/>
            <a:ext cx="1112864" cy="624931"/>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PI3K inhibitor </a:t>
            </a:r>
          </a:p>
        </p:txBody>
      </p:sp>
      <p:sp>
        <p:nvSpPr>
          <p:cNvPr id="11" name="Google Shape;1458;p85">
            <a:extLst>
              <a:ext uri="{FF2B5EF4-FFF2-40B4-BE49-F238E27FC236}">
                <a16:creationId xmlns:a16="http://schemas.microsoft.com/office/drawing/2014/main" id="{C9B4AB1E-79F5-A8D9-D627-81B842483664}"/>
              </a:ext>
            </a:extLst>
          </p:cNvPr>
          <p:cNvSpPr txBox="1"/>
          <p:nvPr/>
        </p:nvSpPr>
        <p:spPr>
          <a:xfrm flipH="1">
            <a:off x="7903534" y="2275311"/>
            <a:ext cx="1112865" cy="787163"/>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dirty="0" err="1">
                <a:solidFill>
                  <a:srgbClr val="000000"/>
                </a:solidFill>
                <a:latin typeface="Arial"/>
                <a:ea typeface="Roboto"/>
                <a:cs typeface="Roboto"/>
                <a:sym typeface="Roboto"/>
              </a:rPr>
              <a:t>Inavolisib</a:t>
            </a:r>
            <a:r>
              <a:rPr lang="en-US" sz="1200" kern="0" dirty="0">
                <a:solidFill>
                  <a:srgbClr val="000000"/>
                </a:solidFill>
                <a:latin typeface="Arial"/>
                <a:ea typeface="Roboto"/>
                <a:cs typeface="Roboto"/>
                <a:sym typeface="Roboto"/>
              </a:rPr>
              <a:t> + Fulvestrant + Palbociclib</a:t>
            </a:r>
          </a:p>
        </p:txBody>
      </p:sp>
      <p:cxnSp>
        <p:nvCxnSpPr>
          <p:cNvPr id="12" name="Google Shape;1462;p85">
            <a:extLst>
              <a:ext uri="{FF2B5EF4-FFF2-40B4-BE49-F238E27FC236}">
                <a16:creationId xmlns:a16="http://schemas.microsoft.com/office/drawing/2014/main" id="{B44912D6-7C95-CA13-E0AC-17FDED1812F4}"/>
              </a:ext>
            </a:extLst>
          </p:cNvPr>
          <p:cNvCxnSpPr>
            <a:cxnSpLocks/>
          </p:cNvCxnSpPr>
          <p:nvPr/>
        </p:nvCxnSpPr>
        <p:spPr>
          <a:xfrm>
            <a:off x="8742966" y="3067669"/>
            <a:ext cx="0" cy="200042"/>
          </a:xfrm>
          <a:prstGeom prst="straightConnector1">
            <a:avLst/>
          </a:prstGeom>
          <a:noFill/>
          <a:ln w="28575" cap="flat" cmpd="sng">
            <a:solidFill>
              <a:schemeClr val="dk1"/>
            </a:solidFill>
            <a:prstDash val="solid"/>
            <a:round/>
            <a:headEnd type="none" w="sm" len="sm"/>
            <a:tailEnd type="none" w="sm" len="sm"/>
          </a:ln>
        </p:spPr>
      </p:cxnSp>
      <p:sp>
        <p:nvSpPr>
          <p:cNvPr id="15" name="Google Shape;1473;p85">
            <a:extLst>
              <a:ext uri="{FF2B5EF4-FFF2-40B4-BE49-F238E27FC236}">
                <a16:creationId xmlns:a16="http://schemas.microsoft.com/office/drawing/2014/main" id="{A1880D2E-14A8-ED53-BAEB-F1D9683F1BCE}"/>
              </a:ext>
            </a:extLst>
          </p:cNvPr>
          <p:cNvSpPr/>
          <p:nvPr/>
        </p:nvSpPr>
        <p:spPr>
          <a:xfrm>
            <a:off x="9333513" y="3291613"/>
            <a:ext cx="857632" cy="517287"/>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2025</a:t>
            </a:r>
          </a:p>
        </p:txBody>
      </p:sp>
      <p:cxnSp>
        <p:nvCxnSpPr>
          <p:cNvPr id="20" name="Google Shape;1462;p85">
            <a:extLst>
              <a:ext uri="{FF2B5EF4-FFF2-40B4-BE49-F238E27FC236}">
                <a16:creationId xmlns:a16="http://schemas.microsoft.com/office/drawing/2014/main" id="{7EA7254C-60C0-1F2E-EBAF-E54A08EAC64B}"/>
              </a:ext>
            </a:extLst>
          </p:cNvPr>
          <p:cNvCxnSpPr>
            <a:cxnSpLocks/>
          </p:cNvCxnSpPr>
          <p:nvPr/>
        </p:nvCxnSpPr>
        <p:spPr>
          <a:xfrm>
            <a:off x="9601224" y="3802496"/>
            <a:ext cx="0" cy="473763"/>
          </a:xfrm>
          <a:prstGeom prst="straightConnector1">
            <a:avLst/>
          </a:prstGeom>
          <a:noFill/>
          <a:ln w="28575" cap="flat" cmpd="sng">
            <a:solidFill>
              <a:schemeClr val="dk1"/>
            </a:solidFill>
            <a:prstDash val="solid"/>
            <a:round/>
            <a:headEnd type="none" w="sm" len="sm"/>
            <a:tailEnd type="none" w="sm" len="sm"/>
          </a:ln>
        </p:spPr>
      </p:cxnSp>
      <p:sp>
        <p:nvSpPr>
          <p:cNvPr id="21" name="Google Shape;1452;p85">
            <a:extLst>
              <a:ext uri="{FF2B5EF4-FFF2-40B4-BE49-F238E27FC236}">
                <a16:creationId xmlns:a16="http://schemas.microsoft.com/office/drawing/2014/main" id="{90D391E0-641B-EBFD-64A7-D1D57B380774}"/>
              </a:ext>
            </a:extLst>
          </p:cNvPr>
          <p:cNvSpPr txBox="1"/>
          <p:nvPr/>
        </p:nvSpPr>
        <p:spPr>
          <a:xfrm flipH="1">
            <a:off x="9176727" y="4064102"/>
            <a:ext cx="1552445" cy="557456"/>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a:solidFill>
                  <a:srgbClr val="FFFFFF"/>
                </a:solidFill>
                <a:latin typeface="Arial"/>
                <a:ea typeface="Fira Sans Extra Condensed"/>
                <a:cs typeface="Fira Sans Extra Condensed"/>
                <a:sym typeface="Fira Sans Extra Condensed"/>
              </a:rPr>
              <a:t>HER2-targeting ADC</a:t>
            </a:r>
          </a:p>
        </p:txBody>
      </p:sp>
      <p:sp>
        <p:nvSpPr>
          <p:cNvPr id="22" name="Google Shape;1453;p85">
            <a:extLst>
              <a:ext uri="{FF2B5EF4-FFF2-40B4-BE49-F238E27FC236}">
                <a16:creationId xmlns:a16="http://schemas.microsoft.com/office/drawing/2014/main" id="{5A1735C8-8434-CF2D-2832-1E63373496E4}"/>
              </a:ext>
            </a:extLst>
          </p:cNvPr>
          <p:cNvSpPr txBox="1"/>
          <p:nvPr/>
        </p:nvSpPr>
        <p:spPr>
          <a:xfrm flipH="1">
            <a:off x="9176727" y="4612510"/>
            <a:ext cx="1552445" cy="544406"/>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dirty="0">
                <a:solidFill>
                  <a:srgbClr val="000000"/>
                </a:solidFill>
                <a:latin typeface="Arial"/>
                <a:ea typeface="Roboto"/>
                <a:cs typeface="Roboto"/>
                <a:sym typeface="Roboto"/>
              </a:rPr>
              <a:t>Trastuzumab deruxtecan*</a:t>
            </a:r>
          </a:p>
        </p:txBody>
      </p:sp>
      <p:sp>
        <p:nvSpPr>
          <p:cNvPr id="19" name="Google Shape;1457;p85">
            <a:extLst>
              <a:ext uri="{FF2B5EF4-FFF2-40B4-BE49-F238E27FC236}">
                <a16:creationId xmlns:a16="http://schemas.microsoft.com/office/drawing/2014/main" id="{7160D3F8-DA45-F23D-6761-869DAF1E9153}"/>
              </a:ext>
            </a:extLst>
          </p:cNvPr>
          <p:cNvSpPr txBox="1"/>
          <p:nvPr/>
        </p:nvSpPr>
        <p:spPr>
          <a:xfrm flipH="1">
            <a:off x="9138440" y="1136125"/>
            <a:ext cx="1298035" cy="412067"/>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a:solidFill>
                  <a:srgbClr val="FFFFFF"/>
                </a:solidFill>
                <a:latin typeface="Arial"/>
                <a:ea typeface="Fira Sans Extra Condensed"/>
                <a:cs typeface="Fira Sans Extra Condensed"/>
                <a:sym typeface="Fira Sans Extra Condensed"/>
              </a:rPr>
              <a:t>Novel SERD</a:t>
            </a:r>
          </a:p>
        </p:txBody>
      </p:sp>
      <p:sp>
        <p:nvSpPr>
          <p:cNvPr id="23" name="Google Shape;1458;p85">
            <a:extLst>
              <a:ext uri="{FF2B5EF4-FFF2-40B4-BE49-F238E27FC236}">
                <a16:creationId xmlns:a16="http://schemas.microsoft.com/office/drawing/2014/main" id="{DDFA205E-57A0-F283-5543-8082ED69235E}"/>
              </a:ext>
            </a:extLst>
          </p:cNvPr>
          <p:cNvSpPr txBox="1"/>
          <p:nvPr/>
        </p:nvSpPr>
        <p:spPr>
          <a:xfrm flipH="1">
            <a:off x="9138445" y="1544137"/>
            <a:ext cx="1298262" cy="454699"/>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err="1">
                <a:solidFill>
                  <a:srgbClr val="000000"/>
                </a:solidFill>
                <a:latin typeface="Arial"/>
                <a:ea typeface="Roboto"/>
                <a:cs typeface="Roboto"/>
                <a:sym typeface="Roboto"/>
              </a:rPr>
              <a:t>Imlunestrant</a:t>
            </a:r>
            <a:endParaRPr lang="en-US" sz="1200" kern="0">
              <a:solidFill>
                <a:srgbClr val="000000"/>
              </a:solidFill>
              <a:latin typeface="Arial"/>
              <a:ea typeface="Roboto"/>
              <a:cs typeface="Roboto"/>
              <a:sym typeface="Roboto"/>
            </a:endParaRPr>
          </a:p>
        </p:txBody>
      </p:sp>
      <p:sp>
        <p:nvSpPr>
          <p:cNvPr id="27" name="Google Shape;1457;p85">
            <a:extLst>
              <a:ext uri="{FF2B5EF4-FFF2-40B4-BE49-F238E27FC236}">
                <a16:creationId xmlns:a16="http://schemas.microsoft.com/office/drawing/2014/main" id="{EF147093-1F93-1C81-39BF-40DF028AB976}"/>
              </a:ext>
            </a:extLst>
          </p:cNvPr>
          <p:cNvSpPr txBox="1"/>
          <p:nvPr/>
        </p:nvSpPr>
        <p:spPr>
          <a:xfrm flipH="1">
            <a:off x="9166598" y="5313863"/>
            <a:ext cx="1562580" cy="285606"/>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TROP-2 ADC</a:t>
            </a:r>
          </a:p>
        </p:txBody>
      </p:sp>
      <p:sp>
        <p:nvSpPr>
          <p:cNvPr id="28" name="Google Shape;1458;p85">
            <a:extLst>
              <a:ext uri="{FF2B5EF4-FFF2-40B4-BE49-F238E27FC236}">
                <a16:creationId xmlns:a16="http://schemas.microsoft.com/office/drawing/2014/main" id="{0ED3BD4B-1446-000A-14D4-C02943703B4E}"/>
              </a:ext>
            </a:extLst>
          </p:cNvPr>
          <p:cNvSpPr txBox="1"/>
          <p:nvPr/>
        </p:nvSpPr>
        <p:spPr>
          <a:xfrm flipH="1">
            <a:off x="9166598" y="5601807"/>
            <a:ext cx="1562580" cy="421218"/>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err="1">
                <a:solidFill>
                  <a:srgbClr val="000000"/>
                </a:solidFill>
                <a:latin typeface="Arial"/>
                <a:ea typeface="Roboto"/>
                <a:cs typeface="Roboto"/>
                <a:sym typeface="Roboto"/>
              </a:rPr>
              <a:t>Datopotamab</a:t>
            </a:r>
            <a:endParaRPr lang="en-US" sz="1200" kern="0">
              <a:solidFill>
                <a:srgbClr val="000000"/>
              </a:solidFill>
              <a:latin typeface="Arial"/>
              <a:ea typeface="Roboto"/>
              <a:cs typeface="Roboto"/>
              <a:sym typeface="Roboto"/>
            </a:endParaRPr>
          </a:p>
        </p:txBody>
      </p:sp>
      <p:sp>
        <p:nvSpPr>
          <p:cNvPr id="13" name="Google Shape;1473;p85">
            <a:extLst>
              <a:ext uri="{FF2B5EF4-FFF2-40B4-BE49-F238E27FC236}">
                <a16:creationId xmlns:a16="http://schemas.microsoft.com/office/drawing/2014/main" id="{41331DF4-D1A4-46F9-942E-07CB1459DB58}"/>
              </a:ext>
            </a:extLst>
          </p:cNvPr>
          <p:cNvSpPr/>
          <p:nvPr/>
        </p:nvSpPr>
        <p:spPr>
          <a:xfrm>
            <a:off x="10354749" y="3299123"/>
            <a:ext cx="1331176" cy="517287"/>
          </a:xfrm>
          <a:prstGeom prst="rect">
            <a:avLst/>
          </a:prstGeom>
          <a:solidFill>
            <a:schemeClr val="bg2"/>
          </a:solidFill>
          <a:ln>
            <a:noFill/>
            <a:headEnd type="none" w="sm" len="sm"/>
            <a:tailEnd type="none" w="sm" len="sm"/>
          </a:ln>
        </p:spPr>
        <p:style>
          <a:lnRef idx="1">
            <a:schemeClr val="dk1"/>
          </a:lnRef>
          <a:fillRef idx="2">
            <a:schemeClr val="dk1"/>
          </a:fillRef>
          <a:effectRef idx="1">
            <a:schemeClr val="dk1"/>
          </a:effectRef>
          <a:fontRef idx="minor">
            <a:schemeClr val="dk1"/>
          </a:fontRef>
        </p:style>
        <p:txBody>
          <a:bodyPr spcFirstLastPara="1" wrap="square" lIns="121900" tIns="121900" rIns="121900" bIns="121900" anchor="ctr" anchorCtr="0">
            <a:noAutofit/>
          </a:bodyPr>
          <a:lstStyle/>
          <a:p>
            <a:pPr algn="ctr" defTabSz="1219170">
              <a:buClr>
                <a:srgbClr val="000000"/>
              </a:buClr>
              <a:buSzPts val="1100"/>
              <a:defRPr/>
            </a:pPr>
            <a:r>
              <a:rPr lang="en-US" sz="1467" b="1" kern="0">
                <a:solidFill>
                  <a:schemeClr val="bg1"/>
                </a:solidFill>
                <a:latin typeface="Arial"/>
                <a:ea typeface="Arial"/>
                <a:cs typeface="Arial"/>
                <a:sym typeface="Arial"/>
              </a:rPr>
              <a:t>2026</a:t>
            </a:r>
          </a:p>
        </p:txBody>
      </p:sp>
      <p:sp>
        <p:nvSpPr>
          <p:cNvPr id="17" name="Google Shape;1458;p85">
            <a:extLst>
              <a:ext uri="{FF2B5EF4-FFF2-40B4-BE49-F238E27FC236}">
                <a16:creationId xmlns:a16="http://schemas.microsoft.com/office/drawing/2014/main" id="{7AA088F2-F372-6DCC-1686-634C886F1495}"/>
              </a:ext>
            </a:extLst>
          </p:cNvPr>
          <p:cNvSpPr txBox="1"/>
          <p:nvPr/>
        </p:nvSpPr>
        <p:spPr>
          <a:xfrm flipH="1">
            <a:off x="9436763" y="2520151"/>
            <a:ext cx="1331176" cy="406361"/>
          </a:xfrm>
          <a:prstGeom prst="rect">
            <a:avLst/>
          </a:prstGeom>
          <a:noFill/>
          <a:ln w="19050" cap="flat" cmpd="sng">
            <a:solidFill>
              <a:schemeClr val="accent1"/>
            </a:solidFill>
            <a:prstDash val="solid"/>
            <a:round/>
            <a:headEnd type="none" w="sm" len="sm"/>
            <a:tailEnd type="none" w="sm" len="sm"/>
          </a:ln>
        </p:spPr>
        <p:txBody>
          <a:bodyPr spcFirstLastPara="1" wrap="square" lIns="91440" tIns="121900" rIns="91440" bIns="121900" anchor="ctr" anchorCtr="0">
            <a:noAutofit/>
          </a:bodyPr>
          <a:lstStyle/>
          <a:p>
            <a:pPr algn="ctr" defTabSz="1219170">
              <a:buClr>
                <a:srgbClr val="000000"/>
              </a:buClr>
              <a:buSzPts val="1100"/>
              <a:defRPr/>
            </a:pPr>
            <a:r>
              <a:rPr lang="en-US" sz="1200" kern="0" err="1">
                <a:solidFill>
                  <a:srgbClr val="000000"/>
                </a:solidFill>
                <a:latin typeface="Arial"/>
                <a:ea typeface="Roboto"/>
                <a:cs typeface="Roboto"/>
                <a:sym typeface="Roboto"/>
              </a:rPr>
              <a:t>Vepdegestrant</a:t>
            </a:r>
            <a:endParaRPr sz="1200" kern="0">
              <a:solidFill>
                <a:srgbClr val="000000"/>
              </a:solidFill>
              <a:latin typeface="Arial"/>
              <a:ea typeface="Roboto"/>
              <a:cs typeface="Roboto"/>
              <a:sym typeface="Roboto"/>
            </a:endParaRPr>
          </a:p>
        </p:txBody>
      </p:sp>
      <p:sp>
        <p:nvSpPr>
          <p:cNvPr id="18" name="Google Shape;1457;p85">
            <a:extLst>
              <a:ext uri="{FF2B5EF4-FFF2-40B4-BE49-F238E27FC236}">
                <a16:creationId xmlns:a16="http://schemas.microsoft.com/office/drawing/2014/main" id="{CFA0D067-0DB8-03D7-34C8-6C1A828E0CC4}"/>
              </a:ext>
            </a:extLst>
          </p:cNvPr>
          <p:cNvSpPr txBox="1"/>
          <p:nvPr/>
        </p:nvSpPr>
        <p:spPr>
          <a:xfrm flipH="1">
            <a:off x="9436762" y="2139546"/>
            <a:ext cx="1331178" cy="397177"/>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PROTAC</a:t>
            </a:r>
          </a:p>
        </p:txBody>
      </p:sp>
      <p:sp>
        <p:nvSpPr>
          <p:cNvPr id="47" name="Google Shape;1458;p85">
            <a:extLst>
              <a:ext uri="{FF2B5EF4-FFF2-40B4-BE49-F238E27FC236}">
                <a16:creationId xmlns:a16="http://schemas.microsoft.com/office/drawing/2014/main" id="{BBDC1597-3489-6505-812A-824D7476B6A7}"/>
              </a:ext>
            </a:extLst>
          </p:cNvPr>
          <p:cNvSpPr txBox="1"/>
          <p:nvPr/>
        </p:nvSpPr>
        <p:spPr>
          <a:xfrm flipH="1">
            <a:off x="10805670" y="4778442"/>
            <a:ext cx="1168813" cy="824305"/>
          </a:xfrm>
          <a:prstGeom prst="rect">
            <a:avLst/>
          </a:prstGeom>
          <a:noFill/>
          <a:ln w="19050" cap="flat" cmpd="sng">
            <a:solidFill>
              <a:schemeClr val="accent1"/>
            </a:solidFill>
            <a:prstDash val="solid"/>
            <a:round/>
            <a:headEnd type="none" w="sm" len="sm"/>
            <a:tailEnd type="none" w="sm" len="sm"/>
          </a:ln>
        </p:spPr>
        <p:txBody>
          <a:bodyPr spcFirstLastPara="1" wrap="square" lIns="91440" tIns="121900" rIns="91440" bIns="121900" anchor="ctr" anchorCtr="0">
            <a:noAutofit/>
          </a:bodyPr>
          <a:lstStyle/>
          <a:p>
            <a:pPr algn="ctr"/>
            <a:r>
              <a:rPr lang="en-US" sz="1200" dirty="0" err="1"/>
              <a:t>Gedatolisib</a:t>
            </a:r>
            <a:r>
              <a:rPr lang="en-US" sz="1200" dirty="0"/>
              <a:t> + Fulvestrant ±</a:t>
            </a:r>
            <a:br>
              <a:rPr lang="en-US" sz="1200" dirty="0"/>
            </a:br>
            <a:r>
              <a:rPr lang="en-US" sz="1200" dirty="0"/>
              <a:t>Palbociclib</a:t>
            </a:r>
          </a:p>
        </p:txBody>
      </p:sp>
      <p:sp>
        <p:nvSpPr>
          <p:cNvPr id="48" name="Google Shape;1457;p85">
            <a:extLst>
              <a:ext uri="{FF2B5EF4-FFF2-40B4-BE49-F238E27FC236}">
                <a16:creationId xmlns:a16="http://schemas.microsoft.com/office/drawing/2014/main" id="{D3E60A7C-C6DA-0945-4C23-956FE507E331}"/>
              </a:ext>
            </a:extLst>
          </p:cNvPr>
          <p:cNvSpPr txBox="1"/>
          <p:nvPr/>
        </p:nvSpPr>
        <p:spPr>
          <a:xfrm flipH="1">
            <a:off x="10805667" y="4070534"/>
            <a:ext cx="1168817" cy="707908"/>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PI3K/AKT/</a:t>
            </a:r>
            <a:br>
              <a:rPr lang="en-US" sz="1200" b="1" kern="0" dirty="0">
                <a:solidFill>
                  <a:srgbClr val="FFFFFF"/>
                </a:solidFill>
                <a:latin typeface="Arial"/>
                <a:ea typeface="Fira Sans Extra Condensed"/>
                <a:cs typeface="Fira Sans Extra Condensed"/>
                <a:sym typeface="Fira Sans Extra Condensed"/>
              </a:rPr>
            </a:br>
            <a:r>
              <a:rPr lang="en-US" sz="1200" b="1" kern="0" dirty="0">
                <a:solidFill>
                  <a:srgbClr val="FFFFFF"/>
                </a:solidFill>
                <a:latin typeface="Arial"/>
                <a:ea typeface="Fira Sans Extra Condensed"/>
                <a:cs typeface="Fira Sans Extra Condensed"/>
                <a:sym typeface="Fira Sans Extra Condensed"/>
              </a:rPr>
              <a:t>mTOR </a:t>
            </a:r>
            <a:br>
              <a:rPr lang="en-US" sz="1200" b="1" kern="0" dirty="0">
                <a:solidFill>
                  <a:srgbClr val="FFFFFF"/>
                </a:solidFill>
                <a:latin typeface="Arial"/>
                <a:ea typeface="Fira Sans Extra Condensed"/>
                <a:cs typeface="Fira Sans Extra Condensed"/>
                <a:sym typeface="Fira Sans Extra Condensed"/>
              </a:rPr>
            </a:br>
            <a:r>
              <a:rPr lang="en-US" sz="1200" b="1" kern="0" dirty="0">
                <a:solidFill>
                  <a:srgbClr val="FFFFFF"/>
                </a:solidFill>
                <a:latin typeface="Arial"/>
                <a:ea typeface="Fira Sans Extra Condensed"/>
                <a:cs typeface="Fira Sans Extra Condensed"/>
                <a:sym typeface="Fira Sans Extra Condensed"/>
              </a:rPr>
              <a:t>inhibitor</a:t>
            </a:r>
          </a:p>
        </p:txBody>
      </p:sp>
      <p:sp>
        <p:nvSpPr>
          <p:cNvPr id="52" name="Footer Placeholder 8">
            <a:extLst>
              <a:ext uri="{FF2B5EF4-FFF2-40B4-BE49-F238E27FC236}">
                <a16:creationId xmlns:a16="http://schemas.microsoft.com/office/drawing/2014/main" id="{A8CFA455-FF67-3955-3C0E-304CCD94AD25}"/>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r>
              <a:rPr lang="en-US" dirty="0"/>
              <a:t>*For HER2 Low and Ultra Low after ET</a:t>
            </a:r>
          </a:p>
        </p:txBody>
      </p:sp>
      <p:sp>
        <p:nvSpPr>
          <p:cNvPr id="24" name="Google Shape;1457;p85">
            <a:extLst>
              <a:ext uri="{FF2B5EF4-FFF2-40B4-BE49-F238E27FC236}">
                <a16:creationId xmlns:a16="http://schemas.microsoft.com/office/drawing/2014/main" id="{03558469-E6B1-FF2D-F18A-4C62958C6465}"/>
              </a:ext>
            </a:extLst>
          </p:cNvPr>
          <p:cNvSpPr txBox="1"/>
          <p:nvPr/>
        </p:nvSpPr>
        <p:spPr>
          <a:xfrm flipH="1">
            <a:off x="10492089" y="1144160"/>
            <a:ext cx="1228095" cy="412067"/>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a:solidFill>
                  <a:srgbClr val="FFFFFF"/>
                </a:solidFill>
                <a:latin typeface="Arial"/>
                <a:ea typeface="Fira Sans Extra Condensed"/>
                <a:cs typeface="Fira Sans Extra Condensed"/>
                <a:sym typeface="Fira Sans Extra Condensed"/>
              </a:rPr>
              <a:t>Novel SERD</a:t>
            </a:r>
          </a:p>
        </p:txBody>
      </p:sp>
      <p:sp>
        <p:nvSpPr>
          <p:cNvPr id="30" name="Google Shape;1458;p85">
            <a:extLst>
              <a:ext uri="{FF2B5EF4-FFF2-40B4-BE49-F238E27FC236}">
                <a16:creationId xmlns:a16="http://schemas.microsoft.com/office/drawing/2014/main" id="{DEF11729-3B83-8ABA-D7D4-F98A1862DC83}"/>
              </a:ext>
            </a:extLst>
          </p:cNvPr>
          <p:cNvSpPr txBox="1"/>
          <p:nvPr/>
        </p:nvSpPr>
        <p:spPr>
          <a:xfrm flipH="1">
            <a:off x="10492105" y="1552172"/>
            <a:ext cx="1228309" cy="454699"/>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err="1">
                <a:solidFill>
                  <a:srgbClr val="000000"/>
                </a:solidFill>
                <a:latin typeface="Arial"/>
                <a:ea typeface="Roboto"/>
                <a:cs typeface="Roboto"/>
                <a:sym typeface="Roboto"/>
              </a:rPr>
              <a:t>Camizestrant</a:t>
            </a:r>
            <a:r>
              <a:rPr lang="en-US" sz="1200" kern="0">
                <a:solidFill>
                  <a:srgbClr val="000000"/>
                </a:solidFill>
                <a:latin typeface="Arial"/>
                <a:ea typeface="Roboto"/>
                <a:cs typeface="Roboto"/>
                <a:sym typeface="Roboto"/>
              </a:rPr>
              <a:t> + CDK4/6i</a:t>
            </a:r>
            <a:endParaRPr sz="1200" kern="0">
              <a:solidFill>
                <a:srgbClr val="000000"/>
              </a:solidFill>
              <a:latin typeface="Arial"/>
              <a:ea typeface="Roboto"/>
              <a:cs typeface="Roboto"/>
              <a:sym typeface="Roboto"/>
            </a:endParaRPr>
          </a:p>
        </p:txBody>
      </p:sp>
      <p:sp>
        <p:nvSpPr>
          <p:cNvPr id="34" name="Google Shape;1457;p85">
            <a:extLst>
              <a:ext uri="{FF2B5EF4-FFF2-40B4-BE49-F238E27FC236}">
                <a16:creationId xmlns:a16="http://schemas.microsoft.com/office/drawing/2014/main" id="{7735BCDC-5A29-9E11-51F3-32B1AC4D5738}"/>
              </a:ext>
            </a:extLst>
          </p:cNvPr>
          <p:cNvSpPr txBox="1"/>
          <p:nvPr/>
        </p:nvSpPr>
        <p:spPr>
          <a:xfrm flipH="1">
            <a:off x="10932679" y="2119630"/>
            <a:ext cx="1228095" cy="412067"/>
          </a:xfrm>
          <a:prstGeom prst="rect">
            <a:avLst/>
          </a:prstGeom>
          <a:solidFill>
            <a:schemeClr val="accent1"/>
          </a:solid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200"/>
              <a:defRPr/>
            </a:pPr>
            <a:r>
              <a:rPr lang="en-US" sz="1200" b="1" kern="0" dirty="0">
                <a:solidFill>
                  <a:srgbClr val="FFFFFF"/>
                </a:solidFill>
                <a:latin typeface="Arial"/>
                <a:ea typeface="Fira Sans Extra Condensed"/>
                <a:cs typeface="Fira Sans Extra Condensed"/>
                <a:sym typeface="Fira Sans Extra Condensed"/>
              </a:rPr>
              <a:t>Novel SERD</a:t>
            </a:r>
          </a:p>
        </p:txBody>
      </p:sp>
      <p:sp>
        <p:nvSpPr>
          <p:cNvPr id="35" name="Google Shape;1458;p85">
            <a:extLst>
              <a:ext uri="{FF2B5EF4-FFF2-40B4-BE49-F238E27FC236}">
                <a16:creationId xmlns:a16="http://schemas.microsoft.com/office/drawing/2014/main" id="{7F0251CB-A77E-0733-C3B1-B2094DEA2252}"/>
              </a:ext>
            </a:extLst>
          </p:cNvPr>
          <p:cNvSpPr txBox="1"/>
          <p:nvPr/>
        </p:nvSpPr>
        <p:spPr>
          <a:xfrm flipH="1">
            <a:off x="10932695" y="2527642"/>
            <a:ext cx="1228309" cy="454699"/>
          </a:xfrm>
          <a:prstGeom prst="rect">
            <a:avLst/>
          </a:prstGeom>
          <a:noFill/>
          <a:ln w="19050"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pPr algn="ctr" defTabSz="1219170">
              <a:buClr>
                <a:srgbClr val="000000"/>
              </a:buClr>
              <a:buSzPts val="1100"/>
              <a:defRPr/>
            </a:pPr>
            <a:r>
              <a:rPr lang="en-US" sz="1200" kern="0" dirty="0" err="1">
                <a:solidFill>
                  <a:srgbClr val="000000"/>
                </a:solidFill>
                <a:latin typeface="Arial"/>
                <a:ea typeface="Roboto"/>
                <a:cs typeface="Roboto"/>
                <a:sym typeface="Roboto"/>
              </a:rPr>
              <a:t>Imlunestrant</a:t>
            </a:r>
            <a:r>
              <a:rPr lang="en-US" sz="1200" kern="0" dirty="0">
                <a:solidFill>
                  <a:srgbClr val="000000"/>
                </a:solidFill>
                <a:latin typeface="Arial"/>
                <a:ea typeface="Roboto"/>
                <a:cs typeface="Roboto"/>
                <a:sym typeface="Roboto"/>
              </a:rPr>
              <a:t> + </a:t>
            </a:r>
            <a:r>
              <a:rPr lang="en-US" sz="1200" kern="0" dirty="0" err="1">
                <a:solidFill>
                  <a:srgbClr val="000000"/>
                </a:solidFill>
                <a:latin typeface="Arial"/>
                <a:ea typeface="Roboto"/>
                <a:cs typeface="Roboto"/>
                <a:sym typeface="Roboto"/>
              </a:rPr>
              <a:t>abemaciclib</a:t>
            </a:r>
            <a:endParaRPr sz="1200" kern="0" dirty="0">
              <a:solidFill>
                <a:srgbClr val="000000"/>
              </a:solidFill>
              <a:latin typeface="Arial"/>
              <a:ea typeface="Roboto"/>
              <a:cs typeface="Roboto"/>
              <a:sym typeface="Roboto"/>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7FBA18-48B9-4181-A5A9-A65AF2DA01E3}"/>
              </a:ext>
            </a:extLst>
          </p:cNvPr>
          <p:cNvSpPr>
            <a:spLocks noGrp="1"/>
          </p:cNvSpPr>
          <p:nvPr>
            <p:ph type="title"/>
          </p:nvPr>
        </p:nvSpPr>
        <p:spPr>
          <a:xfrm>
            <a:off x="609600" y="365125"/>
            <a:ext cx="11070336" cy="871393"/>
          </a:xfrm>
        </p:spPr>
        <p:txBody>
          <a:bodyPr>
            <a:normAutofit fontScale="90000"/>
          </a:bodyPr>
          <a:lstStyle/>
          <a:p>
            <a:r>
              <a:rPr lang="en-US" dirty="0"/>
              <a:t>Overall Survival in Patients Treated With CDK4/6i for Metastatic Disease: Non–Head-to-Head Comparison</a:t>
            </a:r>
          </a:p>
        </p:txBody>
      </p:sp>
      <p:graphicFrame>
        <p:nvGraphicFramePr>
          <p:cNvPr id="7" name="Table 6">
            <a:extLst>
              <a:ext uri="{FF2B5EF4-FFF2-40B4-BE49-F238E27FC236}">
                <a16:creationId xmlns:a16="http://schemas.microsoft.com/office/drawing/2014/main" id="{408A9CA8-4ED8-457E-9AC6-BD44DE4A1D3F}"/>
              </a:ext>
            </a:extLst>
          </p:cNvPr>
          <p:cNvGraphicFramePr>
            <a:graphicFrameLocks noGrp="1"/>
          </p:cNvGraphicFramePr>
          <p:nvPr>
            <p:extLst>
              <p:ext uri="{D42A27DB-BD31-4B8C-83A1-F6EECF244321}">
                <p14:modId xmlns:p14="http://schemas.microsoft.com/office/powerpoint/2010/main" val="3031265782"/>
              </p:ext>
            </p:extLst>
          </p:nvPr>
        </p:nvGraphicFramePr>
        <p:xfrm>
          <a:off x="503303" y="1317901"/>
          <a:ext cx="11408831" cy="4372515"/>
        </p:xfrm>
        <a:graphic>
          <a:graphicData uri="http://schemas.openxmlformats.org/drawingml/2006/table">
            <a:tbl>
              <a:tblPr firstRow="1" bandRow="1">
                <a:tableStyleId>{5C22544A-7EE6-4342-B048-85BDC9FD1C3A}</a:tableStyleId>
              </a:tblPr>
              <a:tblGrid>
                <a:gridCol w="2312812">
                  <a:extLst>
                    <a:ext uri="{9D8B030D-6E8A-4147-A177-3AD203B41FA5}">
                      <a16:colId xmlns:a16="http://schemas.microsoft.com/office/drawing/2014/main" val="3058581321"/>
                    </a:ext>
                  </a:extLst>
                </a:gridCol>
                <a:gridCol w="1119872">
                  <a:extLst>
                    <a:ext uri="{9D8B030D-6E8A-4147-A177-3AD203B41FA5}">
                      <a16:colId xmlns:a16="http://schemas.microsoft.com/office/drawing/2014/main" val="3695367982"/>
                    </a:ext>
                  </a:extLst>
                </a:gridCol>
                <a:gridCol w="1108731">
                  <a:extLst>
                    <a:ext uri="{9D8B030D-6E8A-4147-A177-3AD203B41FA5}">
                      <a16:colId xmlns:a16="http://schemas.microsoft.com/office/drawing/2014/main" val="3643988792"/>
                    </a:ext>
                  </a:extLst>
                </a:gridCol>
                <a:gridCol w="3919796">
                  <a:extLst>
                    <a:ext uri="{9D8B030D-6E8A-4147-A177-3AD203B41FA5}">
                      <a16:colId xmlns:a16="http://schemas.microsoft.com/office/drawing/2014/main" val="795113673"/>
                    </a:ext>
                  </a:extLst>
                </a:gridCol>
                <a:gridCol w="1176736">
                  <a:extLst>
                    <a:ext uri="{9D8B030D-6E8A-4147-A177-3AD203B41FA5}">
                      <a16:colId xmlns:a16="http://schemas.microsoft.com/office/drawing/2014/main" val="1431409304"/>
                    </a:ext>
                  </a:extLst>
                </a:gridCol>
                <a:gridCol w="802888">
                  <a:extLst>
                    <a:ext uri="{9D8B030D-6E8A-4147-A177-3AD203B41FA5}">
                      <a16:colId xmlns:a16="http://schemas.microsoft.com/office/drawing/2014/main" val="2773734568"/>
                    </a:ext>
                  </a:extLst>
                </a:gridCol>
                <a:gridCol w="967996">
                  <a:extLst>
                    <a:ext uri="{9D8B030D-6E8A-4147-A177-3AD203B41FA5}">
                      <a16:colId xmlns:a16="http://schemas.microsoft.com/office/drawing/2014/main" val="3634917682"/>
                    </a:ext>
                  </a:extLst>
                </a:gridCol>
              </a:tblGrid>
              <a:tr h="739143">
                <a:tc>
                  <a:txBody>
                    <a:bodyPr/>
                    <a:lstStyle/>
                    <a:p>
                      <a:pPr algn="ctr"/>
                      <a:endParaRPr lang="en-GB" sz="1100">
                        <a:solidFill>
                          <a:schemeClr val="tx1"/>
                        </a:solidFill>
                        <a:latin typeface="Arial" panose="020B0604020202020204" pitchFamily="34" charset="0"/>
                        <a:cs typeface="Arial" panose="020B0604020202020204" pitchFamily="34" charset="0"/>
                      </a:endParaRPr>
                    </a:p>
                  </a:txBody>
                  <a:tcPr marL="68580" marR="68580" marT="34291" marB="34291" anchor="b">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tc>
                  <a:txBody>
                    <a:bodyPr/>
                    <a:lstStyle/>
                    <a:p>
                      <a:pPr algn="ctr"/>
                      <a:r>
                        <a:rPr lang="en-GB" sz="1050">
                          <a:solidFill>
                            <a:schemeClr val="tx1"/>
                          </a:solidFill>
                          <a:latin typeface="Arial" panose="020B0604020202020204" pitchFamily="34" charset="0"/>
                          <a:cs typeface="Arial" panose="020B0604020202020204" pitchFamily="34" charset="0"/>
                        </a:rPr>
                        <a:t>Treatment arm:</a:t>
                      </a:r>
                      <a:br>
                        <a:rPr lang="en-GB" sz="1050">
                          <a:solidFill>
                            <a:schemeClr val="tx1"/>
                          </a:solidFill>
                          <a:latin typeface="Arial" panose="020B0604020202020204" pitchFamily="34" charset="0"/>
                          <a:cs typeface="Arial" panose="020B0604020202020204" pitchFamily="34" charset="0"/>
                        </a:rPr>
                      </a:br>
                      <a:r>
                        <a:rPr lang="en-GB" sz="1050">
                          <a:solidFill>
                            <a:schemeClr val="tx1"/>
                          </a:solidFill>
                          <a:latin typeface="Arial" panose="020B0604020202020204" pitchFamily="34" charset="0"/>
                          <a:cs typeface="Arial" panose="020B0604020202020204" pitchFamily="34" charset="0"/>
                        </a:rPr>
                        <a:t>OS, median, mo</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r>
                        <a:rPr lang="en-GB" sz="1050">
                          <a:solidFill>
                            <a:schemeClr val="tx1"/>
                          </a:solidFill>
                          <a:latin typeface="Arial" panose="020B0604020202020204" pitchFamily="34" charset="0"/>
                          <a:cs typeface="Arial" panose="020B0604020202020204" pitchFamily="34" charset="0"/>
                        </a:rPr>
                        <a:t>Placebo arm:</a:t>
                      </a:r>
                      <a:br>
                        <a:rPr lang="en-GB" sz="1050">
                          <a:solidFill>
                            <a:schemeClr val="tx1"/>
                          </a:solidFill>
                          <a:latin typeface="Arial" panose="020B0604020202020204" pitchFamily="34" charset="0"/>
                          <a:cs typeface="Arial" panose="020B0604020202020204" pitchFamily="34" charset="0"/>
                        </a:rPr>
                      </a:br>
                      <a:r>
                        <a:rPr lang="en-GB" sz="1050">
                          <a:solidFill>
                            <a:schemeClr val="tx1"/>
                          </a:solidFill>
                          <a:latin typeface="Arial" panose="020B0604020202020204" pitchFamily="34" charset="0"/>
                          <a:cs typeface="Arial" panose="020B0604020202020204" pitchFamily="34" charset="0"/>
                        </a:rPr>
                        <a:t>OS, median, mo</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r>
                        <a:rPr lang="en-US" sz="1050">
                          <a:solidFill>
                            <a:schemeClr val="tx1"/>
                          </a:solidFill>
                          <a:latin typeface="Arial" panose="020B0604020202020204" pitchFamily="34" charset="0"/>
                          <a:cs typeface="Arial" panose="020B0604020202020204" pitchFamily="34" charset="0"/>
                        </a:rPr>
                        <a:t>Hazard ratio</a:t>
                      </a:r>
                      <a:endParaRPr lang="en-GB" sz="1050" dirty="0">
                        <a:solidFill>
                          <a:schemeClr val="tx1"/>
                        </a:solidFill>
                        <a:latin typeface="Arial" panose="020B0604020202020204" pitchFamily="34"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r>
                        <a:rPr lang="en-US" sz="1050">
                          <a:solidFill>
                            <a:schemeClr val="tx1"/>
                          </a:solidFill>
                          <a:latin typeface="Arial" panose="020B0604020202020204" pitchFamily="34" charset="0"/>
                          <a:cs typeface="Arial" panose="020B0604020202020204" pitchFamily="34" charset="0"/>
                        </a:rPr>
                        <a:t>Hazard ratio</a:t>
                      </a:r>
                      <a:br>
                        <a:rPr lang="en-US" sz="1050">
                          <a:solidFill>
                            <a:schemeClr val="tx1"/>
                          </a:solidFill>
                          <a:latin typeface="Arial" panose="020B0604020202020204" pitchFamily="34" charset="0"/>
                          <a:cs typeface="Arial" panose="020B0604020202020204" pitchFamily="34" charset="0"/>
                        </a:rPr>
                      </a:br>
                      <a:r>
                        <a:rPr lang="en-US" sz="1050">
                          <a:solidFill>
                            <a:schemeClr val="tx1"/>
                          </a:solidFill>
                          <a:latin typeface="Arial" panose="020B0604020202020204" pitchFamily="34" charset="0"/>
                          <a:cs typeface="Arial" panose="020B0604020202020204" pitchFamily="34" charset="0"/>
                        </a:rPr>
                        <a:t>(95% CI)</a:t>
                      </a:r>
                      <a:endParaRPr lang="en-GB" sz="1050" dirty="0">
                        <a:solidFill>
                          <a:schemeClr val="tx1"/>
                        </a:solidFill>
                        <a:latin typeface="Arial" panose="020B0604020202020204" pitchFamily="34"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r>
                        <a:rPr lang="en-US" sz="1050" i="1">
                          <a:solidFill>
                            <a:schemeClr val="tx1"/>
                          </a:solidFill>
                          <a:latin typeface="Arial" panose="020B0604020202020204" pitchFamily="34" charset="0"/>
                          <a:cs typeface="Arial" panose="020B0604020202020204" pitchFamily="34" charset="0"/>
                        </a:rPr>
                        <a:t>P v</a:t>
                      </a:r>
                      <a:r>
                        <a:rPr lang="en-US" sz="1050" i="0">
                          <a:solidFill>
                            <a:schemeClr val="tx1"/>
                          </a:solidFill>
                          <a:latin typeface="Arial" panose="020B0604020202020204" pitchFamily="34" charset="0"/>
                          <a:cs typeface="Arial" panose="020B0604020202020204" pitchFamily="34" charset="0"/>
                        </a:rPr>
                        <a:t>alue</a:t>
                      </a:r>
                      <a:endParaRPr lang="en-US" sz="1800" dirty="0"/>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a:txBody>
                    <a:bodyPr/>
                    <a:lstStyle/>
                    <a:p>
                      <a:pPr algn="ctr"/>
                      <a:r>
                        <a:rPr lang="en-US" sz="1050">
                          <a:solidFill>
                            <a:schemeClr val="tx1"/>
                          </a:solidFill>
                          <a:latin typeface="Arial" panose="020B0604020202020204" pitchFamily="34" charset="0"/>
                          <a:cs typeface="Arial" panose="020B0604020202020204" pitchFamily="34" charset="0"/>
                        </a:rPr>
                        <a:t>Significance reached vs placebo</a:t>
                      </a:r>
                      <a:r>
                        <a:rPr lang="en-US" sz="1050" baseline="30000">
                          <a:solidFill>
                            <a:schemeClr val="tx1"/>
                          </a:solidFill>
                          <a:latin typeface="Arial" panose="020B0604020202020204" pitchFamily="34" charset="0"/>
                          <a:cs typeface="Arial" panose="020B0604020202020204" pitchFamily="34" charset="0"/>
                        </a:rPr>
                        <a:t>a</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377067429"/>
                  </a:ext>
                </a:extLst>
              </a:tr>
              <a:tr h="474981">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PALOMA-2</a:t>
                      </a:r>
                      <a:r>
                        <a:rPr kumimoji="0" lang="en-GB" sz="1300" b="1" i="0" u="none" strike="noStrike" kern="0" cap="none" spc="0" normalizeH="0" baseline="3000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1</a:t>
                      </a:r>
                      <a:b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b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Palbociclib + letrozole</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500" b="0">
                          <a:solidFill>
                            <a:schemeClr val="tx1"/>
                          </a:solidFill>
                          <a:latin typeface="+mn-lt"/>
                          <a:cs typeface="Arial" panose="020B0604020202020204" pitchFamily="34" charset="0"/>
                        </a:rPr>
                        <a:t>53.9</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pPr algn="ctr"/>
                      <a:r>
                        <a:rPr lang="en-US" sz="1500" b="0">
                          <a:solidFill>
                            <a:schemeClr val="tx1"/>
                          </a:solidFill>
                          <a:latin typeface="+mn-lt"/>
                        </a:rPr>
                        <a:t>51.2</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endParaRPr lang="en-US" sz="1900"/>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pPr algn="ctr"/>
                      <a:r>
                        <a:rPr lang="en-US" sz="1200"/>
                        <a:t>0.956 </a:t>
                      </a:r>
                      <a:br>
                        <a:rPr lang="en-US" sz="1200"/>
                      </a:br>
                      <a:r>
                        <a:rPr lang="en-US" sz="1200"/>
                        <a:t>(0.777-1.177)</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r>
                        <a:rPr lang="en-US" sz="1500"/>
                        <a:t>0.3378</a:t>
                      </a:r>
                      <a:endParaRPr lang="en-US" sz="1900"/>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kern="1200" noProof="0">
                          <a:solidFill>
                            <a:srgbClr val="FF0000"/>
                          </a:solidFill>
                          <a:latin typeface="Arial" panose="020B0604020202020204" pitchFamily="34" charset="0"/>
                          <a:ea typeface="+mn-ea"/>
                          <a:cs typeface="Arial" panose="020B0604020202020204" pitchFamily="34" charset="0"/>
                          <a:sym typeface="Wingdings" panose="05000000000000000000" pitchFamily="2" charset="2"/>
                        </a:rPr>
                        <a:t></a:t>
                      </a:r>
                      <a:endParaRPr lang="en-US" sz="2400" b="0" kern="1200" noProof="0">
                        <a:solidFill>
                          <a:srgbClr val="FF0000"/>
                        </a:solidFill>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extLst>
                  <a:ext uri="{0D108BD9-81ED-4DB2-BD59-A6C34878D82A}">
                    <a16:rowId xmlns:a16="http://schemas.microsoft.com/office/drawing/2014/main" val="2071676441"/>
                  </a:ext>
                </a:extLst>
              </a:tr>
              <a:tr h="474981">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PALOMA-3</a:t>
                      </a:r>
                      <a:r>
                        <a:rPr kumimoji="0" lang="en-GB" sz="1300" b="1" i="0" u="none" strike="noStrike" kern="0" cap="none" spc="0" normalizeH="0" baseline="3000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2</a:t>
                      </a:r>
                      <a:b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b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Palbociclib + fulvestrant</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5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34.9</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500" b="0">
                          <a:solidFill>
                            <a:schemeClr val="tx1"/>
                          </a:solidFill>
                          <a:latin typeface="Arial" panose="020B0604020202020204" pitchFamily="34" charset="0"/>
                          <a:cs typeface="Arial" panose="020B0604020202020204" pitchFamily="34" charset="0"/>
                        </a:rPr>
                        <a:t>28.0</a:t>
                      </a:r>
                      <a:endParaRPr kumimoji="0" lang="en-GB" sz="15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endParaRPr lang="en-US" sz="1900"/>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0.81 </a:t>
                      </a:r>
                      <a:br>
                        <a:rPr kumimoji="0" lang="en-GB" sz="12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br>
                      <a:r>
                        <a:rPr kumimoji="0" lang="en-GB" sz="12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(0.64-1.03)</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pPr algn="ctr"/>
                      <a:r>
                        <a:rPr lang="en-GB" sz="1500" b="0" kern="1200">
                          <a:solidFill>
                            <a:schemeClr val="tx1"/>
                          </a:solidFill>
                          <a:latin typeface="Arial" panose="020B0604020202020204" pitchFamily="34" charset="0"/>
                          <a:ea typeface="+mn-ea"/>
                          <a:cs typeface="Arial" panose="020B0604020202020204" pitchFamily="34" charset="0"/>
                        </a:rPr>
                        <a:t>.09</a:t>
                      </a:r>
                      <a:endParaRPr lang="en-US" sz="1900"/>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kern="1200" noProof="0">
                          <a:solidFill>
                            <a:srgbClr val="FF0000"/>
                          </a:solidFill>
                          <a:latin typeface="Arial" panose="020B0604020202020204" pitchFamily="34" charset="0"/>
                          <a:ea typeface="+mn-ea"/>
                          <a:cs typeface="Arial" panose="020B0604020202020204" pitchFamily="34" charset="0"/>
                          <a:sym typeface="Wingdings" panose="05000000000000000000" pitchFamily="2" charset="2"/>
                        </a:rPr>
                        <a:t></a:t>
                      </a:r>
                      <a:endParaRPr lang="en-US" sz="2400" b="0" kern="1200" noProof="0">
                        <a:solidFill>
                          <a:srgbClr val="FF0000"/>
                        </a:solidFill>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5D4EF"/>
                    </a:solidFill>
                  </a:tcPr>
                </a:tc>
                <a:extLst>
                  <a:ext uri="{0D108BD9-81ED-4DB2-BD59-A6C34878D82A}">
                    <a16:rowId xmlns:a16="http://schemas.microsoft.com/office/drawing/2014/main" val="743920402"/>
                  </a:ext>
                </a:extLst>
              </a:tr>
              <a:tr h="474981">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MONARCH 2</a:t>
                      </a:r>
                      <a:r>
                        <a:rPr kumimoji="0" lang="en-GB" sz="1300" b="1" i="0" u="none" strike="noStrike" kern="0" cap="none" spc="0" normalizeH="0" baseline="3000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3</a:t>
                      </a:r>
                      <a:b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br>
                      <a:r>
                        <a:rPr kumimoji="0" lang="en-US" sz="13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Abemaciclib + fulvestrant </a:t>
                      </a:r>
                      <a:endParaRPr kumimoji="0" lang="en-US" sz="1300" b="1"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r>
                        <a:rPr lang="en-GB" sz="1500" b="0">
                          <a:solidFill>
                            <a:schemeClr val="tx1"/>
                          </a:solidFill>
                          <a:latin typeface="Arial" panose="020B0604020202020204" pitchFamily="34" charset="0"/>
                          <a:cs typeface="Arial" panose="020B0604020202020204" pitchFamily="34" charset="0"/>
                        </a:rPr>
                        <a:t>46.7</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4E2ED"/>
                    </a:solidFill>
                  </a:tcPr>
                </a:tc>
                <a:tc>
                  <a:txBody>
                    <a:bodyPr/>
                    <a:lstStyle/>
                    <a:p>
                      <a:pPr algn="ctr"/>
                      <a:r>
                        <a:rPr lang="en-GB" sz="1500" b="0">
                          <a:solidFill>
                            <a:schemeClr val="tx1"/>
                          </a:solidFill>
                          <a:latin typeface="Arial" panose="020B0604020202020204" pitchFamily="34" charset="0"/>
                          <a:cs typeface="Arial" panose="020B0604020202020204" pitchFamily="34" charset="0"/>
                        </a:rPr>
                        <a:t>37.3</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4E2ED"/>
                    </a:solidFill>
                  </a:tcPr>
                </a:tc>
                <a:tc>
                  <a:txBody>
                    <a:bodyPr/>
                    <a:lstStyle/>
                    <a:p>
                      <a:endParaRPr lang="en-US" sz="1900"/>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4E2ED"/>
                    </a:solidFill>
                  </a:tcPr>
                </a:tc>
                <a:tc>
                  <a:txBody>
                    <a:bodyPr/>
                    <a:lstStyle/>
                    <a:p>
                      <a:pPr algn="ctr"/>
                      <a:r>
                        <a:rPr lang="en-GB" sz="1200" b="0">
                          <a:solidFill>
                            <a:schemeClr val="tx1"/>
                          </a:solidFill>
                          <a:latin typeface="Arial" panose="020B0604020202020204" pitchFamily="34" charset="0"/>
                          <a:cs typeface="Arial" panose="020B0604020202020204" pitchFamily="34" charset="0"/>
                        </a:rPr>
                        <a:t>0.76</a:t>
                      </a:r>
                      <a:br>
                        <a:rPr lang="en-GB" sz="1200" b="0">
                          <a:solidFill>
                            <a:schemeClr val="tx1"/>
                          </a:solidFill>
                          <a:latin typeface="Arial" panose="020B0604020202020204" pitchFamily="34" charset="0"/>
                          <a:cs typeface="Arial" panose="020B0604020202020204" pitchFamily="34" charset="0"/>
                        </a:rPr>
                      </a:br>
                      <a:r>
                        <a:rPr lang="en-GB" sz="1200" b="0">
                          <a:solidFill>
                            <a:schemeClr val="tx1"/>
                          </a:solidFill>
                          <a:latin typeface="Arial" panose="020B0604020202020204" pitchFamily="34" charset="0"/>
                          <a:cs typeface="Arial" panose="020B0604020202020204" pitchFamily="34" charset="0"/>
                        </a:rPr>
                        <a:t>(0.61-0.95)</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4E2ED"/>
                    </a:solidFill>
                  </a:tcPr>
                </a:tc>
                <a:tc>
                  <a:txBody>
                    <a:bodyPr/>
                    <a:lstStyle/>
                    <a:p>
                      <a:pPr algn="ctr"/>
                      <a:r>
                        <a:rPr lang="en-US" sz="1500" b="0">
                          <a:solidFill>
                            <a:schemeClr val="tx1"/>
                          </a:solidFill>
                          <a:latin typeface="Arial" panose="020B0604020202020204" pitchFamily="34" charset="0"/>
                          <a:cs typeface="Arial" panose="020B0604020202020204" pitchFamily="34" charset="0"/>
                        </a:rPr>
                        <a:t>.01</a:t>
                      </a:r>
                      <a:endParaRPr lang="en-US" sz="1900"/>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4E2ED"/>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B050"/>
                          </a:solidFill>
                          <a:effectLst/>
                          <a:uLnTx/>
                          <a:uFillTx/>
                          <a:latin typeface="Arial" panose="020B0604020202020204" pitchFamily="34" charset="0"/>
                          <a:ea typeface="+mn-ea"/>
                          <a:cs typeface="Arial" panose="020B0604020202020204" pitchFamily="34" charset="0"/>
                          <a:sym typeface="Wingdings" panose="05000000000000000000" pitchFamily="2" charset="2"/>
                        </a:rPr>
                        <a:t></a:t>
                      </a:r>
                      <a:endParaRPr lang="en-US" sz="1500" b="0" kern="1200" noProof="0">
                        <a:solidFill>
                          <a:schemeClr val="tx1"/>
                        </a:solidFill>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4E2ED"/>
                    </a:solidFill>
                  </a:tcPr>
                </a:tc>
                <a:extLst>
                  <a:ext uri="{0D108BD9-81ED-4DB2-BD59-A6C34878D82A}">
                    <a16:rowId xmlns:a16="http://schemas.microsoft.com/office/drawing/2014/main" val="1049417442"/>
                  </a:ext>
                </a:extLst>
              </a:tr>
              <a:tr h="474981">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MONARCH 3</a:t>
                      </a:r>
                      <a:b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br>
                      <a:r>
                        <a:rPr kumimoji="0" lang="en-US" sz="13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Abemaciclib + NSAI</a:t>
                      </a:r>
                      <a:endParaRPr kumimoji="0" lang="en-US" sz="1300" b="1"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GB" sz="1500" b="1"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      </a:t>
                      </a:r>
                      <a:r>
                        <a:rPr kumimoji="0" lang="en-GB" sz="15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66.8</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algn="ctr"/>
                      <a:r>
                        <a:rPr lang="en-GB" sz="1500" b="0">
                          <a:solidFill>
                            <a:schemeClr val="tx1"/>
                          </a:solidFill>
                          <a:latin typeface="Arial" panose="020B0604020202020204" pitchFamily="34" charset="0"/>
                          <a:cs typeface="Arial" panose="020B0604020202020204" pitchFamily="34" charset="0"/>
                        </a:rPr>
                        <a:t>53.7</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endParaRPr lang="en-US" sz="1100"/>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lang="en-IN" sz="1200" b="0">
                          <a:solidFill>
                            <a:srgbClr val="000000"/>
                          </a:solidFill>
                          <a:latin typeface="Arial" panose="020B0604020202020204" pitchFamily="34" charset="0"/>
                          <a:cs typeface="Arial" panose="020B0604020202020204" pitchFamily="34" charset="0"/>
                        </a:rPr>
                        <a:t>0.804 </a:t>
                      </a:r>
                    </a:p>
                    <a:p>
                      <a:pPr marL="0" marR="0" lvl="0" indent="0" algn="ctr" defTabSz="342900" rtl="0" eaLnBrk="1" fontAlgn="auto" latinLnBrk="0" hangingPunct="1">
                        <a:lnSpc>
                          <a:spcPct val="100000"/>
                        </a:lnSpc>
                        <a:spcBef>
                          <a:spcPts val="0"/>
                        </a:spcBef>
                        <a:spcAft>
                          <a:spcPts val="0"/>
                        </a:spcAft>
                        <a:buClrTx/>
                        <a:buSzTx/>
                        <a:buFontTx/>
                        <a:buNone/>
                        <a:tabLst/>
                        <a:defRPr/>
                      </a:pPr>
                      <a:r>
                        <a:rPr lang="en-IN" sz="1200" b="0">
                          <a:solidFill>
                            <a:srgbClr val="000000"/>
                          </a:solidFill>
                          <a:latin typeface="Arial" panose="020B0604020202020204" pitchFamily="34" charset="0"/>
                          <a:cs typeface="Arial" panose="020B0604020202020204" pitchFamily="34" charset="0"/>
                        </a:rPr>
                        <a:t>(0.637-1.015)</a:t>
                      </a:r>
                      <a:endParaRPr lang="en-GB" sz="1600" b="0">
                        <a:solidFill>
                          <a:schemeClr val="tx1"/>
                        </a:solidFill>
                        <a:latin typeface="Arial" panose="020B0604020202020204" pitchFamily="34"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r>
                        <a:rPr lang="en-US" sz="1500"/>
                        <a:t>.0664</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tc>
                  <a:txBody>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lang="en-US" sz="2400" b="0" kern="1200" noProof="0">
                          <a:solidFill>
                            <a:srgbClr val="FF0000"/>
                          </a:solidFill>
                          <a:latin typeface="Arial" panose="020B0604020202020204" pitchFamily="34" charset="0"/>
                          <a:ea typeface="+mn-ea"/>
                          <a:cs typeface="Arial" panose="020B0604020202020204" pitchFamily="34" charset="0"/>
                          <a:sym typeface="Wingdings" panose="05000000000000000000" pitchFamily="2" charset="2"/>
                        </a:rPr>
                        <a:t>    </a:t>
                      </a:r>
                      <a:endParaRPr lang="en-US" sz="2400" b="0" kern="1200" noProof="0">
                        <a:solidFill>
                          <a:srgbClr val="FF0000"/>
                        </a:solidFill>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2F2F2"/>
                    </a:solidFill>
                  </a:tcPr>
                </a:tc>
                <a:extLst>
                  <a:ext uri="{0D108BD9-81ED-4DB2-BD59-A6C34878D82A}">
                    <a16:rowId xmlns:a16="http://schemas.microsoft.com/office/drawing/2014/main" val="2804035008"/>
                  </a:ext>
                </a:extLst>
              </a:tr>
              <a:tr h="569763">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MONALEESA-2</a:t>
                      </a:r>
                      <a:r>
                        <a:rPr kumimoji="0" lang="en-GB" sz="1300" b="1" i="0" u="none" strike="noStrike" kern="0" cap="none" spc="0" normalizeH="0" baseline="3000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4,5</a:t>
                      </a:r>
                      <a:br>
                        <a:rPr kumimoji="0" lang="en-GB" sz="1300" b="1" i="0" u="none" strike="noStrike" kern="0" cap="none" spc="0" normalizeH="0" baseline="3000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b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Ribociclib + letrozole</a:t>
                      </a:r>
                      <a:endParaRPr kumimoji="0" lang="en-GB" sz="1300" b="1" i="0" u="none" strike="noStrike" kern="0" cap="none" spc="0" normalizeH="0" baseline="0" noProof="0" dirty="0">
                        <a:ln>
                          <a:noFill/>
                        </a:ln>
                        <a:solidFill>
                          <a:schemeClr val="bg1"/>
                        </a:solidFill>
                        <a:effectLst/>
                        <a:uLnTx/>
                        <a:uFillTx/>
                        <a:latin typeface="Arial" panose="020B0604020202020204" pitchFamily="34" charset="0"/>
                        <a:ea typeface="ＭＳ Ｐゴシック"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75000"/>
                      </a:schemeClr>
                    </a:solidFill>
                  </a:tcPr>
                </a:tc>
                <a:tc>
                  <a:txBody>
                    <a:bodyPr/>
                    <a:lstStyle/>
                    <a:p>
                      <a:pPr algn="ctr"/>
                      <a:r>
                        <a:rPr lang="en-GB" sz="1500" b="0">
                          <a:solidFill>
                            <a:schemeClr val="tx1"/>
                          </a:solidFill>
                          <a:latin typeface="Arial" panose="020B0604020202020204" pitchFamily="34" charset="0"/>
                          <a:cs typeface="Arial" panose="020B0604020202020204" pitchFamily="34" charset="0"/>
                        </a:rPr>
                        <a:t>63.9</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algn="ctr"/>
                      <a:r>
                        <a:rPr lang="en-GB" sz="1500" b="0">
                          <a:solidFill>
                            <a:schemeClr val="tx1"/>
                          </a:solidFill>
                          <a:latin typeface="Arial" panose="020B0604020202020204" pitchFamily="34" charset="0"/>
                          <a:cs typeface="Arial" panose="020B0604020202020204" pitchFamily="34" charset="0"/>
                        </a:rPr>
                        <a:t>51.4</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algn="l"/>
                      <a:endParaRPr lang="en-GB" sz="1200" b="0">
                        <a:solidFill>
                          <a:schemeClr val="tx1"/>
                        </a:solidFill>
                        <a:latin typeface="Arial" panose="020B0604020202020204" pitchFamily="34"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algn="ctr"/>
                      <a:r>
                        <a:rPr lang="en-US" sz="1200" b="0">
                          <a:solidFill>
                            <a:schemeClr val="tx1"/>
                          </a:solidFill>
                          <a:latin typeface="Arial" panose="020B0604020202020204" pitchFamily="34" charset="0"/>
                          <a:cs typeface="Arial" panose="020B0604020202020204" pitchFamily="34" charset="0"/>
                        </a:rPr>
                        <a:t>0.76</a:t>
                      </a:r>
                      <a:br>
                        <a:rPr lang="en-US" sz="1200" b="0">
                          <a:solidFill>
                            <a:schemeClr val="tx1"/>
                          </a:solidFill>
                          <a:latin typeface="Arial" panose="020B0604020202020204" pitchFamily="34" charset="0"/>
                          <a:cs typeface="Arial" panose="020B0604020202020204" pitchFamily="34" charset="0"/>
                        </a:rPr>
                      </a:br>
                      <a:r>
                        <a:rPr lang="en-US" sz="1200" b="0">
                          <a:solidFill>
                            <a:schemeClr val="tx1"/>
                          </a:solidFill>
                          <a:latin typeface="Arial" panose="020B0604020202020204" pitchFamily="34" charset="0"/>
                          <a:cs typeface="Arial" panose="020B0604020202020204" pitchFamily="34" charset="0"/>
                        </a:rPr>
                        <a:t>(0.63-0.93)</a:t>
                      </a:r>
                      <a:endParaRPr lang="en-GB" sz="1200" b="0">
                        <a:solidFill>
                          <a:schemeClr val="tx1"/>
                        </a:solidFill>
                        <a:latin typeface="Arial" panose="020B0604020202020204" pitchFamily="34"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marL="0" indent="0" algn="ctr">
                        <a:buFont typeface="Arial" panose="020B0604020202020204" pitchFamily="34" charset="0"/>
                        <a:buNone/>
                      </a:pPr>
                      <a:r>
                        <a:rPr lang="en-US" sz="1500" b="0">
                          <a:solidFill>
                            <a:schemeClr val="tx1"/>
                          </a:solidFill>
                          <a:latin typeface="Arial" panose="020B0604020202020204" pitchFamily="34" charset="0"/>
                          <a:cs typeface="Arial" panose="020B0604020202020204" pitchFamily="34" charset="0"/>
                        </a:rPr>
                        <a:t>.004</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a:ln>
                            <a:noFill/>
                          </a:ln>
                          <a:solidFill>
                            <a:srgbClr val="00B050"/>
                          </a:solidFill>
                          <a:effectLst/>
                          <a:uLnTx/>
                          <a:uFillTx/>
                          <a:latin typeface="Arial" panose="020B0604020202020204" pitchFamily="34" charset="0"/>
                          <a:ea typeface="+mn-ea"/>
                          <a:cs typeface="Arial" panose="020B0604020202020204" pitchFamily="34" charset="0"/>
                          <a:sym typeface="Wingdings" panose="05000000000000000000" pitchFamily="2" charset="2"/>
                        </a:rPr>
                        <a:t></a:t>
                      </a:r>
                      <a:endParaRPr lang="en-US" sz="1500" b="0" kern="1200" noProof="0">
                        <a:solidFill>
                          <a:schemeClr val="tx1"/>
                        </a:solidFill>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extLst>
                  <a:ext uri="{0D108BD9-81ED-4DB2-BD59-A6C34878D82A}">
                    <a16:rowId xmlns:a16="http://schemas.microsoft.com/office/drawing/2014/main" val="836913528"/>
                  </a:ext>
                </a:extLst>
              </a:tr>
              <a:tr h="678181">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MONALEESA-7</a:t>
                      </a:r>
                      <a:r>
                        <a:rPr kumimoji="0" lang="en-GB" sz="1300" b="1" i="0" u="none" strike="noStrike" kern="0" cap="none" spc="0" normalizeH="0" baseline="3000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6</a:t>
                      </a:r>
                      <a:br>
                        <a:rPr kumimoji="0" lang="en-GB" sz="1300" b="1" i="0" u="none" strike="noStrike" kern="0" cap="none" spc="0" normalizeH="0" baseline="3000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b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Ribociclib + goserelin + tamoxifen/NSAI</a:t>
                      </a:r>
                      <a:endParaRPr kumimoji="0" lang="en-GB" sz="1300" b="1" i="0" u="none" strike="noStrike" kern="0" cap="none" spc="0" normalizeH="0" baseline="0" noProof="0" dirty="0">
                        <a:ln>
                          <a:noFill/>
                        </a:ln>
                        <a:solidFill>
                          <a:schemeClr val="bg1"/>
                        </a:solidFill>
                        <a:effectLst/>
                        <a:uLnTx/>
                        <a:uFillTx/>
                        <a:latin typeface="Arial" panose="020B0604020202020204" pitchFamily="34" charset="0"/>
                        <a:ea typeface="ＭＳ Ｐゴシック"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75000"/>
                      </a:schemeClr>
                    </a:solidFill>
                  </a:tcPr>
                </a:tc>
                <a:tc>
                  <a:txBody>
                    <a:bodyPr/>
                    <a:lstStyle/>
                    <a:p>
                      <a:pPr algn="ctr"/>
                      <a:r>
                        <a:rPr lang="en-GB" sz="1500" b="0">
                          <a:solidFill>
                            <a:schemeClr val="tx1"/>
                          </a:solidFill>
                          <a:latin typeface="Arial" panose="020B0604020202020204" pitchFamily="34" charset="0"/>
                          <a:cs typeface="Arial" panose="020B0604020202020204" pitchFamily="34" charset="0"/>
                        </a:rPr>
                        <a:t>NR</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algn="ctr"/>
                      <a:r>
                        <a:rPr lang="en-GB" sz="1500" b="0">
                          <a:solidFill>
                            <a:schemeClr val="tx1"/>
                          </a:solidFill>
                          <a:latin typeface="Arial" panose="020B0604020202020204" pitchFamily="34" charset="0"/>
                          <a:cs typeface="Arial" panose="020B0604020202020204" pitchFamily="34" charset="0"/>
                        </a:rPr>
                        <a:t>40.9</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algn="l"/>
                      <a:endParaRPr lang="en-GB" sz="1200" b="0">
                        <a:solidFill>
                          <a:schemeClr val="tx1"/>
                        </a:solidFill>
                        <a:latin typeface="Arial" panose="020B0604020202020204" pitchFamily="34"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algn="ctr"/>
                      <a:r>
                        <a:rPr lang="en-US" sz="1200" b="0">
                          <a:solidFill>
                            <a:schemeClr val="tx1"/>
                          </a:solidFill>
                          <a:latin typeface="Arial" panose="020B0604020202020204" pitchFamily="34" charset="0"/>
                          <a:cs typeface="Arial" panose="020B0604020202020204" pitchFamily="34" charset="0"/>
                        </a:rPr>
                        <a:t>0.71</a:t>
                      </a:r>
                      <a:br>
                        <a:rPr lang="en-US" sz="1200" b="0">
                          <a:solidFill>
                            <a:schemeClr val="tx1"/>
                          </a:solidFill>
                          <a:latin typeface="Arial" panose="020B0604020202020204" pitchFamily="34" charset="0"/>
                          <a:cs typeface="Arial" panose="020B0604020202020204" pitchFamily="34" charset="0"/>
                        </a:rPr>
                      </a:br>
                      <a:r>
                        <a:rPr lang="en-US" sz="1200" b="0">
                          <a:solidFill>
                            <a:schemeClr val="tx1"/>
                          </a:solidFill>
                          <a:latin typeface="Arial" panose="020B0604020202020204" pitchFamily="34" charset="0"/>
                          <a:cs typeface="Arial" panose="020B0604020202020204" pitchFamily="34" charset="0"/>
                        </a:rPr>
                        <a:t>(0.54-0.95)</a:t>
                      </a:r>
                      <a:endParaRPr lang="en-GB" sz="1200" b="0">
                        <a:solidFill>
                          <a:schemeClr val="tx1"/>
                        </a:solidFill>
                        <a:latin typeface="Arial" panose="020B0604020202020204" pitchFamily="34"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marL="0" indent="0" algn="ctr">
                        <a:buFont typeface="Arial" panose="020B0604020202020204" pitchFamily="34" charset="0"/>
                        <a:buNone/>
                      </a:pPr>
                      <a:r>
                        <a:rPr lang="en-US" sz="1500" b="0">
                          <a:solidFill>
                            <a:schemeClr val="tx1"/>
                          </a:solidFill>
                          <a:latin typeface="Arial" panose="020B0604020202020204" pitchFamily="34" charset="0"/>
                          <a:cs typeface="Arial" panose="020B0604020202020204" pitchFamily="34" charset="0"/>
                        </a:rPr>
                        <a:t>.00973</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2400" b="0" kern="1200" noProof="0">
                          <a:solidFill>
                            <a:srgbClr val="00B050"/>
                          </a:solidFill>
                          <a:latin typeface="Arial" panose="020B0604020202020204" pitchFamily="34" charset="0"/>
                          <a:ea typeface="+mn-ea"/>
                          <a:cs typeface="Arial" panose="020B0604020202020204" pitchFamily="34" charset="0"/>
                          <a:sym typeface="Wingdings" panose="05000000000000000000" pitchFamily="2" charset="2"/>
                        </a:rPr>
                        <a:t></a:t>
                      </a:r>
                      <a:endParaRPr lang="en-US" sz="1500" b="0" kern="1200" baseline="30000" noProof="0">
                        <a:solidFill>
                          <a:srgbClr val="00B050"/>
                        </a:solidFill>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extLst>
                  <a:ext uri="{0D108BD9-81ED-4DB2-BD59-A6C34878D82A}">
                    <a16:rowId xmlns:a16="http://schemas.microsoft.com/office/drawing/2014/main" val="1409974546"/>
                  </a:ext>
                </a:extLst>
              </a:tr>
              <a:tr h="485504">
                <a:tc>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MONALEESA-3</a:t>
                      </a:r>
                      <a:r>
                        <a:rPr kumimoji="0" lang="en-GB" sz="1300" b="1" i="0" u="none" strike="noStrike" kern="0" cap="none" spc="0" normalizeH="0" baseline="3000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7</a:t>
                      </a:r>
                      <a:br>
                        <a:rPr kumimoji="0" lang="en-GB" sz="1300" b="1" i="0" u="none" strike="noStrike" kern="0" cap="none" spc="0" normalizeH="0" baseline="3000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br>
                      <a:r>
                        <a:rPr kumimoji="0" lang="pt-BR" sz="1300" b="1" i="0" u="none" strike="noStrike" kern="0" cap="none" spc="0" normalizeH="0" baseline="0" noProof="0" err="1">
                          <a:ln>
                            <a:noFill/>
                          </a:ln>
                          <a:solidFill>
                            <a:schemeClr val="bg1"/>
                          </a:solidFill>
                          <a:effectLst/>
                          <a:uLnTx/>
                          <a:uFillTx/>
                          <a:latin typeface="Arial" panose="020B0604020202020204" pitchFamily="34" charset="0"/>
                          <a:ea typeface="ＭＳ Ｐゴシック" charset="0"/>
                          <a:cs typeface="Arial" panose="020B0604020202020204" pitchFamily="34" charset="0"/>
                        </a:rPr>
                        <a:t>Ribociclilb</a:t>
                      </a:r>
                      <a:r>
                        <a:rPr kumimoji="0" lang="pt-BR"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 + </a:t>
                      </a:r>
                      <a:r>
                        <a:rPr kumimoji="0" lang="pt-BR" sz="1300" b="1" i="0" u="none" strike="noStrike" kern="0" cap="none" spc="0" normalizeH="0" baseline="0" noProof="0" err="1">
                          <a:ln>
                            <a:noFill/>
                          </a:ln>
                          <a:solidFill>
                            <a:schemeClr val="bg1"/>
                          </a:solidFill>
                          <a:effectLst/>
                          <a:uLnTx/>
                          <a:uFillTx/>
                          <a:latin typeface="Arial" panose="020B0604020202020204" pitchFamily="34" charset="0"/>
                          <a:ea typeface="ＭＳ Ｐゴシック" charset="0"/>
                          <a:cs typeface="Arial" panose="020B0604020202020204" pitchFamily="34" charset="0"/>
                        </a:rPr>
                        <a:t>fulvestrant</a:t>
                      </a:r>
                      <a:r>
                        <a:rPr kumimoji="0" lang="pt-BR" sz="1300" b="1" i="0" u="none" strike="noStrike" kern="0" cap="none" spc="0" normalizeH="0" baseline="0" noProof="0">
                          <a:ln>
                            <a:noFill/>
                          </a:ln>
                          <a:solidFill>
                            <a:schemeClr val="bg1"/>
                          </a:solidFill>
                          <a:effectLst/>
                          <a:uLnTx/>
                          <a:uFillTx/>
                          <a:latin typeface="Arial" panose="020B0604020202020204" pitchFamily="34" charset="0"/>
                          <a:ea typeface="ＭＳ Ｐゴシック" charset="0"/>
                          <a:cs typeface="Arial" panose="020B0604020202020204" pitchFamily="34" charset="0"/>
                        </a:rPr>
                        <a:t> </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75000"/>
                      </a:schemeClr>
                    </a:solidFill>
                  </a:tcPr>
                </a:tc>
                <a:tc>
                  <a:txBody>
                    <a:bodyPr/>
                    <a:lstStyle/>
                    <a:p>
                      <a:pPr algn="ctr"/>
                      <a:r>
                        <a:rPr lang="en-GB" sz="1500" b="0">
                          <a:solidFill>
                            <a:schemeClr val="tx1"/>
                          </a:solidFill>
                          <a:latin typeface="Arial" panose="020B0604020202020204" pitchFamily="34" charset="0"/>
                          <a:cs typeface="Arial" panose="020B0604020202020204" pitchFamily="34" charset="0"/>
                        </a:rPr>
                        <a:t>NR</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algn="ctr"/>
                      <a:r>
                        <a:rPr lang="en-GB" sz="1500" b="0">
                          <a:solidFill>
                            <a:schemeClr val="tx1"/>
                          </a:solidFill>
                          <a:latin typeface="Arial" panose="020B0604020202020204" pitchFamily="34" charset="0"/>
                          <a:cs typeface="Arial" panose="020B0604020202020204" pitchFamily="34" charset="0"/>
                        </a:rPr>
                        <a:t>40.0</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algn="l"/>
                      <a:endParaRPr lang="en-GB" sz="1200" b="0">
                        <a:solidFill>
                          <a:schemeClr val="tx1"/>
                        </a:solidFill>
                        <a:latin typeface="Arial" panose="020B0604020202020204" pitchFamily="34" charset="0"/>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algn="ctr"/>
                      <a:r>
                        <a:rPr lang="en-GB" sz="1200" b="0">
                          <a:solidFill>
                            <a:schemeClr val="tx1"/>
                          </a:solidFill>
                          <a:latin typeface="Arial" panose="020B0604020202020204" pitchFamily="34" charset="0"/>
                          <a:cs typeface="Arial" panose="020B0604020202020204" pitchFamily="34" charset="0"/>
                        </a:rPr>
                        <a:t>0.72 </a:t>
                      </a:r>
                      <a:br>
                        <a:rPr lang="en-GB" sz="1200" b="0">
                          <a:solidFill>
                            <a:schemeClr val="tx1"/>
                          </a:solidFill>
                          <a:latin typeface="Arial" panose="020B0604020202020204" pitchFamily="34" charset="0"/>
                          <a:cs typeface="Arial" panose="020B0604020202020204" pitchFamily="34" charset="0"/>
                        </a:rPr>
                      </a:br>
                      <a:r>
                        <a:rPr lang="en-GB" sz="1200" b="0">
                          <a:solidFill>
                            <a:schemeClr val="tx1"/>
                          </a:solidFill>
                          <a:latin typeface="Arial" panose="020B0604020202020204" pitchFamily="34" charset="0"/>
                          <a:cs typeface="Arial" panose="020B0604020202020204" pitchFamily="34" charset="0"/>
                        </a:rPr>
                        <a:t>(0.57-0.92)</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500" b="0">
                          <a:solidFill>
                            <a:schemeClr val="tx1"/>
                          </a:solidFill>
                          <a:latin typeface="Arial" panose="020B0604020202020204" pitchFamily="34" charset="0"/>
                          <a:cs typeface="Arial" panose="020B0604020202020204" pitchFamily="34" charset="0"/>
                        </a:rPr>
                        <a:t>.00455</a:t>
                      </a: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a:ln>
                            <a:noFill/>
                          </a:ln>
                          <a:solidFill>
                            <a:srgbClr val="00B050"/>
                          </a:solidFill>
                          <a:effectLst/>
                          <a:uLnTx/>
                          <a:uFillTx/>
                          <a:latin typeface="Arial" panose="020B0604020202020204" pitchFamily="34" charset="0"/>
                          <a:ea typeface="+mn-ea"/>
                          <a:cs typeface="Arial" panose="020B0604020202020204" pitchFamily="34" charset="0"/>
                          <a:sym typeface="Wingdings" panose="05000000000000000000" pitchFamily="2" charset="2"/>
                        </a:rPr>
                        <a:t></a:t>
                      </a:r>
                      <a:endParaRPr lang="en-US" sz="1500" b="0" kern="1200" noProof="0">
                        <a:solidFill>
                          <a:schemeClr val="tx1"/>
                        </a:solidFill>
                        <a:latin typeface="Arial" panose="020B0604020202020204" pitchFamily="34" charset="0"/>
                        <a:ea typeface="+mn-ea"/>
                        <a:cs typeface="Arial" panose="020B0604020202020204" pitchFamily="34" charset="0"/>
                      </a:endParaRPr>
                    </a:p>
                  </a:txBody>
                  <a:tcPr marL="68580" marR="68580" marT="34291" marB="3429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lumMod val="20000"/>
                        <a:lumOff val="80000"/>
                      </a:schemeClr>
                    </a:solidFill>
                  </a:tcPr>
                </a:tc>
                <a:extLst>
                  <a:ext uri="{0D108BD9-81ED-4DB2-BD59-A6C34878D82A}">
                    <a16:rowId xmlns:a16="http://schemas.microsoft.com/office/drawing/2014/main" val="673647174"/>
                  </a:ext>
                </a:extLst>
              </a:tr>
            </a:tbl>
          </a:graphicData>
        </a:graphic>
      </p:graphicFrame>
      <p:cxnSp>
        <p:nvCxnSpPr>
          <p:cNvPr id="8" name="Straight Connector 7">
            <a:extLst>
              <a:ext uri="{FF2B5EF4-FFF2-40B4-BE49-F238E27FC236}">
                <a16:creationId xmlns:a16="http://schemas.microsoft.com/office/drawing/2014/main" id="{686F3E08-E72A-47E6-8BE1-B62DC9149D6C}"/>
              </a:ext>
            </a:extLst>
          </p:cNvPr>
          <p:cNvCxnSpPr>
            <a:cxnSpLocks/>
          </p:cNvCxnSpPr>
          <p:nvPr/>
        </p:nvCxnSpPr>
        <p:spPr>
          <a:xfrm>
            <a:off x="5125783" y="5830307"/>
            <a:ext cx="366432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795CE5A-98CB-41B4-9B7D-65344243FBD8}"/>
              </a:ext>
            </a:extLst>
          </p:cNvPr>
          <p:cNvCxnSpPr>
            <a:cxnSpLocks/>
          </p:cNvCxnSpPr>
          <p:nvPr/>
        </p:nvCxnSpPr>
        <p:spPr>
          <a:xfrm>
            <a:off x="6040235" y="5749874"/>
            <a:ext cx="0" cy="1439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5CA3663D-AF9A-491D-95A2-1C2CCD45694B}"/>
              </a:ext>
            </a:extLst>
          </p:cNvPr>
          <p:cNvCxnSpPr>
            <a:cxnSpLocks/>
          </p:cNvCxnSpPr>
          <p:nvPr/>
        </p:nvCxnSpPr>
        <p:spPr>
          <a:xfrm>
            <a:off x="5119688" y="5749874"/>
            <a:ext cx="0" cy="1439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546A222-F294-4EA5-9B4C-031D8B5CBDB6}"/>
              </a:ext>
            </a:extLst>
          </p:cNvPr>
          <p:cNvCxnSpPr>
            <a:cxnSpLocks/>
          </p:cNvCxnSpPr>
          <p:nvPr/>
        </p:nvCxnSpPr>
        <p:spPr>
          <a:xfrm>
            <a:off x="6959204" y="5749874"/>
            <a:ext cx="0" cy="1439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F7F3594D-9F56-4DB0-BAE4-86ED3BB0FDDB}"/>
              </a:ext>
            </a:extLst>
          </p:cNvPr>
          <p:cNvSpPr txBox="1"/>
          <p:nvPr/>
        </p:nvSpPr>
        <p:spPr>
          <a:xfrm>
            <a:off x="7671769" y="5864425"/>
            <a:ext cx="397866" cy="276999"/>
          </a:xfrm>
          <a:prstGeom prst="rect">
            <a:avLst/>
          </a:prstGeom>
          <a:noFill/>
          <a:ln>
            <a:noFill/>
          </a:ln>
        </p:spPr>
        <p:txBody>
          <a:bodyPr wrap="none" rtlCol="0">
            <a:spAutoFit/>
          </a:bodyPr>
          <a:lstStyle/>
          <a:p>
            <a:pPr defTabSz="914332">
              <a:defRPr/>
            </a:pPr>
            <a:r>
              <a:rPr lang="en-US" sz="1200">
                <a:solidFill>
                  <a:prstClr val="black"/>
                </a:solidFill>
                <a:latin typeface="Arial" panose="020B0604020202020204" pitchFamily="34" charset="0"/>
                <a:ea typeface="ＭＳ Ｐゴシック"/>
                <a:cs typeface="Arial" panose="020B0604020202020204" pitchFamily="34" charset="0"/>
              </a:rPr>
              <a:t>1.0</a:t>
            </a:r>
          </a:p>
        </p:txBody>
      </p:sp>
      <p:sp>
        <p:nvSpPr>
          <p:cNvPr id="13" name="TextBox 12">
            <a:extLst>
              <a:ext uri="{FF2B5EF4-FFF2-40B4-BE49-F238E27FC236}">
                <a16:creationId xmlns:a16="http://schemas.microsoft.com/office/drawing/2014/main" id="{61129D84-13DD-4883-AE68-F4CB5C143B4E}"/>
              </a:ext>
            </a:extLst>
          </p:cNvPr>
          <p:cNvSpPr txBox="1"/>
          <p:nvPr/>
        </p:nvSpPr>
        <p:spPr>
          <a:xfrm>
            <a:off x="6735368" y="5864425"/>
            <a:ext cx="397866" cy="276999"/>
          </a:xfrm>
          <a:prstGeom prst="rect">
            <a:avLst/>
          </a:prstGeom>
          <a:noFill/>
          <a:ln>
            <a:noFill/>
          </a:ln>
        </p:spPr>
        <p:txBody>
          <a:bodyPr wrap="none" rtlCol="0">
            <a:spAutoFit/>
          </a:bodyPr>
          <a:lstStyle/>
          <a:p>
            <a:pPr defTabSz="914332">
              <a:defRPr/>
            </a:pPr>
            <a:r>
              <a:rPr lang="en-US" sz="1200">
                <a:solidFill>
                  <a:prstClr val="black"/>
                </a:solidFill>
                <a:latin typeface="Arial" panose="020B0604020202020204" pitchFamily="34" charset="0"/>
                <a:ea typeface="ＭＳ Ｐゴシック"/>
                <a:cs typeface="Arial" panose="020B0604020202020204" pitchFamily="34" charset="0"/>
              </a:rPr>
              <a:t>0.8</a:t>
            </a:r>
          </a:p>
        </p:txBody>
      </p:sp>
      <p:sp>
        <p:nvSpPr>
          <p:cNvPr id="14" name="TextBox 13">
            <a:extLst>
              <a:ext uri="{FF2B5EF4-FFF2-40B4-BE49-F238E27FC236}">
                <a16:creationId xmlns:a16="http://schemas.microsoft.com/office/drawing/2014/main" id="{099C75D4-EB68-4DA4-8335-18484B02790E}"/>
              </a:ext>
            </a:extLst>
          </p:cNvPr>
          <p:cNvSpPr txBox="1"/>
          <p:nvPr/>
        </p:nvSpPr>
        <p:spPr>
          <a:xfrm>
            <a:off x="5818632" y="5864425"/>
            <a:ext cx="397866" cy="276999"/>
          </a:xfrm>
          <a:prstGeom prst="rect">
            <a:avLst/>
          </a:prstGeom>
          <a:noFill/>
          <a:ln>
            <a:noFill/>
          </a:ln>
        </p:spPr>
        <p:txBody>
          <a:bodyPr wrap="none" rtlCol="0">
            <a:spAutoFit/>
          </a:bodyPr>
          <a:lstStyle/>
          <a:p>
            <a:pPr defTabSz="914332">
              <a:defRPr/>
            </a:pPr>
            <a:r>
              <a:rPr lang="en-US" sz="1200">
                <a:solidFill>
                  <a:prstClr val="black"/>
                </a:solidFill>
                <a:latin typeface="Arial" panose="020B0604020202020204" pitchFamily="34" charset="0"/>
                <a:ea typeface="ＭＳ Ｐゴシック"/>
                <a:cs typeface="Arial" panose="020B0604020202020204" pitchFamily="34" charset="0"/>
              </a:rPr>
              <a:t>0.6</a:t>
            </a:r>
          </a:p>
        </p:txBody>
      </p:sp>
      <p:sp>
        <p:nvSpPr>
          <p:cNvPr id="15" name="TextBox 14">
            <a:extLst>
              <a:ext uri="{FF2B5EF4-FFF2-40B4-BE49-F238E27FC236}">
                <a16:creationId xmlns:a16="http://schemas.microsoft.com/office/drawing/2014/main" id="{3410B789-5419-4398-8CD7-BF096AABEBAC}"/>
              </a:ext>
            </a:extLst>
          </p:cNvPr>
          <p:cNvSpPr txBox="1"/>
          <p:nvPr/>
        </p:nvSpPr>
        <p:spPr>
          <a:xfrm>
            <a:off x="4901895" y="5864425"/>
            <a:ext cx="397866" cy="276999"/>
          </a:xfrm>
          <a:prstGeom prst="rect">
            <a:avLst/>
          </a:prstGeom>
          <a:noFill/>
          <a:ln>
            <a:noFill/>
          </a:ln>
        </p:spPr>
        <p:txBody>
          <a:bodyPr wrap="none" rtlCol="0">
            <a:spAutoFit/>
          </a:bodyPr>
          <a:lstStyle/>
          <a:p>
            <a:pPr defTabSz="914332">
              <a:defRPr/>
            </a:pPr>
            <a:r>
              <a:rPr lang="en-US" sz="1200">
                <a:solidFill>
                  <a:prstClr val="black"/>
                </a:solidFill>
                <a:latin typeface="Arial" panose="020B0604020202020204" pitchFamily="34" charset="0"/>
                <a:ea typeface="ＭＳ Ｐゴシック"/>
                <a:cs typeface="Arial" panose="020B0604020202020204" pitchFamily="34" charset="0"/>
              </a:rPr>
              <a:t>0.4</a:t>
            </a:r>
          </a:p>
        </p:txBody>
      </p:sp>
      <p:cxnSp>
        <p:nvCxnSpPr>
          <p:cNvPr id="16" name="Straight Connector 15">
            <a:extLst>
              <a:ext uri="{FF2B5EF4-FFF2-40B4-BE49-F238E27FC236}">
                <a16:creationId xmlns:a16="http://schemas.microsoft.com/office/drawing/2014/main" id="{92B217A0-F37A-4051-8A11-A122101A5AA4}"/>
              </a:ext>
            </a:extLst>
          </p:cNvPr>
          <p:cNvCxnSpPr>
            <a:cxnSpLocks/>
          </p:cNvCxnSpPr>
          <p:nvPr/>
        </p:nvCxnSpPr>
        <p:spPr>
          <a:xfrm>
            <a:off x="8790107" y="5749874"/>
            <a:ext cx="0" cy="1439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41D7CA6E-B92C-4D29-97E5-59359B1F4567}"/>
              </a:ext>
            </a:extLst>
          </p:cNvPr>
          <p:cNvSpPr txBox="1"/>
          <p:nvPr/>
        </p:nvSpPr>
        <p:spPr>
          <a:xfrm>
            <a:off x="8578675" y="5864425"/>
            <a:ext cx="397866" cy="276999"/>
          </a:xfrm>
          <a:prstGeom prst="rect">
            <a:avLst/>
          </a:prstGeom>
          <a:noFill/>
          <a:ln>
            <a:noFill/>
          </a:ln>
        </p:spPr>
        <p:txBody>
          <a:bodyPr wrap="none" rtlCol="0">
            <a:spAutoFit/>
          </a:bodyPr>
          <a:lstStyle/>
          <a:p>
            <a:pPr defTabSz="914332">
              <a:defRPr/>
            </a:pPr>
            <a:r>
              <a:rPr lang="en-US" sz="1200">
                <a:solidFill>
                  <a:prstClr val="black"/>
                </a:solidFill>
                <a:latin typeface="Arial" panose="020B0604020202020204" pitchFamily="34" charset="0"/>
                <a:ea typeface="ＭＳ Ｐゴシック"/>
                <a:cs typeface="Arial" panose="020B0604020202020204" pitchFamily="34" charset="0"/>
              </a:rPr>
              <a:t>1.2</a:t>
            </a:r>
          </a:p>
        </p:txBody>
      </p:sp>
      <p:cxnSp>
        <p:nvCxnSpPr>
          <p:cNvPr id="19" name="Straight Connector 18">
            <a:extLst>
              <a:ext uri="{FF2B5EF4-FFF2-40B4-BE49-F238E27FC236}">
                <a16:creationId xmlns:a16="http://schemas.microsoft.com/office/drawing/2014/main" id="{77B7B35D-94C9-430B-B0DE-2597ED213F4D}"/>
              </a:ext>
            </a:extLst>
          </p:cNvPr>
          <p:cNvCxnSpPr>
            <a:cxnSpLocks/>
          </p:cNvCxnSpPr>
          <p:nvPr/>
        </p:nvCxnSpPr>
        <p:spPr>
          <a:xfrm flipH="1" flipV="1">
            <a:off x="7880774" y="2107405"/>
            <a:ext cx="29319" cy="3700028"/>
          </a:xfrm>
          <a:prstGeom prst="line">
            <a:avLst/>
          </a:prstGeom>
          <a:ln w="1905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026AD9B5-269A-48CE-973F-B4522ED5683F}"/>
              </a:ext>
            </a:extLst>
          </p:cNvPr>
          <p:cNvCxnSpPr>
            <a:cxnSpLocks/>
          </p:cNvCxnSpPr>
          <p:nvPr/>
        </p:nvCxnSpPr>
        <p:spPr>
          <a:xfrm flipH="1">
            <a:off x="6534923" y="6120407"/>
            <a:ext cx="1320800" cy="9352"/>
          </a:xfrm>
          <a:prstGeom prst="straightConnector1">
            <a:avLst/>
          </a:prstGeom>
          <a:ln w="1270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E32423E1-7F74-46B7-A8BC-CCDA86A46C02}"/>
              </a:ext>
            </a:extLst>
          </p:cNvPr>
          <p:cNvSpPr txBox="1"/>
          <p:nvPr/>
        </p:nvSpPr>
        <p:spPr>
          <a:xfrm>
            <a:off x="6732036" y="6106041"/>
            <a:ext cx="1075936" cy="235898"/>
          </a:xfrm>
          <a:prstGeom prst="rect">
            <a:avLst/>
          </a:prstGeom>
          <a:noFill/>
        </p:spPr>
        <p:txBody>
          <a:bodyPr wrap="none" rtlCol="0">
            <a:spAutoFit/>
          </a:bodyPr>
          <a:lstStyle/>
          <a:p>
            <a:pPr algn="r" defTabSz="914332">
              <a:defRPr/>
            </a:pPr>
            <a:r>
              <a:rPr lang="en-US" sz="933" b="1">
                <a:solidFill>
                  <a:prstClr val="black"/>
                </a:solidFill>
                <a:latin typeface="Arial" panose="020B0604020202020204" pitchFamily="34" charset="0"/>
                <a:ea typeface="ＭＳ Ｐゴシック"/>
                <a:cs typeface="Arial" panose="020B0604020202020204" pitchFamily="34" charset="0"/>
              </a:rPr>
              <a:t>Favors CDK4/6i</a:t>
            </a:r>
          </a:p>
        </p:txBody>
      </p:sp>
      <p:cxnSp>
        <p:nvCxnSpPr>
          <p:cNvPr id="22" name="Straight Arrow Connector 21">
            <a:extLst>
              <a:ext uri="{FF2B5EF4-FFF2-40B4-BE49-F238E27FC236}">
                <a16:creationId xmlns:a16="http://schemas.microsoft.com/office/drawing/2014/main" id="{1F1C7049-CCCF-476E-9135-0121292FA656}"/>
              </a:ext>
            </a:extLst>
          </p:cNvPr>
          <p:cNvCxnSpPr>
            <a:cxnSpLocks/>
          </p:cNvCxnSpPr>
          <p:nvPr/>
        </p:nvCxnSpPr>
        <p:spPr>
          <a:xfrm>
            <a:off x="8021999" y="6120407"/>
            <a:ext cx="1016000" cy="0"/>
          </a:xfrm>
          <a:prstGeom prst="straightConnector1">
            <a:avLst/>
          </a:prstGeom>
          <a:ln w="12700">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E8E6D872-81F7-4E2F-9132-450B3F15E315}"/>
              </a:ext>
            </a:extLst>
          </p:cNvPr>
          <p:cNvSpPr txBox="1"/>
          <p:nvPr/>
        </p:nvSpPr>
        <p:spPr>
          <a:xfrm>
            <a:off x="8008490" y="6106041"/>
            <a:ext cx="873957" cy="235898"/>
          </a:xfrm>
          <a:prstGeom prst="rect">
            <a:avLst/>
          </a:prstGeom>
          <a:noFill/>
        </p:spPr>
        <p:txBody>
          <a:bodyPr wrap="none" rtlCol="0">
            <a:spAutoFit/>
          </a:bodyPr>
          <a:lstStyle/>
          <a:p>
            <a:pPr defTabSz="914332">
              <a:defRPr/>
            </a:pPr>
            <a:r>
              <a:rPr lang="en-US" sz="933" b="1">
                <a:solidFill>
                  <a:prstClr val="black"/>
                </a:solidFill>
                <a:latin typeface="Arial" panose="020B0604020202020204" pitchFamily="34" charset="0"/>
                <a:ea typeface="ＭＳ Ｐゴシック"/>
                <a:cs typeface="Arial" panose="020B0604020202020204" pitchFamily="34" charset="0"/>
              </a:rPr>
              <a:t>Favors PBO</a:t>
            </a:r>
          </a:p>
        </p:txBody>
      </p:sp>
      <p:sp>
        <p:nvSpPr>
          <p:cNvPr id="24" name="Rectangle 23">
            <a:extLst>
              <a:ext uri="{FF2B5EF4-FFF2-40B4-BE49-F238E27FC236}">
                <a16:creationId xmlns:a16="http://schemas.microsoft.com/office/drawing/2014/main" id="{4510EF51-182A-4E7B-B02F-7678F730739B}"/>
              </a:ext>
            </a:extLst>
          </p:cNvPr>
          <p:cNvSpPr/>
          <p:nvPr/>
        </p:nvSpPr>
        <p:spPr>
          <a:xfrm>
            <a:off x="6515568" y="5323255"/>
            <a:ext cx="152357" cy="105203"/>
          </a:xfrm>
          <a:prstGeom prst="rect">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endParaRPr lang="en-US" sz="2400">
              <a:solidFill>
                <a:prstClr val="white"/>
              </a:solidFill>
              <a:latin typeface="Arial"/>
              <a:ea typeface="ＭＳ Ｐゴシック"/>
              <a:cs typeface="Tahoma"/>
            </a:endParaRPr>
          </a:p>
        </p:txBody>
      </p:sp>
      <p:cxnSp>
        <p:nvCxnSpPr>
          <p:cNvPr id="25" name="Straight Connector 24">
            <a:extLst>
              <a:ext uri="{FF2B5EF4-FFF2-40B4-BE49-F238E27FC236}">
                <a16:creationId xmlns:a16="http://schemas.microsoft.com/office/drawing/2014/main" id="{A7CA9DCF-7E33-48A3-BDDA-676B9EA58B6F}"/>
              </a:ext>
            </a:extLst>
          </p:cNvPr>
          <p:cNvCxnSpPr>
            <a:cxnSpLocks/>
          </p:cNvCxnSpPr>
          <p:nvPr/>
        </p:nvCxnSpPr>
        <p:spPr>
          <a:xfrm>
            <a:off x="5894008" y="5364688"/>
            <a:ext cx="1604941" cy="0"/>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4CCE0355-7F8E-47AF-B9E8-D5C4FC42581A}"/>
              </a:ext>
            </a:extLst>
          </p:cNvPr>
          <p:cNvCxnSpPr/>
          <p:nvPr/>
        </p:nvCxnSpPr>
        <p:spPr>
          <a:xfrm>
            <a:off x="5894007" y="5284260"/>
            <a:ext cx="0" cy="156601"/>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5A5C785A-44BF-48AE-A21C-EAA71CB055B1}"/>
              </a:ext>
            </a:extLst>
          </p:cNvPr>
          <p:cNvCxnSpPr>
            <a:cxnSpLocks/>
          </p:cNvCxnSpPr>
          <p:nvPr/>
        </p:nvCxnSpPr>
        <p:spPr>
          <a:xfrm>
            <a:off x="7498947" y="5286392"/>
            <a:ext cx="0" cy="156601"/>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9C335BCB-995F-4BA7-9E2B-25B4393F4C9F}"/>
              </a:ext>
            </a:extLst>
          </p:cNvPr>
          <p:cNvSpPr/>
          <p:nvPr/>
        </p:nvSpPr>
        <p:spPr>
          <a:xfrm>
            <a:off x="6938016" y="2647467"/>
            <a:ext cx="152357" cy="105203"/>
          </a:xfrm>
          <a:prstGeom prst="rect">
            <a:avLst/>
          </a:pr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endParaRPr lang="en-US" sz="2400">
              <a:solidFill>
                <a:prstClr val="white"/>
              </a:solidFill>
              <a:latin typeface="Arial"/>
              <a:ea typeface="ＭＳ Ｐゴシック"/>
              <a:cs typeface="Tahoma"/>
            </a:endParaRPr>
          </a:p>
        </p:txBody>
      </p:sp>
      <p:cxnSp>
        <p:nvCxnSpPr>
          <p:cNvPr id="30" name="Straight Connector 29">
            <a:extLst>
              <a:ext uri="{FF2B5EF4-FFF2-40B4-BE49-F238E27FC236}">
                <a16:creationId xmlns:a16="http://schemas.microsoft.com/office/drawing/2014/main" id="{E18EE608-3F9C-4686-884D-ECA808196760}"/>
              </a:ext>
            </a:extLst>
          </p:cNvPr>
          <p:cNvCxnSpPr>
            <a:cxnSpLocks/>
          </p:cNvCxnSpPr>
          <p:nvPr/>
        </p:nvCxnSpPr>
        <p:spPr>
          <a:xfrm flipV="1">
            <a:off x="6228577" y="2698889"/>
            <a:ext cx="1788051" cy="2585"/>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E608A71-E8E8-46B3-B685-4E9612371850}"/>
              </a:ext>
            </a:extLst>
          </p:cNvPr>
          <p:cNvCxnSpPr>
            <a:cxnSpLocks/>
          </p:cNvCxnSpPr>
          <p:nvPr/>
        </p:nvCxnSpPr>
        <p:spPr>
          <a:xfrm>
            <a:off x="6213355" y="2629534"/>
            <a:ext cx="0" cy="15660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FC56E27-A6A2-4931-A74C-62D07047B797}"/>
              </a:ext>
            </a:extLst>
          </p:cNvPr>
          <p:cNvCxnSpPr>
            <a:cxnSpLocks/>
          </p:cNvCxnSpPr>
          <p:nvPr/>
        </p:nvCxnSpPr>
        <p:spPr>
          <a:xfrm>
            <a:off x="8021379" y="2629534"/>
            <a:ext cx="0" cy="15660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8F6F0A90-1F45-4CF9-BE17-94D687067E78}"/>
              </a:ext>
            </a:extLst>
          </p:cNvPr>
          <p:cNvSpPr/>
          <p:nvPr/>
        </p:nvSpPr>
        <p:spPr>
          <a:xfrm>
            <a:off x="6458344" y="4725991"/>
            <a:ext cx="152357" cy="105203"/>
          </a:xfrm>
          <a:prstGeom prst="rect">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endParaRPr lang="en-US" sz="2400">
              <a:solidFill>
                <a:prstClr val="white"/>
              </a:solidFill>
              <a:latin typeface="Arial"/>
              <a:ea typeface="ＭＳ Ｐゴシック"/>
              <a:cs typeface="Tahoma"/>
            </a:endParaRPr>
          </a:p>
        </p:txBody>
      </p:sp>
      <p:cxnSp>
        <p:nvCxnSpPr>
          <p:cNvPr id="38" name="Straight Connector 37">
            <a:extLst>
              <a:ext uri="{FF2B5EF4-FFF2-40B4-BE49-F238E27FC236}">
                <a16:creationId xmlns:a16="http://schemas.microsoft.com/office/drawing/2014/main" id="{6ACFC0B2-4F7C-4723-A68D-76C981AAA524}"/>
              </a:ext>
            </a:extLst>
          </p:cNvPr>
          <p:cNvCxnSpPr>
            <a:cxnSpLocks/>
          </p:cNvCxnSpPr>
          <p:nvPr/>
        </p:nvCxnSpPr>
        <p:spPr>
          <a:xfrm flipV="1">
            <a:off x="5751107" y="4773671"/>
            <a:ext cx="1874520" cy="7723"/>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38B16A59-F565-415F-B233-3D55D161033F}"/>
              </a:ext>
            </a:extLst>
          </p:cNvPr>
          <p:cNvCxnSpPr>
            <a:cxnSpLocks/>
          </p:cNvCxnSpPr>
          <p:nvPr/>
        </p:nvCxnSpPr>
        <p:spPr>
          <a:xfrm>
            <a:off x="5751103" y="4699236"/>
            <a:ext cx="0" cy="156601"/>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8B3CD01-D452-42F4-85A2-3F228F2A6ECC}"/>
              </a:ext>
            </a:extLst>
          </p:cNvPr>
          <p:cNvCxnSpPr>
            <a:cxnSpLocks/>
          </p:cNvCxnSpPr>
          <p:nvPr/>
        </p:nvCxnSpPr>
        <p:spPr>
          <a:xfrm>
            <a:off x="7632947" y="4699229"/>
            <a:ext cx="0" cy="156601"/>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C6AA6397-EE94-E77D-452A-C61B57A21EF7}"/>
              </a:ext>
            </a:extLst>
          </p:cNvPr>
          <p:cNvGrpSpPr/>
          <p:nvPr/>
        </p:nvGrpSpPr>
        <p:grpSpPr>
          <a:xfrm>
            <a:off x="6040235" y="3120186"/>
            <a:ext cx="1604941" cy="165105"/>
            <a:chOff x="4530175" y="2192150"/>
            <a:chExt cx="1203706" cy="123829"/>
          </a:xfrm>
        </p:grpSpPr>
        <p:cxnSp>
          <p:nvCxnSpPr>
            <p:cNvPr id="28" name="Straight Connector 27">
              <a:extLst>
                <a:ext uri="{FF2B5EF4-FFF2-40B4-BE49-F238E27FC236}">
                  <a16:creationId xmlns:a16="http://schemas.microsoft.com/office/drawing/2014/main" id="{82155FCC-FDCE-4849-8B88-64C24396F2E9}"/>
                </a:ext>
              </a:extLst>
            </p:cNvPr>
            <p:cNvCxnSpPr>
              <a:cxnSpLocks/>
            </p:cNvCxnSpPr>
            <p:nvPr/>
          </p:nvCxnSpPr>
          <p:spPr>
            <a:xfrm>
              <a:off x="4530175" y="2259542"/>
              <a:ext cx="1200150" cy="0"/>
            </a:xfrm>
            <a:prstGeom prst="line">
              <a:avLst/>
            </a:prstGeom>
            <a:ln w="28575">
              <a:solidFill>
                <a:srgbClr val="8A0045"/>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B334BCA-53B6-435A-8243-8EDE127852DA}"/>
                </a:ext>
              </a:extLst>
            </p:cNvPr>
            <p:cNvCxnSpPr/>
            <p:nvPr/>
          </p:nvCxnSpPr>
          <p:spPr>
            <a:xfrm>
              <a:off x="4530176" y="2198528"/>
              <a:ext cx="0" cy="117451"/>
            </a:xfrm>
            <a:prstGeom prst="line">
              <a:avLst/>
            </a:prstGeom>
            <a:ln w="28575">
              <a:solidFill>
                <a:srgbClr val="8A0045"/>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6BB3CCAB-EE0E-4994-9A41-BCC7B3C11FB7}"/>
                </a:ext>
              </a:extLst>
            </p:cNvPr>
            <p:cNvCxnSpPr>
              <a:cxnSpLocks/>
            </p:cNvCxnSpPr>
            <p:nvPr/>
          </p:nvCxnSpPr>
          <p:spPr>
            <a:xfrm>
              <a:off x="5733881" y="2192150"/>
              <a:ext cx="0" cy="117451"/>
            </a:xfrm>
            <a:prstGeom prst="line">
              <a:avLst/>
            </a:prstGeom>
            <a:ln w="28575">
              <a:solidFill>
                <a:srgbClr val="8A0045"/>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86E096BB-0EB0-4187-83BB-FE11F22A74B2}"/>
                </a:ext>
              </a:extLst>
            </p:cNvPr>
            <p:cNvSpPr/>
            <p:nvPr/>
          </p:nvSpPr>
          <p:spPr>
            <a:xfrm>
              <a:off x="5011769" y="2216885"/>
              <a:ext cx="116586" cy="82296"/>
            </a:xfrm>
            <a:prstGeom prst="rect">
              <a:avLst/>
            </a:prstGeom>
            <a:solidFill>
              <a:srgbClr val="8A0045"/>
            </a:solidFill>
            <a:ln w="28575">
              <a:solidFill>
                <a:srgbClr val="8A004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endParaRPr lang="en-US" sz="2400">
                <a:solidFill>
                  <a:prstClr val="white"/>
                </a:solidFill>
                <a:latin typeface="Arial"/>
                <a:ea typeface="ＭＳ Ｐゴシック"/>
                <a:cs typeface="Tahoma"/>
              </a:endParaRPr>
            </a:p>
          </p:txBody>
        </p:sp>
      </p:grpSp>
      <p:cxnSp>
        <p:nvCxnSpPr>
          <p:cNvPr id="43" name="Straight Connector 42">
            <a:extLst>
              <a:ext uri="{FF2B5EF4-FFF2-40B4-BE49-F238E27FC236}">
                <a16:creationId xmlns:a16="http://schemas.microsoft.com/office/drawing/2014/main" id="{51A4CF46-B762-4FC5-89E7-0AD52E14DF6E}"/>
              </a:ext>
            </a:extLst>
          </p:cNvPr>
          <p:cNvCxnSpPr>
            <a:cxnSpLocks/>
          </p:cNvCxnSpPr>
          <p:nvPr/>
        </p:nvCxnSpPr>
        <p:spPr>
          <a:xfrm>
            <a:off x="6182149" y="4161403"/>
            <a:ext cx="1371600" cy="0"/>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7BCEDCBE-2329-4050-83BD-BE8F3A3D1BD7}"/>
              </a:ext>
            </a:extLst>
          </p:cNvPr>
          <p:cNvSpPr/>
          <p:nvPr/>
        </p:nvSpPr>
        <p:spPr>
          <a:xfrm>
            <a:off x="6706329" y="4109473"/>
            <a:ext cx="154483" cy="14196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US">
              <a:solidFill>
                <a:prstClr val="white"/>
              </a:solidFill>
              <a:latin typeface="Arial"/>
              <a:ea typeface="ＭＳ Ｐゴシック"/>
              <a:cs typeface="Tahoma"/>
            </a:endParaRPr>
          </a:p>
        </p:txBody>
      </p:sp>
      <p:cxnSp>
        <p:nvCxnSpPr>
          <p:cNvPr id="45" name="Straight Connector 44">
            <a:extLst>
              <a:ext uri="{FF2B5EF4-FFF2-40B4-BE49-F238E27FC236}">
                <a16:creationId xmlns:a16="http://schemas.microsoft.com/office/drawing/2014/main" id="{D740344A-3E3C-4ADE-B66A-AE7C026D59A1}"/>
              </a:ext>
            </a:extLst>
          </p:cNvPr>
          <p:cNvCxnSpPr/>
          <p:nvPr/>
        </p:nvCxnSpPr>
        <p:spPr>
          <a:xfrm>
            <a:off x="6180391" y="4078525"/>
            <a:ext cx="0" cy="156601"/>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DC29668-261C-4499-9C13-DBA0B12ACEF2}"/>
              </a:ext>
            </a:extLst>
          </p:cNvPr>
          <p:cNvCxnSpPr>
            <a:cxnSpLocks/>
          </p:cNvCxnSpPr>
          <p:nvPr/>
        </p:nvCxnSpPr>
        <p:spPr>
          <a:xfrm>
            <a:off x="7556732" y="4091290"/>
            <a:ext cx="0" cy="156601"/>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083D480B-2766-FB6B-0EAB-4C4A23E185A8}"/>
              </a:ext>
            </a:extLst>
          </p:cNvPr>
          <p:cNvSpPr txBox="1"/>
          <p:nvPr/>
        </p:nvSpPr>
        <p:spPr>
          <a:xfrm rot="16200000">
            <a:off x="45367" y="2308795"/>
            <a:ext cx="578172" cy="338554"/>
          </a:xfrm>
          <a:prstGeom prst="rect">
            <a:avLst/>
          </a:prstGeom>
          <a:noFill/>
        </p:spPr>
        <p:txBody>
          <a:bodyPr wrap="none" rtlCol="0">
            <a:spAutoFit/>
          </a:bodyPr>
          <a:lstStyle/>
          <a:p>
            <a:pPr defTabSz="914332">
              <a:defRPr/>
            </a:pPr>
            <a:r>
              <a:rPr lang="en-US" sz="1600" b="1" dirty="0">
                <a:solidFill>
                  <a:schemeClr val="accent4"/>
                </a:solidFill>
                <a:latin typeface="Arial" panose="020B0604020202020204"/>
                <a:ea typeface="ＭＳ Ｐゴシック"/>
                <a:cs typeface="Tahoma"/>
              </a:rPr>
              <a:t>PAL</a:t>
            </a:r>
          </a:p>
        </p:txBody>
      </p:sp>
      <p:sp>
        <p:nvSpPr>
          <p:cNvPr id="53" name="TextBox 52">
            <a:extLst>
              <a:ext uri="{FF2B5EF4-FFF2-40B4-BE49-F238E27FC236}">
                <a16:creationId xmlns:a16="http://schemas.microsoft.com/office/drawing/2014/main" id="{E06D79E0-0A34-A432-FF49-82C0BE9E947D}"/>
              </a:ext>
            </a:extLst>
          </p:cNvPr>
          <p:cNvSpPr txBox="1"/>
          <p:nvPr/>
        </p:nvSpPr>
        <p:spPr>
          <a:xfrm rot="16200000">
            <a:off x="26513" y="3267245"/>
            <a:ext cx="615874" cy="338554"/>
          </a:xfrm>
          <a:prstGeom prst="rect">
            <a:avLst/>
          </a:prstGeom>
          <a:noFill/>
        </p:spPr>
        <p:txBody>
          <a:bodyPr wrap="none" rtlCol="0">
            <a:spAutoFit/>
          </a:bodyPr>
          <a:lstStyle/>
          <a:p>
            <a:pPr defTabSz="914332">
              <a:defRPr/>
            </a:pPr>
            <a:r>
              <a:rPr lang="en-US" sz="1600" b="1" dirty="0">
                <a:solidFill>
                  <a:schemeClr val="accent3"/>
                </a:solidFill>
                <a:latin typeface="Arial" panose="020B0604020202020204"/>
                <a:ea typeface="ＭＳ Ｐゴシック"/>
                <a:cs typeface="Tahoma"/>
              </a:rPr>
              <a:t>ABE</a:t>
            </a:r>
          </a:p>
        </p:txBody>
      </p:sp>
      <p:sp>
        <p:nvSpPr>
          <p:cNvPr id="54" name="TextBox 53">
            <a:extLst>
              <a:ext uri="{FF2B5EF4-FFF2-40B4-BE49-F238E27FC236}">
                <a16:creationId xmlns:a16="http://schemas.microsoft.com/office/drawing/2014/main" id="{68156F11-8CF2-B2E5-8B60-59C29133BAE2}"/>
              </a:ext>
            </a:extLst>
          </p:cNvPr>
          <p:cNvSpPr txBox="1"/>
          <p:nvPr/>
        </p:nvSpPr>
        <p:spPr>
          <a:xfrm rot="16200000">
            <a:off x="-14360" y="4557377"/>
            <a:ext cx="697627" cy="338554"/>
          </a:xfrm>
          <a:prstGeom prst="rect">
            <a:avLst/>
          </a:prstGeom>
          <a:noFill/>
        </p:spPr>
        <p:txBody>
          <a:bodyPr wrap="none" rtlCol="0">
            <a:spAutoFit/>
          </a:bodyPr>
          <a:lstStyle/>
          <a:p>
            <a:pPr defTabSz="914332">
              <a:defRPr/>
            </a:pPr>
            <a:r>
              <a:rPr lang="en-US" sz="1600" b="1" dirty="0">
                <a:solidFill>
                  <a:schemeClr val="bg2">
                    <a:lumMod val="75000"/>
                  </a:schemeClr>
                </a:solidFill>
                <a:latin typeface="Arial" panose="020B0604020202020204"/>
                <a:ea typeface="ＭＳ Ｐゴシック"/>
                <a:cs typeface="Tahoma"/>
              </a:rPr>
              <a:t>RIBO</a:t>
            </a:r>
          </a:p>
        </p:txBody>
      </p:sp>
      <p:cxnSp>
        <p:nvCxnSpPr>
          <p:cNvPr id="48" name="Straight Connector 47">
            <a:extLst>
              <a:ext uri="{FF2B5EF4-FFF2-40B4-BE49-F238E27FC236}">
                <a16:creationId xmlns:a16="http://schemas.microsoft.com/office/drawing/2014/main" id="{BDD33CD9-A6C5-F704-866D-F3DED314BEF9}"/>
              </a:ext>
            </a:extLst>
          </p:cNvPr>
          <p:cNvCxnSpPr>
            <a:cxnSpLocks/>
          </p:cNvCxnSpPr>
          <p:nvPr/>
        </p:nvCxnSpPr>
        <p:spPr>
          <a:xfrm>
            <a:off x="6957381" y="2313659"/>
            <a:ext cx="1629315" cy="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393AF98C-173E-4641-89C8-471E9369101A}"/>
              </a:ext>
            </a:extLst>
          </p:cNvPr>
          <p:cNvSpPr/>
          <p:nvPr/>
        </p:nvSpPr>
        <p:spPr>
          <a:xfrm>
            <a:off x="7679708" y="2245715"/>
            <a:ext cx="152357" cy="105203"/>
          </a:xfrm>
          <a:prstGeom prst="rect">
            <a:avLst/>
          </a:pr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endParaRPr lang="en-US" sz="2400">
              <a:solidFill>
                <a:prstClr val="white"/>
              </a:solidFill>
              <a:latin typeface="Arial"/>
              <a:ea typeface="ＭＳ Ｐゴシック"/>
              <a:cs typeface="Tahoma"/>
            </a:endParaRPr>
          </a:p>
        </p:txBody>
      </p:sp>
      <p:cxnSp>
        <p:nvCxnSpPr>
          <p:cNvPr id="50" name="Straight Connector 49">
            <a:extLst>
              <a:ext uri="{FF2B5EF4-FFF2-40B4-BE49-F238E27FC236}">
                <a16:creationId xmlns:a16="http://schemas.microsoft.com/office/drawing/2014/main" id="{EF252D73-79AC-7EC9-18DE-F5209BDB08F2}"/>
              </a:ext>
            </a:extLst>
          </p:cNvPr>
          <p:cNvCxnSpPr>
            <a:cxnSpLocks/>
          </p:cNvCxnSpPr>
          <p:nvPr/>
        </p:nvCxnSpPr>
        <p:spPr>
          <a:xfrm>
            <a:off x="6946412" y="2239668"/>
            <a:ext cx="0" cy="15660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BF69581-7139-78FA-204D-CDD6A0BA7B8A}"/>
              </a:ext>
            </a:extLst>
          </p:cNvPr>
          <p:cNvCxnSpPr>
            <a:cxnSpLocks/>
          </p:cNvCxnSpPr>
          <p:nvPr/>
        </p:nvCxnSpPr>
        <p:spPr>
          <a:xfrm>
            <a:off x="8588456" y="2239668"/>
            <a:ext cx="0" cy="15660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5B0F2D0A-1196-7DD9-39BA-E7F681A4E0DA}"/>
              </a:ext>
            </a:extLst>
          </p:cNvPr>
          <p:cNvGrpSpPr/>
          <p:nvPr/>
        </p:nvGrpSpPr>
        <p:grpSpPr>
          <a:xfrm>
            <a:off x="6392852" y="3609293"/>
            <a:ext cx="1604941" cy="165105"/>
            <a:chOff x="4530175" y="2192150"/>
            <a:chExt cx="1203706" cy="123829"/>
          </a:xfrm>
        </p:grpSpPr>
        <p:cxnSp>
          <p:nvCxnSpPr>
            <p:cNvPr id="55" name="Straight Connector 54">
              <a:extLst>
                <a:ext uri="{FF2B5EF4-FFF2-40B4-BE49-F238E27FC236}">
                  <a16:creationId xmlns:a16="http://schemas.microsoft.com/office/drawing/2014/main" id="{8621EF02-222A-6625-B9F3-2461ECD43007}"/>
                </a:ext>
              </a:extLst>
            </p:cNvPr>
            <p:cNvCxnSpPr>
              <a:cxnSpLocks/>
            </p:cNvCxnSpPr>
            <p:nvPr/>
          </p:nvCxnSpPr>
          <p:spPr>
            <a:xfrm>
              <a:off x="4530175" y="2259542"/>
              <a:ext cx="1200150" cy="0"/>
            </a:xfrm>
            <a:prstGeom prst="line">
              <a:avLst/>
            </a:prstGeom>
            <a:ln w="28575">
              <a:solidFill>
                <a:srgbClr val="8A0045"/>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F412860-6D9B-BBB8-89DB-38E4AF9910C4}"/>
                </a:ext>
              </a:extLst>
            </p:cNvPr>
            <p:cNvCxnSpPr/>
            <p:nvPr/>
          </p:nvCxnSpPr>
          <p:spPr>
            <a:xfrm>
              <a:off x="4530176" y="2198528"/>
              <a:ext cx="0" cy="117451"/>
            </a:xfrm>
            <a:prstGeom prst="line">
              <a:avLst/>
            </a:prstGeom>
            <a:ln w="28575">
              <a:solidFill>
                <a:srgbClr val="8A0045"/>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2AD336D6-BB2D-6BEF-3F7B-6E8BCA6E6259}"/>
                </a:ext>
              </a:extLst>
            </p:cNvPr>
            <p:cNvCxnSpPr>
              <a:cxnSpLocks/>
            </p:cNvCxnSpPr>
            <p:nvPr/>
          </p:nvCxnSpPr>
          <p:spPr>
            <a:xfrm>
              <a:off x="5733881" y="2192150"/>
              <a:ext cx="0" cy="117451"/>
            </a:xfrm>
            <a:prstGeom prst="line">
              <a:avLst/>
            </a:prstGeom>
            <a:ln w="28575">
              <a:solidFill>
                <a:srgbClr val="8A0045"/>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F66980B3-4265-CBDD-1CD1-DAD54D4AF918}"/>
                </a:ext>
              </a:extLst>
            </p:cNvPr>
            <p:cNvSpPr/>
            <p:nvPr/>
          </p:nvSpPr>
          <p:spPr>
            <a:xfrm>
              <a:off x="5011769" y="2216885"/>
              <a:ext cx="116586" cy="82296"/>
            </a:xfrm>
            <a:prstGeom prst="rect">
              <a:avLst/>
            </a:prstGeom>
            <a:solidFill>
              <a:srgbClr val="8A0045"/>
            </a:solidFill>
            <a:ln w="28575">
              <a:solidFill>
                <a:srgbClr val="8A004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endParaRPr lang="en-US" sz="2400">
                <a:solidFill>
                  <a:prstClr val="white"/>
                </a:solidFill>
                <a:latin typeface="Arial"/>
                <a:ea typeface="ＭＳ Ｐゴシック"/>
                <a:cs typeface="Tahoma"/>
              </a:endParaRPr>
            </a:p>
          </p:txBody>
        </p:sp>
      </p:grpSp>
      <p:sp>
        <p:nvSpPr>
          <p:cNvPr id="6" name="Footer Placeholder 2">
            <a:extLst>
              <a:ext uri="{FF2B5EF4-FFF2-40B4-BE49-F238E27FC236}">
                <a16:creationId xmlns:a16="http://schemas.microsoft.com/office/drawing/2014/main" id="{DEA7E390-1043-EC3B-28A8-A3750DEAF348}"/>
              </a:ext>
            </a:extLst>
          </p:cNvPr>
          <p:cNvSpPr txBox="1">
            <a:spLocks/>
          </p:cNvSpPr>
          <p:nvPr/>
        </p:nvSpPr>
        <p:spPr>
          <a:xfrm>
            <a:off x="564223" y="5756750"/>
            <a:ext cx="10373759" cy="553059"/>
          </a:xfrm>
          <a:prstGeom prst="rect">
            <a:avLst/>
          </a:prstGeom>
          <a:noFill/>
        </p:spPr>
        <p:txBody>
          <a:bodyPr wrap="square" lIns="0" tIns="0" rIns="0" bIns="0" rtlCol="0" anchor="b" anchorCtr="0">
            <a:noAutofit/>
          </a:bodyPr>
          <a:lstStyle>
            <a:defPPr>
              <a:defRPr lang="en-US"/>
            </a:defPPr>
            <a:lvl1pPr marL="0" algn="l" defTabSz="914400" rtl="0" eaLnBrk="1" latinLnBrk="0" hangingPunct="1">
              <a:defRPr lang="en-US" sz="1000" b="0" i="0" kern="1200" spc="0" baseline="0" dirty="0">
                <a:solidFill>
                  <a:srgbClr val="7F7F7F"/>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9110">
              <a:defRPr/>
            </a:pPr>
            <a:endParaRPr lang="da-DK" sz="900">
              <a:solidFill>
                <a:schemeClr val="tx1"/>
              </a:solidFill>
              <a:latin typeface="+mj-lt"/>
              <a:ea typeface="ＭＳ Ｐゴシック"/>
              <a:cs typeface="Tahoma"/>
            </a:endParaRPr>
          </a:p>
        </p:txBody>
      </p:sp>
      <p:sp>
        <p:nvSpPr>
          <p:cNvPr id="18" name="Footer Placeholder 8">
            <a:extLst>
              <a:ext uri="{FF2B5EF4-FFF2-40B4-BE49-F238E27FC236}">
                <a16:creationId xmlns:a16="http://schemas.microsoft.com/office/drawing/2014/main" id="{A8B53ECF-640D-4354-ABDB-ED30A6674681}"/>
              </a:ext>
            </a:extLst>
          </p:cNvPr>
          <p:cNvSpPr>
            <a:spLocks noGrp="1"/>
          </p:cNvSpPr>
          <p:nvPr>
            <p:ph type="ftr" sz="quarter" idx="3"/>
          </p:nvPr>
        </p:nvSpPr>
        <p:spPr>
          <a:xfrm>
            <a:off x="621792" y="5944846"/>
            <a:ext cx="9993195"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pPr defTabSz="1219110">
              <a:defRPr/>
            </a:pPr>
            <a:br>
              <a:rPr lang="en-US" baseline="30000" dirty="0">
                <a:ea typeface="ＭＳ Ｐゴシック"/>
                <a:cs typeface="Tahoma"/>
              </a:rPr>
            </a:br>
            <a:r>
              <a:rPr lang="en-US" baseline="30000" dirty="0" err="1">
                <a:ea typeface="ＭＳ Ｐゴシック"/>
                <a:cs typeface="Tahoma"/>
              </a:rPr>
              <a:t>a</a:t>
            </a:r>
            <a:r>
              <a:rPr lang="en-US" dirty="0" err="1">
                <a:ea typeface="ＭＳ Ｐゴシック"/>
                <a:cs typeface="Tahoma"/>
              </a:rPr>
              <a:t>The</a:t>
            </a:r>
            <a:r>
              <a:rPr lang="en-US" dirty="0">
                <a:ea typeface="ＭＳ Ｐゴシック"/>
                <a:cs typeface="Tahoma"/>
              </a:rPr>
              <a:t> red × denotes trials that did not report significant median S compared with placebo.</a:t>
            </a:r>
            <a:endParaRPr lang="da-DK" dirty="0">
              <a:ea typeface="ＭＳ Ｐゴシック"/>
              <a:cs typeface="Tahoma"/>
            </a:endParaRPr>
          </a:p>
          <a:p>
            <a:pPr defTabSz="1219110">
              <a:defRPr/>
            </a:pPr>
            <a:r>
              <a:rPr lang="en-US" dirty="0">
                <a:ea typeface="ＭＳ Ｐゴシック"/>
                <a:cs typeface="Tahoma"/>
              </a:rPr>
              <a:t>1. Finn RS, et al. </a:t>
            </a:r>
            <a:r>
              <a:rPr lang="en-US" i="1" dirty="0">
                <a:ea typeface="ＭＳ Ｐゴシック"/>
                <a:cs typeface="Tahoma"/>
              </a:rPr>
              <a:t>J Clin Oncol. </a:t>
            </a:r>
            <a:r>
              <a:rPr lang="en-US" dirty="0">
                <a:ea typeface="ＭＳ Ｐゴシック"/>
                <a:cs typeface="Tahoma"/>
              </a:rPr>
              <a:t>2022;40(suppl 17):LBA1003. </a:t>
            </a:r>
            <a:r>
              <a:rPr lang="da-DK" dirty="0">
                <a:ea typeface="ＭＳ Ｐゴシック"/>
                <a:cs typeface="Tahoma"/>
              </a:rPr>
              <a:t>2. Turner NC, et al. </a:t>
            </a:r>
            <a:r>
              <a:rPr lang="da-DK" i="1" dirty="0">
                <a:ea typeface="ＭＳ Ｐゴシック"/>
                <a:cs typeface="Tahoma"/>
              </a:rPr>
              <a:t>N </a:t>
            </a:r>
            <a:r>
              <a:rPr lang="da-DK" i="1" dirty="0" err="1">
                <a:ea typeface="ＭＳ Ｐゴシック"/>
                <a:cs typeface="Tahoma"/>
              </a:rPr>
              <a:t>Engl</a:t>
            </a:r>
            <a:r>
              <a:rPr lang="da-DK" i="1" dirty="0">
                <a:ea typeface="ＭＳ Ｐゴシック"/>
                <a:cs typeface="Tahoma"/>
              </a:rPr>
              <a:t> J Med</a:t>
            </a:r>
            <a:r>
              <a:rPr lang="da-DK" dirty="0">
                <a:ea typeface="ＭＳ Ｐゴシック"/>
                <a:cs typeface="Tahoma"/>
              </a:rPr>
              <a:t>. 2018;379:1926-1936. 3. </a:t>
            </a:r>
            <a:r>
              <a:rPr lang="da-DK" dirty="0" err="1">
                <a:ea typeface="ＭＳ Ｐゴシック"/>
                <a:cs typeface="Tahoma"/>
              </a:rPr>
              <a:t>Sledge</a:t>
            </a:r>
            <a:r>
              <a:rPr lang="da-DK" dirty="0">
                <a:ea typeface="ＭＳ Ｐゴシック"/>
                <a:cs typeface="Tahoma"/>
              </a:rPr>
              <a:t> GW, et al. </a:t>
            </a:r>
            <a:r>
              <a:rPr lang="da-DK" i="1" dirty="0">
                <a:ea typeface="ＭＳ Ｐゴシック"/>
                <a:cs typeface="Tahoma"/>
              </a:rPr>
              <a:t>JAMA </a:t>
            </a:r>
            <a:r>
              <a:rPr lang="da-DK" i="1" dirty="0" err="1">
                <a:ea typeface="ＭＳ Ｐゴシック"/>
                <a:cs typeface="Tahoma"/>
              </a:rPr>
              <a:t>Oncol</a:t>
            </a:r>
            <a:r>
              <a:rPr lang="da-DK" i="1" dirty="0">
                <a:ea typeface="ＭＳ Ｐゴシック"/>
                <a:cs typeface="Tahoma"/>
              </a:rPr>
              <a:t>.</a:t>
            </a:r>
            <a:r>
              <a:rPr lang="da-DK" dirty="0">
                <a:ea typeface="ＭＳ Ｐゴシック"/>
                <a:cs typeface="Tahoma"/>
              </a:rPr>
              <a:t> 2020;6:116-124. 4. </a:t>
            </a:r>
            <a:r>
              <a:rPr lang="da-DK" dirty="0" err="1">
                <a:ea typeface="ＭＳ Ｐゴシック"/>
                <a:cs typeface="Tahoma"/>
              </a:rPr>
              <a:t>Hortobagyi</a:t>
            </a:r>
            <a:r>
              <a:rPr lang="da-DK" dirty="0">
                <a:ea typeface="ＭＳ Ｐゴシック"/>
                <a:cs typeface="Tahoma"/>
              </a:rPr>
              <a:t> GN, et al. </a:t>
            </a:r>
            <a:r>
              <a:rPr lang="da-DK" i="1" dirty="0">
                <a:ea typeface="ＭＳ Ｐゴシック"/>
                <a:cs typeface="Tahoma"/>
              </a:rPr>
              <a:t>N </a:t>
            </a:r>
            <a:r>
              <a:rPr lang="da-DK" i="1" dirty="0" err="1">
                <a:ea typeface="ＭＳ Ｐゴシック"/>
                <a:cs typeface="Tahoma"/>
              </a:rPr>
              <a:t>Engl</a:t>
            </a:r>
            <a:r>
              <a:rPr lang="da-DK" i="1" dirty="0">
                <a:ea typeface="ＭＳ Ｐゴシック"/>
                <a:cs typeface="Tahoma"/>
              </a:rPr>
              <a:t> J Med</a:t>
            </a:r>
            <a:r>
              <a:rPr lang="da-DK" dirty="0">
                <a:ea typeface="ＭＳ Ｐゴシック"/>
                <a:cs typeface="Tahoma"/>
              </a:rPr>
              <a:t>. 2022;386:942-950. 5. </a:t>
            </a:r>
            <a:r>
              <a:rPr lang="da-DK" dirty="0" err="1">
                <a:ea typeface="ＭＳ Ｐゴシック"/>
                <a:cs typeface="Tahoma"/>
              </a:rPr>
              <a:t>Hortobagyi</a:t>
            </a:r>
            <a:r>
              <a:rPr lang="da-DK" dirty="0">
                <a:ea typeface="ＭＳ Ｐゴシック"/>
                <a:cs typeface="Tahoma"/>
              </a:rPr>
              <a:t> GN, et al. ESMO 2021. Oral LBA17_PR. 6. Im SA, et al. </a:t>
            </a:r>
            <a:r>
              <a:rPr lang="da-DK" i="1" dirty="0">
                <a:ea typeface="ＭＳ Ｐゴシック"/>
                <a:cs typeface="Tahoma"/>
              </a:rPr>
              <a:t>N </a:t>
            </a:r>
            <a:r>
              <a:rPr lang="da-DK" i="1" dirty="0" err="1">
                <a:ea typeface="ＭＳ Ｐゴシック"/>
                <a:cs typeface="Tahoma"/>
              </a:rPr>
              <a:t>Engl</a:t>
            </a:r>
            <a:r>
              <a:rPr lang="da-DK" i="1" dirty="0">
                <a:ea typeface="ＭＳ Ｐゴシック"/>
                <a:cs typeface="Tahoma"/>
              </a:rPr>
              <a:t> J Med</a:t>
            </a:r>
            <a:r>
              <a:rPr lang="da-DK" dirty="0">
                <a:ea typeface="ＭＳ Ｐゴシック"/>
                <a:cs typeface="Tahoma"/>
              </a:rPr>
              <a:t>. 2019;381:307-316. 7. </a:t>
            </a:r>
            <a:r>
              <a:rPr lang="da-DK" dirty="0" err="1">
                <a:ea typeface="ＭＳ Ｐゴシック"/>
                <a:cs typeface="Tahoma"/>
              </a:rPr>
              <a:t>Slamon</a:t>
            </a:r>
            <a:r>
              <a:rPr lang="da-DK" dirty="0">
                <a:ea typeface="ＭＳ Ｐゴシック"/>
                <a:cs typeface="Tahoma"/>
              </a:rPr>
              <a:t> DJ, et al. </a:t>
            </a:r>
            <a:r>
              <a:rPr lang="da-DK" i="1" dirty="0">
                <a:ea typeface="ＭＳ Ｐゴシック"/>
                <a:cs typeface="Tahoma"/>
              </a:rPr>
              <a:t>N </a:t>
            </a:r>
            <a:r>
              <a:rPr lang="da-DK" i="1" dirty="0" err="1">
                <a:ea typeface="ＭＳ Ｐゴシック"/>
                <a:cs typeface="Tahoma"/>
              </a:rPr>
              <a:t>Engl</a:t>
            </a:r>
            <a:r>
              <a:rPr lang="da-DK" i="1" dirty="0">
                <a:ea typeface="ＭＳ Ｐゴシック"/>
                <a:cs typeface="Tahoma"/>
              </a:rPr>
              <a:t> J Med</a:t>
            </a:r>
            <a:r>
              <a:rPr lang="da-DK" dirty="0">
                <a:ea typeface="ＭＳ Ｐゴシック"/>
                <a:cs typeface="Tahoma"/>
              </a:rPr>
              <a:t>. 2020;382:514-524.  </a:t>
            </a:r>
          </a:p>
        </p:txBody>
      </p:sp>
    </p:spTree>
    <p:extLst>
      <p:ext uri="{BB962C8B-B14F-4D97-AF65-F5344CB8AC3E}">
        <p14:creationId xmlns:p14="http://schemas.microsoft.com/office/powerpoint/2010/main" val="127708798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BBD2DA-FAA6-8863-5485-9E477E51FDB8}"/>
              </a:ext>
            </a:extLst>
          </p:cNvPr>
          <p:cNvSpPr>
            <a:spLocks noGrp="1"/>
          </p:cNvSpPr>
          <p:nvPr>
            <p:ph type="title"/>
          </p:nvPr>
        </p:nvSpPr>
        <p:spPr>
          <a:xfrm>
            <a:off x="622300" y="73581"/>
            <a:ext cx="11069638" cy="871538"/>
          </a:xfrm>
        </p:spPr>
        <p:txBody>
          <a:bodyPr>
            <a:noAutofit/>
          </a:bodyPr>
          <a:lstStyle/>
          <a:p>
            <a:r>
              <a:rPr lang="en-US"/>
              <a:t>Background: Resistance to ET + CDK4/6i</a:t>
            </a:r>
          </a:p>
        </p:txBody>
      </p:sp>
      <p:sp>
        <p:nvSpPr>
          <p:cNvPr id="8" name="TextBox 7">
            <a:extLst>
              <a:ext uri="{FF2B5EF4-FFF2-40B4-BE49-F238E27FC236}">
                <a16:creationId xmlns:a16="http://schemas.microsoft.com/office/drawing/2014/main" id="{26B29B10-E959-BD40-9F5B-BCB5768F9806}"/>
              </a:ext>
            </a:extLst>
          </p:cNvPr>
          <p:cNvSpPr txBox="1"/>
          <p:nvPr/>
        </p:nvSpPr>
        <p:spPr>
          <a:xfrm>
            <a:off x="648296" y="662687"/>
            <a:ext cx="9321495" cy="379656"/>
          </a:xfrm>
          <a:prstGeom prst="rect">
            <a:avLst/>
          </a:prstGeom>
          <a:noFill/>
        </p:spPr>
        <p:txBody>
          <a:bodyPr wrap="square" rtlCol="0">
            <a:spAutoFit/>
          </a:bodyPr>
          <a:lstStyle/>
          <a:p>
            <a:pPr defTabSz="1219170" fontAlgn="base">
              <a:spcBef>
                <a:spcPct val="0"/>
              </a:spcBef>
              <a:spcAft>
                <a:spcPct val="0"/>
              </a:spcAft>
              <a:defRPr/>
            </a:pPr>
            <a:r>
              <a:rPr lang="en-US" b="1" dirty="0">
                <a:solidFill>
                  <a:schemeClr val="accent3"/>
                </a:solidFill>
                <a:latin typeface="Arial" panose="020B0604020202020204" pitchFamily="34" charset="0"/>
                <a:ea typeface="ＭＳ Ｐゴシック" charset="0"/>
                <a:cs typeface="Arial" panose="020B0604020202020204" pitchFamily="34" charset="0"/>
              </a:rPr>
              <a:t>ER-dependent and -independent mechanisms of resistance</a:t>
            </a:r>
          </a:p>
        </p:txBody>
      </p:sp>
      <p:pic>
        <p:nvPicPr>
          <p:cNvPr id="5" name="Picture 4" descr="A picture containing text, diagram, circle, line&#10;&#10;Description automatically generated">
            <a:extLst>
              <a:ext uri="{FF2B5EF4-FFF2-40B4-BE49-F238E27FC236}">
                <a16:creationId xmlns:a16="http://schemas.microsoft.com/office/drawing/2014/main" id="{91C86667-0C7A-EBBC-A46F-8295EA5C9B82}"/>
              </a:ext>
            </a:extLst>
          </p:cNvPr>
          <p:cNvPicPr>
            <a:picLocks noChangeAspect="1"/>
          </p:cNvPicPr>
          <p:nvPr/>
        </p:nvPicPr>
        <p:blipFill>
          <a:blip r:embed="rId3"/>
          <a:stretch>
            <a:fillRect/>
          </a:stretch>
        </p:blipFill>
        <p:spPr>
          <a:xfrm>
            <a:off x="6166657" y="1081471"/>
            <a:ext cx="5455668" cy="5004512"/>
          </a:xfrm>
          <a:prstGeom prst="roundRect">
            <a:avLst>
              <a:gd name="adj" fmla="val 4540"/>
            </a:avLst>
          </a:prstGeom>
        </p:spPr>
      </p:pic>
      <p:sp>
        <p:nvSpPr>
          <p:cNvPr id="9" name="TextBox 8">
            <a:extLst>
              <a:ext uri="{FF2B5EF4-FFF2-40B4-BE49-F238E27FC236}">
                <a16:creationId xmlns:a16="http://schemas.microsoft.com/office/drawing/2014/main" id="{4FCEB9BF-2FA2-1AA2-7BE3-40386FCBF7D1}"/>
              </a:ext>
            </a:extLst>
          </p:cNvPr>
          <p:cNvSpPr txBox="1"/>
          <p:nvPr/>
        </p:nvSpPr>
        <p:spPr>
          <a:xfrm>
            <a:off x="9284423" y="2734120"/>
            <a:ext cx="750515" cy="360431"/>
          </a:xfrm>
          <a:prstGeom prst="rect">
            <a:avLst/>
          </a:prstGeom>
          <a:noFill/>
        </p:spPr>
        <p:txBody>
          <a:bodyPr wrap="square" rtlCol="0">
            <a:spAutoFit/>
          </a:bodyPr>
          <a:lstStyle/>
          <a:p>
            <a:pPr defTabSz="1219170" fontAlgn="base">
              <a:spcBef>
                <a:spcPct val="0"/>
              </a:spcBef>
              <a:spcAft>
                <a:spcPct val="0"/>
              </a:spcAft>
              <a:defRPr/>
            </a:pPr>
            <a:r>
              <a:rPr lang="en-US" sz="851" b="1">
                <a:solidFill>
                  <a:srgbClr val="C00000"/>
                </a:solidFill>
                <a:latin typeface="Arial" panose="020B0604020202020204" pitchFamily="34" charset="0"/>
                <a:ea typeface="ＭＳ Ｐゴシック" charset="0"/>
                <a:cs typeface="Arial" panose="020B0604020202020204" pitchFamily="34" charset="0"/>
              </a:rPr>
              <a:t>AKT inhibitor</a:t>
            </a:r>
          </a:p>
        </p:txBody>
      </p:sp>
      <p:sp>
        <p:nvSpPr>
          <p:cNvPr id="11" name="Rectangle 10">
            <a:extLst>
              <a:ext uri="{FF2B5EF4-FFF2-40B4-BE49-F238E27FC236}">
                <a16:creationId xmlns:a16="http://schemas.microsoft.com/office/drawing/2014/main" id="{5D98177B-E6A0-986D-2BB8-1D8D4B2D455C}"/>
              </a:ext>
            </a:extLst>
          </p:cNvPr>
          <p:cNvSpPr/>
          <p:nvPr/>
        </p:nvSpPr>
        <p:spPr>
          <a:xfrm>
            <a:off x="9284423" y="3410347"/>
            <a:ext cx="656702" cy="206775"/>
          </a:xfrm>
          <a:prstGeom prst="rect">
            <a:avLst/>
          </a:prstGeom>
          <a:solidFill>
            <a:srgbClr val="EEF4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fontAlgn="base">
              <a:spcBef>
                <a:spcPct val="0"/>
              </a:spcBef>
              <a:spcAft>
                <a:spcPct val="0"/>
              </a:spcAft>
              <a:defRPr/>
            </a:pPr>
            <a:endParaRPr lang="en-US" sz="2400">
              <a:solidFill>
                <a:srgbClr val="FFFFFF"/>
              </a:solidFill>
              <a:latin typeface="Arial"/>
              <a:ea typeface="ＭＳ Ｐゴシック"/>
            </a:endParaRPr>
          </a:p>
        </p:txBody>
      </p:sp>
      <p:sp>
        <p:nvSpPr>
          <p:cNvPr id="10" name="TextBox 9">
            <a:extLst>
              <a:ext uri="{FF2B5EF4-FFF2-40B4-BE49-F238E27FC236}">
                <a16:creationId xmlns:a16="http://schemas.microsoft.com/office/drawing/2014/main" id="{2F4CAEBE-9D43-C9DD-33E2-22CE6C29FE3E}"/>
              </a:ext>
            </a:extLst>
          </p:cNvPr>
          <p:cNvSpPr txBox="1"/>
          <p:nvPr/>
        </p:nvSpPr>
        <p:spPr>
          <a:xfrm>
            <a:off x="9201566" y="3359505"/>
            <a:ext cx="750515" cy="360431"/>
          </a:xfrm>
          <a:prstGeom prst="rect">
            <a:avLst/>
          </a:prstGeom>
          <a:noFill/>
        </p:spPr>
        <p:txBody>
          <a:bodyPr wrap="square" rtlCol="0">
            <a:spAutoFit/>
          </a:bodyPr>
          <a:lstStyle/>
          <a:p>
            <a:pPr defTabSz="1219170" fontAlgn="base">
              <a:spcBef>
                <a:spcPct val="0"/>
              </a:spcBef>
              <a:spcAft>
                <a:spcPct val="0"/>
              </a:spcAft>
              <a:defRPr/>
            </a:pPr>
            <a:r>
              <a:rPr lang="en-US" sz="851" b="1">
                <a:solidFill>
                  <a:srgbClr val="C00000"/>
                </a:solidFill>
                <a:latin typeface="Arial" panose="020B0604020202020204" pitchFamily="34" charset="0"/>
                <a:ea typeface="ＭＳ Ｐゴシック" charset="0"/>
                <a:cs typeface="Arial" panose="020B0604020202020204" pitchFamily="34" charset="0"/>
              </a:rPr>
              <a:t>mTOR inhibitor</a:t>
            </a:r>
          </a:p>
        </p:txBody>
      </p:sp>
      <p:pic>
        <p:nvPicPr>
          <p:cNvPr id="13" name="Picture 12" descr="A red line on a white surface&#10;&#10;Description automatically generated with low confidence">
            <a:extLst>
              <a:ext uri="{FF2B5EF4-FFF2-40B4-BE49-F238E27FC236}">
                <a16:creationId xmlns:a16="http://schemas.microsoft.com/office/drawing/2014/main" id="{25094CB0-3EE0-4549-508D-E035B46D26BF}"/>
              </a:ext>
            </a:extLst>
          </p:cNvPr>
          <p:cNvPicPr>
            <a:picLocks noChangeAspect="1"/>
          </p:cNvPicPr>
          <p:nvPr/>
        </p:nvPicPr>
        <p:blipFill>
          <a:blip r:embed="rId4"/>
          <a:stretch>
            <a:fillRect/>
          </a:stretch>
        </p:blipFill>
        <p:spPr>
          <a:xfrm>
            <a:off x="9108683" y="2740353"/>
            <a:ext cx="264932" cy="187391"/>
          </a:xfrm>
          <a:prstGeom prst="rect">
            <a:avLst/>
          </a:prstGeom>
        </p:spPr>
      </p:pic>
      <p:sp>
        <p:nvSpPr>
          <p:cNvPr id="14" name="TextBox 13">
            <a:extLst>
              <a:ext uri="{FF2B5EF4-FFF2-40B4-BE49-F238E27FC236}">
                <a16:creationId xmlns:a16="http://schemas.microsoft.com/office/drawing/2014/main" id="{36233E82-9EBC-DF3A-3F0D-C99B4811601F}"/>
              </a:ext>
            </a:extLst>
          </p:cNvPr>
          <p:cNvSpPr txBox="1"/>
          <p:nvPr/>
        </p:nvSpPr>
        <p:spPr>
          <a:xfrm>
            <a:off x="966027" y="4277058"/>
            <a:ext cx="1674101" cy="1113125"/>
          </a:xfrm>
          <a:prstGeom prst="rect">
            <a:avLst/>
          </a:prstGeom>
          <a:noFill/>
        </p:spPr>
        <p:txBody>
          <a:bodyPr wrap="square" rtlCol="0">
            <a:spAutoFit/>
          </a:bodyPr>
          <a:lstStyle/>
          <a:p>
            <a:pPr marL="171446" indent="-171446" defTabSz="1219170" fontAlgn="base">
              <a:spcBef>
                <a:spcPct val="0"/>
              </a:spcBef>
              <a:spcAft>
                <a:spcPts val="200"/>
              </a:spcAft>
              <a:buClr>
                <a:schemeClr val="accent6"/>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Constitutive </a:t>
            </a:r>
            <a:br>
              <a:rPr lang="en-US" sz="900" dirty="0">
                <a:solidFill>
                  <a:srgbClr val="000000"/>
                </a:solidFill>
                <a:latin typeface="Arial" panose="020B0604020202020204" pitchFamily="34" charset="0"/>
                <a:ea typeface="ＭＳ Ｐゴシック" charset="0"/>
                <a:cs typeface="Arial" panose="020B0604020202020204" pitchFamily="34" charset="0"/>
              </a:rPr>
            </a:br>
            <a:r>
              <a:rPr lang="en-US" sz="900" dirty="0">
                <a:solidFill>
                  <a:srgbClr val="000000"/>
                </a:solidFill>
                <a:latin typeface="Arial" panose="020B0604020202020204" pitchFamily="34" charset="0"/>
                <a:ea typeface="ＭＳ Ｐゴシック" charset="0"/>
                <a:cs typeface="Arial" panose="020B0604020202020204" pitchFamily="34" charset="0"/>
              </a:rPr>
              <a:t>ER activity</a:t>
            </a:r>
          </a:p>
          <a:p>
            <a:pPr marL="171446" indent="-171446" defTabSz="1219170" fontAlgn="base">
              <a:spcBef>
                <a:spcPct val="0"/>
              </a:spcBef>
              <a:spcAft>
                <a:spcPts val="200"/>
              </a:spcAft>
              <a:buClr>
                <a:schemeClr val="accent6"/>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Upregulated </a:t>
            </a:r>
            <a:br>
              <a:rPr lang="en-US" sz="900" dirty="0">
                <a:solidFill>
                  <a:srgbClr val="000000"/>
                </a:solidFill>
                <a:latin typeface="Arial" panose="020B0604020202020204" pitchFamily="34" charset="0"/>
                <a:ea typeface="ＭＳ Ｐゴシック" charset="0"/>
                <a:cs typeface="Arial" panose="020B0604020202020204" pitchFamily="34" charset="0"/>
              </a:rPr>
            </a:br>
            <a:r>
              <a:rPr lang="en-US" sz="900" dirty="0">
                <a:solidFill>
                  <a:srgbClr val="000000"/>
                </a:solidFill>
                <a:latin typeface="Arial" panose="020B0604020202020204" pitchFamily="34" charset="0"/>
                <a:ea typeface="ＭＳ Ｐゴシック" charset="0"/>
                <a:cs typeface="Arial" panose="020B0604020202020204" pitchFamily="34" charset="0"/>
              </a:rPr>
              <a:t>coactivator binding</a:t>
            </a:r>
          </a:p>
          <a:p>
            <a:pPr marL="171446" indent="-171446" defTabSz="1219170" fontAlgn="base">
              <a:spcBef>
                <a:spcPct val="0"/>
              </a:spcBef>
              <a:spcAft>
                <a:spcPts val="200"/>
              </a:spcAft>
              <a:buClr>
                <a:schemeClr val="accent6"/>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Stability against proteolytic </a:t>
            </a:r>
            <a:br>
              <a:rPr lang="en-US" sz="900" dirty="0">
                <a:solidFill>
                  <a:srgbClr val="000000"/>
                </a:solidFill>
                <a:latin typeface="Arial" panose="020B0604020202020204" pitchFamily="34" charset="0"/>
                <a:ea typeface="ＭＳ Ｐゴシック" charset="0"/>
                <a:cs typeface="Arial" panose="020B0604020202020204" pitchFamily="34" charset="0"/>
              </a:rPr>
            </a:br>
            <a:r>
              <a:rPr lang="en-US" sz="900" dirty="0">
                <a:solidFill>
                  <a:srgbClr val="000000"/>
                </a:solidFill>
                <a:latin typeface="Arial" panose="020B0604020202020204" pitchFamily="34" charset="0"/>
                <a:ea typeface="ＭＳ Ｐゴシック" charset="0"/>
                <a:cs typeface="Arial" panose="020B0604020202020204" pitchFamily="34" charset="0"/>
              </a:rPr>
              <a:t>degradation</a:t>
            </a:r>
          </a:p>
        </p:txBody>
      </p:sp>
      <p:sp>
        <p:nvSpPr>
          <p:cNvPr id="15" name="TextBox 14">
            <a:extLst>
              <a:ext uri="{FF2B5EF4-FFF2-40B4-BE49-F238E27FC236}">
                <a16:creationId xmlns:a16="http://schemas.microsoft.com/office/drawing/2014/main" id="{8B34B0A0-F829-8746-A696-27387BAC2154}"/>
              </a:ext>
            </a:extLst>
          </p:cNvPr>
          <p:cNvSpPr txBox="1"/>
          <p:nvPr/>
        </p:nvSpPr>
        <p:spPr>
          <a:xfrm>
            <a:off x="2562897" y="4277058"/>
            <a:ext cx="1286917" cy="1000274"/>
          </a:xfrm>
          <a:prstGeom prst="rect">
            <a:avLst/>
          </a:prstGeom>
          <a:noFill/>
        </p:spPr>
        <p:txBody>
          <a:bodyPr wrap="square" rtlCol="0">
            <a:spAutoFit/>
          </a:bodyPr>
          <a:lstStyle/>
          <a:p>
            <a:pPr defTabSz="1219170" fontAlgn="base">
              <a:spcBef>
                <a:spcPct val="0"/>
              </a:spcBef>
              <a:spcAft>
                <a:spcPts val="200"/>
              </a:spcAft>
              <a:buClr>
                <a:schemeClr val="accent2">
                  <a:lumMod val="75000"/>
                </a:schemeClr>
              </a:buClr>
              <a:defRPr/>
            </a:pPr>
            <a:r>
              <a:rPr lang="en-US" sz="900" dirty="0">
                <a:solidFill>
                  <a:srgbClr val="000000"/>
                </a:solidFill>
                <a:latin typeface="Arial" panose="020B0604020202020204" pitchFamily="34" charset="0"/>
                <a:ea typeface="ＭＳ Ｐゴシック" charset="0"/>
                <a:cs typeface="Arial" panose="020B0604020202020204" pitchFamily="34" charset="0"/>
              </a:rPr>
              <a:t>Growth factor-driver receptor tyrosine kinase </a:t>
            </a:r>
          </a:p>
          <a:p>
            <a:pPr marL="171446" indent="-171446" defTabSz="1219170" fontAlgn="base">
              <a:spcBef>
                <a:spcPct val="0"/>
              </a:spcBef>
              <a:spcAft>
                <a:spcPts val="200"/>
              </a:spcAft>
              <a:buClr>
                <a:schemeClr val="accent2">
                  <a:lumMod val="75000"/>
                </a:schemeClr>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HER2</a:t>
            </a:r>
          </a:p>
          <a:p>
            <a:pPr marL="171446" indent="-171446" defTabSz="1219170" fontAlgn="base">
              <a:spcBef>
                <a:spcPct val="0"/>
              </a:spcBef>
              <a:spcAft>
                <a:spcPts val="200"/>
              </a:spcAft>
              <a:buClr>
                <a:schemeClr val="accent2">
                  <a:lumMod val="75000"/>
                </a:schemeClr>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EGFR</a:t>
            </a:r>
          </a:p>
          <a:p>
            <a:pPr marL="171446" indent="-171446" defTabSz="1219170" fontAlgn="base">
              <a:spcBef>
                <a:spcPct val="0"/>
              </a:spcBef>
              <a:spcAft>
                <a:spcPts val="200"/>
              </a:spcAft>
              <a:buClr>
                <a:schemeClr val="accent2">
                  <a:lumMod val="75000"/>
                </a:schemeClr>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FGFR</a:t>
            </a:r>
          </a:p>
        </p:txBody>
      </p:sp>
      <p:sp>
        <p:nvSpPr>
          <p:cNvPr id="16" name="TextBox 15">
            <a:extLst>
              <a:ext uri="{FF2B5EF4-FFF2-40B4-BE49-F238E27FC236}">
                <a16:creationId xmlns:a16="http://schemas.microsoft.com/office/drawing/2014/main" id="{5997FF49-C15F-2C6E-F8CB-116D4C88FE1A}"/>
              </a:ext>
            </a:extLst>
          </p:cNvPr>
          <p:cNvSpPr txBox="1"/>
          <p:nvPr/>
        </p:nvSpPr>
        <p:spPr>
          <a:xfrm>
            <a:off x="3770918" y="4267807"/>
            <a:ext cx="1102899" cy="1025922"/>
          </a:xfrm>
          <a:prstGeom prst="rect">
            <a:avLst/>
          </a:prstGeom>
          <a:noFill/>
        </p:spPr>
        <p:txBody>
          <a:bodyPr wrap="square" rtlCol="0">
            <a:spAutoFit/>
          </a:bodyPr>
          <a:lstStyle/>
          <a:p>
            <a:pPr defTabSz="1219170" fontAlgn="base">
              <a:spcBef>
                <a:spcPct val="0"/>
              </a:spcBef>
              <a:spcAft>
                <a:spcPts val="200"/>
              </a:spcAft>
              <a:buClr>
                <a:srgbClr val="DC8042"/>
              </a:buClr>
              <a:defRPr/>
            </a:pPr>
            <a:r>
              <a:rPr lang="en-US" sz="900" dirty="0">
                <a:solidFill>
                  <a:srgbClr val="000000"/>
                </a:solidFill>
                <a:latin typeface="Arial" panose="020B0604020202020204" pitchFamily="34" charset="0"/>
                <a:ea typeface="ＭＳ Ｐゴシック" charset="0"/>
                <a:cs typeface="Arial" panose="020B0604020202020204" pitchFamily="34" charset="0"/>
              </a:rPr>
              <a:t>Alterations in MAPK</a:t>
            </a:r>
          </a:p>
          <a:p>
            <a:pPr marL="171446" indent="-171446" defTabSz="1219170" fontAlgn="base">
              <a:spcBef>
                <a:spcPct val="0"/>
              </a:spcBef>
              <a:spcAft>
                <a:spcPts val="200"/>
              </a:spcAft>
              <a:buClr>
                <a:srgbClr val="DC8042"/>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KRAS</a:t>
            </a:r>
          </a:p>
          <a:p>
            <a:pPr marL="171446" indent="-171446" defTabSz="1219170" fontAlgn="base">
              <a:spcBef>
                <a:spcPct val="0"/>
              </a:spcBef>
              <a:spcAft>
                <a:spcPts val="200"/>
              </a:spcAft>
              <a:buClr>
                <a:srgbClr val="DC8042"/>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BRAF</a:t>
            </a:r>
          </a:p>
          <a:p>
            <a:pPr marL="171446" indent="-171446" defTabSz="1219170" fontAlgn="base">
              <a:spcBef>
                <a:spcPct val="0"/>
              </a:spcBef>
              <a:spcAft>
                <a:spcPts val="200"/>
              </a:spcAft>
              <a:buClr>
                <a:srgbClr val="DC8042"/>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MAP2K1</a:t>
            </a:r>
          </a:p>
          <a:p>
            <a:pPr marL="171446" indent="-171446" defTabSz="1219170" fontAlgn="base">
              <a:spcBef>
                <a:spcPct val="0"/>
              </a:spcBef>
              <a:spcAft>
                <a:spcPts val="200"/>
              </a:spcAft>
              <a:buClr>
                <a:srgbClr val="DC8042"/>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NF1</a:t>
            </a:r>
          </a:p>
        </p:txBody>
      </p:sp>
      <p:sp>
        <p:nvSpPr>
          <p:cNvPr id="17" name="TextBox 16">
            <a:extLst>
              <a:ext uri="{FF2B5EF4-FFF2-40B4-BE49-F238E27FC236}">
                <a16:creationId xmlns:a16="http://schemas.microsoft.com/office/drawing/2014/main" id="{1CD0D83E-5E34-2B08-2DE0-1B11933A66D4}"/>
              </a:ext>
            </a:extLst>
          </p:cNvPr>
          <p:cNvSpPr txBox="1"/>
          <p:nvPr/>
        </p:nvSpPr>
        <p:spPr>
          <a:xfrm>
            <a:off x="4873817" y="4277058"/>
            <a:ext cx="1434217" cy="861774"/>
          </a:xfrm>
          <a:prstGeom prst="rect">
            <a:avLst/>
          </a:prstGeom>
          <a:noFill/>
        </p:spPr>
        <p:txBody>
          <a:bodyPr wrap="square" rtlCol="0">
            <a:spAutoFit/>
          </a:bodyPr>
          <a:lstStyle/>
          <a:p>
            <a:pPr defTabSz="1219170" fontAlgn="base">
              <a:spcBef>
                <a:spcPct val="0"/>
              </a:spcBef>
              <a:spcAft>
                <a:spcPts val="200"/>
              </a:spcAft>
              <a:buClr>
                <a:schemeClr val="accent2"/>
              </a:buClr>
              <a:defRPr/>
            </a:pPr>
            <a:r>
              <a:rPr lang="en-US" sz="900" dirty="0">
                <a:solidFill>
                  <a:srgbClr val="000000"/>
                </a:solidFill>
                <a:latin typeface="Arial" panose="020B0604020202020204" pitchFamily="34" charset="0"/>
                <a:ea typeface="ＭＳ Ｐゴシック" charset="0"/>
                <a:cs typeface="Arial" panose="020B0604020202020204" pitchFamily="34" charset="0"/>
              </a:rPr>
              <a:t>Upregulation PIK3K/AKT</a:t>
            </a:r>
          </a:p>
          <a:p>
            <a:pPr marL="171446" indent="-171446" defTabSz="1219170" fontAlgn="base">
              <a:spcBef>
                <a:spcPct val="0"/>
              </a:spcBef>
              <a:spcAft>
                <a:spcPts val="200"/>
              </a:spcAft>
              <a:buClr>
                <a:schemeClr val="accent2"/>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PIK3CA</a:t>
            </a:r>
          </a:p>
          <a:p>
            <a:pPr marL="171446" indent="-171446" defTabSz="1219170" fontAlgn="base">
              <a:spcBef>
                <a:spcPct val="0"/>
              </a:spcBef>
              <a:spcAft>
                <a:spcPts val="200"/>
              </a:spcAft>
              <a:buClr>
                <a:schemeClr val="accent2"/>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PTEN</a:t>
            </a:r>
          </a:p>
          <a:p>
            <a:pPr marL="171446" indent="-171446" defTabSz="1219170" fontAlgn="base">
              <a:spcBef>
                <a:spcPct val="0"/>
              </a:spcBef>
              <a:spcAft>
                <a:spcPts val="200"/>
              </a:spcAft>
              <a:buClr>
                <a:schemeClr val="accent2"/>
              </a:buClr>
              <a:buFont typeface="Arial" panose="020B0604020202020204" pitchFamily="34" charset="0"/>
              <a:buChar char="•"/>
              <a:defRPr/>
            </a:pPr>
            <a:r>
              <a:rPr lang="en-US" sz="900" dirty="0">
                <a:solidFill>
                  <a:srgbClr val="000000"/>
                </a:solidFill>
                <a:latin typeface="Arial" panose="020B0604020202020204" pitchFamily="34" charset="0"/>
                <a:ea typeface="ＭＳ Ｐゴシック" charset="0"/>
                <a:cs typeface="Arial" panose="020B0604020202020204" pitchFamily="34" charset="0"/>
              </a:rPr>
              <a:t>AKT</a:t>
            </a:r>
          </a:p>
        </p:txBody>
      </p:sp>
      <p:sp>
        <p:nvSpPr>
          <p:cNvPr id="12" name="TextBox 11">
            <a:extLst>
              <a:ext uri="{FF2B5EF4-FFF2-40B4-BE49-F238E27FC236}">
                <a16:creationId xmlns:a16="http://schemas.microsoft.com/office/drawing/2014/main" id="{21185667-15BF-169F-43F0-8359106334D0}"/>
              </a:ext>
            </a:extLst>
          </p:cNvPr>
          <p:cNvSpPr txBox="1"/>
          <p:nvPr/>
        </p:nvSpPr>
        <p:spPr>
          <a:xfrm>
            <a:off x="618435" y="5408875"/>
            <a:ext cx="5283200" cy="677108"/>
          </a:xfrm>
          <a:prstGeom prst="rect">
            <a:avLst/>
          </a:prstGeom>
          <a:solidFill>
            <a:schemeClr val="accent1"/>
          </a:solidFill>
          <a:ln w="12700">
            <a:noFill/>
          </a:ln>
        </p:spPr>
        <p:style>
          <a:lnRef idx="2">
            <a:schemeClr val="accent4"/>
          </a:lnRef>
          <a:fillRef idx="1">
            <a:schemeClr val="lt1"/>
          </a:fillRef>
          <a:effectRef idx="0">
            <a:schemeClr val="accent4"/>
          </a:effectRef>
          <a:fontRef idx="minor">
            <a:schemeClr val="dk1"/>
          </a:fontRef>
        </p:style>
        <p:txBody>
          <a:bodyPr wrap="square" lIns="365760" tIns="91440" bIns="91440" anchor="t">
            <a:spAutoFit/>
          </a:bodyPr>
          <a:lstStyle/>
          <a:p>
            <a:pPr marL="226478" indent="-226478" defTabSz="1219170" fontAlgn="base">
              <a:spcBef>
                <a:spcPct val="0"/>
              </a:spcBef>
              <a:spcAft>
                <a:spcPct val="0"/>
              </a:spcAft>
              <a:buFont typeface="Arial" panose="020B0604020202020204" pitchFamily="34" charset="0"/>
              <a:buChar char="•"/>
              <a:defRPr/>
            </a:pPr>
            <a:r>
              <a:rPr lang="en-US" sz="1600">
                <a:solidFill>
                  <a:schemeClr val="bg1"/>
                </a:solidFill>
                <a:latin typeface="Arial" panose="020B0604020202020204" pitchFamily="34" charset="0"/>
                <a:ea typeface="Aptos" panose="020B0004020202020204" pitchFamily="34" charset="0"/>
                <a:cs typeface="Arial" panose="020B0604020202020204" pitchFamily="34" charset="0"/>
              </a:rPr>
              <a:t>~40% have </a:t>
            </a:r>
            <a:r>
              <a:rPr lang="en-US" sz="1600" i="1">
                <a:solidFill>
                  <a:schemeClr val="bg1"/>
                </a:solidFill>
                <a:latin typeface="Arial" panose="020B0604020202020204" pitchFamily="34" charset="0"/>
                <a:ea typeface="Aptos" panose="020B0004020202020204" pitchFamily="34" charset="0"/>
                <a:cs typeface="Arial" panose="020B0604020202020204" pitchFamily="34" charset="0"/>
              </a:rPr>
              <a:t>PIK3Ca/AKT/PTEN </a:t>
            </a:r>
            <a:r>
              <a:rPr lang="en-US" sz="1600">
                <a:solidFill>
                  <a:schemeClr val="bg1"/>
                </a:solidFill>
                <a:latin typeface="Arial" panose="020B0604020202020204" pitchFamily="34" charset="0"/>
                <a:ea typeface="Aptos" panose="020B0004020202020204" pitchFamily="34" charset="0"/>
                <a:cs typeface="Arial" panose="020B0604020202020204" pitchFamily="34" charset="0"/>
              </a:rPr>
              <a:t>mutations</a:t>
            </a:r>
          </a:p>
          <a:p>
            <a:pPr marL="226478" indent="-226478" defTabSz="1219170" fontAlgn="base">
              <a:spcBef>
                <a:spcPct val="0"/>
              </a:spcBef>
              <a:spcAft>
                <a:spcPct val="0"/>
              </a:spcAft>
              <a:buFont typeface="Arial" panose="020B0604020202020204" pitchFamily="34" charset="0"/>
              <a:buChar char="•"/>
              <a:defRPr/>
            </a:pPr>
            <a:r>
              <a:rPr lang="en-US" sz="1600">
                <a:solidFill>
                  <a:schemeClr val="bg1"/>
                </a:solidFill>
                <a:latin typeface="Arial" panose="020B0604020202020204" pitchFamily="34" charset="0"/>
                <a:ea typeface="Aptos" panose="020B0004020202020204" pitchFamily="34" charset="0"/>
                <a:cs typeface="Arial" panose="020B0604020202020204" pitchFamily="34" charset="0"/>
              </a:rPr>
              <a:t>~40% have an emergence of </a:t>
            </a:r>
            <a:r>
              <a:rPr lang="en-US" sz="1600" i="1">
                <a:solidFill>
                  <a:schemeClr val="bg1"/>
                </a:solidFill>
                <a:latin typeface="Arial" panose="020B0604020202020204" pitchFamily="34" charset="0"/>
                <a:ea typeface="Aptos" panose="020B0004020202020204" pitchFamily="34" charset="0"/>
                <a:cs typeface="Arial" panose="020B0604020202020204" pitchFamily="34" charset="0"/>
              </a:rPr>
              <a:t>ESR1</a:t>
            </a:r>
            <a:r>
              <a:rPr lang="en-US" sz="1600">
                <a:solidFill>
                  <a:schemeClr val="bg1"/>
                </a:solidFill>
                <a:latin typeface="Arial" panose="020B0604020202020204" pitchFamily="34" charset="0"/>
                <a:ea typeface="Aptos" panose="020B0004020202020204" pitchFamily="34" charset="0"/>
                <a:cs typeface="Arial" panose="020B0604020202020204" pitchFamily="34" charset="0"/>
              </a:rPr>
              <a:t> mutations</a:t>
            </a:r>
            <a:endParaRPr lang="en-US" sz="1600">
              <a:solidFill>
                <a:schemeClr val="bg1"/>
              </a:solidFill>
              <a:latin typeface="Arial" panose="020B0604020202020204" pitchFamily="34" charset="0"/>
              <a:ea typeface="ＭＳ Ｐゴシック"/>
              <a:cs typeface="Arial" panose="020B0604020202020204" pitchFamily="34" charset="0"/>
            </a:endParaRPr>
          </a:p>
        </p:txBody>
      </p:sp>
      <p:pic>
        <p:nvPicPr>
          <p:cNvPr id="19" name="Picture 18" descr="A diagram of a cancer cell&#10;&#10;Description automatically generated with medium confidence">
            <a:extLst>
              <a:ext uri="{FF2B5EF4-FFF2-40B4-BE49-F238E27FC236}">
                <a16:creationId xmlns:a16="http://schemas.microsoft.com/office/drawing/2014/main" id="{CA313157-F7F8-BEE5-79FE-947D030669BB}"/>
              </a:ext>
            </a:extLst>
          </p:cNvPr>
          <p:cNvPicPr>
            <a:picLocks noChangeAspect="1"/>
          </p:cNvPicPr>
          <p:nvPr/>
        </p:nvPicPr>
        <p:blipFill>
          <a:blip r:embed="rId5" cstate="print">
            <a:extLst>
              <a:ext uri="{28A0092B-C50C-407E-A947-70E740481C1C}">
                <a14:useLocalDpi xmlns:a14="http://schemas.microsoft.com/office/drawing/2010/main"/>
              </a:ext>
            </a:extLst>
          </a:blip>
          <a:srcRect b="14264"/>
          <a:stretch>
            <a:fillRect/>
          </a:stretch>
        </p:blipFill>
        <p:spPr>
          <a:xfrm>
            <a:off x="618434" y="1070116"/>
            <a:ext cx="5283200" cy="2562380"/>
          </a:xfrm>
          <a:prstGeom prst="roundRect">
            <a:avLst>
              <a:gd name="adj" fmla="val 7828"/>
            </a:avLst>
          </a:prstGeom>
        </p:spPr>
      </p:pic>
      <p:sp>
        <p:nvSpPr>
          <p:cNvPr id="4" name="Footer Placeholder 8">
            <a:extLst>
              <a:ext uri="{FF2B5EF4-FFF2-40B4-BE49-F238E27FC236}">
                <a16:creationId xmlns:a16="http://schemas.microsoft.com/office/drawing/2014/main" id="{DA06BC1C-A2FA-0973-8EF7-79CB0507DD44}"/>
              </a:ext>
            </a:extLst>
          </p:cNvPr>
          <p:cNvSpPr>
            <a:spLocks noGrp="1"/>
          </p:cNvSpPr>
          <p:nvPr>
            <p:ph type="ftr" sz="quarter" idx="3"/>
          </p:nvPr>
        </p:nvSpPr>
        <p:spPr>
          <a:xfrm>
            <a:off x="621792" y="5944846"/>
            <a:ext cx="9993195"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pPr defTabSz="1219170" fontAlgn="base">
              <a:spcBef>
                <a:spcPct val="0"/>
              </a:spcBef>
              <a:spcAft>
                <a:spcPct val="0"/>
              </a:spcAft>
              <a:defRPr/>
            </a:pPr>
            <a:r>
              <a:rPr lang="en-US" dirty="0">
                <a:solidFill>
                  <a:srgbClr val="000000"/>
                </a:solidFill>
                <a:latin typeface="Arial" charset="0"/>
                <a:ea typeface="ＭＳ Ｐゴシック" charset="0"/>
              </a:rPr>
              <a:t>Slide courtesy of Dr. William J. Gradishar.</a:t>
            </a:r>
          </a:p>
          <a:p>
            <a:pPr defTabSz="1219170" fontAlgn="base">
              <a:spcBef>
                <a:spcPct val="0"/>
              </a:spcBef>
              <a:spcAft>
                <a:spcPct val="0"/>
              </a:spcAft>
              <a:defRPr/>
            </a:pPr>
            <a:r>
              <a:rPr lang="en-US" dirty="0">
                <a:solidFill>
                  <a:srgbClr val="000000"/>
                </a:solidFill>
                <a:latin typeface="Arial" charset="0"/>
                <a:ea typeface="ＭＳ Ｐゴシック" charset="0"/>
              </a:rPr>
              <a:t>Lloyd MR, et al. </a:t>
            </a:r>
            <a:r>
              <a:rPr lang="en-US" i="1" dirty="0">
                <a:solidFill>
                  <a:srgbClr val="000000"/>
                </a:solidFill>
                <a:latin typeface="Arial" charset="0"/>
                <a:ea typeface="ＭＳ Ｐゴシック" charset="0"/>
              </a:rPr>
              <a:t>Ther Adv Med Oncol</a:t>
            </a:r>
            <a:r>
              <a:rPr lang="en-US" dirty="0">
                <a:solidFill>
                  <a:srgbClr val="000000"/>
                </a:solidFill>
                <a:latin typeface="Arial" charset="0"/>
                <a:ea typeface="ＭＳ Ｐゴシック" charset="0"/>
              </a:rPr>
              <a:t>. 2022;14:17588359221113694. Huppert LA, et al. </a:t>
            </a:r>
            <a:r>
              <a:rPr lang="en-US" i="1" dirty="0">
                <a:solidFill>
                  <a:srgbClr val="000000"/>
                </a:solidFill>
                <a:latin typeface="Arial" charset="0"/>
                <a:ea typeface="ＭＳ Ｐゴシック" charset="0"/>
              </a:rPr>
              <a:t>CA Cancer J Clin</a:t>
            </a:r>
            <a:r>
              <a:rPr lang="en-US" dirty="0">
                <a:solidFill>
                  <a:srgbClr val="000000"/>
                </a:solidFill>
                <a:latin typeface="Arial" charset="0"/>
                <a:ea typeface="ＭＳ Ｐゴシック" charset="0"/>
              </a:rPr>
              <a:t>. 2023;73(5):480-515.</a:t>
            </a:r>
          </a:p>
        </p:txBody>
      </p:sp>
      <p:sp>
        <p:nvSpPr>
          <p:cNvPr id="6" name="Rectangle 5">
            <a:extLst>
              <a:ext uri="{FF2B5EF4-FFF2-40B4-BE49-F238E27FC236}">
                <a16:creationId xmlns:a16="http://schemas.microsoft.com/office/drawing/2014/main" id="{81870D2A-8905-17BE-B7CA-2D085640C5EE}"/>
              </a:ext>
            </a:extLst>
          </p:cNvPr>
          <p:cNvSpPr/>
          <p:nvPr/>
        </p:nvSpPr>
        <p:spPr>
          <a:xfrm>
            <a:off x="1088064" y="1219103"/>
            <a:ext cx="1066800" cy="461338"/>
          </a:xfrm>
          <a:prstGeom prst="rect">
            <a:avLst/>
          </a:prstGeom>
          <a:solidFill>
            <a:schemeClr val="bg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tx1"/>
                </a:solidFill>
              </a:rPr>
              <a:t>ET Sensitive Breast Tumor</a:t>
            </a:r>
          </a:p>
        </p:txBody>
      </p:sp>
      <p:sp>
        <p:nvSpPr>
          <p:cNvPr id="18" name="Rectangle 17">
            <a:extLst>
              <a:ext uri="{FF2B5EF4-FFF2-40B4-BE49-F238E27FC236}">
                <a16:creationId xmlns:a16="http://schemas.microsoft.com/office/drawing/2014/main" id="{E8867C15-AF45-A488-0BBB-63B295E6B776}"/>
              </a:ext>
            </a:extLst>
          </p:cNvPr>
          <p:cNvSpPr/>
          <p:nvPr/>
        </p:nvSpPr>
        <p:spPr>
          <a:xfrm>
            <a:off x="2323139" y="1969801"/>
            <a:ext cx="552720" cy="265540"/>
          </a:xfrm>
          <a:prstGeom prst="rect">
            <a:avLst/>
          </a:prstGeom>
          <a:solidFill>
            <a:srgbClr val="EAEAEA"/>
          </a:solidFill>
          <a:ln>
            <a:solidFill>
              <a:schemeClr val="tx2">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tx1"/>
                </a:solidFill>
              </a:rPr>
              <a:t>ET</a:t>
            </a:r>
          </a:p>
        </p:txBody>
      </p:sp>
      <p:sp>
        <p:nvSpPr>
          <p:cNvPr id="20" name="Rectangle 19">
            <a:extLst>
              <a:ext uri="{FF2B5EF4-FFF2-40B4-BE49-F238E27FC236}">
                <a16:creationId xmlns:a16="http://schemas.microsoft.com/office/drawing/2014/main" id="{B3998019-B5FF-5311-EF29-EBE66AAD0BFE}"/>
              </a:ext>
            </a:extLst>
          </p:cNvPr>
          <p:cNvSpPr/>
          <p:nvPr/>
        </p:nvSpPr>
        <p:spPr>
          <a:xfrm>
            <a:off x="900739" y="2349691"/>
            <a:ext cx="1143270" cy="461338"/>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tx1"/>
                </a:solidFill>
              </a:rPr>
              <a:t>ER-dependent Resistance</a:t>
            </a:r>
          </a:p>
        </p:txBody>
      </p:sp>
      <p:sp>
        <p:nvSpPr>
          <p:cNvPr id="21" name="Rectangle 20">
            <a:extLst>
              <a:ext uri="{FF2B5EF4-FFF2-40B4-BE49-F238E27FC236}">
                <a16:creationId xmlns:a16="http://schemas.microsoft.com/office/drawing/2014/main" id="{08EA9952-719D-30E7-05EC-569EF296461C}"/>
              </a:ext>
            </a:extLst>
          </p:cNvPr>
          <p:cNvSpPr/>
          <p:nvPr/>
        </p:nvSpPr>
        <p:spPr>
          <a:xfrm>
            <a:off x="2958516" y="2349691"/>
            <a:ext cx="2445719" cy="400893"/>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bg1"/>
                </a:solidFill>
              </a:rPr>
              <a:t>ER-independent Resistance</a:t>
            </a:r>
          </a:p>
        </p:txBody>
      </p:sp>
      <p:sp>
        <p:nvSpPr>
          <p:cNvPr id="22" name="Rectangle 21">
            <a:extLst>
              <a:ext uri="{FF2B5EF4-FFF2-40B4-BE49-F238E27FC236}">
                <a16:creationId xmlns:a16="http://schemas.microsoft.com/office/drawing/2014/main" id="{F7C61472-0459-B114-8BE6-55D88E7E13EE}"/>
              </a:ext>
            </a:extLst>
          </p:cNvPr>
          <p:cNvSpPr/>
          <p:nvPr/>
        </p:nvSpPr>
        <p:spPr>
          <a:xfrm>
            <a:off x="1048864" y="3654836"/>
            <a:ext cx="858625" cy="642771"/>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tx1"/>
                </a:solidFill>
              </a:rPr>
              <a:t>ESR1 Mutation</a:t>
            </a:r>
          </a:p>
        </p:txBody>
      </p:sp>
      <p:sp>
        <p:nvSpPr>
          <p:cNvPr id="23" name="Rectangle 22">
            <a:extLst>
              <a:ext uri="{FF2B5EF4-FFF2-40B4-BE49-F238E27FC236}">
                <a16:creationId xmlns:a16="http://schemas.microsoft.com/office/drawing/2014/main" id="{01B176E6-76FF-A9A9-5B94-F3115906F9B5}"/>
              </a:ext>
            </a:extLst>
          </p:cNvPr>
          <p:cNvSpPr/>
          <p:nvPr/>
        </p:nvSpPr>
        <p:spPr>
          <a:xfrm>
            <a:off x="2640128" y="3658140"/>
            <a:ext cx="819589" cy="642771"/>
          </a:xfrm>
          <a:prstGeom prst="rect">
            <a:avLst/>
          </a:prstGeom>
          <a:solidFill>
            <a:schemeClr val="accent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bg1"/>
                </a:solidFill>
              </a:rPr>
              <a:t>GF RTK Alteration</a:t>
            </a:r>
          </a:p>
        </p:txBody>
      </p:sp>
      <p:sp>
        <p:nvSpPr>
          <p:cNvPr id="24" name="Rectangle 23">
            <a:extLst>
              <a:ext uri="{FF2B5EF4-FFF2-40B4-BE49-F238E27FC236}">
                <a16:creationId xmlns:a16="http://schemas.microsoft.com/office/drawing/2014/main" id="{FA79E858-E809-A624-7ACE-2AE318D04D13}"/>
              </a:ext>
            </a:extLst>
          </p:cNvPr>
          <p:cNvSpPr/>
          <p:nvPr/>
        </p:nvSpPr>
        <p:spPr>
          <a:xfrm>
            <a:off x="3849814" y="3658141"/>
            <a:ext cx="858625" cy="642772"/>
          </a:xfrm>
          <a:prstGeom prst="rect">
            <a:avLst/>
          </a:prstGeom>
          <a:solidFill>
            <a:srgbClr val="DC804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dirty="0">
                <a:solidFill>
                  <a:schemeClr val="bg1"/>
                </a:solidFill>
              </a:rPr>
              <a:t>MAPK Pathway Alteration</a:t>
            </a:r>
          </a:p>
        </p:txBody>
      </p:sp>
      <p:sp>
        <p:nvSpPr>
          <p:cNvPr id="25" name="Rectangle 24">
            <a:extLst>
              <a:ext uri="{FF2B5EF4-FFF2-40B4-BE49-F238E27FC236}">
                <a16:creationId xmlns:a16="http://schemas.microsoft.com/office/drawing/2014/main" id="{76C60968-1ABD-870F-39D7-A4304F00DD46}"/>
              </a:ext>
            </a:extLst>
          </p:cNvPr>
          <p:cNvSpPr/>
          <p:nvPr/>
        </p:nvSpPr>
        <p:spPr>
          <a:xfrm>
            <a:off x="4923363" y="3658141"/>
            <a:ext cx="979780" cy="642772"/>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dirty="0">
                <a:solidFill>
                  <a:schemeClr val="tx1"/>
                </a:solidFill>
              </a:rPr>
              <a:t>PI3K/AKT Pathway Upregulation</a:t>
            </a:r>
          </a:p>
        </p:txBody>
      </p:sp>
    </p:spTree>
    <p:extLst>
      <p:ext uri="{BB962C8B-B14F-4D97-AF65-F5344CB8AC3E}">
        <p14:creationId xmlns:p14="http://schemas.microsoft.com/office/powerpoint/2010/main" val="244340185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BD06804-98AD-47A6-EE83-344BA3B157CA}"/>
              </a:ext>
            </a:extLst>
          </p:cNvPr>
          <p:cNvSpPr>
            <a:spLocks noGrp="1"/>
          </p:cNvSpPr>
          <p:nvPr>
            <p:ph type="title"/>
          </p:nvPr>
        </p:nvSpPr>
        <p:spPr/>
        <p:txBody>
          <a:bodyPr/>
          <a:lstStyle/>
          <a:p>
            <a:r>
              <a:rPr lang="en-US" b="1">
                <a:latin typeface="Arial" panose="020B0604020202020204" pitchFamily="34" charset="0"/>
                <a:cs typeface="Arial" panose="020B0604020202020204" pitchFamily="34" charset="0"/>
              </a:rPr>
              <a:t>Acquired</a:t>
            </a:r>
            <a:r>
              <a:rPr lang="en-US" b="1" i="1">
                <a:latin typeface="Arial" panose="020B0604020202020204" pitchFamily="34" charset="0"/>
                <a:cs typeface="Arial" panose="020B0604020202020204" pitchFamily="34" charset="0"/>
              </a:rPr>
              <a:t> ESR1</a:t>
            </a:r>
            <a:r>
              <a:rPr lang="en-US" b="1">
                <a:latin typeface="Arial" panose="020B0604020202020204" pitchFamily="34" charset="0"/>
                <a:cs typeface="Arial" panose="020B0604020202020204" pitchFamily="34" charset="0"/>
              </a:rPr>
              <a:t> Mutations</a:t>
            </a:r>
            <a:endParaRPr lang="en-US" b="1" baseline="30000">
              <a:latin typeface="Arial" panose="020B0604020202020204" pitchFamily="34" charset="0"/>
              <a:cs typeface="Arial" panose="020B0604020202020204" pitchFamily="34" charset="0"/>
            </a:endParaRPr>
          </a:p>
        </p:txBody>
      </p:sp>
      <p:sp>
        <p:nvSpPr>
          <p:cNvPr id="3" name="Footer Placeholder 2">
            <a:extLst>
              <a:ext uri="{FF2B5EF4-FFF2-40B4-BE49-F238E27FC236}">
                <a16:creationId xmlns:a16="http://schemas.microsoft.com/office/drawing/2014/main" id="{68A1D079-93DF-0919-92DE-FBDA1B4BDDA6}"/>
              </a:ext>
            </a:extLst>
          </p:cNvPr>
          <p:cNvSpPr>
            <a:spLocks noGrp="1"/>
          </p:cNvSpPr>
          <p:nvPr>
            <p:ph type="ftr" sz="quarter" idx="3"/>
          </p:nvPr>
        </p:nvSpPr>
        <p:spPr/>
        <p:txBody>
          <a:bodyPr/>
          <a:lstStyle/>
          <a:p>
            <a:r>
              <a:rPr lang="en-US" dirty="0" err="1">
                <a:sym typeface="Arial"/>
              </a:rPr>
              <a:t>Jeselsohn</a:t>
            </a:r>
            <a:r>
              <a:rPr lang="en-US" dirty="0">
                <a:sym typeface="Arial"/>
              </a:rPr>
              <a:t> R, et al. </a:t>
            </a:r>
            <a:r>
              <a:rPr lang="en-US" i="1" dirty="0">
                <a:sym typeface="Arial"/>
              </a:rPr>
              <a:t>Nat Rev Clin Oncol</a:t>
            </a:r>
            <a:r>
              <a:rPr lang="en-US" dirty="0">
                <a:sym typeface="Arial"/>
              </a:rPr>
              <a:t>. 2015;12:573-583. Razavi P, et al. </a:t>
            </a:r>
            <a:r>
              <a:rPr lang="en-US" i="1" dirty="0">
                <a:sym typeface="Arial"/>
              </a:rPr>
              <a:t>Cancer Cell. </a:t>
            </a:r>
            <a:r>
              <a:rPr lang="en-US" dirty="0">
                <a:sym typeface="Arial"/>
              </a:rPr>
              <a:t>2018;34(3):427-438.e6.</a:t>
            </a:r>
            <a:endParaRPr lang="en-CA" dirty="0">
              <a:sym typeface="Arial"/>
            </a:endParaRPr>
          </a:p>
        </p:txBody>
      </p:sp>
      <p:pic>
        <p:nvPicPr>
          <p:cNvPr id="9218" name="Picture 2">
            <a:extLst>
              <a:ext uri="{FF2B5EF4-FFF2-40B4-BE49-F238E27FC236}">
                <a16:creationId xmlns:a16="http://schemas.microsoft.com/office/drawing/2014/main" id="{C2B8C323-CC9E-25A6-C522-FFF641ED8683}"/>
              </a:ext>
            </a:extLst>
          </p:cNvPr>
          <p:cNvPicPr>
            <a:picLocks noChangeAspect="1" noChangeArrowheads="1"/>
          </p:cNvPicPr>
          <p:nvPr/>
        </p:nvPicPr>
        <p:blipFill rotWithShape="1">
          <a:blip r:embed="rId3" cstate="print">
            <a:extLst>
              <a:ext uri="{28A0092B-C50C-407E-A947-70E740481C1C}">
                <a14:useLocalDpi xmlns:a14="http://schemas.microsoft.com/office/drawing/2010/main"/>
              </a:ext>
            </a:extLst>
          </a:blip>
          <a:srcRect l="20794"/>
          <a:stretch>
            <a:fillRect/>
          </a:stretch>
        </p:blipFill>
        <p:spPr bwMode="auto">
          <a:xfrm>
            <a:off x="1633715" y="1306715"/>
            <a:ext cx="4424312" cy="4887449"/>
          </a:xfrm>
          <a:prstGeom prst="roundRect">
            <a:avLst>
              <a:gd name="adj" fmla="val 3514"/>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EE3F232F-6AD8-3017-3D84-94588A3078E7}"/>
              </a:ext>
            </a:extLst>
          </p:cNvPr>
          <p:cNvSpPr txBox="1"/>
          <p:nvPr/>
        </p:nvSpPr>
        <p:spPr>
          <a:xfrm>
            <a:off x="6952862" y="1151604"/>
            <a:ext cx="3832239" cy="379656"/>
          </a:xfrm>
          <a:prstGeom prst="rect">
            <a:avLst/>
          </a:prstGeom>
          <a:noFill/>
        </p:spPr>
        <p:txBody>
          <a:bodyPr wrap="square" rtlCol="0">
            <a:spAutoFit/>
          </a:bodyPr>
          <a:lstStyle/>
          <a:p>
            <a:pPr algn="ctr" defTabSz="1219170">
              <a:buClr>
                <a:srgbClr val="000000"/>
              </a:buClr>
              <a:defRPr/>
            </a:pPr>
            <a:r>
              <a:rPr lang="en-US" sz="1867" b="1" kern="0">
                <a:solidFill>
                  <a:srgbClr val="000000"/>
                </a:solidFill>
                <a:latin typeface="Arial"/>
                <a:cs typeface="Arial"/>
                <a:sym typeface="Arial"/>
              </a:rPr>
              <a:t>Existing</a:t>
            </a:r>
            <a:r>
              <a:rPr lang="en-US" sz="1867" b="1" i="1" kern="0">
                <a:solidFill>
                  <a:srgbClr val="000000"/>
                </a:solidFill>
                <a:latin typeface="Arial"/>
                <a:cs typeface="Arial"/>
                <a:sym typeface="Arial"/>
              </a:rPr>
              <a:t> ESR1</a:t>
            </a:r>
            <a:r>
              <a:rPr lang="en-US" sz="1867" b="1" kern="0">
                <a:solidFill>
                  <a:srgbClr val="000000"/>
                </a:solidFill>
                <a:latin typeface="Arial"/>
                <a:cs typeface="Arial"/>
                <a:sym typeface="Arial"/>
              </a:rPr>
              <a:t> mutations: ~1%</a:t>
            </a:r>
          </a:p>
        </p:txBody>
      </p:sp>
      <p:sp>
        <p:nvSpPr>
          <p:cNvPr id="7" name="TextBox 6">
            <a:extLst>
              <a:ext uri="{FF2B5EF4-FFF2-40B4-BE49-F238E27FC236}">
                <a16:creationId xmlns:a16="http://schemas.microsoft.com/office/drawing/2014/main" id="{15C40568-BC74-B7C1-1E66-E16AEC48142E}"/>
              </a:ext>
            </a:extLst>
          </p:cNvPr>
          <p:cNvSpPr txBox="1"/>
          <p:nvPr/>
        </p:nvSpPr>
        <p:spPr>
          <a:xfrm>
            <a:off x="6577328" y="2110651"/>
            <a:ext cx="4583307" cy="379656"/>
          </a:xfrm>
          <a:prstGeom prst="rect">
            <a:avLst/>
          </a:prstGeom>
          <a:noFill/>
        </p:spPr>
        <p:txBody>
          <a:bodyPr wrap="square" rtlCol="0">
            <a:spAutoFit/>
          </a:bodyPr>
          <a:lstStyle/>
          <a:p>
            <a:pPr algn="ctr" defTabSz="1219170">
              <a:buClr>
                <a:srgbClr val="000000"/>
              </a:buClr>
              <a:defRPr/>
            </a:pPr>
            <a:r>
              <a:rPr lang="en-US" sz="1867" b="1" kern="0">
                <a:solidFill>
                  <a:srgbClr val="000000"/>
                </a:solidFill>
                <a:latin typeface="Arial"/>
                <a:cs typeface="Arial"/>
                <a:sym typeface="Arial"/>
              </a:rPr>
              <a:t>Acquired</a:t>
            </a:r>
            <a:r>
              <a:rPr lang="en-US" sz="1867" b="1" i="1" kern="0">
                <a:solidFill>
                  <a:srgbClr val="000000"/>
                </a:solidFill>
                <a:latin typeface="Arial"/>
                <a:cs typeface="Arial"/>
                <a:sym typeface="Arial"/>
              </a:rPr>
              <a:t> ESR1</a:t>
            </a:r>
            <a:r>
              <a:rPr lang="en-US" sz="1867" b="1" kern="0">
                <a:solidFill>
                  <a:srgbClr val="000000"/>
                </a:solidFill>
                <a:latin typeface="Arial"/>
                <a:cs typeface="Arial"/>
                <a:sym typeface="Arial"/>
              </a:rPr>
              <a:t> mutations: 10% to 50%</a:t>
            </a:r>
            <a:endParaRPr lang="en-US" sz="1867" b="1" kern="0" dirty="0">
              <a:solidFill>
                <a:srgbClr val="000000"/>
              </a:solidFill>
              <a:latin typeface="Arial"/>
              <a:cs typeface="Arial"/>
              <a:sym typeface="Arial"/>
            </a:endParaRPr>
          </a:p>
        </p:txBody>
      </p:sp>
      <p:sp>
        <p:nvSpPr>
          <p:cNvPr id="10" name="Down Arrow 9">
            <a:extLst>
              <a:ext uri="{FF2B5EF4-FFF2-40B4-BE49-F238E27FC236}">
                <a16:creationId xmlns:a16="http://schemas.microsoft.com/office/drawing/2014/main" id="{E8209549-6FE6-C475-CB9A-75255458A4D4}"/>
              </a:ext>
            </a:extLst>
          </p:cNvPr>
          <p:cNvSpPr/>
          <p:nvPr/>
        </p:nvSpPr>
        <p:spPr>
          <a:xfrm>
            <a:off x="8430498" y="1560195"/>
            <a:ext cx="846040" cy="537204"/>
          </a:xfrm>
          <a:prstGeom prst="downArrow">
            <a:avLst>
              <a:gd name="adj1" fmla="val 51883"/>
              <a:gd name="adj2" fmla="val 54066"/>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1219170">
              <a:buClr>
                <a:srgbClr val="000000"/>
              </a:buClr>
              <a:defRPr/>
            </a:pPr>
            <a:endParaRPr lang="en-US" sz="1867" kern="0">
              <a:solidFill>
                <a:srgbClr val="FFFFFF"/>
              </a:solidFill>
              <a:latin typeface="Arial"/>
              <a:sym typeface="Arial"/>
            </a:endParaRPr>
          </a:p>
        </p:txBody>
      </p:sp>
      <p:sp>
        <p:nvSpPr>
          <p:cNvPr id="2" name="TextBox 1">
            <a:extLst>
              <a:ext uri="{FF2B5EF4-FFF2-40B4-BE49-F238E27FC236}">
                <a16:creationId xmlns:a16="http://schemas.microsoft.com/office/drawing/2014/main" id="{CF2F1017-506E-84BA-EB6F-12ED0098E3A0}"/>
              </a:ext>
            </a:extLst>
          </p:cNvPr>
          <p:cNvSpPr txBox="1"/>
          <p:nvPr/>
        </p:nvSpPr>
        <p:spPr>
          <a:xfrm>
            <a:off x="2006764" y="1046523"/>
            <a:ext cx="4424312" cy="318100"/>
          </a:xfrm>
          <a:prstGeom prst="rect">
            <a:avLst/>
          </a:prstGeom>
          <a:noFill/>
        </p:spPr>
        <p:txBody>
          <a:bodyPr wrap="square" rtlCol="0">
            <a:spAutoFit/>
          </a:bodyPr>
          <a:lstStyle/>
          <a:p>
            <a:pPr algn="ctr" defTabSz="1219170">
              <a:buClr>
                <a:srgbClr val="000000"/>
              </a:buClr>
              <a:defRPr/>
            </a:pPr>
            <a:r>
              <a:rPr lang="en-US" sz="1467" b="1" kern="0" dirty="0">
                <a:solidFill>
                  <a:schemeClr val="accent3"/>
                </a:solidFill>
                <a:latin typeface="Arial"/>
                <a:cs typeface="Arial"/>
                <a:sym typeface="Arial"/>
              </a:rPr>
              <a:t>Clonal Selection Scenarios</a:t>
            </a:r>
          </a:p>
        </p:txBody>
      </p:sp>
      <p:sp>
        <p:nvSpPr>
          <p:cNvPr id="6" name="TextBox 5">
            <a:extLst>
              <a:ext uri="{FF2B5EF4-FFF2-40B4-BE49-F238E27FC236}">
                <a16:creationId xmlns:a16="http://schemas.microsoft.com/office/drawing/2014/main" id="{2102C1CC-C535-00CA-51D5-853518C0BC9A}"/>
              </a:ext>
            </a:extLst>
          </p:cNvPr>
          <p:cNvSpPr txBox="1"/>
          <p:nvPr/>
        </p:nvSpPr>
        <p:spPr>
          <a:xfrm>
            <a:off x="3412646" y="3315195"/>
            <a:ext cx="810357" cy="379463"/>
          </a:xfrm>
          <a:prstGeom prst="rect">
            <a:avLst/>
          </a:prstGeom>
          <a:solidFill>
            <a:schemeClr val="bg1"/>
          </a:solidFill>
        </p:spPr>
        <p:txBody>
          <a:bodyPr wrap="square" rtlCol="0">
            <a:spAutoFit/>
          </a:bodyPr>
          <a:lstStyle/>
          <a:p>
            <a:pPr algn="ctr" defTabSz="1219170">
              <a:buClr>
                <a:srgbClr val="000000"/>
              </a:buClr>
              <a:defRPr/>
            </a:pPr>
            <a:r>
              <a:rPr lang="en-US" sz="933" b="1" kern="0">
                <a:solidFill>
                  <a:srgbClr val="000000"/>
                </a:solidFill>
                <a:latin typeface="Arial"/>
                <a:cs typeface="Arial"/>
                <a:sym typeface="Arial"/>
              </a:rPr>
              <a:t>Recurrent disease</a:t>
            </a:r>
          </a:p>
        </p:txBody>
      </p:sp>
      <p:sp>
        <p:nvSpPr>
          <p:cNvPr id="8" name="TextBox 7">
            <a:extLst>
              <a:ext uri="{FF2B5EF4-FFF2-40B4-BE49-F238E27FC236}">
                <a16:creationId xmlns:a16="http://schemas.microsoft.com/office/drawing/2014/main" id="{F297255C-16E9-D59A-342E-D30F7DA5C616}"/>
              </a:ext>
            </a:extLst>
          </p:cNvPr>
          <p:cNvSpPr txBox="1"/>
          <p:nvPr/>
        </p:nvSpPr>
        <p:spPr>
          <a:xfrm>
            <a:off x="3383267" y="4397593"/>
            <a:ext cx="926592" cy="379463"/>
          </a:xfrm>
          <a:prstGeom prst="rect">
            <a:avLst/>
          </a:prstGeom>
          <a:solidFill>
            <a:schemeClr val="bg1"/>
          </a:solidFill>
        </p:spPr>
        <p:txBody>
          <a:bodyPr wrap="square" rtlCol="0">
            <a:spAutoFit/>
          </a:bodyPr>
          <a:lstStyle/>
          <a:p>
            <a:pPr algn="ctr" defTabSz="1219170">
              <a:buClr>
                <a:srgbClr val="000000"/>
              </a:buClr>
              <a:defRPr/>
            </a:pPr>
            <a:r>
              <a:rPr lang="en-US" sz="933" b="1" kern="0">
                <a:solidFill>
                  <a:srgbClr val="000000"/>
                </a:solidFill>
                <a:latin typeface="Arial"/>
                <a:cs typeface="Arial"/>
                <a:sym typeface="Arial"/>
              </a:rPr>
              <a:t>Progressive disease</a:t>
            </a:r>
          </a:p>
        </p:txBody>
      </p:sp>
      <p:sp>
        <p:nvSpPr>
          <p:cNvPr id="9" name="TextBox 8">
            <a:extLst>
              <a:ext uri="{FF2B5EF4-FFF2-40B4-BE49-F238E27FC236}">
                <a16:creationId xmlns:a16="http://schemas.microsoft.com/office/drawing/2014/main" id="{14907BE9-9752-9ADE-FBD4-67BC7D9AD365}"/>
              </a:ext>
            </a:extLst>
          </p:cNvPr>
          <p:cNvSpPr txBox="1"/>
          <p:nvPr/>
        </p:nvSpPr>
        <p:spPr>
          <a:xfrm>
            <a:off x="2028210" y="1399580"/>
            <a:ext cx="1947643" cy="164212"/>
          </a:xfrm>
          <a:prstGeom prst="rect">
            <a:avLst/>
          </a:prstGeom>
          <a:solidFill>
            <a:schemeClr val="bg1"/>
          </a:solidFill>
        </p:spPr>
        <p:txBody>
          <a:bodyPr wrap="square" tIns="0" bIns="0" rtlCol="0" anchor="b">
            <a:spAutoFit/>
          </a:bodyPr>
          <a:lstStyle/>
          <a:p>
            <a:pPr algn="ctr" defTabSz="1219170">
              <a:buClr>
                <a:srgbClr val="000000"/>
              </a:buClr>
              <a:defRPr/>
            </a:pPr>
            <a:r>
              <a:rPr lang="en-US" sz="1067" b="1" kern="0">
                <a:solidFill>
                  <a:srgbClr val="000000"/>
                </a:solidFill>
                <a:latin typeface="Arial"/>
                <a:cs typeface="Arial"/>
                <a:sym typeface="Arial"/>
              </a:rPr>
              <a:t>Preexisting rare mutation</a:t>
            </a:r>
          </a:p>
        </p:txBody>
      </p:sp>
      <p:sp>
        <p:nvSpPr>
          <p:cNvPr id="11" name="TextBox 10">
            <a:extLst>
              <a:ext uri="{FF2B5EF4-FFF2-40B4-BE49-F238E27FC236}">
                <a16:creationId xmlns:a16="http://schemas.microsoft.com/office/drawing/2014/main" id="{151FA1A0-7BEE-F0D2-AA15-F6B38DBE0283}"/>
              </a:ext>
            </a:extLst>
          </p:cNvPr>
          <p:cNvSpPr txBox="1"/>
          <p:nvPr/>
        </p:nvSpPr>
        <p:spPr>
          <a:xfrm>
            <a:off x="4369564" y="1390009"/>
            <a:ext cx="1947641" cy="164212"/>
          </a:xfrm>
          <a:prstGeom prst="rect">
            <a:avLst/>
          </a:prstGeom>
          <a:solidFill>
            <a:schemeClr val="bg1"/>
          </a:solidFill>
        </p:spPr>
        <p:txBody>
          <a:bodyPr wrap="square" lIns="0" tIns="0" rIns="0" bIns="0" rtlCol="0" anchor="b">
            <a:spAutoFit/>
          </a:bodyPr>
          <a:lstStyle/>
          <a:p>
            <a:pPr algn="ctr" defTabSz="1219170">
              <a:buClr>
                <a:srgbClr val="000000"/>
              </a:buClr>
              <a:defRPr/>
            </a:pPr>
            <a:r>
              <a:rPr lang="en-US" sz="1067" b="1" i="1" kern="0">
                <a:solidFill>
                  <a:srgbClr val="000000"/>
                </a:solidFill>
                <a:latin typeface="Arial"/>
                <a:cs typeface="Arial"/>
                <a:sym typeface="Arial"/>
              </a:rPr>
              <a:t>De novo</a:t>
            </a:r>
            <a:r>
              <a:rPr lang="en-US" sz="1067" b="1" kern="0">
                <a:solidFill>
                  <a:srgbClr val="000000"/>
                </a:solidFill>
                <a:latin typeface="Arial"/>
                <a:cs typeface="Arial"/>
                <a:sym typeface="Arial"/>
              </a:rPr>
              <a:t> acquired mutation</a:t>
            </a:r>
          </a:p>
        </p:txBody>
      </p:sp>
      <p:sp>
        <p:nvSpPr>
          <p:cNvPr id="12" name="TextBox 11">
            <a:extLst>
              <a:ext uri="{FF2B5EF4-FFF2-40B4-BE49-F238E27FC236}">
                <a16:creationId xmlns:a16="http://schemas.microsoft.com/office/drawing/2014/main" id="{473B1783-255E-BAE1-AD26-90D3E3FEE8A3}"/>
              </a:ext>
            </a:extLst>
          </p:cNvPr>
          <p:cNvSpPr txBox="1"/>
          <p:nvPr/>
        </p:nvSpPr>
        <p:spPr>
          <a:xfrm>
            <a:off x="3404949" y="2475122"/>
            <a:ext cx="1439539" cy="420756"/>
          </a:xfrm>
          <a:prstGeom prst="rect">
            <a:avLst/>
          </a:prstGeom>
          <a:solidFill>
            <a:schemeClr val="bg1"/>
          </a:solidFill>
        </p:spPr>
        <p:txBody>
          <a:bodyPr wrap="square" rtlCol="0">
            <a:spAutoFit/>
          </a:bodyPr>
          <a:lstStyle/>
          <a:p>
            <a:pPr algn="ctr" defTabSz="1219170">
              <a:buClr>
                <a:srgbClr val="000000"/>
              </a:buClr>
              <a:defRPr/>
            </a:pPr>
            <a:r>
              <a:rPr lang="en-US" sz="1067" b="1" kern="0">
                <a:solidFill>
                  <a:srgbClr val="000000"/>
                </a:solidFill>
                <a:latin typeface="Arial"/>
                <a:cs typeface="Arial"/>
                <a:sym typeface="Arial"/>
              </a:rPr>
              <a:t>Endocrine therapy </a:t>
            </a:r>
            <a:br>
              <a:rPr lang="en-US" sz="1067" b="1" kern="0">
                <a:solidFill>
                  <a:srgbClr val="000000"/>
                </a:solidFill>
                <a:latin typeface="Arial"/>
                <a:cs typeface="Arial"/>
                <a:sym typeface="Arial"/>
              </a:rPr>
            </a:br>
            <a:r>
              <a:rPr lang="en-US" sz="1067" b="1" kern="0">
                <a:solidFill>
                  <a:srgbClr val="000000"/>
                </a:solidFill>
                <a:latin typeface="Arial"/>
                <a:cs typeface="Arial"/>
                <a:sym typeface="Arial"/>
              </a:rPr>
              <a:t>(AIs, Tam)</a:t>
            </a:r>
          </a:p>
        </p:txBody>
      </p:sp>
      <p:pic>
        <p:nvPicPr>
          <p:cNvPr id="15" name="Picture 14">
            <a:extLst>
              <a:ext uri="{FF2B5EF4-FFF2-40B4-BE49-F238E27FC236}">
                <a16:creationId xmlns:a16="http://schemas.microsoft.com/office/drawing/2014/main" id="{9CDE5288-F78C-08DB-3E73-D377AFAEBF9E}"/>
              </a:ext>
            </a:extLst>
          </p:cNvPr>
          <p:cNvPicPr>
            <a:picLocks noChangeAspect="1"/>
          </p:cNvPicPr>
          <p:nvPr/>
        </p:nvPicPr>
        <p:blipFill>
          <a:blip r:embed="rId4">
            <a:extLst>
              <a:ext uri="{28A0092B-C50C-407E-A947-70E740481C1C}">
                <a14:useLocalDpi xmlns:a14="http://schemas.microsoft.com/office/drawing/2010/main" val="0"/>
              </a:ext>
            </a:extLst>
          </a:blip>
          <a:srcRect l="5587" b="10296"/>
          <a:stretch>
            <a:fillRect/>
          </a:stretch>
        </p:blipFill>
        <p:spPr>
          <a:xfrm>
            <a:off x="6496334" y="2572259"/>
            <a:ext cx="5010875" cy="3426454"/>
          </a:xfrm>
          <a:prstGeom prst="rect">
            <a:avLst/>
          </a:prstGeom>
          <a:ln w="12700">
            <a:noFill/>
          </a:ln>
        </p:spPr>
      </p:pic>
      <p:sp>
        <p:nvSpPr>
          <p:cNvPr id="13" name="Trapezoid 12">
            <a:extLst>
              <a:ext uri="{FF2B5EF4-FFF2-40B4-BE49-F238E27FC236}">
                <a16:creationId xmlns:a16="http://schemas.microsoft.com/office/drawing/2014/main" id="{164812DA-11BE-54E2-8330-20903C4674D2}"/>
              </a:ext>
            </a:extLst>
          </p:cNvPr>
          <p:cNvSpPr/>
          <p:nvPr/>
        </p:nvSpPr>
        <p:spPr>
          <a:xfrm rot="16200000">
            <a:off x="-646787" y="4014887"/>
            <a:ext cx="3298286" cy="1060268"/>
          </a:xfrm>
          <a:prstGeom prst="trapezoid">
            <a:avLst>
              <a:gd name="adj" fmla="val 72496"/>
            </a:avLst>
          </a:prstGeom>
          <a:gradFill flip="none" rotWithShape="1">
            <a:gsLst>
              <a:gs pos="0">
                <a:schemeClr val="bg1"/>
              </a:gs>
              <a:gs pos="100000">
                <a:schemeClr val="accent2">
                  <a:lumMod val="9968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rapezoid 13">
            <a:extLst>
              <a:ext uri="{FF2B5EF4-FFF2-40B4-BE49-F238E27FC236}">
                <a16:creationId xmlns:a16="http://schemas.microsoft.com/office/drawing/2014/main" id="{21C22DDB-551E-75B3-9A80-7BF80AA04FDA}"/>
              </a:ext>
            </a:extLst>
          </p:cNvPr>
          <p:cNvSpPr/>
          <p:nvPr/>
        </p:nvSpPr>
        <p:spPr>
          <a:xfrm rot="16200000">
            <a:off x="323321" y="1467771"/>
            <a:ext cx="1358069" cy="1060268"/>
          </a:xfrm>
          <a:prstGeom prst="trapezoid">
            <a:avLst>
              <a:gd name="adj" fmla="val 27797"/>
            </a:avLst>
          </a:prstGeom>
          <a:gradFill flip="none" rotWithShape="1">
            <a:gsLst>
              <a:gs pos="0">
                <a:schemeClr val="bg1"/>
              </a:gs>
              <a:gs pos="99000">
                <a:schemeClr val="accent6">
                  <a:lumMod val="70000"/>
                  <a:lumOff val="3000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336C1FD9-094C-09EE-896C-913366165297}"/>
              </a:ext>
            </a:extLst>
          </p:cNvPr>
          <p:cNvSpPr/>
          <p:nvPr/>
        </p:nvSpPr>
        <p:spPr>
          <a:xfrm>
            <a:off x="481618" y="3881724"/>
            <a:ext cx="1060269" cy="14111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tx1"/>
                </a:solidFill>
              </a:rPr>
              <a:t>Metastatic ER+ breast cancer</a:t>
            </a:r>
          </a:p>
        </p:txBody>
      </p:sp>
      <p:sp>
        <p:nvSpPr>
          <p:cNvPr id="19" name="Rectangle 18">
            <a:extLst>
              <a:ext uri="{FF2B5EF4-FFF2-40B4-BE49-F238E27FC236}">
                <a16:creationId xmlns:a16="http://schemas.microsoft.com/office/drawing/2014/main" id="{938827F7-BD23-1189-5D5B-34AD4BE7263B}"/>
              </a:ext>
            </a:extLst>
          </p:cNvPr>
          <p:cNvSpPr/>
          <p:nvPr/>
        </p:nvSpPr>
        <p:spPr>
          <a:xfrm>
            <a:off x="472220" y="1278130"/>
            <a:ext cx="1060269" cy="14111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tx1"/>
                </a:solidFill>
              </a:rPr>
              <a:t>Primary ER+ breast cancer</a:t>
            </a:r>
          </a:p>
        </p:txBody>
      </p:sp>
      <p:sp>
        <p:nvSpPr>
          <p:cNvPr id="20" name="TextBox 19">
            <a:extLst>
              <a:ext uri="{FF2B5EF4-FFF2-40B4-BE49-F238E27FC236}">
                <a16:creationId xmlns:a16="http://schemas.microsoft.com/office/drawing/2014/main" id="{04C87DAE-DE48-62D2-D303-AEDA9CF5820B}"/>
              </a:ext>
            </a:extLst>
          </p:cNvPr>
          <p:cNvSpPr txBox="1"/>
          <p:nvPr/>
        </p:nvSpPr>
        <p:spPr>
          <a:xfrm rot="16200000">
            <a:off x="4903774" y="4328244"/>
            <a:ext cx="3033161" cy="307777"/>
          </a:xfrm>
          <a:prstGeom prst="rect">
            <a:avLst/>
          </a:prstGeom>
          <a:solidFill>
            <a:schemeClr val="bg1"/>
          </a:solidFill>
        </p:spPr>
        <p:txBody>
          <a:bodyPr wrap="square" lIns="0" tIns="0" rIns="0" bIns="91440" rtlCol="0" anchor="b">
            <a:spAutoFit/>
          </a:bodyPr>
          <a:lstStyle/>
          <a:p>
            <a:pPr algn="ctr" defTabSz="1219170">
              <a:buClr>
                <a:srgbClr val="000000"/>
              </a:buClr>
              <a:defRPr/>
            </a:pPr>
            <a:r>
              <a:rPr lang="en-US" sz="1400" b="1" kern="0" dirty="0">
                <a:solidFill>
                  <a:srgbClr val="000000"/>
                </a:solidFill>
                <a:latin typeface="Arial"/>
                <a:cs typeface="Arial"/>
                <a:sym typeface="Arial"/>
              </a:rPr>
              <a:t>Significance (-log</a:t>
            </a:r>
            <a:r>
              <a:rPr lang="en-US" sz="1400" b="1" kern="0" baseline="-25000" dirty="0">
                <a:solidFill>
                  <a:srgbClr val="000000"/>
                </a:solidFill>
                <a:latin typeface="Arial"/>
                <a:cs typeface="Arial"/>
                <a:sym typeface="Arial"/>
              </a:rPr>
              <a:t>10</a:t>
            </a:r>
            <a:r>
              <a:rPr lang="en-US" sz="1400" b="1" kern="0" dirty="0">
                <a:solidFill>
                  <a:srgbClr val="000000"/>
                </a:solidFill>
                <a:latin typeface="Arial"/>
                <a:cs typeface="Arial"/>
                <a:sym typeface="Arial"/>
              </a:rPr>
              <a:t> q-value)</a:t>
            </a:r>
          </a:p>
        </p:txBody>
      </p:sp>
      <p:sp>
        <p:nvSpPr>
          <p:cNvPr id="21" name="TextBox 20">
            <a:extLst>
              <a:ext uri="{FF2B5EF4-FFF2-40B4-BE49-F238E27FC236}">
                <a16:creationId xmlns:a16="http://schemas.microsoft.com/office/drawing/2014/main" id="{E54DC083-3524-78B5-5738-7D40045FD48E}"/>
              </a:ext>
            </a:extLst>
          </p:cNvPr>
          <p:cNvSpPr txBox="1"/>
          <p:nvPr/>
        </p:nvSpPr>
        <p:spPr>
          <a:xfrm>
            <a:off x="7019122" y="5998713"/>
            <a:ext cx="3033161" cy="307777"/>
          </a:xfrm>
          <a:prstGeom prst="rect">
            <a:avLst/>
          </a:prstGeom>
          <a:solidFill>
            <a:schemeClr val="bg1"/>
          </a:solidFill>
        </p:spPr>
        <p:txBody>
          <a:bodyPr wrap="square" lIns="0" tIns="0" rIns="0" bIns="91440" rtlCol="0" anchor="b">
            <a:spAutoFit/>
          </a:bodyPr>
          <a:lstStyle/>
          <a:p>
            <a:pPr algn="ctr" defTabSz="1219170">
              <a:buClr>
                <a:srgbClr val="000000"/>
              </a:buClr>
              <a:defRPr/>
            </a:pPr>
            <a:r>
              <a:rPr lang="en-US" sz="1400" b="1" kern="0" dirty="0">
                <a:solidFill>
                  <a:srgbClr val="000000"/>
                </a:solidFill>
                <a:latin typeface="Arial"/>
                <a:cs typeface="Arial"/>
                <a:sym typeface="Arial"/>
              </a:rPr>
              <a:t>Odds ratio</a:t>
            </a:r>
          </a:p>
        </p:txBody>
      </p:sp>
    </p:spTree>
    <p:extLst>
      <p:ext uri="{BB962C8B-B14F-4D97-AF65-F5344CB8AC3E}">
        <p14:creationId xmlns:p14="http://schemas.microsoft.com/office/powerpoint/2010/main" val="3298095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4" name="Straight Connector 43">
            <a:extLst>
              <a:ext uri="{FF2B5EF4-FFF2-40B4-BE49-F238E27FC236}">
                <a16:creationId xmlns:a16="http://schemas.microsoft.com/office/drawing/2014/main" id="{9ADCD191-3C3C-D2DF-1E43-022CC5F50372}"/>
              </a:ext>
            </a:extLst>
          </p:cNvPr>
          <p:cNvCxnSpPr>
            <a:cxnSpLocks/>
          </p:cNvCxnSpPr>
          <p:nvPr/>
        </p:nvCxnSpPr>
        <p:spPr>
          <a:xfrm flipH="1">
            <a:off x="1102264" y="2711429"/>
            <a:ext cx="2707742"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215E423C-0572-95D5-0C5F-393945619FE4}"/>
              </a:ext>
            </a:extLst>
          </p:cNvPr>
          <p:cNvCxnSpPr>
            <a:cxnSpLocks/>
          </p:cNvCxnSpPr>
          <p:nvPr/>
        </p:nvCxnSpPr>
        <p:spPr>
          <a:xfrm flipH="1">
            <a:off x="1102264" y="3291714"/>
            <a:ext cx="2707742"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BF6897F1-1EDB-1FFF-878C-C636E354B843}"/>
              </a:ext>
            </a:extLst>
          </p:cNvPr>
          <p:cNvCxnSpPr>
            <a:cxnSpLocks/>
          </p:cNvCxnSpPr>
          <p:nvPr/>
        </p:nvCxnSpPr>
        <p:spPr>
          <a:xfrm flipH="1">
            <a:off x="1102264" y="3882264"/>
            <a:ext cx="2707742"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D00EA8C0-38E1-11CE-3BF8-3297869F7A8D}"/>
              </a:ext>
            </a:extLst>
          </p:cNvPr>
          <p:cNvCxnSpPr>
            <a:cxnSpLocks/>
          </p:cNvCxnSpPr>
          <p:nvPr/>
        </p:nvCxnSpPr>
        <p:spPr>
          <a:xfrm flipH="1">
            <a:off x="1102264" y="4453764"/>
            <a:ext cx="2707742"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6F51B73-96FB-3A22-C6DE-E69FF106CF23}"/>
              </a:ext>
            </a:extLst>
          </p:cNvPr>
          <p:cNvCxnSpPr>
            <a:cxnSpLocks/>
          </p:cNvCxnSpPr>
          <p:nvPr/>
        </p:nvCxnSpPr>
        <p:spPr>
          <a:xfrm flipH="1">
            <a:off x="1102264" y="5034789"/>
            <a:ext cx="2707742"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53FECDC0-4E09-1093-6203-6B5643B81248}"/>
              </a:ext>
            </a:extLst>
          </p:cNvPr>
          <p:cNvCxnSpPr>
            <a:cxnSpLocks/>
          </p:cNvCxnSpPr>
          <p:nvPr/>
        </p:nvCxnSpPr>
        <p:spPr>
          <a:xfrm flipH="1">
            <a:off x="1102264" y="3003140"/>
            <a:ext cx="2707742"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EB020400-0734-73E1-A115-EB9E9B41D711}"/>
              </a:ext>
            </a:extLst>
          </p:cNvPr>
          <p:cNvCxnSpPr>
            <a:cxnSpLocks/>
          </p:cNvCxnSpPr>
          <p:nvPr/>
        </p:nvCxnSpPr>
        <p:spPr>
          <a:xfrm flipH="1">
            <a:off x="1102264" y="3592171"/>
            <a:ext cx="2707742"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F9B2B1B6-708D-ECE5-00D5-FA2FD46EC285}"/>
              </a:ext>
            </a:extLst>
          </p:cNvPr>
          <p:cNvCxnSpPr>
            <a:cxnSpLocks/>
          </p:cNvCxnSpPr>
          <p:nvPr/>
        </p:nvCxnSpPr>
        <p:spPr>
          <a:xfrm flipH="1">
            <a:off x="1102264" y="4175592"/>
            <a:ext cx="2707742"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8C58BA31-CDEC-DC24-F358-A5CB1CCF77F3}"/>
              </a:ext>
            </a:extLst>
          </p:cNvPr>
          <p:cNvCxnSpPr>
            <a:cxnSpLocks/>
          </p:cNvCxnSpPr>
          <p:nvPr/>
        </p:nvCxnSpPr>
        <p:spPr>
          <a:xfrm flipH="1">
            <a:off x="1102264" y="4739864"/>
            <a:ext cx="2707742"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80C92027-4AD8-8E8F-5FBD-B0849B338D45}"/>
              </a:ext>
            </a:extLst>
          </p:cNvPr>
          <p:cNvSpPr>
            <a:spLocks noGrp="1"/>
          </p:cNvSpPr>
          <p:nvPr>
            <p:ph type="title"/>
          </p:nvPr>
        </p:nvSpPr>
        <p:spPr>
          <a:xfrm>
            <a:off x="838200" y="365125"/>
            <a:ext cx="10020300" cy="871538"/>
          </a:xfrm>
        </p:spPr>
        <p:txBody>
          <a:bodyPr>
            <a:normAutofit fontScale="90000"/>
          </a:bodyPr>
          <a:lstStyle/>
          <a:p>
            <a:r>
              <a:rPr lang="en-US" i="1" dirty="0"/>
              <a:t>ESR1</a:t>
            </a:r>
            <a:r>
              <a:rPr lang="en-US" dirty="0"/>
              <a:t> Mutations Are Subclinical: Liquid Biopsy Testing is the Standard</a:t>
            </a:r>
          </a:p>
        </p:txBody>
      </p:sp>
      <p:sp>
        <p:nvSpPr>
          <p:cNvPr id="10" name="TextBox 11">
            <a:extLst>
              <a:ext uri="{FF2B5EF4-FFF2-40B4-BE49-F238E27FC236}">
                <a16:creationId xmlns:a16="http://schemas.microsoft.com/office/drawing/2014/main" id="{EE6BA670-13BF-CD4F-93F2-A32E16400BCC}"/>
              </a:ext>
            </a:extLst>
          </p:cNvPr>
          <p:cNvSpPr txBox="1"/>
          <p:nvPr/>
        </p:nvSpPr>
        <p:spPr>
          <a:xfrm>
            <a:off x="6799194" y="1414989"/>
            <a:ext cx="4730500" cy="64633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b="1" dirty="0">
                <a:solidFill>
                  <a:schemeClr val="accent3"/>
                </a:solidFill>
                <a:latin typeface="Arial"/>
                <a:ea typeface="ＭＳ Ｐゴシック"/>
              </a:rPr>
              <a:t>Different metastases may develop different resistance mutations</a:t>
            </a:r>
          </a:p>
        </p:txBody>
      </p:sp>
      <p:pic>
        <p:nvPicPr>
          <p:cNvPr id="23" name="Picture 22">
            <a:extLst>
              <a:ext uri="{FF2B5EF4-FFF2-40B4-BE49-F238E27FC236}">
                <a16:creationId xmlns:a16="http://schemas.microsoft.com/office/drawing/2014/main" id="{78DF3BCA-D1C4-4760-0054-6D6C33BD02BB}"/>
              </a:ext>
            </a:extLst>
          </p:cNvPr>
          <p:cNvPicPr>
            <a:picLocks noChangeAspect="1"/>
          </p:cNvPicPr>
          <p:nvPr/>
        </p:nvPicPr>
        <p:blipFill rotWithShape="1">
          <a:blip r:embed="rId3">
            <a:extLst>
              <a:ext uri="{28A0092B-C50C-407E-A947-70E740481C1C}">
                <a14:useLocalDpi xmlns:a14="http://schemas.microsoft.com/office/drawing/2010/main" val="0"/>
              </a:ext>
            </a:extLst>
          </a:blip>
          <a:srcRect l="18260" t="2788" r="19464" b="11434"/>
          <a:stretch/>
        </p:blipFill>
        <p:spPr>
          <a:xfrm>
            <a:off x="7136486" y="2077295"/>
            <a:ext cx="4055917" cy="4014766"/>
          </a:xfrm>
          <a:prstGeom prst="rect">
            <a:avLst/>
          </a:prstGeom>
        </p:spPr>
      </p:pic>
      <p:sp>
        <p:nvSpPr>
          <p:cNvPr id="15" name="TextBox 11">
            <a:extLst>
              <a:ext uri="{FF2B5EF4-FFF2-40B4-BE49-F238E27FC236}">
                <a16:creationId xmlns:a16="http://schemas.microsoft.com/office/drawing/2014/main" id="{8C9640BD-9656-570E-0D73-8D94E237972B}"/>
              </a:ext>
            </a:extLst>
          </p:cNvPr>
          <p:cNvSpPr txBox="1"/>
          <p:nvPr/>
        </p:nvSpPr>
        <p:spPr>
          <a:xfrm>
            <a:off x="662307" y="1390212"/>
            <a:ext cx="4730500" cy="64633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b="1" dirty="0">
                <a:solidFill>
                  <a:schemeClr val="accent3"/>
                </a:solidFill>
                <a:latin typeface="Arial"/>
                <a:ea typeface="ＭＳ Ｐゴシック"/>
              </a:rPr>
              <a:t>ctDNA testing identified more </a:t>
            </a:r>
            <a:r>
              <a:rPr lang="en-US" b="1" i="1" dirty="0">
                <a:solidFill>
                  <a:schemeClr val="accent3"/>
                </a:solidFill>
                <a:latin typeface="Arial"/>
                <a:ea typeface="ＭＳ Ｐゴシック"/>
              </a:rPr>
              <a:t>ESR1 </a:t>
            </a:r>
            <a:r>
              <a:rPr lang="en-US" b="1" dirty="0">
                <a:solidFill>
                  <a:schemeClr val="accent3"/>
                </a:solidFill>
                <a:latin typeface="Arial"/>
                <a:ea typeface="ＭＳ Ｐゴシック"/>
              </a:rPr>
              <a:t>mutations than contemporaneous biopsy</a:t>
            </a:r>
          </a:p>
        </p:txBody>
      </p:sp>
      <p:sp>
        <p:nvSpPr>
          <p:cNvPr id="5" name="Footer Placeholder 2">
            <a:extLst>
              <a:ext uri="{FF2B5EF4-FFF2-40B4-BE49-F238E27FC236}">
                <a16:creationId xmlns:a16="http://schemas.microsoft.com/office/drawing/2014/main" id="{6EE0974B-E418-E78A-F146-7D8735B627AB}"/>
              </a:ext>
            </a:extLst>
          </p:cNvPr>
          <p:cNvSpPr>
            <a:spLocks noGrp="1"/>
          </p:cNvSpPr>
          <p:nvPr>
            <p:ph type="ftr" sz="quarter" idx="3"/>
          </p:nvPr>
        </p:nvSpPr>
        <p:spPr>
          <a:xfrm>
            <a:off x="621792" y="5944846"/>
            <a:ext cx="10277856" cy="809521"/>
          </a:xfrm>
        </p:spPr>
        <p:txBody>
          <a:bodyPr/>
          <a:lstStyle/>
          <a:p>
            <a:pPr defTabSz="1219170" fontAlgn="base">
              <a:spcBef>
                <a:spcPct val="0"/>
              </a:spcBef>
              <a:spcAft>
                <a:spcPct val="0"/>
              </a:spcAft>
              <a:defRPr/>
            </a:pPr>
            <a:r>
              <a:rPr lang="en-US" dirty="0">
                <a:solidFill>
                  <a:srgbClr val="000000"/>
                </a:solidFill>
                <a:latin typeface="Arial" charset="0"/>
                <a:ea typeface="ＭＳ Ｐゴシック" charset="0"/>
              </a:rPr>
              <a:t>Turner NC, et al. </a:t>
            </a:r>
            <a:r>
              <a:rPr lang="en-US" i="1" dirty="0">
                <a:solidFill>
                  <a:srgbClr val="000000"/>
                </a:solidFill>
                <a:latin typeface="Arial" charset="0"/>
                <a:ea typeface="ＭＳ Ｐゴシック" charset="0"/>
              </a:rPr>
              <a:t>Lancet Oncol. </a:t>
            </a:r>
            <a:r>
              <a:rPr lang="en-US" dirty="0">
                <a:solidFill>
                  <a:srgbClr val="000000"/>
                </a:solidFill>
                <a:latin typeface="Arial" charset="0"/>
                <a:ea typeface="ＭＳ Ｐゴシック" charset="0"/>
              </a:rPr>
              <a:t>2020;21(10):1296-1308.</a:t>
            </a:r>
          </a:p>
        </p:txBody>
      </p:sp>
      <p:sp>
        <p:nvSpPr>
          <p:cNvPr id="6" name="Rectangle 5">
            <a:extLst>
              <a:ext uri="{FF2B5EF4-FFF2-40B4-BE49-F238E27FC236}">
                <a16:creationId xmlns:a16="http://schemas.microsoft.com/office/drawing/2014/main" id="{4F33A4FF-4ECE-FBDC-B252-CA75FEE5B18F}"/>
              </a:ext>
            </a:extLst>
          </p:cNvPr>
          <p:cNvSpPr/>
          <p:nvPr/>
        </p:nvSpPr>
        <p:spPr>
          <a:xfrm>
            <a:off x="1374473" y="2702082"/>
            <a:ext cx="213033" cy="186813"/>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A9CC39F5-04C4-7013-54F1-7EF00EBA791E}"/>
              </a:ext>
            </a:extLst>
          </p:cNvPr>
          <p:cNvSpPr/>
          <p:nvPr/>
        </p:nvSpPr>
        <p:spPr>
          <a:xfrm>
            <a:off x="1374473" y="2892582"/>
            <a:ext cx="213033" cy="293936"/>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58CF1382-22E7-00B8-88FE-074A9A9C32D1}"/>
              </a:ext>
            </a:extLst>
          </p:cNvPr>
          <p:cNvSpPr/>
          <p:nvPr/>
        </p:nvSpPr>
        <p:spPr>
          <a:xfrm>
            <a:off x="1374473" y="3184681"/>
            <a:ext cx="213033" cy="1859211"/>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6970AAEA-1836-16C4-C9D5-0D8E0A91B4AE}"/>
              </a:ext>
            </a:extLst>
          </p:cNvPr>
          <p:cNvSpPr/>
          <p:nvPr/>
        </p:nvSpPr>
        <p:spPr>
          <a:xfrm>
            <a:off x="2027384" y="2702082"/>
            <a:ext cx="213033" cy="37810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03FF6FEF-9EEF-13F4-6B85-093A1309E134}"/>
              </a:ext>
            </a:extLst>
          </p:cNvPr>
          <p:cNvSpPr/>
          <p:nvPr/>
        </p:nvSpPr>
        <p:spPr>
          <a:xfrm>
            <a:off x="2027384" y="3080185"/>
            <a:ext cx="213033" cy="1963707"/>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3387ABA0-EEC6-3BBA-6522-327C7D53FA25}"/>
              </a:ext>
            </a:extLst>
          </p:cNvPr>
          <p:cNvSpPr/>
          <p:nvPr/>
        </p:nvSpPr>
        <p:spPr>
          <a:xfrm>
            <a:off x="2694134" y="2702082"/>
            <a:ext cx="213033" cy="48259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7ABDB706-2B36-11AC-272C-315BE17431E8}"/>
              </a:ext>
            </a:extLst>
          </p:cNvPr>
          <p:cNvSpPr/>
          <p:nvPr/>
        </p:nvSpPr>
        <p:spPr>
          <a:xfrm>
            <a:off x="2694134" y="3184681"/>
            <a:ext cx="213033" cy="1189287"/>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56B502AE-703D-761F-E4D7-6FCD23FBB574}"/>
              </a:ext>
            </a:extLst>
          </p:cNvPr>
          <p:cNvSpPr/>
          <p:nvPr/>
        </p:nvSpPr>
        <p:spPr>
          <a:xfrm>
            <a:off x="2694134" y="4373968"/>
            <a:ext cx="213033" cy="669924"/>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0FEEF0C7-E242-C632-AC95-E438726F3637}"/>
              </a:ext>
            </a:extLst>
          </p:cNvPr>
          <p:cNvSpPr/>
          <p:nvPr/>
        </p:nvSpPr>
        <p:spPr>
          <a:xfrm>
            <a:off x="3354534" y="2702083"/>
            <a:ext cx="213033" cy="71686"/>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36A17ADC-5568-B4EB-1934-8803FAE49754}"/>
              </a:ext>
            </a:extLst>
          </p:cNvPr>
          <p:cNvSpPr/>
          <p:nvPr/>
        </p:nvSpPr>
        <p:spPr>
          <a:xfrm>
            <a:off x="3354534" y="2807817"/>
            <a:ext cx="213033" cy="508371"/>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E525D37B-73B8-1E48-2429-6003DF90CFFD}"/>
              </a:ext>
            </a:extLst>
          </p:cNvPr>
          <p:cNvSpPr/>
          <p:nvPr/>
        </p:nvSpPr>
        <p:spPr>
          <a:xfrm>
            <a:off x="3354534" y="3316188"/>
            <a:ext cx="213033" cy="1727704"/>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0589DD7A-90D1-DDED-F816-CB6101FECDCC}"/>
              </a:ext>
            </a:extLst>
          </p:cNvPr>
          <p:cNvSpPr/>
          <p:nvPr/>
        </p:nvSpPr>
        <p:spPr>
          <a:xfrm>
            <a:off x="3354534" y="2771933"/>
            <a:ext cx="213033" cy="61656"/>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339D4BB4-8361-4846-5DF3-117E54879886}"/>
              </a:ext>
            </a:extLst>
          </p:cNvPr>
          <p:cNvSpPr/>
          <p:nvPr/>
        </p:nvSpPr>
        <p:spPr>
          <a:xfrm>
            <a:off x="3673028" y="2878761"/>
            <a:ext cx="152400" cy="1524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401056F7-D670-2926-4F34-EA9C66E13149}"/>
              </a:ext>
            </a:extLst>
          </p:cNvPr>
          <p:cNvSpPr/>
          <p:nvPr/>
        </p:nvSpPr>
        <p:spPr>
          <a:xfrm>
            <a:off x="3673028" y="3083491"/>
            <a:ext cx="152400" cy="1524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9D10079E-2AB0-B1D8-AC3E-05CB8365DAD6}"/>
              </a:ext>
            </a:extLst>
          </p:cNvPr>
          <p:cNvSpPr/>
          <p:nvPr/>
        </p:nvSpPr>
        <p:spPr>
          <a:xfrm>
            <a:off x="3673028" y="3288221"/>
            <a:ext cx="152400" cy="1524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D447D4F4-03F5-35A7-1A77-56F827856DE1}"/>
              </a:ext>
            </a:extLst>
          </p:cNvPr>
          <p:cNvSpPr/>
          <p:nvPr/>
        </p:nvSpPr>
        <p:spPr>
          <a:xfrm>
            <a:off x="3673028" y="3492951"/>
            <a:ext cx="152400" cy="1524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a:extLst>
              <a:ext uri="{FF2B5EF4-FFF2-40B4-BE49-F238E27FC236}">
                <a16:creationId xmlns:a16="http://schemas.microsoft.com/office/drawing/2014/main" id="{94C41866-F3CF-3C9D-02C4-14625E338616}"/>
              </a:ext>
            </a:extLst>
          </p:cNvPr>
          <p:cNvCxnSpPr>
            <a:cxnSpLocks/>
          </p:cNvCxnSpPr>
          <p:nvPr/>
        </p:nvCxnSpPr>
        <p:spPr>
          <a:xfrm flipH="1">
            <a:off x="1085856" y="5148957"/>
            <a:ext cx="27241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11">
            <a:extLst>
              <a:ext uri="{FF2B5EF4-FFF2-40B4-BE49-F238E27FC236}">
                <a16:creationId xmlns:a16="http://schemas.microsoft.com/office/drawing/2014/main" id="{5EE87255-D2E0-9D46-6D16-9D59FAD9EE09}"/>
              </a:ext>
            </a:extLst>
          </p:cNvPr>
          <p:cNvSpPr txBox="1"/>
          <p:nvPr/>
        </p:nvSpPr>
        <p:spPr>
          <a:xfrm>
            <a:off x="442667" y="2571268"/>
            <a:ext cx="640006" cy="276999"/>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200" dirty="0">
                <a:solidFill>
                  <a:srgbClr val="000000"/>
                </a:solidFill>
                <a:latin typeface="Arial"/>
                <a:ea typeface="ＭＳ Ｐゴシック"/>
              </a:rPr>
              <a:t>100</a:t>
            </a:r>
          </a:p>
        </p:txBody>
      </p:sp>
      <p:cxnSp>
        <p:nvCxnSpPr>
          <p:cNvPr id="35" name="Straight Connector 34">
            <a:extLst>
              <a:ext uri="{FF2B5EF4-FFF2-40B4-BE49-F238E27FC236}">
                <a16:creationId xmlns:a16="http://schemas.microsoft.com/office/drawing/2014/main" id="{F4346177-F3A2-A72F-F45F-6391458FC36D}"/>
              </a:ext>
            </a:extLst>
          </p:cNvPr>
          <p:cNvCxnSpPr>
            <a:cxnSpLocks/>
          </p:cNvCxnSpPr>
          <p:nvPr/>
        </p:nvCxnSpPr>
        <p:spPr>
          <a:xfrm flipH="1">
            <a:off x="1032414" y="2711429"/>
            <a:ext cx="6614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997DF7B8-FD9E-F838-B23C-79A2B0D059F6}"/>
              </a:ext>
            </a:extLst>
          </p:cNvPr>
          <p:cNvCxnSpPr>
            <a:cxnSpLocks/>
          </p:cNvCxnSpPr>
          <p:nvPr/>
        </p:nvCxnSpPr>
        <p:spPr>
          <a:xfrm flipH="1">
            <a:off x="1032414" y="3291714"/>
            <a:ext cx="6614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036E3A52-CE86-8EA6-BD00-B89B16587A39}"/>
              </a:ext>
            </a:extLst>
          </p:cNvPr>
          <p:cNvCxnSpPr>
            <a:cxnSpLocks/>
          </p:cNvCxnSpPr>
          <p:nvPr/>
        </p:nvCxnSpPr>
        <p:spPr>
          <a:xfrm flipH="1">
            <a:off x="1032414" y="3882264"/>
            <a:ext cx="6614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DA4B09A8-BD0D-8896-2E71-EDBAC2A069B6}"/>
              </a:ext>
            </a:extLst>
          </p:cNvPr>
          <p:cNvCxnSpPr>
            <a:cxnSpLocks/>
          </p:cNvCxnSpPr>
          <p:nvPr/>
        </p:nvCxnSpPr>
        <p:spPr>
          <a:xfrm flipH="1">
            <a:off x="1032414" y="4453764"/>
            <a:ext cx="6614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B88EAEB-0D51-F23C-CFBE-F1DD2031F8F9}"/>
              </a:ext>
            </a:extLst>
          </p:cNvPr>
          <p:cNvCxnSpPr>
            <a:cxnSpLocks/>
          </p:cNvCxnSpPr>
          <p:nvPr/>
        </p:nvCxnSpPr>
        <p:spPr>
          <a:xfrm flipH="1">
            <a:off x="1032414" y="5034789"/>
            <a:ext cx="6614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4BA3D71-1FAE-6793-7FDE-0296F124848A}"/>
              </a:ext>
            </a:extLst>
          </p:cNvPr>
          <p:cNvCxnSpPr/>
          <p:nvPr/>
        </p:nvCxnSpPr>
        <p:spPr>
          <a:xfrm>
            <a:off x="1098556" y="2702082"/>
            <a:ext cx="0" cy="244687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11">
            <a:extLst>
              <a:ext uri="{FF2B5EF4-FFF2-40B4-BE49-F238E27FC236}">
                <a16:creationId xmlns:a16="http://schemas.microsoft.com/office/drawing/2014/main" id="{BF237FA9-FC65-AFB4-75F3-7BCB1CA75A20}"/>
              </a:ext>
            </a:extLst>
          </p:cNvPr>
          <p:cNvSpPr txBox="1"/>
          <p:nvPr/>
        </p:nvSpPr>
        <p:spPr>
          <a:xfrm>
            <a:off x="442667" y="3149080"/>
            <a:ext cx="640006" cy="276999"/>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200" dirty="0">
                <a:solidFill>
                  <a:srgbClr val="000000"/>
                </a:solidFill>
                <a:latin typeface="Arial"/>
                <a:ea typeface="ＭＳ Ｐゴシック"/>
              </a:rPr>
              <a:t>75</a:t>
            </a:r>
          </a:p>
        </p:txBody>
      </p:sp>
      <p:sp>
        <p:nvSpPr>
          <p:cNvPr id="60" name="TextBox 11">
            <a:extLst>
              <a:ext uri="{FF2B5EF4-FFF2-40B4-BE49-F238E27FC236}">
                <a16:creationId xmlns:a16="http://schemas.microsoft.com/office/drawing/2014/main" id="{3E201B7F-C1F7-9D1A-3244-14C95E9AE39E}"/>
              </a:ext>
            </a:extLst>
          </p:cNvPr>
          <p:cNvSpPr txBox="1"/>
          <p:nvPr/>
        </p:nvSpPr>
        <p:spPr>
          <a:xfrm>
            <a:off x="442667" y="3738111"/>
            <a:ext cx="640006" cy="276999"/>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200" dirty="0">
                <a:solidFill>
                  <a:srgbClr val="000000"/>
                </a:solidFill>
                <a:latin typeface="Arial"/>
                <a:ea typeface="ＭＳ Ｐゴシック"/>
              </a:rPr>
              <a:t>50</a:t>
            </a:r>
          </a:p>
        </p:txBody>
      </p:sp>
      <p:sp>
        <p:nvSpPr>
          <p:cNvPr id="61" name="TextBox 11">
            <a:extLst>
              <a:ext uri="{FF2B5EF4-FFF2-40B4-BE49-F238E27FC236}">
                <a16:creationId xmlns:a16="http://schemas.microsoft.com/office/drawing/2014/main" id="{82E0EC1F-BECE-44D7-EBCA-E7C52968EF16}"/>
              </a:ext>
            </a:extLst>
          </p:cNvPr>
          <p:cNvSpPr txBox="1"/>
          <p:nvPr/>
        </p:nvSpPr>
        <p:spPr>
          <a:xfrm>
            <a:off x="442667" y="4310312"/>
            <a:ext cx="640006" cy="276999"/>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200" dirty="0">
                <a:solidFill>
                  <a:srgbClr val="000000"/>
                </a:solidFill>
                <a:latin typeface="Arial"/>
                <a:ea typeface="ＭＳ Ｐゴシック"/>
              </a:rPr>
              <a:t>25</a:t>
            </a:r>
          </a:p>
        </p:txBody>
      </p:sp>
      <p:sp>
        <p:nvSpPr>
          <p:cNvPr id="62" name="TextBox 11">
            <a:extLst>
              <a:ext uri="{FF2B5EF4-FFF2-40B4-BE49-F238E27FC236}">
                <a16:creationId xmlns:a16="http://schemas.microsoft.com/office/drawing/2014/main" id="{4DF96795-931E-60F2-AF4E-FB526D51580F}"/>
              </a:ext>
            </a:extLst>
          </p:cNvPr>
          <p:cNvSpPr txBox="1"/>
          <p:nvPr/>
        </p:nvSpPr>
        <p:spPr>
          <a:xfrm>
            <a:off x="442667" y="4888123"/>
            <a:ext cx="640006" cy="276999"/>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200" dirty="0">
                <a:solidFill>
                  <a:srgbClr val="000000"/>
                </a:solidFill>
                <a:latin typeface="Arial"/>
                <a:ea typeface="ＭＳ Ｐゴシック"/>
              </a:rPr>
              <a:t>0</a:t>
            </a:r>
          </a:p>
        </p:txBody>
      </p:sp>
      <p:sp>
        <p:nvSpPr>
          <p:cNvPr id="68" name="TextBox 11">
            <a:extLst>
              <a:ext uri="{FF2B5EF4-FFF2-40B4-BE49-F238E27FC236}">
                <a16:creationId xmlns:a16="http://schemas.microsoft.com/office/drawing/2014/main" id="{C9C044F7-63D9-5ABF-7347-8DDF6FA1ED73}"/>
              </a:ext>
            </a:extLst>
          </p:cNvPr>
          <p:cNvSpPr txBox="1"/>
          <p:nvPr/>
        </p:nvSpPr>
        <p:spPr>
          <a:xfrm>
            <a:off x="1160986" y="5172184"/>
            <a:ext cx="640006"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lnSpc>
                <a:spcPts val="1240"/>
              </a:lnSpc>
              <a:spcBef>
                <a:spcPct val="0"/>
              </a:spcBef>
              <a:spcAft>
                <a:spcPts val="1800"/>
              </a:spcAft>
              <a:defRPr/>
            </a:pPr>
            <a:r>
              <a:rPr lang="en-US" sz="1200" dirty="0">
                <a:solidFill>
                  <a:srgbClr val="000000"/>
                </a:solidFill>
                <a:latin typeface="Arial"/>
                <a:ea typeface="ＭＳ Ｐゴシック"/>
              </a:rPr>
              <a:t>AKT1</a:t>
            </a:r>
            <a:br>
              <a:rPr lang="en-US" sz="1200" dirty="0">
                <a:solidFill>
                  <a:srgbClr val="000000"/>
                </a:solidFill>
                <a:latin typeface="Arial"/>
                <a:ea typeface="ＭＳ Ｐゴシック"/>
              </a:rPr>
            </a:br>
            <a:r>
              <a:rPr lang="en-US" sz="1200" dirty="0">
                <a:solidFill>
                  <a:srgbClr val="000000"/>
                </a:solidFill>
                <a:latin typeface="Arial"/>
                <a:ea typeface="ＭＳ Ｐゴシック"/>
              </a:rPr>
              <a:t>n = 39</a:t>
            </a:r>
          </a:p>
        </p:txBody>
      </p:sp>
      <p:sp>
        <p:nvSpPr>
          <p:cNvPr id="69" name="TextBox 11">
            <a:extLst>
              <a:ext uri="{FF2B5EF4-FFF2-40B4-BE49-F238E27FC236}">
                <a16:creationId xmlns:a16="http://schemas.microsoft.com/office/drawing/2014/main" id="{B8FFDC11-3489-C9BD-E58D-1DF2CC99F24B}"/>
              </a:ext>
            </a:extLst>
          </p:cNvPr>
          <p:cNvSpPr txBox="1"/>
          <p:nvPr/>
        </p:nvSpPr>
        <p:spPr>
          <a:xfrm>
            <a:off x="1800426" y="5172184"/>
            <a:ext cx="640006"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lnSpc>
                <a:spcPts val="1240"/>
              </a:lnSpc>
              <a:spcBef>
                <a:spcPct val="0"/>
              </a:spcBef>
              <a:spcAft>
                <a:spcPts val="1800"/>
              </a:spcAft>
              <a:defRPr/>
            </a:pPr>
            <a:r>
              <a:rPr lang="en-US" sz="1200" dirty="0">
                <a:solidFill>
                  <a:srgbClr val="000000"/>
                </a:solidFill>
                <a:latin typeface="Arial"/>
                <a:ea typeface="ＭＳ Ｐゴシック"/>
              </a:rPr>
              <a:t>HER2</a:t>
            </a:r>
            <a:br>
              <a:rPr lang="en-US" sz="1200" dirty="0">
                <a:solidFill>
                  <a:srgbClr val="000000"/>
                </a:solidFill>
                <a:latin typeface="Arial"/>
                <a:ea typeface="ＭＳ Ｐゴシック"/>
              </a:rPr>
            </a:br>
            <a:r>
              <a:rPr lang="en-US" sz="1200" dirty="0">
                <a:solidFill>
                  <a:srgbClr val="000000"/>
                </a:solidFill>
                <a:latin typeface="Arial"/>
                <a:ea typeface="ＭＳ Ｐゴシック"/>
              </a:rPr>
              <a:t>n = 39</a:t>
            </a:r>
          </a:p>
        </p:txBody>
      </p:sp>
      <p:sp>
        <p:nvSpPr>
          <p:cNvPr id="70" name="TextBox 11">
            <a:extLst>
              <a:ext uri="{FF2B5EF4-FFF2-40B4-BE49-F238E27FC236}">
                <a16:creationId xmlns:a16="http://schemas.microsoft.com/office/drawing/2014/main" id="{33B76EB2-69BC-B928-935B-845D2F021516}"/>
              </a:ext>
            </a:extLst>
          </p:cNvPr>
          <p:cNvSpPr txBox="1"/>
          <p:nvPr/>
        </p:nvSpPr>
        <p:spPr>
          <a:xfrm>
            <a:off x="2478233" y="5172184"/>
            <a:ext cx="640006"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lnSpc>
                <a:spcPts val="1240"/>
              </a:lnSpc>
              <a:spcBef>
                <a:spcPct val="0"/>
              </a:spcBef>
              <a:spcAft>
                <a:spcPts val="1800"/>
              </a:spcAft>
              <a:defRPr/>
            </a:pPr>
            <a:r>
              <a:rPr lang="en-US" sz="1200" dirty="0">
                <a:solidFill>
                  <a:srgbClr val="000000"/>
                </a:solidFill>
                <a:latin typeface="Arial"/>
                <a:ea typeface="ＭＳ Ｐゴシック"/>
              </a:rPr>
              <a:t>ESR1</a:t>
            </a:r>
            <a:br>
              <a:rPr lang="en-US" sz="1200" dirty="0">
                <a:solidFill>
                  <a:srgbClr val="000000"/>
                </a:solidFill>
                <a:latin typeface="Arial"/>
                <a:ea typeface="ＭＳ Ｐゴシック"/>
              </a:rPr>
            </a:br>
            <a:r>
              <a:rPr lang="en-US" sz="1200" dirty="0">
                <a:solidFill>
                  <a:srgbClr val="000000"/>
                </a:solidFill>
                <a:latin typeface="Arial"/>
                <a:ea typeface="ＭＳ Ｐゴシック"/>
              </a:rPr>
              <a:t>n = 39</a:t>
            </a:r>
          </a:p>
        </p:txBody>
      </p:sp>
      <p:sp>
        <p:nvSpPr>
          <p:cNvPr id="71" name="TextBox 11">
            <a:extLst>
              <a:ext uri="{FF2B5EF4-FFF2-40B4-BE49-F238E27FC236}">
                <a16:creationId xmlns:a16="http://schemas.microsoft.com/office/drawing/2014/main" id="{36DB7B92-20F8-4436-0ACC-C91A940F19C6}"/>
              </a:ext>
            </a:extLst>
          </p:cNvPr>
          <p:cNvSpPr txBox="1"/>
          <p:nvPr/>
        </p:nvSpPr>
        <p:spPr>
          <a:xfrm>
            <a:off x="3088497" y="5172184"/>
            <a:ext cx="745105" cy="4001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lnSpc>
                <a:spcPts val="1240"/>
              </a:lnSpc>
              <a:spcBef>
                <a:spcPct val="0"/>
              </a:spcBef>
              <a:spcAft>
                <a:spcPts val="1800"/>
              </a:spcAft>
              <a:defRPr/>
            </a:pPr>
            <a:r>
              <a:rPr lang="en-US" sz="1200" dirty="0">
                <a:solidFill>
                  <a:srgbClr val="000000"/>
                </a:solidFill>
                <a:latin typeface="Arial"/>
                <a:ea typeface="ＭＳ Ｐゴシック"/>
              </a:rPr>
              <a:t>PIK3CA</a:t>
            </a:r>
            <a:br>
              <a:rPr lang="en-US" sz="1200" dirty="0">
                <a:solidFill>
                  <a:srgbClr val="000000"/>
                </a:solidFill>
                <a:latin typeface="Arial"/>
                <a:ea typeface="ＭＳ Ｐゴシック"/>
              </a:rPr>
            </a:br>
            <a:r>
              <a:rPr lang="en-US" sz="1200" dirty="0">
                <a:solidFill>
                  <a:srgbClr val="000000"/>
                </a:solidFill>
                <a:latin typeface="Arial"/>
                <a:ea typeface="ＭＳ Ｐゴシック"/>
              </a:rPr>
              <a:t>n = 39</a:t>
            </a:r>
          </a:p>
        </p:txBody>
      </p:sp>
      <p:sp>
        <p:nvSpPr>
          <p:cNvPr id="72" name="TextBox 11">
            <a:extLst>
              <a:ext uri="{FF2B5EF4-FFF2-40B4-BE49-F238E27FC236}">
                <a16:creationId xmlns:a16="http://schemas.microsoft.com/office/drawing/2014/main" id="{AF9C9F71-B6BF-8009-2001-1A8911F10B52}"/>
              </a:ext>
            </a:extLst>
          </p:cNvPr>
          <p:cNvSpPr txBox="1"/>
          <p:nvPr/>
        </p:nvSpPr>
        <p:spPr>
          <a:xfrm>
            <a:off x="857903" y="2048575"/>
            <a:ext cx="3242721" cy="307777"/>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400" b="1" dirty="0">
                <a:solidFill>
                  <a:srgbClr val="000000"/>
                </a:solidFill>
                <a:latin typeface="Arial"/>
                <a:ea typeface="ＭＳ Ｐゴシック"/>
              </a:rPr>
              <a:t>Contemporaneous Paired Samples</a:t>
            </a:r>
          </a:p>
        </p:txBody>
      </p:sp>
      <p:sp>
        <p:nvSpPr>
          <p:cNvPr id="73" name="TextBox 11">
            <a:extLst>
              <a:ext uri="{FF2B5EF4-FFF2-40B4-BE49-F238E27FC236}">
                <a16:creationId xmlns:a16="http://schemas.microsoft.com/office/drawing/2014/main" id="{4939DECB-FFE7-FD4C-1311-CE7280632C8D}"/>
              </a:ext>
            </a:extLst>
          </p:cNvPr>
          <p:cNvSpPr txBox="1"/>
          <p:nvPr/>
        </p:nvSpPr>
        <p:spPr>
          <a:xfrm>
            <a:off x="1160420" y="2308244"/>
            <a:ext cx="640006" cy="430887"/>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100</a:t>
            </a:r>
            <a:br>
              <a:rPr lang="en-US" sz="1100" dirty="0">
                <a:solidFill>
                  <a:srgbClr val="000000"/>
                </a:solidFill>
                <a:latin typeface="Arial"/>
                <a:ea typeface="ＭＳ Ｐゴシック"/>
              </a:rPr>
            </a:br>
            <a:r>
              <a:rPr lang="en-US" sz="1100" dirty="0">
                <a:solidFill>
                  <a:srgbClr val="000000"/>
                </a:solidFill>
                <a:latin typeface="Arial"/>
                <a:ea typeface="ＭＳ Ｐゴシック"/>
              </a:rPr>
              <a:t>91.2</a:t>
            </a:r>
          </a:p>
        </p:txBody>
      </p:sp>
      <p:sp>
        <p:nvSpPr>
          <p:cNvPr id="74" name="TextBox 11">
            <a:extLst>
              <a:ext uri="{FF2B5EF4-FFF2-40B4-BE49-F238E27FC236}">
                <a16:creationId xmlns:a16="http://schemas.microsoft.com/office/drawing/2014/main" id="{B4AC5BA7-A7CC-7DE7-9DC9-7EA2403108E8}"/>
              </a:ext>
            </a:extLst>
          </p:cNvPr>
          <p:cNvSpPr txBox="1"/>
          <p:nvPr/>
        </p:nvSpPr>
        <p:spPr>
          <a:xfrm>
            <a:off x="1806256" y="2308244"/>
            <a:ext cx="640006" cy="430887"/>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100</a:t>
            </a:r>
            <a:br>
              <a:rPr lang="en-US" sz="1100" dirty="0">
                <a:solidFill>
                  <a:srgbClr val="000000"/>
                </a:solidFill>
                <a:latin typeface="Arial"/>
                <a:ea typeface="ＭＳ Ｐゴシック"/>
              </a:rPr>
            </a:br>
            <a:r>
              <a:rPr lang="en-US" sz="1100" dirty="0">
                <a:solidFill>
                  <a:srgbClr val="000000"/>
                </a:solidFill>
                <a:latin typeface="Arial"/>
                <a:ea typeface="ＭＳ Ｐゴシック"/>
              </a:rPr>
              <a:t>100</a:t>
            </a:r>
          </a:p>
        </p:txBody>
      </p:sp>
      <p:sp>
        <p:nvSpPr>
          <p:cNvPr id="75" name="TextBox 11">
            <a:extLst>
              <a:ext uri="{FF2B5EF4-FFF2-40B4-BE49-F238E27FC236}">
                <a16:creationId xmlns:a16="http://schemas.microsoft.com/office/drawing/2014/main" id="{ED04C2F8-64C0-12C5-8187-FD249D45A772}"/>
              </a:ext>
            </a:extLst>
          </p:cNvPr>
          <p:cNvSpPr txBox="1"/>
          <p:nvPr/>
        </p:nvSpPr>
        <p:spPr>
          <a:xfrm>
            <a:off x="2471274" y="2308244"/>
            <a:ext cx="640006" cy="430887"/>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100</a:t>
            </a:r>
            <a:br>
              <a:rPr lang="en-US" sz="1100" dirty="0">
                <a:solidFill>
                  <a:srgbClr val="000000"/>
                </a:solidFill>
                <a:latin typeface="Arial"/>
                <a:ea typeface="ＭＳ Ｐゴシック"/>
              </a:rPr>
            </a:br>
            <a:r>
              <a:rPr lang="en-US" sz="1100" dirty="0">
                <a:solidFill>
                  <a:srgbClr val="000000"/>
                </a:solidFill>
                <a:latin typeface="Arial"/>
                <a:ea typeface="ＭＳ Ｐゴシック"/>
              </a:rPr>
              <a:t>57.9</a:t>
            </a:r>
          </a:p>
        </p:txBody>
      </p:sp>
      <p:sp>
        <p:nvSpPr>
          <p:cNvPr id="76" name="TextBox 11">
            <a:extLst>
              <a:ext uri="{FF2B5EF4-FFF2-40B4-BE49-F238E27FC236}">
                <a16:creationId xmlns:a16="http://schemas.microsoft.com/office/drawing/2014/main" id="{B7E99A3F-7295-DD9C-D504-9AA6DA21720B}"/>
              </a:ext>
            </a:extLst>
          </p:cNvPr>
          <p:cNvSpPr txBox="1"/>
          <p:nvPr/>
        </p:nvSpPr>
        <p:spPr>
          <a:xfrm>
            <a:off x="3142686" y="2308244"/>
            <a:ext cx="640006" cy="430887"/>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88.9</a:t>
            </a:r>
            <a:br>
              <a:rPr lang="en-US" sz="1100" dirty="0">
                <a:solidFill>
                  <a:srgbClr val="000000"/>
                </a:solidFill>
                <a:latin typeface="Arial"/>
                <a:ea typeface="ＭＳ Ｐゴシック"/>
              </a:rPr>
            </a:br>
            <a:r>
              <a:rPr lang="en-US" sz="1100" dirty="0">
                <a:solidFill>
                  <a:srgbClr val="000000"/>
                </a:solidFill>
                <a:latin typeface="Arial"/>
                <a:ea typeface="ＭＳ Ｐゴシック"/>
              </a:rPr>
              <a:t>96.7</a:t>
            </a:r>
          </a:p>
        </p:txBody>
      </p:sp>
      <p:sp>
        <p:nvSpPr>
          <p:cNvPr id="77" name="TextBox 11">
            <a:extLst>
              <a:ext uri="{FF2B5EF4-FFF2-40B4-BE49-F238E27FC236}">
                <a16:creationId xmlns:a16="http://schemas.microsoft.com/office/drawing/2014/main" id="{E3BC8954-D874-5BFD-7578-F1704388409F}"/>
              </a:ext>
            </a:extLst>
          </p:cNvPr>
          <p:cNvSpPr txBox="1"/>
          <p:nvPr/>
        </p:nvSpPr>
        <p:spPr>
          <a:xfrm>
            <a:off x="871996" y="5568841"/>
            <a:ext cx="3214535" cy="52322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400" b="1" dirty="0" err="1">
                <a:solidFill>
                  <a:srgbClr val="000000"/>
                </a:solidFill>
                <a:latin typeface="Arial"/>
                <a:ea typeface="ＭＳ Ｐゴシック"/>
              </a:rPr>
              <a:t>dPCR</a:t>
            </a:r>
            <a:r>
              <a:rPr lang="en-US" sz="1400" b="1" dirty="0">
                <a:solidFill>
                  <a:srgbClr val="000000"/>
                </a:solidFill>
                <a:latin typeface="Arial"/>
                <a:ea typeface="ＭＳ Ｐゴシック"/>
              </a:rPr>
              <a:t> vs Tissue Sequencing</a:t>
            </a:r>
            <a:br>
              <a:rPr lang="en-US" sz="1400" b="1" dirty="0">
                <a:solidFill>
                  <a:srgbClr val="000000"/>
                </a:solidFill>
                <a:latin typeface="Arial"/>
                <a:ea typeface="ＭＳ Ｐゴシック"/>
              </a:rPr>
            </a:br>
            <a:r>
              <a:rPr lang="en-US" sz="1400" b="1" dirty="0">
                <a:solidFill>
                  <a:srgbClr val="000000"/>
                </a:solidFill>
                <a:latin typeface="Arial"/>
                <a:ea typeface="ＭＳ Ｐゴシック"/>
              </a:rPr>
              <a:t>Binary Status Agreement</a:t>
            </a:r>
          </a:p>
        </p:txBody>
      </p:sp>
      <p:sp>
        <p:nvSpPr>
          <p:cNvPr id="78" name="TextBox 11">
            <a:extLst>
              <a:ext uri="{FF2B5EF4-FFF2-40B4-BE49-F238E27FC236}">
                <a16:creationId xmlns:a16="http://schemas.microsoft.com/office/drawing/2014/main" id="{0E2271BD-A1D0-7246-09B5-FBFA227ED4E6}"/>
              </a:ext>
            </a:extLst>
          </p:cNvPr>
          <p:cNvSpPr txBox="1"/>
          <p:nvPr/>
        </p:nvSpPr>
        <p:spPr>
          <a:xfrm>
            <a:off x="3782594" y="2830697"/>
            <a:ext cx="1536561"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609585" fontAlgn="base">
              <a:lnSpc>
                <a:spcPts val="1240"/>
              </a:lnSpc>
              <a:spcBef>
                <a:spcPct val="0"/>
              </a:spcBef>
              <a:spcAft>
                <a:spcPts val="1800"/>
              </a:spcAft>
              <a:defRPr/>
            </a:pPr>
            <a:r>
              <a:rPr lang="en-US" sz="1050" dirty="0">
                <a:solidFill>
                  <a:srgbClr val="000000"/>
                </a:solidFill>
                <a:latin typeface="Arial"/>
                <a:ea typeface="ＭＳ Ｐゴシック"/>
              </a:rPr>
              <a:t>Concordant Negative</a:t>
            </a:r>
          </a:p>
        </p:txBody>
      </p:sp>
      <p:sp>
        <p:nvSpPr>
          <p:cNvPr id="79" name="TextBox 11">
            <a:extLst>
              <a:ext uri="{FF2B5EF4-FFF2-40B4-BE49-F238E27FC236}">
                <a16:creationId xmlns:a16="http://schemas.microsoft.com/office/drawing/2014/main" id="{2F66A767-D198-5C01-40EF-489B7B0CD8BD}"/>
              </a:ext>
            </a:extLst>
          </p:cNvPr>
          <p:cNvSpPr txBox="1"/>
          <p:nvPr/>
        </p:nvSpPr>
        <p:spPr>
          <a:xfrm>
            <a:off x="3782594" y="3041713"/>
            <a:ext cx="1536561"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609585" fontAlgn="base">
              <a:lnSpc>
                <a:spcPts val="1240"/>
              </a:lnSpc>
              <a:spcBef>
                <a:spcPct val="0"/>
              </a:spcBef>
              <a:spcAft>
                <a:spcPts val="1800"/>
              </a:spcAft>
              <a:defRPr/>
            </a:pPr>
            <a:r>
              <a:rPr lang="en-US" sz="1050" dirty="0">
                <a:solidFill>
                  <a:srgbClr val="000000"/>
                </a:solidFill>
                <a:latin typeface="Arial"/>
                <a:ea typeface="ＭＳ Ｐゴシック"/>
              </a:rPr>
              <a:t>Concordant Positive</a:t>
            </a:r>
          </a:p>
        </p:txBody>
      </p:sp>
      <p:sp>
        <p:nvSpPr>
          <p:cNvPr id="80" name="TextBox 11">
            <a:extLst>
              <a:ext uri="{FF2B5EF4-FFF2-40B4-BE49-F238E27FC236}">
                <a16:creationId xmlns:a16="http://schemas.microsoft.com/office/drawing/2014/main" id="{4500C20D-7178-D640-8BCB-2D32DB108F8E}"/>
              </a:ext>
            </a:extLst>
          </p:cNvPr>
          <p:cNvSpPr txBox="1"/>
          <p:nvPr/>
        </p:nvSpPr>
        <p:spPr>
          <a:xfrm>
            <a:off x="3783634" y="3248081"/>
            <a:ext cx="2857394"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609585" fontAlgn="base">
              <a:lnSpc>
                <a:spcPts val="1240"/>
              </a:lnSpc>
              <a:spcBef>
                <a:spcPct val="0"/>
              </a:spcBef>
              <a:spcAft>
                <a:spcPts val="1800"/>
              </a:spcAft>
              <a:defRPr/>
            </a:pPr>
            <a:r>
              <a:rPr lang="en-US" sz="1050" dirty="0">
                <a:solidFill>
                  <a:srgbClr val="000000"/>
                </a:solidFill>
                <a:latin typeface="Arial"/>
                <a:ea typeface="ＭＳ Ｐゴシック"/>
              </a:rPr>
              <a:t>Discordant: Tissue Positive, </a:t>
            </a:r>
            <a:r>
              <a:rPr lang="en-US" sz="1050" dirty="0" err="1">
                <a:solidFill>
                  <a:srgbClr val="000000"/>
                </a:solidFill>
                <a:latin typeface="Arial"/>
                <a:ea typeface="ＭＳ Ｐゴシック"/>
              </a:rPr>
              <a:t>dPCR</a:t>
            </a:r>
            <a:r>
              <a:rPr lang="en-US" sz="1050" dirty="0">
                <a:solidFill>
                  <a:srgbClr val="000000"/>
                </a:solidFill>
                <a:latin typeface="Arial"/>
                <a:ea typeface="ＭＳ Ｐゴシック"/>
              </a:rPr>
              <a:t> Negative</a:t>
            </a:r>
          </a:p>
        </p:txBody>
      </p:sp>
      <p:sp>
        <p:nvSpPr>
          <p:cNvPr id="81" name="TextBox 11">
            <a:extLst>
              <a:ext uri="{FF2B5EF4-FFF2-40B4-BE49-F238E27FC236}">
                <a16:creationId xmlns:a16="http://schemas.microsoft.com/office/drawing/2014/main" id="{F7FC7715-F552-79BD-7ADB-6C553C27513A}"/>
              </a:ext>
            </a:extLst>
          </p:cNvPr>
          <p:cNvSpPr txBox="1"/>
          <p:nvPr/>
        </p:nvSpPr>
        <p:spPr>
          <a:xfrm>
            <a:off x="3783634" y="3452703"/>
            <a:ext cx="2857394" cy="24622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609585" fontAlgn="base">
              <a:lnSpc>
                <a:spcPts val="1240"/>
              </a:lnSpc>
              <a:spcBef>
                <a:spcPct val="0"/>
              </a:spcBef>
              <a:spcAft>
                <a:spcPts val="1800"/>
              </a:spcAft>
              <a:defRPr/>
            </a:pPr>
            <a:r>
              <a:rPr lang="en-US" sz="1050" dirty="0">
                <a:solidFill>
                  <a:srgbClr val="000000"/>
                </a:solidFill>
                <a:ea typeface="ＭＳ Ｐゴシック"/>
              </a:rPr>
              <a:t>Discordant: Tissue Negative, </a:t>
            </a:r>
            <a:r>
              <a:rPr lang="en-US" sz="1050" dirty="0" err="1">
                <a:solidFill>
                  <a:srgbClr val="000000"/>
                </a:solidFill>
                <a:ea typeface="ＭＳ Ｐゴシック"/>
              </a:rPr>
              <a:t>dPCR</a:t>
            </a:r>
            <a:r>
              <a:rPr lang="en-US" sz="1050" dirty="0">
                <a:solidFill>
                  <a:srgbClr val="000000"/>
                </a:solidFill>
                <a:ea typeface="ＭＳ Ｐゴシック"/>
              </a:rPr>
              <a:t> Positive</a:t>
            </a:r>
          </a:p>
        </p:txBody>
      </p:sp>
    </p:spTree>
    <p:extLst>
      <p:ext uri="{BB962C8B-B14F-4D97-AF65-F5344CB8AC3E}">
        <p14:creationId xmlns:p14="http://schemas.microsoft.com/office/powerpoint/2010/main" val="344811226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A15B89-EBBA-47DD-AEEF-F406DBB8DAF3}"/>
              </a:ext>
            </a:extLst>
          </p:cNvPr>
          <p:cNvSpPr>
            <a:spLocks noGrp="1"/>
          </p:cNvSpPr>
          <p:nvPr>
            <p:ph type="title"/>
          </p:nvPr>
        </p:nvSpPr>
        <p:spPr>
          <a:xfrm>
            <a:off x="609600" y="365125"/>
            <a:ext cx="11070336" cy="871393"/>
          </a:xfrm>
        </p:spPr>
        <p:txBody>
          <a:bodyPr>
            <a:normAutofit/>
          </a:bodyPr>
          <a:lstStyle/>
          <a:p>
            <a:r>
              <a:rPr lang="en-US" i="1" dirty="0"/>
              <a:t>ESR1 </a:t>
            </a:r>
            <a:r>
              <a:rPr lang="en-US" dirty="0"/>
              <a:t>Mutations: Rate of Acquisition and Prevalence</a:t>
            </a:r>
            <a:endParaRPr lang="en-US" i="1" dirty="0"/>
          </a:p>
        </p:txBody>
      </p:sp>
      <p:sp>
        <p:nvSpPr>
          <p:cNvPr id="9" name="Footer Placeholder 2">
            <a:extLst>
              <a:ext uri="{FF2B5EF4-FFF2-40B4-BE49-F238E27FC236}">
                <a16:creationId xmlns:a16="http://schemas.microsoft.com/office/drawing/2014/main" id="{41AF6058-8898-1BFD-AFEB-A6E1CD82C469}"/>
              </a:ext>
            </a:extLst>
          </p:cNvPr>
          <p:cNvSpPr>
            <a:spLocks noGrp="1"/>
          </p:cNvSpPr>
          <p:nvPr>
            <p:ph type="ftr" sz="quarter" idx="3"/>
          </p:nvPr>
        </p:nvSpPr>
        <p:spPr>
          <a:xfrm>
            <a:off x="621792" y="5944846"/>
            <a:ext cx="10277856" cy="809521"/>
          </a:xfrm>
        </p:spPr>
        <p:txBody>
          <a:bodyPr/>
          <a:lstStyle/>
          <a:p>
            <a:r>
              <a:rPr lang="en-US" altLang="en-US" dirty="0"/>
              <a:t>Sivakumar S, et al. </a:t>
            </a:r>
            <a:r>
              <a:rPr lang="en-US" altLang="en-US" i="1" dirty="0"/>
              <a:t>Nat Commun</a:t>
            </a:r>
            <a:r>
              <a:rPr lang="en-US" altLang="en-US" dirty="0"/>
              <a:t>. 2022;13(1):7495.</a:t>
            </a:r>
            <a:br>
              <a:rPr lang="en-US" dirty="0"/>
            </a:br>
            <a:r>
              <a:rPr lang="en-US" dirty="0"/>
              <a:t>1. </a:t>
            </a:r>
            <a:r>
              <a:rPr lang="en-US" dirty="0" err="1"/>
              <a:t>Hortobagyi</a:t>
            </a:r>
            <a:r>
              <a:rPr lang="en-US" dirty="0"/>
              <a:t> GN, et al</a:t>
            </a:r>
            <a:r>
              <a:rPr lang="en-US" i="1" dirty="0"/>
              <a:t>. Ann Oncol</a:t>
            </a:r>
            <a:r>
              <a:rPr lang="en-US" dirty="0"/>
              <a:t>. 2018;29(7):1541-1547. 2.Chandarlapaty S, et al. </a:t>
            </a:r>
            <a:r>
              <a:rPr lang="en-US" i="1" dirty="0"/>
              <a:t>JAMA Oncol</a:t>
            </a:r>
            <a:r>
              <a:rPr lang="en-US" dirty="0"/>
              <a:t>. 2016;2(10):1310-1315. </a:t>
            </a:r>
            <a:br>
              <a:rPr lang="en-US" dirty="0"/>
            </a:br>
            <a:r>
              <a:rPr lang="en-US" dirty="0"/>
              <a:t>3.Spoerke JM, et al. </a:t>
            </a:r>
            <a:r>
              <a:rPr lang="en-US" i="1" dirty="0"/>
              <a:t>Nat Commun</a:t>
            </a:r>
            <a:r>
              <a:rPr lang="en-US" dirty="0"/>
              <a:t>. 2016;7:11579. 4. </a:t>
            </a:r>
            <a:r>
              <a:rPr lang="en-US" dirty="0" err="1"/>
              <a:t>Cristofanilli</a:t>
            </a:r>
            <a:r>
              <a:rPr lang="en-US" dirty="0"/>
              <a:t> M, et al. </a:t>
            </a:r>
            <a:r>
              <a:rPr lang="en-US" i="1" dirty="0"/>
              <a:t>Lancet Oncol</a:t>
            </a:r>
            <a:r>
              <a:rPr lang="en-US" dirty="0"/>
              <a:t>. 2016:17(4):425-439. 5. </a:t>
            </a:r>
            <a:r>
              <a:rPr lang="en-US" dirty="0" err="1"/>
              <a:t>Fribbens</a:t>
            </a:r>
            <a:r>
              <a:rPr lang="en-US" dirty="0"/>
              <a:t> C, et al. </a:t>
            </a:r>
            <a:r>
              <a:rPr lang="en-US" i="1" dirty="0"/>
              <a:t>J Clin Oncol</a:t>
            </a:r>
            <a:r>
              <a:rPr lang="en-US" dirty="0"/>
              <a:t>. 2016;34(25):29618. </a:t>
            </a:r>
          </a:p>
        </p:txBody>
      </p:sp>
      <p:graphicFrame>
        <p:nvGraphicFramePr>
          <p:cNvPr id="19" name="Group 32">
            <a:extLst>
              <a:ext uri="{FF2B5EF4-FFF2-40B4-BE49-F238E27FC236}">
                <a16:creationId xmlns:a16="http://schemas.microsoft.com/office/drawing/2014/main" id="{F8346957-2B7F-86AC-64E4-7C54DCA12AA9}"/>
              </a:ext>
            </a:extLst>
          </p:cNvPr>
          <p:cNvGraphicFramePr>
            <a:graphicFrameLocks noGrp="1"/>
          </p:cNvGraphicFramePr>
          <p:nvPr>
            <p:extLst>
              <p:ext uri="{D42A27DB-BD31-4B8C-83A1-F6EECF244321}">
                <p14:modId xmlns:p14="http://schemas.microsoft.com/office/powerpoint/2010/main" val="1366028913"/>
              </p:ext>
            </p:extLst>
          </p:nvPr>
        </p:nvGraphicFramePr>
        <p:xfrm>
          <a:off x="6486352" y="1990179"/>
          <a:ext cx="5447149" cy="3130392"/>
        </p:xfrm>
        <a:graphic>
          <a:graphicData uri="http://schemas.openxmlformats.org/drawingml/2006/table">
            <a:tbl>
              <a:tblPr firstRow="1" bandRow="1">
                <a:tableStyleId>{69012ECD-51FC-41F1-AA8D-1B2483CD663E}</a:tableStyleId>
              </a:tblPr>
              <a:tblGrid>
                <a:gridCol w="1674602">
                  <a:extLst>
                    <a:ext uri="{9D8B030D-6E8A-4147-A177-3AD203B41FA5}">
                      <a16:colId xmlns:a16="http://schemas.microsoft.com/office/drawing/2014/main" val="20000"/>
                    </a:ext>
                  </a:extLst>
                </a:gridCol>
                <a:gridCol w="1214515">
                  <a:extLst>
                    <a:ext uri="{9D8B030D-6E8A-4147-A177-3AD203B41FA5}">
                      <a16:colId xmlns:a16="http://schemas.microsoft.com/office/drawing/2014/main" val="20001"/>
                    </a:ext>
                  </a:extLst>
                </a:gridCol>
                <a:gridCol w="1689931">
                  <a:extLst>
                    <a:ext uri="{9D8B030D-6E8A-4147-A177-3AD203B41FA5}">
                      <a16:colId xmlns:a16="http://schemas.microsoft.com/office/drawing/2014/main" val="776465212"/>
                    </a:ext>
                  </a:extLst>
                </a:gridCol>
                <a:gridCol w="868101">
                  <a:extLst>
                    <a:ext uri="{9D8B030D-6E8A-4147-A177-3AD203B41FA5}">
                      <a16:colId xmlns:a16="http://schemas.microsoft.com/office/drawing/2014/main" val="20002"/>
                    </a:ext>
                  </a:extLst>
                </a:gridCol>
              </a:tblGrid>
              <a:tr h="727357">
                <a:tc>
                  <a:txBody>
                    <a:bodyPr/>
                    <a:lstStyle/>
                    <a:p>
                      <a:pPr algn="l" fontAlgn="b"/>
                      <a:r>
                        <a:rPr lang="en-US" sz="1400" b="1" u="none" strike="noStrike" baseline="0" dirty="0">
                          <a:solidFill>
                            <a:schemeClr val="bg1"/>
                          </a:solidFill>
                          <a:effectLst/>
                          <a:latin typeface="Arial" panose="020B0604020202020204" pitchFamily="34" charset="0"/>
                          <a:cs typeface="Arial" panose="020B0604020202020204" pitchFamily="34" charset="0"/>
                        </a:rPr>
                        <a:t>Trial</a:t>
                      </a:r>
                      <a:endParaRPr lang="en-US" sz="1400" b="1" i="0" u="none" strike="noStrike" baseline="0" dirty="0">
                        <a:solidFill>
                          <a:schemeClr val="bg1"/>
                        </a:solidFill>
                        <a:effectLst/>
                        <a:latin typeface="Arial" panose="020B0604020202020204" pitchFamily="34" charset="0"/>
                        <a:cs typeface="Arial" panose="020B0604020202020204" pitchFamily="34" charset="0"/>
                      </a:endParaRPr>
                    </a:p>
                  </a:txBody>
                  <a:tcPr anchor="ctr"/>
                </a:tc>
                <a:tc>
                  <a:txBody>
                    <a:bodyPr/>
                    <a:lstStyle/>
                    <a:p>
                      <a:pPr algn="ctr" fontAlgn="b"/>
                      <a:r>
                        <a:rPr lang="en-US" sz="1400" b="1" u="none" strike="noStrike" dirty="0">
                          <a:solidFill>
                            <a:schemeClr val="bg1"/>
                          </a:solidFill>
                          <a:effectLst/>
                          <a:latin typeface="Arial" panose="020B0604020202020204" pitchFamily="34" charset="0"/>
                          <a:cs typeface="Arial" panose="020B0604020202020204" pitchFamily="34" charset="0"/>
                        </a:rPr>
                        <a:t>Study </a:t>
                      </a:r>
                      <a:br>
                        <a:rPr lang="en-US" sz="1400" b="1" u="none" strike="noStrike" dirty="0">
                          <a:solidFill>
                            <a:schemeClr val="bg1"/>
                          </a:solidFill>
                          <a:effectLst/>
                          <a:latin typeface="Arial" panose="020B0604020202020204" pitchFamily="34" charset="0"/>
                          <a:cs typeface="Arial" panose="020B0604020202020204" pitchFamily="34" charset="0"/>
                        </a:rPr>
                      </a:br>
                      <a:r>
                        <a:rPr lang="en-US" sz="1400" b="1" u="none" strike="noStrike" dirty="0">
                          <a:solidFill>
                            <a:schemeClr val="bg1"/>
                          </a:solidFill>
                          <a:effectLst/>
                          <a:latin typeface="Arial" panose="020B0604020202020204" pitchFamily="34" charset="0"/>
                          <a:cs typeface="Arial" panose="020B0604020202020204" pitchFamily="34" charset="0"/>
                        </a:rPr>
                        <a:t>Population</a:t>
                      </a:r>
                      <a:endParaRPr lang="en-US" sz="1400" b="1" i="0" u="none" strike="noStrike" dirty="0">
                        <a:solidFill>
                          <a:schemeClr val="bg1"/>
                        </a:solidFill>
                        <a:effectLst/>
                        <a:latin typeface="Arial" panose="020B0604020202020204" pitchFamily="34" charset="0"/>
                        <a:cs typeface="Arial" panose="020B0604020202020204" pitchFamily="34" charset="0"/>
                      </a:endParaRPr>
                    </a:p>
                  </a:txBody>
                  <a:tcPr marL="9525" marR="9525" marT="9525" marB="0" anchor="ctr"/>
                </a:tc>
                <a:tc>
                  <a:txBody>
                    <a:bodyPr/>
                    <a:lstStyle/>
                    <a:p>
                      <a:pPr algn="ctr" fontAlgn="b"/>
                      <a:r>
                        <a:rPr lang="en-US" sz="1400" b="1" u="none" strike="noStrike" dirty="0">
                          <a:solidFill>
                            <a:schemeClr val="bg1"/>
                          </a:solidFill>
                          <a:effectLst/>
                          <a:latin typeface="Arial" panose="020B0604020202020204" pitchFamily="34" charset="0"/>
                          <a:cs typeface="Arial" panose="020B0604020202020204" pitchFamily="34" charset="0"/>
                        </a:rPr>
                        <a:t>ER+ MBC </a:t>
                      </a:r>
                      <a:br>
                        <a:rPr lang="en-US" sz="1400" b="1" u="none" strike="noStrike" dirty="0">
                          <a:solidFill>
                            <a:schemeClr val="bg1"/>
                          </a:solidFill>
                          <a:effectLst/>
                          <a:latin typeface="Arial" panose="020B0604020202020204" pitchFamily="34" charset="0"/>
                          <a:cs typeface="Arial" panose="020B0604020202020204" pitchFamily="34" charset="0"/>
                        </a:rPr>
                      </a:br>
                      <a:r>
                        <a:rPr lang="en-US" sz="1400" b="1" u="none" strike="noStrike" dirty="0">
                          <a:solidFill>
                            <a:schemeClr val="bg1"/>
                          </a:solidFill>
                          <a:effectLst/>
                          <a:latin typeface="Arial" panose="020B0604020202020204" pitchFamily="34" charset="0"/>
                          <a:cs typeface="Arial" panose="020B0604020202020204" pitchFamily="34" charset="0"/>
                        </a:rPr>
                        <a:t>Patient Population</a:t>
                      </a:r>
                      <a:endParaRPr lang="en-US" sz="1400" b="1" i="0" u="none" strike="noStrike" dirty="0">
                        <a:solidFill>
                          <a:schemeClr val="bg1"/>
                        </a:solidFill>
                        <a:effectLst/>
                        <a:latin typeface="Arial" panose="020B0604020202020204" pitchFamily="34" charset="0"/>
                        <a:cs typeface="Arial" panose="020B0604020202020204" pitchFamily="34" charset="0"/>
                      </a:endParaRPr>
                    </a:p>
                  </a:txBody>
                  <a:tcPr marL="9525" marR="9525" marT="9525" marB="0" anchor="ctr"/>
                </a:tc>
                <a:tc>
                  <a:txBody>
                    <a:bodyPr/>
                    <a:lstStyle/>
                    <a:p>
                      <a:pPr algn="ctr" fontAlgn="b"/>
                      <a:r>
                        <a:rPr lang="en-US" sz="1400" b="1" u="none" strike="noStrike" dirty="0">
                          <a:solidFill>
                            <a:schemeClr val="bg1"/>
                          </a:solidFill>
                          <a:effectLst/>
                          <a:latin typeface="Arial" panose="020B0604020202020204" pitchFamily="34" charset="0"/>
                          <a:cs typeface="Arial" panose="020B0604020202020204" pitchFamily="34" charset="0"/>
                        </a:rPr>
                        <a:t>ESR1 </a:t>
                      </a:r>
                      <a:br>
                        <a:rPr lang="en-US" sz="1400" b="1" u="none" strike="noStrike" dirty="0">
                          <a:solidFill>
                            <a:schemeClr val="bg1"/>
                          </a:solidFill>
                          <a:effectLst/>
                          <a:latin typeface="Arial" panose="020B0604020202020204" pitchFamily="34" charset="0"/>
                          <a:cs typeface="Arial" panose="020B0604020202020204" pitchFamily="34" charset="0"/>
                        </a:rPr>
                      </a:br>
                      <a:r>
                        <a:rPr lang="en-US" sz="1400" b="1" u="none" strike="noStrike" dirty="0">
                          <a:solidFill>
                            <a:schemeClr val="bg1"/>
                          </a:solidFill>
                          <a:effectLst/>
                          <a:latin typeface="Arial" panose="020B0604020202020204" pitchFamily="34" charset="0"/>
                          <a:cs typeface="Arial" panose="020B0604020202020204" pitchFamily="34" charset="0"/>
                        </a:rPr>
                        <a:t>Mut, %</a:t>
                      </a:r>
                      <a:endParaRPr lang="en-US" sz="1400" b="1" i="1" u="none" strike="noStrike" dirty="0">
                        <a:solidFill>
                          <a:schemeClr val="bg1"/>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571354681"/>
                  </a:ext>
                </a:extLst>
              </a:tr>
              <a:tr h="480607">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l" fontAlgn="b"/>
                      <a:r>
                        <a:rPr lang="en-US" sz="1400" b="1" u="none" strike="noStrike" dirty="0">
                          <a:solidFill>
                            <a:srgbClr val="000000"/>
                          </a:solidFill>
                          <a:effectLst/>
                          <a:latin typeface="Arial" panose="020B0604020202020204" pitchFamily="34" charset="0"/>
                          <a:cs typeface="Arial" panose="020B0604020202020204" pitchFamily="34" charset="0"/>
                        </a:rPr>
                        <a:t>MONALEESA-2</a:t>
                      </a:r>
                      <a:r>
                        <a:rPr lang="en-US" sz="1400" b="1" u="none" strike="noStrike" baseline="30000" dirty="0">
                          <a:solidFill>
                            <a:srgbClr val="000000"/>
                          </a:solidFill>
                          <a:effectLst/>
                          <a:latin typeface="Arial" panose="020B0604020202020204" pitchFamily="34" charset="0"/>
                          <a:cs typeface="Arial" panose="020B0604020202020204" pitchFamily="34" charset="0"/>
                        </a:rPr>
                        <a:t>1</a:t>
                      </a:r>
                      <a:endParaRPr lang="en-US" sz="1400" b="1" i="0" u="none" strike="noStrike" baseline="30000" dirty="0">
                        <a:solidFill>
                          <a:srgbClr val="000000"/>
                        </a:solidFill>
                        <a:effectLst/>
                        <a:latin typeface="Arial" panose="020B0604020202020204" pitchFamily="34" charset="0"/>
                        <a:cs typeface="Arial" panose="020B0604020202020204" pitchFamily="34" charset="0"/>
                      </a:endParaRPr>
                    </a:p>
                  </a:txBody>
                  <a:tcPr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Letrozole ± </a:t>
                      </a:r>
                      <a:br>
                        <a:rPr lang="en-US" sz="1400" b="0" u="none" strike="noStrike" dirty="0">
                          <a:solidFill>
                            <a:srgbClr val="000000"/>
                          </a:solidFill>
                          <a:effectLst/>
                          <a:latin typeface="Arial" panose="020B0604020202020204" pitchFamily="34" charset="0"/>
                          <a:cs typeface="Arial" panose="020B0604020202020204" pitchFamily="34" charset="0"/>
                        </a:rPr>
                      </a:br>
                      <a:r>
                        <a:rPr lang="en-US" sz="1400" b="0" u="none" strike="noStrike" dirty="0" err="1">
                          <a:solidFill>
                            <a:srgbClr val="000000"/>
                          </a:solidFill>
                          <a:effectLst/>
                          <a:latin typeface="Arial" panose="020B0604020202020204" pitchFamily="34" charset="0"/>
                          <a:cs typeface="Arial" panose="020B0604020202020204" pitchFamily="34" charset="0"/>
                        </a:rPr>
                        <a:t>ribociclib</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1st line</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4.0</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10001"/>
                  </a:ext>
                </a:extLst>
              </a:tr>
              <a:tr h="480607">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l" fontAlgn="b"/>
                      <a:r>
                        <a:rPr lang="en-US" sz="1400" b="1" u="none" strike="noStrike">
                          <a:solidFill>
                            <a:srgbClr val="000000"/>
                          </a:solidFill>
                          <a:effectLst/>
                          <a:latin typeface="Arial" panose="020B0604020202020204" pitchFamily="34" charset="0"/>
                          <a:cs typeface="Arial" panose="020B0604020202020204" pitchFamily="34" charset="0"/>
                        </a:rPr>
                        <a:t>BOLERO-2</a:t>
                      </a:r>
                      <a:r>
                        <a:rPr lang="en-US" sz="1400" b="1" u="none" strike="noStrike" baseline="30000">
                          <a:solidFill>
                            <a:srgbClr val="000000"/>
                          </a:solidFill>
                          <a:effectLst/>
                          <a:latin typeface="Arial" panose="020B0604020202020204" pitchFamily="34" charset="0"/>
                          <a:cs typeface="Arial" panose="020B0604020202020204" pitchFamily="34" charset="0"/>
                        </a:rPr>
                        <a:t>2</a:t>
                      </a:r>
                      <a:endParaRPr lang="en-US" sz="1400" b="1" i="0" u="none" strike="noStrike" baseline="30000">
                        <a:solidFill>
                          <a:srgbClr val="000000"/>
                        </a:solidFill>
                        <a:effectLst/>
                        <a:latin typeface="Arial" panose="020B0604020202020204" pitchFamily="34" charset="0"/>
                        <a:cs typeface="Arial" panose="020B0604020202020204" pitchFamily="34" charset="0"/>
                      </a:endParaRPr>
                    </a:p>
                  </a:txBody>
                  <a:tcPr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Exemestane ± everolimus</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After PD on ET</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28.8</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10002"/>
                  </a:ext>
                </a:extLst>
              </a:tr>
              <a:tr h="480607">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l" fontAlgn="b"/>
                      <a:r>
                        <a:rPr lang="en-US" sz="1400" b="1" u="none" strike="noStrike">
                          <a:solidFill>
                            <a:srgbClr val="000000"/>
                          </a:solidFill>
                          <a:effectLst/>
                          <a:latin typeface="Arial" panose="020B0604020202020204" pitchFamily="34" charset="0"/>
                          <a:cs typeface="Arial" panose="020B0604020202020204" pitchFamily="34" charset="0"/>
                        </a:rPr>
                        <a:t>FERGI</a:t>
                      </a:r>
                      <a:r>
                        <a:rPr lang="en-US" sz="1400" b="1" u="none" strike="noStrike" baseline="30000">
                          <a:solidFill>
                            <a:srgbClr val="000000"/>
                          </a:solidFill>
                          <a:effectLst/>
                          <a:latin typeface="Arial" panose="020B0604020202020204" pitchFamily="34" charset="0"/>
                          <a:cs typeface="Arial" panose="020B0604020202020204" pitchFamily="34" charset="0"/>
                        </a:rPr>
                        <a:t>3</a:t>
                      </a:r>
                      <a:endParaRPr lang="en-US" sz="1400" b="1" i="0" u="none" strike="noStrike" baseline="30000">
                        <a:solidFill>
                          <a:srgbClr val="000000"/>
                        </a:solidFill>
                        <a:effectLst/>
                        <a:latin typeface="Arial" panose="020B0604020202020204" pitchFamily="34" charset="0"/>
                        <a:cs typeface="Arial" panose="020B0604020202020204" pitchFamily="34" charset="0"/>
                      </a:endParaRPr>
                    </a:p>
                  </a:txBody>
                  <a:tcPr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Fulvestrant ± pictilisib</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After PD on ET</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~40.0</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10003"/>
                  </a:ext>
                </a:extLst>
              </a:tr>
              <a:tr h="480607">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l" fontAlgn="b"/>
                      <a:r>
                        <a:rPr lang="en-US" sz="1400" b="1" u="none" strike="noStrike">
                          <a:solidFill>
                            <a:srgbClr val="000000"/>
                          </a:solidFill>
                          <a:effectLst/>
                          <a:latin typeface="Arial" panose="020B0604020202020204" pitchFamily="34" charset="0"/>
                          <a:cs typeface="Arial" panose="020B0604020202020204" pitchFamily="34" charset="0"/>
                        </a:rPr>
                        <a:t>PALOMA-3</a:t>
                      </a:r>
                      <a:r>
                        <a:rPr lang="en-US" sz="1400" b="1" u="none" strike="noStrike" baseline="30000">
                          <a:solidFill>
                            <a:srgbClr val="000000"/>
                          </a:solidFill>
                          <a:effectLst/>
                          <a:latin typeface="Arial" panose="020B0604020202020204" pitchFamily="34" charset="0"/>
                          <a:cs typeface="Arial" panose="020B0604020202020204" pitchFamily="34" charset="0"/>
                        </a:rPr>
                        <a:t>4</a:t>
                      </a:r>
                      <a:endParaRPr lang="en-US" sz="1400" b="1" i="0" u="none" strike="noStrike" baseline="30000">
                        <a:solidFill>
                          <a:srgbClr val="000000"/>
                        </a:solidFill>
                        <a:effectLst/>
                        <a:latin typeface="Arial" panose="020B0604020202020204" pitchFamily="34" charset="0"/>
                        <a:cs typeface="Arial" panose="020B0604020202020204" pitchFamily="34" charset="0"/>
                      </a:endParaRPr>
                    </a:p>
                  </a:txBody>
                  <a:tcPr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a:solidFill>
                            <a:srgbClr val="000000"/>
                          </a:solidFill>
                          <a:effectLst/>
                          <a:latin typeface="Arial" panose="020B0604020202020204" pitchFamily="34" charset="0"/>
                          <a:cs typeface="Arial" panose="020B0604020202020204" pitchFamily="34" charset="0"/>
                        </a:rPr>
                        <a:t>Fulvestrant ± palbociclib</a:t>
                      </a:r>
                      <a:endParaRPr lang="en-US" sz="1400" b="0" i="0" u="none" strike="noStrike">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After PD on ET</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25.3</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10004"/>
                  </a:ext>
                </a:extLst>
              </a:tr>
              <a:tr h="480607">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l" fontAlgn="b"/>
                      <a:r>
                        <a:rPr lang="en-US" sz="1400" b="1" u="none" strike="noStrike" dirty="0">
                          <a:solidFill>
                            <a:srgbClr val="000000"/>
                          </a:solidFill>
                          <a:effectLst/>
                          <a:latin typeface="Arial" panose="020B0604020202020204" pitchFamily="34" charset="0"/>
                          <a:cs typeface="Arial" panose="020B0604020202020204" pitchFamily="34" charset="0"/>
                        </a:rPr>
                        <a:t>SOFeA</a:t>
                      </a:r>
                      <a:r>
                        <a:rPr lang="en-US" sz="1400" b="1" u="none" strike="noStrike" baseline="30000" dirty="0">
                          <a:solidFill>
                            <a:srgbClr val="000000"/>
                          </a:solidFill>
                          <a:effectLst/>
                          <a:latin typeface="Arial" panose="020B0604020202020204" pitchFamily="34" charset="0"/>
                          <a:cs typeface="Arial" panose="020B0604020202020204" pitchFamily="34" charset="0"/>
                        </a:rPr>
                        <a:t>5</a:t>
                      </a:r>
                      <a:endParaRPr lang="en-US" sz="1400" b="1" i="0" u="none" strike="noStrike" baseline="30000" dirty="0">
                        <a:solidFill>
                          <a:srgbClr val="000000"/>
                        </a:solidFill>
                        <a:effectLst/>
                        <a:latin typeface="Arial" panose="020B0604020202020204" pitchFamily="34" charset="0"/>
                        <a:cs typeface="Arial" panose="020B0604020202020204" pitchFamily="34" charset="0"/>
                      </a:endParaRPr>
                    </a:p>
                  </a:txBody>
                  <a:tcPr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Fulvestrant ± anastrozole</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After PD on ET</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tc>
                  <a:txBody>
                    <a:bodyPr/>
                    <a:lstStyle>
                      <a:lvl1pPr marL="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1pPr>
                      <a:lvl2pPr marL="3429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2pPr>
                      <a:lvl3pPr marL="6858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3pPr>
                      <a:lvl4pPr marL="10287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4pPr>
                      <a:lvl5pPr marL="13716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5pPr>
                      <a:lvl6pPr marL="17145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6pPr>
                      <a:lvl7pPr marL="20574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7pPr>
                      <a:lvl8pPr marL="24003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8pPr>
                      <a:lvl9pPr marL="2743200" marR="0" algn="l" defTabSz="342900" rtl="0" eaLnBrk="1" latinLnBrk="0" hangingPunct="1">
                        <a:lnSpc>
                          <a:spcPct val="100000"/>
                        </a:lnSpc>
                        <a:spcBef>
                          <a:spcPts val="0"/>
                        </a:spcBef>
                        <a:spcAft>
                          <a:spcPts val="0"/>
                        </a:spcAft>
                        <a:buClr>
                          <a:srgbClr val="000000"/>
                        </a:buClr>
                        <a:buFont typeface="Arial"/>
                        <a:defRPr sz="1400" b="0" i="0" u="none" strike="noStrike" kern="1200" cap="none">
                          <a:solidFill>
                            <a:schemeClr val="tx1"/>
                          </a:solidFill>
                          <a:latin typeface="Trebuchet MS"/>
                          <a:sym typeface="Arial"/>
                        </a:defRPr>
                      </a:lvl9pPr>
                    </a:lstStyle>
                    <a:p>
                      <a:pPr algn="ctr" fontAlgn="b"/>
                      <a:r>
                        <a:rPr lang="en-US" sz="1400" b="0" u="none" strike="noStrike" dirty="0">
                          <a:solidFill>
                            <a:srgbClr val="000000"/>
                          </a:solidFill>
                          <a:effectLst/>
                          <a:latin typeface="Arial" panose="020B0604020202020204" pitchFamily="34" charset="0"/>
                          <a:cs typeface="Arial" panose="020B0604020202020204" pitchFamily="34" charset="0"/>
                        </a:rPr>
                        <a:t>39.1</a:t>
                      </a:r>
                      <a:endParaRPr lang="en-US" sz="14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tc>
                <a:extLst>
                  <a:ext uri="{0D108BD9-81ED-4DB2-BD59-A6C34878D82A}">
                    <a16:rowId xmlns:a16="http://schemas.microsoft.com/office/drawing/2014/main" val="2256050445"/>
                  </a:ext>
                </a:extLst>
              </a:tr>
            </a:tbl>
          </a:graphicData>
        </a:graphic>
      </p:graphicFrame>
      <p:sp>
        <p:nvSpPr>
          <p:cNvPr id="3" name="Title 1">
            <a:extLst>
              <a:ext uri="{FF2B5EF4-FFF2-40B4-BE49-F238E27FC236}">
                <a16:creationId xmlns:a16="http://schemas.microsoft.com/office/drawing/2014/main" id="{D1644878-4BB4-281F-CB48-5DDB4777BA8E}"/>
              </a:ext>
            </a:extLst>
          </p:cNvPr>
          <p:cNvSpPr txBox="1">
            <a:spLocks noChangeArrowheads="1"/>
          </p:cNvSpPr>
          <p:nvPr/>
        </p:nvSpPr>
        <p:spPr>
          <a:xfrm>
            <a:off x="1353301" y="1313245"/>
            <a:ext cx="4221295" cy="87139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pPr algn="ctr"/>
            <a:r>
              <a:rPr lang="en-US" altLang="en-US" sz="1800" i="1" dirty="0">
                <a:solidFill>
                  <a:schemeClr val="accent3"/>
                </a:solidFill>
              </a:rPr>
              <a:t>ESR1m</a:t>
            </a:r>
            <a:r>
              <a:rPr lang="en-US" altLang="en-US" sz="1800" dirty="0">
                <a:solidFill>
                  <a:schemeClr val="accent3"/>
                </a:solidFill>
              </a:rPr>
              <a:t> increase over time</a:t>
            </a:r>
          </a:p>
        </p:txBody>
      </p:sp>
      <p:pic>
        <p:nvPicPr>
          <p:cNvPr id="4" name="Picture 3">
            <a:extLst>
              <a:ext uri="{FF2B5EF4-FFF2-40B4-BE49-F238E27FC236}">
                <a16:creationId xmlns:a16="http://schemas.microsoft.com/office/drawing/2014/main" id="{5AE267DB-742F-D1B8-75CB-012E38CE07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3200" y="1990179"/>
            <a:ext cx="5932759" cy="2411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1">
            <a:extLst>
              <a:ext uri="{FF2B5EF4-FFF2-40B4-BE49-F238E27FC236}">
                <a16:creationId xmlns:a16="http://schemas.microsoft.com/office/drawing/2014/main" id="{65C12515-A3C2-687E-435C-70F64DB2F0B6}"/>
              </a:ext>
            </a:extLst>
          </p:cNvPr>
          <p:cNvSpPr txBox="1">
            <a:spLocks/>
          </p:cNvSpPr>
          <p:nvPr/>
        </p:nvSpPr>
        <p:spPr>
          <a:xfrm>
            <a:off x="693820" y="-842860"/>
            <a:ext cx="12092616" cy="113896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endParaRPr lang="en-US" sz="2800" i="1"/>
          </a:p>
        </p:txBody>
      </p:sp>
      <p:pic>
        <p:nvPicPr>
          <p:cNvPr id="17" name="Picture 16">
            <a:extLst>
              <a:ext uri="{FF2B5EF4-FFF2-40B4-BE49-F238E27FC236}">
                <a16:creationId xmlns:a16="http://schemas.microsoft.com/office/drawing/2014/main" id="{711F88F1-D436-EBD1-05B0-4A358D85899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6836" t="21197" r="46985" b="25707"/>
          <a:stretch>
            <a:fillRect/>
          </a:stretch>
        </p:blipFill>
        <p:spPr bwMode="auto">
          <a:xfrm>
            <a:off x="1347148" y="4669847"/>
            <a:ext cx="4450123" cy="228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17">
            <a:extLst>
              <a:ext uri="{FF2B5EF4-FFF2-40B4-BE49-F238E27FC236}">
                <a16:creationId xmlns:a16="http://schemas.microsoft.com/office/drawing/2014/main" id="{AAF9EEBE-E204-C9D5-5A03-D9EB1306FBB6}"/>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53142" t="21197" r="1285" b="25707"/>
          <a:stretch>
            <a:fillRect/>
          </a:stretch>
        </p:blipFill>
        <p:spPr bwMode="auto">
          <a:xfrm>
            <a:off x="1343973" y="4939722"/>
            <a:ext cx="4391708" cy="228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Title 1">
            <a:extLst>
              <a:ext uri="{FF2B5EF4-FFF2-40B4-BE49-F238E27FC236}">
                <a16:creationId xmlns:a16="http://schemas.microsoft.com/office/drawing/2014/main" id="{7FB67A20-26F3-7447-CF7E-DF6988F5A37C}"/>
              </a:ext>
            </a:extLst>
          </p:cNvPr>
          <p:cNvSpPr txBox="1">
            <a:spLocks noChangeArrowheads="1"/>
          </p:cNvSpPr>
          <p:nvPr/>
        </p:nvSpPr>
        <p:spPr>
          <a:xfrm>
            <a:off x="658709" y="4576884"/>
            <a:ext cx="856210" cy="40701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pPr algn="ctr"/>
            <a:r>
              <a:rPr lang="en-US" altLang="en-US" sz="1400" b="0" dirty="0">
                <a:solidFill>
                  <a:schemeClr val="tx1"/>
                </a:solidFill>
              </a:rPr>
              <a:t>Gene</a:t>
            </a:r>
          </a:p>
        </p:txBody>
      </p:sp>
      <p:sp>
        <p:nvSpPr>
          <p:cNvPr id="21" name="Title 1">
            <a:extLst>
              <a:ext uri="{FF2B5EF4-FFF2-40B4-BE49-F238E27FC236}">
                <a16:creationId xmlns:a16="http://schemas.microsoft.com/office/drawing/2014/main" id="{F6FDD0BF-CEB6-C8A8-0E75-37FF8EA1D9DE}"/>
              </a:ext>
            </a:extLst>
          </p:cNvPr>
          <p:cNvSpPr txBox="1">
            <a:spLocks noChangeArrowheads="1"/>
          </p:cNvSpPr>
          <p:nvPr/>
        </p:nvSpPr>
        <p:spPr>
          <a:xfrm>
            <a:off x="1262805" y="5148831"/>
            <a:ext cx="3315198" cy="232976"/>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r>
              <a:rPr lang="en-US" altLang="en-US" sz="900" b="0" i="1" dirty="0">
                <a:solidFill>
                  <a:schemeClr val="tx1"/>
                </a:solidFill>
              </a:rPr>
              <a:t>*ATM, CHEK2, JAK2 assessed separately only for Panel A</a:t>
            </a:r>
          </a:p>
        </p:txBody>
      </p:sp>
      <p:sp>
        <p:nvSpPr>
          <p:cNvPr id="23" name="Rectangle 22">
            <a:extLst>
              <a:ext uri="{FF2B5EF4-FFF2-40B4-BE49-F238E27FC236}">
                <a16:creationId xmlns:a16="http://schemas.microsoft.com/office/drawing/2014/main" id="{EF4767F4-F010-8AD2-09A6-740B15C137A6}"/>
              </a:ext>
            </a:extLst>
          </p:cNvPr>
          <p:cNvSpPr/>
          <p:nvPr/>
        </p:nvSpPr>
        <p:spPr>
          <a:xfrm>
            <a:off x="757687" y="4568571"/>
            <a:ext cx="5160271" cy="866566"/>
          </a:xfrm>
          <a:prstGeom prst="rect">
            <a:avLst/>
          </a:prstGeom>
          <a:no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itle 1">
            <a:extLst>
              <a:ext uri="{FF2B5EF4-FFF2-40B4-BE49-F238E27FC236}">
                <a16:creationId xmlns:a16="http://schemas.microsoft.com/office/drawing/2014/main" id="{7A21E206-DEE8-CFE1-3CFC-05D54FF6522B}"/>
              </a:ext>
            </a:extLst>
          </p:cNvPr>
          <p:cNvSpPr txBox="1">
            <a:spLocks noChangeArrowheads="1"/>
          </p:cNvSpPr>
          <p:nvPr/>
        </p:nvSpPr>
        <p:spPr>
          <a:xfrm>
            <a:off x="6516270" y="1305683"/>
            <a:ext cx="5417232" cy="87139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pPr algn="ctr"/>
            <a:r>
              <a:rPr lang="en-US" altLang="en-US" sz="1800" i="1" dirty="0">
                <a:solidFill>
                  <a:schemeClr val="accent3"/>
                </a:solidFill>
              </a:rPr>
              <a:t>ESR1 Mutation Prevalence in ctDNA</a:t>
            </a:r>
            <a:endParaRPr lang="en-US" altLang="en-US" sz="1800" dirty="0">
              <a:solidFill>
                <a:schemeClr val="accent3"/>
              </a:solidFill>
            </a:endParaRPr>
          </a:p>
        </p:txBody>
      </p:sp>
      <p:sp>
        <p:nvSpPr>
          <p:cNvPr id="29" name="TextBox 11">
            <a:extLst>
              <a:ext uri="{FF2B5EF4-FFF2-40B4-BE49-F238E27FC236}">
                <a16:creationId xmlns:a16="http://schemas.microsoft.com/office/drawing/2014/main" id="{E8627E66-C9F7-FD0F-4FED-58EA957FF2CD}"/>
              </a:ext>
            </a:extLst>
          </p:cNvPr>
          <p:cNvSpPr txBox="1"/>
          <p:nvPr/>
        </p:nvSpPr>
        <p:spPr>
          <a:xfrm rot="16200000">
            <a:off x="-516450" y="2960146"/>
            <a:ext cx="1841878" cy="430887"/>
          </a:xfrm>
          <a:prstGeom prst="rect">
            <a:avLst/>
          </a:prstGeom>
          <a:solidFill>
            <a:schemeClr val="bg1"/>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b="1" dirty="0">
                <a:solidFill>
                  <a:srgbClr val="000000"/>
                </a:solidFill>
                <a:latin typeface="Arial"/>
                <a:ea typeface="ＭＳ Ｐゴシック"/>
              </a:rPr>
              <a:t>Samples with acquired short variants (%)</a:t>
            </a:r>
          </a:p>
        </p:txBody>
      </p:sp>
      <p:sp>
        <p:nvSpPr>
          <p:cNvPr id="30" name="TextBox 11">
            <a:extLst>
              <a:ext uri="{FF2B5EF4-FFF2-40B4-BE49-F238E27FC236}">
                <a16:creationId xmlns:a16="http://schemas.microsoft.com/office/drawing/2014/main" id="{60774DE5-3F0E-2827-6316-B7CD0D9C5725}"/>
              </a:ext>
            </a:extLst>
          </p:cNvPr>
          <p:cNvSpPr txBox="1"/>
          <p:nvPr/>
        </p:nvSpPr>
        <p:spPr>
          <a:xfrm>
            <a:off x="1183401" y="4277023"/>
            <a:ext cx="1841878" cy="169277"/>
          </a:xfrm>
          <a:prstGeom prst="rect">
            <a:avLst/>
          </a:prstGeom>
          <a:solidFill>
            <a:schemeClr val="bg1"/>
          </a:solidFill>
        </p:spPr>
        <p:txBody>
          <a:bodyPr wrap="square" t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b="1" dirty="0">
                <a:solidFill>
                  <a:srgbClr val="000000"/>
                </a:solidFill>
                <a:latin typeface="Arial"/>
                <a:ea typeface="ＭＳ Ｐゴシック"/>
              </a:rPr>
              <a:t>Time between biopsies</a:t>
            </a:r>
          </a:p>
        </p:txBody>
      </p:sp>
      <p:sp>
        <p:nvSpPr>
          <p:cNvPr id="31" name="TextBox 11">
            <a:extLst>
              <a:ext uri="{FF2B5EF4-FFF2-40B4-BE49-F238E27FC236}">
                <a16:creationId xmlns:a16="http://schemas.microsoft.com/office/drawing/2014/main" id="{0485240A-FD5F-BBAD-9BE5-38BC165AF5F4}"/>
              </a:ext>
            </a:extLst>
          </p:cNvPr>
          <p:cNvSpPr txBox="1"/>
          <p:nvPr/>
        </p:nvSpPr>
        <p:spPr>
          <a:xfrm>
            <a:off x="3918981" y="4277023"/>
            <a:ext cx="1841878" cy="169277"/>
          </a:xfrm>
          <a:prstGeom prst="rect">
            <a:avLst/>
          </a:prstGeom>
          <a:solidFill>
            <a:schemeClr val="bg1"/>
          </a:solidFill>
        </p:spPr>
        <p:txBody>
          <a:bodyPr wrap="square" t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b="1" dirty="0">
                <a:solidFill>
                  <a:srgbClr val="000000"/>
                </a:solidFill>
                <a:latin typeface="Arial"/>
                <a:ea typeface="ＭＳ Ｐゴシック"/>
              </a:rPr>
              <a:t>Subtype</a:t>
            </a:r>
          </a:p>
        </p:txBody>
      </p:sp>
      <p:sp>
        <p:nvSpPr>
          <p:cNvPr id="32" name="TextBox 11">
            <a:extLst>
              <a:ext uri="{FF2B5EF4-FFF2-40B4-BE49-F238E27FC236}">
                <a16:creationId xmlns:a16="http://schemas.microsoft.com/office/drawing/2014/main" id="{788B7DB8-3798-5842-CB4C-5F1435801ADB}"/>
              </a:ext>
            </a:extLst>
          </p:cNvPr>
          <p:cNvSpPr txBox="1"/>
          <p:nvPr/>
        </p:nvSpPr>
        <p:spPr>
          <a:xfrm>
            <a:off x="577850" y="2435410"/>
            <a:ext cx="179837" cy="153888"/>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000" dirty="0">
                <a:solidFill>
                  <a:srgbClr val="000000"/>
                </a:solidFill>
                <a:latin typeface="Arial"/>
                <a:ea typeface="ＭＳ Ｐゴシック"/>
              </a:rPr>
              <a:t>60</a:t>
            </a:r>
          </a:p>
        </p:txBody>
      </p:sp>
      <p:sp>
        <p:nvSpPr>
          <p:cNvPr id="33" name="TextBox 11">
            <a:extLst>
              <a:ext uri="{FF2B5EF4-FFF2-40B4-BE49-F238E27FC236}">
                <a16:creationId xmlns:a16="http://schemas.microsoft.com/office/drawing/2014/main" id="{B5BECE4B-47A4-CCD5-A10D-6C0E0982BF1F}"/>
              </a:ext>
            </a:extLst>
          </p:cNvPr>
          <p:cNvSpPr txBox="1"/>
          <p:nvPr/>
        </p:nvSpPr>
        <p:spPr>
          <a:xfrm>
            <a:off x="577850" y="2943410"/>
            <a:ext cx="179837" cy="153888"/>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000" dirty="0">
                <a:solidFill>
                  <a:srgbClr val="000000"/>
                </a:solidFill>
                <a:latin typeface="Arial"/>
                <a:ea typeface="ＭＳ Ｐゴシック"/>
              </a:rPr>
              <a:t>40</a:t>
            </a:r>
          </a:p>
        </p:txBody>
      </p:sp>
      <p:sp>
        <p:nvSpPr>
          <p:cNvPr id="34" name="TextBox 11">
            <a:extLst>
              <a:ext uri="{FF2B5EF4-FFF2-40B4-BE49-F238E27FC236}">
                <a16:creationId xmlns:a16="http://schemas.microsoft.com/office/drawing/2014/main" id="{24553F12-7E87-5ABC-4AF8-03A63B35A44A}"/>
              </a:ext>
            </a:extLst>
          </p:cNvPr>
          <p:cNvSpPr txBox="1"/>
          <p:nvPr/>
        </p:nvSpPr>
        <p:spPr>
          <a:xfrm>
            <a:off x="577850" y="3445060"/>
            <a:ext cx="179837" cy="153888"/>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000" dirty="0">
                <a:solidFill>
                  <a:srgbClr val="000000"/>
                </a:solidFill>
                <a:latin typeface="Arial"/>
                <a:ea typeface="ＭＳ Ｐゴシック"/>
              </a:rPr>
              <a:t>20</a:t>
            </a:r>
          </a:p>
        </p:txBody>
      </p:sp>
      <p:sp>
        <p:nvSpPr>
          <p:cNvPr id="35" name="TextBox 11">
            <a:extLst>
              <a:ext uri="{FF2B5EF4-FFF2-40B4-BE49-F238E27FC236}">
                <a16:creationId xmlns:a16="http://schemas.microsoft.com/office/drawing/2014/main" id="{54005400-B080-B465-082D-A7BCED5A249A}"/>
              </a:ext>
            </a:extLst>
          </p:cNvPr>
          <p:cNvSpPr txBox="1"/>
          <p:nvPr/>
        </p:nvSpPr>
        <p:spPr>
          <a:xfrm>
            <a:off x="577850" y="3965760"/>
            <a:ext cx="179837" cy="153888"/>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000" dirty="0">
                <a:solidFill>
                  <a:srgbClr val="000000"/>
                </a:solidFill>
                <a:latin typeface="Arial"/>
                <a:ea typeface="ＭＳ Ｐゴシック"/>
              </a:rPr>
              <a:t>0</a:t>
            </a:r>
          </a:p>
        </p:txBody>
      </p:sp>
      <p:sp>
        <p:nvSpPr>
          <p:cNvPr id="36" name="TextBox 11">
            <a:extLst>
              <a:ext uri="{FF2B5EF4-FFF2-40B4-BE49-F238E27FC236}">
                <a16:creationId xmlns:a16="http://schemas.microsoft.com/office/drawing/2014/main" id="{F409E984-2509-54A2-9E3B-FE245424FE7E}"/>
              </a:ext>
            </a:extLst>
          </p:cNvPr>
          <p:cNvSpPr txBox="1"/>
          <p:nvPr/>
        </p:nvSpPr>
        <p:spPr>
          <a:xfrm>
            <a:off x="833008" y="4154097"/>
            <a:ext cx="473075" cy="123111"/>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800" dirty="0">
                <a:solidFill>
                  <a:srgbClr val="000000"/>
                </a:solidFill>
                <a:latin typeface="Arial"/>
                <a:ea typeface="ＭＳ Ｐゴシック"/>
              </a:rPr>
              <a:t>0-90d</a:t>
            </a:r>
          </a:p>
        </p:txBody>
      </p:sp>
      <p:sp>
        <p:nvSpPr>
          <p:cNvPr id="37" name="TextBox 11">
            <a:extLst>
              <a:ext uri="{FF2B5EF4-FFF2-40B4-BE49-F238E27FC236}">
                <a16:creationId xmlns:a16="http://schemas.microsoft.com/office/drawing/2014/main" id="{1629348D-05B4-F79D-7010-91CAC4596BA5}"/>
              </a:ext>
            </a:extLst>
          </p:cNvPr>
          <p:cNvSpPr txBox="1"/>
          <p:nvPr/>
        </p:nvSpPr>
        <p:spPr>
          <a:xfrm>
            <a:off x="1323413" y="4154097"/>
            <a:ext cx="473075" cy="123111"/>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800" dirty="0">
                <a:solidFill>
                  <a:srgbClr val="000000"/>
                </a:solidFill>
                <a:latin typeface="Arial"/>
                <a:ea typeface="ＭＳ Ｐゴシック"/>
              </a:rPr>
              <a:t>91-180d</a:t>
            </a:r>
          </a:p>
        </p:txBody>
      </p:sp>
      <p:sp>
        <p:nvSpPr>
          <p:cNvPr id="38" name="TextBox 11">
            <a:extLst>
              <a:ext uri="{FF2B5EF4-FFF2-40B4-BE49-F238E27FC236}">
                <a16:creationId xmlns:a16="http://schemas.microsoft.com/office/drawing/2014/main" id="{625F8D47-1489-01B6-E6E4-B1A3BA81B148}"/>
              </a:ext>
            </a:extLst>
          </p:cNvPr>
          <p:cNvSpPr txBox="1"/>
          <p:nvPr/>
        </p:nvSpPr>
        <p:spPr>
          <a:xfrm>
            <a:off x="1813209" y="4154097"/>
            <a:ext cx="473075" cy="123111"/>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800" dirty="0">
                <a:solidFill>
                  <a:srgbClr val="000000"/>
                </a:solidFill>
                <a:latin typeface="Arial"/>
                <a:ea typeface="ＭＳ Ｐゴシック"/>
              </a:rPr>
              <a:t>181-365d</a:t>
            </a:r>
          </a:p>
        </p:txBody>
      </p:sp>
      <p:sp>
        <p:nvSpPr>
          <p:cNvPr id="39" name="TextBox 11">
            <a:extLst>
              <a:ext uri="{FF2B5EF4-FFF2-40B4-BE49-F238E27FC236}">
                <a16:creationId xmlns:a16="http://schemas.microsoft.com/office/drawing/2014/main" id="{39E21953-E96C-D2F0-C59D-E7068FDE8308}"/>
              </a:ext>
            </a:extLst>
          </p:cNvPr>
          <p:cNvSpPr txBox="1"/>
          <p:nvPr/>
        </p:nvSpPr>
        <p:spPr>
          <a:xfrm>
            <a:off x="2277147" y="4154097"/>
            <a:ext cx="536291" cy="123111"/>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800" dirty="0">
                <a:solidFill>
                  <a:srgbClr val="000000"/>
                </a:solidFill>
                <a:latin typeface="Arial"/>
                <a:ea typeface="ＭＳ Ｐゴシック"/>
              </a:rPr>
              <a:t>366-1095d</a:t>
            </a:r>
          </a:p>
        </p:txBody>
      </p:sp>
      <p:sp>
        <p:nvSpPr>
          <p:cNvPr id="40" name="TextBox 11">
            <a:extLst>
              <a:ext uri="{FF2B5EF4-FFF2-40B4-BE49-F238E27FC236}">
                <a16:creationId xmlns:a16="http://schemas.microsoft.com/office/drawing/2014/main" id="{1C34564C-1EB8-0651-B030-9DFC36DB38DC}"/>
              </a:ext>
            </a:extLst>
          </p:cNvPr>
          <p:cNvSpPr txBox="1"/>
          <p:nvPr/>
        </p:nvSpPr>
        <p:spPr>
          <a:xfrm>
            <a:off x="2820176" y="4154097"/>
            <a:ext cx="454025" cy="123111"/>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800" dirty="0">
                <a:solidFill>
                  <a:srgbClr val="000000"/>
                </a:solidFill>
                <a:latin typeface="Arial"/>
                <a:ea typeface="ＭＳ Ｐゴシック"/>
              </a:rPr>
              <a:t>1096d+</a:t>
            </a:r>
          </a:p>
        </p:txBody>
      </p:sp>
      <p:sp>
        <p:nvSpPr>
          <p:cNvPr id="41" name="TextBox 11">
            <a:extLst>
              <a:ext uri="{FF2B5EF4-FFF2-40B4-BE49-F238E27FC236}">
                <a16:creationId xmlns:a16="http://schemas.microsoft.com/office/drawing/2014/main" id="{CB162E8D-C2F6-5058-82F7-F2ACD77E0F08}"/>
              </a:ext>
            </a:extLst>
          </p:cNvPr>
          <p:cNvSpPr txBox="1"/>
          <p:nvPr/>
        </p:nvSpPr>
        <p:spPr>
          <a:xfrm>
            <a:off x="3365049" y="2426174"/>
            <a:ext cx="179837" cy="153888"/>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000" dirty="0">
                <a:solidFill>
                  <a:srgbClr val="000000"/>
                </a:solidFill>
                <a:latin typeface="Arial"/>
                <a:ea typeface="ＭＳ Ｐゴシック"/>
              </a:rPr>
              <a:t>60</a:t>
            </a:r>
          </a:p>
        </p:txBody>
      </p:sp>
      <p:sp>
        <p:nvSpPr>
          <p:cNvPr id="42" name="TextBox 11">
            <a:extLst>
              <a:ext uri="{FF2B5EF4-FFF2-40B4-BE49-F238E27FC236}">
                <a16:creationId xmlns:a16="http://schemas.microsoft.com/office/drawing/2014/main" id="{06D24551-6AB2-3FB7-1237-751C6D5F7E16}"/>
              </a:ext>
            </a:extLst>
          </p:cNvPr>
          <p:cNvSpPr txBox="1"/>
          <p:nvPr/>
        </p:nvSpPr>
        <p:spPr>
          <a:xfrm>
            <a:off x="3365049" y="2934174"/>
            <a:ext cx="179837" cy="153888"/>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000" dirty="0">
                <a:solidFill>
                  <a:srgbClr val="000000"/>
                </a:solidFill>
                <a:latin typeface="Arial"/>
                <a:ea typeface="ＭＳ Ｐゴシック"/>
              </a:rPr>
              <a:t>40</a:t>
            </a:r>
          </a:p>
        </p:txBody>
      </p:sp>
      <p:sp>
        <p:nvSpPr>
          <p:cNvPr id="43" name="TextBox 11">
            <a:extLst>
              <a:ext uri="{FF2B5EF4-FFF2-40B4-BE49-F238E27FC236}">
                <a16:creationId xmlns:a16="http://schemas.microsoft.com/office/drawing/2014/main" id="{E39A0FE4-928D-C9BB-9E19-FABD1BA9E4FF}"/>
              </a:ext>
            </a:extLst>
          </p:cNvPr>
          <p:cNvSpPr txBox="1"/>
          <p:nvPr/>
        </p:nvSpPr>
        <p:spPr>
          <a:xfrm>
            <a:off x="3365049" y="3435824"/>
            <a:ext cx="179837" cy="153888"/>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000" dirty="0">
                <a:solidFill>
                  <a:srgbClr val="000000"/>
                </a:solidFill>
                <a:latin typeface="Arial"/>
                <a:ea typeface="ＭＳ Ｐゴシック"/>
              </a:rPr>
              <a:t>20</a:t>
            </a:r>
          </a:p>
        </p:txBody>
      </p:sp>
      <p:sp>
        <p:nvSpPr>
          <p:cNvPr id="44" name="TextBox 11">
            <a:extLst>
              <a:ext uri="{FF2B5EF4-FFF2-40B4-BE49-F238E27FC236}">
                <a16:creationId xmlns:a16="http://schemas.microsoft.com/office/drawing/2014/main" id="{541E4F2E-4102-0E25-B210-0127DDAAC64D}"/>
              </a:ext>
            </a:extLst>
          </p:cNvPr>
          <p:cNvSpPr txBox="1"/>
          <p:nvPr/>
        </p:nvSpPr>
        <p:spPr>
          <a:xfrm>
            <a:off x="3365049" y="3956524"/>
            <a:ext cx="179837" cy="153888"/>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000" dirty="0">
                <a:solidFill>
                  <a:srgbClr val="000000"/>
                </a:solidFill>
                <a:latin typeface="Arial"/>
                <a:ea typeface="ＭＳ Ｐゴシック"/>
              </a:rPr>
              <a:t>0</a:t>
            </a:r>
          </a:p>
        </p:txBody>
      </p:sp>
      <p:sp>
        <p:nvSpPr>
          <p:cNvPr id="45" name="TextBox 11">
            <a:extLst>
              <a:ext uri="{FF2B5EF4-FFF2-40B4-BE49-F238E27FC236}">
                <a16:creationId xmlns:a16="http://schemas.microsoft.com/office/drawing/2014/main" id="{CB50F369-087A-0AA2-45D1-6832E79506D2}"/>
              </a:ext>
            </a:extLst>
          </p:cNvPr>
          <p:cNvSpPr txBox="1"/>
          <p:nvPr/>
        </p:nvSpPr>
        <p:spPr>
          <a:xfrm>
            <a:off x="3646804" y="4154097"/>
            <a:ext cx="572059" cy="123111"/>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800" dirty="0">
                <a:solidFill>
                  <a:srgbClr val="000000"/>
                </a:solidFill>
                <a:latin typeface="Arial"/>
                <a:ea typeface="ＭＳ Ｐゴシック"/>
              </a:rPr>
              <a:t>ER+/HER2–</a:t>
            </a:r>
          </a:p>
        </p:txBody>
      </p:sp>
      <p:sp>
        <p:nvSpPr>
          <p:cNvPr id="46" name="TextBox 11">
            <a:extLst>
              <a:ext uri="{FF2B5EF4-FFF2-40B4-BE49-F238E27FC236}">
                <a16:creationId xmlns:a16="http://schemas.microsoft.com/office/drawing/2014/main" id="{28C7263D-6EDB-BB9E-4AB9-4151D65DEB71}"/>
              </a:ext>
            </a:extLst>
          </p:cNvPr>
          <p:cNvSpPr txBox="1"/>
          <p:nvPr/>
        </p:nvSpPr>
        <p:spPr>
          <a:xfrm>
            <a:off x="4220035" y="4154097"/>
            <a:ext cx="645814" cy="123111"/>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800" dirty="0">
                <a:solidFill>
                  <a:srgbClr val="000000"/>
                </a:solidFill>
                <a:latin typeface="Arial"/>
                <a:ea typeface="ＭＳ Ｐゴシック"/>
              </a:rPr>
              <a:t>ER+/HER2+</a:t>
            </a:r>
          </a:p>
        </p:txBody>
      </p:sp>
      <p:sp>
        <p:nvSpPr>
          <p:cNvPr id="47" name="TextBox 11">
            <a:extLst>
              <a:ext uri="{FF2B5EF4-FFF2-40B4-BE49-F238E27FC236}">
                <a16:creationId xmlns:a16="http://schemas.microsoft.com/office/drawing/2014/main" id="{6CE6A080-545E-C491-6D39-9182C8EDE7F8}"/>
              </a:ext>
            </a:extLst>
          </p:cNvPr>
          <p:cNvSpPr txBox="1"/>
          <p:nvPr/>
        </p:nvSpPr>
        <p:spPr>
          <a:xfrm>
            <a:off x="4907412" y="4154097"/>
            <a:ext cx="453157" cy="123111"/>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800" dirty="0">
                <a:solidFill>
                  <a:srgbClr val="000000"/>
                </a:solidFill>
                <a:latin typeface="Arial"/>
                <a:ea typeface="ＭＳ Ｐゴシック"/>
              </a:rPr>
              <a:t>TNBC</a:t>
            </a:r>
          </a:p>
        </p:txBody>
      </p:sp>
      <p:sp>
        <p:nvSpPr>
          <p:cNvPr id="48" name="TextBox 11">
            <a:extLst>
              <a:ext uri="{FF2B5EF4-FFF2-40B4-BE49-F238E27FC236}">
                <a16:creationId xmlns:a16="http://schemas.microsoft.com/office/drawing/2014/main" id="{D37B2745-D6D4-265B-6A5E-93466FFF2A7D}"/>
              </a:ext>
            </a:extLst>
          </p:cNvPr>
          <p:cNvSpPr txBox="1"/>
          <p:nvPr/>
        </p:nvSpPr>
        <p:spPr>
          <a:xfrm>
            <a:off x="5463907" y="4154097"/>
            <a:ext cx="572059" cy="123111"/>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800" dirty="0">
                <a:solidFill>
                  <a:srgbClr val="000000"/>
                </a:solidFill>
                <a:latin typeface="Arial"/>
                <a:ea typeface="ＭＳ Ｐゴシック"/>
              </a:rPr>
              <a:t>ER–/HER2+</a:t>
            </a:r>
          </a:p>
        </p:txBody>
      </p:sp>
    </p:spTree>
    <p:extLst>
      <p:ext uri="{BB962C8B-B14F-4D97-AF65-F5344CB8AC3E}">
        <p14:creationId xmlns:p14="http://schemas.microsoft.com/office/powerpoint/2010/main" val="267760068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447" name="Straight Connector 18446">
            <a:extLst>
              <a:ext uri="{FF2B5EF4-FFF2-40B4-BE49-F238E27FC236}">
                <a16:creationId xmlns:a16="http://schemas.microsoft.com/office/drawing/2014/main" id="{836CA5AA-82DA-9C99-5F54-01785FBCD915}"/>
              </a:ext>
            </a:extLst>
          </p:cNvPr>
          <p:cNvCxnSpPr>
            <a:cxnSpLocks/>
          </p:cNvCxnSpPr>
          <p:nvPr/>
        </p:nvCxnSpPr>
        <p:spPr>
          <a:xfrm>
            <a:off x="4914203"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48" name="Straight Connector 18447">
            <a:extLst>
              <a:ext uri="{FF2B5EF4-FFF2-40B4-BE49-F238E27FC236}">
                <a16:creationId xmlns:a16="http://schemas.microsoft.com/office/drawing/2014/main" id="{EBE6FC51-0E68-FBCD-83FA-77098B2F9F4C}"/>
              </a:ext>
            </a:extLst>
          </p:cNvPr>
          <p:cNvCxnSpPr>
            <a:cxnSpLocks/>
          </p:cNvCxnSpPr>
          <p:nvPr/>
        </p:nvCxnSpPr>
        <p:spPr>
          <a:xfrm>
            <a:off x="3840776"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49" name="Straight Connector 18448">
            <a:extLst>
              <a:ext uri="{FF2B5EF4-FFF2-40B4-BE49-F238E27FC236}">
                <a16:creationId xmlns:a16="http://schemas.microsoft.com/office/drawing/2014/main" id="{129DAB32-1502-E70E-FB17-F1CA61C4F8B7}"/>
              </a:ext>
            </a:extLst>
          </p:cNvPr>
          <p:cNvCxnSpPr>
            <a:cxnSpLocks/>
          </p:cNvCxnSpPr>
          <p:nvPr/>
        </p:nvCxnSpPr>
        <p:spPr>
          <a:xfrm>
            <a:off x="2767350"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51" name="Straight Connector 18450">
            <a:extLst>
              <a:ext uri="{FF2B5EF4-FFF2-40B4-BE49-F238E27FC236}">
                <a16:creationId xmlns:a16="http://schemas.microsoft.com/office/drawing/2014/main" id="{BD0C5521-5853-07BB-AB8B-D2A8283D2B90}"/>
              </a:ext>
            </a:extLst>
          </p:cNvPr>
          <p:cNvCxnSpPr>
            <a:cxnSpLocks/>
          </p:cNvCxnSpPr>
          <p:nvPr/>
        </p:nvCxnSpPr>
        <p:spPr>
          <a:xfrm>
            <a:off x="3323941"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52" name="Straight Connector 18451">
            <a:extLst>
              <a:ext uri="{FF2B5EF4-FFF2-40B4-BE49-F238E27FC236}">
                <a16:creationId xmlns:a16="http://schemas.microsoft.com/office/drawing/2014/main" id="{E913C907-2179-C427-73E4-6B17CB321AD7}"/>
              </a:ext>
            </a:extLst>
          </p:cNvPr>
          <p:cNvCxnSpPr>
            <a:cxnSpLocks/>
          </p:cNvCxnSpPr>
          <p:nvPr/>
        </p:nvCxnSpPr>
        <p:spPr>
          <a:xfrm>
            <a:off x="4373514"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53" name="Straight Connector 18452">
            <a:extLst>
              <a:ext uri="{FF2B5EF4-FFF2-40B4-BE49-F238E27FC236}">
                <a16:creationId xmlns:a16="http://schemas.microsoft.com/office/drawing/2014/main" id="{B0248FC8-153B-0B18-CAE4-63932CEADECB}"/>
              </a:ext>
            </a:extLst>
          </p:cNvPr>
          <p:cNvCxnSpPr>
            <a:cxnSpLocks/>
          </p:cNvCxnSpPr>
          <p:nvPr/>
        </p:nvCxnSpPr>
        <p:spPr>
          <a:xfrm>
            <a:off x="2194856"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39" name="Straight Connector 18438">
            <a:extLst>
              <a:ext uri="{FF2B5EF4-FFF2-40B4-BE49-F238E27FC236}">
                <a16:creationId xmlns:a16="http://schemas.microsoft.com/office/drawing/2014/main" id="{D7667845-5E0F-ABDE-74B4-2499DF387BA8}"/>
              </a:ext>
            </a:extLst>
          </p:cNvPr>
          <p:cNvCxnSpPr>
            <a:cxnSpLocks/>
          </p:cNvCxnSpPr>
          <p:nvPr/>
        </p:nvCxnSpPr>
        <p:spPr>
          <a:xfrm>
            <a:off x="9908990"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40" name="Straight Connector 18439">
            <a:extLst>
              <a:ext uri="{FF2B5EF4-FFF2-40B4-BE49-F238E27FC236}">
                <a16:creationId xmlns:a16="http://schemas.microsoft.com/office/drawing/2014/main" id="{2855980E-EE2C-33FD-9D85-1819BB3A4D0A}"/>
              </a:ext>
            </a:extLst>
          </p:cNvPr>
          <p:cNvCxnSpPr>
            <a:cxnSpLocks/>
          </p:cNvCxnSpPr>
          <p:nvPr/>
        </p:nvCxnSpPr>
        <p:spPr>
          <a:xfrm>
            <a:off x="8835563"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41" name="Straight Connector 18440">
            <a:extLst>
              <a:ext uri="{FF2B5EF4-FFF2-40B4-BE49-F238E27FC236}">
                <a16:creationId xmlns:a16="http://schemas.microsoft.com/office/drawing/2014/main" id="{25DA7D39-14FF-22A6-F10F-E3A301B494ED}"/>
              </a:ext>
            </a:extLst>
          </p:cNvPr>
          <p:cNvCxnSpPr>
            <a:cxnSpLocks/>
          </p:cNvCxnSpPr>
          <p:nvPr/>
        </p:nvCxnSpPr>
        <p:spPr>
          <a:xfrm>
            <a:off x="7762137"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42" name="Straight Connector 18441">
            <a:extLst>
              <a:ext uri="{FF2B5EF4-FFF2-40B4-BE49-F238E27FC236}">
                <a16:creationId xmlns:a16="http://schemas.microsoft.com/office/drawing/2014/main" id="{B4AE3DB6-A0DA-6C6B-04E8-17D124792DE9}"/>
              </a:ext>
            </a:extLst>
          </p:cNvPr>
          <p:cNvCxnSpPr>
            <a:cxnSpLocks/>
          </p:cNvCxnSpPr>
          <p:nvPr/>
        </p:nvCxnSpPr>
        <p:spPr>
          <a:xfrm>
            <a:off x="6656906"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43" name="Straight Connector 18442">
            <a:extLst>
              <a:ext uri="{FF2B5EF4-FFF2-40B4-BE49-F238E27FC236}">
                <a16:creationId xmlns:a16="http://schemas.microsoft.com/office/drawing/2014/main" id="{3CAFEA59-5E54-0C62-7A21-EA263E3ACFA3}"/>
              </a:ext>
            </a:extLst>
          </p:cNvPr>
          <p:cNvCxnSpPr>
            <a:cxnSpLocks/>
          </p:cNvCxnSpPr>
          <p:nvPr/>
        </p:nvCxnSpPr>
        <p:spPr>
          <a:xfrm>
            <a:off x="8318728"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44" name="Straight Connector 18443">
            <a:extLst>
              <a:ext uri="{FF2B5EF4-FFF2-40B4-BE49-F238E27FC236}">
                <a16:creationId xmlns:a16="http://schemas.microsoft.com/office/drawing/2014/main" id="{2BDA0794-E206-1F73-33AE-3C80459D4CCA}"/>
              </a:ext>
            </a:extLst>
          </p:cNvPr>
          <p:cNvCxnSpPr>
            <a:cxnSpLocks/>
          </p:cNvCxnSpPr>
          <p:nvPr/>
        </p:nvCxnSpPr>
        <p:spPr>
          <a:xfrm>
            <a:off x="9368301"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45" name="Straight Connector 18444">
            <a:extLst>
              <a:ext uri="{FF2B5EF4-FFF2-40B4-BE49-F238E27FC236}">
                <a16:creationId xmlns:a16="http://schemas.microsoft.com/office/drawing/2014/main" id="{0E39530D-187F-29A4-6792-7702C2E27FF5}"/>
              </a:ext>
            </a:extLst>
          </p:cNvPr>
          <p:cNvCxnSpPr>
            <a:cxnSpLocks/>
          </p:cNvCxnSpPr>
          <p:nvPr/>
        </p:nvCxnSpPr>
        <p:spPr>
          <a:xfrm>
            <a:off x="7189643"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C4CBE01D-ED4D-38BF-1411-B4F46CA34552}"/>
              </a:ext>
            </a:extLst>
          </p:cNvPr>
          <p:cNvCxnSpPr>
            <a:cxnSpLocks/>
          </p:cNvCxnSpPr>
          <p:nvPr/>
        </p:nvCxnSpPr>
        <p:spPr>
          <a:xfrm>
            <a:off x="6511379" y="4931823"/>
            <a:ext cx="3576674" cy="1032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434" name="Title 1">
            <a:extLst>
              <a:ext uri="{FF2B5EF4-FFF2-40B4-BE49-F238E27FC236}">
                <a16:creationId xmlns:a16="http://schemas.microsoft.com/office/drawing/2014/main" id="{A1BBB29E-FEB2-16D9-204D-2AA05CA17F15}"/>
              </a:ext>
            </a:extLst>
          </p:cNvPr>
          <p:cNvSpPr>
            <a:spLocks noGrp="1" noChangeArrowheads="1"/>
          </p:cNvSpPr>
          <p:nvPr>
            <p:ph type="title"/>
          </p:nvPr>
        </p:nvSpPr>
        <p:spPr>
          <a:xfrm>
            <a:off x="609600" y="365125"/>
            <a:ext cx="11070336" cy="871393"/>
          </a:xfrm>
        </p:spPr>
        <p:txBody>
          <a:bodyPr/>
          <a:lstStyle/>
          <a:p>
            <a:r>
              <a:rPr lang="en-US" altLang="en-US" i="1" dirty="0"/>
              <a:t>ESR1</a:t>
            </a:r>
            <a:r>
              <a:rPr lang="en-US" altLang="en-US" dirty="0"/>
              <a:t>m More Prevalent After CDK4/6i</a:t>
            </a:r>
          </a:p>
        </p:txBody>
      </p:sp>
      <p:pic>
        <p:nvPicPr>
          <p:cNvPr id="18435" name="Picture 2">
            <a:extLst>
              <a:ext uri="{FF2B5EF4-FFF2-40B4-BE49-F238E27FC236}">
                <a16:creationId xmlns:a16="http://schemas.microsoft.com/office/drawing/2014/main" id="{73FDA54B-1419-A99D-9C47-01BC648B3F1D}"/>
              </a:ext>
            </a:extLst>
          </p:cNvPr>
          <p:cNvPicPr>
            <a:picLocks noChangeAspect="1" noChangeArrowheads="1"/>
          </p:cNvPicPr>
          <p:nvPr/>
        </p:nvPicPr>
        <p:blipFill rotWithShape="1">
          <a:blip r:embed="rId2">
            <a:extLst>
              <a:ext uri="{BEBA8EAE-BF5A-486C-A8C5-ECC9F3942E4B}">
                <a14:imgProps xmlns:a14="http://schemas.microsoft.com/office/drawing/2010/main">
                  <a14:imgLayer r:embed="rId3">
                    <a14:imgEffect>
                      <a14:sharpenSoften amount="21000"/>
                    </a14:imgEffect>
                    <a14:imgEffect>
                      <a14:brightnessContrast bright="1000"/>
                    </a14:imgEffect>
                  </a14:imgLayer>
                </a14:imgProps>
              </a:ext>
              <a:ext uri="{28A0092B-C50C-407E-A947-70E740481C1C}">
                <a14:useLocalDpi xmlns:a14="http://schemas.microsoft.com/office/drawing/2010/main" val="0"/>
              </a:ext>
            </a:extLst>
          </a:blip>
          <a:srcRect t="2954" b="2291"/>
          <a:stretch>
            <a:fillRect/>
          </a:stretch>
        </p:blipFill>
        <p:spPr bwMode="auto">
          <a:xfrm>
            <a:off x="486636" y="1048902"/>
            <a:ext cx="9297444" cy="3502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a:extLst>
              <a:ext uri="{FF2B5EF4-FFF2-40B4-BE49-F238E27FC236}">
                <a16:creationId xmlns:a16="http://schemas.microsoft.com/office/drawing/2014/main" id="{12786188-492B-4206-0C92-F489E57F5AD0}"/>
              </a:ext>
            </a:extLst>
          </p:cNvPr>
          <p:cNvPicPr>
            <a:picLocks noChangeAspect="1"/>
          </p:cNvPicPr>
          <p:nvPr/>
        </p:nvPicPr>
        <p:blipFill>
          <a:blip r:embed="rId4"/>
          <a:stretch>
            <a:fillRect/>
          </a:stretch>
        </p:blipFill>
        <p:spPr>
          <a:xfrm>
            <a:off x="3552427" y="1518345"/>
            <a:ext cx="4364967" cy="526098"/>
          </a:xfrm>
          <a:prstGeom prst="rect">
            <a:avLst/>
          </a:prstGeom>
        </p:spPr>
      </p:pic>
      <p:sp>
        <p:nvSpPr>
          <p:cNvPr id="6" name="Footer Placeholder 2">
            <a:extLst>
              <a:ext uri="{FF2B5EF4-FFF2-40B4-BE49-F238E27FC236}">
                <a16:creationId xmlns:a16="http://schemas.microsoft.com/office/drawing/2014/main" id="{2076F73E-B523-5DA1-B820-1013394C12EE}"/>
              </a:ext>
            </a:extLst>
          </p:cNvPr>
          <p:cNvSpPr>
            <a:spLocks noGrp="1"/>
          </p:cNvSpPr>
          <p:nvPr>
            <p:ph type="ftr" sz="quarter" idx="3"/>
          </p:nvPr>
        </p:nvSpPr>
        <p:spPr>
          <a:xfrm>
            <a:off x="622300" y="5945188"/>
            <a:ext cx="10277475" cy="809625"/>
          </a:xfrm>
        </p:spPr>
        <p:txBody>
          <a:bodyPr/>
          <a:lstStyle/>
          <a:p>
            <a:r>
              <a:rPr lang="en-US" altLang="en-US" dirty="0"/>
              <a:t>Sivakumar S, et al. </a:t>
            </a:r>
            <a:r>
              <a:rPr lang="en-US" altLang="en-US" i="1" dirty="0"/>
              <a:t>Nat Commun. </a:t>
            </a:r>
            <a:r>
              <a:rPr lang="en-US" altLang="en-US" dirty="0"/>
              <a:t>2022;13(1):7495. Chaudhary N, et al. </a:t>
            </a:r>
            <a:r>
              <a:rPr lang="en-US" altLang="en-US" i="1" dirty="0"/>
              <a:t>NPJ Breast Cancer. </a:t>
            </a:r>
            <a:r>
              <a:rPr lang="en-US" altLang="en-US" dirty="0"/>
              <a:t>2024;10(1):15.</a:t>
            </a:r>
          </a:p>
        </p:txBody>
      </p:sp>
      <p:sp>
        <p:nvSpPr>
          <p:cNvPr id="8" name="TextBox 11">
            <a:extLst>
              <a:ext uri="{FF2B5EF4-FFF2-40B4-BE49-F238E27FC236}">
                <a16:creationId xmlns:a16="http://schemas.microsoft.com/office/drawing/2014/main" id="{E0E20CC2-520F-8BE5-3D0B-595577DC7E78}"/>
              </a:ext>
            </a:extLst>
          </p:cNvPr>
          <p:cNvSpPr txBox="1"/>
          <p:nvPr/>
        </p:nvSpPr>
        <p:spPr>
          <a:xfrm>
            <a:off x="763978" y="4545036"/>
            <a:ext cx="4364967" cy="384721"/>
          </a:xfrm>
          <a:prstGeom prst="rect">
            <a:avLst/>
          </a:prstGeom>
          <a:solidFill>
            <a:schemeClr val="bg1"/>
          </a:solidFill>
        </p:spPr>
        <p:txBody>
          <a:bodyPr wrap="square" bIns="9144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600" b="1" i="1" dirty="0">
                <a:solidFill>
                  <a:srgbClr val="000000"/>
                </a:solidFill>
                <a:latin typeface="Arial"/>
                <a:ea typeface="ＭＳ Ｐゴシック"/>
              </a:rPr>
              <a:t>ESR1</a:t>
            </a:r>
            <a:r>
              <a:rPr lang="en-US" sz="1600" b="1" dirty="0">
                <a:solidFill>
                  <a:srgbClr val="000000"/>
                </a:solidFill>
                <a:latin typeface="Arial"/>
                <a:ea typeface="ＭＳ Ｐゴシック"/>
              </a:rPr>
              <a:t> alteration prevalence post–AI</a:t>
            </a:r>
          </a:p>
        </p:txBody>
      </p:sp>
      <p:sp>
        <p:nvSpPr>
          <p:cNvPr id="9" name="TextBox 11">
            <a:extLst>
              <a:ext uri="{FF2B5EF4-FFF2-40B4-BE49-F238E27FC236}">
                <a16:creationId xmlns:a16="http://schemas.microsoft.com/office/drawing/2014/main" id="{F2B45A34-F3E6-11D5-3BC2-A75DCCDC23F5}"/>
              </a:ext>
            </a:extLst>
          </p:cNvPr>
          <p:cNvSpPr txBox="1"/>
          <p:nvPr/>
        </p:nvSpPr>
        <p:spPr>
          <a:xfrm>
            <a:off x="4829337" y="4545036"/>
            <a:ext cx="6176113" cy="384721"/>
          </a:xfrm>
          <a:prstGeom prst="rect">
            <a:avLst/>
          </a:prstGeom>
          <a:solidFill>
            <a:schemeClr val="bg1"/>
          </a:solidFill>
        </p:spPr>
        <p:txBody>
          <a:bodyPr wrap="square" bIns="9144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600" b="1" i="1" dirty="0">
                <a:solidFill>
                  <a:srgbClr val="000000"/>
                </a:solidFill>
                <a:latin typeface="Arial"/>
                <a:ea typeface="ＭＳ Ｐゴシック"/>
              </a:rPr>
              <a:t>ESR1</a:t>
            </a:r>
            <a:r>
              <a:rPr lang="en-US" sz="1600" b="1" dirty="0">
                <a:solidFill>
                  <a:srgbClr val="000000"/>
                </a:solidFill>
                <a:latin typeface="Arial"/>
                <a:ea typeface="ＭＳ Ｐゴシック"/>
              </a:rPr>
              <a:t> alteration prevalence post–AI+CDK4/6i</a:t>
            </a:r>
          </a:p>
        </p:txBody>
      </p:sp>
      <p:sp>
        <p:nvSpPr>
          <p:cNvPr id="11" name="TextBox 11">
            <a:extLst>
              <a:ext uri="{FF2B5EF4-FFF2-40B4-BE49-F238E27FC236}">
                <a16:creationId xmlns:a16="http://schemas.microsoft.com/office/drawing/2014/main" id="{C7A34CCB-F541-7E40-F07B-861F2EA2414F}"/>
              </a:ext>
            </a:extLst>
          </p:cNvPr>
          <p:cNvSpPr txBox="1"/>
          <p:nvPr/>
        </p:nvSpPr>
        <p:spPr>
          <a:xfrm rot="16200000">
            <a:off x="5073809" y="5336125"/>
            <a:ext cx="1393509" cy="338554"/>
          </a:xfrm>
          <a:prstGeom prst="rect">
            <a:avLst/>
          </a:prstGeom>
          <a:solidFill>
            <a:schemeClr val="bg1"/>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600" b="1" dirty="0">
                <a:solidFill>
                  <a:srgbClr val="000000"/>
                </a:solidFill>
                <a:latin typeface="Arial"/>
                <a:ea typeface="ＭＳ Ｐゴシック"/>
              </a:rPr>
              <a:t>1L duration</a:t>
            </a:r>
          </a:p>
        </p:txBody>
      </p:sp>
      <p:sp>
        <p:nvSpPr>
          <p:cNvPr id="12" name="TextBox 11">
            <a:extLst>
              <a:ext uri="{FF2B5EF4-FFF2-40B4-BE49-F238E27FC236}">
                <a16:creationId xmlns:a16="http://schemas.microsoft.com/office/drawing/2014/main" id="{1FE196E1-4302-4D4F-4061-A917B2C4853E}"/>
              </a:ext>
            </a:extLst>
          </p:cNvPr>
          <p:cNvSpPr txBox="1"/>
          <p:nvPr/>
        </p:nvSpPr>
        <p:spPr>
          <a:xfrm>
            <a:off x="6524138" y="6157639"/>
            <a:ext cx="3559662" cy="353943"/>
          </a:xfrm>
          <a:prstGeom prst="rect">
            <a:avLst/>
          </a:prstGeom>
          <a:solidFill>
            <a:schemeClr val="bg1"/>
          </a:solidFill>
        </p:spPr>
        <p:txBody>
          <a:bodyPr wrap="square" bIns="9144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400" b="1" dirty="0">
                <a:solidFill>
                  <a:srgbClr val="000000"/>
                </a:solidFill>
                <a:latin typeface="Arial"/>
                <a:ea typeface="ＭＳ Ｐゴシック"/>
              </a:rPr>
              <a:t>Median prevalence post–treatment (%)</a:t>
            </a:r>
          </a:p>
        </p:txBody>
      </p:sp>
      <p:sp>
        <p:nvSpPr>
          <p:cNvPr id="13" name="Rectangle 12">
            <a:extLst>
              <a:ext uri="{FF2B5EF4-FFF2-40B4-BE49-F238E27FC236}">
                <a16:creationId xmlns:a16="http://schemas.microsoft.com/office/drawing/2014/main" id="{22610EA6-02FE-6CCE-9D0E-F3A3AE6CF911}"/>
              </a:ext>
            </a:extLst>
          </p:cNvPr>
          <p:cNvSpPr/>
          <p:nvPr/>
        </p:nvSpPr>
        <p:spPr>
          <a:xfrm>
            <a:off x="1667932" y="4968875"/>
            <a:ext cx="275167" cy="26658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C271E0BB-FB89-7A59-298F-DE06CA0C385A}"/>
              </a:ext>
            </a:extLst>
          </p:cNvPr>
          <p:cNvSpPr/>
          <p:nvPr/>
        </p:nvSpPr>
        <p:spPr>
          <a:xfrm>
            <a:off x="1667932" y="5309900"/>
            <a:ext cx="1748368" cy="26658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0111307A-755D-8762-BD11-C715BE0ED489}"/>
              </a:ext>
            </a:extLst>
          </p:cNvPr>
          <p:cNvSpPr/>
          <p:nvPr/>
        </p:nvSpPr>
        <p:spPr>
          <a:xfrm>
            <a:off x="1667932" y="5667375"/>
            <a:ext cx="1681693" cy="26658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484226E4-9150-7D15-5411-E3EF8949358D}"/>
              </a:ext>
            </a:extLst>
          </p:cNvPr>
          <p:cNvSpPr/>
          <p:nvPr/>
        </p:nvSpPr>
        <p:spPr>
          <a:xfrm>
            <a:off x="6661664" y="4968875"/>
            <a:ext cx="872081" cy="26658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A6553CD8-7F34-7FF1-F43E-C433393BA0E8}"/>
              </a:ext>
            </a:extLst>
          </p:cNvPr>
          <p:cNvSpPr/>
          <p:nvPr/>
        </p:nvSpPr>
        <p:spPr>
          <a:xfrm>
            <a:off x="6661665" y="5309900"/>
            <a:ext cx="2898260" cy="26658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02D81D9A-F4CE-F532-3635-46D61CC8529E}"/>
              </a:ext>
            </a:extLst>
          </p:cNvPr>
          <p:cNvSpPr/>
          <p:nvPr/>
        </p:nvSpPr>
        <p:spPr>
          <a:xfrm>
            <a:off x="6661665" y="5659032"/>
            <a:ext cx="2930010" cy="266582"/>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9">
            <a:extLst>
              <a:ext uri="{FF2B5EF4-FFF2-40B4-BE49-F238E27FC236}">
                <a16:creationId xmlns:a16="http://schemas.microsoft.com/office/drawing/2014/main" id="{F36217A1-E789-24F4-8F61-50EC393C2975}"/>
              </a:ext>
            </a:extLst>
          </p:cNvPr>
          <p:cNvCxnSpPr>
            <a:cxnSpLocks/>
          </p:cNvCxnSpPr>
          <p:nvPr/>
        </p:nvCxnSpPr>
        <p:spPr>
          <a:xfrm flipH="1">
            <a:off x="7000875" y="5095875"/>
            <a:ext cx="106574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62CB30C1-0C55-99DF-AC85-5830DAE57875}"/>
              </a:ext>
            </a:extLst>
          </p:cNvPr>
          <p:cNvCxnSpPr>
            <a:cxnSpLocks/>
          </p:cNvCxnSpPr>
          <p:nvPr/>
        </p:nvCxnSpPr>
        <p:spPr>
          <a:xfrm flipV="1">
            <a:off x="6994525" y="5013325"/>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E89F574-D13C-86CE-9C5F-0FE8F9C2B330}"/>
              </a:ext>
            </a:extLst>
          </p:cNvPr>
          <p:cNvCxnSpPr>
            <a:cxnSpLocks/>
          </p:cNvCxnSpPr>
          <p:nvPr/>
        </p:nvCxnSpPr>
        <p:spPr>
          <a:xfrm flipV="1">
            <a:off x="8054975" y="5013325"/>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17122BC1-070B-E1F0-5024-AE200D7583A0}"/>
              </a:ext>
            </a:extLst>
          </p:cNvPr>
          <p:cNvCxnSpPr>
            <a:cxnSpLocks/>
          </p:cNvCxnSpPr>
          <p:nvPr/>
        </p:nvCxnSpPr>
        <p:spPr>
          <a:xfrm flipH="1">
            <a:off x="8534400" y="5448300"/>
            <a:ext cx="15494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C427AB22-B681-1835-3E0F-79996F430DFD}"/>
              </a:ext>
            </a:extLst>
          </p:cNvPr>
          <p:cNvCxnSpPr>
            <a:cxnSpLocks/>
          </p:cNvCxnSpPr>
          <p:nvPr/>
        </p:nvCxnSpPr>
        <p:spPr>
          <a:xfrm flipV="1">
            <a:off x="8534400" y="5365750"/>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3DD7DF4-835B-F9A8-C424-5A0C623CE26F}"/>
              </a:ext>
            </a:extLst>
          </p:cNvPr>
          <p:cNvCxnSpPr>
            <a:cxnSpLocks/>
          </p:cNvCxnSpPr>
          <p:nvPr/>
        </p:nvCxnSpPr>
        <p:spPr>
          <a:xfrm flipH="1">
            <a:off x="8534400" y="5800725"/>
            <a:ext cx="15494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F3FDDE80-7F6C-6E9D-A4F6-1D18DAF8874D}"/>
              </a:ext>
            </a:extLst>
          </p:cNvPr>
          <p:cNvCxnSpPr>
            <a:cxnSpLocks/>
          </p:cNvCxnSpPr>
          <p:nvPr/>
        </p:nvCxnSpPr>
        <p:spPr>
          <a:xfrm flipV="1">
            <a:off x="8543925" y="5718175"/>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BF9A4D8-FA8A-8B98-5556-03F7ECCFD24D}"/>
              </a:ext>
            </a:extLst>
          </p:cNvPr>
          <p:cNvCxnSpPr>
            <a:cxnSpLocks/>
          </p:cNvCxnSpPr>
          <p:nvPr/>
        </p:nvCxnSpPr>
        <p:spPr>
          <a:xfrm flipH="1">
            <a:off x="1693727" y="5095875"/>
            <a:ext cx="658195"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06B17C9-03CD-3EE7-3E3C-B978CD7377C7}"/>
              </a:ext>
            </a:extLst>
          </p:cNvPr>
          <p:cNvCxnSpPr>
            <a:cxnSpLocks/>
          </p:cNvCxnSpPr>
          <p:nvPr/>
        </p:nvCxnSpPr>
        <p:spPr>
          <a:xfrm flipV="1">
            <a:off x="1687377" y="5013325"/>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E8576DF-14B5-AF51-7F43-2F2E4F124E31}"/>
              </a:ext>
            </a:extLst>
          </p:cNvPr>
          <p:cNvCxnSpPr>
            <a:cxnSpLocks/>
          </p:cNvCxnSpPr>
          <p:nvPr/>
        </p:nvCxnSpPr>
        <p:spPr>
          <a:xfrm flipV="1">
            <a:off x="2339163" y="5013325"/>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C0AE9946-D7D7-C440-60AE-984EB5FDFA1F}"/>
              </a:ext>
            </a:extLst>
          </p:cNvPr>
          <p:cNvCxnSpPr>
            <a:cxnSpLocks/>
          </p:cNvCxnSpPr>
          <p:nvPr/>
        </p:nvCxnSpPr>
        <p:spPr>
          <a:xfrm flipH="1">
            <a:off x="2546369" y="5444623"/>
            <a:ext cx="1938356"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498E5B01-871A-6590-34E3-7E7D3EB19C3A}"/>
              </a:ext>
            </a:extLst>
          </p:cNvPr>
          <p:cNvCxnSpPr>
            <a:cxnSpLocks/>
          </p:cNvCxnSpPr>
          <p:nvPr/>
        </p:nvCxnSpPr>
        <p:spPr>
          <a:xfrm flipV="1">
            <a:off x="2540019" y="5362073"/>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8741A03-701E-D5F7-D7A8-68757F504D92}"/>
              </a:ext>
            </a:extLst>
          </p:cNvPr>
          <p:cNvCxnSpPr>
            <a:cxnSpLocks/>
          </p:cNvCxnSpPr>
          <p:nvPr/>
        </p:nvCxnSpPr>
        <p:spPr>
          <a:xfrm flipV="1">
            <a:off x="4484725" y="5362073"/>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A1958E94-6CA6-C204-D6B9-D4BEE2EEB020}"/>
              </a:ext>
            </a:extLst>
          </p:cNvPr>
          <p:cNvCxnSpPr>
            <a:cxnSpLocks/>
          </p:cNvCxnSpPr>
          <p:nvPr/>
        </p:nvCxnSpPr>
        <p:spPr>
          <a:xfrm flipH="1">
            <a:off x="2529357" y="5806130"/>
            <a:ext cx="164711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E180FAC-BE52-DA6B-06DF-4B488CB920D0}"/>
              </a:ext>
            </a:extLst>
          </p:cNvPr>
          <p:cNvCxnSpPr>
            <a:cxnSpLocks/>
          </p:cNvCxnSpPr>
          <p:nvPr/>
        </p:nvCxnSpPr>
        <p:spPr>
          <a:xfrm flipV="1">
            <a:off x="2523007" y="5723580"/>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EDC1D57D-7C0D-FF8B-D7A9-905818FC527A}"/>
              </a:ext>
            </a:extLst>
          </p:cNvPr>
          <p:cNvCxnSpPr>
            <a:cxnSpLocks/>
          </p:cNvCxnSpPr>
          <p:nvPr/>
        </p:nvCxnSpPr>
        <p:spPr>
          <a:xfrm flipV="1">
            <a:off x="4174254" y="5723580"/>
            <a:ext cx="0" cy="1651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extBox 11">
            <a:extLst>
              <a:ext uri="{FF2B5EF4-FFF2-40B4-BE49-F238E27FC236}">
                <a16:creationId xmlns:a16="http://schemas.microsoft.com/office/drawing/2014/main" id="{3B321465-6A4B-CA4A-059E-9A462D9E1307}"/>
              </a:ext>
            </a:extLst>
          </p:cNvPr>
          <p:cNvSpPr txBox="1"/>
          <p:nvPr/>
        </p:nvSpPr>
        <p:spPr>
          <a:xfrm rot="10800000" flipV="1">
            <a:off x="5927412" y="4922875"/>
            <a:ext cx="485053" cy="338554"/>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100" dirty="0">
                <a:solidFill>
                  <a:srgbClr val="000000"/>
                </a:solidFill>
                <a:latin typeface="Arial"/>
                <a:ea typeface="ＭＳ Ｐゴシック"/>
              </a:rPr>
              <a:t>&lt;1yr</a:t>
            </a:r>
            <a:br>
              <a:rPr lang="en-US" sz="1100" dirty="0">
                <a:solidFill>
                  <a:srgbClr val="000000"/>
                </a:solidFill>
                <a:latin typeface="Arial"/>
                <a:ea typeface="ＭＳ Ｐゴシック"/>
              </a:rPr>
            </a:br>
            <a:r>
              <a:rPr lang="en-US" sz="1100" dirty="0">
                <a:solidFill>
                  <a:srgbClr val="000000"/>
                </a:solidFill>
                <a:latin typeface="Arial"/>
                <a:ea typeface="ＭＳ Ｐゴシック"/>
              </a:rPr>
              <a:t>(n=51)</a:t>
            </a:r>
          </a:p>
        </p:txBody>
      </p:sp>
      <p:sp>
        <p:nvSpPr>
          <p:cNvPr id="45" name="TextBox 11">
            <a:extLst>
              <a:ext uri="{FF2B5EF4-FFF2-40B4-BE49-F238E27FC236}">
                <a16:creationId xmlns:a16="http://schemas.microsoft.com/office/drawing/2014/main" id="{27F39F1D-8F24-F70A-2F8C-C69F7955B436}"/>
              </a:ext>
            </a:extLst>
          </p:cNvPr>
          <p:cNvSpPr txBox="1"/>
          <p:nvPr/>
        </p:nvSpPr>
        <p:spPr>
          <a:xfrm rot="10800000" flipV="1">
            <a:off x="5927412" y="5280558"/>
            <a:ext cx="485053" cy="338554"/>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100" dirty="0">
                <a:solidFill>
                  <a:srgbClr val="000000"/>
                </a:solidFill>
                <a:latin typeface="Arial"/>
                <a:ea typeface="ＭＳ Ｐゴシック"/>
              </a:rPr>
              <a:t>1-2yrs</a:t>
            </a:r>
            <a:br>
              <a:rPr lang="en-US" sz="1100" dirty="0">
                <a:solidFill>
                  <a:srgbClr val="000000"/>
                </a:solidFill>
                <a:latin typeface="Arial"/>
                <a:ea typeface="ＭＳ Ｐゴシック"/>
              </a:rPr>
            </a:br>
            <a:r>
              <a:rPr lang="en-US" sz="1100" dirty="0">
                <a:solidFill>
                  <a:srgbClr val="000000"/>
                </a:solidFill>
                <a:latin typeface="Arial"/>
                <a:ea typeface="ＭＳ Ｐゴシック"/>
              </a:rPr>
              <a:t>(n=32)</a:t>
            </a:r>
          </a:p>
        </p:txBody>
      </p:sp>
      <p:sp>
        <p:nvSpPr>
          <p:cNvPr id="46" name="TextBox 11">
            <a:extLst>
              <a:ext uri="{FF2B5EF4-FFF2-40B4-BE49-F238E27FC236}">
                <a16:creationId xmlns:a16="http://schemas.microsoft.com/office/drawing/2014/main" id="{04299B94-97BA-1642-C206-B10EC1E50D8C}"/>
              </a:ext>
            </a:extLst>
          </p:cNvPr>
          <p:cNvSpPr txBox="1"/>
          <p:nvPr/>
        </p:nvSpPr>
        <p:spPr>
          <a:xfrm rot="10800000" flipV="1">
            <a:off x="5927412" y="5646483"/>
            <a:ext cx="485053" cy="338554"/>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100" dirty="0">
                <a:solidFill>
                  <a:srgbClr val="000000"/>
                </a:solidFill>
                <a:latin typeface="Arial"/>
                <a:ea typeface="ＭＳ Ｐゴシック"/>
              </a:rPr>
              <a:t>&gt;2yr</a:t>
            </a:r>
            <a:br>
              <a:rPr lang="en-US" sz="1100" dirty="0">
                <a:solidFill>
                  <a:srgbClr val="000000"/>
                </a:solidFill>
                <a:latin typeface="Arial"/>
                <a:ea typeface="ＭＳ Ｐゴシック"/>
              </a:rPr>
            </a:br>
            <a:r>
              <a:rPr lang="en-US" sz="1100" dirty="0">
                <a:solidFill>
                  <a:srgbClr val="000000"/>
                </a:solidFill>
                <a:latin typeface="Arial"/>
                <a:ea typeface="ＭＳ Ｐゴシック"/>
              </a:rPr>
              <a:t>(n=26)</a:t>
            </a:r>
          </a:p>
        </p:txBody>
      </p:sp>
      <p:cxnSp>
        <p:nvCxnSpPr>
          <p:cNvPr id="48" name="Straight Connector 47">
            <a:extLst>
              <a:ext uri="{FF2B5EF4-FFF2-40B4-BE49-F238E27FC236}">
                <a16:creationId xmlns:a16="http://schemas.microsoft.com/office/drawing/2014/main" id="{E3634170-C5B0-E6FC-EDA0-9E83DB4048A5}"/>
              </a:ext>
            </a:extLst>
          </p:cNvPr>
          <p:cNvCxnSpPr>
            <a:cxnSpLocks/>
          </p:cNvCxnSpPr>
          <p:nvPr/>
        </p:nvCxnSpPr>
        <p:spPr>
          <a:xfrm>
            <a:off x="6524138" y="4929757"/>
            <a:ext cx="0" cy="102635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2BEE7C14-F525-F358-6706-A7E55349D4A8}"/>
              </a:ext>
            </a:extLst>
          </p:cNvPr>
          <p:cNvCxnSpPr>
            <a:cxnSpLocks/>
          </p:cNvCxnSpPr>
          <p:nvPr/>
        </p:nvCxnSpPr>
        <p:spPr>
          <a:xfrm flipH="1">
            <a:off x="6511379" y="5956110"/>
            <a:ext cx="357242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25C20DA2-4E12-B1F5-B7E1-95F9640F647C}"/>
              </a:ext>
            </a:extLst>
          </p:cNvPr>
          <p:cNvCxnSpPr>
            <a:cxnSpLocks/>
          </p:cNvCxnSpPr>
          <p:nvPr/>
        </p:nvCxnSpPr>
        <p:spPr>
          <a:xfrm>
            <a:off x="10083918" y="4943594"/>
            <a:ext cx="0" cy="102635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TextBox 11">
            <a:extLst>
              <a:ext uri="{FF2B5EF4-FFF2-40B4-BE49-F238E27FC236}">
                <a16:creationId xmlns:a16="http://schemas.microsoft.com/office/drawing/2014/main" id="{67469B48-E04D-3159-C3EB-8EC86C6BD5D6}"/>
              </a:ext>
            </a:extLst>
          </p:cNvPr>
          <p:cNvSpPr txBox="1"/>
          <p:nvPr/>
        </p:nvSpPr>
        <p:spPr>
          <a:xfrm rot="10800000" flipV="1">
            <a:off x="6427088" y="6025006"/>
            <a:ext cx="485053" cy="169277"/>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0</a:t>
            </a:r>
          </a:p>
        </p:txBody>
      </p:sp>
      <p:sp>
        <p:nvSpPr>
          <p:cNvPr id="18432" name="TextBox 11">
            <a:extLst>
              <a:ext uri="{FF2B5EF4-FFF2-40B4-BE49-F238E27FC236}">
                <a16:creationId xmlns:a16="http://schemas.microsoft.com/office/drawing/2014/main" id="{238A5527-4DD4-CBEA-BD0F-C0716C97EFE3}"/>
              </a:ext>
            </a:extLst>
          </p:cNvPr>
          <p:cNvSpPr txBox="1"/>
          <p:nvPr/>
        </p:nvSpPr>
        <p:spPr>
          <a:xfrm rot="10800000" flipV="1">
            <a:off x="7516417" y="6025006"/>
            <a:ext cx="485053" cy="169277"/>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20</a:t>
            </a:r>
          </a:p>
        </p:txBody>
      </p:sp>
      <p:sp>
        <p:nvSpPr>
          <p:cNvPr id="18433" name="TextBox 11">
            <a:extLst>
              <a:ext uri="{FF2B5EF4-FFF2-40B4-BE49-F238E27FC236}">
                <a16:creationId xmlns:a16="http://schemas.microsoft.com/office/drawing/2014/main" id="{351CCAC5-990D-C2BC-2CF3-6DF3A82CB391}"/>
              </a:ext>
            </a:extLst>
          </p:cNvPr>
          <p:cNvSpPr txBox="1"/>
          <p:nvPr/>
        </p:nvSpPr>
        <p:spPr>
          <a:xfrm rot="10800000" flipV="1">
            <a:off x="8597794" y="6025006"/>
            <a:ext cx="485053" cy="169277"/>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40</a:t>
            </a:r>
          </a:p>
        </p:txBody>
      </p:sp>
      <p:sp>
        <p:nvSpPr>
          <p:cNvPr id="18438" name="TextBox 11">
            <a:extLst>
              <a:ext uri="{FF2B5EF4-FFF2-40B4-BE49-F238E27FC236}">
                <a16:creationId xmlns:a16="http://schemas.microsoft.com/office/drawing/2014/main" id="{60DEA97B-CED3-0B5C-CB4B-0FFD8E4FBA18}"/>
              </a:ext>
            </a:extLst>
          </p:cNvPr>
          <p:cNvSpPr txBox="1"/>
          <p:nvPr/>
        </p:nvSpPr>
        <p:spPr>
          <a:xfrm rot="10800000" flipV="1">
            <a:off x="9679172" y="6025006"/>
            <a:ext cx="485053" cy="169277"/>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60</a:t>
            </a:r>
          </a:p>
        </p:txBody>
      </p:sp>
      <p:cxnSp>
        <p:nvCxnSpPr>
          <p:cNvPr id="18450" name="Straight Connector 18449">
            <a:extLst>
              <a:ext uri="{FF2B5EF4-FFF2-40B4-BE49-F238E27FC236}">
                <a16:creationId xmlns:a16="http://schemas.microsoft.com/office/drawing/2014/main" id="{D2CE7CAF-10AA-966C-72FC-641DF5BABAE6}"/>
              </a:ext>
            </a:extLst>
          </p:cNvPr>
          <p:cNvCxnSpPr>
            <a:cxnSpLocks/>
          </p:cNvCxnSpPr>
          <p:nvPr/>
        </p:nvCxnSpPr>
        <p:spPr>
          <a:xfrm>
            <a:off x="1662119" y="4943594"/>
            <a:ext cx="0" cy="1026353"/>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454" name="Straight Connector 18453">
            <a:extLst>
              <a:ext uri="{FF2B5EF4-FFF2-40B4-BE49-F238E27FC236}">
                <a16:creationId xmlns:a16="http://schemas.microsoft.com/office/drawing/2014/main" id="{B6E6F04A-DD68-7DCB-8678-B01430C17DB7}"/>
              </a:ext>
            </a:extLst>
          </p:cNvPr>
          <p:cNvCxnSpPr>
            <a:cxnSpLocks/>
          </p:cNvCxnSpPr>
          <p:nvPr/>
        </p:nvCxnSpPr>
        <p:spPr>
          <a:xfrm>
            <a:off x="1516592" y="4931823"/>
            <a:ext cx="3576674" cy="1032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455" name="TextBox 11">
            <a:extLst>
              <a:ext uri="{FF2B5EF4-FFF2-40B4-BE49-F238E27FC236}">
                <a16:creationId xmlns:a16="http://schemas.microsoft.com/office/drawing/2014/main" id="{B795FAB0-F391-CF4A-6588-00BFBB146747}"/>
              </a:ext>
            </a:extLst>
          </p:cNvPr>
          <p:cNvSpPr txBox="1"/>
          <p:nvPr/>
        </p:nvSpPr>
        <p:spPr>
          <a:xfrm rot="16200000">
            <a:off x="79022" y="5336125"/>
            <a:ext cx="1393509" cy="338554"/>
          </a:xfrm>
          <a:prstGeom prst="rect">
            <a:avLst/>
          </a:prstGeom>
          <a:solidFill>
            <a:schemeClr val="bg1"/>
          </a:solid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600" b="1" dirty="0">
                <a:solidFill>
                  <a:srgbClr val="000000"/>
                </a:solidFill>
                <a:latin typeface="Arial"/>
                <a:ea typeface="ＭＳ Ｐゴシック"/>
              </a:rPr>
              <a:t>1L duration</a:t>
            </a:r>
          </a:p>
        </p:txBody>
      </p:sp>
      <p:sp>
        <p:nvSpPr>
          <p:cNvPr id="18466" name="TextBox 11">
            <a:extLst>
              <a:ext uri="{FF2B5EF4-FFF2-40B4-BE49-F238E27FC236}">
                <a16:creationId xmlns:a16="http://schemas.microsoft.com/office/drawing/2014/main" id="{4EDDA2BF-93FA-58C1-BE0C-DF1C24235A72}"/>
              </a:ext>
            </a:extLst>
          </p:cNvPr>
          <p:cNvSpPr txBox="1"/>
          <p:nvPr/>
        </p:nvSpPr>
        <p:spPr>
          <a:xfrm rot="10800000" flipV="1">
            <a:off x="932625" y="4922875"/>
            <a:ext cx="485053" cy="338554"/>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100" dirty="0">
                <a:solidFill>
                  <a:srgbClr val="000000"/>
                </a:solidFill>
                <a:latin typeface="Arial"/>
                <a:ea typeface="ＭＳ Ｐゴシック"/>
              </a:rPr>
              <a:t>&lt;1yr</a:t>
            </a:r>
            <a:br>
              <a:rPr lang="en-US" sz="1100" dirty="0">
                <a:solidFill>
                  <a:srgbClr val="000000"/>
                </a:solidFill>
                <a:latin typeface="Arial"/>
                <a:ea typeface="ＭＳ Ｐゴシック"/>
              </a:rPr>
            </a:br>
            <a:r>
              <a:rPr lang="en-US" sz="1100" dirty="0">
                <a:solidFill>
                  <a:srgbClr val="000000"/>
                </a:solidFill>
                <a:latin typeface="Arial"/>
                <a:ea typeface="ＭＳ Ｐゴシック"/>
              </a:rPr>
              <a:t>(n=41)</a:t>
            </a:r>
          </a:p>
        </p:txBody>
      </p:sp>
      <p:sp>
        <p:nvSpPr>
          <p:cNvPr id="18467" name="TextBox 11">
            <a:extLst>
              <a:ext uri="{FF2B5EF4-FFF2-40B4-BE49-F238E27FC236}">
                <a16:creationId xmlns:a16="http://schemas.microsoft.com/office/drawing/2014/main" id="{47663A3E-4171-017A-7D52-9BA11A69D76B}"/>
              </a:ext>
            </a:extLst>
          </p:cNvPr>
          <p:cNvSpPr txBox="1"/>
          <p:nvPr/>
        </p:nvSpPr>
        <p:spPr>
          <a:xfrm rot="10800000" flipV="1">
            <a:off x="932625" y="5280558"/>
            <a:ext cx="485053" cy="338554"/>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100" dirty="0">
                <a:solidFill>
                  <a:srgbClr val="000000"/>
                </a:solidFill>
                <a:latin typeface="Arial"/>
                <a:ea typeface="ＭＳ Ｐゴシック"/>
              </a:rPr>
              <a:t>1-2yrs</a:t>
            </a:r>
            <a:br>
              <a:rPr lang="en-US" sz="1100" dirty="0">
                <a:solidFill>
                  <a:srgbClr val="000000"/>
                </a:solidFill>
                <a:latin typeface="Arial"/>
                <a:ea typeface="ＭＳ Ｐゴシック"/>
              </a:rPr>
            </a:br>
            <a:r>
              <a:rPr lang="en-US" sz="1100" dirty="0">
                <a:solidFill>
                  <a:srgbClr val="000000"/>
                </a:solidFill>
                <a:latin typeface="Arial"/>
                <a:ea typeface="ＭＳ Ｐゴシック"/>
              </a:rPr>
              <a:t>(n=25)</a:t>
            </a:r>
          </a:p>
        </p:txBody>
      </p:sp>
      <p:sp>
        <p:nvSpPr>
          <p:cNvPr id="18468" name="TextBox 11">
            <a:extLst>
              <a:ext uri="{FF2B5EF4-FFF2-40B4-BE49-F238E27FC236}">
                <a16:creationId xmlns:a16="http://schemas.microsoft.com/office/drawing/2014/main" id="{0940F990-064E-DCCC-EDBF-C7B2B0998D95}"/>
              </a:ext>
            </a:extLst>
          </p:cNvPr>
          <p:cNvSpPr txBox="1"/>
          <p:nvPr/>
        </p:nvSpPr>
        <p:spPr>
          <a:xfrm rot="10800000" flipV="1">
            <a:off x="932625" y="5646483"/>
            <a:ext cx="485053" cy="338554"/>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defTabSz="609585" fontAlgn="base">
              <a:spcBef>
                <a:spcPct val="0"/>
              </a:spcBef>
              <a:spcAft>
                <a:spcPts val="2400"/>
              </a:spcAft>
              <a:defRPr/>
            </a:pPr>
            <a:r>
              <a:rPr lang="en-US" sz="1100" dirty="0">
                <a:solidFill>
                  <a:srgbClr val="000000"/>
                </a:solidFill>
                <a:latin typeface="Arial"/>
                <a:ea typeface="ＭＳ Ｐゴシック"/>
              </a:rPr>
              <a:t>&gt;2yr</a:t>
            </a:r>
            <a:br>
              <a:rPr lang="en-US" sz="1100" dirty="0">
                <a:solidFill>
                  <a:srgbClr val="000000"/>
                </a:solidFill>
                <a:latin typeface="Arial"/>
                <a:ea typeface="ＭＳ Ｐゴシック"/>
              </a:rPr>
            </a:br>
            <a:r>
              <a:rPr lang="en-US" sz="1100" dirty="0">
                <a:solidFill>
                  <a:srgbClr val="000000"/>
                </a:solidFill>
                <a:latin typeface="Arial"/>
                <a:ea typeface="ＭＳ Ｐゴシック"/>
              </a:rPr>
              <a:t>(n=39)</a:t>
            </a:r>
          </a:p>
        </p:txBody>
      </p:sp>
      <p:cxnSp>
        <p:nvCxnSpPr>
          <p:cNvPr id="18469" name="Straight Connector 18468">
            <a:extLst>
              <a:ext uri="{FF2B5EF4-FFF2-40B4-BE49-F238E27FC236}">
                <a16:creationId xmlns:a16="http://schemas.microsoft.com/office/drawing/2014/main" id="{8693CA99-D2A3-5347-5F26-105A59DA13CF}"/>
              </a:ext>
            </a:extLst>
          </p:cNvPr>
          <p:cNvCxnSpPr>
            <a:cxnSpLocks/>
          </p:cNvCxnSpPr>
          <p:nvPr/>
        </p:nvCxnSpPr>
        <p:spPr>
          <a:xfrm>
            <a:off x="1529351" y="4929757"/>
            <a:ext cx="0" cy="102635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70" name="Straight Connector 18469">
            <a:extLst>
              <a:ext uri="{FF2B5EF4-FFF2-40B4-BE49-F238E27FC236}">
                <a16:creationId xmlns:a16="http://schemas.microsoft.com/office/drawing/2014/main" id="{95800D09-A257-E3E7-DD3D-F3795DAB278F}"/>
              </a:ext>
            </a:extLst>
          </p:cNvPr>
          <p:cNvCxnSpPr>
            <a:cxnSpLocks/>
          </p:cNvCxnSpPr>
          <p:nvPr/>
        </p:nvCxnSpPr>
        <p:spPr>
          <a:xfrm flipH="1">
            <a:off x="1516592" y="5956110"/>
            <a:ext cx="357242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71" name="Straight Connector 18470">
            <a:extLst>
              <a:ext uri="{FF2B5EF4-FFF2-40B4-BE49-F238E27FC236}">
                <a16:creationId xmlns:a16="http://schemas.microsoft.com/office/drawing/2014/main" id="{B9525C8B-9F35-6A3B-2867-DB6229B3D87B}"/>
              </a:ext>
            </a:extLst>
          </p:cNvPr>
          <p:cNvCxnSpPr>
            <a:cxnSpLocks/>
          </p:cNvCxnSpPr>
          <p:nvPr/>
        </p:nvCxnSpPr>
        <p:spPr>
          <a:xfrm>
            <a:off x="5089131" y="4943594"/>
            <a:ext cx="0" cy="102635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472" name="TextBox 11">
            <a:extLst>
              <a:ext uri="{FF2B5EF4-FFF2-40B4-BE49-F238E27FC236}">
                <a16:creationId xmlns:a16="http://schemas.microsoft.com/office/drawing/2014/main" id="{EA7F1879-8FA8-C33F-C761-6D13F0169F60}"/>
              </a:ext>
            </a:extLst>
          </p:cNvPr>
          <p:cNvSpPr txBox="1"/>
          <p:nvPr/>
        </p:nvSpPr>
        <p:spPr>
          <a:xfrm rot="10800000" flipV="1">
            <a:off x="1432301" y="6025006"/>
            <a:ext cx="485053" cy="169277"/>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0</a:t>
            </a:r>
          </a:p>
        </p:txBody>
      </p:sp>
      <p:sp>
        <p:nvSpPr>
          <p:cNvPr id="18473" name="TextBox 11">
            <a:extLst>
              <a:ext uri="{FF2B5EF4-FFF2-40B4-BE49-F238E27FC236}">
                <a16:creationId xmlns:a16="http://schemas.microsoft.com/office/drawing/2014/main" id="{00A0C2F4-55A3-8C1C-71CE-D4546F6D3833}"/>
              </a:ext>
            </a:extLst>
          </p:cNvPr>
          <p:cNvSpPr txBox="1"/>
          <p:nvPr/>
        </p:nvSpPr>
        <p:spPr>
          <a:xfrm rot="10800000" flipV="1">
            <a:off x="2521630" y="6025006"/>
            <a:ext cx="485053" cy="169277"/>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20</a:t>
            </a:r>
          </a:p>
        </p:txBody>
      </p:sp>
      <p:sp>
        <p:nvSpPr>
          <p:cNvPr id="18474" name="TextBox 11">
            <a:extLst>
              <a:ext uri="{FF2B5EF4-FFF2-40B4-BE49-F238E27FC236}">
                <a16:creationId xmlns:a16="http://schemas.microsoft.com/office/drawing/2014/main" id="{6B965D81-9DA6-8F44-9D84-C912478D9E26}"/>
              </a:ext>
            </a:extLst>
          </p:cNvPr>
          <p:cNvSpPr txBox="1"/>
          <p:nvPr/>
        </p:nvSpPr>
        <p:spPr>
          <a:xfrm rot="10800000" flipV="1">
            <a:off x="3603007" y="6025006"/>
            <a:ext cx="485053" cy="169277"/>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40</a:t>
            </a:r>
          </a:p>
        </p:txBody>
      </p:sp>
      <p:sp>
        <p:nvSpPr>
          <p:cNvPr id="18475" name="TextBox 11">
            <a:extLst>
              <a:ext uri="{FF2B5EF4-FFF2-40B4-BE49-F238E27FC236}">
                <a16:creationId xmlns:a16="http://schemas.microsoft.com/office/drawing/2014/main" id="{E769EADF-0A75-EA2C-F923-C36604325136}"/>
              </a:ext>
            </a:extLst>
          </p:cNvPr>
          <p:cNvSpPr txBox="1"/>
          <p:nvPr/>
        </p:nvSpPr>
        <p:spPr>
          <a:xfrm rot="10800000" flipV="1">
            <a:off x="4684385" y="6025006"/>
            <a:ext cx="485053" cy="169277"/>
          </a:xfrm>
          <a:prstGeom prst="rect">
            <a:avLst/>
          </a:prstGeom>
          <a:solidFill>
            <a:schemeClr val="bg1"/>
          </a:solidFill>
        </p:spPr>
        <p:txBody>
          <a:bodyPr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defTabSz="609585" fontAlgn="base">
              <a:spcBef>
                <a:spcPct val="0"/>
              </a:spcBef>
              <a:spcAft>
                <a:spcPts val="2400"/>
              </a:spcAft>
              <a:defRPr/>
            </a:pPr>
            <a:r>
              <a:rPr lang="en-US" sz="1100" dirty="0">
                <a:solidFill>
                  <a:srgbClr val="000000"/>
                </a:solidFill>
                <a:latin typeface="Arial"/>
                <a:ea typeface="ＭＳ Ｐゴシック"/>
              </a:rPr>
              <a:t>60</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F9DB06-84C5-AD87-6734-22A3B6C5F159}"/>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970C7918-1C3F-ACA9-3EE4-3EC99536959E}"/>
              </a:ext>
            </a:extLst>
          </p:cNvPr>
          <p:cNvSpPr/>
          <p:nvPr/>
        </p:nvSpPr>
        <p:spPr bwMode="auto">
          <a:xfrm>
            <a:off x="10261600" y="5943600"/>
            <a:ext cx="1930400" cy="914400"/>
          </a:xfrm>
          <a:prstGeom prst="rect">
            <a:avLst/>
          </a:prstGeom>
          <a:solidFill>
            <a:schemeClr val="bg1"/>
          </a:solidFill>
          <a:ln w="9525" cap="flat" cmpd="sng" algn="ctr">
            <a:noFill/>
            <a:prstDash val="solid"/>
            <a:round/>
            <a:headEnd type="none" w="med" len="med"/>
            <a:tailEnd type="none" w="med" len="med"/>
          </a:ln>
          <a:effectLst/>
        </p:spPr>
        <p:txBody>
          <a:bodyPr vert="horz" wrap="square" lIns="121920" tIns="60960" rIns="121920" bIns="60960" numCol="1" rtlCol="0" anchor="t" anchorCtr="0" compatLnSpc="1">
            <a:prstTxWarp prst="textNoShape">
              <a:avLst/>
            </a:prstTxWarp>
          </a:bodyPr>
          <a:lstStyle/>
          <a:p>
            <a:pPr defTabSz="1219170" eaLnBrk="0" fontAlgn="base" hangingPunct="0">
              <a:spcBef>
                <a:spcPct val="0"/>
              </a:spcBef>
              <a:spcAft>
                <a:spcPct val="0"/>
              </a:spcAft>
              <a:defRPr/>
            </a:pPr>
            <a:endParaRPr lang="en-US" sz="3200">
              <a:solidFill>
                <a:srgbClr val="000000"/>
              </a:solidFill>
              <a:latin typeface="Arial" pitchFamily="-72" charset="0"/>
              <a:ea typeface="ＭＳ Ｐゴシック" pitchFamily="-72" charset="-128"/>
              <a:cs typeface="ＭＳ Ｐゴシック" pitchFamily="-72" charset="-128"/>
            </a:endParaRPr>
          </a:p>
        </p:txBody>
      </p:sp>
      <p:pic>
        <p:nvPicPr>
          <p:cNvPr id="10" name="Picture 9">
            <a:extLst>
              <a:ext uri="{FF2B5EF4-FFF2-40B4-BE49-F238E27FC236}">
                <a16:creationId xmlns:a16="http://schemas.microsoft.com/office/drawing/2014/main" id="{85F4B9F5-41BC-2ED1-6FF2-B3F024AB1432}"/>
              </a:ext>
            </a:extLst>
          </p:cNvPr>
          <p:cNvPicPr>
            <a:picLocks noChangeAspect="1"/>
          </p:cNvPicPr>
          <p:nvPr/>
        </p:nvPicPr>
        <p:blipFill>
          <a:blip r:embed="rId3"/>
          <a:srcRect r="52091"/>
          <a:stretch/>
        </p:blipFill>
        <p:spPr>
          <a:xfrm>
            <a:off x="1117602" y="1990635"/>
            <a:ext cx="3149597" cy="1640321"/>
          </a:xfrm>
          <a:prstGeom prst="rect">
            <a:avLst/>
          </a:prstGeom>
        </p:spPr>
      </p:pic>
      <p:sp>
        <p:nvSpPr>
          <p:cNvPr id="11" name="TextBox 10">
            <a:extLst>
              <a:ext uri="{FF2B5EF4-FFF2-40B4-BE49-F238E27FC236}">
                <a16:creationId xmlns:a16="http://schemas.microsoft.com/office/drawing/2014/main" id="{FFA5EC20-94B4-6933-7C92-D2987997AEE8}"/>
              </a:ext>
            </a:extLst>
          </p:cNvPr>
          <p:cNvSpPr txBox="1"/>
          <p:nvPr/>
        </p:nvSpPr>
        <p:spPr>
          <a:xfrm>
            <a:off x="497841" y="1323447"/>
            <a:ext cx="4876799" cy="666977"/>
          </a:xfrm>
          <a:prstGeom prst="rect">
            <a:avLst/>
          </a:prstGeom>
          <a:solidFill>
            <a:srgbClr val="FFFFFF"/>
          </a:solidFill>
          <a:ln w="9525">
            <a:noFill/>
          </a:ln>
        </p:spPr>
        <p:txBody>
          <a:bodyPr wrap="square">
            <a:spAutoFit/>
          </a:bodyPr>
          <a:lstStyle/>
          <a:p>
            <a:pPr algn="ctr" defTabSz="1219140" fontAlgn="base">
              <a:spcBef>
                <a:spcPct val="0"/>
              </a:spcBef>
              <a:spcAft>
                <a:spcPct val="0"/>
              </a:spcAft>
              <a:defRPr/>
            </a:pPr>
            <a:r>
              <a:rPr lang="en-US" sz="1867" b="1" kern="0">
                <a:solidFill>
                  <a:srgbClr val="003767"/>
                </a:solidFill>
                <a:latin typeface="Arial"/>
                <a:ea typeface="Calibri" panose="020F0502020204030204" pitchFamily="34" charset="0"/>
                <a:cs typeface="Calibri" panose="020F0502020204030204" pitchFamily="34" charset="0"/>
              </a:rPr>
              <a:t>PFS of Patients Who Received AI vs </a:t>
            </a:r>
          </a:p>
          <a:p>
            <a:pPr algn="ctr" defTabSz="1219140" fontAlgn="base">
              <a:spcBef>
                <a:spcPct val="0"/>
              </a:spcBef>
              <a:spcAft>
                <a:spcPct val="0"/>
              </a:spcAft>
              <a:defRPr/>
            </a:pPr>
            <a:r>
              <a:rPr lang="en-US" sz="1867" b="1" kern="0">
                <a:solidFill>
                  <a:srgbClr val="003767"/>
                </a:solidFill>
                <a:latin typeface="Arial"/>
                <a:ea typeface="Calibri" panose="020F0502020204030204" pitchFamily="34" charset="0"/>
                <a:cs typeface="Calibri" panose="020F0502020204030204" pitchFamily="34" charset="0"/>
              </a:rPr>
              <a:t>Other Therapies as Subsequent Therapy</a:t>
            </a:r>
            <a:r>
              <a:rPr lang="en-US" sz="1867" b="1" kern="0" baseline="30000">
                <a:solidFill>
                  <a:srgbClr val="003767"/>
                </a:solidFill>
                <a:latin typeface="Arial"/>
                <a:ea typeface="Calibri" panose="020F0502020204030204" pitchFamily="34" charset="0"/>
                <a:cs typeface="Calibri" panose="020F0502020204030204" pitchFamily="34" charset="0"/>
              </a:rPr>
              <a:t>1</a:t>
            </a:r>
          </a:p>
        </p:txBody>
      </p:sp>
      <p:pic>
        <p:nvPicPr>
          <p:cNvPr id="12" name="Picture 11">
            <a:extLst>
              <a:ext uri="{FF2B5EF4-FFF2-40B4-BE49-F238E27FC236}">
                <a16:creationId xmlns:a16="http://schemas.microsoft.com/office/drawing/2014/main" id="{1B272410-B50E-0CBE-0D30-F399FB0490B9}"/>
              </a:ext>
            </a:extLst>
          </p:cNvPr>
          <p:cNvPicPr>
            <a:picLocks noChangeAspect="1"/>
          </p:cNvPicPr>
          <p:nvPr/>
        </p:nvPicPr>
        <p:blipFill>
          <a:blip r:embed="rId3"/>
          <a:srcRect l="52091"/>
          <a:stretch/>
        </p:blipFill>
        <p:spPr>
          <a:xfrm>
            <a:off x="1117602" y="3671298"/>
            <a:ext cx="3149599" cy="1640321"/>
          </a:xfrm>
          <a:prstGeom prst="rect">
            <a:avLst/>
          </a:prstGeom>
        </p:spPr>
      </p:pic>
      <p:cxnSp>
        <p:nvCxnSpPr>
          <p:cNvPr id="13" name="Straight Connector 12">
            <a:extLst>
              <a:ext uri="{FF2B5EF4-FFF2-40B4-BE49-F238E27FC236}">
                <a16:creationId xmlns:a16="http://schemas.microsoft.com/office/drawing/2014/main" id="{288FFB3F-4E4C-5205-F548-978B324181FB}"/>
              </a:ext>
            </a:extLst>
          </p:cNvPr>
          <p:cNvCxnSpPr>
            <a:cxnSpLocks/>
          </p:cNvCxnSpPr>
          <p:nvPr/>
        </p:nvCxnSpPr>
        <p:spPr>
          <a:xfrm>
            <a:off x="5455663" y="1364088"/>
            <a:ext cx="0" cy="3775071"/>
          </a:xfrm>
          <a:prstGeom prst="line">
            <a:avLst/>
          </a:prstGeom>
          <a:noFill/>
          <a:ln w="6350" cap="flat" cmpd="sng" algn="ctr">
            <a:solidFill>
              <a:srgbClr val="636569"/>
            </a:solidFill>
            <a:prstDash val="solid"/>
            <a:miter lim="800000"/>
          </a:ln>
          <a:effectLst/>
        </p:spPr>
      </p:cxnSp>
      <p:sp>
        <p:nvSpPr>
          <p:cNvPr id="15" name="Text Placeholder 2">
            <a:extLst>
              <a:ext uri="{FF2B5EF4-FFF2-40B4-BE49-F238E27FC236}">
                <a16:creationId xmlns:a16="http://schemas.microsoft.com/office/drawing/2014/main" id="{F6A1F9D7-0673-73DC-F9FD-2DC7A28E1F6E}"/>
              </a:ext>
            </a:extLst>
          </p:cNvPr>
          <p:cNvSpPr txBox="1">
            <a:spLocks/>
          </p:cNvSpPr>
          <p:nvPr/>
        </p:nvSpPr>
        <p:spPr>
          <a:xfrm>
            <a:off x="5709394" y="1364088"/>
            <a:ext cx="6158013" cy="696100"/>
          </a:xfrm>
          <a:prstGeom prst="rect">
            <a:avLst/>
          </a:prstGeom>
          <a:solidFill>
            <a:srgbClr val="FFFFFF"/>
          </a:solidFill>
          <a:ln w="9525">
            <a:noFill/>
          </a:ln>
        </p:spPr>
        <p:txBody>
          <a:bodyPr vert="horz" lIns="121920" tIns="60960" rIns="121920" bIns="60960" rtlCol="0" anchor="t" anchorCtr="0">
            <a:noAutofit/>
          </a:bodyPr>
          <a:lstStyle>
            <a:lvl1pPr marL="0" indent="0" algn="l" defTabSz="914400" rtl="0" eaLnBrk="1" latinLnBrk="0" hangingPunct="1">
              <a:lnSpc>
                <a:spcPct val="100000"/>
              </a:lnSpc>
              <a:spcBef>
                <a:spcPts val="300"/>
              </a:spcBef>
              <a:spcAft>
                <a:spcPts val="0"/>
              </a:spcAft>
              <a:buClr>
                <a:schemeClr val="accent4"/>
              </a:buClr>
              <a:buSzPct val="85000"/>
              <a:buFont typeface="Wingdings" pitchFamily="2" charset="2"/>
              <a:buNone/>
              <a:defRPr sz="900" kern="1200">
                <a:solidFill>
                  <a:schemeClr val="tx1"/>
                </a:solidFill>
                <a:latin typeface="+mn-lt"/>
                <a:ea typeface="+mn-ea"/>
                <a:cs typeface="+mn-cs"/>
              </a:defRPr>
            </a:lvl1pPr>
            <a:lvl2pPr marL="457200" indent="0" algn="l" defTabSz="914400" rtl="0" eaLnBrk="1" latinLnBrk="0" hangingPunct="1">
              <a:lnSpc>
                <a:spcPct val="100000"/>
              </a:lnSpc>
              <a:spcBef>
                <a:spcPts val="300"/>
              </a:spcBef>
              <a:buClr>
                <a:schemeClr val="accent4"/>
              </a:buClr>
              <a:buFont typeface="System Font Regular"/>
              <a:buNone/>
              <a:defRPr sz="1000" kern="1200">
                <a:solidFill>
                  <a:schemeClr val="tx1"/>
                </a:solidFill>
                <a:latin typeface="+mn-lt"/>
                <a:ea typeface="+mn-ea"/>
                <a:cs typeface="+mn-cs"/>
              </a:defRPr>
            </a:lvl2pPr>
            <a:lvl3pPr marL="914400" indent="0" algn="l" defTabSz="914400" rtl="0" eaLnBrk="1" latinLnBrk="0" hangingPunct="1">
              <a:lnSpc>
                <a:spcPct val="100000"/>
              </a:lnSpc>
              <a:spcBef>
                <a:spcPts val="300"/>
              </a:spcBef>
              <a:buClr>
                <a:schemeClr val="accent4"/>
              </a:buClr>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lnSpc>
                <a:spcPct val="100000"/>
              </a:lnSpc>
              <a:spcBef>
                <a:spcPts val="300"/>
              </a:spcBef>
              <a:buClr>
                <a:schemeClr val="accent4"/>
              </a:buClr>
              <a:buFont typeface="Wingdings" pitchFamily="2" charset="2"/>
              <a:buNone/>
              <a:defRPr sz="1000" kern="1200">
                <a:solidFill>
                  <a:schemeClr val="tx1"/>
                </a:solidFill>
                <a:latin typeface="+mn-lt"/>
                <a:ea typeface="+mn-ea"/>
                <a:cs typeface="+mn-cs"/>
              </a:defRPr>
            </a:lvl4pPr>
            <a:lvl5pPr marL="1828800" indent="0" algn="l" defTabSz="914400" rtl="0" eaLnBrk="1" latinLnBrk="0" hangingPunct="1">
              <a:lnSpc>
                <a:spcPct val="100000"/>
              </a:lnSpc>
              <a:spcBef>
                <a:spcPts val="300"/>
              </a:spcBef>
              <a:buClr>
                <a:schemeClr val="accent4"/>
              </a:buClr>
              <a:buFont typeface="Monaco" pitchFamily="2" charset="77"/>
              <a:buNone/>
              <a:defRPr sz="1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2" algn="ctr" defTabSz="1219140" fontAlgn="base">
              <a:lnSpc>
                <a:spcPct val="90000"/>
              </a:lnSpc>
              <a:spcBef>
                <a:spcPts val="400"/>
              </a:spcBef>
              <a:spcAft>
                <a:spcPct val="0"/>
              </a:spcAft>
              <a:buClr>
                <a:srgbClr val="715091"/>
              </a:buClr>
              <a:defRPr/>
            </a:pPr>
            <a:r>
              <a:rPr lang="en-US" sz="1733" b="1">
                <a:solidFill>
                  <a:srgbClr val="003767"/>
                </a:solidFill>
                <a:latin typeface="Arial"/>
                <a:ea typeface="Calibri" panose="020F0502020204030204" pitchFamily="34" charset="0"/>
                <a:cs typeface="Calibri" panose="020F0502020204030204" pitchFamily="34" charset="0"/>
              </a:rPr>
              <a:t>Median PFS in Patients With </a:t>
            </a:r>
            <a:r>
              <a:rPr lang="en-US" sz="1733" b="1" i="1">
                <a:solidFill>
                  <a:srgbClr val="003767"/>
                </a:solidFill>
                <a:latin typeface="Arial"/>
                <a:ea typeface="Calibri" panose="020F0502020204030204" pitchFamily="34" charset="0"/>
                <a:cs typeface="Calibri" panose="020F0502020204030204" pitchFamily="34" charset="0"/>
              </a:rPr>
              <a:t>ESR1</a:t>
            </a:r>
            <a:r>
              <a:rPr lang="en-US" sz="1733" b="1">
                <a:solidFill>
                  <a:srgbClr val="003767"/>
                </a:solidFill>
                <a:latin typeface="Arial"/>
                <a:ea typeface="Calibri" panose="020F0502020204030204" pitchFamily="34" charset="0"/>
                <a:cs typeface="Calibri" panose="020F0502020204030204" pitchFamily="34" charset="0"/>
              </a:rPr>
              <a:t>mut Who Progressed on ET Compared With Patients With </a:t>
            </a:r>
            <a:r>
              <a:rPr lang="en-US" sz="1733" b="1" i="1">
                <a:solidFill>
                  <a:srgbClr val="003767"/>
                </a:solidFill>
                <a:latin typeface="Arial"/>
                <a:ea typeface="Calibri" panose="020F0502020204030204" pitchFamily="34" charset="0"/>
                <a:cs typeface="Calibri" panose="020F0502020204030204" pitchFamily="34" charset="0"/>
              </a:rPr>
              <a:t>ESR1</a:t>
            </a:r>
            <a:r>
              <a:rPr lang="en-US" sz="1733" b="1">
                <a:solidFill>
                  <a:srgbClr val="003767"/>
                </a:solidFill>
                <a:latin typeface="Arial"/>
                <a:ea typeface="Calibri" panose="020F0502020204030204" pitchFamily="34" charset="0"/>
                <a:cs typeface="Calibri" panose="020F0502020204030204" pitchFamily="34" charset="0"/>
              </a:rPr>
              <a:t>wt</a:t>
            </a:r>
            <a:endParaRPr lang="en-US" sz="1733" b="1">
              <a:solidFill>
                <a:srgbClr val="003767"/>
              </a:solidFill>
              <a:highlight>
                <a:srgbClr val="FF00FF"/>
              </a:highlight>
              <a:latin typeface="Arial"/>
              <a:ea typeface="Calibri" panose="020F0502020204030204" pitchFamily="34" charset="0"/>
              <a:cs typeface="Calibri" panose="020F0502020204030204" pitchFamily="34" charset="0"/>
            </a:endParaRPr>
          </a:p>
        </p:txBody>
      </p:sp>
      <p:sp>
        <p:nvSpPr>
          <p:cNvPr id="23" name="Content Placeholder 4">
            <a:extLst>
              <a:ext uri="{FF2B5EF4-FFF2-40B4-BE49-F238E27FC236}">
                <a16:creationId xmlns:a16="http://schemas.microsoft.com/office/drawing/2014/main" id="{1EFCD3E0-24F9-E943-CA48-F1506B069B27}"/>
              </a:ext>
            </a:extLst>
          </p:cNvPr>
          <p:cNvSpPr txBox="1">
            <a:spLocks/>
          </p:cNvSpPr>
          <p:nvPr/>
        </p:nvSpPr>
        <p:spPr>
          <a:xfrm>
            <a:off x="609600" y="5288037"/>
            <a:ext cx="11328391" cy="839336"/>
          </a:xfrm>
          <a:prstGeom prst="rect">
            <a:avLst/>
          </a:prstGeom>
          <a:solidFill>
            <a:schemeClr val="accent1"/>
          </a:solidFill>
        </p:spPr>
        <p:txBody>
          <a:bodyPr vert="horz" lIns="121920" tIns="60960" rIns="121920" bIns="60960" rtlCol="0" anchor="ctr">
            <a:noAutofit/>
          </a:bodyPr>
          <a:lstStyle>
            <a:lvl1pPr marL="320040" indent="-320040" algn="l" defTabSz="914400" rtl="0" eaLnBrk="1" latinLnBrk="0" hangingPunct="1">
              <a:lnSpc>
                <a:spcPct val="100000"/>
              </a:lnSpc>
              <a:spcBef>
                <a:spcPts val="0"/>
              </a:spcBef>
              <a:spcAft>
                <a:spcPts val="600"/>
              </a:spcAft>
              <a:buClr>
                <a:schemeClr val="accent2"/>
              </a:buClr>
              <a:buSzPct val="85000"/>
              <a:buFont typeface="Wingdings" pitchFamily="2" charset="2"/>
              <a:buChar char="§"/>
              <a:defRPr sz="2400" kern="1200">
                <a:solidFill>
                  <a:schemeClr val="tx1"/>
                </a:solidFill>
                <a:latin typeface="+mn-lt"/>
                <a:ea typeface="+mn-ea"/>
                <a:cs typeface="+mn-cs"/>
              </a:defRPr>
            </a:lvl1pPr>
            <a:lvl2pPr marL="685800" indent="-320040" algn="l" defTabSz="914400" rtl="0" eaLnBrk="1" latinLnBrk="0" hangingPunct="1">
              <a:lnSpc>
                <a:spcPct val="100000"/>
              </a:lnSpc>
              <a:spcBef>
                <a:spcPts val="0"/>
              </a:spcBef>
              <a:spcAft>
                <a:spcPts val="600"/>
              </a:spcAft>
              <a:buClr>
                <a:schemeClr val="accent2"/>
              </a:buClr>
              <a:buFont typeface="System Font Regular"/>
              <a:buChar char="–"/>
              <a:defRPr sz="2200" kern="1200">
                <a:solidFill>
                  <a:schemeClr val="tx1"/>
                </a:solidFill>
                <a:latin typeface="+mn-lt"/>
                <a:ea typeface="+mn-ea"/>
                <a:cs typeface="+mn-cs"/>
              </a:defRPr>
            </a:lvl2pPr>
            <a:lvl3pPr marL="1143000" indent="-320040" algn="l" defTabSz="914400" rtl="0" eaLnBrk="1" latinLnBrk="0" hangingPunct="1">
              <a:lnSpc>
                <a:spcPct val="100000"/>
              </a:lnSpc>
              <a:spcBef>
                <a:spcPts val="0"/>
              </a:spcBef>
              <a:spcAft>
                <a:spcPts val="600"/>
              </a:spcAft>
              <a:buClr>
                <a:schemeClr val="accent2"/>
              </a:buClr>
              <a:buFont typeface="Courier New" panose="02070309020205020404" pitchFamily="49" charset="0"/>
              <a:buChar char="o"/>
              <a:defRPr sz="2000" kern="1200">
                <a:solidFill>
                  <a:schemeClr val="tx1"/>
                </a:solidFill>
                <a:latin typeface="+mn-lt"/>
                <a:ea typeface="+mn-ea"/>
                <a:cs typeface="+mn-cs"/>
              </a:defRPr>
            </a:lvl3pPr>
            <a:lvl4pPr marL="1600200" indent="-320040" algn="l" defTabSz="914400" rtl="0" eaLnBrk="1" latinLnBrk="0" hangingPunct="1">
              <a:lnSpc>
                <a:spcPct val="100000"/>
              </a:lnSpc>
              <a:spcBef>
                <a:spcPts val="0"/>
              </a:spcBef>
              <a:spcAft>
                <a:spcPts val="600"/>
              </a:spcAft>
              <a:buClr>
                <a:schemeClr val="accent2"/>
              </a:buClr>
              <a:buFont typeface="Arial" panose="020B0604020202020204" pitchFamily="34" charset="0"/>
              <a:buChar char="•"/>
              <a:defRPr sz="1800" kern="1200">
                <a:solidFill>
                  <a:schemeClr val="tx1"/>
                </a:solidFill>
                <a:latin typeface="+mn-lt"/>
                <a:ea typeface="+mn-ea"/>
                <a:cs typeface="+mn-cs"/>
              </a:defRPr>
            </a:lvl4pPr>
            <a:lvl5pPr marL="2057400" indent="-320040" algn="l" defTabSz="914400" rtl="0" eaLnBrk="1" latinLnBrk="0" hangingPunct="1">
              <a:lnSpc>
                <a:spcPct val="100000"/>
              </a:lnSpc>
              <a:spcBef>
                <a:spcPts val="300"/>
              </a:spcBef>
              <a:buClr>
                <a:schemeClr val="accent2"/>
              </a:buClr>
              <a:buFont typeface="Monaco" pitchFamily="2" charset="77"/>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1219140" fontAlgn="base">
              <a:lnSpc>
                <a:spcPct val="90000"/>
              </a:lnSpc>
              <a:spcBef>
                <a:spcPts val="1600"/>
              </a:spcBef>
              <a:spcAft>
                <a:spcPts val="800"/>
              </a:spcAft>
              <a:buClr>
                <a:srgbClr val="636569"/>
              </a:buClr>
              <a:buNone/>
              <a:defRPr/>
            </a:pPr>
            <a:r>
              <a:rPr lang="en-US" sz="1800">
                <a:solidFill>
                  <a:schemeClr val="bg1"/>
                </a:solidFill>
                <a:latin typeface="Arial" panose="020B0604020202020204" pitchFamily="34" charset="0"/>
                <a:ea typeface="Calibri" panose="020F0502020204030204" pitchFamily="34" charset="0"/>
                <a:cs typeface="Arial" panose="020B0604020202020204" pitchFamily="34" charset="0"/>
              </a:rPr>
              <a:t>The presence of </a:t>
            </a:r>
            <a:r>
              <a:rPr lang="en-US" sz="1800" i="1">
                <a:solidFill>
                  <a:schemeClr val="bg1"/>
                </a:solidFill>
                <a:latin typeface="Arial" panose="020B0604020202020204" pitchFamily="34" charset="0"/>
                <a:ea typeface="Calibri" panose="020F0502020204030204" pitchFamily="34" charset="0"/>
                <a:cs typeface="Arial" panose="020B0604020202020204" pitchFamily="34" charset="0"/>
              </a:rPr>
              <a:t>ESR1</a:t>
            </a:r>
            <a:r>
              <a:rPr lang="en-US" sz="1800">
                <a:solidFill>
                  <a:schemeClr val="bg1"/>
                </a:solidFill>
                <a:latin typeface="Arial" panose="020B0604020202020204" pitchFamily="34" charset="0"/>
                <a:ea typeface="Calibri" panose="020F0502020204030204" pitchFamily="34" charset="0"/>
                <a:cs typeface="Arial" panose="020B0604020202020204" pitchFamily="34" charset="0"/>
              </a:rPr>
              <a:t>mut in patients with MBC who progressed on 1L therapy, in studies testing </a:t>
            </a:r>
            <a:r>
              <a:rPr lang="en-US" sz="1800" i="1">
                <a:solidFill>
                  <a:schemeClr val="bg1"/>
                </a:solidFill>
                <a:latin typeface="Arial" panose="020B0604020202020204" pitchFamily="34" charset="0"/>
                <a:ea typeface="Calibri" panose="020F0502020204030204" pitchFamily="34" charset="0"/>
                <a:cs typeface="Arial" panose="020B0604020202020204" pitchFamily="34" charset="0"/>
              </a:rPr>
              <a:t>ESR1</a:t>
            </a:r>
            <a:r>
              <a:rPr lang="en-US" sz="1800">
                <a:solidFill>
                  <a:schemeClr val="bg1"/>
                </a:solidFill>
                <a:latin typeface="Arial" panose="020B0604020202020204" pitchFamily="34" charset="0"/>
                <a:ea typeface="Calibri" panose="020F0502020204030204" pitchFamily="34" charset="0"/>
                <a:cs typeface="Arial" panose="020B0604020202020204" pitchFamily="34" charset="0"/>
              </a:rPr>
              <a:t>mut </a:t>
            </a:r>
            <a:br>
              <a:rPr lang="en-US" sz="1800">
                <a:solidFill>
                  <a:schemeClr val="bg1"/>
                </a:solidFill>
                <a:latin typeface="Arial" panose="020B0604020202020204" pitchFamily="34" charset="0"/>
                <a:ea typeface="Calibri" panose="020F0502020204030204" pitchFamily="34" charset="0"/>
                <a:cs typeface="Arial" panose="020B0604020202020204" pitchFamily="34" charset="0"/>
              </a:rPr>
            </a:br>
            <a:r>
              <a:rPr lang="en-US" sz="1800">
                <a:solidFill>
                  <a:schemeClr val="bg1"/>
                </a:solidFill>
                <a:latin typeface="Arial" panose="020B0604020202020204" pitchFamily="34" charset="0"/>
                <a:ea typeface="Calibri" panose="020F0502020204030204" pitchFamily="34" charset="0"/>
                <a:cs typeface="Arial" panose="020B0604020202020204" pitchFamily="34" charset="0"/>
              </a:rPr>
              <a:t>either retrospectively or prospectively, was associated with reduced survival and response to ET</a:t>
            </a:r>
            <a:r>
              <a:rPr lang="en-US" sz="1800" baseline="30000">
                <a:solidFill>
                  <a:schemeClr val="bg1"/>
                </a:solidFill>
                <a:latin typeface="Arial" panose="020B0604020202020204" pitchFamily="34" charset="0"/>
                <a:ea typeface="Calibri" panose="020F0502020204030204" pitchFamily="34" charset="0"/>
                <a:cs typeface="Arial" panose="020B0604020202020204" pitchFamily="34" charset="0"/>
              </a:rPr>
              <a:t>1-5</a:t>
            </a:r>
          </a:p>
        </p:txBody>
      </p:sp>
      <p:graphicFrame>
        <p:nvGraphicFramePr>
          <p:cNvPr id="7" name="Table 6">
            <a:extLst>
              <a:ext uri="{FF2B5EF4-FFF2-40B4-BE49-F238E27FC236}">
                <a16:creationId xmlns:a16="http://schemas.microsoft.com/office/drawing/2014/main" id="{26B5DFB2-27E6-3F9A-CC68-E164DA925DE9}"/>
              </a:ext>
            </a:extLst>
          </p:cNvPr>
          <p:cNvGraphicFramePr>
            <a:graphicFrameLocks noGrp="1"/>
          </p:cNvGraphicFramePr>
          <p:nvPr>
            <p:extLst>
              <p:ext uri="{D42A27DB-BD31-4B8C-83A1-F6EECF244321}">
                <p14:modId xmlns:p14="http://schemas.microsoft.com/office/powerpoint/2010/main" val="2285758902"/>
              </p:ext>
            </p:extLst>
          </p:nvPr>
        </p:nvGraphicFramePr>
        <p:xfrm>
          <a:off x="5638800" y="2213486"/>
          <a:ext cx="6299200" cy="1828800"/>
        </p:xfrm>
        <a:graphic>
          <a:graphicData uri="http://schemas.openxmlformats.org/drawingml/2006/table">
            <a:tbl>
              <a:tblPr firstRow="1" bandRow="1">
                <a:tableStyleId>{69012ECD-51FC-41F1-AA8D-1B2483CD663E}</a:tableStyleId>
              </a:tblPr>
              <a:tblGrid>
                <a:gridCol w="1259840">
                  <a:extLst>
                    <a:ext uri="{9D8B030D-6E8A-4147-A177-3AD203B41FA5}">
                      <a16:colId xmlns:a16="http://schemas.microsoft.com/office/drawing/2014/main" val="3695935453"/>
                    </a:ext>
                  </a:extLst>
                </a:gridCol>
                <a:gridCol w="1574800">
                  <a:extLst>
                    <a:ext uri="{9D8B030D-6E8A-4147-A177-3AD203B41FA5}">
                      <a16:colId xmlns:a16="http://schemas.microsoft.com/office/drawing/2014/main" val="1537209253"/>
                    </a:ext>
                  </a:extLst>
                </a:gridCol>
                <a:gridCol w="1838960">
                  <a:extLst>
                    <a:ext uri="{9D8B030D-6E8A-4147-A177-3AD203B41FA5}">
                      <a16:colId xmlns:a16="http://schemas.microsoft.com/office/drawing/2014/main" val="3130040756"/>
                    </a:ext>
                  </a:extLst>
                </a:gridCol>
                <a:gridCol w="1625600">
                  <a:extLst>
                    <a:ext uri="{9D8B030D-6E8A-4147-A177-3AD203B41FA5}">
                      <a16:colId xmlns:a16="http://schemas.microsoft.com/office/drawing/2014/main" val="3439189057"/>
                    </a:ext>
                  </a:extLst>
                </a:gridCol>
              </a:tblGrid>
              <a:tr h="609600">
                <a:tc>
                  <a:txBody>
                    <a:bodyPr/>
                    <a:lstStyle/>
                    <a:p>
                      <a:endParaRPr lang="en-US" sz="1600">
                        <a:solidFill>
                          <a:schemeClr val="bg1"/>
                        </a:solidFill>
                      </a:endParaRPr>
                    </a:p>
                  </a:txBody>
                  <a:tcPr marL="121920" marR="121920" marT="60960" marB="60960"/>
                </a:tc>
                <a:tc>
                  <a:txBody>
                    <a:bodyPr/>
                    <a:lstStyle/>
                    <a:p>
                      <a:pPr algn="ctr"/>
                      <a:r>
                        <a:rPr lang="en-US" sz="1600" b="0">
                          <a:solidFill>
                            <a:schemeClr val="bg1"/>
                          </a:solidFill>
                        </a:rPr>
                        <a:t>PALOMA-3 </a:t>
                      </a:r>
                      <a:br>
                        <a:rPr lang="en-US" sz="1600" b="0">
                          <a:solidFill>
                            <a:schemeClr val="bg1"/>
                          </a:solidFill>
                        </a:rPr>
                      </a:br>
                      <a:r>
                        <a:rPr lang="en-US" sz="1600" b="0">
                          <a:solidFill>
                            <a:schemeClr val="bg1"/>
                          </a:solidFill>
                        </a:rPr>
                        <a:t>2L fulvestrant</a:t>
                      </a:r>
                      <a:r>
                        <a:rPr lang="en-US" sz="1600" b="0" baseline="30000">
                          <a:solidFill>
                            <a:schemeClr val="bg1"/>
                          </a:solidFill>
                        </a:rPr>
                        <a:t>2</a:t>
                      </a:r>
                    </a:p>
                  </a:txBody>
                  <a:tcPr marL="121920" marR="121920" marT="60960" marB="60960"/>
                </a:tc>
                <a:tc>
                  <a:txBody>
                    <a:bodyPr/>
                    <a:lstStyle/>
                    <a:p>
                      <a:pPr algn="ctr"/>
                      <a:r>
                        <a:rPr lang="en-US" sz="1600" b="0">
                          <a:solidFill>
                            <a:schemeClr val="bg1"/>
                          </a:solidFill>
                        </a:rPr>
                        <a:t>SoFEA &amp; EFECT</a:t>
                      </a:r>
                      <a:br>
                        <a:rPr lang="en-US" sz="1600" b="0">
                          <a:solidFill>
                            <a:schemeClr val="bg1"/>
                          </a:solidFill>
                        </a:rPr>
                      </a:br>
                      <a:r>
                        <a:rPr lang="en-US" sz="1600" b="0">
                          <a:solidFill>
                            <a:schemeClr val="bg1"/>
                          </a:solidFill>
                        </a:rPr>
                        <a:t>2L exemestane</a:t>
                      </a:r>
                      <a:r>
                        <a:rPr lang="en-US" sz="1600" b="0" baseline="30000">
                          <a:solidFill>
                            <a:schemeClr val="bg1"/>
                          </a:solidFill>
                        </a:rPr>
                        <a:t>3</a:t>
                      </a:r>
                    </a:p>
                  </a:txBody>
                  <a:tcPr marL="121920" marR="121920" marT="60960" marB="60960"/>
                </a:tc>
                <a:tc>
                  <a:txBody>
                    <a:bodyPr/>
                    <a:lstStyle/>
                    <a:p>
                      <a:pPr algn="ctr"/>
                      <a:r>
                        <a:rPr lang="en-US" sz="1600" b="0">
                          <a:solidFill>
                            <a:schemeClr val="bg1"/>
                          </a:solidFill>
                        </a:rPr>
                        <a:t>BOLERO-2</a:t>
                      </a:r>
                      <a:br>
                        <a:rPr lang="en-US" sz="1600" b="0">
                          <a:solidFill>
                            <a:schemeClr val="bg1"/>
                          </a:solidFill>
                        </a:rPr>
                      </a:br>
                      <a:r>
                        <a:rPr lang="en-US" sz="1600" b="0">
                          <a:solidFill>
                            <a:schemeClr val="bg1"/>
                          </a:solidFill>
                        </a:rPr>
                        <a:t>2L everolimus</a:t>
                      </a:r>
                      <a:r>
                        <a:rPr lang="en-US" sz="1600" b="0" baseline="30000">
                          <a:solidFill>
                            <a:schemeClr val="bg1"/>
                          </a:solidFill>
                        </a:rPr>
                        <a:t>4</a:t>
                      </a:r>
                    </a:p>
                  </a:txBody>
                  <a:tcPr marL="121920" marR="121920" marT="60960" marB="60960"/>
                </a:tc>
                <a:extLst>
                  <a:ext uri="{0D108BD9-81ED-4DB2-BD59-A6C34878D82A}">
                    <a16:rowId xmlns:a16="http://schemas.microsoft.com/office/drawing/2014/main" val="2757557609"/>
                  </a:ext>
                </a:extLst>
              </a:tr>
              <a:tr h="609600">
                <a:tc>
                  <a:txBody>
                    <a:bodyPr/>
                    <a:lstStyle/>
                    <a:p>
                      <a:r>
                        <a:rPr lang="en-US" sz="1600"/>
                        <a:t>ESR1mut patients</a:t>
                      </a:r>
                    </a:p>
                  </a:txBody>
                  <a:tcPr marL="121920" marR="121920" marT="60960" marB="60960" anchor="ctr"/>
                </a:tc>
                <a:tc>
                  <a:txBody>
                    <a:bodyPr/>
                    <a:lstStyle/>
                    <a:p>
                      <a:pPr algn="ctr"/>
                      <a:r>
                        <a:rPr lang="en-US" sz="1900" b="0"/>
                        <a:t>3.6 mo</a:t>
                      </a:r>
                    </a:p>
                  </a:txBody>
                  <a:tcPr marL="121920" marR="121920" marT="60960" marB="60960" anchor="ctr"/>
                </a:tc>
                <a:tc>
                  <a:txBody>
                    <a:bodyPr/>
                    <a:lstStyle/>
                    <a:p>
                      <a:pPr algn="ctr"/>
                      <a:r>
                        <a:rPr lang="en-US" sz="1900" b="0"/>
                        <a:t>2.4 mo</a:t>
                      </a:r>
                    </a:p>
                  </a:txBody>
                  <a:tcPr marL="121920" marR="121920" marT="60960" marB="60960" anchor="ctr"/>
                </a:tc>
                <a:tc>
                  <a:txBody>
                    <a:bodyPr/>
                    <a:lstStyle/>
                    <a:p>
                      <a:pPr algn="ctr"/>
                      <a:r>
                        <a:rPr lang="en-US" sz="1900" b="0"/>
                        <a:t>5.8 mo</a:t>
                      </a:r>
                    </a:p>
                  </a:txBody>
                  <a:tcPr marL="121920" marR="121920" marT="60960" marB="60960" anchor="ctr"/>
                </a:tc>
                <a:extLst>
                  <a:ext uri="{0D108BD9-81ED-4DB2-BD59-A6C34878D82A}">
                    <a16:rowId xmlns:a16="http://schemas.microsoft.com/office/drawing/2014/main" val="1973707026"/>
                  </a:ext>
                </a:extLst>
              </a:tr>
              <a:tr h="609600">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600"/>
                        <a:t>ESR1wt patients</a:t>
                      </a:r>
                    </a:p>
                  </a:txBody>
                  <a:tcPr marL="121920" marR="121920" marT="60960" marB="60960" anchor="ctr"/>
                </a:tc>
                <a:tc>
                  <a:txBody>
                    <a:bodyPr/>
                    <a:lstStyle/>
                    <a:p>
                      <a:pPr algn="ctr"/>
                      <a:r>
                        <a:rPr lang="en-US" sz="1900" b="0"/>
                        <a:t>5.4 mo</a:t>
                      </a:r>
                    </a:p>
                  </a:txBody>
                  <a:tcPr marL="121920" marR="121920" marT="60960" marB="60960" anchor="ctr"/>
                </a:tc>
                <a:tc>
                  <a:txBody>
                    <a:bodyPr/>
                    <a:lstStyle/>
                    <a:p>
                      <a:pPr algn="ctr"/>
                      <a:r>
                        <a:rPr lang="en-US" sz="1900" b="0"/>
                        <a:t>4.8 mo</a:t>
                      </a:r>
                    </a:p>
                  </a:txBody>
                  <a:tcPr marL="121920" marR="121920" marT="60960" marB="60960" anchor="ctr"/>
                </a:tc>
                <a:tc>
                  <a:txBody>
                    <a:bodyPr/>
                    <a:lstStyle/>
                    <a:p>
                      <a:pPr algn="ctr"/>
                      <a:r>
                        <a:rPr lang="en-US" sz="1900" b="0"/>
                        <a:t>8.5 mo</a:t>
                      </a:r>
                      <a:endParaRPr lang="en-US" sz="1900" b="0" dirty="0"/>
                    </a:p>
                  </a:txBody>
                  <a:tcPr marL="121920" marR="121920" marT="60960" marB="60960" anchor="ctr"/>
                </a:tc>
                <a:extLst>
                  <a:ext uri="{0D108BD9-81ED-4DB2-BD59-A6C34878D82A}">
                    <a16:rowId xmlns:a16="http://schemas.microsoft.com/office/drawing/2014/main" val="3382453062"/>
                  </a:ext>
                </a:extLst>
              </a:tr>
            </a:tbl>
          </a:graphicData>
        </a:graphic>
      </p:graphicFrame>
      <p:sp>
        <p:nvSpPr>
          <p:cNvPr id="2" name="Title 1">
            <a:extLst>
              <a:ext uri="{FF2B5EF4-FFF2-40B4-BE49-F238E27FC236}">
                <a16:creationId xmlns:a16="http://schemas.microsoft.com/office/drawing/2014/main" id="{33700BE8-7784-152F-15B3-572ACEDFD740}"/>
              </a:ext>
            </a:extLst>
          </p:cNvPr>
          <p:cNvSpPr>
            <a:spLocks noGrp="1"/>
          </p:cNvSpPr>
          <p:nvPr>
            <p:ph type="title"/>
          </p:nvPr>
        </p:nvSpPr>
        <p:spPr/>
        <p:txBody>
          <a:bodyPr>
            <a:normAutofit fontScale="90000"/>
          </a:bodyPr>
          <a:lstStyle/>
          <a:p>
            <a:r>
              <a:rPr lang="en-US" i="1" kern="0" dirty="0">
                <a:latin typeface="Arial"/>
                <a:ea typeface="ＭＳ Ｐゴシック"/>
              </a:rPr>
              <a:t>ESR1</a:t>
            </a:r>
            <a:r>
              <a:rPr lang="en-US" kern="0" dirty="0">
                <a:latin typeface="Arial"/>
                <a:ea typeface="ＭＳ Ｐゴシック"/>
              </a:rPr>
              <a:t>m Are Associated With Poorer Prognosis in Patients With MBC Who Progressed on 1L Treatment</a:t>
            </a:r>
            <a:endParaRPr lang="en-US" dirty="0"/>
          </a:p>
        </p:txBody>
      </p:sp>
      <p:sp>
        <p:nvSpPr>
          <p:cNvPr id="19" name="Footer Placeholder 2">
            <a:extLst>
              <a:ext uri="{FF2B5EF4-FFF2-40B4-BE49-F238E27FC236}">
                <a16:creationId xmlns:a16="http://schemas.microsoft.com/office/drawing/2014/main" id="{DF738F2D-5220-BD63-7CD7-D1686D1AF5AE}"/>
              </a:ext>
            </a:extLst>
          </p:cNvPr>
          <p:cNvSpPr>
            <a:spLocks noGrp="1"/>
          </p:cNvSpPr>
          <p:nvPr>
            <p:ph type="ftr" sz="quarter" idx="3"/>
          </p:nvPr>
        </p:nvSpPr>
        <p:spPr>
          <a:xfrm>
            <a:off x="622300" y="5945188"/>
            <a:ext cx="10277475" cy="809625"/>
          </a:xfrm>
        </p:spPr>
        <p:txBody>
          <a:bodyPr/>
          <a:lstStyle/>
          <a:p>
            <a:pPr defTabSz="1219170" fontAlgn="base">
              <a:spcBef>
                <a:spcPct val="0"/>
              </a:spcBef>
              <a:spcAft>
                <a:spcPct val="0"/>
              </a:spcAft>
              <a:defRPr/>
            </a:pPr>
            <a:r>
              <a:rPr lang="en-US" dirty="0">
                <a:latin typeface="Arial" charset="0"/>
                <a:ea typeface="ＭＳ Ｐゴシック" charset="0"/>
              </a:rPr>
              <a:t>1. Sundaresan TK, et al. </a:t>
            </a:r>
            <a:r>
              <a:rPr lang="en-US" i="1" dirty="0">
                <a:latin typeface="Arial" charset="0"/>
                <a:ea typeface="ＭＳ Ｐゴシック" charset="0"/>
              </a:rPr>
              <a:t>Breast Cancer Res Treat</a:t>
            </a:r>
            <a:r>
              <a:rPr lang="en-US" dirty="0">
                <a:latin typeface="Arial" charset="0"/>
                <a:ea typeface="ＭＳ Ｐゴシック" charset="0"/>
              </a:rPr>
              <a:t>. 2021;188(1):43-52.  2. </a:t>
            </a:r>
            <a:r>
              <a:rPr lang="en-US" dirty="0" err="1">
                <a:latin typeface="Arial" charset="0"/>
                <a:ea typeface="ＭＳ Ｐゴシック" charset="0"/>
              </a:rPr>
              <a:t>Cristofanilli</a:t>
            </a:r>
            <a:r>
              <a:rPr lang="en-US" dirty="0">
                <a:latin typeface="Arial" charset="0"/>
                <a:ea typeface="ＭＳ Ｐゴシック" charset="0"/>
              </a:rPr>
              <a:t> M, et al. </a:t>
            </a:r>
            <a:r>
              <a:rPr lang="en-US" i="1" dirty="0">
                <a:latin typeface="Arial" charset="0"/>
                <a:ea typeface="ＭＳ Ｐゴシック" charset="0"/>
              </a:rPr>
              <a:t>Clin Cancer Res</a:t>
            </a:r>
            <a:r>
              <a:rPr lang="en-US" dirty="0">
                <a:latin typeface="Arial" charset="0"/>
                <a:ea typeface="ＭＳ Ｐゴシック" charset="0"/>
              </a:rPr>
              <a:t>. 2022;28(16):3433-3442.  3. Turner NC, et al. </a:t>
            </a:r>
            <a:r>
              <a:rPr lang="en-US" i="1" dirty="0">
                <a:latin typeface="Arial" charset="0"/>
                <a:ea typeface="ＭＳ Ｐゴシック" charset="0"/>
              </a:rPr>
              <a:t>Clin Cancer Res</a:t>
            </a:r>
            <a:r>
              <a:rPr lang="en-US" dirty="0">
                <a:latin typeface="Arial" charset="0"/>
                <a:ea typeface="ＭＳ Ｐゴシック" charset="0"/>
              </a:rPr>
              <a:t>. 2020;26(19):5172-5177.  4. </a:t>
            </a:r>
            <a:r>
              <a:rPr lang="en-US" dirty="0" err="1">
                <a:latin typeface="Arial" charset="0"/>
                <a:ea typeface="ＭＳ Ｐゴシック" charset="0"/>
              </a:rPr>
              <a:t>Chandarlapaty</a:t>
            </a:r>
            <a:r>
              <a:rPr lang="en-US" dirty="0">
                <a:latin typeface="Arial" charset="0"/>
                <a:ea typeface="ＭＳ Ｐゴシック" charset="0"/>
              </a:rPr>
              <a:t> S, et al. </a:t>
            </a:r>
            <a:r>
              <a:rPr lang="en-US" i="1" dirty="0">
                <a:latin typeface="Arial" charset="0"/>
                <a:ea typeface="ＭＳ Ｐゴシック" charset="0"/>
              </a:rPr>
              <a:t>JAMA Oncol</a:t>
            </a:r>
            <a:r>
              <a:rPr lang="en-US" dirty="0">
                <a:latin typeface="Arial" charset="0"/>
                <a:ea typeface="ＭＳ Ｐゴシック" charset="0"/>
              </a:rPr>
              <a:t>. 2016;2(10):1310-1315. 5. </a:t>
            </a:r>
            <a:r>
              <a:rPr lang="en-US" dirty="0" err="1">
                <a:latin typeface="Arial" charset="0"/>
                <a:ea typeface="ＭＳ Ｐゴシック" charset="0"/>
              </a:rPr>
              <a:t>Clatot</a:t>
            </a:r>
            <a:r>
              <a:rPr lang="en-US" dirty="0">
                <a:latin typeface="Arial" charset="0"/>
                <a:ea typeface="ＭＳ Ｐゴシック" charset="0"/>
              </a:rPr>
              <a:t> F, et al. </a:t>
            </a:r>
            <a:r>
              <a:rPr lang="en-US" i="1" dirty="0" err="1">
                <a:latin typeface="Arial" charset="0"/>
                <a:ea typeface="ＭＳ Ｐゴシック" charset="0"/>
              </a:rPr>
              <a:t>Oncotarget</a:t>
            </a:r>
            <a:r>
              <a:rPr lang="en-US" dirty="0">
                <a:latin typeface="Arial" charset="0"/>
                <a:ea typeface="ＭＳ Ｐゴシック" charset="0"/>
              </a:rPr>
              <a:t>. 2016;7(46):74448-74459. </a:t>
            </a:r>
          </a:p>
        </p:txBody>
      </p:sp>
    </p:spTree>
    <p:extLst>
      <p:ext uri="{BB962C8B-B14F-4D97-AF65-F5344CB8AC3E}">
        <p14:creationId xmlns:p14="http://schemas.microsoft.com/office/powerpoint/2010/main" val="69187199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C92027-4AD8-8E8F-5FBD-B0849B338D45}"/>
              </a:ext>
            </a:extLst>
          </p:cNvPr>
          <p:cNvSpPr>
            <a:spLocks noGrp="1"/>
          </p:cNvSpPr>
          <p:nvPr>
            <p:ph type="title"/>
          </p:nvPr>
        </p:nvSpPr>
        <p:spPr>
          <a:xfrm>
            <a:off x="838200" y="365125"/>
            <a:ext cx="10515600" cy="871393"/>
          </a:xfrm>
        </p:spPr>
        <p:txBody>
          <a:bodyPr>
            <a:normAutofit fontScale="90000"/>
          </a:bodyPr>
          <a:lstStyle/>
          <a:p>
            <a:r>
              <a:rPr lang="en-US"/>
              <a:t>ESR1 Mutations: Predictive Implications of SoFEA and EFECT Combined Analysis</a:t>
            </a:r>
          </a:p>
        </p:txBody>
      </p:sp>
      <p:pic>
        <p:nvPicPr>
          <p:cNvPr id="10" name="Picture 56">
            <a:extLst>
              <a:ext uri="{FF2B5EF4-FFF2-40B4-BE49-F238E27FC236}">
                <a16:creationId xmlns:a16="http://schemas.microsoft.com/office/drawing/2014/main" id="{A367E008-A0B2-9EDD-78F4-E63FE2C9174A}"/>
              </a:ext>
            </a:extLst>
          </p:cNvPr>
          <p:cNvPicPr>
            <a:picLocks noChangeAspect="1" noChangeArrowheads="1"/>
          </p:cNvPicPr>
          <p:nvPr/>
        </p:nvPicPr>
        <p:blipFill>
          <a:blip r:embed="rId3"/>
          <a:srcRect l="2" r="2"/>
          <a:stretch/>
        </p:blipFill>
        <p:spPr bwMode="auto">
          <a:xfrm>
            <a:off x="337929" y="1680986"/>
            <a:ext cx="5605671" cy="414997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7"/>
                    </a:schemeClr>
                  </a:outerShdw>
                </a:effectLst>
              </a14:hiddenEffects>
            </a:ext>
          </a:extLst>
        </p:spPr>
      </p:pic>
      <p:pic>
        <p:nvPicPr>
          <p:cNvPr id="11" name="Picture 57">
            <a:extLst>
              <a:ext uri="{FF2B5EF4-FFF2-40B4-BE49-F238E27FC236}">
                <a16:creationId xmlns:a16="http://schemas.microsoft.com/office/drawing/2014/main" id="{D77FEA9E-326F-12B1-6D71-7EB0160C4CBA}"/>
              </a:ext>
            </a:extLst>
          </p:cNvPr>
          <p:cNvPicPr>
            <a:picLocks noChangeAspect="1" noChangeArrowheads="1"/>
          </p:cNvPicPr>
          <p:nvPr/>
        </p:nvPicPr>
        <p:blipFill>
          <a:blip r:embed="rId4"/>
          <a:srcRect t="5" b="5"/>
          <a:stretch/>
        </p:blipFill>
        <p:spPr bwMode="auto">
          <a:xfrm>
            <a:off x="6248402" y="1770228"/>
            <a:ext cx="5696671" cy="40607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7"/>
                    </a:schemeClr>
                  </a:outerShdw>
                </a:effectLst>
              </a14:hiddenEffects>
            </a:ext>
          </a:extLst>
        </p:spPr>
      </p:pic>
      <p:sp>
        <p:nvSpPr>
          <p:cNvPr id="13" name="Content Placeholder 2">
            <a:extLst>
              <a:ext uri="{FF2B5EF4-FFF2-40B4-BE49-F238E27FC236}">
                <a16:creationId xmlns:a16="http://schemas.microsoft.com/office/drawing/2014/main" id="{4C2EFCC1-CB15-69C2-444A-A1A58576B7C1}"/>
              </a:ext>
            </a:extLst>
          </p:cNvPr>
          <p:cNvSpPr txBox="1">
            <a:spLocks/>
          </p:cNvSpPr>
          <p:nvPr/>
        </p:nvSpPr>
        <p:spPr bwMode="auto">
          <a:xfrm>
            <a:off x="1371600" y="5953678"/>
            <a:ext cx="9448800" cy="497813"/>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121920" tIns="60960" rIns="121920" bIns="60960" numCol="1" anchor="ctr" anchorCtr="0" compatLnSpc="1">
            <a:prstTxWarp prst="textNoShape">
              <a:avLst/>
            </a:prstTxWarp>
          </a:bodyPr>
          <a:lstStyle>
            <a:lvl1pPr marL="342900" indent="-342900" algn="l" rtl="0" eaLnBrk="1" fontAlgn="base" hangingPunct="1">
              <a:spcBef>
                <a:spcPct val="20000"/>
              </a:spcBef>
              <a:spcAft>
                <a:spcPct val="0"/>
              </a:spcAft>
              <a:buChar char="•"/>
              <a:defRPr sz="24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000">
                <a:solidFill>
                  <a:schemeClr val="tx1"/>
                </a:solidFill>
                <a:latin typeface="+mn-lt"/>
                <a:ea typeface="+mn-ea"/>
              </a:defRPr>
            </a:lvl2pPr>
            <a:lvl3pPr marL="1143000" indent="-228600" algn="l" rtl="0" eaLnBrk="1" fontAlgn="base" hangingPunct="1">
              <a:spcBef>
                <a:spcPct val="20000"/>
              </a:spcBef>
              <a:spcAft>
                <a:spcPct val="0"/>
              </a:spcAft>
              <a:buChar char="•"/>
              <a:defRPr>
                <a:solidFill>
                  <a:schemeClr val="tx1"/>
                </a:solidFill>
                <a:latin typeface="+mn-lt"/>
                <a:ea typeface="+mn-ea"/>
              </a:defRPr>
            </a:lvl3pPr>
            <a:lvl4pPr marL="1600200" indent="-228600" algn="l" rtl="0" eaLnBrk="1" fontAlgn="base" hangingPunct="1">
              <a:spcBef>
                <a:spcPct val="20000"/>
              </a:spcBef>
              <a:spcAft>
                <a:spcPct val="0"/>
              </a:spcAft>
              <a:defRPr sz="2000">
                <a:solidFill>
                  <a:schemeClr val="tx1"/>
                </a:solidFill>
                <a:latin typeface="+mn-lt"/>
                <a:ea typeface="+mn-ea"/>
              </a:defRPr>
            </a:lvl4pPr>
            <a:lvl5pPr marL="2057400" indent="-228600" algn="l" rtl="0" eaLnBrk="1" fontAlgn="base" hangingPunct="1">
              <a:spcBef>
                <a:spcPct val="20000"/>
              </a:spcBef>
              <a:spcAft>
                <a:spcPct val="0"/>
              </a:spcAft>
              <a:buChar char="»"/>
              <a:defRPr sz="2000">
                <a:solidFill>
                  <a:schemeClr val="tx1"/>
                </a:solidFill>
                <a:latin typeface="+mn-lt"/>
                <a:ea typeface="+mn-ea"/>
              </a:defRPr>
            </a:lvl5pPr>
            <a:lvl6pPr marL="2514600" indent="-228600" algn="l" rtl="0" eaLnBrk="1" fontAlgn="base" hangingPunct="1">
              <a:spcBef>
                <a:spcPct val="20000"/>
              </a:spcBef>
              <a:spcAft>
                <a:spcPct val="0"/>
              </a:spcAft>
              <a:buChar char="»"/>
              <a:defRPr sz="2000">
                <a:solidFill>
                  <a:schemeClr val="tx1"/>
                </a:solidFill>
                <a:latin typeface="+mn-lt"/>
                <a:ea typeface="+mn-ea"/>
              </a:defRPr>
            </a:lvl6pPr>
            <a:lvl7pPr marL="2971800" indent="-228600" algn="l" rtl="0" eaLnBrk="1" fontAlgn="base" hangingPunct="1">
              <a:spcBef>
                <a:spcPct val="20000"/>
              </a:spcBef>
              <a:spcAft>
                <a:spcPct val="0"/>
              </a:spcAft>
              <a:buChar char="»"/>
              <a:defRPr sz="2000">
                <a:solidFill>
                  <a:schemeClr val="tx1"/>
                </a:solidFill>
                <a:latin typeface="+mn-lt"/>
                <a:ea typeface="+mn-ea"/>
              </a:defRPr>
            </a:lvl7pPr>
            <a:lvl8pPr marL="3429000" indent="-228600" algn="l" rtl="0" eaLnBrk="1" fontAlgn="base" hangingPunct="1">
              <a:spcBef>
                <a:spcPct val="20000"/>
              </a:spcBef>
              <a:spcAft>
                <a:spcPct val="0"/>
              </a:spcAft>
              <a:buChar char="»"/>
              <a:defRPr sz="2000">
                <a:solidFill>
                  <a:schemeClr val="tx1"/>
                </a:solidFill>
                <a:latin typeface="+mn-lt"/>
                <a:ea typeface="+mn-ea"/>
              </a:defRPr>
            </a:lvl8pPr>
            <a:lvl9pPr marL="3886200" indent="-228600" algn="l" rtl="0" eaLnBrk="1" fontAlgn="base" hangingPunct="1">
              <a:spcBef>
                <a:spcPct val="20000"/>
              </a:spcBef>
              <a:spcAft>
                <a:spcPct val="0"/>
              </a:spcAft>
              <a:buChar char="»"/>
              <a:defRPr sz="2000">
                <a:solidFill>
                  <a:schemeClr val="tx1"/>
                </a:solidFill>
                <a:latin typeface="+mn-lt"/>
                <a:ea typeface="+mn-ea"/>
              </a:defRPr>
            </a:lvl9pPr>
          </a:lstStyle>
          <a:p>
            <a:pPr marL="0" indent="0" algn="ctr" defTabSz="1219170">
              <a:buNone/>
              <a:defRPr/>
            </a:pPr>
            <a:r>
              <a:rPr lang="en-US" sz="1600" b="1" i="1" kern="0">
                <a:solidFill>
                  <a:srgbClr val="333333"/>
                </a:solidFill>
                <a:latin typeface="Arial"/>
                <a:ea typeface="ＭＳ Ｐゴシック"/>
              </a:rPr>
              <a:t>ESR1 </a:t>
            </a:r>
            <a:r>
              <a:rPr lang="en-US" sz="1600" b="1" kern="0">
                <a:solidFill>
                  <a:srgbClr val="333333"/>
                </a:solidFill>
                <a:latin typeface="Arial"/>
                <a:ea typeface="ＭＳ Ｐゴシック"/>
              </a:rPr>
              <a:t>mutations detected in 30% (151/383) of baseline samples</a:t>
            </a:r>
            <a:endParaRPr lang="en-US" sz="1600" b="1" i="1" kern="0">
              <a:solidFill>
                <a:srgbClr val="333333"/>
              </a:solidFill>
              <a:latin typeface="Arial"/>
              <a:ea typeface="ＭＳ Ｐゴシック"/>
            </a:endParaRPr>
          </a:p>
        </p:txBody>
      </p:sp>
      <p:sp>
        <p:nvSpPr>
          <p:cNvPr id="14" name="Content Placeholder 2">
            <a:extLst>
              <a:ext uri="{FF2B5EF4-FFF2-40B4-BE49-F238E27FC236}">
                <a16:creationId xmlns:a16="http://schemas.microsoft.com/office/drawing/2014/main" id="{B55364B0-4D1F-6970-D416-7A5BD8AF15E4}"/>
              </a:ext>
            </a:extLst>
          </p:cNvPr>
          <p:cNvSpPr>
            <a:spLocks noGrp="1"/>
          </p:cNvSpPr>
          <p:nvPr>
            <p:ph idx="1"/>
          </p:nvPr>
        </p:nvSpPr>
        <p:spPr>
          <a:xfrm>
            <a:off x="839184" y="1183173"/>
            <a:ext cx="10650112" cy="497813"/>
          </a:xfrm>
        </p:spPr>
        <p:txBody>
          <a:bodyPr>
            <a:noAutofit/>
          </a:bodyPr>
          <a:lstStyle/>
          <a:p>
            <a:pPr marL="0" indent="0">
              <a:buNone/>
            </a:pPr>
            <a:r>
              <a:rPr lang="en-US" sz="1800" b="1" i="1" dirty="0">
                <a:solidFill>
                  <a:schemeClr val="accent3"/>
                </a:solidFill>
                <a:latin typeface="Arial" panose="020B0604020202020204" pitchFamily="34" charset="0"/>
                <a:cs typeface="Arial" panose="020B0604020202020204" pitchFamily="34" charset="0"/>
              </a:rPr>
              <a:t>ESR1</a:t>
            </a:r>
            <a:r>
              <a:rPr lang="en-US" sz="1800" b="1" dirty="0">
                <a:solidFill>
                  <a:schemeClr val="accent3"/>
                </a:solidFill>
                <a:latin typeface="Arial" panose="020B0604020202020204" pitchFamily="34" charset="0"/>
                <a:cs typeface="Arial" panose="020B0604020202020204" pitchFamily="34" charset="0"/>
              </a:rPr>
              <a:t>-mutant breast cancer has poor outcomes if treated with further AI</a:t>
            </a:r>
            <a:endParaRPr lang="en-US" sz="1800" b="1" i="1" dirty="0">
              <a:solidFill>
                <a:schemeClr val="accent3"/>
              </a:solidFill>
              <a:latin typeface="Arial" panose="020B0604020202020204" pitchFamily="34" charset="0"/>
              <a:cs typeface="Arial" panose="020B0604020202020204" pitchFamily="34" charset="0"/>
            </a:endParaRPr>
          </a:p>
        </p:txBody>
      </p:sp>
      <p:sp>
        <p:nvSpPr>
          <p:cNvPr id="15" name="Footer Placeholder 2">
            <a:extLst>
              <a:ext uri="{FF2B5EF4-FFF2-40B4-BE49-F238E27FC236}">
                <a16:creationId xmlns:a16="http://schemas.microsoft.com/office/drawing/2014/main" id="{F1C233D3-1678-2280-C8FA-1747477C5898}"/>
              </a:ext>
            </a:extLst>
          </p:cNvPr>
          <p:cNvSpPr>
            <a:spLocks noGrp="1"/>
          </p:cNvSpPr>
          <p:nvPr>
            <p:ph type="ftr" sz="quarter" idx="3"/>
          </p:nvPr>
        </p:nvSpPr>
        <p:spPr>
          <a:xfrm>
            <a:off x="622300" y="5945188"/>
            <a:ext cx="10277475" cy="809625"/>
          </a:xfrm>
        </p:spPr>
        <p:txBody>
          <a:bodyPr/>
          <a:lstStyle/>
          <a:p>
            <a:pPr defTabSz="1219170" fontAlgn="base">
              <a:spcBef>
                <a:spcPct val="0"/>
              </a:spcBef>
              <a:spcAft>
                <a:spcPct val="0"/>
              </a:spcAft>
              <a:defRPr/>
            </a:pPr>
            <a:r>
              <a:rPr lang="en-US" dirty="0">
                <a:solidFill>
                  <a:srgbClr val="000000"/>
                </a:solidFill>
                <a:latin typeface="Arial" charset="0"/>
                <a:ea typeface="ＭＳ Ｐゴシック" charset="0"/>
              </a:rPr>
              <a:t>Turner NC, et al. </a:t>
            </a:r>
            <a:r>
              <a:rPr lang="en-US" i="1" dirty="0">
                <a:solidFill>
                  <a:srgbClr val="000000"/>
                </a:solidFill>
                <a:latin typeface="Arial" charset="0"/>
                <a:ea typeface="ＭＳ Ｐゴシック" charset="0"/>
              </a:rPr>
              <a:t>Clin Cancer Res. </a:t>
            </a:r>
            <a:r>
              <a:rPr lang="en-US" dirty="0">
                <a:solidFill>
                  <a:srgbClr val="000000"/>
                </a:solidFill>
                <a:latin typeface="Arial" charset="0"/>
                <a:ea typeface="ＭＳ Ｐゴシック" charset="0"/>
              </a:rPr>
              <a:t>2020;26(19):5172-5177.</a:t>
            </a:r>
          </a:p>
        </p:txBody>
      </p:sp>
    </p:spTree>
    <p:extLst>
      <p:ext uri="{BB962C8B-B14F-4D97-AF65-F5344CB8AC3E}">
        <p14:creationId xmlns:p14="http://schemas.microsoft.com/office/powerpoint/2010/main" val="108906611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0F23E5-0F79-95E7-5691-BCABF8FD9461}"/>
              </a:ext>
            </a:extLst>
          </p:cNvPr>
          <p:cNvSpPr>
            <a:spLocks noGrp="1"/>
          </p:cNvSpPr>
          <p:nvPr>
            <p:ph type="title"/>
          </p:nvPr>
        </p:nvSpPr>
        <p:spPr/>
        <p:txBody>
          <a:bodyPr>
            <a:normAutofit fontScale="90000"/>
          </a:bodyPr>
          <a:lstStyle/>
          <a:p>
            <a:r>
              <a:rPr lang="en-US" kern="0" dirty="0">
                <a:latin typeface="Arial"/>
                <a:ea typeface="ＭＳ Ｐゴシック"/>
              </a:rPr>
              <a:t>Overview of International Therapeutic Guidelines and Recommendations on </a:t>
            </a:r>
            <a:r>
              <a:rPr lang="en-US" i="1" kern="0" dirty="0">
                <a:latin typeface="Arial"/>
                <a:ea typeface="ＭＳ Ｐゴシック"/>
              </a:rPr>
              <a:t>ESR1</a:t>
            </a:r>
            <a:r>
              <a:rPr lang="en-US" kern="0" dirty="0">
                <a:latin typeface="Arial"/>
                <a:ea typeface="ＭＳ Ｐゴシック"/>
              </a:rPr>
              <a:t>-mut Testing</a:t>
            </a:r>
            <a:endParaRPr lang="en-US" dirty="0"/>
          </a:p>
        </p:txBody>
      </p:sp>
      <p:sp>
        <p:nvSpPr>
          <p:cNvPr id="3" name="Title 1">
            <a:extLst>
              <a:ext uri="{FF2B5EF4-FFF2-40B4-BE49-F238E27FC236}">
                <a16:creationId xmlns:a16="http://schemas.microsoft.com/office/drawing/2014/main" id="{90D2E823-559F-FE95-0786-A19E07682132}"/>
              </a:ext>
            </a:extLst>
          </p:cNvPr>
          <p:cNvSpPr txBox="1">
            <a:spLocks/>
          </p:cNvSpPr>
          <p:nvPr/>
        </p:nvSpPr>
        <p:spPr>
          <a:xfrm>
            <a:off x="3601644" y="1647941"/>
            <a:ext cx="1631868" cy="584044"/>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pPr algn="ctr"/>
            <a:r>
              <a:rPr lang="en-US" sz="2000" kern="0" dirty="0">
                <a:latin typeface="Arial"/>
                <a:ea typeface="ＭＳ Ｐゴシック"/>
              </a:rPr>
              <a:t>ASCO</a:t>
            </a:r>
            <a:r>
              <a:rPr lang="en-US" sz="2000" kern="0" baseline="30000" dirty="0">
                <a:latin typeface="Arial"/>
                <a:ea typeface="ＭＳ Ｐゴシック"/>
              </a:rPr>
              <a:t>1</a:t>
            </a:r>
            <a:endParaRPr lang="en-US" sz="2000" baseline="30000" dirty="0"/>
          </a:p>
        </p:txBody>
      </p:sp>
      <p:sp>
        <p:nvSpPr>
          <p:cNvPr id="6" name="Title 1">
            <a:extLst>
              <a:ext uri="{FF2B5EF4-FFF2-40B4-BE49-F238E27FC236}">
                <a16:creationId xmlns:a16="http://schemas.microsoft.com/office/drawing/2014/main" id="{77F88813-0458-9CB0-F3A4-77E80783A816}"/>
              </a:ext>
            </a:extLst>
          </p:cNvPr>
          <p:cNvSpPr txBox="1">
            <a:spLocks/>
          </p:cNvSpPr>
          <p:nvPr/>
        </p:nvSpPr>
        <p:spPr>
          <a:xfrm>
            <a:off x="6640356" y="1613199"/>
            <a:ext cx="1631868" cy="584044"/>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pPr algn="ctr"/>
            <a:r>
              <a:rPr lang="en-US" sz="2000" kern="0" dirty="0">
                <a:latin typeface="Arial"/>
                <a:ea typeface="ＭＳ Ｐゴシック"/>
              </a:rPr>
              <a:t>ESMO</a:t>
            </a:r>
            <a:r>
              <a:rPr lang="en-US" sz="2000" kern="0" baseline="30000" dirty="0">
                <a:latin typeface="Arial"/>
                <a:ea typeface="ＭＳ Ｐゴシック"/>
              </a:rPr>
              <a:t>2</a:t>
            </a:r>
            <a:endParaRPr lang="en-US" sz="2000" baseline="30000" dirty="0"/>
          </a:p>
        </p:txBody>
      </p:sp>
      <p:sp>
        <p:nvSpPr>
          <p:cNvPr id="7" name="Title 1">
            <a:extLst>
              <a:ext uri="{FF2B5EF4-FFF2-40B4-BE49-F238E27FC236}">
                <a16:creationId xmlns:a16="http://schemas.microsoft.com/office/drawing/2014/main" id="{2601C417-ADF0-7E98-F60D-4D5F85E48831}"/>
              </a:ext>
            </a:extLst>
          </p:cNvPr>
          <p:cNvSpPr txBox="1">
            <a:spLocks/>
          </p:cNvSpPr>
          <p:nvPr/>
        </p:nvSpPr>
        <p:spPr>
          <a:xfrm>
            <a:off x="9508247" y="1603139"/>
            <a:ext cx="1631868" cy="584044"/>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pPr algn="ctr"/>
            <a:r>
              <a:rPr lang="en-US" sz="2000" kern="0" dirty="0">
                <a:latin typeface="Arial"/>
                <a:ea typeface="ＭＳ Ｐゴシック"/>
              </a:rPr>
              <a:t>NCCN</a:t>
            </a:r>
            <a:r>
              <a:rPr lang="en-US" sz="2000" kern="0" baseline="30000" dirty="0">
                <a:latin typeface="Arial"/>
                <a:ea typeface="ＭＳ Ｐゴシック"/>
              </a:rPr>
              <a:t>3</a:t>
            </a:r>
            <a:endParaRPr lang="en-US" sz="2000" baseline="30000" dirty="0"/>
          </a:p>
        </p:txBody>
      </p:sp>
      <p:sp>
        <p:nvSpPr>
          <p:cNvPr id="8" name="Footer Placeholder 2">
            <a:extLst>
              <a:ext uri="{FF2B5EF4-FFF2-40B4-BE49-F238E27FC236}">
                <a16:creationId xmlns:a16="http://schemas.microsoft.com/office/drawing/2014/main" id="{2BA8D40F-D468-B3E1-F05E-3B86D9735E16}"/>
              </a:ext>
            </a:extLst>
          </p:cNvPr>
          <p:cNvSpPr>
            <a:spLocks noGrp="1"/>
          </p:cNvSpPr>
          <p:nvPr>
            <p:ph type="ftr" sz="quarter" idx="3"/>
          </p:nvPr>
        </p:nvSpPr>
        <p:spPr>
          <a:xfrm>
            <a:off x="622300" y="5945188"/>
            <a:ext cx="10277475" cy="809625"/>
          </a:xfrm>
        </p:spPr>
        <p:txBody>
          <a:bodyPr/>
          <a:lstStyle/>
          <a:p>
            <a:r>
              <a:rPr lang="en-US" dirty="0"/>
              <a:t>1. Burstein HJ, et al. </a:t>
            </a:r>
            <a:r>
              <a:rPr lang="en-US" i="1" dirty="0"/>
              <a:t>J Clin Oncol. </a:t>
            </a:r>
            <a:r>
              <a:rPr lang="en-US" dirty="0"/>
              <a:t>2023;41(18):3423-3425. 2. de Azambuja E, et al. </a:t>
            </a:r>
            <a:r>
              <a:rPr lang="en-US" i="1" dirty="0"/>
              <a:t>Ann Oncol. </a:t>
            </a:r>
            <a:r>
              <a:rPr lang="en-US" dirty="0"/>
              <a:t>Published online May 29, 2026. doi:10.1016/j.annonc.2026.05.707. </a:t>
            </a:r>
            <a:br>
              <a:rPr lang="en-US" dirty="0"/>
            </a:br>
            <a:r>
              <a:rPr lang="en-US" dirty="0"/>
              <a:t>3. NCCN Guidelines. Breast Cancer (Version 6.2026). </a:t>
            </a:r>
            <a:r>
              <a:rPr lang="en-US" dirty="0" err="1"/>
              <a:t>NCCN.org</a:t>
            </a:r>
            <a:r>
              <a:rPr lang="en-US" dirty="0"/>
              <a:t>. 4. Mosele MF, et al. </a:t>
            </a:r>
            <a:r>
              <a:rPr lang="en-US" i="1" dirty="0"/>
              <a:t>Ann Oncol. </a:t>
            </a:r>
            <a:r>
              <a:rPr lang="en-US" dirty="0"/>
              <a:t>2024;35(7):588-606.</a:t>
            </a:r>
          </a:p>
        </p:txBody>
      </p:sp>
      <p:graphicFrame>
        <p:nvGraphicFramePr>
          <p:cNvPr id="4" name="Table 3">
            <a:extLst>
              <a:ext uri="{FF2B5EF4-FFF2-40B4-BE49-F238E27FC236}">
                <a16:creationId xmlns:a16="http://schemas.microsoft.com/office/drawing/2014/main" id="{C7846A10-9BC8-0FF6-85D9-369DE752112D}"/>
              </a:ext>
            </a:extLst>
          </p:cNvPr>
          <p:cNvGraphicFramePr>
            <a:graphicFrameLocks noGrp="1"/>
          </p:cNvGraphicFramePr>
          <p:nvPr>
            <p:extLst>
              <p:ext uri="{D42A27DB-BD31-4B8C-83A1-F6EECF244321}">
                <p14:modId xmlns:p14="http://schemas.microsoft.com/office/powerpoint/2010/main" val="893935346"/>
              </p:ext>
            </p:extLst>
          </p:nvPr>
        </p:nvGraphicFramePr>
        <p:xfrm>
          <a:off x="838200" y="2187183"/>
          <a:ext cx="10988639" cy="3292857"/>
        </p:xfrm>
        <a:graphic>
          <a:graphicData uri="http://schemas.openxmlformats.org/drawingml/2006/table">
            <a:tbl>
              <a:tblPr/>
              <a:tblGrid>
                <a:gridCol w="1983820">
                  <a:extLst>
                    <a:ext uri="{9D8B030D-6E8A-4147-A177-3AD203B41FA5}">
                      <a16:colId xmlns:a16="http://schemas.microsoft.com/office/drawing/2014/main" val="318887966"/>
                    </a:ext>
                  </a:extLst>
                </a:gridCol>
                <a:gridCol w="3233034">
                  <a:extLst>
                    <a:ext uri="{9D8B030D-6E8A-4147-A177-3AD203B41FA5}">
                      <a16:colId xmlns:a16="http://schemas.microsoft.com/office/drawing/2014/main" val="425354195"/>
                    </a:ext>
                  </a:extLst>
                </a:gridCol>
                <a:gridCol w="2804680">
                  <a:extLst>
                    <a:ext uri="{9D8B030D-6E8A-4147-A177-3AD203B41FA5}">
                      <a16:colId xmlns:a16="http://schemas.microsoft.com/office/drawing/2014/main" val="3101962727"/>
                    </a:ext>
                  </a:extLst>
                </a:gridCol>
                <a:gridCol w="2967105">
                  <a:extLst>
                    <a:ext uri="{9D8B030D-6E8A-4147-A177-3AD203B41FA5}">
                      <a16:colId xmlns:a16="http://schemas.microsoft.com/office/drawing/2014/main" val="241498939"/>
                    </a:ext>
                  </a:extLst>
                </a:gridCol>
              </a:tblGrid>
              <a:tr h="402030">
                <a:tc>
                  <a:txBody>
                    <a:bodyPr/>
                    <a:lstStyle/>
                    <a:p>
                      <a:pPr algn="l"/>
                      <a:r>
                        <a:rPr sz="1275" b="1" dirty="0">
                          <a:solidFill>
                            <a:schemeClr val="bg1"/>
                          </a:solidFill>
                        </a:rPr>
                        <a:t>Eligible patient</a:t>
                      </a:r>
                    </a:p>
                    <a:p>
                      <a:pPr algn="l"/>
                      <a:r>
                        <a:rPr sz="1275" b="1" dirty="0">
                          <a:solidFill>
                            <a:schemeClr val="bg1"/>
                          </a:solidFill>
                        </a:rPr>
                        <a:t>population</a:t>
                      </a:r>
                    </a:p>
                  </a:txBody>
                  <a:tcPr anchor="ctr">
                    <a:solidFill>
                      <a:schemeClr val="accent1"/>
                    </a:solidFill>
                  </a:tcPr>
                </a:tc>
                <a:tc>
                  <a:txBody>
                    <a:bodyPr/>
                    <a:lstStyle/>
                    <a:p>
                      <a:pPr algn="l"/>
                      <a:r>
                        <a:rPr sz="1163" b="0" dirty="0">
                          <a:solidFill>
                            <a:srgbClr val="111111"/>
                          </a:solidFill>
                        </a:rPr>
                        <a:t>•  HR-positive / HER2-negative</a:t>
                      </a:r>
                    </a:p>
                    <a:p>
                      <a:pPr algn="l"/>
                      <a:r>
                        <a:rPr sz="1163" b="0" dirty="0">
                          <a:solidFill>
                            <a:srgbClr val="111111"/>
                          </a:solidFill>
                        </a:rPr>
                        <a:t>•  On endocrine therapy (given with or</a:t>
                      </a:r>
                    </a:p>
                    <a:p>
                      <a:pPr algn="l"/>
                      <a:r>
                        <a:rPr sz="1163" b="0" dirty="0">
                          <a:solidFill>
                            <a:srgbClr val="111111"/>
                          </a:solidFill>
                        </a:rPr>
                        <a:t>   without CDK4/6i)</a:t>
                      </a:r>
                    </a:p>
                  </a:txBody>
                  <a:tcPr anchor="ctr">
                    <a:solidFill>
                      <a:srgbClr val="FFFFFF"/>
                    </a:solidFill>
                  </a:tcPr>
                </a:tc>
                <a:tc>
                  <a:txBody>
                    <a:bodyPr/>
                    <a:lstStyle/>
                    <a:p>
                      <a:pPr algn="l"/>
                      <a:r>
                        <a:rPr sz="1163" b="0" dirty="0">
                          <a:solidFill>
                            <a:srgbClr val="111111"/>
                          </a:solidFill>
                        </a:rPr>
                        <a:t>•  HR-positive / HER2-negative</a:t>
                      </a:r>
                    </a:p>
                  </a:txBody>
                  <a:tcPr anchor="ctr">
                    <a:solidFill>
                      <a:srgbClr val="FFFFFF"/>
                    </a:solidFill>
                  </a:tcPr>
                </a:tc>
                <a:tc>
                  <a:txBody>
                    <a:bodyPr/>
                    <a:lstStyle/>
                    <a:p>
                      <a:pPr algn="l"/>
                      <a:r>
                        <a:rPr sz="1163" b="0">
                          <a:solidFill>
                            <a:srgbClr val="111111"/>
                          </a:solidFill>
                        </a:rPr>
                        <a:t>•  HR-positive / HER2-negative</a:t>
                      </a:r>
                    </a:p>
                    <a:p>
                      <a:pPr algn="l"/>
                      <a:r>
                        <a:rPr sz="1163" b="0">
                          <a:solidFill>
                            <a:srgbClr val="111111"/>
                          </a:solidFill>
                        </a:rPr>
                        <a:t>•  Prior lines of endocrine therapy</a:t>
                      </a:r>
                    </a:p>
                  </a:txBody>
                  <a:tcPr anchor="ctr">
                    <a:solidFill>
                      <a:srgbClr val="FFFFFF"/>
                    </a:solidFill>
                  </a:tcPr>
                </a:tc>
                <a:extLst>
                  <a:ext uri="{0D108BD9-81ED-4DB2-BD59-A6C34878D82A}">
                    <a16:rowId xmlns:a16="http://schemas.microsoft.com/office/drawing/2014/main" val="3101771443"/>
                  </a:ext>
                </a:extLst>
              </a:tr>
              <a:tr h="578679">
                <a:tc>
                  <a:txBody>
                    <a:bodyPr/>
                    <a:lstStyle/>
                    <a:p>
                      <a:pPr algn="l"/>
                      <a:r>
                        <a:rPr sz="1275" b="1" dirty="0">
                          <a:solidFill>
                            <a:schemeClr val="bg1"/>
                          </a:solidFill>
                        </a:rPr>
                        <a:t>Timepoint of sample</a:t>
                      </a:r>
                    </a:p>
                    <a:p>
                      <a:pPr algn="l"/>
                      <a:r>
                        <a:rPr sz="1275" b="1" dirty="0">
                          <a:solidFill>
                            <a:schemeClr val="bg1"/>
                          </a:solidFill>
                        </a:rPr>
                        <a:t>collection</a:t>
                      </a:r>
                    </a:p>
                  </a:txBody>
                  <a:tcPr anchor="ctr">
                    <a:solidFill>
                      <a:schemeClr val="bg2"/>
                    </a:solidFill>
                  </a:tcPr>
                </a:tc>
                <a:tc>
                  <a:txBody>
                    <a:bodyPr/>
                    <a:lstStyle/>
                    <a:p>
                      <a:pPr marL="171450" indent="-171450" algn="l">
                        <a:buFont typeface="Arial" panose="020B0604020202020204" pitchFamily="34" charset="0"/>
                        <a:buChar char="•"/>
                      </a:pPr>
                      <a:r>
                        <a:rPr sz="1163" b="1" dirty="0">
                          <a:solidFill>
                            <a:srgbClr val="111111"/>
                          </a:solidFill>
                        </a:rPr>
                        <a:t>At progression, </a:t>
                      </a:r>
                      <a:r>
                        <a:rPr sz="1163" b="0" dirty="0">
                          <a:solidFill>
                            <a:srgbClr val="111111"/>
                          </a:solidFill>
                        </a:rPr>
                        <a:t>as </a:t>
                      </a:r>
                      <a:r>
                        <a:rPr sz="1163" b="0" i="1" dirty="0">
                          <a:solidFill>
                            <a:srgbClr val="111111"/>
                          </a:solidFill>
                        </a:rPr>
                        <a:t>ESR1</a:t>
                      </a:r>
                      <a:r>
                        <a:rPr sz="1163" b="0" dirty="0">
                          <a:solidFill>
                            <a:srgbClr val="111111"/>
                          </a:solidFill>
                        </a:rPr>
                        <a:t>-mut develop in response to selection pressure during treatment and are typically</a:t>
                      </a:r>
                      <a:r>
                        <a:rPr lang="en-US" sz="1163" b="0" dirty="0">
                          <a:solidFill>
                            <a:srgbClr val="111111"/>
                          </a:solidFill>
                        </a:rPr>
                        <a:t> </a:t>
                      </a:r>
                      <a:r>
                        <a:rPr sz="1163" b="0" dirty="0">
                          <a:solidFill>
                            <a:srgbClr val="111111"/>
                          </a:solidFill>
                        </a:rPr>
                        <a:t>undetectable in the primary tumor</a:t>
                      </a:r>
                    </a:p>
                  </a:txBody>
                  <a:tcPr anchor="ctr">
                    <a:solidFill>
                      <a:schemeClr val="bg2">
                        <a:lumMod val="20000"/>
                        <a:lumOff val="80000"/>
                      </a:schemeClr>
                    </a:solidFill>
                  </a:tcPr>
                </a:tc>
                <a:tc>
                  <a:txBody>
                    <a:bodyPr/>
                    <a:lstStyle/>
                    <a:p>
                      <a:pPr algn="l"/>
                      <a:r>
                        <a:rPr sz="1163" b="1" dirty="0">
                          <a:solidFill>
                            <a:srgbClr val="111111"/>
                          </a:solidFill>
                        </a:rPr>
                        <a:t>•  After progression to endocrine</a:t>
                      </a:r>
                    </a:p>
                    <a:p>
                      <a:pPr algn="l"/>
                      <a:r>
                        <a:rPr sz="1163" b="1" dirty="0">
                          <a:solidFill>
                            <a:srgbClr val="111111"/>
                          </a:solidFill>
                        </a:rPr>
                        <a:t>   therapy</a:t>
                      </a:r>
                      <a:r>
                        <a:rPr sz="1163" b="0" dirty="0">
                          <a:solidFill>
                            <a:srgbClr val="111111"/>
                          </a:solidFill>
                        </a:rPr>
                        <a:t> in the metastatic setting,</a:t>
                      </a:r>
                    </a:p>
                    <a:p>
                      <a:pPr algn="l"/>
                      <a:r>
                        <a:rPr sz="1163" b="1" dirty="0">
                          <a:solidFill>
                            <a:srgbClr val="111111"/>
                          </a:solidFill>
                        </a:rPr>
                        <a:t>   after first line of treatment⁴</a:t>
                      </a:r>
                    </a:p>
                  </a:txBody>
                  <a:tcPr anchor="ctr">
                    <a:solidFill>
                      <a:schemeClr val="bg2">
                        <a:lumMod val="20000"/>
                        <a:lumOff val="80000"/>
                      </a:schemeClr>
                    </a:solidFill>
                  </a:tcPr>
                </a:tc>
                <a:tc>
                  <a:txBody>
                    <a:bodyPr/>
                    <a:lstStyle/>
                    <a:p>
                      <a:pPr algn="l"/>
                      <a:r>
                        <a:rPr sz="1163" b="1" dirty="0">
                          <a:solidFill>
                            <a:srgbClr val="111111"/>
                          </a:solidFill>
                        </a:rPr>
                        <a:t>•  At progression </a:t>
                      </a:r>
                      <a:r>
                        <a:rPr sz="1163" b="0" dirty="0">
                          <a:solidFill>
                            <a:srgbClr val="111111"/>
                          </a:solidFill>
                        </a:rPr>
                        <a:t>following prior lines of</a:t>
                      </a:r>
                    </a:p>
                    <a:p>
                      <a:pPr algn="l"/>
                      <a:r>
                        <a:rPr sz="1163" b="0" dirty="0">
                          <a:solidFill>
                            <a:srgbClr val="111111"/>
                          </a:solidFill>
                        </a:rPr>
                        <a:t>   endocrine therapy</a:t>
                      </a:r>
                    </a:p>
                  </a:txBody>
                  <a:tcPr anchor="ctr">
                    <a:solidFill>
                      <a:schemeClr val="bg2">
                        <a:lumMod val="20000"/>
                        <a:lumOff val="80000"/>
                      </a:schemeClr>
                    </a:solidFill>
                  </a:tcPr>
                </a:tc>
                <a:extLst>
                  <a:ext uri="{0D108BD9-81ED-4DB2-BD59-A6C34878D82A}">
                    <a16:rowId xmlns:a16="http://schemas.microsoft.com/office/drawing/2014/main" val="521299956"/>
                  </a:ext>
                </a:extLst>
              </a:tr>
              <a:tr h="341116">
                <a:tc>
                  <a:txBody>
                    <a:bodyPr/>
                    <a:lstStyle/>
                    <a:p>
                      <a:pPr algn="l"/>
                      <a:r>
                        <a:rPr sz="1275" b="1">
                          <a:solidFill>
                            <a:schemeClr val="bg1"/>
                          </a:solidFill>
                        </a:rPr>
                        <a:t>Sample type</a:t>
                      </a:r>
                    </a:p>
                  </a:txBody>
                  <a:tcPr anchor="ctr">
                    <a:solidFill>
                      <a:schemeClr val="accent1"/>
                    </a:solidFill>
                  </a:tcPr>
                </a:tc>
                <a:tc>
                  <a:txBody>
                    <a:bodyPr/>
                    <a:lstStyle/>
                    <a:p>
                      <a:pPr marL="171450" indent="-171450" algn="l">
                        <a:buFont typeface="Arial" panose="020B0604020202020204" pitchFamily="34" charset="0"/>
                        <a:buChar char="•"/>
                      </a:pPr>
                      <a:r>
                        <a:rPr sz="1163" b="0" dirty="0">
                          <a:solidFill>
                            <a:srgbClr val="111111"/>
                          </a:solidFill>
                        </a:rPr>
                        <a:t>Blood or tissue BUT </a:t>
                      </a:r>
                      <a:r>
                        <a:rPr sz="1163" b="1" dirty="0">
                          <a:solidFill>
                            <a:srgbClr val="111111"/>
                          </a:solidFill>
                        </a:rPr>
                        <a:t>blood-based ctDNA preferred</a:t>
                      </a:r>
                      <a:r>
                        <a:rPr sz="1163" b="0" dirty="0">
                          <a:solidFill>
                            <a:srgbClr val="111111"/>
                          </a:solidFill>
                        </a:rPr>
                        <a:t> (owing to greater sensitivity)</a:t>
                      </a:r>
                    </a:p>
                  </a:txBody>
                  <a:tcPr anchor="ctr">
                    <a:solidFill>
                      <a:srgbClr val="FFFFFF"/>
                    </a:solidFill>
                  </a:tcPr>
                </a:tc>
                <a:tc>
                  <a:txBody>
                    <a:bodyPr/>
                    <a:lstStyle/>
                    <a:p>
                      <a:pPr algn="l"/>
                      <a:r>
                        <a:rPr sz="1163" b="0" dirty="0">
                          <a:solidFill>
                            <a:srgbClr val="111111"/>
                          </a:solidFill>
                        </a:rPr>
                        <a:t>•  Tumor</a:t>
                      </a:r>
                    </a:p>
                    <a:p>
                      <a:pPr algn="l"/>
                      <a:r>
                        <a:rPr sz="1163" b="0" dirty="0">
                          <a:solidFill>
                            <a:srgbClr val="111111"/>
                          </a:solidFill>
                        </a:rPr>
                        <a:t>•  Plasma</a:t>
                      </a:r>
                    </a:p>
                  </a:txBody>
                  <a:tcPr anchor="ctr">
                    <a:solidFill>
                      <a:srgbClr val="FFFFFF"/>
                    </a:solidFill>
                  </a:tcPr>
                </a:tc>
                <a:tc>
                  <a:txBody>
                    <a:bodyPr/>
                    <a:lstStyle/>
                    <a:p>
                      <a:pPr algn="l"/>
                      <a:r>
                        <a:rPr sz="1163" b="0">
                          <a:solidFill>
                            <a:srgbClr val="111111"/>
                          </a:solidFill>
                        </a:rPr>
                        <a:t>•  ctDNA preferred</a:t>
                      </a:r>
                    </a:p>
                  </a:txBody>
                  <a:tcPr anchor="ctr">
                    <a:solidFill>
                      <a:srgbClr val="FFFFFF"/>
                    </a:solidFill>
                  </a:tcPr>
                </a:tc>
                <a:extLst>
                  <a:ext uri="{0D108BD9-81ED-4DB2-BD59-A6C34878D82A}">
                    <a16:rowId xmlns:a16="http://schemas.microsoft.com/office/drawing/2014/main" val="3573842894"/>
                  </a:ext>
                </a:extLst>
              </a:tr>
              <a:tr h="286294">
                <a:tc>
                  <a:txBody>
                    <a:bodyPr/>
                    <a:lstStyle/>
                    <a:p>
                      <a:pPr algn="l"/>
                      <a:r>
                        <a:rPr sz="1275" b="1" dirty="0">
                          <a:solidFill>
                            <a:schemeClr val="bg1"/>
                          </a:solidFill>
                        </a:rPr>
                        <a:t>Test methodology</a:t>
                      </a:r>
                    </a:p>
                  </a:txBody>
                  <a:tcPr anchor="ctr">
                    <a:solidFill>
                      <a:schemeClr val="accent1"/>
                    </a:solidFill>
                  </a:tcPr>
                </a:tc>
                <a:tc>
                  <a:txBody>
                    <a:bodyPr/>
                    <a:lstStyle/>
                    <a:p>
                      <a:pPr algn="l"/>
                      <a:r>
                        <a:rPr sz="1163" b="0">
                          <a:solidFill>
                            <a:srgbClr val="111111"/>
                          </a:solidFill>
                        </a:rPr>
                        <a:t>•  CLIA-certified assay</a:t>
                      </a:r>
                    </a:p>
                  </a:txBody>
                  <a:tcPr anchor="ctr">
                    <a:solidFill>
                      <a:srgbClr val="FFFFFF"/>
                    </a:solidFill>
                  </a:tcPr>
                </a:tc>
                <a:tc>
                  <a:txBody>
                    <a:bodyPr/>
                    <a:lstStyle/>
                    <a:p>
                      <a:pPr algn="l"/>
                      <a:r>
                        <a:rPr sz="1163" b="0">
                          <a:solidFill>
                            <a:srgbClr val="111111"/>
                          </a:solidFill>
                        </a:rPr>
                        <a:t>•  NGS preferred</a:t>
                      </a:r>
                    </a:p>
                  </a:txBody>
                  <a:tcPr anchor="ctr">
                    <a:solidFill>
                      <a:srgbClr val="FFFFFF"/>
                    </a:solidFill>
                  </a:tcPr>
                </a:tc>
                <a:tc>
                  <a:txBody>
                    <a:bodyPr/>
                    <a:lstStyle/>
                    <a:p>
                      <a:pPr algn="l"/>
                      <a:r>
                        <a:rPr sz="1163" b="0" dirty="0">
                          <a:solidFill>
                            <a:srgbClr val="111111"/>
                          </a:solidFill>
                        </a:rPr>
                        <a:t>•  NGS</a:t>
                      </a:r>
                    </a:p>
                    <a:p>
                      <a:pPr algn="l"/>
                      <a:r>
                        <a:rPr sz="1163" b="0" dirty="0">
                          <a:solidFill>
                            <a:srgbClr val="111111"/>
                          </a:solidFill>
                        </a:rPr>
                        <a:t>•  </a:t>
                      </a:r>
                      <a:r>
                        <a:rPr sz="1163" b="0" dirty="0" err="1">
                          <a:solidFill>
                            <a:srgbClr val="111111"/>
                          </a:solidFill>
                        </a:rPr>
                        <a:t>dPCR</a:t>
                      </a:r>
                      <a:endParaRPr sz="1163" b="0" dirty="0">
                        <a:solidFill>
                          <a:srgbClr val="111111"/>
                        </a:solidFill>
                      </a:endParaRPr>
                    </a:p>
                  </a:txBody>
                  <a:tcPr anchor="ctr">
                    <a:solidFill>
                      <a:srgbClr val="FFFFFF"/>
                    </a:solidFill>
                  </a:tcPr>
                </a:tc>
                <a:extLst>
                  <a:ext uri="{0D108BD9-81ED-4DB2-BD59-A6C34878D82A}">
                    <a16:rowId xmlns:a16="http://schemas.microsoft.com/office/drawing/2014/main" val="3433996168"/>
                  </a:ext>
                </a:extLst>
              </a:tr>
              <a:tr h="560405">
                <a:tc>
                  <a:txBody>
                    <a:bodyPr/>
                    <a:lstStyle/>
                    <a:p>
                      <a:pPr algn="l"/>
                      <a:r>
                        <a:rPr sz="1275" b="1" dirty="0">
                          <a:solidFill>
                            <a:schemeClr val="bg1"/>
                          </a:solidFill>
                        </a:rPr>
                        <a:t>Re-testing if initial result</a:t>
                      </a:r>
                      <a:r>
                        <a:rPr lang="en-US" sz="1275" b="1" dirty="0">
                          <a:solidFill>
                            <a:schemeClr val="bg1"/>
                          </a:solidFill>
                        </a:rPr>
                        <a:t> </a:t>
                      </a:r>
                      <a:r>
                        <a:rPr sz="1275" b="1" dirty="0">
                          <a:solidFill>
                            <a:schemeClr val="bg1"/>
                          </a:solidFill>
                        </a:rPr>
                        <a:t>negative</a:t>
                      </a:r>
                    </a:p>
                  </a:txBody>
                  <a:tcPr anchor="ctr">
                    <a:solidFill>
                      <a:schemeClr val="accent1"/>
                    </a:solidFill>
                  </a:tcPr>
                </a:tc>
                <a:tc>
                  <a:txBody>
                    <a:bodyPr/>
                    <a:lstStyle/>
                    <a:p>
                      <a:pPr algn="l"/>
                      <a:r>
                        <a:rPr sz="1163" b="0" dirty="0">
                          <a:solidFill>
                            <a:srgbClr val="111111"/>
                          </a:solidFill>
                        </a:rPr>
                        <a:t>•  Patients whose tumor or ctDNA tests</a:t>
                      </a:r>
                    </a:p>
                    <a:p>
                      <a:pPr algn="l"/>
                      <a:r>
                        <a:rPr sz="1163" b="0" dirty="0">
                          <a:solidFill>
                            <a:srgbClr val="111111"/>
                          </a:solidFill>
                        </a:rPr>
                        <a:t>   remain </a:t>
                      </a:r>
                      <a:r>
                        <a:rPr sz="1163" b="0" i="1" dirty="0">
                          <a:solidFill>
                            <a:srgbClr val="111111"/>
                          </a:solidFill>
                        </a:rPr>
                        <a:t>ESR1</a:t>
                      </a:r>
                      <a:r>
                        <a:rPr sz="1163" b="0" dirty="0">
                          <a:solidFill>
                            <a:srgbClr val="111111"/>
                          </a:solidFill>
                        </a:rPr>
                        <a:t>-mut wild-type may warrant</a:t>
                      </a:r>
                    </a:p>
                    <a:p>
                      <a:pPr algn="l"/>
                      <a:r>
                        <a:rPr sz="1163" b="0" dirty="0">
                          <a:solidFill>
                            <a:srgbClr val="111111"/>
                          </a:solidFill>
                        </a:rPr>
                        <a:t>   retesting at subsequent disease</a:t>
                      </a:r>
                    </a:p>
                    <a:p>
                      <a:pPr algn="l"/>
                      <a:r>
                        <a:rPr sz="1163" b="0" dirty="0">
                          <a:solidFill>
                            <a:srgbClr val="111111"/>
                          </a:solidFill>
                        </a:rPr>
                        <a:t>   progression(s) to determine if an</a:t>
                      </a:r>
                    </a:p>
                    <a:p>
                      <a:pPr algn="l"/>
                      <a:r>
                        <a:rPr sz="1163" b="0" i="1" dirty="0">
                          <a:solidFill>
                            <a:srgbClr val="111111"/>
                          </a:solidFill>
                        </a:rPr>
                        <a:t>   ESR1</a:t>
                      </a:r>
                      <a:r>
                        <a:rPr sz="1163" b="0" dirty="0">
                          <a:solidFill>
                            <a:srgbClr val="111111"/>
                          </a:solidFill>
                        </a:rPr>
                        <a:t>-mut has arisen</a:t>
                      </a:r>
                    </a:p>
                  </a:txBody>
                  <a:tcPr anchor="ctr">
                    <a:solidFill>
                      <a:srgbClr val="FFFFFF"/>
                    </a:solidFill>
                  </a:tcPr>
                </a:tc>
                <a:tc>
                  <a:txBody>
                    <a:bodyPr/>
                    <a:lstStyle/>
                    <a:p>
                      <a:pPr algn="l"/>
                      <a:r>
                        <a:rPr sz="1163" b="1" dirty="0">
                          <a:solidFill>
                            <a:srgbClr val="111111"/>
                          </a:solidFill>
                        </a:rPr>
                        <a:t>•  Not specifically mentioned</a:t>
                      </a:r>
                    </a:p>
                  </a:txBody>
                  <a:tcPr anchor="ctr">
                    <a:solidFill>
                      <a:srgbClr val="FFFFFF"/>
                    </a:solidFill>
                  </a:tcPr>
                </a:tc>
                <a:tc>
                  <a:txBody>
                    <a:bodyPr/>
                    <a:lstStyle/>
                    <a:p>
                      <a:pPr algn="l"/>
                      <a:r>
                        <a:rPr sz="1163" b="1" dirty="0">
                          <a:solidFill>
                            <a:srgbClr val="111111"/>
                          </a:solidFill>
                        </a:rPr>
                        <a:t>•  Not specifically mentioned</a:t>
                      </a:r>
                    </a:p>
                  </a:txBody>
                  <a:tcPr anchor="ctr">
                    <a:solidFill>
                      <a:srgbClr val="FFFFFF"/>
                    </a:solidFill>
                  </a:tcPr>
                </a:tc>
                <a:extLst>
                  <a:ext uri="{0D108BD9-81ED-4DB2-BD59-A6C34878D82A}">
                    <a16:rowId xmlns:a16="http://schemas.microsoft.com/office/drawing/2014/main" val="691525761"/>
                  </a:ext>
                </a:extLst>
              </a:tr>
            </a:tbl>
          </a:graphicData>
        </a:graphic>
      </p:graphicFrame>
    </p:spTree>
    <p:extLst>
      <p:ext uri="{BB962C8B-B14F-4D97-AF65-F5344CB8AC3E}">
        <p14:creationId xmlns:p14="http://schemas.microsoft.com/office/powerpoint/2010/main" val="303831360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C7D3D5-F0EC-9339-1452-1501BCE8ED0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B5BB1C4-9998-E5C4-CE9C-839DF863038F}"/>
              </a:ext>
            </a:extLst>
          </p:cNvPr>
          <p:cNvSpPr>
            <a:spLocks noGrp="1"/>
          </p:cNvSpPr>
          <p:nvPr>
            <p:ph type="title"/>
          </p:nvPr>
        </p:nvSpPr>
        <p:spPr>
          <a:xfrm>
            <a:off x="831849" y="576263"/>
            <a:ext cx="10909878" cy="2852737"/>
          </a:xfrm>
        </p:spPr>
        <p:txBody>
          <a:bodyPr>
            <a:normAutofit/>
          </a:bodyPr>
          <a:lstStyle/>
          <a:p>
            <a:r>
              <a:rPr lang="en-US"/>
              <a:t>TODAY: Oral SERDs and PROTACs – Testing Smarter, Treating Better in ER+/HER2− </a:t>
            </a:r>
            <a:r>
              <a:rPr lang="en-US" err="1"/>
              <a:t>mBC</a:t>
            </a:r>
            <a:endParaRPr lang="en-US"/>
          </a:p>
        </p:txBody>
      </p:sp>
      <p:sp>
        <p:nvSpPr>
          <p:cNvPr id="3" name="Subtitle 2">
            <a:extLst>
              <a:ext uri="{FF2B5EF4-FFF2-40B4-BE49-F238E27FC236}">
                <a16:creationId xmlns:a16="http://schemas.microsoft.com/office/drawing/2014/main" id="{B959169D-0201-10FE-E99C-4EEC1ED9AB19}"/>
              </a:ext>
            </a:extLst>
          </p:cNvPr>
          <p:cNvSpPr>
            <a:spLocks noGrp="1"/>
          </p:cNvSpPr>
          <p:nvPr>
            <p:ph type="body" idx="1"/>
          </p:nvPr>
        </p:nvSpPr>
        <p:spPr/>
        <p:txBody>
          <a:bodyPr/>
          <a:lstStyle/>
          <a:p>
            <a:r>
              <a:rPr lang="en-US"/>
              <a:t>Evidence Review: How Oral SERDs and PROTAC Degraders Address Shortcomings of IM </a:t>
            </a:r>
            <a:r>
              <a:rPr lang="en-US" err="1"/>
              <a:t>Fulvestrant</a:t>
            </a:r>
            <a:endParaRPr lang="en-US"/>
          </a:p>
        </p:txBody>
      </p:sp>
    </p:spTree>
    <p:extLst>
      <p:ext uri="{BB962C8B-B14F-4D97-AF65-F5344CB8AC3E}">
        <p14:creationId xmlns:p14="http://schemas.microsoft.com/office/powerpoint/2010/main" val="168786968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AD6916-4F53-4168-8ACE-91C9F6AD0062}"/>
              </a:ext>
            </a:extLst>
          </p:cNvPr>
          <p:cNvSpPr>
            <a:spLocks noGrp="1"/>
          </p:cNvSpPr>
          <p:nvPr>
            <p:ph type="title"/>
          </p:nvPr>
        </p:nvSpPr>
        <p:spPr>
          <a:xfrm>
            <a:off x="838200" y="365125"/>
            <a:ext cx="11147854" cy="871393"/>
          </a:xfrm>
        </p:spPr>
        <p:txBody>
          <a:bodyPr>
            <a:noAutofit/>
          </a:bodyPr>
          <a:lstStyle/>
          <a:p>
            <a:r>
              <a:rPr lang="en-US" sz="3200" b="1">
                <a:latin typeface="Arial" panose="020B0604020202020204" pitchFamily="34" charset="0"/>
                <a:cs typeface="Arial" panose="020B0604020202020204" pitchFamily="34" charset="0"/>
              </a:rPr>
              <a:t>Limitations of Currently Approved Endocrine Therapies</a:t>
            </a:r>
          </a:p>
        </p:txBody>
      </p:sp>
      <p:grpSp>
        <p:nvGrpSpPr>
          <p:cNvPr id="4" name="Group 3">
            <a:extLst>
              <a:ext uri="{FF2B5EF4-FFF2-40B4-BE49-F238E27FC236}">
                <a16:creationId xmlns:a16="http://schemas.microsoft.com/office/drawing/2014/main" id="{6C4C84CE-C6BC-0793-DB40-20967C94C38F}"/>
              </a:ext>
            </a:extLst>
          </p:cNvPr>
          <p:cNvGrpSpPr/>
          <p:nvPr/>
        </p:nvGrpSpPr>
        <p:grpSpPr>
          <a:xfrm>
            <a:off x="1281680" y="1343637"/>
            <a:ext cx="9450053" cy="4031551"/>
            <a:chOff x="782996" y="859293"/>
            <a:chExt cx="10421716" cy="5104739"/>
          </a:xfrm>
        </p:grpSpPr>
        <p:sp>
          <p:nvSpPr>
            <p:cNvPr id="6" name="Freeform: Shape 5">
              <a:extLst>
                <a:ext uri="{FF2B5EF4-FFF2-40B4-BE49-F238E27FC236}">
                  <a16:creationId xmlns:a16="http://schemas.microsoft.com/office/drawing/2014/main" id="{D76FE17B-7DD2-5E0E-E3CC-F30780EBF6D5}"/>
                </a:ext>
              </a:extLst>
            </p:cNvPr>
            <p:cNvSpPr/>
            <p:nvPr/>
          </p:nvSpPr>
          <p:spPr>
            <a:xfrm>
              <a:off x="782996" y="859294"/>
              <a:ext cx="3185455" cy="1027927"/>
            </a:xfrm>
            <a:custGeom>
              <a:avLst/>
              <a:gdLst>
                <a:gd name="connsiteX0" fmla="*/ 0 w 3185455"/>
                <a:gd name="connsiteY0" fmla="*/ 0 h 1027927"/>
                <a:gd name="connsiteX1" fmla="*/ 3185455 w 3185455"/>
                <a:gd name="connsiteY1" fmla="*/ 0 h 1027927"/>
                <a:gd name="connsiteX2" fmla="*/ 3185455 w 3185455"/>
                <a:gd name="connsiteY2" fmla="*/ 1027927 h 1027927"/>
                <a:gd name="connsiteX3" fmla="*/ 0 w 3185455"/>
                <a:gd name="connsiteY3" fmla="*/ 1027927 h 1027927"/>
                <a:gd name="connsiteX4" fmla="*/ 0 w 3185455"/>
                <a:gd name="connsiteY4" fmla="*/ 0 h 1027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455" h="1027927">
                  <a:moveTo>
                    <a:pt x="0" y="0"/>
                  </a:moveTo>
                  <a:lnTo>
                    <a:pt x="3185455" y="0"/>
                  </a:lnTo>
                  <a:lnTo>
                    <a:pt x="3185455" y="1027927"/>
                  </a:lnTo>
                  <a:lnTo>
                    <a:pt x="0" y="1027927"/>
                  </a:lnTo>
                  <a:lnTo>
                    <a:pt x="0" y="0"/>
                  </a:lnTo>
                  <a:close/>
                </a:path>
              </a:pathLst>
            </a:custGeom>
            <a:solidFill>
              <a:schemeClr val="accent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9136" tIns="113792" rIns="199136" bIns="113792" numCol="1" spcCol="1270" anchor="ctr" anchorCtr="0">
              <a:noAutofit/>
            </a:bodyPr>
            <a:lstStyle/>
            <a:p>
              <a:pPr marL="0" lvl="0" indent="0" algn="ctr" defTabSz="1244600">
                <a:lnSpc>
                  <a:spcPct val="90000"/>
                </a:lnSpc>
                <a:spcBef>
                  <a:spcPct val="0"/>
                </a:spcBef>
                <a:spcAft>
                  <a:spcPct val="35000"/>
                </a:spcAft>
                <a:buNone/>
              </a:pPr>
              <a:r>
                <a:rPr lang="en-US" sz="2000" b="1" kern="1200"/>
                <a:t>Tamoxifen</a:t>
              </a:r>
            </a:p>
          </p:txBody>
        </p:sp>
        <p:sp>
          <p:nvSpPr>
            <p:cNvPr id="8" name="Freeform: Shape 7">
              <a:extLst>
                <a:ext uri="{FF2B5EF4-FFF2-40B4-BE49-F238E27FC236}">
                  <a16:creationId xmlns:a16="http://schemas.microsoft.com/office/drawing/2014/main" id="{7A55D3D9-C212-591F-BB0F-4B74EFEA3BA4}"/>
                </a:ext>
              </a:extLst>
            </p:cNvPr>
            <p:cNvSpPr/>
            <p:nvPr/>
          </p:nvSpPr>
          <p:spPr>
            <a:xfrm>
              <a:off x="782996" y="1887218"/>
              <a:ext cx="3185455" cy="4076814"/>
            </a:xfrm>
            <a:custGeom>
              <a:avLst/>
              <a:gdLst>
                <a:gd name="connsiteX0" fmla="*/ 0 w 3185455"/>
                <a:gd name="connsiteY0" fmla="*/ 0 h 3877526"/>
                <a:gd name="connsiteX1" fmla="*/ 3185455 w 3185455"/>
                <a:gd name="connsiteY1" fmla="*/ 0 h 3877526"/>
                <a:gd name="connsiteX2" fmla="*/ 3185455 w 3185455"/>
                <a:gd name="connsiteY2" fmla="*/ 3877526 h 3877526"/>
                <a:gd name="connsiteX3" fmla="*/ 0 w 3185455"/>
                <a:gd name="connsiteY3" fmla="*/ 3877526 h 3877526"/>
                <a:gd name="connsiteX4" fmla="*/ 0 w 3185455"/>
                <a:gd name="connsiteY4" fmla="*/ 0 h 3877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455" h="3877526">
                  <a:moveTo>
                    <a:pt x="0" y="0"/>
                  </a:moveTo>
                  <a:lnTo>
                    <a:pt x="3185455" y="0"/>
                  </a:lnTo>
                  <a:lnTo>
                    <a:pt x="3185455" y="3877526"/>
                  </a:lnTo>
                  <a:lnTo>
                    <a:pt x="0" y="3877526"/>
                  </a:lnTo>
                  <a:lnTo>
                    <a:pt x="0" y="0"/>
                  </a:lnTo>
                  <a:close/>
                </a:path>
              </a:pathLst>
            </a:custGeom>
            <a:solidFill>
              <a:schemeClr val="bg2">
                <a:lumMod val="40000"/>
                <a:lumOff val="60000"/>
                <a:alpha val="67451"/>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274320" tIns="182880" rIns="274320" bIns="160020" numCol="1" spcCol="1270" anchor="t" anchorCtr="0">
              <a:noAutofit/>
            </a:bodyPr>
            <a:lstStyle/>
            <a:p>
              <a:pPr marL="228600" lvl="1" indent="-228600" algn="l" defTabSz="889000">
                <a:lnSpc>
                  <a:spcPct val="100000"/>
                </a:lnSpc>
                <a:spcBef>
                  <a:spcPts val="1200"/>
                </a:spcBef>
                <a:spcAft>
                  <a:spcPct val="15000"/>
                </a:spcAft>
                <a:buChar char="•"/>
              </a:pPr>
              <a:r>
                <a:rPr lang="en-US" sz="1600" b="0" i="0" u="none" strike="noStrike" kern="1200" cap="none">
                  <a:solidFill>
                    <a:schemeClr val="tx1"/>
                  </a:solidFill>
                  <a:latin typeface="+mn-lt"/>
                  <a:ea typeface="Arial"/>
                  <a:cs typeface="Arial"/>
                  <a:sym typeface="Arial"/>
                </a:rPr>
                <a:t>Partial ER agonist, blocks AF2 but allows activation of AF1</a:t>
              </a:r>
            </a:p>
            <a:p>
              <a:pPr marL="228600" lvl="1" indent="-228600" algn="l" defTabSz="889000">
                <a:lnSpc>
                  <a:spcPct val="100000"/>
                </a:lnSpc>
                <a:spcBef>
                  <a:spcPts val="1200"/>
                </a:spcBef>
                <a:spcAft>
                  <a:spcPct val="15000"/>
                </a:spcAft>
                <a:buChar char="•"/>
              </a:pPr>
              <a:r>
                <a:rPr lang="en-US" sz="1600" b="0" i="0" u="none" strike="noStrike" kern="1200" cap="none">
                  <a:solidFill>
                    <a:schemeClr val="tx1"/>
                  </a:solidFill>
                  <a:latin typeface="+mn-lt"/>
                  <a:ea typeface="Arial"/>
                  <a:cs typeface="Arial"/>
                  <a:sym typeface="Arial"/>
                </a:rPr>
                <a:t>Manifests as weaker ER suppression</a:t>
              </a:r>
            </a:p>
            <a:p>
              <a:pPr marL="228600" lvl="1" indent="-228600" algn="l" defTabSz="889000">
                <a:lnSpc>
                  <a:spcPct val="100000"/>
                </a:lnSpc>
                <a:spcBef>
                  <a:spcPts val="1200"/>
                </a:spcBef>
                <a:spcAft>
                  <a:spcPct val="15000"/>
                </a:spcAft>
                <a:buChar char="•"/>
              </a:pPr>
              <a:r>
                <a:rPr lang="en-US" sz="1600" b="0" i="0" u="none" strike="noStrike" kern="1200" cap="none">
                  <a:solidFill>
                    <a:schemeClr val="tx1"/>
                  </a:solidFill>
                  <a:latin typeface="+mn-lt"/>
                  <a:ea typeface="Arial"/>
                  <a:cs typeface="Arial"/>
                  <a:sym typeface="Arial"/>
                </a:rPr>
                <a:t>Toxicity profile</a:t>
              </a:r>
            </a:p>
          </p:txBody>
        </p:sp>
        <p:sp>
          <p:nvSpPr>
            <p:cNvPr id="9" name="Freeform: Shape 8">
              <a:extLst>
                <a:ext uri="{FF2B5EF4-FFF2-40B4-BE49-F238E27FC236}">
                  <a16:creationId xmlns:a16="http://schemas.microsoft.com/office/drawing/2014/main" id="{47E9AB77-6E04-48FF-638D-6529DEC00AAB}"/>
                </a:ext>
              </a:extLst>
            </p:cNvPr>
            <p:cNvSpPr/>
            <p:nvPr/>
          </p:nvSpPr>
          <p:spPr>
            <a:xfrm>
              <a:off x="4413980" y="859294"/>
              <a:ext cx="3185455" cy="1027927"/>
            </a:xfrm>
            <a:custGeom>
              <a:avLst/>
              <a:gdLst>
                <a:gd name="connsiteX0" fmla="*/ 0 w 3185455"/>
                <a:gd name="connsiteY0" fmla="*/ 0 h 1027927"/>
                <a:gd name="connsiteX1" fmla="*/ 3185455 w 3185455"/>
                <a:gd name="connsiteY1" fmla="*/ 0 h 1027927"/>
                <a:gd name="connsiteX2" fmla="*/ 3185455 w 3185455"/>
                <a:gd name="connsiteY2" fmla="*/ 1027927 h 1027927"/>
                <a:gd name="connsiteX3" fmla="*/ 0 w 3185455"/>
                <a:gd name="connsiteY3" fmla="*/ 1027927 h 1027927"/>
                <a:gd name="connsiteX4" fmla="*/ 0 w 3185455"/>
                <a:gd name="connsiteY4" fmla="*/ 0 h 1027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455" h="1027927">
                  <a:moveTo>
                    <a:pt x="0" y="0"/>
                  </a:moveTo>
                  <a:lnTo>
                    <a:pt x="3185455" y="0"/>
                  </a:lnTo>
                  <a:lnTo>
                    <a:pt x="3185455" y="1027927"/>
                  </a:lnTo>
                  <a:lnTo>
                    <a:pt x="0" y="1027927"/>
                  </a:lnTo>
                  <a:lnTo>
                    <a:pt x="0" y="0"/>
                  </a:lnTo>
                  <a:close/>
                </a:path>
              </a:pathLst>
            </a:custGeom>
            <a:solidFill>
              <a:schemeClr val="accent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9136" tIns="113792" rIns="199136" bIns="113792" numCol="1" spcCol="1270" anchor="ctr" anchorCtr="0">
              <a:noAutofit/>
            </a:bodyPr>
            <a:lstStyle/>
            <a:p>
              <a:pPr marL="0" lvl="0" indent="0" algn="ctr" defTabSz="1244600">
                <a:lnSpc>
                  <a:spcPct val="90000"/>
                </a:lnSpc>
                <a:spcBef>
                  <a:spcPct val="0"/>
                </a:spcBef>
                <a:spcAft>
                  <a:spcPct val="35000"/>
                </a:spcAft>
                <a:buNone/>
              </a:pPr>
              <a:r>
                <a:rPr lang="en-US" sz="2000" b="1" kern="1200">
                  <a:solidFill>
                    <a:schemeClr val="bg1"/>
                  </a:solidFill>
                  <a:latin typeface="+mn-lt"/>
                </a:rPr>
                <a:t>Aromatase Inhibitors</a:t>
              </a:r>
            </a:p>
          </p:txBody>
        </p:sp>
        <p:sp>
          <p:nvSpPr>
            <p:cNvPr id="10" name="Freeform: Shape 9">
              <a:extLst>
                <a:ext uri="{FF2B5EF4-FFF2-40B4-BE49-F238E27FC236}">
                  <a16:creationId xmlns:a16="http://schemas.microsoft.com/office/drawing/2014/main" id="{C193DB5A-7CD2-1ADD-9D89-36C84D6395AE}"/>
                </a:ext>
              </a:extLst>
            </p:cNvPr>
            <p:cNvSpPr/>
            <p:nvPr/>
          </p:nvSpPr>
          <p:spPr>
            <a:xfrm>
              <a:off x="4413980" y="1887219"/>
              <a:ext cx="3185455" cy="4076813"/>
            </a:xfrm>
            <a:custGeom>
              <a:avLst/>
              <a:gdLst>
                <a:gd name="connsiteX0" fmla="*/ 0 w 3185455"/>
                <a:gd name="connsiteY0" fmla="*/ 0 h 3877526"/>
                <a:gd name="connsiteX1" fmla="*/ 3185455 w 3185455"/>
                <a:gd name="connsiteY1" fmla="*/ 0 h 3877526"/>
                <a:gd name="connsiteX2" fmla="*/ 3185455 w 3185455"/>
                <a:gd name="connsiteY2" fmla="*/ 3877526 h 3877526"/>
                <a:gd name="connsiteX3" fmla="*/ 0 w 3185455"/>
                <a:gd name="connsiteY3" fmla="*/ 3877526 h 3877526"/>
                <a:gd name="connsiteX4" fmla="*/ 0 w 3185455"/>
                <a:gd name="connsiteY4" fmla="*/ 0 h 3877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455" h="3877526">
                  <a:moveTo>
                    <a:pt x="0" y="0"/>
                  </a:moveTo>
                  <a:lnTo>
                    <a:pt x="3185455" y="0"/>
                  </a:lnTo>
                  <a:lnTo>
                    <a:pt x="3185455" y="3877526"/>
                  </a:lnTo>
                  <a:lnTo>
                    <a:pt x="0" y="3877526"/>
                  </a:lnTo>
                  <a:lnTo>
                    <a:pt x="0" y="0"/>
                  </a:lnTo>
                  <a:close/>
                </a:path>
              </a:pathLst>
            </a:custGeom>
            <a:solidFill>
              <a:schemeClr val="bg2">
                <a:lumMod val="40000"/>
                <a:lumOff val="60000"/>
                <a:alpha val="67451"/>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274320" tIns="182880" rIns="274320" bIns="160020" numCol="1" spcCol="1270" anchor="t" anchorCtr="0">
              <a:noAutofit/>
            </a:bodyPr>
            <a:lstStyle/>
            <a:p>
              <a:pPr marL="228600" marR="0" lvl="1" indent="-228600" algn="l" defTabSz="889000" rtl="0" eaLnBrk="1" fontAlgn="auto" latinLnBrk="0" hangingPunct="1">
                <a:lnSpc>
                  <a:spcPct val="100000"/>
                </a:lnSpc>
                <a:spcBef>
                  <a:spcPts val="1200"/>
                </a:spcBef>
                <a:spcAft>
                  <a:spcPct val="15000"/>
                </a:spcAft>
                <a:buClrTx/>
                <a:buSzTx/>
                <a:buFontTx/>
                <a:buChar char="•"/>
                <a:tabLst/>
                <a:defRPr/>
              </a:pPr>
              <a:r>
                <a:rPr kumimoji="0" lang="en-GB" sz="1600" b="0" i="0" u="none" strike="noStrike" kern="1200" cap="none" spc="0" normalizeH="0" baseline="0" noProof="0">
                  <a:ln>
                    <a:noFill/>
                  </a:ln>
                  <a:solidFill>
                    <a:prstClr val="black"/>
                  </a:solidFill>
                  <a:effectLst/>
                  <a:uLnTx/>
                  <a:uFillTx/>
                  <a:latin typeface="Arial" panose="020B0604020202020204" pitchFamily="34" charset="0"/>
                  <a:ea typeface="Arial"/>
                  <a:cs typeface="Arial" panose="020B0604020202020204" pitchFamily="34" charset="0"/>
                  <a:sym typeface="Arial"/>
                </a:rPr>
                <a:t>Acquired </a:t>
              </a:r>
              <a:r>
                <a:rPr kumimoji="0" lang="en-GB" sz="1600" b="0" i="1" u="none" strike="noStrike" kern="1200" cap="none" spc="0" normalizeH="0" baseline="0" noProof="0">
                  <a:ln>
                    <a:noFill/>
                  </a:ln>
                  <a:solidFill>
                    <a:prstClr val="black"/>
                  </a:solidFill>
                  <a:effectLst/>
                  <a:uLnTx/>
                  <a:uFillTx/>
                  <a:latin typeface="Arial" panose="020B0604020202020204" pitchFamily="34" charset="0"/>
                  <a:ea typeface="Arial"/>
                  <a:cs typeface="Arial" panose="020B0604020202020204" pitchFamily="34" charset="0"/>
                  <a:sym typeface="Arial"/>
                </a:rPr>
                <a:t>ESR1 </a:t>
              </a:r>
              <a:r>
                <a:rPr kumimoji="0" lang="en-GB" sz="1600" b="0" i="0" u="none" strike="noStrike" kern="1200" cap="none" spc="0" normalizeH="0" baseline="0" noProof="0">
                  <a:ln>
                    <a:noFill/>
                  </a:ln>
                  <a:solidFill>
                    <a:prstClr val="black"/>
                  </a:solidFill>
                  <a:effectLst/>
                  <a:uLnTx/>
                  <a:uFillTx/>
                  <a:latin typeface="Arial" panose="020B0604020202020204" pitchFamily="34" charset="0"/>
                  <a:ea typeface="Arial"/>
                  <a:cs typeface="Arial" panose="020B0604020202020204" pitchFamily="34" charset="0"/>
                  <a:sym typeface="Arial"/>
                </a:rPr>
                <a:t>mutations</a:t>
              </a:r>
              <a:endParaRPr kumimoji="0" lang="en-US" sz="1600" b="0" i="0" u="none" strike="noStrike" kern="1200" cap="none" spc="0" normalizeH="0" baseline="0" noProof="0">
                <a:ln>
                  <a:noFill/>
                </a:ln>
                <a:solidFill>
                  <a:prstClr val="black">
                    <a:hueOff val="0"/>
                    <a:satOff val="0"/>
                    <a:lumOff val="0"/>
                    <a:alphaOff val="0"/>
                  </a:prstClr>
                </a:solidFill>
                <a:effectLst/>
                <a:uLnTx/>
                <a:uFillTx/>
                <a:latin typeface="Arial" panose="020B0604020202020204" pitchFamily="34" charset="0"/>
                <a:cs typeface="Arial" panose="020B0604020202020204" pitchFamily="34" charset="0"/>
              </a:endParaRPr>
            </a:p>
            <a:p>
              <a:pPr marL="228600" marR="0" lvl="1" indent="-228600" algn="l" defTabSz="889000" rtl="0" eaLnBrk="1" fontAlgn="auto" latinLnBrk="0" hangingPunct="1">
                <a:lnSpc>
                  <a:spcPct val="100000"/>
                </a:lnSpc>
                <a:spcBef>
                  <a:spcPts val="1200"/>
                </a:spcBef>
                <a:spcAft>
                  <a:spcPct val="15000"/>
                </a:spcAft>
                <a:buClrTx/>
                <a:buSzTx/>
                <a:buFontTx/>
                <a:buChar char="•"/>
                <a:tabLst/>
                <a:defRPr/>
              </a:pPr>
              <a:r>
                <a:rPr kumimoji="0" lang="en-US" sz="16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Confer AF2 activity in the absence of estrogen</a:t>
              </a:r>
            </a:p>
            <a:p>
              <a:pPr marL="228600" marR="0" lvl="1" indent="-228600" algn="l" defTabSz="889000" rtl="0" eaLnBrk="1" fontAlgn="auto" latinLnBrk="0" hangingPunct="1">
                <a:lnSpc>
                  <a:spcPct val="100000"/>
                </a:lnSpc>
                <a:spcBef>
                  <a:spcPts val="1200"/>
                </a:spcBef>
                <a:spcAft>
                  <a:spcPct val="15000"/>
                </a:spcAft>
                <a:buClrTx/>
                <a:buSzTx/>
                <a:buFontTx/>
                <a:buChar char="•"/>
                <a:tabLst/>
                <a:defRPr/>
              </a:pPr>
              <a:r>
                <a:rPr kumimoji="0" lang="en-US" sz="16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Toxicity profile</a:t>
              </a:r>
            </a:p>
          </p:txBody>
        </p:sp>
        <p:sp>
          <p:nvSpPr>
            <p:cNvPr id="11" name="Freeform: Shape 10">
              <a:extLst>
                <a:ext uri="{FF2B5EF4-FFF2-40B4-BE49-F238E27FC236}">
                  <a16:creationId xmlns:a16="http://schemas.microsoft.com/office/drawing/2014/main" id="{A71DE22C-1EE1-7765-DFBE-AE09CCCC050D}"/>
                </a:ext>
              </a:extLst>
            </p:cNvPr>
            <p:cNvSpPr/>
            <p:nvPr/>
          </p:nvSpPr>
          <p:spPr>
            <a:xfrm>
              <a:off x="8019257" y="859293"/>
              <a:ext cx="3185455" cy="1027929"/>
            </a:xfrm>
            <a:custGeom>
              <a:avLst/>
              <a:gdLst>
                <a:gd name="connsiteX0" fmla="*/ 0 w 3185455"/>
                <a:gd name="connsiteY0" fmla="*/ 0 h 1027927"/>
                <a:gd name="connsiteX1" fmla="*/ 3185455 w 3185455"/>
                <a:gd name="connsiteY1" fmla="*/ 0 h 1027927"/>
                <a:gd name="connsiteX2" fmla="*/ 3185455 w 3185455"/>
                <a:gd name="connsiteY2" fmla="*/ 1027927 h 1027927"/>
                <a:gd name="connsiteX3" fmla="*/ 0 w 3185455"/>
                <a:gd name="connsiteY3" fmla="*/ 1027927 h 1027927"/>
                <a:gd name="connsiteX4" fmla="*/ 0 w 3185455"/>
                <a:gd name="connsiteY4" fmla="*/ 0 h 1027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455" h="1027927">
                  <a:moveTo>
                    <a:pt x="3185455" y="1"/>
                  </a:moveTo>
                  <a:lnTo>
                    <a:pt x="0" y="1"/>
                  </a:lnTo>
                  <a:lnTo>
                    <a:pt x="0" y="1027926"/>
                  </a:lnTo>
                  <a:lnTo>
                    <a:pt x="3185455" y="1027926"/>
                  </a:lnTo>
                  <a:lnTo>
                    <a:pt x="3185455" y="1"/>
                  </a:lnTo>
                  <a:close/>
                </a:path>
              </a:pathLst>
            </a:custGeom>
            <a:solidFill>
              <a:schemeClr val="accent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9136" tIns="113793" rIns="199136" bIns="113793" numCol="1" spcCol="1270" anchor="ctr" anchorCtr="0">
              <a:noAutofit/>
            </a:bodyPr>
            <a:lstStyle/>
            <a:p>
              <a:pPr marL="0" lvl="0" indent="0" algn="ctr" defTabSz="1244600">
                <a:lnSpc>
                  <a:spcPct val="90000"/>
                </a:lnSpc>
                <a:spcBef>
                  <a:spcPct val="0"/>
                </a:spcBef>
                <a:spcAft>
                  <a:spcPct val="35000"/>
                </a:spcAft>
                <a:buNone/>
              </a:pPr>
              <a:r>
                <a:rPr lang="en-US" sz="2000" b="1" kern="1200"/>
                <a:t>Fulvestrant</a:t>
              </a:r>
            </a:p>
          </p:txBody>
        </p:sp>
        <p:sp>
          <p:nvSpPr>
            <p:cNvPr id="12" name="Freeform: Shape 11">
              <a:extLst>
                <a:ext uri="{FF2B5EF4-FFF2-40B4-BE49-F238E27FC236}">
                  <a16:creationId xmlns:a16="http://schemas.microsoft.com/office/drawing/2014/main" id="{FD7357D0-6F38-AE40-DCA7-FBEFE610E610}"/>
                </a:ext>
              </a:extLst>
            </p:cNvPr>
            <p:cNvSpPr/>
            <p:nvPr/>
          </p:nvSpPr>
          <p:spPr>
            <a:xfrm>
              <a:off x="8016389" y="1887218"/>
              <a:ext cx="3185455" cy="4076814"/>
            </a:xfrm>
            <a:custGeom>
              <a:avLst/>
              <a:gdLst>
                <a:gd name="connsiteX0" fmla="*/ 0 w 3185455"/>
                <a:gd name="connsiteY0" fmla="*/ 0 h 3877526"/>
                <a:gd name="connsiteX1" fmla="*/ 3185455 w 3185455"/>
                <a:gd name="connsiteY1" fmla="*/ 0 h 3877526"/>
                <a:gd name="connsiteX2" fmla="*/ 3185455 w 3185455"/>
                <a:gd name="connsiteY2" fmla="*/ 3877526 h 3877526"/>
                <a:gd name="connsiteX3" fmla="*/ 0 w 3185455"/>
                <a:gd name="connsiteY3" fmla="*/ 3877526 h 3877526"/>
                <a:gd name="connsiteX4" fmla="*/ 0 w 3185455"/>
                <a:gd name="connsiteY4" fmla="*/ 0 h 3877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455" h="3877526">
                  <a:moveTo>
                    <a:pt x="0" y="0"/>
                  </a:moveTo>
                  <a:lnTo>
                    <a:pt x="3185455" y="0"/>
                  </a:lnTo>
                  <a:lnTo>
                    <a:pt x="3185455" y="3877526"/>
                  </a:lnTo>
                  <a:lnTo>
                    <a:pt x="0" y="3877526"/>
                  </a:lnTo>
                  <a:lnTo>
                    <a:pt x="0" y="0"/>
                  </a:lnTo>
                  <a:close/>
                </a:path>
              </a:pathLst>
            </a:custGeom>
            <a:solidFill>
              <a:schemeClr val="bg2">
                <a:lumMod val="40000"/>
                <a:lumOff val="60000"/>
                <a:alpha val="67451"/>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274320" tIns="182880" rIns="274320" bIns="160020" numCol="1" spcCol="1270" anchor="t" anchorCtr="0">
              <a:noAutofit/>
            </a:bodyPr>
            <a:lstStyle/>
            <a:p>
              <a:pPr marL="228600" lvl="1" indent="-228600" algn="l" defTabSz="889000">
                <a:lnSpc>
                  <a:spcPct val="100000"/>
                </a:lnSpc>
                <a:spcBef>
                  <a:spcPct val="0"/>
                </a:spcBef>
                <a:spcAft>
                  <a:spcPct val="15000"/>
                </a:spcAft>
                <a:buChar char="•"/>
              </a:pPr>
              <a:r>
                <a:rPr lang="en-US" sz="1600" b="0" kern="1200">
                  <a:latin typeface="+mn-lt"/>
                </a:rPr>
                <a:t>Inconvenience: IM injection</a:t>
              </a:r>
            </a:p>
            <a:p>
              <a:pPr marL="228600" lvl="1" indent="-228600" algn="l" defTabSz="889000">
                <a:lnSpc>
                  <a:spcPct val="100000"/>
                </a:lnSpc>
                <a:spcBef>
                  <a:spcPct val="0"/>
                </a:spcBef>
                <a:spcAft>
                  <a:spcPct val="15000"/>
                </a:spcAft>
                <a:buChar char="•"/>
              </a:pPr>
              <a:r>
                <a:rPr lang="en-US" sz="1600" b="0" kern="1200">
                  <a:latin typeface="+mn-lt"/>
                </a:rPr>
                <a:t>Poor PK</a:t>
              </a:r>
            </a:p>
            <a:p>
              <a:pPr marL="228600" lvl="1" indent="-228600" algn="l" defTabSz="889000">
                <a:lnSpc>
                  <a:spcPct val="100000"/>
                </a:lnSpc>
                <a:spcBef>
                  <a:spcPct val="0"/>
                </a:spcBef>
                <a:spcAft>
                  <a:spcPct val="15000"/>
                </a:spcAft>
                <a:buChar char="•"/>
              </a:pPr>
              <a:r>
                <a:rPr lang="en-US" sz="1600" b="0" kern="1200">
                  <a:latin typeface="+mn-lt"/>
                </a:rPr>
                <a:t>Efficacy is dose dependent/incomplete ER degradation</a:t>
              </a:r>
            </a:p>
            <a:p>
              <a:pPr marL="228600" lvl="1" indent="-228600" algn="l" defTabSz="889000">
                <a:lnSpc>
                  <a:spcPct val="100000"/>
                </a:lnSpc>
                <a:spcBef>
                  <a:spcPct val="0"/>
                </a:spcBef>
                <a:spcAft>
                  <a:spcPct val="15000"/>
                </a:spcAft>
                <a:buChar char="•"/>
              </a:pPr>
              <a:r>
                <a:rPr lang="en-US" sz="1600" b="0" kern="1200">
                  <a:latin typeface="+mn-lt"/>
                </a:rPr>
                <a:t>Single-agent activity limited post-CDK4/6 inhibitors</a:t>
              </a:r>
            </a:p>
            <a:p>
              <a:pPr marL="228600" lvl="1" indent="-228600" algn="l" defTabSz="889000">
                <a:lnSpc>
                  <a:spcPct val="100000"/>
                </a:lnSpc>
                <a:spcBef>
                  <a:spcPct val="0"/>
                </a:spcBef>
                <a:spcAft>
                  <a:spcPct val="15000"/>
                </a:spcAft>
                <a:buChar char="•"/>
              </a:pPr>
              <a:r>
                <a:rPr lang="en-US" sz="1600" b="0" kern="1200">
                  <a:latin typeface="+mn-lt"/>
                </a:rPr>
                <a:t>Activity limited in </a:t>
              </a:r>
              <a:r>
                <a:rPr lang="en-US" sz="1600" b="0" i="1" kern="1200">
                  <a:latin typeface="+mn-lt"/>
                </a:rPr>
                <a:t>ESR1</a:t>
              </a:r>
              <a:r>
                <a:rPr lang="en-US" sz="1600" b="0" kern="1200">
                  <a:latin typeface="+mn-lt"/>
                </a:rPr>
                <a:t> Y537S</a:t>
              </a:r>
            </a:p>
          </p:txBody>
        </p:sp>
      </p:grpSp>
      <p:sp>
        <p:nvSpPr>
          <p:cNvPr id="3" name="TextBox 2">
            <a:extLst>
              <a:ext uri="{FF2B5EF4-FFF2-40B4-BE49-F238E27FC236}">
                <a16:creationId xmlns:a16="http://schemas.microsoft.com/office/drawing/2014/main" id="{ADDA043A-99D6-4CEF-B683-430C43386B84}"/>
              </a:ext>
            </a:extLst>
          </p:cNvPr>
          <p:cNvSpPr txBox="1"/>
          <p:nvPr/>
        </p:nvSpPr>
        <p:spPr>
          <a:xfrm>
            <a:off x="2925901" y="5436973"/>
            <a:ext cx="6340197" cy="646331"/>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accent1"/>
                </a:solidFill>
                <a:effectLst/>
                <a:uLnTx/>
                <a:uFillTx/>
                <a:latin typeface="Arial"/>
                <a:ea typeface="ＭＳ Ｐゴシック"/>
                <a:cs typeface="+mn-cs"/>
              </a:rPr>
              <a:t>Nonadherence is an issue in early stage due to toxicity: </a:t>
            </a:r>
            <a:br>
              <a:rPr kumimoji="0" lang="en-US" sz="1800" b="1" i="0" u="none" strike="noStrike" kern="1200" cap="none" spc="0" normalizeH="0" baseline="0" noProof="0">
                <a:ln>
                  <a:noFill/>
                </a:ln>
                <a:solidFill>
                  <a:schemeClr val="accent1"/>
                </a:solidFill>
                <a:effectLst/>
                <a:uLnTx/>
                <a:uFillTx/>
                <a:latin typeface="Arial"/>
                <a:ea typeface="ＭＳ Ｐゴシック"/>
                <a:cs typeface="+mn-cs"/>
              </a:rPr>
            </a:br>
            <a:r>
              <a:rPr kumimoji="0" lang="en-US" sz="1800" b="1" i="0" u="none" strike="noStrike" kern="1200" cap="none" spc="0" normalizeH="0" baseline="0" noProof="0">
                <a:ln>
                  <a:noFill/>
                </a:ln>
                <a:solidFill>
                  <a:schemeClr val="accent1"/>
                </a:solidFill>
                <a:effectLst/>
                <a:uLnTx/>
                <a:uFillTx/>
                <a:latin typeface="Arial"/>
                <a:ea typeface="ＭＳ Ｐゴシック"/>
                <a:cs typeface="+mn-cs"/>
              </a:rPr>
              <a:t>49% fully adherent with 5 years of ET</a:t>
            </a:r>
          </a:p>
        </p:txBody>
      </p:sp>
      <p:sp>
        <p:nvSpPr>
          <p:cNvPr id="5" name="Footer Placeholder 2">
            <a:extLst>
              <a:ext uri="{FF2B5EF4-FFF2-40B4-BE49-F238E27FC236}">
                <a16:creationId xmlns:a16="http://schemas.microsoft.com/office/drawing/2014/main" id="{5DCC5564-B444-805F-6EE5-26CFA865004B}"/>
              </a:ext>
            </a:extLst>
          </p:cNvPr>
          <p:cNvSpPr txBox="1">
            <a:spLocks/>
          </p:cNvSpPr>
          <p:nvPr/>
        </p:nvSpPr>
        <p:spPr>
          <a:xfrm>
            <a:off x="622300" y="5945188"/>
            <a:ext cx="10277475"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defTabSz="914377">
              <a:defRPr/>
            </a:pPr>
            <a:r>
              <a:rPr lang="en-US" dirty="0">
                <a:solidFill>
                  <a:prstClr val="black"/>
                </a:solidFill>
                <a:ea typeface="ＭＳ Ｐゴシック"/>
              </a:rPr>
              <a:t>McDonnell DP, et al. </a:t>
            </a:r>
            <a:r>
              <a:rPr lang="en-US" i="1" dirty="0">
                <a:solidFill>
                  <a:prstClr val="black"/>
                </a:solidFill>
                <a:ea typeface="ＭＳ Ｐゴシック"/>
              </a:rPr>
              <a:t>J Clin Oncol</a:t>
            </a:r>
            <a:r>
              <a:rPr lang="en-US" dirty="0">
                <a:solidFill>
                  <a:prstClr val="black"/>
                </a:solidFill>
                <a:ea typeface="ＭＳ Ｐゴシック"/>
              </a:rPr>
              <a:t>. 2021;39(12):1383-1388. </a:t>
            </a:r>
            <a:r>
              <a:rPr lang="fr-FR" dirty="0">
                <a:solidFill>
                  <a:prstClr val="black"/>
                </a:solidFill>
                <a:ea typeface="ＭＳ Ｐゴシック"/>
              </a:rPr>
              <a:t>Lindeman GJ, et al. ASCO 2021. Abstract 1004. </a:t>
            </a:r>
            <a:r>
              <a:rPr lang="en-US" dirty="0">
                <a:solidFill>
                  <a:prstClr val="black"/>
                </a:solidFill>
                <a:ea typeface="ＭＳ Ｐゴシック"/>
              </a:rPr>
              <a:t>Toy W, et al. </a:t>
            </a:r>
            <a:r>
              <a:rPr lang="en-US" i="1" dirty="0">
                <a:solidFill>
                  <a:prstClr val="black"/>
                </a:solidFill>
                <a:ea typeface="ＭＳ Ｐゴシック"/>
              </a:rPr>
              <a:t>Cancer </a:t>
            </a:r>
            <a:r>
              <a:rPr lang="en-US" i="1" dirty="0" err="1">
                <a:solidFill>
                  <a:prstClr val="black"/>
                </a:solidFill>
                <a:ea typeface="ＭＳ Ｐゴシック"/>
              </a:rPr>
              <a:t>Discov</a:t>
            </a:r>
            <a:r>
              <a:rPr lang="en-US" i="1" dirty="0">
                <a:solidFill>
                  <a:prstClr val="black"/>
                </a:solidFill>
                <a:ea typeface="ＭＳ Ｐゴシック"/>
              </a:rPr>
              <a:t>. </a:t>
            </a:r>
            <a:r>
              <a:rPr lang="en-US" dirty="0">
                <a:solidFill>
                  <a:prstClr val="black"/>
                </a:solidFill>
                <a:ea typeface="ＭＳ Ｐゴシック"/>
              </a:rPr>
              <a:t>2017;7(3):277-287. </a:t>
            </a:r>
          </a:p>
          <a:p>
            <a:pPr lvl="0" defTabSz="914377">
              <a:defRPr/>
            </a:pPr>
            <a:r>
              <a:rPr lang="en-US" dirty="0">
                <a:solidFill>
                  <a:prstClr val="black"/>
                </a:solidFill>
                <a:ea typeface="ＭＳ Ｐゴシック"/>
              </a:rPr>
              <a:t>Hershman DL, et al. </a:t>
            </a:r>
            <a:r>
              <a:rPr lang="en-US" i="1" dirty="0">
                <a:solidFill>
                  <a:prstClr val="black"/>
                </a:solidFill>
                <a:ea typeface="ＭＳ Ｐゴシック"/>
              </a:rPr>
              <a:t>J Clin Oncol. </a:t>
            </a:r>
            <a:r>
              <a:rPr lang="en-US" dirty="0">
                <a:solidFill>
                  <a:prstClr val="black"/>
                </a:solidFill>
                <a:ea typeface="ＭＳ Ｐゴシック"/>
              </a:rPr>
              <a:t>2010;28(27):4120-4128.</a:t>
            </a:r>
          </a:p>
        </p:txBody>
      </p:sp>
    </p:spTree>
    <p:extLst>
      <p:ext uri="{BB962C8B-B14F-4D97-AF65-F5344CB8AC3E}">
        <p14:creationId xmlns:p14="http://schemas.microsoft.com/office/powerpoint/2010/main" val="24619384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300AB3-FE2C-8036-73FF-24C9CCFEF68F}"/>
              </a:ext>
            </a:extLst>
          </p:cNvPr>
          <p:cNvSpPr>
            <a:spLocks noGrp="1"/>
          </p:cNvSpPr>
          <p:nvPr>
            <p:ph type="title"/>
          </p:nvPr>
        </p:nvSpPr>
        <p:spPr>
          <a:xfrm>
            <a:off x="621792" y="177709"/>
            <a:ext cx="11070336" cy="787249"/>
          </a:xfrm>
        </p:spPr>
        <p:txBody>
          <a:bodyPr>
            <a:normAutofit fontScale="90000"/>
          </a:bodyPr>
          <a:lstStyle/>
          <a:p>
            <a:r>
              <a:rPr lang="en-US"/>
              <a:t>Approved Novel Endocrine Therapies: </a:t>
            </a:r>
            <a:br>
              <a:rPr lang="en-US"/>
            </a:br>
            <a:r>
              <a:rPr lang="en-US"/>
              <a:t>Oral SERDs and PROTACs </a:t>
            </a:r>
          </a:p>
        </p:txBody>
      </p:sp>
      <p:graphicFrame>
        <p:nvGraphicFramePr>
          <p:cNvPr id="5" name="Content Placeholder 4">
            <a:extLst>
              <a:ext uri="{FF2B5EF4-FFF2-40B4-BE49-F238E27FC236}">
                <a16:creationId xmlns:a16="http://schemas.microsoft.com/office/drawing/2014/main" id="{88472483-052F-CC12-0DB8-7B5670475875}"/>
              </a:ext>
            </a:extLst>
          </p:cNvPr>
          <p:cNvGraphicFramePr>
            <a:graphicFrameLocks noGrp="1"/>
          </p:cNvGraphicFramePr>
          <p:nvPr>
            <p:ph idx="1"/>
            <p:extLst>
              <p:ext uri="{D42A27DB-BD31-4B8C-83A1-F6EECF244321}">
                <p14:modId xmlns:p14="http://schemas.microsoft.com/office/powerpoint/2010/main" val="3127781100"/>
              </p:ext>
            </p:extLst>
          </p:nvPr>
        </p:nvGraphicFramePr>
        <p:xfrm>
          <a:off x="621792" y="964958"/>
          <a:ext cx="11070336" cy="5021072"/>
        </p:xfrm>
        <a:graphic>
          <a:graphicData uri="http://schemas.openxmlformats.org/drawingml/2006/table">
            <a:tbl>
              <a:tblPr firstRow="1" firstCol="1" bandRow="1">
                <a:tableStyleId>{5C22544A-7EE6-4342-B048-85BDC9FD1C3A}</a:tableStyleId>
              </a:tblPr>
              <a:tblGrid>
                <a:gridCol w="2105343">
                  <a:extLst>
                    <a:ext uri="{9D8B030D-6E8A-4147-A177-3AD203B41FA5}">
                      <a16:colId xmlns:a16="http://schemas.microsoft.com/office/drawing/2014/main" val="831484799"/>
                    </a:ext>
                  </a:extLst>
                </a:gridCol>
                <a:gridCol w="2216824">
                  <a:extLst>
                    <a:ext uri="{9D8B030D-6E8A-4147-A177-3AD203B41FA5}">
                      <a16:colId xmlns:a16="http://schemas.microsoft.com/office/drawing/2014/main" val="1584710946"/>
                    </a:ext>
                  </a:extLst>
                </a:gridCol>
                <a:gridCol w="2541456">
                  <a:extLst>
                    <a:ext uri="{9D8B030D-6E8A-4147-A177-3AD203B41FA5}">
                      <a16:colId xmlns:a16="http://schemas.microsoft.com/office/drawing/2014/main" val="2883679836"/>
                    </a:ext>
                  </a:extLst>
                </a:gridCol>
                <a:gridCol w="2030406">
                  <a:extLst>
                    <a:ext uri="{9D8B030D-6E8A-4147-A177-3AD203B41FA5}">
                      <a16:colId xmlns:a16="http://schemas.microsoft.com/office/drawing/2014/main" val="1389772804"/>
                    </a:ext>
                  </a:extLst>
                </a:gridCol>
                <a:gridCol w="2176307">
                  <a:extLst>
                    <a:ext uri="{9D8B030D-6E8A-4147-A177-3AD203B41FA5}">
                      <a16:colId xmlns:a16="http://schemas.microsoft.com/office/drawing/2014/main" val="418885826"/>
                    </a:ext>
                  </a:extLst>
                </a:gridCol>
              </a:tblGrid>
              <a:tr h="0">
                <a:tc>
                  <a:txBody>
                    <a:bodyPr/>
                    <a:lstStyle/>
                    <a:p>
                      <a:endParaRPr lang="en-US" sz="1400" dirty="0"/>
                    </a:p>
                  </a:txBody>
                  <a:tcPr marT="73152" marB="73152">
                    <a:solidFill>
                      <a:schemeClr val="tx2"/>
                    </a:solidFill>
                  </a:tcPr>
                </a:tc>
                <a:tc gridSpan="3">
                  <a:txBody>
                    <a:bodyPr/>
                    <a:lstStyle/>
                    <a:p>
                      <a:pPr algn="ctr"/>
                      <a:r>
                        <a:rPr lang="en-US" sz="1400"/>
                        <a:t>SERD</a:t>
                      </a:r>
                      <a:endParaRPr lang="en-US" sz="1400" dirty="0"/>
                    </a:p>
                  </a:txBody>
                  <a:tcPr marT="73152" marB="73152" anchor="ctr">
                    <a:solidFill>
                      <a:schemeClr val="tx2"/>
                    </a:solidFill>
                  </a:tcPr>
                </a:tc>
                <a:tc hMerge="1">
                  <a:txBody>
                    <a:bodyPr/>
                    <a:lstStyle/>
                    <a:p>
                      <a:endParaRPr lang="en-US"/>
                    </a:p>
                  </a:txBody>
                  <a:tcPr/>
                </a:tc>
                <a:tc hMerge="1">
                  <a:txBody>
                    <a:bodyPr/>
                    <a:lstStyle/>
                    <a:p>
                      <a:endParaRPr lang="en-US"/>
                    </a:p>
                  </a:txBody>
                  <a:tcPr/>
                </a:tc>
                <a:tc>
                  <a:txBody>
                    <a:bodyPr/>
                    <a:lstStyle/>
                    <a:p>
                      <a:pPr algn="ctr"/>
                      <a:r>
                        <a:rPr lang="en-US" sz="1400"/>
                        <a:t>PROTAC</a:t>
                      </a:r>
                    </a:p>
                  </a:txBody>
                  <a:tcPr marT="73152" marB="73152" anchor="ctr">
                    <a:solidFill>
                      <a:schemeClr val="tx2"/>
                    </a:solidFill>
                  </a:tcPr>
                </a:tc>
                <a:extLst>
                  <a:ext uri="{0D108BD9-81ED-4DB2-BD59-A6C34878D82A}">
                    <a16:rowId xmlns:a16="http://schemas.microsoft.com/office/drawing/2014/main" val="1468426217"/>
                  </a:ext>
                </a:extLst>
              </a:tr>
              <a:tr h="370840">
                <a:tc>
                  <a:txBody>
                    <a:bodyPr/>
                    <a:lstStyle/>
                    <a:p>
                      <a:r>
                        <a:rPr lang="en-US" sz="1400"/>
                        <a:t>Therapy</a:t>
                      </a:r>
                    </a:p>
                  </a:txBody>
                  <a:tcPr marT="73152" marB="73152" anchor="ctr">
                    <a:solidFill>
                      <a:schemeClr val="tx2"/>
                    </a:solidFill>
                  </a:tcPr>
                </a:tc>
                <a:tc>
                  <a:txBody>
                    <a:bodyPr/>
                    <a:lstStyle/>
                    <a:p>
                      <a:pPr algn="ctr"/>
                      <a:r>
                        <a:rPr lang="en-US" sz="1400" b="1">
                          <a:solidFill>
                            <a:schemeClr val="bg1"/>
                          </a:solidFill>
                        </a:rPr>
                        <a:t>Elacestrant</a:t>
                      </a:r>
                    </a:p>
                  </a:txBody>
                  <a:tcPr marT="73152" marB="73152" anchor="ctr">
                    <a:solidFill>
                      <a:srgbClr val="3C7CEA"/>
                    </a:solidFill>
                  </a:tcPr>
                </a:tc>
                <a:tc>
                  <a:txBody>
                    <a:bodyPr/>
                    <a:lstStyle/>
                    <a:p>
                      <a:pPr algn="ctr"/>
                      <a:r>
                        <a:rPr lang="en-US" sz="1400" b="1">
                          <a:solidFill>
                            <a:schemeClr val="bg1"/>
                          </a:solidFill>
                        </a:rPr>
                        <a:t>Imlunestrant</a:t>
                      </a:r>
                      <a:endParaRPr lang="en-US" sz="1400" b="1" dirty="0">
                        <a:solidFill>
                          <a:schemeClr val="bg1"/>
                        </a:solidFill>
                      </a:endParaRPr>
                    </a:p>
                  </a:txBody>
                  <a:tcPr marT="73152" marB="73152" anchor="ctr">
                    <a:solidFill>
                      <a:srgbClr val="3C7CEA"/>
                    </a:solidFill>
                  </a:tcPr>
                </a:tc>
                <a:tc>
                  <a:txBody>
                    <a:bodyPr/>
                    <a:lstStyle/>
                    <a:p>
                      <a:pPr algn="ctr"/>
                      <a:r>
                        <a:rPr lang="en-US" sz="1400" b="1">
                          <a:solidFill>
                            <a:schemeClr val="bg1"/>
                          </a:solidFill>
                        </a:rPr>
                        <a:t>Camizestrant</a:t>
                      </a:r>
                    </a:p>
                  </a:txBody>
                  <a:tcPr marT="73152" marB="73152" anchor="ctr">
                    <a:solidFill>
                      <a:srgbClr val="3C7CEA"/>
                    </a:solidFill>
                  </a:tcPr>
                </a:tc>
                <a:tc>
                  <a:txBody>
                    <a:bodyPr/>
                    <a:lstStyle/>
                    <a:p>
                      <a:pPr algn="ctr"/>
                      <a:r>
                        <a:rPr lang="en-US" sz="1400" b="1">
                          <a:solidFill>
                            <a:schemeClr val="bg1"/>
                          </a:solidFill>
                        </a:rPr>
                        <a:t>Vepdegestrant</a:t>
                      </a:r>
                    </a:p>
                  </a:txBody>
                  <a:tcPr marT="73152" marB="73152" anchor="ctr">
                    <a:solidFill>
                      <a:schemeClr val="accent3"/>
                    </a:solidFill>
                  </a:tcPr>
                </a:tc>
                <a:extLst>
                  <a:ext uri="{0D108BD9-81ED-4DB2-BD59-A6C34878D82A}">
                    <a16:rowId xmlns:a16="http://schemas.microsoft.com/office/drawing/2014/main" val="1635184837"/>
                  </a:ext>
                </a:extLst>
              </a:tr>
              <a:tr h="370840">
                <a:tc>
                  <a:txBody>
                    <a:bodyPr/>
                    <a:lstStyle/>
                    <a:p>
                      <a:r>
                        <a:rPr lang="en-US" sz="1400"/>
                        <a:t>Trial </a:t>
                      </a:r>
                    </a:p>
                  </a:txBody>
                  <a:tcPr marT="73152" marB="73152" anchor="ctr">
                    <a:solidFill>
                      <a:schemeClr val="tx2"/>
                    </a:solidFill>
                  </a:tcPr>
                </a:tc>
                <a:tc>
                  <a:txBody>
                    <a:bodyPr/>
                    <a:lstStyle/>
                    <a:p>
                      <a:pPr algn="ctr"/>
                      <a:r>
                        <a:rPr lang="en-US" sz="1400"/>
                        <a:t>EMERALD</a:t>
                      </a:r>
                    </a:p>
                  </a:txBody>
                  <a:tcPr marT="73152" marB="73152" anchor="ctr"/>
                </a:tc>
                <a:tc>
                  <a:txBody>
                    <a:bodyPr/>
                    <a:lstStyle/>
                    <a:p>
                      <a:pPr algn="ctr"/>
                      <a:r>
                        <a:rPr lang="en-US" sz="1400"/>
                        <a:t>EMBER-3</a:t>
                      </a:r>
                    </a:p>
                  </a:txBody>
                  <a:tcPr marT="73152" marB="73152" anchor="ctr"/>
                </a:tc>
                <a:tc>
                  <a:txBody>
                    <a:bodyPr/>
                    <a:lstStyle/>
                    <a:p>
                      <a:pPr algn="ctr"/>
                      <a:r>
                        <a:rPr lang="en-US" sz="1400"/>
                        <a:t>SERENA-6</a:t>
                      </a:r>
                      <a:endParaRPr lang="en-US" sz="1400" dirty="0"/>
                    </a:p>
                  </a:txBody>
                  <a:tcPr marT="73152" marB="73152" anchor="ctr"/>
                </a:tc>
                <a:tc>
                  <a:txBody>
                    <a:bodyPr/>
                    <a:lstStyle/>
                    <a:p>
                      <a:pPr algn="ctr"/>
                      <a:r>
                        <a:rPr lang="en-US" sz="1400"/>
                        <a:t>VERITAC-2</a:t>
                      </a:r>
                    </a:p>
                  </a:txBody>
                  <a:tcPr marT="73152" marB="73152" anchor="ctr"/>
                </a:tc>
                <a:extLst>
                  <a:ext uri="{0D108BD9-81ED-4DB2-BD59-A6C34878D82A}">
                    <a16:rowId xmlns:a16="http://schemas.microsoft.com/office/drawing/2014/main" val="3431466741"/>
                  </a:ext>
                </a:extLst>
              </a:tr>
              <a:tr h="370840">
                <a:tc>
                  <a:txBody>
                    <a:bodyPr/>
                    <a:lstStyle/>
                    <a:p>
                      <a:r>
                        <a:rPr lang="en-US" sz="1400"/>
                        <a:t>FDA Approval Date</a:t>
                      </a:r>
                    </a:p>
                  </a:txBody>
                  <a:tcPr marT="73152" marB="73152" anchor="ctr">
                    <a:solidFill>
                      <a:schemeClr val="tx2"/>
                    </a:solidFill>
                  </a:tcPr>
                </a:tc>
                <a:tc>
                  <a:txBody>
                    <a:bodyPr/>
                    <a:lstStyle/>
                    <a:p>
                      <a:pPr algn="ctr"/>
                      <a:r>
                        <a:rPr lang="en-US" sz="1400"/>
                        <a:t>January 2023</a:t>
                      </a:r>
                    </a:p>
                  </a:txBody>
                  <a:tcPr marT="73152" marB="73152" anchor="ctr"/>
                </a:tc>
                <a:tc>
                  <a:txBody>
                    <a:bodyPr/>
                    <a:lstStyle/>
                    <a:p>
                      <a:pPr algn="ctr"/>
                      <a:r>
                        <a:rPr lang="en-US" sz="1400"/>
                        <a:t>September 2025</a:t>
                      </a:r>
                    </a:p>
                    <a:p>
                      <a:pPr algn="ctr"/>
                      <a:r>
                        <a:rPr lang="en-US" sz="1400"/>
                        <a:t>September 2026</a:t>
                      </a:r>
                      <a:endParaRPr lang="en-US" sz="1400" dirty="0"/>
                    </a:p>
                  </a:txBody>
                  <a:tcPr marT="73152" marB="73152" anchor="ctr"/>
                </a:tc>
                <a:tc>
                  <a:txBody>
                    <a:bodyPr/>
                    <a:lstStyle/>
                    <a:p>
                      <a:pPr algn="ctr"/>
                      <a:r>
                        <a:rPr lang="en-US" sz="1400"/>
                        <a:t>September 2026</a:t>
                      </a:r>
                    </a:p>
                  </a:txBody>
                  <a:tcPr marT="73152" marB="73152" anchor="ctr"/>
                </a:tc>
                <a:tc>
                  <a:txBody>
                    <a:bodyPr/>
                    <a:lstStyle/>
                    <a:p>
                      <a:pPr algn="ctr"/>
                      <a:r>
                        <a:rPr lang="en-US" sz="1400"/>
                        <a:t>May 2026</a:t>
                      </a:r>
                    </a:p>
                  </a:txBody>
                  <a:tcPr marT="73152" marB="73152" anchor="ctr"/>
                </a:tc>
                <a:extLst>
                  <a:ext uri="{0D108BD9-81ED-4DB2-BD59-A6C34878D82A}">
                    <a16:rowId xmlns:a16="http://schemas.microsoft.com/office/drawing/2014/main" val="1562111473"/>
                  </a:ext>
                </a:extLst>
              </a:tr>
              <a:tr h="370840">
                <a:tc>
                  <a:txBody>
                    <a:bodyPr/>
                    <a:lstStyle/>
                    <a:p>
                      <a:r>
                        <a:rPr lang="en-US" sz="1400"/>
                        <a:t>FDA Approved Indication</a:t>
                      </a:r>
                    </a:p>
                  </a:txBody>
                  <a:tcPr marT="73152" marB="73152" anchor="ctr">
                    <a:solidFill>
                      <a:schemeClr val="tx2"/>
                    </a:solidFill>
                  </a:tcPr>
                </a:tc>
                <a:tc>
                  <a:txBody>
                    <a:bodyPr/>
                    <a:lstStyle/>
                    <a:p>
                      <a:pPr algn="ctr"/>
                      <a:r>
                        <a:rPr lang="en-US" sz="1400"/>
                        <a:t>Postmenopausal women or adult men, with ER+, HER2-, </a:t>
                      </a:r>
                      <a:r>
                        <a:rPr lang="en-US" sz="1400" i="1">
                          <a:solidFill>
                            <a:schemeClr val="accent3"/>
                          </a:solidFill>
                        </a:rPr>
                        <a:t>ESR1</a:t>
                      </a:r>
                      <a:r>
                        <a:rPr lang="en-US" sz="1400">
                          <a:solidFill>
                            <a:schemeClr val="accent3"/>
                          </a:solidFill>
                        </a:rPr>
                        <a:t>-mutated</a:t>
                      </a:r>
                      <a:r>
                        <a:rPr lang="en-US" sz="1400"/>
                        <a:t> advanced or MBC with disease progression following at least one line </a:t>
                      </a:r>
                      <a:br>
                        <a:rPr lang="en-US" sz="1400"/>
                      </a:br>
                      <a:r>
                        <a:rPr lang="en-US" sz="1400"/>
                        <a:t>of endocrine therapy</a:t>
                      </a:r>
                      <a:endParaRPr lang="en-US" sz="1400" dirty="0"/>
                    </a:p>
                  </a:txBody>
                  <a:tcPr marT="73152" marB="73152" anchor="ctr"/>
                </a:tc>
                <a:tc>
                  <a:txBody>
                    <a:bodyPr/>
                    <a:lstStyle/>
                    <a:p>
                      <a:pPr algn="ctr"/>
                      <a:r>
                        <a:rPr lang="en-US" sz="1400" dirty="0"/>
                        <a:t>Adults with ER+, HER2-, </a:t>
                      </a:r>
                      <a:r>
                        <a:rPr lang="en-US" sz="1400" i="1" dirty="0">
                          <a:solidFill>
                            <a:schemeClr val="accent3"/>
                          </a:solidFill>
                        </a:rPr>
                        <a:t>ESR1</a:t>
                      </a:r>
                      <a:r>
                        <a:rPr lang="en-US" sz="1400" dirty="0">
                          <a:solidFill>
                            <a:schemeClr val="accent3"/>
                          </a:solidFill>
                        </a:rPr>
                        <a:t>-mutated</a:t>
                      </a:r>
                      <a:r>
                        <a:rPr lang="en-US" sz="1400" dirty="0"/>
                        <a:t> advanced or MBC with disease progression following at least one line of </a:t>
                      </a:r>
                      <a:br>
                        <a:rPr lang="en-US" sz="1400" dirty="0"/>
                      </a:br>
                      <a:r>
                        <a:rPr lang="en-US" sz="1400" dirty="0"/>
                        <a:t>endocrine therapy</a:t>
                      </a:r>
                    </a:p>
                    <a:p>
                      <a:pPr algn="ctr"/>
                      <a:endParaRPr lang="en-US" sz="1400" dirty="0"/>
                    </a:p>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a:t>In combination with </a:t>
                      </a:r>
                      <a:r>
                        <a:rPr lang="en-US" sz="1400" dirty="0" err="1"/>
                        <a:t>abemaciclib</a:t>
                      </a:r>
                      <a:r>
                        <a:rPr lang="en-US" sz="1400" dirty="0"/>
                        <a:t>, for adults with ER+, HER2-, </a:t>
                      </a:r>
                      <a:r>
                        <a:rPr lang="en-US" sz="1400" i="1" kern="1200" dirty="0">
                          <a:solidFill>
                            <a:schemeClr val="accent3"/>
                          </a:solidFill>
                          <a:latin typeface="+mn-lt"/>
                          <a:ea typeface="+mn-ea"/>
                          <a:cs typeface="+mn-cs"/>
                        </a:rPr>
                        <a:t>ESR1</a:t>
                      </a:r>
                      <a:r>
                        <a:rPr lang="en-US" sz="1400" i="0" kern="1200" dirty="0">
                          <a:solidFill>
                            <a:schemeClr val="accent3"/>
                          </a:solidFill>
                          <a:latin typeface="+mn-lt"/>
                          <a:ea typeface="+mn-ea"/>
                          <a:cs typeface="+mn-cs"/>
                        </a:rPr>
                        <a:t>-mutated</a:t>
                      </a:r>
                      <a:r>
                        <a:rPr lang="en-US" sz="1400" dirty="0"/>
                        <a:t> advanced or MBC, as detected by an FDA-authorized test, with disease progression following at least one line of endocrine therapy</a:t>
                      </a:r>
                    </a:p>
                  </a:txBody>
                  <a:tcPr marT="73152" marB="73152" anchor="ctr"/>
                </a:tc>
                <a:tc>
                  <a:txBody>
                    <a:bodyPr/>
                    <a:lstStyle/>
                    <a:p>
                      <a:pPr algn="ctr"/>
                      <a:r>
                        <a:rPr lang="en-US" sz="1400" dirty="0"/>
                        <a:t>In combination with a CDK4/6i for adults with HR+, HER2- locally advanced or MBC upon detection of </a:t>
                      </a:r>
                      <a:r>
                        <a:rPr lang="en-US" sz="1400" i="1" dirty="0">
                          <a:solidFill>
                            <a:schemeClr val="accent3"/>
                          </a:solidFill>
                        </a:rPr>
                        <a:t>ESR1 </a:t>
                      </a:r>
                      <a:r>
                        <a:rPr lang="en-US" sz="1400" i="0" dirty="0">
                          <a:solidFill>
                            <a:schemeClr val="accent3"/>
                          </a:solidFill>
                        </a:rPr>
                        <a:t>mutation</a:t>
                      </a:r>
                      <a:r>
                        <a:rPr lang="en-US" sz="1400" i="1" dirty="0">
                          <a:solidFill>
                            <a:schemeClr val="accent3"/>
                          </a:solidFill>
                        </a:rPr>
                        <a:t> </a:t>
                      </a:r>
                      <a:r>
                        <a:rPr lang="en-US" sz="1400" dirty="0"/>
                        <a:t>during AI + CDK4/6i therapy</a:t>
                      </a:r>
                    </a:p>
                  </a:txBody>
                  <a:tcPr marT="73152" marB="73152" anchor="ctr"/>
                </a:tc>
                <a:tc>
                  <a:txBody>
                    <a:bodyPr/>
                    <a:lstStyle/>
                    <a:p>
                      <a:pPr algn="ctr"/>
                      <a:r>
                        <a:rPr lang="en-US" sz="1400" dirty="0"/>
                        <a:t>Adults with ER-positive, HER2-negative, </a:t>
                      </a:r>
                      <a:br>
                        <a:rPr lang="en-US" sz="1400" dirty="0"/>
                      </a:br>
                      <a:r>
                        <a:rPr lang="en-US" sz="1400" i="1" dirty="0">
                          <a:solidFill>
                            <a:schemeClr val="accent3"/>
                          </a:solidFill>
                        </a:rPr>
                        <a:t>ESR1</a:t>
                      </a:r>
                      <a:r>
                        <a:rPr lang="en-US" sz="1400" dirty="0">
                          <a:solidFill>
                            <a:schemeClr val="accent3"/>
                          </a:solidFill>
                        </a:rPr>
                        <a:t>-mutated</a:t>
                      </a:r>
                      <a:r>
                        <a:rPr lang="en-US" sz="1400" dirty="0"/>
                        <a:t> advanced or MBC, as detected by an FDA-authorized test, </a:t>
                      </a:r>
                      <a:br>
                        <a:rPr lang="en-US" sz="1400" dirty="0"/>
                      </a:br>
                      <a:r>
                        <a:rPr lang="en-US" sz="1400" dirty="0"/>
                        <a:t>with disease progression following at least one </a:t>
                      </a:r>
                      <a:br>
                        <a:rPr lang="en-US" sz="1400" dirty="0"/>
                      </a:br>
                      <a:r>
                        <a:rPr lang="en-US" sz="1400" dirty="0"/>
                        <a:t>line of endocrine therapy</a:t>
                      </a:r>
                    </a:p>
                  </a:txBody>
                  <a:tcPr marT="73152" marB="73152" anchor="ctr"/>
                </a:tc>
                <a:extLst>
                  <a:ext uri="{0D108BD9-81ED-4DB2-BD59-A6C34878D82A}">
                    <a16:rowId xmlns:a16="http://schemas.microsoft.com/office/drawing/2014/main" val="3204820090"/>
                  </a:ext>
                </a:extLst>
              </a:tr>
            </a:tbl>
          </a:graphicData>
        </a:graphic>
      </p:graphicFrame>
      <p:sp>
        <p:nvSpPr>
          <p:cNvPr id="3" name="Footer Placeholder 2">
            <a:extLst>
              <a:ext uri="{FF2B5EF4-FFF2-40B4-BE49-F238E27FC236}">
                <a16:creationId xmlns:a16="http://schemas.microsoft.com/office/drawing/2014/main" id="{CB8C4A4D-657E-48E7-AF22-5B4C5FD5614A}"/>
              </a:ext>
            </a:extLst>
          </p:cNvPr>
          <p:cNvSpPr txBox="1">
            <a:spLocks/>
          </p:cNvSpPr>
          <p:nvPr/>
        </p:nvSpPr>
        <p:spPr>
          <a:xfrm>
            <a:off x="622300" y="5960686"/>
            <a:ext cx="10277475"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00" dirty="0"/>
              <a:t>As of September 2026.</a:t>
            </a:r>
          </a:p>
          <a:p>
            <a:r>
              <a:rPr lang="en-US" sz="800" dirty="0" err="1"/>
              <a:t>FDA.gov</a:t>
            </a:r>
            <a:r>
              <a:rPr lang="en-US" sz="800" dirty="0"/>
              <a:t>. https://www.fda.gov/drugs/resources-information-approved-drugs/fda-approves-elacestrant-er-positive-her2-negative-esr1-mutated-advanced-or-metastatic-breast-cancer. </a:t>
            </a:r>
          </a:p>
          <a:p>
            <a:r>
              <a:rPr lang="en-US" sz="800" dirty="0" err="1"/>
              <a:t>FDA.gov</a:t>
            </a:r>
            <a:r>
              <a:rPr lang="en-US" sz="800" dirty="0"/>
              <a:t>. https://www.fda.gov/drugs/resources-information-approved-drugs/fda-approves-imlunestrant-er-positive-her2-negative-esr1-mutated-advanced-or-metastatic-breast.</a:t>
            </a:r>
          </a:p>
          <a:p>
            <a:r>
              <a:rPr lang="en-US" sz="800" dirty="0" err="1"/>
              <a:t>FDA.gov</a:t>
            </a:r>
            <a:r>
              <a:rPr lang="en-US" sz="800" dirty="0"/>
              <a:t>. https://</a:t>
            </a:r>
            <a:r>
              <a:rPr lang="en-US" sz="800" dirty="0" err="1"/>
              <a:t>www.fda.gov</a:t>
            </a:r>
            <a:r>
              <a:rPr lang="en-US" sz="800" dirty="0"/>
              <a:t>/drugs/resources-information-approved-drugs/fda-grants-accelerated-approval-camizestrant-cdk46-inhibitor-esr1-mutated-hr-positive-her2-negative. </a:t>
            </a:r>
          </a:p>
          <a:p>
            <a:r>
              <a:rPr lang="en-US" sz="800" dirty="0" err="1"/>
              <a:t>FDA.gov</a:t>
            </a:r>
            <a:r>
              <a:rPr lang="en-US" sz="800" dirty="0"/>
              <a:t>. https://www.fda.gov/drugs/resources-information-approved-drugs/fda-approves-vepdegestrant-er-positive-her2-negative-esr1-mutated-advanced-or-metastatic-breast.  </a:t>
            </a:r>
          </a:p>
          <a:p>
            <a:r>
              <a:rPr lang="en-US" sz="800" dirty="0" err="1"/>
              <a:t>FDA.gov</a:t>
            </a:r>
            <a:r>
              <a:rPr lang="en-US" sz="800" dirty="0"/>
              <a:t>. https://</a:t>
            </a:r>
            <a:r>
              <a:rPr lang="en-US" sz="800" dirty="0" err="1"/>
              <a:t>www.fda.gov</a:t>
            </a:r>
            <a:r>
              <a:rPr lang="en-US" sz="800" dirty="0"/>
              <a:t>/drugs/resources-information-approved-drugs/fda-approves-imlunestrant-combination-abemaciclib-er-positive-her2-negative-esr1-mutated-advanced-or.</a:t>
            </a:r>
          </a:p>
        </p:txBody>
      </p:sp>
    </p:spTree>
    <p:extLst>
      <p:ext uri="{BB962C8B-B14F-4D97-AF65-F5344CB8AC3E}">
        <p14:creationId xmlns:p14="http://schemas.microsoft.com/office/powerpoint/2010/main" val="147614074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EE0D4-7024-4B8F-9750-F62DDFD24E3E}"/>
              </a:ext>
            </a:extLst>
          </p:cNvPr>
          <p:cNvSpPr>
            <a:spLocks noGrp="1"/>
          </p:cNvSpPr>
          <p:nvPr>
            <p:ph type="title"/>
          </p:nvPr>
        </p:nvSpPr>
        <p:spPr>
          <a:xfrm>
            <a:off x="838200" y="365125"/>
            <a:ext cx="10515600" cy="871393"/>
          </a:xfrm>
        </p:spPr>
        <p:txBody>
          <a:bodyPr>
            <a:normAutofit/>
          </a:bodyPr>
          <a:lstStyle/>
          <a:p>
            <a:r>
              <a:rPr lang="en-US"/>
              <a:t>EMERALD Phase 3 Study Design</a:t>
            </a:r>
          </a:p>
        </p:txBody>
      </p:sp>
      <p:cxnSp>
        <p:nvCxnSpPr>
          <p:cNvPr id="4" name="Connector: Elbow 20">
            <a:extLst>
              <a:ext uri="{FF2B5EF4-FFF2-40B4-BE49-F238E27FC236}">
                <a16:creationId xmlns:a16="http://schemas.microsoft.com/office/drawing/2014/main" id="{EDCB95CA-04AA-0B5A-2FAD-A804A8AF0E85}"/>
              </a:ext>
            </a:extLst>
          </p:cNvPr>
          <p:cNvCxnSpPr>
            <a:cxnSpLocks/>
          </p:cNvCxnSpPr>
          <p:nvPr/>
        </p:nvCxnSpPr>
        <p:spPr>
          <a:xfrm rot="10800000" flipV="1">
            <a:off x="8332568" y="2218111"/>
            <a:ext cx="23989" cy="2082883"/>
          </a:xfrm>
          <a:prstGeom prst="bentConnector3">
            <a:avLst>
              <a:gd name="adj1" fmla="val -952937"/>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 name="Rectangle: Rounded Corners 3">
            <a:extLst>
              <a:ext uri="{FF2B5EF4-FFF2-40B4-BE49-F238E27FC236}">
                <a16:creationId xmlns:a16="http://schemas.microsoft.com/office/drawing/2014/main" id="{AE47006A-1902-29EE-8C6D-518F0CF4A9FD}"/>
              </a:ext>
            </a:extLst>
          </p:cNvPr>
          <p:cNvSpPr/>
          <p:nvPr/>
        </p:nvSpPr>
        <p:spPr>
          <a:xfrm>
            <a:off x="532761" y="1783061"/>
            <a:ext cx="3941939" cy="2933967"/>
          </a:xfrm>
          <a:prstGeom prst="rect">
            <a:avLst/>
          </a:prstGeom>
          <a:solidFill>
            <a:schemeClr val="bg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US">
              <a:solidFill>
                <a:prstClr val="white"/>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D9C0B50E-930B-12AC-5BD2-16D733DD2DE5}"/>
              </a:ext>
            </a:extLst>
          </p:cNvPr>
          <p:cNvSpPr txBox="1"/>
          <p:nvPr/>
        </p:nvSpPr>
        <p:spPr>
          <a:xfrm>
            <a:off x="731405" y="2047571"/>
            <a:ext cx="3587696" cy="2457596"/>
          </a:xfrm>
          <a:prstGeom prst="rect">
            <a:avLst/>
          </a:prstGeom>
          <a:noFill/>
        </p:spPr>
        <p:txBody>
          <a:bodyPr wrap="square" rtlCol="0">
            <a:spAutoFit/>
          </a:bodyPr>
          <a:lstStyle/>
          <a:p>
            <a:pPr defTabSz="914377">
              <a:lnSpc>
                <a:spcPct val="90000"/>
              </a:lnSpc>
              <a:spcBef>
                <a:spcPts val="600"/>
              </a:spcBef>
              <a:defRPr/>
            </a:pPr>
            <a:r>
              <a:rPr lang="en-US" sz="1300" b="1" dirty="0">
                <a:solidFill>
                  <a:prstClr val="white"/>
                </a:solidFill>
                <a:latin typeface="Arial" panose="020B0604020202020204" pitchFamily="34" charset="0"/>
                <a:ea typeface="ＭＳ Ｐゴシック" charset="0"/>
                <a:cs typeface="Arial" panose="020B0604020202020204" pitchFamily="34" charset="0"/>
              </a:rPr>
              <a:t>Inclusion Criteria</a:t>
            </a:r>
          </a:p>
          <a:p>
            <a:pPr marL="119060" indent="-119060" defTabSz="914377">
              <a:lnSpc>
                <a:spcPct val="90000"/>
              </a:lnSpc>
              <a:spcBef>
                <a:spcPts val="600"/>
              </a:spcBef>
              <a:buFont typeface="Arial" panose="020B0604020202020204" pitchFamily="34" charset="0"/>
              <a:buChar char="•"/>
              <a:defRPr/>
            </a:pPr>
            <a:r>
              <a:rPr lang="en-US" sz="1300" dirty="0">
                <a:solidFill>
                  <a:prstClr val="white"/>
                </a:solidFill>
                <a:latin typeface="Arial" panose="020B0604020202020204" pitchFamily="34" charset="0"/>
                <a:ea typeface="ＭＳ Ｐゴシック" charset="0"/>
                <a:cs typeface="Arial" panose="020B0604020202020204" pitchFamily="34" charset="0"/>
              </a:rPr>
              <a:t>Men and postmenopausal women with advanced/metastatic breast cancer</a:t>
            </a:r>
          </a:p>
          <a:p>
            <a:pPr marL="119060" indent="-119060" defTabSz="914377">
              <a:lnSpc>
                <a:spcPct val="90000"/>
              </a:lnSpc>
              <a:spcBef>
                <a:spcPts val="600"/>
              </a:spcBef>
              <a:buFont typeface="Arial" panose="020B0604020202020204" pitchFamily="34" charset="0"/>
              <a:buChar char="•"/>
              <a:defRPr/>
            </a:pPr>
            <a:r>
              <a:rPr lang="en-US" sz="1300" dirty="0">
                <a:solidFill>
                  <a:prstClr val="white"/>
                </a:solidFill>
                <a:latin typeface="Arial" panose="020B0604020202020204" pitchFamily="34" charset="0"/>
                <a:ea typeface="ＭＳ Ｐゴシック" charset="0"/>
                <a:cs typeface="Arial" panose="020B0604020202020204" pitchFamily="34" charset="0"/>
              </a:rPr>
              <a:t>ER-</a:t>
            </a:r>
            <a:r>
              <a:rPr lang="en-US" sz="1300" dirty="0" err="1">
                <a:solidFill>
                  <a:prstClr val="white"/>
                </a:solidFill>
                <a:latin typeface="Arial" panose="020B0604020202020204" pitchFamily="34" charset="0"/>
                <a:ea typeface="ＭＳ Ｐゴシック" charset="0"/>
                <a:cs typeface="Arial" panose="020B0604020202020204" pitchFamily="34" charset="0"/>
              </a:rPr>
              <a:t>positive,</a:t>
            </a:r>
            <a:r>
              <a:rPr lang="en-US" sz="1300" baseline="30000" dirty="0" err="1">
                <a:solidFill>
                  <a:prstClr val="white"/>
                </a:solidFill>
                <a:latin typeface="Arial" panose="020B0604020202020204" pitchFamily="34" charset="0"/>
                <a:ea typeface="ＭＳ Ｐゴシック" charset="0"/>
                <a:cs typeface="Arial" panose="020B0604020202020204" pitchFamily="34" charset="0"/>
              </a:rPr>
              <a:t>a</a:t>
            </a:r>
            <a:r>
              <a:rPr lang="en-US" sz="1300" dirty="0">
                <a:solidFill>
                  <a:prstClr val="white"/>
                </a:solidFill>
                <a:latin typeface="Arial" panose="020B0604020202020204" pitchFamily="34" charset="0"/>
                <a:ea typeface="ＭＳ Ｐゴシック" charset="0"/>
                <a:cs typeface="Arial" panose="020B0604020202020204" pitchFamily="34" charset="0"/>
              </a:rPr>
              <a:t> HER2-negative</a:t>
            </a:r>
          </a:p>
          <a:p>
            <a:pPr marL="119060" indent="-119060" defTabSz="914377">
              <a:lnSpc>
                <a:spcPct val="90000"/>
              </a:lnSpc>
              <a:spcBef>
                <a:spcPts val="600"/>
              </a:spcBef>
              <a:buFont typeface="Arial" panose="020B0604020202020204" pitchFamily="34" charset="0"/>
              <a:buChar char="•"/>
              <a:defRPr/>
            </a:pPr>
            <a:r>
              <a:rPr lang="en-US" sz="1300" dirty="0">
                <a:solidFill>
                  <a:prstClr val="white"/>
                </a:solidFill>
                <a:latin typeface="Arial" panose="020B0604020202020204" pitchFamily="34" charset="0"/>
                <a:ea typeface="ＭＳ Ｐゴシック" charset="0"/>
                <a:cs typeface="Arial" panose="020B0604020202020204" pitchFamily="34" charset="0"/>
              </a:rPr>
              <a:t>Progressed or relapsed on or after 1 or 2 lines of endocrine </a:t>
            </a:r>
            <a:r>
              <a:rPr lang="en-US" sz="1300" dirty="0">
                <a:solidFill>
                  <a:srgbClr val="FFFFFF"/>
                </a:solidFill>
                <a:latin typeface="Arial" panose="020B0604020202020204" pitchFamily="34" charset="0"/>
                <a:ea typeface="ＭＳ Ｐゴシック" charset="0"/>
                <a:cs typeface="Arial" panose="020B0604020202020204" pitchFamily="34" charset="0"/>
              </a:rPr>
              <a:t>therapy for advanced disease, one of which was given in combination with a CDK4/6i</a:t>
            </a:r>
          </a:p>
          <a:p>
            <a:pPr marL="119060" indent="-119060" defTabSz="914377">
              <a:lnSpc>
                <a:spcPct val="90000"/>
              </a:lnSpc>
              <a:spcBef>
                <a:spcPts val="600"/>
              </a:spcBef>
              <a:buFont typeface="Arial" panose="020B0604020202020204" pitchFamily="34" charset="0"/>
              <a:buChar char="•"/>
              <a:defRPr/>
            </a:pPr>
            <a:r>
              <a:rPr lang="en-US" sz="1300" dirty="0">
                <a:solidFill>
                  <a:srgbClr val="FFFFFF"/>
                </a:solidFill>
                <a:latin typeface="Arial" panose="020B0604020202020204" pitchFamily="34" charset="0"/>
                <a:ea typeface="ＭＳ Ｐゴシック" charset="0"/>
                <a:cs typeface="Arial" panose="020B0604020202020204" pitchFamily="34" charset="0"/>
              </a:rPr>
              <a:t>≤1 line of chemotherapy for advanced disease</a:t>
            </a:r>
          </a:p>
          <a:p>
            <a:pPr marL="119060" indent="-119060" defTabSz="914377">
              <a:lnSpc>
                <a:spcPct val="90000"/>
              </a:lnSpc>
              <a:spcBef>
                <a:spcPts val="600"/>
              </a:spcBef>
              <a:buFont typeface="Arial" panose="020B0604020202020204" pitchFamily="34" charset="0"/>
              <a:buChar char="•"/>
              <a:defRPr/>
            </a:pPr>
            <a:r>
              <a:rPr lang="en-US" sz="1300" dirty="0">
                <a:solidFill>
                  <a:srgbClr val="FFFFFF"/>
                </a:solidFill>
                <a:latin typeface="Arial" panose="020B0604020202020204" pitchFamily="34" charset="0"/>
                <a:ea typeface="ＭＳ Ｐゴシック" charset="0"/>
                <a:cs typeface="Arial" panose="020B0604020202020204" pitchFamily="34" charset="0"/>
              </a:rPr>
              <a:t>ECOG PS 0 or 1 </a:t>
            </a:r>
          </a:p>
        </p:txBody>
      </p:sp>
      <p:sp>
        <p:nvSpPr>
          <p:cNvPr id="7" name="Rectangle: Rounded Corners 5">
            <a:extLst>
              <a:ext uri="{FF2B5EF4-FFF2-40B4-BE49-F238E27FC236}">
                <a16:creationId xmlns:a16="http://schemas.microsoft.com/office/drawing/2014/main" id="{E9285D43-5730-AB02-569F-5D09A3F4027A}"/>
              </a:ext>
            </a:extLst>
          </p:cNvPr>
          <p:cNvSpPr/>
          <p:nvPr/>
        </p:nvSpPr>
        <p:spPr>
          <a:xfrm>
            <a:off x="5905828" y="1783061"/>
            <a:ext cx="2557596" cy="914400"/>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US">
              <a:solidFill>
                <a:prstClr val="white"/>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CF555A63-8F2A-D472-490A-583259E9DCA7}"/>
              </a:ext>
            </a:extLst>
          </p:cNvPr>
          <p:cNvSpPr txBox="1"/>
          <p:nvPr/>
        </p:nvSpPr>
        <p:spPr>
          <a:xfrm>
            <a:off x="6182045" y="1959935"/>
            <a:ext cx="2043656" cy="535531"/>
          </a:xfrm>
          <a:prstGeom prst="rect">
            <a:avLst/>
          </a:prstGeom>
          <a:noFill/>
        </p:spPr>
        <p:txBody>
          <a:bodyPr wrap="square" rtlCol="0">
            <a:spAutoFit/>
          </a:bodyPr>
          <a:lstStyle/>
          <a:p>
            <a:pPr algn="ctr" defTabSz="914377">
              <a:lnSpc>
                <a:spcPct val="90000"/>
              </a:lnSpc>
              <a:defRPr/>
            </a:pPr>
            <a:r>
              <a:rPr lang="en-US" sz="1600" b="1" dirty="0" err="1">
                <a:solidFill>
                  <a:prstClr val="white"/>
                </a:solidFill>
                <a:latin typeface="Arial" panose="020B0604020202020204" pitchFamily="34" charset="0"/>
                <a:ea typeface="ＭＳ Ｐゴシック" charset="0"/>
                <a:cs typeface="Arial" panose="020B0604020202020204" pitchFamily="34" charset="0"/>
              </a:rPr>
              <a:t>Elacestrant</a:t>
            </a:r>
            <a:r>
              <a:rPr lang="en-US" sz="1600" b="1" dirty="0">
                <a:solidFill>
                  <a:prstClr val="white"/>
                </a:solidFill>
                <a:latin typeface="Arial" panose="020B0604020202020204" pitchFamily="34" charset="0"/>
                <a:ea typeface="ＭＳ Ｐゴシック" charset="0"/>
                <a:cs typeface="Arial" panose="020B0604020202020204" pitchFamily="34" charset="0"/>
              </a:rPr>
              <a:t> </a:t>
            </a:r>
          </a:p>
          <a:p>
            <a:pPr algn="ctr" defTabSz="914377">
              <a:lnSpc>
                <a:spcPct val="90000"/>
              </a:lnSpc>
              <a:defRPr/>
            </a:pPr>
            <a:r>
              <a:rPr lang="en-US" sz="1600" b="1" dirty="0">
                <a:solidFill>
                  <a:prstClr val="white"/>
                </a:solidFill>
                <a:latin typeface="Arial" panose="020B0604020202020204" pitchFamily="34" charset="0"/>
                <a:ea typeface="ＭＳ Ｐゴシック" charset="0"/>
                <a:cs typeface="Arial" panose="020B0604020202020204" pitchFamily="34" charset="0"/>
              </a:rPr>
              <a:t>400 mg </a:t>
            </a:r>
            <a:r>
              <a:rPr lang="en-US" sz="1600" b="1" dirty="0" err="1">
                <a:solidFill>
                  <a:prstClr val="white"/>
                </a:solidFill>
                <a:latin typeface="Arial" panose="020B0604020202020204" pitchFamily="34" charset="0"/>
                <a:ea typeface="ＭＳ Ｐゴシック" charset="0"/>
                <a:cs typeface="Arial" panose="020B0604020202020204" pitchFamily="34" charset="0"/>
              </a:rPr>
              <a:t>daily</a:t>
            </a:r>
            <a:r>
              <a:rPr lang="en-US" sz="1600" b="1" baseline="30000" dirty="0" err="1">
                <a:solidFill>
                  <a:prstClr val="white"/>
                </a:solidFill>
                <a:latin typeface="Arial" panose="020B0604020202020204" pitchFamily="34" charset="0"/>
                <a:ea typeface="ＭＳ Ｐゴシック" charset="0"/>
                <a:cs typeface="Arial" panose="020B0604020202020204" pitchFamily="34" charset="0"/>
              </a:rPr>
              <a:t>c</a:t>
            </a:r>
            <a:r>
              <a:rPr lang="en-US" sz="1600" b="1" dirty="0">
                <a:solidFill>
                  <a:prstClr val="white"/>
                </a:solidFill>
                <a:latin typeface="Arial" panose="020B0604020202020204" pitchFamily="34" charset="0"/>
                <a:ea typeface="ＭＳ Ｐゴシック" charset="0"/>
                <a:cs typeface="Arial" panose="020B0604020202020204" pitchFamily="34" charset="0"/>
              </a:rPr>
              <a:t> </a:t>
            </a:r>
          </a:p>
        </p:txBody>
      </p:sp>
      <p:sp>
        <p:nvSpPr>
          <p:cNvPr id="9" name="Rectangle: Rounded Corners 7">
            <a:extLst>
              <a:ext uri="{FF2B5EF4-FFF2-40B4-BE49-F238E27FC236}">
                <a16:creationId xmlns:a16="http://schemas.microsoft.com/office/drawing/2014/main" id="{A07506D8-D575-A108-DC5B-0C9F8286351F}"/>
              </a:ext>
            </a:extLst>
          </p:cNvPr>
          <p:cNvSpPr/>
          <p:nvPr/>
        </p:nvSpPr>
        <p:spPr>
          <a:xfrm>
            <a:off x="9608782" y="2501246"/>
            <a:ext cx="2371806" cy="1564626"/>
          </a:xfrm>
          <a:prstGeom prst="rect">
            <a:avLst/>
          </a:pr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rtlCol="0" anchor="ctr"/>
          <a:lstStyle/>
          <a:p>
            <a:pPr defTabSz="914377">
              <a:spcAft>
                <a:spcPts val="300"/>
              </a:spcAft>
              <a:defRPr/>
            </a:pPr>
            <a:r>
              <a:rPr lang="en-US" sz="1600" b="1" dirty="0">
                <a:solidFill>
                  <a:srgbClr val="FFFFFF"/>
                </a:solidFill>
                <a:latin typeface="Arial" panose="020B0604020202020204" pitchFamily="34" charset="0"/>
                <a:cs typeface="Arial" panose="020B0604020202020204" pitchFamily="34" charset="0"/>
              </a:rPr>
              <a:t>Two Primary </a:t>
            </a:r>
            <a:r>
              <a:rPr lang="en-US" sz="1600" b="1" dirty="0" err="1">
                <a:solidFill>
                  <a:srgbClr val="FFFFFF"/>
                </a:solidFill>
                <a:latin typeface="Arial" panose="020B0604020202020204" pitchFamily="34" charset="0"/>
                <a:cs typeface="Arial" panose="020B0604020202020204" pitchFamily="34" charset="0"/>
              </a:rPr>
              <a:t>Endpoints:</a:t>
            </a:r>
            <a:r>
              <a:rPr lang="en-US" sz="1600" b="1" baseline="30000" dirty="0" err="1">
                <a:solidFill>
                  <a:srgbClr val="FFFFFF"/>
                </a:solidFill>
                <a:latin typeface="Arial" panose="020B0604020202020204" pitchFamily="34" charset="0"/>
                <a:cs typeface="Arial" panose="020B0604020202020204" pitchFamily="34" charset="0"/>
              </a:rPr>
              <a:t>e</a:t>
            </a:r>
            <a:r>
              <a:rPr lang="en-US" sz="1600" b="1" dirty="0">
                <a:solidFill>
                  <a:srgbClr val="FFFFFF"/>
                </a:solidFill>
                <a:latin typeface="Arial" panose="020B0604020202020204" pitchFamily="34" charset="0"/>
                <a:cs typeface="Arial" panose="020B0604020202020204" pitchFamily="34" charset="0"/>
              </a:rPr>
              <a:t>  </a:t>
            </a:r>
          </a:p>
          <a:p>
            <a:pPr marL="285744" indent="-168270" defTabSz="914377">
              <a:spcAft>
                <a:spcPts val="300"/>
              </a:spcAft>
              <a:buFont typeface="Arial" panose="020B0604020202020204" pitchFamily="34" charset="0"/>
              <a:buChar char="•"/>
              <a:defRPr/>
            </a:pPr>
            <a:r>
              <a:rPr lang="en-US" sz="1600" dirty="0">
                <a:solidFill>
                  <a:srgbClr val="FFFFFF"/>
                </a:solidFill>
                <a:latin typeface="Arial" panose="020B0604020202020204" pitchFamily="34" charset="0"/>
                <a:cs typeface="Arial" panose="020B0604020202020204" pitchFamily="34" charset="0"/>
              </a:rPr>
              <a:t>PFS in all pts</a:t>
            </a:r>
          </a:p>
          <a:p>
            <a:pPr marL="285744" indent="-168270" defTabSz="914377">
              <a:spcAft>
                <a:spcPts val="300"/>
              </a:spcAft>
              <a:buFont typeface="Arial" panose="020B0604020202020204" pitchFamily="34" charset="0"/>
              <a:buChar char="•"/>
              <a:defRPr/>
            </a:pPr>
            <a:r>
              <a:rPr lang="en-US" sz="1600" dirty="0">
                <a:solidFill>
                  <a:srgbClr val="FFFFFF"/>
                </a:solidFill>
                <a:latin typeface="Arial" panose="020B0604020202020204" pitchFamily="34" charset="0"/>
                <a:cs typeface="Arial" panose="020B0604020202020204" pitchFamily="34" charset="0"/>
              </a:rPr>
              <a:t>PFS in </a:t>
            </a:r>
            <a:r>
              <a:rPr lang="en-US" sz="1600" i="1" dirty="0">
                <a:solidFill>
                  <a:srgbClr val="FFFFFF"/>
                </a:solidFill>
                <a:latin typeface="Arial" panose="020B0604020202020204" pitchFamily="34" charset="0"/>
                <a:cs typeface="Arial" panose="020B0604020202020204" pitchFamily="34" charset="0"/>
              </a:rPr>
              <a:t>ESR1-</a:t>
            </a:r>
            <a:r>
              <a:rPr lang="en-US" sz="1600" dirty="0">
                <a:solidFill>
                  <a:srgbClr val="FFFFFF"/>
                </a:solidFill>
                <a:latin typeface="Arial" panose="020B0604020202020204" pitchFamily="34" charset="0"/>
                <a:cs typeface="Arial" panose="020B0604020202020204" pitchFamily="34" charset="0"/>
              </a:rPr>
              <a:t>mut </a:t>
            </a:r>
          </a:p>
        </p:txBody>
      </p:sp>
      <p:sp>
        <p:nvSpPr>
          <p:cNvPr id="10" name="TextBox 9">
            <a:extLst>
              <a:ext uri="{FF2B5EF4-FFF2-40B4-BE49-F238E27FC236}">
                <a16:creationId xmlns:a16="http://schemas.microsoft.com/office/drawing/2014/main" id="{57711608-E38E-C33E-B051-F60F46E99B40}"/>
              </a:ext>
            </a:extLst>
          </p:cNvPr>
          <p:cNvSpPr txBox="1"/>
          <p:nvPr/>
        </p:nvSpPr>
        <p:spPr>
          <a:xfrm>
            <a:off x="8418579" y="3370444"/>
            <a:ext cx="1363899" cy="272382"/>
          </a:xfrm>
          <a:prstGeom prst="rect">
            <a:avLst/>
          </a:prstGeom>
          <a:noFill/>
          <a:ln>
            <a:noFill/>
          </a:ln>
        </p:spPr>
        <p:txBody>
          <a:bodyPr wrap="square" rtlCol="0">
            <a:spAutoFit/>
          </a:bodyPr>
          <a:lstStyle/>
          <a:p>
            <a:pPr algn="ctr" defTabSz="914377">
              <a:lnSpc>
                <a:spcPct val="90000"/>
              </a:lnSpc>
              <a:defRPr/>
            </a:pPr>
            <a:r>
              <a:rPr lang="en-US" sz="1300" b="1" dirty="0">
                <a:solidFill>
                  <a:prstClr val="black"/>
                </a:solidFill>
                <a:latin typeface="Arial" panose="020B0604020202020204" pitchFamily="34" charset="0"/>
                <a:ea typeface="ＭＳ Ｐゴシック" charset="0"/>
                <a:cs typeface="Arial" panose="020B0604020202020204" pitchFamily="34" charset="0"/>
              </a:rPr>
              <a:t>Follow Up</a:t>
            </a:r>
            <a:endParaRPr lang="en-US" sz="1300" dirty="0">
              <a:solidFill>
                <a:prstClr val="white"/>
              </a:solidFill>
              <a:latin typeface="Arial" panose="020B0604020202020204" pitchFamily="34" charset="0"/>
              <a:ea typeface="ＭＳ Ｐゴシック" charset="0"/>
              <a:cs typeface="Arial" panose="020B0604020202020204" pitchFamily="34" charset="0"/>
            </a:endParaRPr>
          </a:p>
        </p:txBody>
      </p:sp>
      <p:sp>
        <p:nvSpPr>
          <p:cNvPr id="11" name="Rectangle: Rounded Corners 10">
            <a:extLst>
              <a:ext uri="{FF2B5EF4-FFF2-40B4-BE49-F238E27FC236}">
                <a16:creationId xmlns:a16="http://schemas.microsoft.com/office/drawing/2014/main" id="{CAA1E3AE-2D00-FDAD-466B-5E8AE04CB0DD}"/>
              </a:ext>
            </a:extLst>
          </p:cNvPr>
          <p:cNvSpPr/>
          <p:nvPr/>
        </p:nvSpPr>
        <p:spPr>
          <a:xfrm>
            <a:off x="5929819" y="3694531"/>
            <a:ext cx="2533605" cy="1257227"/>
          </a:xfrm>
          <a:prstGeom prst="rect">
            <a:avLst/>
          </a:prstGeom>
          <a:solidFill>
            <a:schemeClr val="bg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US">
              <a:solidFill>
                <a:prstClr val="white"/>
              </a:solidFill>
              <a:latin typeface="Arial" panose="020B0604020202020204" pitchFamily="34" charset="0"/>
              <a:cs typeface="Arial" panose="020B0604020202020204" pitchFamily="34" charset="0"/>
            </a:endParaRPr>
          </a:p>
        </p:txBody>
      </p:sp>
      <p:sp>
        <p:nvSpPr>
          <p:cNvPr id="12" name="TextBox 11">
            <a:extLst>
              <a:ext uri="{FF2B5EF4-FFF2-40B4-BE49-F238E27FC236}">
                <a16:creationId xmlns:a16="http://schemas.microsoft.com/office/drawing/2014/main" id="{12E89B97-AEF9-932B-F0D4-B73B9A082398}"/>
              </a:ext>
            </a:extLst>
          </p:cNvPr>
          <p:cNvSpPr txBox="1"/>
          <p:nvPr/>
        </p:nvSpPr>
        <p:spPr>
          <a:xfrm>
            <a:off x="5915051" y="3843102"/>
            <a:ext cx="2580856" cy="992579"/>
          </a:xfrm>
          <a:prstGeom prst="rect">
            <a:avLst/>
          </a:prstGeom>
          <a:noFill/>
        </p:spPr>
        <p:txBody>
          <a:bodyPr wrap="square" rtlCol="0">
            <a:spAutoFit/>
          </a:bodyPr>
          <a:lstStyle/>
          <a:p>
            <a:pPr algn="ctr" defTabSz="914377">
              <a:lnSpc>
                <a:spcPct val="90000"/>
              </a:lnSpc>
              <a:defRPr/>
            </a:pPr>
            <a:r>
              <a:rPr lang="en-US" sz="1300" b="1" dirty="0">
                <a:solidFill>
                  <a:prstClr val="white"/>
                </a:solidFill>
                <a:latin typeface="Arial" panose="020B0604020202020204" pitchFamily="34" charset="0"/>
                <a:ea typeface="ＭＳ Ｐゴシック" charset="0"/>
                <a:cs typeface="Arial" panose="020B0604020202020204" pitchFamily="34" charset="0"/>
              </a:rPr>
              <a:t>Investigator’s choice (SOC):</a:t>
            </a:r>
          </a:p>
          <a:p>
            <a:pPr marL="341305" defTabSz="914377">
              <a:lnSpc>
                <a:spcPct val="90000"/>
              </a:lnSpc>
              <a:defRPr/>
            </a:pPr>
            <a:r>
              <a:rPr lang="en-US" sz="1300" b="1" dirty="0">
                <a:solidFill>
                  <a:prstClr val="white"/>
                </a:solidFill>
                <a:latin typeface="Arial" panose="020B0604020202020204" pitchFamily="34" charset="0"/>
                <a:ea typeface="ＭＳ Ｐゴシック" charset="0"/>
                <a:cs typeface="Arial" panose="020B0604020202020204" pitchFamily="34" charset="0"/>
              </a:rPr>
              <a:t>Fulvestrant </a:t>
            </a:r>
          </a:p>
          <a:p>
            <a:pPr marL="341305" defTabSz="914377">
              <a:lnSpc>
                <a:spcPct val="90000"/>
              </a:lnSpc>
              <a:defRPr/>
            </a:pPr>
            <a:r>
              <a:rPr lang="en-US" sz="1300" b="1" dirty="0">
                <a:solidFill>
                  <a:prstClr val="white"/>
                </a:solidFill>
                <a:latin typeface="Arial" panose="020B0604020202020204" pitchFamily="34" charset="0"/>
                <a:ea typeface="ＭＳ Ｐゴシック" charset="0"/>
                <a:cs typeface="Arial" panose="020B0604020202020204" pitchFamily="34" charset="0"/>
              </a:rPr>
              <a:t>Anastrozole</a:t>
            </a:r>
          </a:p>
          <a:p>
            <a:pPr marL="341305" defTabSz="914377">
              <a:lnSpc>
                <a:spcPct val="90000"/>
              </a:lnSpc>
              <a:defRPr/>
            </a:pPr>
            <a:r>
              <a:rPr lang="en-US" sz="1300" b="1" dirty="0">
                <a:solidFill>
                  <a:prstClr val="white"/>
                </a:solidFill>
                <a:latin typeface="Arial" panose="020B0604020202020204" pitchFamily="34" charset="0"/>
                <a:ea typeface="ＭＳ Ｐゴシック" charset="0"/>
                <a:cs typeface="Arial" panose="020B0604020202020204" pitchFamily="34" charset="0"/>
              </a:rPr>
              <a:t>Letrozole</a:t>
            </a:r>
          </a:p>
          <a:p>
            <a:pPr marL="341305" defTabSz="914377">
              <a:lnSpc>
                <a:spcPct val="90000"/>
              </a:lnSpc>
              <a:defRPr/>
            </a:pPr>
            <a:r>
              <a:rPr lang="en-US" sz="1300" b="1" dirty="0">
                <a:solidFill>
                  <a:prstClr val="white"/>
                </a:solidFill>
                <a:latin typeface="Arial" panose="020B0604020202020204" pitchFamily="34" charset="0"/>
                <a:ea typeface="ＭＳ Ｐゴシック" charset="0"/>
                <a:cs typeface="Arial" panose="020B0604020202020204" pitchFamily="34" charset="0"/>
              </a:rPr>
              <a:t>Exemestane</a:t>
            </a:r>
          </a:p>
        </p:txBody>
      </p:sp>
      <p:sp>
        <p:nvSpPr>
          <p:cNvPr id="13" name="TextBox 12">
            <a:extLst>
              <a:ext uri="{FF2B5EF4-FFF2-40B4-BE49-F238E27FC236}">
                <a16:creationId xmlns:a16="http://schemas.microsoft.com/office/drawing/2014/main" id="{BFBB8659-E073-6D58-0BEA-1AE984FA5C80}"/>
              </a:ext>
            </a:extLst>
          </p:cNvPr>
          <p:cNvSpPr txBox="1"/>
          <p:nvPr/>
        </p:nvSpPr>
        <p:spPr>
          <a:xfrm>
            <a:off x="731405" y="4797190"/>
            <a:ext cx="2582267" cy="830997"/>
          </a:xfrm>
          <a:prstGeom prst="rect">
            <a:avLst/>
          </a:prstGeom>
          <a:noFill/>
        </p:spPr>
        <p:txBody>
          <a:bodyPr wrap="square" rtlCol="0">
            <a:spAutoFit/>
          </a:bodyPr>
          <a:lstStyle/>
          <a:p>
            <a:pPr defTabSz="914377">
              <a:buClr>
                <a:schemeClr val="accent3"/>
              </a:buClr>
              <a:defRPr/>
            </a:pPr>
            <a:r>
              <a:rPr lang="en-US" sz="1200" b="1" dirty="0">
                <a:latin typeface="Arial" panose="020B0604020202020204" pitchFamily="34" charset="0"/>
                <a:ea typeface="ＭＳ Ｐゴシック" charset="0"/>
                <a:cs typeface="Arial" panose="020B0604020202020204" pitchFamily="34" charset="0"/>
              </a:rPr>
              <a:t>Stratification Factors:</a:t>
            </a:r>
          </a:p>
          <a:p>
            <a:pPr marL="173034" indent="-173034" defTabSz="914377">
              <a:buClr>
                <a:schemeClr val="accent3"/>
              </a:buClr>
              <a:buFont typeface="Arial" panose="020B0604020202020204" pitchFamily="34" charset="0"/>
              <a:buChar char="•"/>
              <a:defRPr/>
            </a:pPr>
            <a:r>
              <a:rPr lang="en-US" sz="1200" i="1" dirty="0">
                <a:latin typeface="Arial" panose="020B0604020202020204" pitchFamily="34" charset="0"/>
                <a:ea typeface="ＭＳ Ｐゴシック" charset="0"/>
                <a:cs typeface="Arial" panose="020B0604020202020204" pitchFamily="34" charset="0"/>
              </a:rPr>
              <a:t>ESR1-</a:t>
            </a:r>
            <a:r>
              <a:rPr lang="en-US" sz="1200" dirty="0">
                <a:latin typeface="Arial" panose="020B0604020202020204" pitchFamily="34" charset="0"/>
                <a:ea typeface="ＭＳ Ｐゴシック" charset="0"/>
                <a:cs typeface="Arial" panose="020B0604020202020204" pitchFamily="34" charset="0"/>
              </a:rPr>
              <a:t>mutation </a:t>
            </a:r>
            <a:r>
              <a:rPr lang="en-US" sz="1200" dirty="0" err="1">
                <a:latin typeface="Arial" panose="020B0604020202020204" pitchFamily="34" charset="0"/>
                <a:ea typeface="ＭＳ Ｐゴシック" charset="0"/>
                <a:cs typeface="Arial" panose="020B0604020202020204" pitchFamily="34" charset="0"/>
              </a:rPr>
              <a:t>status</a:t>
            </a:r>
            <a:r>
              <a:rPr lang="en-US" sz="1200" baseline="30000" dirty="0" err="1">
                <a:latin typeface="Arial" panose="020B0604020202020204" pitchFamily="34" charset="0"/>
                <a:ea typeface="ＭＳ Ｐゴシック" charset="0"/>
                <a:cs typeface="Arial" panose="020B0604020202020204" pitchFamily="34" charset="0"/>
              </a:rPr>
              <a:t>f</a:t>
            </a:r>
            <a:endParaRPr lang="en-US" sz="1200" baseline="30000" dirty="0">
              <a:latin typeface="Arial" panose="020B0604020202020204" pitchFamily="34" charset="0"/>
              <a:ea typeface="ＭＳ Ｐゴシック" charset="0"/>
              <a:cs typeface="Arial" panose="020B0604020202020204" pitchFamily="34" charset="0"/>
            </a:endParaRPr>
          </a:p>
          <a:p>
            <a:pPr marL="173034" indent="-173034" defTabSz="914377">
              <a:buClr>
                <a:schemeClr val="accent3"/>
              </a:buClr>
              <a:buFont typeface="Arial" panose="020B0604020202020204" pitchFamily="34" charset="0"/>
              <a:buChar char="•"/>
              <a:defRPr/>
            </a:pPr>
            <a:r>
              <a:rPr lang="en-US" sz="1200" dirty="0">
                <a:latin typeface="Arial" panose="020B0604020202020204" pitchFamily="34" charset="0"/>
                <a:ea typeface="ＭＳ Ｐゴシック" charset="0"/>
                <a:cs typeface="Arial" panose="020B0604020202020204" pitchFamily="34" charset="0"/>
              </a:rPr>
              <a:t>Prior treatment with fulvestrant</a:t>
            </a:r>
          </a:p>
          <a:p>
            <a:pPr marL="173034" indent="-173034" defTabSz="914377">
              <a:buClr>
                <a:schemeClr val="accent3"/>
              </a:buClr>
              <a:buFont typeface="Arial" panose="020B0604020202020204" pitchFamily="34" charset="0"/>
              <a:buChar char="•"/>
              <a:defRPr/>
            </a:pPr>
            <a:r>
              <a:rPr lang="en-US" sz="1200" dirty="0">
                <a:latin typeface="Arial" panose="020B0604020202020204" pitchFamily="34" charset="0"/>
                <a:ea typeface="ＭＳ Ｐゴシック" charset="0"/>
                <a:cs typeface="Arial" panose="020B0604020202020204" pitchFamily="34" charset="0"/>
              </a:rPr>
              <a:t>Presence of visceral metastases</a:t>
            </a:r>
          </a:p>
        </p:txBody>
      </p:sp>
      <p:sp>
        <p:nvSpPr>
          <p:cNvPr id="14" name="TextBox 13">
            <a:extLst>
              <a:ext uri="{FF2B5EF4-FFF2-40B4-BE49-F238E27FC236}">
                <a16:creationId xmlns:a16="http://schemas.microsoft.com/office/drawing/2014/main" id="{83011BF7-6D0A-BBEE-13F9-EE9CCF72266B}"/>
              </a:ext>
            </a:extLst>
          </p:cNvPr>
          <p:cNvSpPr txBox="1"/>
          <p:nvPr/>
        </p:nvSpPr>
        <p:spPr>
          <a:xfrm>
            <a:off x="8463424" y="2585447"/>
            <a:ext cx="1219200" cy="646331"/>
          </a:xfrm>
          <a:prstGeom prst="rect">
            <a:avLst/>
          </a:prstGeom>
          <a:noFill/>
        </p:spPr>
        <p:txBody>
          <a:bodyPr wrap="square" rtlCol="0">
            <a:spAutoFit/>
          </a:bodyPr>
          <a:lstStyle/>
          <a:p>
            <a:pPr algn="ctr" defTabSz="914377">
              <a:defRPr/>
            </a:pPr>
            <a:r>
              <a:rPr lang="en-US" sz="1200" b="1" dirty="0">
                <a:latin typeface="Arial" panose="020B0604020202020204" pitchFamily="34" charset="0"/>
                <a:ea typeface="ＭＳ Ｐゴシック" charset="0"/>
                <a:cs typeface="Arial" panose="020B0604020202020204" pitchFamily="34" charset="0"/>
              </a:rPr>
              <a:t>PD or withdrawal </a:t>
            </a:r>
            <a:r>
              <a:rPr lang="en-US" sz="1200" b="1" dirty="0" err="1">
                <a:latin typeface="Arial" panose="020B0604020202020204" pitchFamily="34" charset="0"/>
                <a:ea typeface="ＭＳ Ｐゴシック" charset="0"/>
                <a:cs typeface="Arial" panose="020B0604020202020204" pitchFamily="34" charset="0"/>
              </a:rPr>
              <a:t>criterion</a:t>
            </a:r>
            <a:r>
              <a:rPr lang="en-US" sz="1200" b="1" baseline="30000" dirty="0" err="1">
                <a:latin typeface="Arial" panose="020B0604020202020204" pitchFamily="34" charset="0"/>
                <a:ea typeface="ＭＳ Ｐゴシック" charset="0"/>
                <a:cs typeface="Arial" panose="020B0604020202020204" pitchFamily="34" charset="0"/>
              </a:rPr>
              <a:t>d</a:t>
            </a:r>
            <a:endParaRPr lang="en-US" sz="1200" b="1" baseline="30000" dirty="0">
              <a:latin typeface="Arial" panose="020B0604020202020204" pitchFamily="34" charset="0"/>
              <a:ea typeface="ＭＳ Ｐゴシック" charset="0"/>
              <a:cs typeface="Arial" panose="020B0604020202020204" pitchFamily="34" charset="0"/>
            </a:endParaRPr>
          </a:p>
        </p:txBody>
      </p:sp>
      <p:sp>
        <p:nvSpPr>
          <p:cNvPr id="15" name="Oval 14">
            <a:extLst>
              <a:ext uri="{FF2B5EF4-FFF2-40B4-BE49-F238E27FC236}">
                <a16:creationId xmlns:a16="http://schemas.microsoft.com/office/drawing/2014/main" id="{6616083F-3BE3-5820-13B9-CE49CF805559}"/>
              </a:ext>
            </a:extLst>
          </p:cNvPr>
          <p:cNvSpPr/>
          <p:nvPr/>
        </p:nvSpPr>
        <p:spPr>
          <a:xfrm>
            <a:off x="4636804" y="2964659"/>
            <a:ext cx="631371" cy="62534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US">
              <a:solidFill>
                <a:prstClr val="white"/>
              </a:solidFill>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80F33E52-319F-0E95-F726-4CCA086A40CD}"/>
              </a:ext>
            </a:extLst>
          </p:cNvPr>
          <p:cNvSpPr txBox="1"/>
          <p:nvPr/>
        </p:nvSpPr>
        <p:spPr>
          <a:xfrm>
            <a:off x="4772639" y="3069087"/>
            <a:ext cx="359700" cy="400110"/>
          </a:xfrm>
          <a:prstGeom prst="rect">
            <a:avLst/>
          </a:prstGeom>
          <a:noFill/>
        </p:spPr>
        <p:txBody>
          <a:bodyPr wrap="square" rtlCol="0">
            <a:spAutoFit/>
          </a:bodyPr>
          <a:lstStyle/>
          <a:p>
            <a:pPr algn="ctr" defTabSz="914377">
              <a:defRPr/>
            </a:pPr>
            <a:r>
              <a:rPr lang="en-US" sz="2000" b="1" dirty="0">
                <a:solidFill>
                  <a:prstClr val="white"/>
                </a:solidFill>
                <a:latin typeface="Arial" panose="020B0604020202020204" pitchFamily="34" charset="0"/>
                <a:ea typeface="ＭＳ Ｐゴシック" charset="0"/>
                <a:cs typeface="Arial" panose="020B0604020202020204" pitchFamily="34" charset="0"/>
              </a:rPr>
              <a:t>R</a:t>
            </a:r>
          </a:p>
        </p:txBody>
      </p:sp>
      <p:sp>
        <p:nvSpPr>
          <p:cNvPr id="17" name="TextBox 16">
            <a:extLst>
              <a:ext uri="{FF2B5EF4-FFF2-40B4-BE49-F238E27FC236}">
                <a16:creationId xmlns:a16="http://schemas.microsoft.com/office/drawing/2014/main" id="{5A6C2386-FE74-12ED-917C-E2504A50F870}"/>
              </a:ext>
            </a:extLst>
          </p:cNvPr>
          <p:cNvSpPr txBox="1"/>
          <p:nvPr/>
        </p:nvSpPr>
        <p:spPr>
          <a:xfrm>
            <a:off x="4528735" y="3557907"/>
            <a:ext cx="914400" cy="369332"/>
          </a:xfrm>
          <a:prstGeom prst="rect">
            <a:avLst/>
          </a:prstGeom>
          <a:noFill/>
        </p:spPr>
        <p:txBody>
          <a:bodyPr wrap="square" rtlCol="0">
            <a:spAutoFit/>
          </a:bodyPr>
          <a:lstStyle/>
          <a:p>
            <a:pPr algn="ctr" defTabSz="914377">
              <a:defRPr/>
            </a:pPr>
            <a:r>
              <a:rPr lang="en-US" dirty="0">
                <a:latin typeface="Arial" panose="020B0604020202020204" pitchFamily="34" charset="0"/>
                <a:ea typeface="ＭＳ Ｐゴシック" charset="0"/>
                <a:cs typeface="Arial" panose="020B0604020202020204" pitchFamily="34" charset="0"/>
              </a:rPr>
              <a:t>1:1</a:t>
            </a:r>
            <a:r>
              <a:rPr lang="en-US" sz="1400" baseline="40000" dirty="0">
                <a:latin typeface="Arial" panose="020B0604020202020204" pitchFamily="34" charset="0"/>
                <a:ea typeface="ＭＳ Ｐゴシック" charset="0"/>
                <a:cs typeface="Arial" panose="020B0604020202020204" pitchFamily="34" charset="0"/>
              </a:rPr>
              <a:t>b</a:t>
            </a:r>
            <a:endParaRPr lang="en-US" baseline="40000" dirty="0">
              <a:latin typeface="Arial" panose="020B0604020202020204" pitchFamily="34" charset="0"/>
              <a:ea typeface="ＭＳ Ｐゴシック" charset="0"/>
              <a:cs typeface="Arial" panose="020B0604020202020204" pitchFamily="34" charset="0"/>
            </a:endParaRPr>
          </a:p>
        </p:txBody>
      </p:sp>
      <p:cxnSp>
        <p:nvCxnSpPr>
          <p:cNvPr id="18" name="Straight Connector 17">
            <a:extLst>
              <a:ext uri="{FF2B5EF4-FFF2-40B4-BE49-F238E27FC236}">
                <a16:creationId xmlns:a16="http://schemas.microsoft.com/office/drawing/2014/main" id="{10837C73-CECD-1C7E-5453-C597F6599378}"/>
              </a:ext>
            </a:extLst>
          </p:cNvPr>
          <p:cNvCxnSpPr>
            <a:cxnSpLocks/>
          </p:cNvCxnSpPr>
          <p:nvPr/>
        </p:nvCxnSpPr>
        <p:spPr>
          <a:xfrm>
            <a:off x="5268175" y="3284859"/>
            <a:ext cx="42802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6271873-A111-7003-FD51-6F88101DD6A1}"/>
              </a:ext>
            </a:extLst>
          </p:cNvPr>
          <p:cNvCxnSpPr>
            <a:cxnSpLocks/>
          </p:cNvCxnSpPr>
          <p:nvPr/>
        </p:nvCxnSpPr>
        <p:spPr>
          <a:xfrm>
            <a:off x="8592275" y="3276369"/>
            <a:ext cx="1016507" cy="0"/>
          </a:xfrm>
          <a:prstGeom prst="line">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1" name="Connector: Elbow 18">
            <a:extLst>
              <a:ext uri="{FF2B5EF4-FFF2-40B4-BE49-F238E27FC236}">
                <a16:creationId xmlns:a16="http://schemas.microsoft.com/office/drawing/2014/main" id="{29BDF971-11C3-DEEF-3341-5DCC35E1774B}"/>
              </a:ext>
            </a:extLst>
          </p:cNvPr>
          <p:cNvCxnSpPr>
            <a:cxnSpLocks/>
          </p:cNvCxnSpPr>
          <p:nvPr/>
        </p:nvCxnSpPr>
        <p:spPr>
          <a:xfrm rot="10800000" flipH="1" flipV="1">
            <a:off x="5912532" y="2227701"/>
            <a:ext cx="23989" cy="2082883"/>
          </a:xfrm>
          <a:prstGeom prst="bentConnector3">
            <a:avLst>
              <a:gd name="adj1" fmla="val -952937"/>
            </a:avLst>
          </a:prstGeom>
          <a:ln w="28575">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Footer Placeholder 2">
            <a:extLst>
              <a:ext uri="{FF2B5EF4-FFF2-40B4-BE49-F238E27FC236}">
                <a16:creationId xmlns:a16="http://schemas.microsoft.com/office/drawing/2014/main" id="{5C471875-046F-C2B6-5914-670BDDC92682}"/>
              </a:ext>
            </a:extLst>
          </p:cNvPr>
          <p:cNvSpPr txBox="1">
            <a:spLocks/>
          </p:cNvSpPr>
          <p:nvPr/>
        </p:nvSpPr>
        <p:spPr>
          <a:xfrm>
            <a:off x="622301" y="5945188"/>
            <a:ext cx="9060324"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14377">
              <a:spcAft>
                <a:spcPts val="600"/>
              </a:spcAft>
              <a:defRPr/>
            </a:pPr>
            <a:r>
              <a:rPr lang="en-US" baseline="30000" dirty="0" err="1">
                <a:solidFill>
                  <a:prstClr val="black"/>
                </a:solidFill>
                <a:latin typeface="Tahoma"/>
                <a:ea typeface="ＭＳ Ｐゴシック" charset="0"/>
                <a:cs typeface="Calibri" panose="020F0502020204030204" pitchFamily="34" charset="0"/>
              </a:rPr>
              <a:t>a</a:t>
            </a:r>
            <a:r>
              <a:rPr lang="en-US" dirty="0" err="1">
                <a:solidFill>
                  <a:prstClr val="black"/>
                </a:solidFill>
                <a:latin typeface="Tahoma"/>
                <a:ea typeface="ＭＳ Ｐゴシック" charset="0"/>
                <a:cs typeface="Calibri" panose="020F0502020204030204" pitchFamily="34" charset="0"/>
              </a:rPr>
              <a:t>Documentation</a:t>
            </a:r>
            <a:r>
              <a:rPr lang="en-US" dirty="0">
                <a:solidFill>
                  <a:prstClr val="black"/>
                </a:solidFill>
                <a:latin typeface="Tahoma"/>
                <a:ea typeface="ＭＳ Ｐゴシック" charset="0"/>
                <a:cs typeface="Calibri" panose="020F0502020204030204" pitchFamily="34" charset="0"/>
              </a:rPr>
              <a:t> of ER+ tumor with ≥ 1% staining by immunohistochemistry. </a:t>
            </a:r>
            <a:r>
              <a:rPr lang="en-US" baseline="30000" dirty="0" err="1">
                <a:solidFill>
                  <a:prstClr val="black"/>
                </a:solidFill>
                <a:latin typeface="Tahoma"/>
                <a:ea typeface="ＭＳ Ｐゴシック" charset="0"/>
                <a:cs typeface="Calibri" panose="020F0502020204030204" pitchFamily="34" charset="0"/>
              </a:rPr>
              <a:t>b</a:t>
            </a:r>
            <a:r>
              <a:rPr lang="en-US" dirty="0" err="1">
                <a:solidFill>
                  <a:prstClr val="black"/>
                </a:solidFill>
                <a:latin typeface="Tahoma"/>
                <a:ea typeface="ＭＳ Ｐゴシック" charset="0"/>
                <a:cs typeface="Calibri" panose="020F0502020204030204" pitchFamily="34" charset="0"/>
              </a:rPr>
              <a:t>Recruitment</a:t>
            </a:r>
            <a:r>
              <a:rPr lang="en-US" dirty="0">
                <a:solidFill>
                  <a:prstClr val="black"/>
                </a:solidFill>
                <a:latin typeface="Tahoma"/>
                <a:ea typeface="ＭＳ Ｐゴシック" charset="0"/>
                <a:cs typeface="Calibri" panose="020F0502020204030204" pitchFamily="34" charset="0"/>
              </a:rPr>
              <a:t> from February 2019 to October 2020.</a:t>
            </a:r>
            <a:r>
              <a:rPr lang="en-US" baseline="30000" dirty="0">
                <a:solidFill>
                  <a:prstClr val="black"/>
                </a:solidFill>
                <a:latin typeface="Tahoma"/>
                <a:ea typeface="ＭＳ Ｐゴシック" charset="0"/>
                <a:cs typeface="Calibri" panose="020F0502020204030204" pitchFamily="34" charset="0"/>
              </a:rPr>
              <a:t>  </a:t>
            </a:r>
            <a:r>
              <a:rPr lang="en-US" baseline="30000" dirty="0" err="1">
                <a:solidFill>
                  <a:prstClr val="black"/>
                </a:solidFill>
                <a:latin typeface="Tahoma"/>
                <a:ea typeface="ＭＳ Ｐゴシック" charset="0"/>
                <a:cs typeface="Calibri" panose="020F0502020204030204" pitchFamily="34" charset="0"/>
              </a:rPr>
              <a:t>c</a:t>
            </a:r>
            <a:r>
              <a:rPr lang="en-US" dirty="0" err="1">
                <a:solidFill>
                  <a:prstClr val="black"/>
                </a:solidFill>
                <a:latin typeface="Tahoma"/>
                <a:ea typeface="ＭＳ Ｐゴシック" charset="0"/>
                <a:cs typeface="Calibri" panose="020F0502020204030204" pitchFamily="34" charset="0"/>
              </a:rPr>
              <a:t>Protocol</a:t>
            </a:r>
            <a:r>
              <a:rPr lang="en-US" dirty="0">
                <a:solidFill>
                  <a:prstClr val="black"/>
                </a:solidFill>
                <a:latin typeface="Tahoma"/>
                <a:ea typeface="ＭＳ Ｐゴシック" charset="0"/>
                <a:cs typeface="Calibri" panose="020F0502020204030204" pitchFamily="34" charset="0"/>
              </a:rPr>
              <a:t>-defined dose reductions permitted.</a:t>
            </a:r>
            <a:r>
              <a:rPr lang="en-US" baseline="30000" dirty="0">
                <a:solidFill>
                  <a:prstClr val="black"/>
                </a:solidFill>
                <a:latin typeface="Tahoma"/>
                <a:ea typeface="ＭＳ Ｐゴシック" charset="0"/>
                <a:cs typeface="Calibri" panose="020F0502020204030204" pitchFamily="34" charset="0"/>
              </a:rPr>
              <a:t> </a:t>
            </a:r>
            <a:r>
              <a:rPr lang="en-US" baseline="30000" dirty="0" err="1">
                <a:solidFill>
                  <a:prstClr val="black"/>
                </a:solidFill>
                <a:latin typeface="Tahoma"/>
                <a:ea typeface="ＭＳ Ｐゴシック" charset="0"/>
                <a:cs typeface="Calibri" panose="020F0502020204030204" pitchFamily="34" charset="0"/>
              </a:rPr>
              <a:t>d</a:t>
            </a:r>
            <a:r>
              <a:rPr lang="en-US" dirty="0" err="1">
                <a:solidFill>
                  <a:prstClr val="black"/>
                </a:solidFill>
                <a:latin typeface="Tahoma"/>
                <a:ea typeface="ＭＳ Ｐゴシック" charset="0"/>
                <a:cs typeface="Calibri" panose="020F0502020204030204" pitchFamily="34" charset="0"/>
              </a:rPr>
              <a:t>Restaging</a:t>
            </a:r>
            <a:r>
              <a:rPr lang="en-US" dirty="0">
                <a:solidFill>
                  <a:prstClr val="black"/>
                </a:solidFill>
                <a:latin typeface="Tahoma"/>
                <a:ea typeface="ＭＳ Ｐゴシック" charset="0"/>
                <a:cs typeface="Calibri" panose="020F0502020204030204" pitchFamily="34" charset="0"/>
              </a:rPr>
              <a:t> CT scans every 8 weeks. </a:t>
            </a:r>
            <a:r>
              <a:rPr lang="en-US" baseline="30000" dirty="0" err="1">
                <a:solidFill>
                  <a:prstClr val="black"/>
                </a:solidFill>
                <a:latin typeface="Tahoma"/>
                <a:ea typeface="ＭＳ Ｐゴシック" charset="0"/>
                <a:cs typeface="Calibri" panose="020F0502020204030204" pitchFamily="34" charset="0"/>
              </a:rPr>
              <a:t>e</a:t>
            </a:r>
            <a:r>
              <a:rPr lang="en-US" dirty="0" err="1">
                <a:solidFill>
                  <a:prstClr val="black"/>
                </a:solidFill>
                <a:latin typeface="Tahoma"/>
                <a:ea typeface="ＭＳ Ｐゴシック" charset="0"/>
                <a:cs typeface="Calibri" panose="020F0502020204030204" pitchFamily="34" charset="0"/>
              </a:rPr>
              <a:t>Blinded</a:t>
            </a:r>
            <a:r>
              <a:rPr lang="en-US" dirty="0">
                <a:solidFill>
                  <a:prstClr val="black"/>
                </a:solidFill>
                <a:latin typeface="Tahoma"/>
                <a:ea typeface="ＭＳ Ｐゴシック" charset="0"/>
                <a:cs typeface="Calibri" panose="020F0502020204030204" pitchFamily="34" charset="0"/>
              </a:rPr>
              <a:t> Independent Central Review. </a:t>
            </a:r>
            <a:r>
              <a:rPr lang="en-US" baseline="30000" dirty="0">
                <a:solidFill>
                  <a:prstClr val="black"/>
                </a:solidFill>
                <a:latin typeface="Tahoma"/>
                <a:ea typeface="ＭＳ Ｐゴシック" charset="0"/>
                <a:cs typeface="Calibri" panose="020F0502020204030204" pitchFamily="34" charset="0"/>
              </a:rPr>
              <a:t>f</a:t>
            </a:r>
            <a:r>
              <a:rPr lang="en-US" i="1" dirty="0">
                <a:solidFill>
                  <a:prstClr val="black"/>
                </a:solidFill>
                <a:latin typeface="Tahoma"/>
                <a:ea typeface="ＭＳ Ｐゴシック" charset="0"/>
                <a:cs typeface="Calibri" panose="020F0502020204030204" pitchFamily="34" charset="0"/>
              </a:rPr>
              <a:t>ESR1-</a:t>
            </a:r>
            <a:r>
              <a:rPr lang="en-US" dirty="0">
                <a:solidFill>
                  <a:prstClr val="black"/>
                </a:solidFill>
                <a:latin typeface="Tahoma"/>
                <a:ea typeface="ＭＳ Ｐゴシック" charset="0"/>
                <a:cs typeface="Calibri" panose="020F0502020204030204" pitchFamily="34" charset="0"/>
              </a:rPr>
              <a:t>mutation status was determined by ctDNA analysis using the Guardant360 assay (Guardant Health, Redwood City, CA). </a:t>
            </a:r>
          </a:p>
        </p:txBody>
      </p:sp>
    </p:spTree>
    <p:extLst>
      <p:ext uri="{BB962C8B-B14F-4D97-AF65-F5344CB8AC3E}">
        <p14:creationId xmlns:p14="http://schemas.microsoft.com/office/powerpoint/2010/main" val="20881465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1019157" y="1856357"/>
            <a:ext cx="4656788" cy="1991355"/>
            <a:chOff x="677854" y="1747175"/>
            <a:chExt cx="4656788" cy="1991354"/>
          </a:xfrm>
        </p:grpSpPr>
        <p:pic>
          <p:nvPicPr>
            <p:cNvPr id="3" name="object 3"/>
            <p:cNvPicPr/>
            <p:nvPr/>
          </p:nvPicPr>
          <p:blipFill>
            <a:blip r:embed="rId3" cstate="print"/>
            <a:stretch>
              <a:fillRect/>
            </a:stretch>
          </p:blipFill>
          <p:spPr>
            <a:xfrm>
              <a:off x="712065" y="1747175"/>
              <a:ext cx="4546809" cy="1974857"/>
            </a:xfrm>
            <a:prstGeom prst="rect">
              <a:avLst/>
            </a:prstGeom>
          </p:spPr>
        </p:pic>
        <p:sp>
          <p:nvSpPr>
            <p:cNvPr id="4" name="object 4"/>
            <p:cNvSpPr/>
            <p:nvPr/>
          </p:nvSpPr>
          <p:spPr>
            <a:xfrm>
              <a:off x="772167" y="1776882"/>
              <a:ext cx="4562475" cy="1893570"/>
            </a:xfrm>
            <a:custGeom>
              <a:avLst/>
              <a:gdLst/>
              <a:ahLst/>
              <a:cxnLst/>
              <a:rect l="l" t="t" r="r" b="b"/>
              <a:pathLst>
                <a:path w="4562475" h="1893570">
                  <a:moveTo>
                    <a:pt x="0" y="0"/>
                  </a:moveTo>
                  <a:lnTo>
                    <a:pt x="0" y="1893547"/>
                  </a:lnTo>
                  <a:lnTo>
                    <a:pt x="4561936" y="1893547"/>
                  </a:lnTo>
                </a:path>
              </a:pathLst>
            </a:custGeom>
            <a:ln w="12700">
              <a:solidFill>
                <a:srgbClr val="010202"/>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5" name="object 5"/>
            <p:cNvSpPr/>
            <p:nvPr/>
          </p:nvSpPr>
          <p:spPr>
            <a:xfrm>
              <a:off x="677854" y="2911491"/>
              <a:ext cx="88265" cy="0"/>
            </a:xfrm>
            <a:custGeom>
              <a:avLst/>
              <a:gdLst/>
              <a:ahLst/>
              <a:cxnLst/>
              <a:rect l="l" t="t" r="r" b="b"/>
              <a:pathLst>
                <a:path w="88265">
                  <a:moveTo>
                    <a:pt x="0" y="0"/>
                  </a:moveTo>
                  <a:lnTo>
                    <a:pt x="88207"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6" name="object 6"/>
            <p:cNvSpPr/>
            <p:nvPr/>
          </p:nvSpPr>
          <p:spPr>
            <a:xfrm>
              <a:off x="677854" y="3297886"/>
              <a:ext cx="88265" cy="0"/>
            </a:xfrm>
            <a:custGeom>
              <a:avLst/>
              <a:gdLst/>
              <a:ahLst/>
              <a:cxnLst/>
              <a:rect l="l" t="t" r="r" b="b"/>
              <a:pathLst>
                <a:path w="88265">
                  <a:moveTo>
                    <a:pt x="0" y="0"/>
                  </a:moveTo>
                  <a:lnTo>
                    <a:pt x="88207"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7" name="object 7"/>
            <p:cNvSpPr/>
            <p:nvPr/>
          </p:nvSpPr>
          <p:spPr>
            <a:xfrm>
              <a:off x="677854" y="3670669"/>
              <a:ext cx="88265" cy="0"/>
            </a:xfrm>
            <a:custGeom>
              <a:avLst/>
              <a:gdLst/>
              <a:ahLst/>
              <a:cxnLst/>
              <a:rect l="l" t="t" r="r" b="b"/>
              <a:pathLst>
                <a:path w="88265">
                  <a:moveTo>
                    <a:pt x="0" y="0"/>
                  </a:moveTo>
                  <a:lnTo>
                    <a:pt x="88207"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8" name="object 8"/>
            <p:cNvSpPr/>
            <p:nvPr/>
          </p:nvSpPr>
          <p:spPr>
            <a:xfrm>
              <a:off x="677854" y="2540552"/>
              <a:ext cx="88265" cy="0"/>
            </a:xfrm>
            <a:custGeom>
              <a:avLst/>
              <a:gdLst/>
              <a:ahLst/>
              <a:cxnLst/>
              <a:rect l="l" t="t" r="r" b="b"/>
              <a:pathLst>
                <a:path w="88265">
                  <a:moveTo>
                    <a:pt x="0" y="0"/>
                  </a:moveTo>
                  <a:lnTo>
                    <a:pt x="88207"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 name="object 9"/>
            <p:cNvSpPr/>
            <p:nvPr/>
          </p:nvSpPr>
          <p:spPr>
            <a:xfrm>
              <a:off x="677854" y="2158701"/>
              <a:ext cx="88265" cy="0"/>
            </a:xfrm>
            <a:custGeom>
              <a:avLst/>
              <a:gdLst/>
              <a:ahLst/>
              <a:cxnLst/>
              <a:rect l="l" t="t" r="r" b="b"/>
              <a:pathLst>
                <a:path w="88265">
                  <a:moveTo>
                    <a:pt x="0" y="0"/>
                  </a:moveTo>
                  <a:lnTo>
                    <a:pt x="88207"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 name="object 10"/>
            <p:cNvSpPr/>
            <p:nvPr/>
          </p:nvSpPr>
          <p:spPr>
            <a:xfrm>
              <a:off x="677854" y="1784126"/>
              <a:ext cx="88265" cy="0"/>
            </a:xfrm>
            <a:custGeom>
              <a:avLst/>
              <a:gdLst/>
              <a:ahLst/>
              <a:cxnLst/>
              <a:rect l="l" t="t" r="r" b="b"/>
              <a:pathLst>
                <a:path w="88265">
                  <a:moveTo>
                    <a:pt x="0" y="0"/>
                  </a:moveTo>
                  <a:lnTo>
                    <a:pt x="88207"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 name="object 11"/>
            <p:cNvSpPr/>
            <p:nvPr/>
          </p:nvSpPr>
          <p:spPr>
            <a:xfrm>
              <a:off x="5229287"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 name="object 12"/>
            <p:cNvSpPr/>
            <p:nvPr/>
          </p:nvSpPr>
          <p:spPr>
            <a:xfrm>
              <a:off x="4853557"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 name="object 13"/>
            <p:cNvSpPr/>
            <p:nvPr/>
          </p:nvSpPr>
          <p:spPr>
            <a:xfrm>
              <a:off x="4487339"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4" name="object 14"/>
            <p:cNvSpPr/>
            <p:nvPr/>
          </p:nvSpPr>
          <p:spPr>
            <a:xfrm>
              <a:off x="4111609"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 name="object 15"/>
            <p:cNvSpPr/>
            <p:nvPr/>
          </p:nvSpPr>
          <p:spPr>
            <a:xfrm>
              <a:off x="3745391"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 name="object 16"/>
            <p:cNvSpPr/>
            <p:nvPr/>
          </p:nvSpPr>
          <p:spPr>
            <a:xfrm>
              <a:off x="3374417"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7" name="object 17"/>
            <p:cNvSpPr/>
            <p:nvPr/>
          </p:nvSpPr>
          <p:spPr>
            <a:xfrm>
              <a:off x="2998688"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 name="object 18"/>
            <p:cNvSpPr/>
            <p:nvPr/>
          </p:nvSpPr>
          <p:spPr>
            <a:xfrm>
              <a:off x="2627712"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 name="object 19"/>
            <p:cNvSpPr/>
            <p:nvPr/>
          </p:nvSpPr>
          <p:spPr>
            <a:xfrm>
              <a:off x="2256739"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 name="object 20"/>
            <p:cNvSpPr/>
            <p:nvPr/>
          </p:nvSpPr>
          <p:spPr>
            <a:xfrm>
              <a:off x="1895276"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grpSp>
      <p:sp>
        <p:nvSpPr>
          <p:cNvPr id="21" name="object 21"/>
          <p:cNvSpPr txBox="1"/>
          <p:nvPr/>
        </p:nvSpPr>
        <p:spPr>
          <a:xfrm>
            <a:off x="841850" y="2913341"/>
            <a:ext cx="146051" cy="182101"/>
          </a:xfrm>
          <a:prstGeom prst="rect">
            <a:avLst/>
          </a:prstGeom>
        </p:spPr>
        <p:txBody>
          <a:bodyPr vert="horz" wrap="square" lIns="0" tIns="12700" rIns="0" bIns="0" rtlCol="0">
            <a:spAutoFit/>
          </a:bodyPr>
          <a:lstStyle/>
          <a:p>
            <a:pPr marL="12700" defTabSz="914377">
              <a:spcBef>
                <a:spcPts val="100"/>
              </a:spcBef>
              <a:defRPr/>
            </a:pPr>
            <a:r>
              <a:rPr sz="1100" kern="0" spc="-25">
                <a:solidFill>
                  <a:srgbClr val="153F5A"/>
                </a:solidFill>
                <a:latin typeface="Arial Narrow"/>
                <a:ea typeface="ＭＳ Ｐゴシック" charset="0"/>
                <a:cs typeface="Arial Narrow"/>
              </a:rPr>
              <a:t>40</a:t>
            </a:r>
            <a:endParaRPr sz="1100" kern="0">
              <a:solidFill>
                <a:sysClr val="windowText" lastClr="000000"/>
              </a:solidFill>
              <a:latin typeface="Arial Narrow"/>
              <a:ea typeface="ＭＳ Ｐゴシック" charset="0"/>
              <a:cs typeface="Arial Narrow"/>
            </a:endParaRPr>
          </a:p>
        </p:txBody>
      </p:sp>
      <p:sp>
        <p:nvSpPr>
          <p:cNvPr id="22" name="object 22"/>
          <p:cNvSpPr txBox="1"/>
          <p:nvPr/>
        </p:nvSpPr>
        <p:spPr>
          <a:xfrm>
            <a:off x="841850" y="3306534"/>
            <a:ext cx="146051" cy="182101"/>
          </a:xfrm>
          <a:prstGeom prst="rect">
            <a:avLst/>
          </a:prstGeom>
        </p:spPr>
        <p:txBody>
          <a:bodyPr vert="horz" wrap="square" lIns="0" tIns="12700" rIns="0" bIns="0" rtlCol="0">
            <a:spAutoFit/>
          </a:bodyPr>
          <a:lstStyle/>
          <a:p>
            <a:pPr marL="12700" defTabSz="914377">
              <a:spcBef>
                <a:spcPts val="100"/>
              </a:spcBef>
              <a:defRPr/>
            </a:pPr>
            <a:r>
              <a:rPr sz="1100" kern="0" spc="-25">
                <a:solidFill>
                  <a:srgbClr val="153F5A"/>
                </a:solidFill>
                <a:latin typeface="Arial Narrow"/>
                <a:ea typeface="ＭＳ Ｐゴシック" charset="0"/>
                <a:cs typeface="Arial Narrow"/>
              </a:rPr>
              <a:t>20</a:t>
            </a:r>
            <a:endParaRPr sz="1100" kern="0">
              <a:solidFill>
                <a:sysClr val="windowText" lastClr="000000"/>
              </a:solidFill>
              <a:latin typeface="Arial Narrow"/>
              <a:ea typeface="ＭＳ Ｐゴシック" charset="0"/>
              <a:cs typeface="Arial Narrow"/>
            </a:endParaRPr>
          </a:p>
        </p:txBody>
      </p:sp>
      <p:sp>
        <p:nvSpPr>
          <p:cNvPr id="23" name="object 23"/>
          <p:cNvSpPr txBox="1"/>
          <p:nvPr/>
        </p:nvSpPr>
        <p:spPr>
          <a:xfrm>
            <a:off x="841850" y="2541485"/>
            <a:ext cx="146051" cy="182101"/>
          </a:xfrm>
          <a:prstGeom prst="rect">
            <a:avLst/>
          </a:prstGeom>
        </p:spPr>
        <p:txBody>
          <a:bodyPr vert="horz" wrap="square" lIns="0" tIns="12700" rIns="0" bIns="0" rtlCol="0">
            <a:spAutoFit/>
          </a:bodyPr>
          <a:lstStyle/>
          <a:p>
            <a:pPr marL="12700" defTabSz="914377">
              <a:spcBef>
                <a:spcPts val="100"/>
              </a:spcBef>
              <a:defRPr/>
            </a:pPr>
            <a:r>
              <a:rPr sz="1100" kern="0" spc="-25">
                <a:solidFill>
                  <a:srgbClr val="153F5A"/>
                </a:solidFill>
                <a:latin typeface="Arial Narrow"/>
                <a:ea typeface="ＭＳ Ｐゴシック" charset="0"/>
                <a:cs typeface="Arial Narrow"/>
              </a:rPr>
              <a:t>60</a:t>
            </a:r>
            <a:endParaRPr sz="1100" kern="0">
              <a:solidFill>
                <a:sysClr val="windowText" lastClr="000000"/>
              </a:solidFill>
              <a:latin typeface="Arial Narrow"/>
              <a:ea typeface="ＭＳ Ｐゴシック" charset="0"/>
              <a:cs typeface="Arial Narrow"/>
            </a:endParaRPr>
          </a:p>
        </p:txBody>
      </p:sp>
      <p:sp>
        <p:nvSpPr>
          <p:cNvPr id="24" name="object 24"/>
          <p:cNvSpPr txBox="1"/>
          <p:nvPr/>
        </p:nvSpPr>
        <p:spPr>
          <a:xfrm>
            <a:off x="841850" y="2160485"/>
            <a:ext cx="146051" cy="182101"/>
          </a:xfrm>
          <a:prstGeom prst="rect">
            <a:avLst/>
          </a:prstGeom>
        </p:spPr>
        <p:txBody>
          <a:bodyPr vert="horz" wrap="square" lIns="0" tIns="12700" rIns="0" bIns="0" rtlCol="0">
            <a:spAutoFit/>
          </a:bodyPr>
          <a:lstStyle/>
          <a:p>
            <a:pPr marL="12700" defTabSz="914377">
              <a:spcBef>
                <a:spcPts val="100"/>
              </a:spcBef>
              <a:defRPr/>
            </a:pPr>
            <a:r>
              <a:rPr sz="1100" kern="0" spc="-25">
                <a:solidFill>
                  <a:srgbClr val="153F5A"/>
                </a:solidFill>
                <a:latin typeface="Arial Narrow"/>
                <a:ea typeface="ＭＳ Ｐゴシック" charset="0"/>
                <a:cs typeface="Arial Narrow"/>
              </a:rPr>
              <a:t>80</a:t>
            </a:r>
            <a:endParaRPr sz="1100" kern="0">
              <a:solidFill>
                <a:sysClr val="windowText" lastClr="000000"/>
              </a:solidFill>
              <a:latin typeface="Arial Narrow"/>
              <a:ea typeface="ＭＳ Ｐゴシック" charset="0"/>
              <a:cs typeface="Arial Narrow"/>
            </a:endParaRPr>
          </a:p>
        </p:txBody>
      </p:sp>
      <p:sp>
        <p:nvSpPr>
          <p:cNvPr id="25" name="object 25"/>
          <p:cNvSpPr txBox="1"/>
          <p:nvPr/>
        </p:nvSpPr>
        <p:spPr>
          <a:xfrm>
            <a:off x="781527" y="1785582"/>
            <a:ext cx="206375" cy="182101"/>
          </a:xfrm>
          <a:prstGeom prst="rect">
            <a:avLst/>
          </a:prstGeom>
        </p:spPr>
        <p:txBody>
          <a:bodyPr vert="horz" wrap="square" lIns="0" tIns="12700" rIns="0" bIns="0" rtlCol="0">
            <a:spAutoFit/>
          </a:bodyPr>
          <a:lstStyle/>
          <a:p>
            <a:pPr marL="12700" defTabSz="914377">
              <a:spcBef>
                <a:spcPts val="100"/>
              </a:spcBef>
              <a:defRPr/>
            </a:pPr>
            <a:r>
              <a:rPr sz="1100" kern="0" spc="-25">
                <a:solidFill>
                  <a:srgbClr val="153F5A"/>
                </a:solidFill>
                <a:latin typeface="Arial Narrow"/>
                <a:ea typeface="ＭＳ Ｐゴシック" charset="0"/>
                <a:cs typeface="Arial Narrow"/>
              </a:rPr>
              <a:t>100</a:t>
            </a:r>
            <a:endParaRPr sz="1100" kern="0">
              <a:solidFill>
                <a:sysClr val="windowText" lastClr="000000"/>
              </a:solidFill>
              <a:latin typeface="Arial Narrow"/>
              <a:ea typeface="ＭＳ Ｐゴシック" charset="0"/>
              <a:cs typeface="Arial Narrow"/>
            </a:endParaRPr>
          </a:p>
        </p:txBody>
      </p:sp>
      <p:sp>
        <p:nvSpPr>
          <p:cNvPr id="26" name="object 26"/>
          <p:cNvSpPr txBox="1"/>
          <p:nvPr/>
        </p:nvSpPr>
        <p:spPr>
          <a:xfrm>
            <a:off x="2204377" y="3842983"/>
            <a:ext cx="89535" cy="182101"/>
          </a:xfrm>
          <a:prstGeom prst="rect">
            <a:avLst/>
          </a:prstGeom>
        </p:spPr>
        <p:txBody>
          <a:bodyPr vert="horz" wrap="square" lIns="0" tIns="12700" rIns="0" bIns="0" rtlCol="0">
            <a:spAutoFit/>
          </a:bodyPr>
          <a:lstStyle/>
          <a:p>
            <a:pPr marL="12700" defTabSz="914377">
              <a:spcBef>
                <a:spcPts val="100"/>
              </a:spcBef>
              <a:defRPr/>
            </a:pPr>
            <a:r>
              <a:rPr sz="1100" kern="0" spc="-51">
                <a:solidFill>
                  <a:srgbClr val="153F5A"/>
                </a:solidFill>
                <a:latin typeface="Arial Narrow"/>
                <a:ea typeface="ＭＳ Ｐゴシック" charset="0"/>
                <a:cs typeface="Arial Narrow"/>
              </a:rPr>
              <a:t>6</a:t>
            </a:r>
            <a:endParaRPr sz="1100" kern="0">
              <a:solidFill>
                <a:sysClr val="windowText" lastClr="000000"/>
              </a:solidFill>
              <a:latin typeface="Arial Narrow"/>
              <a:ea typeface="ＭＳ Ｐゴシック" charset="0"/>
              <a:cs typeface="Arial Narrow"/>
            </a:endParaRPr>
          </a:p>
        </p:txBody>
      </p:sp>
      <p:sp>
        <p:nvSpPr>
          <p:cNvPr id="27" name="object 27"/>
          <p:cNvSpPr/>
          <p:nvPr/>
        </p:nvSpPr>
        <p:spPr>
          <a:xfrm>
            <a:off x="1851337" y="3785481"/>
            <a:ext cx="0" cy="62231"/>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8" name="object 28"/>
          <p:cNvSpPr txBox="1"/>
          <p:nvPr/>
        </p:nvSpPr>
        <p:spPr>
          <a:xfrm>
            <a:off x="1819135" y="3842983"/>
            <a:ext cx="89535" cy="182101"/>
          </a:xfrm>
          <a:prstGeom prst="rect">
            <a:avLst/>
          </a:prstGeom>
        </p:spPr>
        <p:txBody>
          <a:bodyPr vert="horz" wrap="square" lIns="0" tIns="12700" rIns="0" bIns="0" rtlCol="0">
            <a:spAutoFit/>
          </a:bodyPr>
          <a:lstStyle/>
          <a:p>
            <a:pPr marL="12700" defTabSz="914377">
              <a:spcBef>
                <a:spcPts val="100"/>
              </a:spcBef>
              <a:defRPr/>
            </a:pPr>
            <a:r>
              <a:rPr sz="1100" kern="0" spc="-51">
                <a:solidFill>
                  <a:srgbClr val="153F5A"/>
                </a:solidFill>
                <a:latin typeface="Arial Narrow"/>
                <a:ea typeface="ＭＳ Ｐゴシック" charset="0"/>
                <a:cs typeface="Arial Narrow"/>
              </a:rPr>
              <a:t>4</a:t>
            </a:r>
            <a:endParaRPr sz="1100" kern="0">
              <a:solidFill>
                <a:sysClr val="windowText" lastClr="000000"/>
              </a:solidFill>
              <a:latin typeface="Arial Narrow"/>
              <a:ea typeface="ＭＳ Ｐゴシック" charset="0"/>
              <a:cs typeface="Arial Narrow"/>
            </a:endParaRPr>
          </a:p>
        </p:txBody>
      </p:sp>
      <p:sp>
        <p:nvSpPr>
          <p:cNvPr id="29" name="object 29"/>
          <p:cNvSpPr/>
          <p:nvPr/>
        </p:nvSpPr>
        <p:spPr>
          <a:xfrm>
            <a:off x="1489874" y="3785481"/>
            <a:ext cx="0" cy="62231"/>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30" name="object 30"/>
          <p:cNvSpPr txBox="1"/>
          <p:nvPr/>
        </p:nvSpPr>
        <p:spPr>
          <a:xfrm>
            <a:off x="1457672" y="3842983"/>
            <a:ext cx="89535" cy="182101"/>
          </a:xfrm>
          <a:prstGeom prst="rect">
            <a:avLst/>
          </a:prstGeom>
        </p:spPr>
        <p:txBody>
          <a:bodyPr vert="horz" wrap="square" lIns="0" tIns="12700" rIns="0" bIns="0" rtlCol="0">
            <a:spAutoFit/>
          </a:bodyPr>
          <a:lstStyle/>
          <a:p>
            <a:pPr marL="12700" defTabSz="914377">
              <a:spcBef>
                <a:spcPts val="100"/>
              </a:spcBef>
              <a:defRPr/>
            </a:pPr>
            <a:r>
              <a:rPr sz="1100" kern="0" spc="-51">
                <a:solidFill>
                  <a:srgbClr val="153F5A"/>
                </a:solidFill>
                <a:latin typeface="Arial Narrow"/>
                <a:ea typeface="ＭＳ Ｐゴシック" charset="0"/>
                <a:cs typeface="Arial Narrow"/>
              </a:rPr>
              <a:t>2</a:t>
            </a:r>
            <a:endParaRPr sz="1100" kern="0">
              <a:solidFill>
                <a:sysClr val="windowText" lastClr="000000"/>
              </a:solidFill>
              <a:latin typeface="Arial Narrow"/>
              <a:ea typeface="ＭＳ Ｐゴシック" charset="0"/>
              <a:cs typeface="Arial Narrow"/>
            </a:endParaRPr>
          </a:p>
        </p:txBody>
      </p:sp>
      <p:grpSp>
        <p:nvGrpSpPr>
          <p:cNvPr id="31" name="object 31"/>
          <p:cNvGrpSpPr/>
          <p:nvPr/>
        </p:nvGrpSpPr>
        <p:grpSpPr>
          <a:xfrm>
            <a:off x="1061965" y="1991724"/>
            <a:ext cx="3865550" cy="1855987"/>
            <a:chOff x="720662" y="1882542"/>
            <a:chExt cx="3865550" cy="1855987"/>
          </a:xfrm>
        </p:grpSpPr>
        <p:sp>
          <p:nvSpPr>
            <p:cNvPr id="32" name="object 32"/>
            <p:cNvSpPr/>
            <p:nvPr/>
          </p:nvSpPr>
          <p:spPr>
            <a:xfrm>
              <a:off x="772168" y="3676299"/>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pic>
          <p:nvPicPr>
            <p:cNvPr id="33" name="object 33"/>
            <p:cNvPicPr/>
            <p:nvPr/>
          </p:nvPicPr>
          <p:blipFill>
            <a:blip r:embed="rId4" cstate="print"/>
            <a:stretch>
              <a:fillRect/>
            </a:stretch>
          </p:blipFill>
          <p:spPr>
            <a:xfrm>
              <a:off x="720662" y="2698040"/>
              <a:ext cx="87536" cy="71417"/>
            </a:xfrm>
            <a:prstGeom prst="rect">
              <a:avLst/>
            </a:prstGeom>
          </p:spPr>
        </p:pic>
        <p:sp>
          <p:nvSpPr>
            <p:cNvPr id="34" name="object 34"/>
            <p:cNvSpPr/>
            <p:nvPr/>
          </p:nvSpPr>
          <p:spPr>
            <a:xfrm>
              <a:off x="4254742" y="1882542"/>
              <a:ext cx="331470" cy="0"/>
            </a:xfrm>
            <a:custGeom>
              <a:avLst/>
              <a:gdLst/>
              <a:ahLst/>
              <a:cxnLst/>
              <a:rect l="l" t="t" r="r" b="b"/>
              <a:pathLst>
                <a:path w="331470">
                  <a:moveTo>
                    <a:pt x="0" y="0"/>
                  </a:moveTo>
                  <a:lnTo>
                    <a:pt x="330876" y="1"/>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35" name="object 35"/>
            <p:cNvSpPr/>
            <p:nvPr/>
          </p:nvSpPr>
          <p:spPr>
            <a:xfrm>
              <a:off x="4254742" y="2054377"/>
              <a:ext cx="331470" cy="0"/>
            </a:xfrm>
            <a:custGeom>
              <a:avLst/>
              <a:gdLst/>
              <a:ahLst/>
              <a:cxnLst/>
              <a:rect l="l" t="t" r="r" b="b"/>
              <a:pathLst>
                <a:path w="331470">
                  <a:moveTo>
                    <a:pt x="0" y="0"/>
                  </a:moveTo>
                  <a:lnTo>
                    <a:pt x="330876" y="1"/>
                  </a:lnTo>
                </a:path>
              </a:pathLst>
            </a:custGeom>
            <a:ln w="19050">
              <a:solidFill>
                <a:srgbClr val="7F7F7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grpSp>
      <p:sp>
        <p:nvSpPr>
          <p:cNvPr id="36" name="object 36"/>
          <p:cNvSpPr txBox="1"/>
          <p:nvPr/>
        </p:nvSpPr>
        <p:spPr>
          <a:xfrm>
            <a:off x="902176" y="3666199"/>
            <a:ext cx="89535" cy="182101"/>
          </a:xfrm>
          <a:prstGeom prst="rect">
            <a:avLst/>
          </a:prstGeom>
        </p:spPr>
        <p:txBody>
          <a:bodyPr vert="horz" wrap="square" lIns="0" tIns="12700" rIns="0" bIns="0" rtlCol="0">
            <a:spAutoFit/>
          </a:bodyPr>
          <a:lstStyle/>
          <a:p>
            <a:pPr marL="12700" defTabSz="914377">
              <a:spcBef>
                <a:spcPts val="100"/>
              </a:spcBef>
              <a:defRPr/>
            </a:pPr>
            <a:r>
              <a:rPr sz="1100" kern="0" spc="-51">
                <a:solidFill>
                  <a:srgbClr val="153F5A"/>
                </a:solidFill>
                <a:latin typeface="Arial Narrow"/>
                <a:ea typeface="ＭＳ Ｐゴシック" charset="0"/>
                <a:cs typeface="Arial Narrow"/>
              </a:rPr>
              <a:t>0</a:t>
            </a:r>
            <a:endParaRPr sz="1100" kern="0">
              <a:solidFill>
                <a:sysClr val="windowText" lastClr="000000"/>
              </a:solidFill>
              <a:latin typeface="Arial Narrow"/>
              <a:ea typeface="ＭＳ Ｐゴシック" charset="0"/>
              <a:cs typeface="Arial Narrow"/>
            </a:endParaRPr>
          </a:p>
        </p:txBody>
      </p:sp>
      <p:sp>
        <p:nvSpPr>
          <p:cNvPr id="37" name="object 37"/>
          <p:cNvSpPr txBox="1"/>
          <p:nvPr/>
        </p:nvSpPr>
        <p:spPr>
          <a:xfrm>
            <a:off x="367747" y="3842982"/>
            <a:ext cx="808355" cy="351378"/>
          </a:xfrm>
          <a:prstGeom prst="rect">
            <a:avLst/>
          </a:prstGeom>
        </p:spPr>
        <p:txBody>
          <a:bodyPr vert="horz" wrap="square" lIns="0" tIns="12700" rIns="0" bIns="0" rtlCol="0">
            <a:spAutoFit/>
          </a:bodyPr>
          <a:lstStyle/>
          <a:p>
            <a:pPr marL="132711" defTabSz="914377">
              <a:spcBef>
                <a:spcPts val="100"/>
              </a:spcBef>
              <a:tabLst>
                <a:tab pos="731502" algn="l"/>
              </a:tabLst>
              <a:defRPr/>
            </a:pPr>
            <a:r>
              <a:rPr sz="1100" b="1" kern="0">
                <a:solidFill>
                  <a:srgbClr val="153F5A"/>
                </a:solidFill>
                <a:latin typeface="Arial Narrow"/>
                <a:ea typeface="ＭＳ Ｐゴシック" charset="0"/>
                <a:cs typeface="Arial Narrow"/>
              </a:rPr>
              <a:t>No.</a:t>
            </a:r>
            <a:r>
              <a:rPr sz="1100" b="1" kern="0" spc="60">
                <a:solidFill>
                  <a:srgbClr val="153F5A"/>
                </a:solidFill>
                <a:latin typeface="Arial Narrow"/>
                <a:ea typeface="ＭＳ Ｐゴシック" charset="0"/>
                <a:cs typeface="Arial Narrow"/>
              </a:rPr>
              <a:t> </a:t>
            </a:r>
            <a:r>
              <a:rPr sz="1100" b="1" kern="0" spc="-25">
                <a:solidFill>
                  <a:srgbClr val="153F5A"/>
                </a:solidFill>
                <a:latin typeface="Arial Narrow"/>
                <a:ea typeface="ＭＳ Ｐゴシック" charset="0"/>
                <a:cs typeface="Arial Narrow"/>
              </a:rPr>
              <a:t>of</a:t>
            </a:r>
            <a:r>
              <a:rPr sz="1100" b="1" kern="0">
                <a:solidFill>
                  <a:srgbClr val="153F5A"/>
                </a:solidFill>
                <a:latin typeface="Arial Narrow"/>
                <a:ea typeface="ＭＳ Ｐゴシック" charset="0"/>
                <a:cs typeface="Arial Narrow"/>
              </a:rPr>
              <a:t>	</a:t>
            </a:r>
            <a:r>
              <a:rPr sz="1100" kern="0" spc="-51">
                <a:solidFill>
                  <a:srgbClr val="153F5A"/>
                </a:solidFill>
                <a:latin typeface="Arial Narrow"/>
                <a:ea typeface="ＭＳ Ｐゴシック" charset="0"/>
                <a:cs typeface="Arial Narrow"/>
              </a:rPr>
              <a:t>0</a:t>
            </a:r>
            <a:endParaRPr sz="1100" kern="0">
              <a:solidFill>
                <a:sysClr val="windowText" lastClr="000000"/>
              </a:solidFill>
              <a:latin typeface="Arial Narrow"/>
              <a:ea typeface="ＭＳ Ｐゴシック" charset="0"/>
              <a:cs typeface="Arial Narrow"/>
            </a:endParaRPr>
          </a:p>
          <a:p>
            <a:pPr marL="12700" defTabSz="914377">
              <a:spcBef>
                <a:spcPts val="45"/>
              </a:spcBef>
              <a:defRPr/>
            </a:pPr>
            <a:r>
              <a:rPr sz="1100" b="1" kern="0" spc="-11">
                <a:solidFill>
                  <a:srgbClr val="153F5A"/>
                </a:solidFill>
                <a:latin typeface="Arial Narrow"/>
                <a:ea typeface="ＭＳ Ｐゴシック" charset="0"/>
                <a:cs typeface="Arial Narrow"/>
              </a:rPr>
              <a:t>patients</a:t>
            </a:r>
            <a:endParaRPr sz="1100" kern="0">
              <a:solidFill>
                <a:sysClr val="windowText" lastClr="000000"/>
              </a:solidFill>
              <a:latin typeface="Arial Narrow"/>
              <a:ea typeface="ＭＳ Ｐゴシック" charset="0"/>
              <a:cs typeface="Arial Narrow"/>
            </a:endParaRPr>
          </a:p>
        </p:txBody>
      </p:sp>
      <p:sp>
        <p:nvSpPr>
          <p:cNvPr id="38" name="object 38"/>
          <p:cNvSpPr txBox="1"/>
          <p:nvPr/>
        </p:nvSpPr>
        <p:spPr>
          <a:xfrm>
            <a:off x="2565837" y="3842983"/>
            <a:ext cx="3088640" cy="294953"/>
          </a:xfrm>
          <a:prstGeom prst="rect">
            <a:avLst/>
          </a:prstGeom>
        </p:spPr>
        <p:txBody>
          <a:bodyPr vert="horz" wrap="square" lIns="0" tIns="12700" rIns="0" bIns="0" rtlCol="0">
            <a:spAutoFit/>
          </a:bodyPr>
          <a:lstStyle/>
          <a:p>
            <a:pPr marL="12700" defTabSz="914377">
              <a:lnSpc>
                <a:spcPts val="1115"/>
              </a:lnSpc>
              <a:spcBef>
                <a:spcPts val="100"/>
              </a:spcBef>
              <a:tabLst>
                <a:tab pos="353051" algn="l"/>
                <a:tab pos="723882" algn="l"/>
                <a:tab pos="1099793" algn="l"/>
                <a:tab pos="1470623" algn="l"/>
                <a:tab pos="1837009" algn="l"/>
                <a:tab pos="2212919" algn="l"/>
                <a:tab pos="2578670" algn="l"/>
                <a:tab pos="2954581" algn="l"/>
              </a:tabLst>
              <a:defRPr/>
            </a:pPr>
            <a:r>
              <a:rPr sz="1100" kern="0" spc="-51">
                <a:solidFill>
                  <a:srgbClr val="153F5A"/>
                </a:solidFill>
                <a:latin typeface="Arial Narrow"/>
                <a:ea typeface="ＭＳ Ｐゴシック" charset="0"/>
                <a:cs typeface="Arial Narrow"/>
              </a:rPr>
              <a:t>8</a:t>
            </a:r>
            <a:r>
              <a:rPr sz="1100" kern="0">
                <a:solidFill>
                  <a:srgbClr val="153F5A"/>
                </a:solidFill>
                <a:latin typeface="Arial Narrow"/>
                <a:ea typeface="ＭＳ Ｐゴシック" charset="0"/>
                <a:cs typeface="Arial Narrow"/>
              </a:rPr>
              <a:t>	</a:t>
            </a:r>
            <a:r>
              <a:rPr sz="1100" kern="0" spc="-25">
                <a:solidFill>
                  <a:srgbClr val="153F5A"/>
                </a:solidFill>
                <a:latin typeface="Arial Narrow"/>
                <a:ea typeface="ＭＳ Ｐゴシック" charset="0"/>
                <a:cs typeface="Arial Narrow"/>
              </a:rPr>
              <a:t>10</a:t>
            </a:r>
            <a:r>
              <a:rPr sz="1100" kern="0">
                <a:solidFill>
                  <a:srgbClr val="153F5A"/>
                </a:solidFill>
                <a:latin typeface="Arial Narrow"/>
                <a:ea typeface="ＭＳ Ｐゴシック" charset="0"/>
                <a:cs typeface="Arial Narrow"/>
              </a:rPr>
              <a:t>	</a:t>
            </a:r>
            <a:r>
              <a:rPr sz="1100" kern="0" spc="-25">
                <a:solidFill>
                  <a:srgbClr val="153F5A"/>
                </a:solidFill>
                <a:latin typeface="Arial Narrow"/>
                <a:ea typeface="ＭＳ Ｐゴシック" charset="0"/>
                <a:cs typeface="Arial Narrow"/>
              </a:rPr>
              <a:t>12</a:t>
            </a:r>
            <a:r>
              <a:rPr sz="1100" kern="0">
                <a:solidFill>
                  <a:srgbClr val="153F5A"/>
                </a:solidFill>
                <a:latin typeface="Arial Narrow"/>
                <a:ea typeface="ＭＳ Ｐゴシック" charset="0"/>
                <a:cs typeface="Arial Narrow"/>
              </a:rPr>
              <a:t>	</a:t>
            </a:r>
            <a:r>
              <a:rPr sz="1100" kern="0" spc="-25">
                <a:solidFill>
                  <a:srgbClr val="153F5A"/>
                </a:solidFill>
                <a:latin typeface="Arial Narrow"/>
                <a:ea typeface="ＭＳ Ｐゴシック" charset="0"/>
                <a:cs typeface="Arial Narrow"/>
              </a:rPr>
              <a:t>14</a:t>
            </a:r>
            <a:r>
              <a:rPr sz="1100" kern="0">
                <a:solidFill>
                  <a:srgbClr val="153F5A"/>
                </a:solidFill>
                <a:latin typeface="Arial Narrow"/>
                <a:ea typeface="ＭＳ Ｐゴシック" charset="0"/>
                <a:cs typeface="Arial Narrow"/>
              </a:rPr>
              <a:t>	</a:t>
            </a:r>
            <a:r>
              <a:rPr sz="1100" kern="0" spc="-25">
                <a:solidFill>
                  <a:srgbClr val="153F5A"/>
                </a:solidFill>
                <a:latin typeface="Arial Narrow"/>
                <a:ea typeface="ＭＳ Ｐゴシック" charset="0"/>
                <a:cs typeface="Arial Narrow"/>
              </a:rPr>
              <a:t>16</a:t>
            </a:r>
            <a:r>
              <a:rPr sz="1100" kern="0">
                <a:solidFill>
                  <a:srgbClr val="153F5A"/>
                </a:solidFill>
                <a:latin typeface="Arial Narrow"/>
                <a:ea typeface="ＭＳ Ｐゴシック" charset="0"/>
                <a:cs typeface="Arial Narrow"/>
              </a:rPr>
              <a:t>	</a:t>
            </a:r>
            <a:r>
              <a:rPr sz="1100" kern="0" spc="-25">
                <a:solidFill>
                  <a:srgbClr val="153F5A"/>
                </a:solidFill>
                <a:latin typeface="Arial Narrow"/>
                <a:ea typeface="ＭＳ Ｐゴシック" charset="0"/>
                <a:cs typeface="Arial Narrow"/>
              </a:rPr>
              <a:t>18</a:t>
            </a:r>
            <a:r>
              <a:rPr sz="1100" kern="0">
                <a:solidFill>
                  <a:srgbClr val="153F5A"/>
                </a:solidFill>
                <a:latin typeface="Arial Narrow"/>
                <a:ea typeface="ＭＳ Ｐゴシック" charset="0"/>
                <a:cs typeface="Arial Narrow"/>
              </a:rPr>
              <a:t>	</a:t>
            </a:r>
            <a:r>
              <a:rPr sz="1100" kern="0" spc="-25">
                <a:solidFill>
                  <a:srgbClr val="153F5A"/>
                </a:solidFill>
                <a:latin typeface="Arial Narrow"/>
                <a:ea typeface="ＭＳ Ｐゴシック" charset="0"/>
                <a:cs typeface="Arial Narrow"/>
              </a:rPr>
              <a:t>20</a:t>
            </a:r>
            <a:r>
              <a:rPr sz="1100" kern="0">
                <a:solidFill>
                  <a:srgbClr val="153F5A"/>
                </a:solidFill>
                <a:latin typeface="Arial Narrow"/>
                <a:ea typeface="ＭＳ Ｐゴシック" charset="0"/>
                <a:cs typeface="Arial Narrow"/>
              </a:rPr>
              <a:t>	</a:t>
            </a:r>
            <a:r>
              <a:rPr sz="1100" kern="0" spc="-25">
                <a:solidFill>
                  <a:srgbClr val="153F5A"/>
                </a:solidFill>
                <a:latin typeface="Arial Narrow"/>
                <a:ea typeface="ＭＳ Ｐゴシック" charset="0"/>
                <a:cs typeface="Arial Narrow"/>
              </a:rPr>
              <a:t>22</a:t>
            </a:r>
            <a:r>
              <a:rPr sz="1100" kern="0">
                <a:solidFill>
                  <a:srgbClr val="153F5A"/>
                </a:solidFill>
                <a:latin typeface="Arial Narrow"/>
                <a:ea typeface="ＭＳ Ｐゴシック" charset="0"/>
                <a:cs typeface="Arial Narrow"/>
              </a:rPr>
              <a:t>	</a:t>
            </a:r>
            <a:r>
              <a:rPr sz="1100" kern="0" spc="-25">
                <a:solidFill>
                  <a:srgbClr val="153F5A"/>
                </a:solidFill>
                <a:latin typeface="Arial Narrow"/>
                <a:ea typeface="ＭＳ Ｐゴシック" charset="0"/>
                <a:cs typeface="Arial Narrow"/>
              </a:rPr>
              <a:t>24</a:t>
            </a:r>
            <a:endParaRPr sz="1100" kern="0">
              <a:solidFill>
                <a:sysClr val="windowText" lastClr="000000"/>
              </a:solidFill>
              <a:latin typeface="Arial Narrow"/>
              <a:ea typeface="ＭＳ Ｐゴシック" charset="0"/>
              <a:cs typeface="Arial Narrow"/>
            </a:endParaRPr>
          </a:p>
          <a:p>
            <a:pPr marL="498462" defTabSz="914377">
              <a:lnSpc>
                <a:spcPts val="1115"/>
              </a:lnSpc>
              <a:defRPr/>
            </a:pPr>
            <a:r>
              <a:rPr sz="1100" b="1" kern="0" spc="-11">
                <a:solidFill>
                  <a:srgbClr val="153F5A"/>
                </a:solidFill>
                <a:latin typeface="Arial Narrow"/>
                <a:ea typeface="ＭＳ Ｐゴシック" charset="0"/>
                <a:cs typeface="Arial Narrow"/>
              </a:rPr>
              <a:t>Months</a:t>
            </a:r>
            <a:endParaRPr sz="1100" kern="0">
              <a:solidFill>
                <a:sysClr val="windowText" lastClr="000000"/>
              </a:solidFill>
              <a:latin typeface="Arial Narrow"/>
              <a:ea typeface="ＭＳ Ｐゴシック" charset="0"/>
              <a:cs typeface="Arial Narrow"/>
            </a:endParaRPr>
          </a:p>
        </p:txBody>
      </p:sp>
      <p:sp>
        <p:nvSpPr>
          <p:cNvPr id="39" name="object 39" descr="$PPTXTitle"/>
          <p:cNvSpPr txBox="1">
            <a:spLocks noGrp="1"/>
          </p:cNvSpPr>
          <p:nvPr>
            <p:ph type="title"/>
          </p:nvPr>
        </p:nvSpPr>
        <p:spPr>
          <a:xfrm>
            <a:off x="838200" y="129612"/>
            <a:ext cx="10515600" cy="1342419"/>
          </a:xfrm>
        </p:spPr>
        <p:txBody>
          <a:bodyPr vert="horz" wrap="square" lIns="0" tIns="12700" rIns="0" bIns="0" rtlCol="0" anchor="ctr">
            <a:spAutoFit/>
          </a:bodyPr>
          <a:lstStyle/>
          <a:p>
            <a:r>
              <a:rPr lang="en-US" dirty="0"/>
              <a:t>EMERALD Clinical Study Showed Statistically Significant Results for Both</a:t>
            </a:r>
          </a:p>
          <a:p>
            <a:r>
              <a:rPr lang="en-US" i="1" dirty="0"/>
              <a:t>ESR1</a:t>
            </a:r>
            <a:r>
              <a:rPr lang="en-US" dirty="0"/>
              <a:t>-mut and ITT Patient Populations</a:t>
            </a:r>
          </a:p>
        </p:txBody>
      </p:sp>
      <p:sp>
        <p:nvSpPr>
          <p:cNvPr id="41" name="object 41"/>
          <p:cNvSpPr txBox="1"/>
          <p:nvPr/>
        </p:nvSpPr>
        <p:spPr>
          <a:xfrm>
            <a:off x="544986" y="2562347"/>
            <a:ext cx="169277" cy="504191"/>
          </a:xfrm>
          <a:prstGeom prst="rect">
            <a:avLst/>
          </a:prstGeom>
        </p:spPr>
        <p:txBody>
          <a:bodyPr vert="vert270" wrap="square" lIns="0" tIns="3811" rIns="0" bIns="0" rtlCol="0">
            <a:spAutoFit/>
          </a:bodyPr>
          <a:lstStyle/>
          <a:p>
            <a:pPr marL="12700" defTabSz="914377">
              <a:spcBef>
                <a:spcPts val="31"/>
              </a:spcBef>
              <a:defRPr/>
            </a:pPr>
            <a:r>
              <a:rPr sz="1100" b="1" kern="0">
                <a:solidFill>
                  <a:srgbClr val="153F5A"/>
                </a:solidFill>
                <a:latin typeface="Arial Narrow"/>
                <a:ea typeface="ＭＳ Ｐゴシック" charset="0"/>
                <a:cs typeface="Arial Narrow"/>
              </a:rPr>
              <a:t>PFS</a:t>
            </a:r>
            <a:r>
              <a:rPr sz="1100" b="1" kern="0" spc="51">
                <a:solidFill>
                  <a:srgbClr val="153F5A"/>
                </a:solidFill>
                <a:latin typeface="Arial Narrow"/>
                <a:ea typeface="ＭＳ Ｐゴシック" charset="0"/>
                <a:cs typeface="Arial Narrow"/>
              </a:rPr>
              <a:t> </a:t>
            </a:r>
            <a:r>
              <a:rPr sz="1100" b="1" kern="0" spc="-25">
                <a:solidFill>
                  <a:srgbClr val="153F5A"/>
                </a:solidFill>
                <a:latin typeface="Arial"/>
                <a:ea typeface="ＭＳ Ｐゴシック" charset="0"/>
                <a:cs typeface="Arial"/>
              </a:rPr>
              <a:t>(%)</a:t>
            </a:r>
            <a:endParaRPr sz="1100" kern="0">
              <a:solidFill>
                <a:sysClr val="windowText" lastClr="000000"/>
              </a:solidFill>
              <a:latin typeface="Arial"/>
              <a:ea typeface="ＭＳ Ｐゴシック" charset="0"/>
              <a:cs typeface="Arial"/>
            </a:endParaRPr>
          </a:p>
        </p:txBody>
      </p:sp>
      <p:sp>
        <p:nvSpPr>
          <p:cNvPr id="42" name="object 42"/>
          <p:cNvSpPr txBox="1"/>
          <p:nvPr/>
        </p:nvSpPr>
        <p:spPr>
          <a:xfrm>
            <a:off x="3292652" y="2547074"/>
            <a:ext cx="1490345" cy="379591"/>
          </a:xfrm>
          <a:prstGeom prst="rect">
            <a:avLst/>
          </a:prstGeom>
        </p:spPr>
        <p:txBody>
          <a:bodyPr vert="horz" wrap="square" lIns="0" tIns="20320" rIns="0" bIns="0" rtlCol="0">
            <a:spAutoFit/>
          </a:bodyPr>
          <a:lstStyle/>
          <a:p>
            <a:pPr marL="95248" marR="30479" indent="-57149" defTabSz="914377">
              <a:lnSpc>
                <a:spcPts val="1420"/>
              </a:lnSpc>
              <a:spcBef>
                <a:spcPts val="160"/>
              </a:spcBef>
              <a:defRPr/>
            </a:pPr>
            <a:r>
              <a:rPr sz="1200" b="1" kern="0">
                <a:solidFill>
                  <a:srgbClr val="153F5A"/>
                </a:solidFill>
                <a:latin typeface="Arial Narrow"/>
                <a:ea typeface="ＭＳ Ｐゴシック" charset="0"/>
                <a:cs typeface="Arial Narrow"/>
              </a:rPr>
              <a:t>45%</a:t>
            </a:r>
            <a:r>
              <a:rPr sz="1200" b="1" kern="0" spc="-25">
                <a:solidFill>
                  <a:srgbClr val="153F5A"/>
                </a:solidFill>
                <a:latin typeface="Arial Narrow"/>
                <a:ea typeface="ＭＳ Ｐゴシック" charset="0"/>
                <a:cs typeface="Arial Narrow"/>
              </a:rPr>
              <a:t> </a:t>
            </a:r>
            <a:r>
              <a:rPr sz="1200" b="1" kern="0">
                <a:solidFill>
                  <a:srgbClr val="153F5A"/>
                </a:solidFill>
                <a:latin typeface="Arial Narrow"/>
                <a:ea typeface="ＭＳ Ｐゴシック" charset="0"/>
                <a:cs typeface="Arial Narrow"/>
              </a:rPr>
              <a:t>reduction</a:t>
            </a:r>
            <a:r>
              <a:rPr sz="1200" b="1" kern="0" spc="-20">
                <a:solidFill>
                  <a:srgbClr val="153F5A"/>
                </a:solidFill>
                <a:latin typeface="Arial Narrow"/>
                <a:ea typeface="ＭＳ Ｐゴシック" charset="0"/>
                <a:cs typeface="Arial Narrow"/>
              </a:rPr>
              <a:t> </a:t>
            </a:r>
            <a:r>
              <a:rPr sz="1200" b="1" kern="0">
                <a:solidFill>
                  <a:srgbClr val="153F5A"/>
                </a:solidFill>
                <a:latin typeface="Arial Narrow"/>
                <a:ea typeface="ＭＳ Ｐゴシック" charset="0"/>
                <a:cs typeface="Arial Narrow"/>
              </a:rPr>
              <a:t>in</a:t>
            </a:r>
            <a:r>
              <a:rPr sz="1200" b="1" kern="0" spc="-20">
                <a:solidFill>
                  <a:srgbClr val="153F5A"/>
                </a:solidFill>
                <a:latin typeface="Arial Narrow"/>
                <a:ea typeface="ＭＳ Ｐゴシック" charset="0"/>
                <a:cs typeface="Arial Narrow"/>
              </a:rPr>
              <a:t> </a:t>
            </a:r>
            <a:r>
              <a:rPr sz="1200" b="1" kern="0">
                <a:solidFill>
                  <a:srgbClr val="153F5A"/>
                </a:solidFill>
                <a:latin typeface="Arial Narrow"/>
                <a:ea typeface="ＭＳ Ｐゴシック" charset="0"/>
                <a:cs typeface="Arial Narrow"/>
              </a:rPr>
              <a:t>risk</a:t>
            </a:r>
            <a:r>
              <a:rPr sz="1200" b="1" kern="0" spc="-20">
                <a:solidFill>
                  <a:srgbClr val="153F5A"/>
                </a:solidFill>
                <a:latin typeface="Arial Narrow"/>
                <a:ea typeface="ＭＳ Ｐゴシック" charset="0"/>
                <a:cs typeface="Arial Narrow"/>
              </a:rPr>
              <a:t> </a:t>
            </a:r>
            <a:r>
              <a:rPr sz="1200" b="1" kern="0" spc="-25">
                <a:solidFill>
                  <a:srgbClr val="153F5A"/>
                </a:solidFill>
                <a:latin typeface="Arial Narrow"/>
                <a:ea typeface="ＭＳ Ｐゴシック" charset="0"/>
                <a:cs typeface="Arial Narrow"/>
              </a:rPr>
              <a:t>of </a:t>
            </a:r>
            <a:r>
              <a:rPr sz="1200" b="1" kern="0">
                <a:solidFill>
                  <a:srgbClr val="153F5A"/>
                </a:solidFill>
                <a:latin typeface="Arial Narrow"/>
                <a:ea typeface="ＭＳ Ｐゴシック" charset="0"/>
                <a:cs typeface="Arial Narrow"/>
              </a:rPr>
              <a:t>progression</a:t>
            </a:r>
            <a:r>
              <a:rPr sz="1200" b="1" kern="0" spc="-35">
                <a:solidFill>
                  <a:srgbClr val="153F5A"/>
                </a:solidFill>
                <a:latin typeface="Arial Narrow"/>
                <a:ea typeface="ＭＳ Ｐゴシック" charset="0"/>
                <a:cs typeface="Arial Narrow"/>
              </a:rPr>
              <a:t> </a:t>
            </a:r>
            <a:r>
              <a:rPr sz="1200" b="1" kern="0">
                <a:solidFill>
                  <a:srgbClr val="153F5A"/>
                </a:solidFill>
                <a:latin typeface="Arial Narrow"/>
                <a:ea typeface="ＭＳ Ｐゴシック" charset="0"/>
                <a:cs typeface="Arial Narrow"/>
              </a:rPr>
              <a:t>or</a:t>
            </a:r>
            <a:r>
              <a:rPr sz="1200" b="1" kern="0" spc="-31">
                <a:solidFill>
                  <a:srgbClr val="153F5A"/>
                </a:solidFill>
                <a:latin typeface="Arial Narrow"/>
                <a:ea typeface="ＭＳ Ｐゴシック" charset="0"/>
                <a:cs typeface="Arial Narrow"/>
              </a:rPr>
              <a:t> </a:t>
            </a:r>
            <a:r>
              <a:rPr sz="1200" b="1" kern="0" spc="-11">
                <a:solidFill>
                  <a:srgbClr val="153F5A"/>
                </a:solidFill>
                <a:latin typeface="Arial Narrow"/>
                <a:ea typeface="ＭＳ Ｐゴシック" charset="0"/>
                <a:cs typeface="Arial Narrow"/>
              </a:rPr>
              <a:t>death</a:t>
            </a:r>
            <a:r>
              <a:rPr sz="1200" b="1" kern="0" spc="-15" baseline="27777">
                <a:solidFill>
                  <a:srgbClr val="153F5A"/>
                </a:solidFill>
                <a:latin typeface="Arial Narrow"/>
                <a:ea typeface="ＭＳ Ｐゴシック" charset="0"/>
                <a:cs typeface="Arial Narrow"/>
              </a:rPr>
              <a:t>1</a:t>
            </a:r>
            <a:endParaRPr sz="1200" kern="0" baseline="27777">
              <a:solidFill>
                <a:sysClr val="windowText" lastClr="000000"/>
              </a:solidFill>
              <a:latin typeface="Arial Narrow"/>
              <a:ea typeface="ＭＳ Ｐゴシック" charset="0"/>
              <a:cs typeface="Arial Narrow"/>
            </a:endParaRPr>
          </a:p>
        </p:txBody>
      </p:sp>
      <p:sp>
        <p:nvSpPr>
          <p:cNvPr id="43" name="object 43"/>
          <p:cNvSpPr txBox="1"/>
          <p:nvPr/>
        </p:nvSpPr>
        <p:spPr>
          <a:xfrm>
            <a:off x="4998606" y="1873466"/>
            <a:ext cx="650875" cy="382797"/>
          </a:xfrm>
          <a:prstGeom prst="rect">
            <a:avLst/>
          </a:prstGeom>
        </p:spPr>
        <p:txBody>
          <a:bodyPr vert="horz" wrap="square" lIns="0" tIns="23495" rIns="0" bIns="0" rtlCol="0">
            <a:spAutoFit/>
          </a:bodyPr>
          <a:lstStyle/>
          <a:p>
            <a:pPr marL="19685" marR="5080" indent="-7620" defTabSz="914377">
              <a:lnSpc>
                <a:spcPts val="1391"/>
              </a:lnSpc>
              <a:spcBef>
                <a:spcPts val="185"/>
              </a:spcBef>
              <a:defRPr/>
            </a:pPr>
            <a:r>
              <a:rPr sz="1200" kern="0" spc="-11">
                <a:solidFill>
                  <a:srgbClr val="153F5A"/>
                </a:solidFill>
                <a:latin typeface="Arial Narrow"/>
                <a:ea typeface="ＭＳ Ｐゴシック" charset="0"/>
                <a:cs typeface="Arial Narrow"/>
              </a:rPr>
              <a:t>Elacestrant </a:t>
            </a:r>
            <a:r>
              <a:rPr sz="1200" kern="0" spc="-25">
                <a:solidFill>
                  <a:srgbClr val="4C4C4C"/>
                </a:solidFill>
                <a:latin typeface="Arial Narrow"/>
                <a:ea typeface="ＭＳ Ｐゴシック" charset="0"/>
                <a:cs typeface="Arial Narrow"/>
              </a:rPr>
              <a:t>SOC</a:t>
            </a:r>
            <a:endParaRPr sz="1200" kern="0">
              <a:solidFill>
                <a:sysClr val="windowText" lastClr="000000"/>
              </a:solidFill>
              <a:latin typeface="Arial Narrow"/>
              <a:ea typeface="ＭＳ Ｐゴシック" charset="0"/>
              <a:cs typeface="Arial Narrow"/>
            </a:endParaRPr>
          </a:p>
        </p:txBody>
      </p:sp>
      <p:grpSp>
        <p:nvGrpSpPr>
          <p:cNvPr id="44" name="object 44"/>
          <p:cNvGrpSpPr/>
          <p:nvPr/>
        </p:nvGrpSpPr>
        <p:grpSpPr>
          <a:xfrm>
            <a:off x="1188205" y="4723926"/>
            <a:ext cx="4203944" cy="464184"/>
            <a:chOff x="846903" y="4614744"/>
            <a:chExt cx="4203944" cy="464184"/>
          </a:xfrm>
        </p:grpSpPr>
        <p:sp>
          <p:nvSpPr>
            <p:cNvPr id="45" name="object 45"/>
            <p:cNvSpPr/>
            <p:nvPr/>
          </p:nvSpPr>
          <p:spPr>
            <a:xfrm>
              <a:off x="2630227" y="4621094"/>
              <a:ext cx="1207135" cy="451484"/>
            </a:xfrm>
            <a:custGeom>
              <a:avLst/>
              <a:gdLst/>
              <a:ahLst/>
              <a:cxnLst/>
              <a:rect l="l" t="t" r="r" b="b"/>
              <a:pathLst>
                <a:path w="1207135" h="451485">
                  <a:moveTo>
                    <a:pt x="1207008" y="0"/>
                  </a:moveTo>
                  <a:lnTo>
                    <a:pt x="0" y="0"/>
                  </a:lnTo>
                  <a:lnTo>
                    <a:pt x="0" y="451083"/>
                  </a:lnTo>
                  <a:lnTo>
                    <a:pt x="1207008" y="451083"/>
                  </a:lnTo>
                  <a:lnTo>
                    <a:pt x="1207008" y="0"/>
                  </a:lnTo>
                  <a:close/>
                </a:path>
              </a:pathLst>
            </a:custGeom>
            <a:solidFill>
              <a:srgbClr val="153F5A"/>
            </a:solidFill>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46" name="object 46"/>
            <p:cNvSpPr/>
            <p:nvPr/>
          </p:nvSpPr>
          <p:spPr>
            <a:xfrm>
              <a:off x="3837235" y="4621094"/>
              <a:ext cx="1207135" cy="451484"/>
            </a:xfrm>
            <a:custGeom>
              <a:avLst/>
              <a:gdLst/>
              <a:ahLst/>
              <a:cxnLst/>
              <a:rect l="l" t="t" r="r" b="b"/>
              <a:pathLst>
                <a:path w="1207135" h="451485">
                  <a:moveTo>
                    <a:pt x="1207008" y="0"/>
                  </a:moveTo>
                  <a:lnTo>
                    <a:pt x="0" y="0"/>
                  </a:lnTo>
                  <a:lnTo>
                    <a:pt x="0" y="451083"/>
                  </a:lnTo>
                  <a:lnTo>
                    <a:pt x="1207008" y="451083"/>
                  </a:lnTo>
                  <a:lnTo>
                    <a:pt x="1207008" y="0"/>
                  </a:lnTo>
                  <a:close/>
                </a:path>
              </a:pathLst>
            </a:custGeom>
            <a:solidFill>
              <a:srgbClr val="A3A3A3"/>
            </a:solidFill>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47" name="object 47"/>
            <p:cNvSpPr/>
            <p:nvPr/>
          </p:nvSpPr>
          <p:spPr>
            <a:xfrm>
              <a:off x="2630227" y="4614744"/>
              <a:ext cx="1207135" cy="464184"/>
            </a:xfrm>
            <a:custGeom>
              <a:avLst/>
              <a:gdLst/>
              <a:ahLst/>
              <a:cxnLst/>
              <a:rect l="l" t="t" r="r" b="b"/>
              <a:pathLst>
                <a:path w="1207135" h="464185">
                  <a:moveTo>
                    <a:pt x="0" y="0"/>
                  </a:moveTo>
                  <a:lnTo>
                    <a:pt x="0" y="463784"/>
                  </a:lnTo>
                </a:path>
                <a:path w="1207135" h="464185">
                  <a:moveTo>
                    <a:pt x="1207008" y="0"/>
                  </a:moveTo>
                  <a:lnTo>
                    <a:pt x="1207008" y="463784"/>
                  </a:lnTo>
                </a:path>
              </a:pathLst>
            </a:custGeom>
            <a:ln w="12700">
              <a:solidFill>
                <a:srgbClr val="FFFFF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48" name="object 48"/>
            <p:cNvSpPr/>
            <p:nvPr/>
          </p:nvSpPr>
          <p:spPr>
            <a:xfrm>
              <a:off x="846903" y="5072178"/>
              <a:ext cx="1777364" cy="0"/>
            </a:xfrm>
            <a:custGeom>
              <a:avLst/>
              <a:gdLst/>
              <a:ahLst/>
              <a:cxnLst/>
              <a:rect l="l" t="t" r="r" b="b"/>
              <a:pathLst>
                <a:path w="1777364">
                  <a:moveTo>
                    <a:pt x="0" y="0"/>
                  </a:moveTo>
                  <a:lnTo>
                    <a:pt x="1776974"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49" name="object 49"/>
            <p:cNvSpPr/>
            <p:nvPr/>
          </p:nvSpPr>
          <p:spPr>
            <a:xfrm>
              <a:off x="2623877" y="4614744"/>
              <a:ext cx="2426970" cy="464184"/>
            </a:xfrm>
            <a:custGeom>
              <a:avLst/>
              <a:gdLst/>
              <a:ahLst/>
              <a:cxnLst/>
              <a:rect l="l" t="t" r="r" b="b"/>
              <a:pathLst>
                <a:path w="2426970" h="464185">
                  <a:moveTo>
                    <a:pt x="0" y="457434"/>
                  </a:moveTo>
                  <a:lnTo>
                    <a:pt x="2426716" y="457434"/>
                  </a:lnTo>
                </a:path>
                <a:path w="2426970" h="464185">
                  <a:moveTo>
                    <a:pt x="2420366" y="0"/>
                  </a:moveTo>
                  <a:lnTo>
                    <a:pt x="2420366" y="463784"/>
                  </a:lnTo>
                </a:path>
                <a:path w="2426970" h="464185">
                  <a:moveTo>
                    <a:pt x="0" y="6350"/>
                  </a:moveTo>
                  <a:lnTo>
                    <a:pt x="2426716" y="6350"/>
                  </a:lnTo>
                </a:path>
              </a:pathLst>
            </a:custGeom>
            <a:ln w="12700">
              <a:solidFill>
                <a:srgbClr val="FFFFF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grpSp>
      <p:sp>
        <p:nvSpPr>
          <p:cNvPr id="50" name="object 50"/>
          <p:cNvSpPr/>
          <p:nvPr/>
        </p:nvSpPr>
        <p:spPr>
          <a:xfrm>
            <a:off x="1188205" y="5425201"/>
            <a:ext cx="4202431" cy="0"/>
          </a:xfrm>
          <a:custGeom>
            <a:avLst/>
            <a:gdLst/>
            <a:ahLst/>
            <a:cxnLst/>
            <a:rect l="l" t="t" r="r" b="b"/>
            <a:pathLst>
              <a:path w="4202430">
                <a:moveTo>
                  <a:pt x="0" y="0"/>
                </a:moveTo>
                <a:lnTo>
                  <a:pt x="4202102"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51" name="object 51"/>
          <p:cNvSpPr/>
          <p:nvPr/>
        </p:nvSpPr>
        <p:spPr>
          <a:xfrm>
            <a:off x="1188205" y="5638561"/>
            <a:ext cx="4202431" cy="0"/>
          </a:xfrm>
          <a:custGeom>
            <a:avLst/>
            <a:gdLst/>
            <a:ahLst/>
            <a:cxnLst/>
            <a:rect l="l" t="t" r="r" b="b"/>
            <a:pathLst>
              <a:path w="4202430">
                <a:moveTo>
                  <a:pt x="0" y="0"/>
                </a:moveTo>
                <a:lnTo>
                  <a:pt x="4202102"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52" name="object 52"/>
          <p:cNvSpPr/>
          <p:nvPr/>
        </p:nvSpPr>
        <p:spPr>
          <a:xfrm>
            <a:off x="1188205" y="5851921"/>
            <a:ext cx="4202431" cy="0"/>
          </a:xfrm>
          <a:custGeom>
            <a:avLst/>
            <a:gdLst/>
            <a:ahLst/>
            <a:cxnLst/>
            <a:rect l="l" t="t" r="r" b="b"/>
            <a:pathLst>
              <a:path w="4202430">
                <a:moveTo>
                  <a:pt x="0" y="0"/>
                </a:moveTo>
                <a:lnTo>
                  <a:pt x="4202102"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53" name="object 53"/>
          <p:cNvSpPr/>
          <p:nvPr/>
        </p:nvSpPr>
        <p:spPr>
          <a:xfrm>
            <a:off x="1188205" y="6065281"/>
            <a:ext cx="4202431" cy="0"/>
          </a:xfrm>
          <a:custGeom>
            <a:avLst/>
            <a:gdLst/>
            <a:ahLst/>
            <a:cxnLst/>
            <a:rect l="l" t="t" r="r" b="b"/>
            <a:pathLst>
              <a:path w="4202430">
                <a:moveTo>
                  <a:pt x="0" y="0"/>
                </a:moveTo>
                <a:lnTo>
                  <a:pt x="4202102"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54" name="object 54"/>
          <p:cNvSpPr txBox="1"/>
          <p:nvPr/>
        </p:nvSpPr>
        <p:spPr>
          <a:xfrm>
            <a:off x="3224195" y="4753827"/>
            <a:ext cx="702311" cy="371897"/>
          </a:xfrm>
          <a:prstGeom prst="rect">
            <a:avLst/>
          </a:prstGeom>
        </p:spPr>
        <p:txBody>
          <a:bodyPr vert="horz" wrap="square" lIns="0" tIns="12700" rIns="0" bIns="0" rtlCol="0">
            <a:spAutoFit/>
          </a:bodyPr>
          <a:lstStyle/>
          <a:p>
            <a:pPr algn="ctr" defTabSz="914377">
              <a:lnSpc>
                <a:spcPts val="1371"/>
              </a:lnSpc>
              <a:spcBef>
                <a:spcPts val="100"/>
              </a:spcBef>
              <a:defRPr/>
            </a:pPr>
            <a:r>
              <a:rPr sz="1200" b="1" kern="0" spc="-11">
                <a:solidFill>
                  <a:srgbClr val="FFFFFF"/>
                </a:solidFill>
                <a:latin typeface="Arial Narrow"/>
                <a:ea typeface="ＭＳ Ｐゴシック" charset="0"/>
                <a:cs typeface="Arial Narrow"/>
              </a:rPr>
              <a:t>Elacestrant</a:t>
            </a:r>
            <a:endParaRPr sz="1200" kern="0">
              <a:solidFill>
                <a:sysClr val="windowText" lastClr="000000"/>
              </a:solidFill>
              <a:latin typeface="Arial Narrow"/>
              <a:ea typeface="ＭＳ Ｐゴシック" charset="0"/>
              <a:cs typeface="Arial Narrow"/>
            </a:endParaRPr>
          </a:p>
          <a:p>
            <a:pPr algn="ctr" defTabSz="914377">
              <a:lnSpc>
                <a:spcPts val="1371"/>
              </a:lnSpc>
              <a:defRPr/>
            </a:pPr>
            <a:r>
              <a:rPr sz="1200" kern="0" spc="-11">
                <a:solidFill>
                  <a:srgbClr val="FFFFFF"/>
                </a:solidFill>
                <a:latin typeface="Arial Narrow"/>
                <a:ea typeface="ＭＳ Ｐゴシック" charset="0"/>
                <a:cs typeface="Arial Narrow"/>
              </a:rPr>
              <a:t>(n=115)</a:t>
            </a:r>
            <a:endParaRPr sz="1200" kern="0">
              <a:solidFill>
                <a:sysClr val="windowText" lastClr="000000"/>
              </a:solidFill>
              <a:latin typeface="Arial Narrow"/>
              <a:ea typeface="ＭＳ Ｐゴシック" charset="0"/>
              <a:cs typeface="Arial Narrow"/>
            </a:endParaRPr>
          </a:p>
        </p:txBody>
      </p:sp>
      <p:sp>
        <p:nvSpPr>
          <p:cNvPr id="55" name="object 55"/>
          <p:cNvSpPr txBox="1"/>
          <p:nvPr/>
        </p:nvSpPr>
        <p:spPr>
          <a:xfrm>
            <a:off x="4556425" y="4753827"/>
            <a:ext cx="452120" cy="371897"/>
          </a:xfrm>
          <a:prstGeom prst="rect">
            <a:avLst/>
          </a:prstGeom>
        </p:spPr>
        <p:txBody>
          <a:bodyPr vert="horz" wrap="square" lIns="0" tIns="12700" rIns="0" bIns="0" rtlCol="0">
            <a:spAutoFit/>
          </a:bodyPr>
          <a:lstStyle/>
          <a:p>
            <a:pPr marL="89532" defTabSz="914377">
              <a:lnSpc>
                <a:spcPts val="1371"/>
              </a:lnSpc>
              <a:spcBef>
                <a:spcPts val="100"/>
              </a:spcBef>
              <a:defRPr/>
            </a:pPr>
            <a:r>
              <a:rPr sz="1200" b="1" kern="0" spc="-25">
                <a:solidFill>
                  <a:srgbClr val="FFFFFF"/>
                </a:solidFill>
                <a:latin typeface="Arial Narrow"/>
                <a:ea typeface="ＭＳ Ｐゴシック" charset="0"/>
                <a:cs typeface="Arial Narrow"/>
              </a:rPr>
              <a:t>SOC</a:t>
            </a:r>
            <a:endParaRPr sz="1200" kern="0">
              <a:solidFill>
                <a:sysClr val="windowText" lastClr="000000"/>
              </a:solidFill>
              <a:latin typeface="Arial Narrow"/>
              <a:ea typeface="ＭＳ Ｐゴシック" charset="0"/>
              <a:cs typeface="Arial Narrow"/>
            </a:endParaRPr>
          </a:p>
          <a:p>
            <a:pPr marL="12700" defTabSz="914377">
              <a:lnSpc>
                <a:spcPts val="1371"/>
              </a:lnSpc>
              <a:defRPr/>
            </a:pPr>
            <a:r>
              <a:rPr sz="1200" kern="0" spc="-11">
                <a:solidFill>
                  <a:srgbClr val="FFFFFF"/>
                </a:solidFill>
                <a:latin typeface="Arial Narrow"/>
                <a:ea typeface="ＭＳ Ｐゴシック" charset="0"/>
                <a:cs typeface="Arial Narrow"/>
              </a:rPr>
              <a:t>(n=113)</a:t>
            </a:r>
            <a:endParaRPr sz="1200" kern="0">
              <a:solidFill>
                <a:sysClr val="windowText" lastClr="000000"/>
              </a:solidFill>
              <a:latin typeface="Arial Narrow"/>
              <a:ea typeface="ＭＳ Ｐゴシック" charset="0"/>
              <a:cs typeface="Arial Narrow"/>
            </a:endParaRPr>
          </a:p>
        </p:txBody>
      </p:sp>
      <p:sp>
        <p:nvSpPr>
          <p:cNvPr id="56" name="object 56"/>
          <p:cNvSpPr txBox="1"/>
          <p:nvPr/>
        </p:nvSpPr>
        <p:spPr>
          <a:xfrm>
            <a:off x="2272466" y="5198835"/>
            <a:ext cx="638811" cy="197490"/>
          </a:xfrm>
          <a:prstGeom prst="rect">
            <a:avLst/>
          </a:prstGeom>
        </p:spPr>
        <p:txBody>
          <a:bodyPr vert="horz" wrap="square" lIns="0" tIns="12700" rIns="0" bIns="0" rtlCol="0">
            <a:spAutoFit/>
          </a:bodyPr>
          <a:lstStyle/>
          <a:p>
            <a:pPr marL="12700" defTabSz="914377">
              <a:spcBef>
                <a:spcPts val="100"/>
              </a:spcBef>
              <a:defRPr/>
            </a:pPr>
            <a:r>
              <a:rPr sz="1200" b="1" kern="0">
                <a:solidFill>
                  <a:srgbClr val="153F5A"/>
                </a:solidFill>
                <a:latin typeface="Arial Narrow"/>
                <a:ea typeface="ＭＳ Ｐゴシック" charset="0"/>
                <a:cs typeface="Arial Narrow"/>
              </a:rPr>
              <a:t>mPFS,</a:t>
            </a:r>
            <a:r>
              <a:rPr sz="1200" b="1" kern="0" spc="-20">
                <a:solidFill>
                  <a:srgbClr val="153F5A"/>
                </a:solidFill>
                <a:latin typeface="Arial Narrow"/>
                <a:ea typeface="ＭＳ Ｐゴシック" charset="0"/>
                <a:cs typeface="Arial Narrow"/>
              </a:rPr>
              <a:t> </a:t>
            </a:r>
            <a:r>
              <a:rPr sz="1200" b="1" kern="0" spc="-25">
                <a:solidFill>
                  <a:srgbClr val="153F5A"/>
                </a:solidFill>
                <a:latin typeface="Arial Narrow"/>
                <a:ea typeface="ＭＳ Ｐゴシック" charset="0"/>
                <a:cs typeface="Arial Narrow"/>
              </a:rPr>
              <a:t>mo</a:t>
            </a:r>
            <a:endParaRPr sz="1200" kern="0">
              <a:solidFill>
                <a:sysClr val="windowText" lastClr="000000"/>
              </a:solidFill>
              <a:latin typeface="Arial Narrow"/>
              <a:ea typeface="ＭＳ Ｐゴシック" charset="0"/>
              <a:cs typeface="Arial Narrow"/>
            </a:endParaRPr>
          </a:p>
        </p:txBody>
      </p:sp>
      <p:sp>
        <p:nvSpPr>
          <p:cNvPr id="57" name="object 57"/>
          <p:cNvSpPr txBox="1"/>
          <p:nvPr/>
        </p:nvSpPr>
        <p:spPr>
          <a:xfrm>
            <a:off x="3447239" y="5169370"/>
            <a:ext cx="1463675" cy="259045"/>
          </a:xfrm>
          <a:prstGeom prst="rect">
            <a:avLst/>
          </a:prstGeom>
        </p:spPr>
        <p:txBody>
          <a:bodyPr vert="horz" wrap="square" lIns="0" tIns="12700" rIns="0" bIns="0" rtlCol="0">
            <a:spAutoFit/>
          </a:bodyPr>
          <a:lstStyle/>
          <a:p>
            <a:pPr marL="12700" defTabSz="914377">
              <a:spcBef>
                <a:spcPts val="100"/>
              </a:spcBef>
              <a:tabLst>
                <a:tab pos="1219170" algn="l"/>
              </a:tabLst>
              <a:defRPr/>
            </a:pPr>
            <a:r>
              <a:rPr sz="1600" b="1" kern="0" spc="-25">
                <a:solidFill>
                  <a:srgbClr val="153F5A"/>
                </a:solidFill>
                <a:latin typeface="Arial Narrow"/>
                <a:ea typeface="ＭＳ Ｐゴシック" charset="0"/>
                <a:cs typeface="Arial Narrow"/>
              </a:rPr>
              <a:t>3.8</a:t>
            </a:r>
            <a:r>
              <a:rPr sz="1600" b="1" kern="0">
                <a:solidFill>
                  <a:srgbClr val="153F5A"/>
                </a:solidFill>
                <a:latin typeface="Arial Narrow"/>
                <a:ea typeface="ＭＳ Ｐゴシック" charset="0"/>
                <a:cs typeface="Arial Narrow"/>
              </a:rPr>
              <a:t>	</a:t>
            </a:r>
            <a:r>
              <a:rPr sz="1600" b="1" kern="0" spc="-25">
                <a:solidFill>
                  <a:srgbClr val="666666"/>
                </a:solidFill>
                <a:latin typeface="Arial Narrow"/>
                <a:ea typeface="ＭＳ Ｐゴシック" charset="0"/>
                <a:cs typeface="Arial Narrow"/>
              </a:rPr>
              <a:t>1.9</a:t>
            </a:r>
            <a:endParaRPr sz="1600" kern="0">
              <a:solidFill>
                <a:sysClr val="windowText" lastClr="000000"/>
              </a:solidFill>
              <a:latin typeface="Arial Narrow"/>
              <a:ea typeface="ＭＳ Ｐゴシック" charset="0"/>
              <a:cs typeface="Arial Narrow"/>
            </a:endParaRPr>
          </a:p>
        </p:txBody>
      </p:sp>
      <p:sp>
        <p:nvSpPr>
          <p:cNvPr id="58" name="object 58"/>
          <p:cNvSpPr txBox="1"/>
          <p:nvPr/>
        </p:nvSpPr>
        <p:spPr>
          <a:xfrm>
            <a:off x="1459666" y="5427435"/>
            <a:ext cx="1451611" cy="197490"/>
          </a:xfrm>
          <a:prstGeom prst="rect">
            <a:avLst/>
          </a:prstGeom>
        </p:spPr>
        <p:txBody>
          <a:bodyPr vert="horz" wrap="square" lIns="0" tIns="12700" rIns="0" bIns="0" rtlCol="0">
            <a:spAutoFit/>
          </a:bodyPr>
          <a:lstStyle/>
          <a:p>
            <a:pPr marL="12700" defTabSz="914377">
              <a:spcBef>
                <a:spcPts val="100"/>
              </a:spcBef>
              <a:defRPr/>
            </a:pPr>
            <a:r>
              <a:rPr sz="1200" b="1" kern="0">
                <a:solidFill>
                  <a:srgbClr val="153F5A"/>
                </a:solidFill>
                <a:latin typeface="Arial Narrow"/>
                <a:ea typeface="ＭＳ Ｐゴシック" charset="0"/>
                <a:cs typeface="Arial Narrow"/>
              </a:rPr>
              <a:t>Absolute</a:t>
            </a:r>
            <a:r>
              <a:rPr sz="1200" b="1" kern="0" spc="-55">
                <a:solidFill>
                  <a:srgbClr val="153F5A"/>
                </a:solidFill>
                <a:latin typeface="Arial Narrow"/>
                <a:ea typeface="ＭＳ Ｐゴシック" charset="0"/>
                <a:cs typeface="Arial Narrow"/>
              </a:rPr>
              <a:t> </a:t>
            </a:r>
            <a:r>
              <a:rPr sz="1200" b="1" kern="0">
                <a:solidFill>
                  <a:srgbClr val="153F5A"/>
                </a:solidFill>
                <a:latin typeface="Arial Narrow"/>
                <a:ea typeface="ＭＳ Ｐゴシック" charset="0"/>
                <a:cs typeface="Arial Narrow"/>
              </a:rPr>
              <a:t>difference,</a:t>
            </a:r>
            <a:r>
              <a:rPr sz="1200" b="1" kern="0" spc="-51">
                <a:solidFill>
                  <a:srgbClr val="153F5A"/>
                </a:solidFill>
                <a:latin typeface="Arial Narrow"/>
                <a:ea typeface="ＭＳ Ｐゴシック" charset="0"/>
                <a:cs typeface="Arial Narrow"/>
              </a:rPr>
              <a:t> </a:t>
            </a:r>
            <a:r>
              <a:rPr sz="1200" b="1" kern="0" spc="-25">
                <a:solidFill>
                  <a:srgbClr val="153F5A"/>
                </a:solidFill>
                <a:latin typeface="Arial Narrow"/>
                <a:ea typeface="ＭＳ Ｐゴシック" charset="0"/>
                <a:cs typeface="Arial Narrow"/>
              </a:rPr>
              <a:t>mo</a:t>
            </a:r>
            <a:endParaRPr sz="1200" kern="0">
              <a:solidFill>
                <a:sysClr val="windowText" lastClr="000000"/>
              </a:solidFill>
              <a:latin typeface="Arial Narrow"/>
              <a:ea typeface="ＭＳ Ｐゴシック" charset="0"/>
              <a:cs typeface="Arial Narrow"/>
            </a:endParaRPr>
          </a:p>
        </p:txBody>
      </p:sp>
      <p:sp>
        <p:nvSpPr>
          <p:cNvPr id="59" name="object 59"/>
          <p:cNvSpPr txBox="1"/>
          <p:nvPr/>
        </p:nvSpPr>
        <p:spPr>
          <a:xfrm>
            <a:off x="4021373" y="5411180"/>
            <a:ext cx="314960" cy="228268"/>
          </a:xfrm>
          <a:prstGeom prst="rect">
            <a:avLst/>
          </a:prstGeom>
        </p:spPr>
        <p:txBody>
          <a:bodyPr vert="horz" wrap="square" lIns="0" tIns="12700" rIns="0" bIns="0" rtlCol="0">
            <a:spAutoFit/>
          </a:bodyPr>
          <a:lstStyle/>
          <a:p>
            <a:pPr marL="12700" defTabSz="914377">
              <a:spcBef>
                <a:spcPts val="100"/>
              </a:spcBef>
              <a:defRPr/>
            </a:pPr>
            <a:r>
              <a:rPr sz="1400" b="1" kern="0" spc="-20">
                <a:solidFill>
                  <a:srgbClr val="153F5A"/>
                </a:solidFill>
                <a:latin typeface="Arial Narrow"/>
                <a:ea typeface="ＭＳ Ｐゴシック" charset="0"/>
                <a:cs typeface="Arial Narrow"/>
              </a:rPr>
              <a:t>+1.9</a:t>
            </a:r>
            <a:endParaRPr sz="1400" kern="0">
              <a:solidFill>
                <a:sysClr val="windowText" lastClr="000000"/>
              </a:solidFill>
              <a:latin typeface="Arial Narrow"/>
              <a:ea typeface="ＭＳ Ｐゴシック" charset="0"/>
              <a:cs typeface="Arial Narrow"/>
            </a:endParaRPr>
          </a:p>
        </p:txBody>
      </p:sp>
      <p:sp>
        <p:nvSpPr>
          <p:cNvPr id="60" name="object 60"/>
          <p:cNvSpPr txBox="1"/>
          <p:nvPr/>
        </p:nvSpPr>
        <p:spPr>
          <a:xfrm>
            <a:off x="2188328" y="5640794"/>
            <a:ext cx="722631" cy="197490"/>
          </a:xfrm>
          <a:prstGeom prst="rect">
            <a:avLst/>
          </a:prstGeom>
        </p:spPr>
        <p:txBody>
          <a:bodyPr vert="horz" wrap="square" lIns="0" tIns="12700" rIns="0" bIns="0" rtlCol="0">
            <a:spAutoFit/>
          </a:bodyPr>
          <a:lstStyle/>
          <a:p>
            <a:pPr marL="12700" defTabSz="914377">
              <a:spcBef>
                <a:spcPts val="100"/>
              </a:spcBef>
              <a:defRPr/>
            </a:pPr>
            <a:r>
              <a:rPr sz="1200" b="1" kern="0">
                <a:solidFill>
                  <a:srgbClr val="153F5A"/>
                </a:solidFill>
                <a:latin typeface="Arial Narrow"/>
                <a:ea typeface="ＭＳ Ｐゴシック" charset="0"/>
                <a:cs typeface="Arial Narrow"/>
              </a:rPr>
              <a:t>HR</a:t>
            </a:r>
            <a:r>
              <a:rPr sz="1200" b="1" kern="0" spc="-20">
                <a:solidFill>
                  <a:srgbClr val="153F5A"/>
                </a:solidFill>
                <a:latin typeface="Arial Narrow"/>
                <a:ea typeface="ＭＳ Ｐゴシック" charset="0"/>
                <a:cs typeface="Arial Narrow"/>
              </a:rPr>
              <a:t> </a:t>
            </a:r>
            <a:r>
              <a:rPr sz="1200" kern="0">
                <a:solidFill>
                  <a:srgbClr val="153F5A"/>
                </a:solidFill>
                <a:latin typeface="Arial Narrow"/>
                <a:ea typeface="ＭＳ Ｐゴシック" charset="0"/>
                <a:cs typeface="Arial Narrow"/>
              </a:rPr>
              <a:t>[95%</a:t>
            </a:r>
            <a:r>
              <a:rPr sz="1200" kern="0" spc="-20">
                <a:solidFill>
                  <a:srgbClr val="153F5A"/>
                </a:solidFill>
                <a:latin typeface="Arial Narrow"/>
                <a:ea typeface="ＭＳ Ｐゴシック" charset="0"/>
                <a:cs typeface="Arial Narrow"/>
              </a:rPr>
              <a:t> </a:t>
            </a:r>
            <a:r>
              <a:rPr sz="1200" kern="0" spc="-25">
                <a:solidFill>
                  <a:srgbClr val="153F5A"/>
                </a:solidFill>
                <a:latin typeface="Arial Narrow"/>
                <a:ea typeface="ＭＳ Ｐゴシック" charset="0"/>
                <a:cs typeface="Arial Narrow"/>
              </a:rPr>
              <a:t>CI]</a:t>
            </a:r>
            <a:endParaRPr sz="1200" kern="0">
              <a:solidFill>
                <a:sysClr val="windowText" lastClr="000000"/>
              </a:solidFill>
              <a:latin typeface="Arial Narrow"/>
              <a:ea typeface="ＭＳ Ｐゴシック" charset="0"/>
              <a:cs typeface="Arial Narrow"/>
            </a:endParaRPr>
          </a:p>
        </p:txBody>
      </p:sp>
      <p:sp>
        <p:nvSpPr>
          <p:cNvPr id="61" name="object 61"/>
          <p:cNvSpPr txBox="1"/>
          <p:nvPr/>
        </p:nvSpPr>
        <p:spPr>
          <a:xfrm>
            <a:off x="3421299" y="5624538"/>
            <a:ext cx="1515111" cy="228268"/>
          </a:xfrm>
          <a:prstGeom prst="rect">
            <a:avLst/>
          </a:prstGeom>
        </p:spPr>
        <p:txBody>
          <a:bodyPr vert="horz" wrap="square" lIns="0" tIns="12700" rIns="0" bIns="0" rtlCol="0">
            <a:spAutoFit/>
          </a:bodyPr>
          <a:lstStyle/>
          <a:p>
            <a:pPr marL="12700" defTabSz="914377">
              <a:spcBef>
                <a:spcPts val="100"/>
              </a:spcBef>
              <a:defRPr/>
            </a:pPr>
            <a:r>
              <a:rPr sz="1400" b="1" kern="0">
                <a:solidFill>
                  <a:srgbClr val="153F5A"/>
                </a:solidFill>
                <a:latin typeface="Arial Narrow"/>
                <a:ea typeface="ＭＳ Ｐゴシック" charset="0"/>
                <a:cs typeface="Arial Narrow"/>
              </a:rPr>
              <a:t>0.55</a:t>
            </a:r>
            <a:r>
              <a:rPr sz="1400" b="1" kern="0" spc="-55">
                <a:solidFill>
                  <a:srgbClr val="153F5A"/>
                </a:solidFill>
                <a:latin typeface="Arial Narrow"/>
                <a:ea typeface="ＭＳ Ｐゴシック" charset="0"/>
                <a:cs typeface="Arial Narrow"/>
              </a:rPr>
              <a:t> </a:t>
            </a:r>
            <a:r>
              <a:rPr sz="1200" kern="0" spc="-11">
                <a:solidFill>
                  <a:srgbClr val="153F5A"/>
                </a:solidFill>
                <a:latin typeface="Arial Narrow"/>
                <a:ea typeface="ＭＳ Ｐゴシック" charset="0"/>
                <a:cs typeface="Arial Narrow"/>
              </a:rPr>
              <a:t>[0.39–</a:t>
            </a:r>
            <a:r>
              <a:rPr sz="1200" kern="0">
                <a:solidFill>
                  <a:srgbClr val="153F5A"/>
                </a:solidFill>
                <a:latin typeface="Arial Narrow"/>
                <a:ea typeface="ＭＳ Ｐゴシック" charset="0"/>
                <a:cs typeface="Arial Narrow"/>
              </a:rPr>
              <a:t>0.77],</a:t>
            </a:r>
            <a:r>
              <a:rPr sz="1200" kern="0" spc="-5">
                <a:solidFill>
                  <a:srgbClr val="153F5A"/>
                </a:solidFill>
                <a:latin typeface="Arial Narrow"/>
                <a:ea typeface="ＭＳ Ｐゴシック" charset="0"/>
                <a:cs typeface="Arial Narrow"/>
              </a:rPr>
              <a:t> </a:t>
            </a:r>
            <a:r>
              <a:rPr sz="1200" i="1" kern="0" spc="-11">
                <a:solidFill>
                  <a:srgbClr val="153F5A"/>
                </a:solidFill>
                <a:latin typeface="Arial Narrow"/>
                <a:ea typeface="ＭＳ Ｐゴシック" charset="0"/>
                <a:cs typeface="Arial Narrow"/>
              </a:rPr>
              <a:t>P</a:t>
            </a:r>
            <a:r>
              <a:rPr sz="1200" kern="0" spc="-11">
                <a:solidFill>
                  <a:srgbClr val="153F5A"/>
                </a:solidFill>
                <a:latin typeface="Arial Narrow"/>
                <a:ea typeface="ＭＳ Ｐゴシック" charset="0"/>
                <a:cs typeface="Arial Narrow"/>
              </a:rPr>
              <a:t>=0.005</a:t>
            </a:r>
            <a:endParaRPr sz="1200" kern="0">
              <a:solidFill>
                <a:sysClr val="windowText" lastClr="000000"/>
              </a:solidFill>
              <a:latin typeface="Arial Narrow"/>
              <a:ea typeface="ＭＳ Ｐゴシック" charset="0"/>
              <a:cs typeface="Arial Narrow"/>
            </a:endParaRPr>
          </a:p>
        </p:txBody>
      </p:sp>
      <p:sp>
        <p:nvSpPr>
          <p:cNvPr id="62" name="object 62"/>
          <p:cNvSpPr txBox="1"/>
          <p:nvPr/>
        </p:nvSpPr>
        <p:spPr>
          <a:xfrm>
            <a:off x="3830080" y="5837900"/>
            <a:ext cx="697231" cy="228268"/>
          </a:xfrm>
          <a:prstGeom prst="rect">
            <a:avLst/>
          </a:prstGeom>
        </p:spPr>
        <p:txBody>
          <a:bodyPr vert="horz" wrap="square" lIns="0" tIns="12700" rIns="0" bIns="0" rtlCol="0">
            <a:spAutoFit/>
          </a:bodyPr>
          <a:lstStyle/>
          <a:p>
            <a:pPr marL="12700" defTabSz="914377">
              <a:spcBef>
                <a:spcPts val="100"/>
              </a:spcBef>
              <a:defRPr/>
            </a:pPr>
            <a:r>
              <a:rPr sz="1400" b="1" kern="0" spc="-11">
                <a:solidFill>
                  <a:srgbClr val="4E8F00"/>
                </a:solidFill>
                <a:latin typeface="Arial Narrow"/>
                <a:ea typeface="ＭＳ Ｐゴシック" charset="0"/>
                <a:cs typeface="Arial Narrow"/>
              </a:rPr>
              <a:t>POSITIVE</a:t>
            </a:r>
            <a:endParaRPr sz="1400" kern="0">
              <a:solidFill>
                <a:sysClr val="windowText" lastClr="000000"/>
              </a:solidFill>
              <a:latin typeface="Arial Narrow"/>
              <a:ea typeface="ＭＳ Ｐゴシック" charset="0"/>
              <a:cs typeface="Arial Narrow"/>
            </a:endParaRPr>
          </a:p>
        </p:txBody>
      </p:sp>
      <p:grpSp>
        <p:nvGrpSpPr>
          <p:cNvPr id="63" name="object 63"/>
          <p:cNvGrpSpPr/>
          <p:nvPr/>
        </p:nvGrpSpPr>
        <p:grpSpPr>
          <a:xfrm>
            <a:off x="7151369" y="4722513"/>
            <a:ext cx="4203944" cy="464184"/>
            <a:chOff x="6810067" y="4613331"/>
            <a:chExt cx="4203944" cy="464184"/>
          </a:xfrm>
        </p:grpSpPr>
        <p:sp>
          <p:nvSpPr>
            <p:cNvPr id="64" name="object 64"/>
            <p:cNvSpPr/>
            <p:nvPr/>
          </p:nvSpPr>
          <p:spPr>
            <a:xfrm>
              <a:off x="8593390" y="4619681"/>
              <a:ext cx="1207135" cy="451484"/>
            </a:xfrm>
            <a:custGeom>
              <a:avLst/>
              <a:gdLst/>
              <a:ahLst/>
              <a:cxnLst/>
              <a:rect l="l" t="t" r="r" b="b"/>
              <a:pathLst>
                <a:path w="1207134" h="451485">
                  <a:moveTo>
                    <a:pt x="1207007" y="0"/>
                  </a:moveTo>
                  <a:lnTo>
                    <a:pt x="0" y="0"/>
                  </a:lnTo>
                  <a:lnTo>
                    <a:pt x="0" y="451083"/>
                  </a:lnTo>
                  <a:lnTo>
                    <a:pt x="1207007" y="451083"/>
                  </a:lnTo>
                  <a:lnTo>
                    <a:pt x="1207007" y="0"/>
                  </a:lnTo>
                  <a:close/>
                </a:path>
              </a:pathLst>
            </a:custGeom>
            <a:solidFill>
              <a:srgbClr val="153F5A"/>
            </a:solidFill>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65" name="object 65"/>
            <p:cNvSpPr/>
            <p:nvPr/>
          </p:nvSpPr>
          <p:spPr>
            <a:xfrm>
              <a:off x="9800398" y="4619681"/>
              <a:ext cx="1207135" cy="451484"/>
            </a:xfrm>
            <a:custGeom>
              <a:avLst/>
              <a:gdLst/>
              <a:ahLst/>
              <a:cxnLst/>
              <a:rect l="l" t="t" r="r" b="b"/>
              <a:pathLst>
                <a:path w="1207134" h="451485">
                  <a:moveTo>
                    <a:pt x="1207007" y="0"/>
                  </a:moveTo>
                  <a:lnTo>
                    <a:pt x="0" y="0"/>
                  </a:lnTo>
                  <a:lnTo>
                    <a:pt x="0" y="451083"/>
                  </a:lnTo>
                  <a:lnTo>
                    <a:pt x="1207007" y="451083"/>
                  </a:lnTo>
                  <a:lnTo>
                    <a:pt x="1207007" y="0"/>
                  </a:lnTo>
                  <a:close/>
                </a:path>
              </a:pathLst>
            </a:custGeom>
            <a:solidFill>
              <a:srgbClr val="A3A3A3"/>
            </a:solidFill>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66" name="object 66"/>
            <p:cNvSpPr/>
            <p:nvPr/>
          </p:nvSpPr>
          <p:spPr>
            <a:xfrm>
              <a:off x="8593391" y="4613331"/>
              <a:ext cx="1207135" cy="464184"/>
            </a:xfrm>
            <a:custGeom>
              <a:avLst/>
              <a:gdLst/>
              <a:ahLst/>
              <a:cxnLst/>
              <a:rect l="l" t="t" r="r" b="b"/>
              <a:pathLst>
                <a:path w="1207134" h="464185">
                  <a:moveTo>
                    <a:pt x="0" y="0"/>
                  </a:moveTo>
                  <a:lnTo>
                    <a:pt x="0" y="463784"/>
                  </a:lnTo>
                </a:path>
                <a:path w="1207134" h="464185">
                  <a:moveTo>
                    <a:pt x="1207008" y="0"/>
                  </a:moveTo>
                  <a:lnTo>
                    <a:pt x="1207008" y="463784"/>
                  </a:lnTo>
                </a:path>
              </a:pathLst>
            </a:custGeom>
            <a:ln w="12700">
              <a:solidFill>
                <a:srgbClr val="FFFFF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67" name="object 67"/>
            <p:cNvSpPr/>
            <p:nvPr/>
          </p:nvSpPr>
          <p:spPr>
            <a:xfrm>
              <a:off x="6810067" y="5070765"/>
              <a:ext cx="1777364" cy="0"/>
            </a:xfrm>
            <a:custGeom>
              <a:avLst/>
              <a:gdLst/>
              <a:ahLst/>
              <a:cxnLst/>
              <a:rect l="l" t="t" r="r" b="b"/>
              <a:pathLst>
                <a:path w="1777365">
                  <a:moveTo>
                    <a:pt x="0" y="0"/>
                  </a:moveTo>
                  <a:lnTo>
                    <a:pt x="1776974"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68" name="object 68"/>
            <p:cNvSpPr/>
            <p:nvPr/>
          </p:nvSpPr>
          <p:spPr>
            <a:xfrm>
              <a:off x="8587041" y="4613331"/>
              <a:ext cx="2426970" cy="464184"/>
            </a:xfrm>
            <a:custGeom>
              <a:avLst/>
              <a:gdLst/>
              <a:ahLst/>
              <a:cxnLst/>
              <a:rect l="l" t="t" r="r" b="b"/>
              <a:pathLst>
                <a:path w="2426970" h="464185">
                  <a:moveTo>
                    <a:pt x="0" y="457434"/>
                  </a:moveTo>
                  <a:lnTo>
                    <a:pt x="2426716" y="457434"/>
                  </a:lnTo>
                </a:path>
                <a:path w="2426970" h="464185">
                  <a:moveTo>
                    <a:pt x="2420366" y="0"/>
                  </a:moveTo>
                  <a:lnTo>
                    <a:pt x="2420366" y="463784"/>
                  </a:lnTo>
                </a:path>
                <a:path w="2426970" h="464185">
                  <a:moveTo>
                    <a:pt x="0" y="6350"/>
                  </a:moveTo>
                  <a:lnTo>
                    <a:pt x="2426716" y="6350"/>
                  </a:lnTo>
                </a:path>
              </a:pathLst>
            </a:custGeom>
            <a:ln w="12700">
              <a:solidFill>
                <a:srgbClr val="FFFFF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grpSp>
      <p:sp>
        <p:nvSpPr>
          <p:cNvPr id="69" name="object 69"/>
          <p:cNvSpPr/>
          <p:nvPr/>
        </p:nvSpPr>
        <p:spPr>
          <a:xfrm>
            <a:off x="7151369" y="5423789"/>
            <a:ext cx="4202431" cy="0"/>
          </a:xfrm>
          <a:custGeom>
            <a:avLst/>
            <a:gdLst/>
            <a:ahLst/>
            <a:cxnLst/>
            <a:rect l="l" t="t" r="r" b="b"/>
            <a:pathLst>
              <a:path w="4202430">
                <a:moveTo>
                  <a:pt x="0" y="0"/>
                </a:moveTo>
                <a:lnTo>
                  <a:pt x="4202102"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70" name="object 70"/>
          <p:cNvSpPr/>
          <p:nvPr/>
        </p:nvSpPr>
        <p:spPr>
          <a:xfrm>
            <a:off x="7151369" y="5637149"/>
            <a:ext cx="4202431" cy="0"/>
          </a:xfrm>
          <a:custGeom>
            <a:avLst/>
            <a:gdLst/>
            <a:ahLst/>
            <a:cxnLst/>
            <a:rect l="l" t="t" r="r" b="b"/>
            <a:pathLst>
              <a:path w="4202430">
                <a:moveTo>
                  <a:pt x="0" y="0"/>
                </a:moveTo>
                <a:lnTo>
                  <a:pt x="4202102"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71" name="object 71"/>
          <p:cNvSpPr/>
          <p:nvPr/>
        </p:nvSpPr>
        <p:spPr>
          <a:xfrm>
            <a:off x="7151369" y="5850509"/>
            <a:ext cx="4202431" cy="0"/>
          </a:xfrm>
          <a:custGeom>
            <a:avLst/>
            <a:gdLst/>
            <a:ahLst/>
            <a:cxnLst/>
            <a:rect l="l" t="t" r="r" b="b"/>
            <a:pathLst>
              <a:path w="4202430">
                <a:moveTo>
                  <a:pt x="0" y="0"/>
                </a:moveTo>
                <a:lnTo>
                  <a:pt x="4202102"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72" name="object 72"/>
          <p:cNvSpPr/>
          <p:nvPr/>
        </p:nvSpPr>
        <p:spPr>
          <a:xfrm>
            <a:off x="7151369" y="6063869"/>
            <a:ext cx="4202431" cy="0"/>
          </a:xfrm>
          <a:custGeom>
            <a:avLst/>
            <a:gdLst/>
            <a:ahLst/>
            <a:cxnLst/>
            <a:rect l="l" t="t" r="r" b="b"/>
            <a:pathLst>
              <a:path w="4202430">
                <a:moveTo>
                  <a:pt x="0" y="0"/>
                </a:moveTo>
                <a:lnTo>
                  <a:pt x="4202102" y="0"/>
                </a:lnTo>
              </a:path>
            </a:pathLst>
          </a:custGeom>
          <a:ln w="6350">
            <a:solidFill>
              <a:srgbClr val="020043"/>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73" name="object 73"/>
          <p:cNvSpPr txBox="1"/>
          <p:nvPr/>
        </p:nvSpPr>
        <p:spPr>
          <a:xfrm>
            <a:off x="9187359" y="4750778"/>
            <a:ext cx="702311" cy="371897"/>
          </a:xfrm>
          <a:prstGeom prst="rect">
            <a:avLst/>
          </a:prstGeom>
        </p:spPr>
        <p:txBody>
          <a:bodyPr vert="horz" wrap="square" lIns="0" tIns="12700" rIns="0" bIns="0" rtlCol="0">
            <a:spAutoFit/>
          </a:bodyPr>
          <a:lstStyle/>
          <a:p>
            <a:pPr algn="ctr" defTabSz="914377">
              <a:lnSpc>
                <a:spcPts val="1371"/>
              </a:lnSpc>
              <a:spcBef>
                <a:spcPts val="100"/>
              </a:spcBef>
              <a:defRPr/>
            </a:pPr>
            <a:r>
              <a:rPr sz="1200" b="1" kern="0" spc="-11">
                <a:solidFill>
                  <a:srgbClr val="FFFFFF"/>
                </a:solidFill>
                <a:latin typeface="Arial Narrow"/>
                <a:ea typeface="ＭＳ Ｐゴシック" charset="0"/>
                <a:cs typeface="Arial Narrow"/>
              </a:rPr>
              <a:t>Elacestrant</a:t>
            </a:r>
            <a:endParaRPr sz="1200" kern="0">
              <a:solidFill>
                <a:sysClr val="windowText" lastClr="000000"/>
              </a:solidFill>
              <a:latin typeface="Arial Narrow"/>
              <a:ea typeface="ＭＳ Ｐゴシック" charset="0"/>
              <a:cs typeface="Arial Narrow"/>
            </a:endParaRPr>
          </a:p>
          <a:p>
            <a:pPr algn="ctr" defTabSz="914377">
              <a:lnSpc>
                <a:spcPts val="1371"/>
              </a:lnSpc>
              <a:defRPr/>
            </a:pPr>
            <a:r>
              <a:rPr sz="1200" kern="0" spc="-11">
                <a:solidFill>
                  <a:srgbClr val="FFFFFF"/>
                </a:solidFill>
                <a:latin typeface="Arial Narrow"/>
                <a:ea typeface="ＭＳ Ｐゴシック" charset="0"/>
                <a:cs typeface="Arial Narrow"/>
              </a:rPr>
              <a:t>(n=239)</a:t>
            </a:r>
            <a:endParaRPr sz="1200" kern="0">
              <a:solidFill>
                <a:sysClr val="windowText" lastClr="000000"/>
              </a:solidFill>
              <a:latin typeface="Arial Narrow"/>
              <a:ea typeface="ＭＳ Ｐゴシック" charset="0"/>
              <a:cs typeface="Arial Narrow"/>
            </a:endParaRPr>
          </a:p>
        </p:txBody>
      </p:sp>
      <p:sp>
        <p:nvSpPr>
          <p:cNvPr id="74" name="object 74"/>
          <p:cNvSpPr txBox="1"/>
          <p:nvPr/>
        </p:nvSpPr>
        <p:spPr>
          <a:xfrm>
            <a:off x="10515018" y="4750777"/>
            <a:ext cx="461009" cy="371897"/>
          </a:xfrm>
          <a:prstGeom prst="rect">
            <a:avLst/>
          </a:prstGeom>
        </p:spPr>
        <p:txBody>
          <a:bodyPr vert="horz" wrap="square" lIns="0" tIns="12700" rIns="0" bIns="0" rtlCol="0">
            <a:spAutoFit/>
          </a:bodyPr>
          <a:lstStyle/>
          <a:p>
            <a:pPr marL="93978" defTabSz="914377">
              <a:lnSpc>
                <a:spcPts val="1371"/>
              </a:lnSpc>
              <a:spcBef>
                <a:spcPts val="100"/>
              </a:spcBef>
              <a:defRPr/>
            </a:pPr>
            <a:r>
              <a:rPr sz="1200" b="1" kern="0" spc="-25">
                <a:solidFill>
                  <a:srgbClr val="FFFFFF"/>
                </a:solidFill>
                <a:latin typeface="Arial Narrow"/>
                <a:ea typeface="ＭＳ Ｐゴシック" charset="0"/>
                <a:cs typeface="Arial Narrow"/>
              </a:rPr>
              <a:t>SOC</a:t>
            </a:r>
            <a:endParaRPr sz="1200" kern="0">
              <a:solidFill>
                <a:sysClr val="windowText" lastClr="000000"/>
              </a:solidFill>
              <a:latin typeface="Arial Narrow"/>
              <a:ea typeface="ＭＳ Ｐゴシック" charset="0"/>
              <a:cs typeface="Arial Narrow"/>
            </a:endParaRPr>
          </a:p>
          <a:p>
            <a:pPr marL="12700" defTabSz="914377">
              <a:lnSpc>
                <a:spcPts val="1371"/>
              </a:lnSpc>
              <a:defRPr/>
            </a:pPr>
            <a:r>
              <a:rPr sz="1200" kern="0" spc="-11">
                <a:solidFill>
                  <a:srgbClr val="FFFFFF"/>
                </a:solidFill>
                <a:latin typeface="Arial Narrow"/>
                <a:ea typeface="ＭＳ Ｐゴシック" charset="0"/>
                <a:cs typeface="Arial Narrow"/>
              </a:rPr>
              <a:t>(n=238)</a:t>
            </a:r>
            <a:endParaRPr sz="1200" kern="0">
              <a:solidFill>
                <a:sysClr val="windowText" lastClr="000000"/>
              </a:solidFill>
              <a:latin typeface="Arial Narrow"/>
              <a:ea typeface="ＭＳ Ｐゴシック" charset="0"/>
              <a:cs typeface="Arial Narrow"/>
            </a:endParaRPr>
          </a:p>
        </p:txBody>
      </p:sp>
      <p:sp>
        <p:nvSpPr>
          <p:cNvPr id="75" name="object 75"/>
          <p:cNvSpPr txBox="1"/>
          <p:nvPr/>
        </p:nvSpPr>
        <p:spPr>
          <a:xfrm>
            <a:off x="8235630" y="5198835"/>
            <a:ext cx="638811" cy="197490"/>
          </a:xfrm>
          <a:prstGeom prst="rect">
            <a:avLst/>
          </a:prstGeom>
        </p:spPr>
        <p:txBody>
          <a:bodyPr vert="horz" wrap="square" lIns="0" tIns="12700" rIns="0" bIns="0" rtlCol="0">
            <a:spAutoFit/>
          </a:bodyPr>
          <a:lstStyle/>
          <a:p>
            <a:pPr marL="12700" defTabSz="914377">
              <a:spcBef>
                <a:spcPts val="100"/>
              </a:spcBef>
              <a:defRPr/>
            </a:pPr>
            <a:r>
              <a:rPr sz="1200" b="1" kern="0">
                <a:solidFill>
                  <a:srgbClr val="153F5A"/>
                </a:solidFill>
                <a:latin typeface="Arial Narrow"/>
                <a:ea typeface="ＭＳ Ｐゴシック" charset="0"/>
                <a:cs typeface="Arial Narrow"/>
              </a:rPr>
              <a:t>mPFS,</a:t>
            </a:r>
            <a:r>
              <a:rPr sz="1200" b="1" kern="0" spc="-20">
                <a:solidFill>
                  <a:srgbClr val="153F5A"/>
                </a:solidFill>
                <a:latin typeface="Arial Narrow"/>
                <a:ea typeface="ＭＳ Ｐゴシック" charset="0"/>
                <a:cs typeface="Arial Narrow"/>
              </a:rPr>
              <a:t> </a:t>
            </a:r>
            <a:r>
              <a:rPr sz="1200" b="1" kern="0" spc="-25">
                <a:solidFill>
                  <a:srgbClr val="153F5A"/>
                </a:solidFill>
                <a:latin typeface="Arial Narrow"/>
                <a:ea typeface="ＭＳ Ｐゴシック" charset="0"/>
                <a:cs typeface="Arial Narrow"/>
              </a:rPr>
              <a:t>mo</a:t>
            </a:r>
            <a:endParaRPr sz="1200" kern="0">
              <a:solidFill>
                <a:sysClr val="windowText" lastClr="000000"/>
              </a:solidFill>
              <a:latin typeface="Arial Narrow"/>
              <a:ea typeface="ＭＳ Ｐゴシック" charset="0"/>
              <a:cs typeface="Arial Narrow"/>
            </a:endParaRPr>
          </a:p>
        </p:txBody>
      </p:sp>
      <p:sp>
        <p:nvSpPr>
          <p:cNvPr id="76" name="object 76"/>
          <p:cNvSpPr txBox="1"/>
          <p:nvPr/>
        </p:nvSpPr>
        <p:spPr>
          <a:xfrm>
            <a:off x="9410403" y="5166322"/>
            <a:ext cx="1463675" cy="259045"/>
          </a:xfrm>
          <a:prstGeom prst="rect">
            <a:avLst/>
          </a:prstGeom>
        </p:spPr>
        <p:txBody>
          <a:bodyPr vert="horz" wrap="square" lIns="0" tIns="12700" rIns="0" bIns="0" rtlCol="0">
            <a:spAutoFit/>
          </a:bodyPr>
          <a:lstStyle/>
          <a:p>
            <a:pPr marL="12700" defTabSz="914377">
              <a:spcBef>
                <a:spcPts val="100"/>
              </a:spcBef>
              <a:tabLst>
                <a:tab pos="1219170" algn="l"/>
              </a:tabLst>
              <a:defRPr/>
            </a:pPr>
            <a:r>
              <a:rPr sz="1600" b="1" kern="0" spc="-25">
                <a:solidFill>
                  <a:srgbClr val="153F5A"/>
                </a:solidFill>
                <a:latin typeface="Arial Narrow"/>
                <a:ea typeface="ＭＳ Ｐゴシック" charset="0"/>
                <a:cs typeface="Arial Narrow"/>
              </a:rPr>
              <a:t>2.8</a:t>
            </a:r>
            <a:r>
              <a:rPr sz="1600" b="1" kern="0">
                <a:solidFill>
                  <a:srgbClr val="153F5A"/>
                </a:solidFill>
                <a:latin typeface="Arial Narrow"/>
                <a:ea typeface="ＭＳ Ｐゴシック" charset="0"/>
                <a:cs typeface="Arial Narrow"/>
              </a:rPr>
              <a:t>	</a:t>
            </a:r>
            <a:r>
              <a:rPr sz="1600" b="1" kern="0" spc="-25">
                <a:solidFill>
                  <a:srgbClr val="666666"/>
                </a:solidFill>
                <a:latin typeface="Arial Narrow"/>
                <a:ea typeface="ＭＳ Ｐゴシック" charset="0"/>
                <a:cs typeface="Arial Narrow"/>
              </a:rPr>
              <a:t>1.9</a:t>
            </a:r>
            <a:endParaRPr sz="1600" kern="0">
              <a:solidFill>
                <a:sysClr val="windowText" lastClr="000000"/>
              </a:solidFill>
              <a:latin typeface="Arial Narrow"/>
              <a:ea typeface="ＭＳ Ｐゴシック" charset="0"/>
              <a:cs typeface="Arial Narrow"/>
            </a:endParaRPr>
          </a:p>
        </p:txBody>
      </p:sp>
      <p:sp>
        <p:nvSpPr>
          <p:cNvPr id="77" name="object 77"/>
          <p:cNvSpPr txBox="1"/>
          <p:nvPr/>
        </p:nvSpPr>
        <p:spPr>
          <a:xfrm>
            <a:off x="7422830" y="5427435"/>
            <a:ext cx="1451611" cy="197490"/>
          </a:xfrm>
          <a:prstGeom prst="rect">
            <a:avLst/>
          </a:prstGeom>
        </p:spPr>
        <p:txBody>
          <a:bodyPr vert="horz" wrap="square" lIns="0" tIns="12700" rIns="0" bIns="0" rtlCol="0">
            <a:spAutoFit/>
          </a:bodyPr>
          <a:lstStyle/>
          <a:p>
            <a:pPr marL="12700" defTabSz="914377">
              <a:spcBef>
                <a:spcPts val="100"/>
              </a:spcBef>
              <a:defRPr/>
            </a:pPr>
            <a:r>
              <a:rPr sz="1200" b="1" kern="0">
                <a:solidFill>
                  <a:srgbClr val="153F5A"/>
                </a:solidFill>
                <a:latin typeface="Arial Narrow"/>
                <a:ea typeface="ＭＳ Ｐゴシック" charset="0"/>
                <a:cs typeface="Arial Narrow"/>
              </a:rPr>
              <a:t>Absolute</a:t>
            </a:r>
            <a:r>
              <a:rPr sz="1200" b="1" kern="0" spc="-55">
                <a:solidFill>
                  <a:srgbClr val="153F5A"/>
                </a:solidFill>
                <a:latin typeface="Arial Narrow"/>
                <a:ea typeface="ＭＳ Ｐゴシック" charset="0"/>
                <a:cs typeface="Arial Narrow"/>
              </a:rPr>
              <a:t> </a:t>
            </a:r>
            <a:r>
              <a:rPr sz="1200" b="1" kern="0">
                <a:solidFill>
                  <a:srgbClr val="153F5A"/>
                </a:solidFill>
                <a:latin typeface="Arial Narrow"/>
                <a:ea typeface="ＭＳ Ｐゴシック" charset="0"/>
                <a:cs typeface="Arial Narrow"/>
              </a:rPr>
              <a:t>difference,</a:t>
            </a:r>
            <a:r>
              <a:rPr sz="1200" b="1" kern="0" spc="-51">
                <a:solidFill>
                  <a:srgbClr val="153F5A"/>
                </a:solidFill>
                <a:latin typeface="Arial Narrow"/>
                <a:ea typeface="ＭＳ Ｐゴシック" charset="0"/>
                <a:cs typeface="Arial Narrow"/>
              </a:rPr>
              <a:t> </a:t>
            </a:r>
            <a:r>
              <a:rPr sz="1200" b="1" kern="0" spc="-25">
                <a:solidFill>
                  <a:srgbClr val="153F5A"/>
                </a:solidFill>
                <a:latin typeface="Arial Narrow"/>
                <a:ea typeface="ＭＳ Ｐゴシック" charset="0"/>
                <a:cs typeface="Arial Narrow"/>
              </a:rPr>
              <a:t>mo</a:t>
            </a:r>
            <a:endParaRPr sz="1200" kern="0">
              <a:solidFill>
                <a:sysClr val="windowText" lastClr="000000"/>
              </a:solidFill>
              <a:latin typeface="Arial Narrow"/>
              <a:ea typeface="ＭＳ Ｐゴシック" charset="0"/>
              <a:cs typeface="Arial Narrow"/>
            </a:endParaRPr>
          </a:p>
        </p:txBody>
      </p:sp>
      <p:sp>
        <p:nvSpPr>
          <p:cNvPr id="78" name="object 78"/>
          <p:cNvSpPr txBox="1"/>
          <p:nvPr/>
        </p:nvSpPr>
        <p:spPr>
          <a:xfrm>
            <a:off x="9984537" y="5411180"/>
            <a:ext cx="314960" cy="228268"/>
          </a:xfrm>
          <a:prstGeom prst="rect">
            <a:avLst/>
          </a:prstGeom>
        </p:spPr>
        <p:txBody>
          <a:bodyPr vert="horz" wrap="square" lIns="0" tIns="12700" rIns="0" bIns="0" rtlCol="0">
            <a:spAutoFit/>
          </a:bodyPr>
          <a:lstStyle/>
          <a:p>
            <a:pPr marL="12700" defTabSz="914377">
              <a:spcBef>
                <a:spcPts val="100"/>
              </a:spcBef>
              <a:defRPr/>
            </a:pPr>
            <a:r>
              <a:rPr sz="1400" b="1" kern="0" spc="-20">
                <a:solidFill>
                  <a:srgbClr val="153F5A"/>
                </a:solidFill>
                <a:latin typeface="Arial Narrow"/>
                <a:ea typeface="ＭＳ Ｐゴシック" charset="0"/>
                <a:cs typeface="Arial Narrow"/>
              </a:rPr>
              <a:t>+0.9</a:t>
            </a:r>
            <a:endParaRPr sz="1400" kern="0">
              <a:solidFill>
                <a:sysClr val="windowText" lastClr="000000"/>
              </a:solidFill>
              <a:latin typeface="Arial Narrow"/>
              <a:ea typeface="ＭＳ Ｐゴシック" charset="0"/>
              <a:cs typeface="Arial Narrow"/>
            </a:endParaRPr>
          </a:p>
        </p:txBody>
      </p:sp>
      <p:sp>
        <p:nvSpPr>
          <p:cNvPr id="79" name="object 79"/>
          <p:cNvSpPr txBox="1"/>
          <p:nvPr/>
        </p:nvSpPr>
        <p:spPr>
          <a:xfrm>
            <a:off x="8151493" y="5640794"/>
            <a:ext cx="722631" cy="197490"/>
          </a:xfrm>
          <a:prstGeom prst="rect">
            <a:avLst/>
          </a:prstGeom>
        </p:spPr>
        <p:txBody>
          <a:bodyPr vert="horz" wrap="square" lIns="0" tIns="12700" rIns="0" bIns="0" rtlCol="0">
            <a:spAutoFit/>
          </a:bodyPr>
          <a:lstStyle/>
          <a:p>
            <a:pPr marL="12700" defTabSz="914377">
              <a:spcBef>
                <a:spcPts val="100"/>
              </a:spcBef>
              <a:defRPr/>
            </a:pPr>
            <a:r>
              <a:rPr sz="1200" b="1" kern="0">
                <a:solidFill>
                  <a:srgbClr val="153F5A"/>
                </a:solidFill>
                <a:latin typeface="Arial Narrow"/>
                <a:ea typeface="ＭＳ Ｐゴシック" charset="0"/>
                <a:cs typeface="Arial Narrow"/>
              </a:rPr>
              <a:t>HR</a:t>
            </a:r>
            <a:r>
              <a:rPr sz="1200" b="1" kern="0" spc="-20">
                <a:solidFill>
                  <a:srgbClr val="153F5A"/>
                </a:solidFill>
                <a:latin typeface="Arial Narrow"/>
                <a:ea typeface="ＭＳ Ｐゴシック" charset="0"/>
                <a:cs typeface="Arial Narrow"/>
              </a:rPr>
              <a:t> </a:t>
            </a:r>
            <a:r>
              <a:rPr sz="1200" kern="0">
                <a:solidFill>
                  <a:srgbClr val="153F5A"/>
                </a:solidFill>
                <a:latin typeface="Arial Narrow"/>
                <a:ea typeface="ＭＳ Ｐゴシック" charset="0"/>
                <a:cs typeface="Arial Narrow"/>
              </a:rPr>
              <a:t>[95%</a:t>
            </a:r>
            <a:r>
              <a:rPr sz="1200" kern="0" spc="-20">
                <a:solidFill>
                  <a:srgbClr val="153F5A"/>
                </a:solidFill>
                <a:latin typeface="Arial Narrow"/>
                <a:ea typeface="ＭＳ Ｐゴシック" charset="0"/>
                <a:cs typeface="Arial Narrow"/>
              </a:rPr>
              <a:t> </a:t>
            </a:r>
            <a:r>
              <a:rPr sz="1200" kern="0" spc="-25">
                <a:solidFill>
                  <a:srgbClr val="153F5A"/>
                </a:solidFill>
                <a:latin typeface="Arial Narrow"/>
                <a:ea typeface="ＭＳ Ｐゴシック" charset="0"/>
                <a:cs typeface="Arial Narrow"/>
              </a:rPr>
              <a:t>CI]</a:t>
            </a:r>
            <a:endParaRPr sz="1200" kern="0">
              <a:solidFill>
                <a:sysClr val="windowText" lastClr="000000"/>
              </a:solidFill>
              <a:latin typeface="Arial Narrow"/>
              <a:ea typeface="ＭＳ Ｐゴシック" charset="0"/>
              <a:cs typeface="Arial Narrow"/>
            </a:endParaRPr>
          </a:p>
        </p:txBody>
      </p:sp>
      <p:sp>
        <p:nvSpPr>
          <p:cNvPr id="80" name="object 80"/>
          <p:cNvSpPr txBox="1"/>
          <p:nvPr/>
        </p:nvSpPr>
        <p:spPr>
          <a:xfrm>
            <a:off x="9349537" y="5624538"/>
            <a:ext cx="1584960" cy="228268"/>
          </a:xfrm>
          <a:prstGeom prst="rect">
            <a:avLst/>
          </a:prstGeom>
        </p:spPr>
        <p:txBody>
          <a:bodyPr vert="horz" wrap="square" lIns="0" tIns="12700" rIns="0" bIns="0" rtlCol="0">
            <a:spAutoFit/>
          </a:bodyPr>
          <a:lstStyle/>
          <a:p>
            <a:pPr marL="12700" defTabSz="914377">
              <a:spcBef>
                <a:spcPts val="100"/>
              </a:spcBef>
              <a:defRPr/>
            </a:pPr>
            <a:r>
              <a:rPr sz="1400" b="1" kern="0">
                <a:solidFill>
                  <a:srgbClr val="153F5A"/>
                </a:solidFill>
                <a:latin typeface="Arial Narrow"/>
                <a:ea typeface="ＭＳ Ｐゴシック" charset="0"/>
                <a:cs typeface="Arial Narrow"/>
              </a:rPr>
              <a:t>0.70</a:t>
            </a:r>
            <a:r>
              <a:rPr sz="1400" b="1" kern="0" spc="-55">
                <a:solidFill>
                  <a:srgbClr val="153F5A"/>
                </a:solidFill>
                <a:latin typeface="Arial Narrow"/>
                <a:ea typeface="ＭＳ Ｐゴシック" charset="0"/>
                <a:cs typeface="Arial Narrow"/>
              </a:rPr>
              <a:t> </a:t>
            </a:r>
            <a:r>
              <a:rPr sz="1200" kern="0" spc="-11">
                <a:solidFill>
                  <a:srgbClr val="153F5A"/>
                </a:solidFill>
                <a:latin typeface="Arial Narrow"/>
                <a:ea typeface="ＭＳ Ｐゴシック" charset="0"/>
                <a:cs typeface="Arial Narrow"/>
              </a:rPr>
              <a:t>[0.55–</a:t>
            </a:r>
            <a:r>
              <a:rPr sz="1200" kern="0">
                <a:solidFill>
                  <a:srgbClr val="153F5A"/>
                </a:solidFill>
                <a:latin typeface="Arial Narrow"/>
                <a:ea typeface="ＭＳ Ｐゴシック" charset="0"/>
                <a:cs typeface="Arial Narrow"/>
              </a:rPr>
              <a:t>0.88],</a:t>
            </a:r>
            <a:r>
              <a:rPr sz="1200" kern="0" spc="-5">
                <a:solidFill>
                  <a:srgbClr val="153F5A"/>
                </a:solidFill>
                <a:latin typeface="Arial Narrow"/>
                <a:ea typeface="ＭＳ Ｐゴシック" charset="0"/>
                <a:cs typeface="Arial Narrow"/>
              </a:rPr>
              <a:t> </a:t>
            </a:r>
            <a:r>
              <a:rPr sz="1200" i="1" kern="0" spc="-11">
                <a:solidFill>
                  <a:srgbClr val="153F5A"/>
                </a:solidFill>
                <a:latin typeface="Arial Narrow"/>
                <a:ea typeface="ＭＳ Ｐゴシック" charset="0"/>
                <a:cs typeface="Arial Narrow"/>
              </a:rPr>
              <a:t>P</a:t>
            </a:r>
            <a:r>
              <a:rPr sz="1200" kern="0" spc="-11">
                <a:solidFill>
                  <a:srgbClr val="153F5A"/>
                </a:solidFill>
                <a:latin typeface="Arial Narrow"/>
                <a:ea typeface="ＭＳ Ｐゴシック" charset="0"/>
                <a:cs typeface="Arial Narrow"/>
              </a:rPr>
              <a:t>=0.0018</a:t>
            </a:r>
            <a:endParaRPr sz="1200" kern="0">
              <a:solidFill>
                <a:sysClr val="windowText" lastClr="000000"/>
              </a:solidFill>
              <a:latin typeface="Arial Narrow"/>
              <a:ea typeface="ＭＳ Ｐゴシック" charset="0"/>
              <a:cs typeface="Arial Narrow"/>
            </a:endParaRPr>
          </a:p>
        </p:txBody>
      </p:sp>
      <p:sp>
        <p:nvSpPr>
          <p:cNvPr id="81" name="object 81"/>
          <p:cNvSpPr txBox="1"/>
          <p:nvPr/>
        </p:nvSpPr>
        <p:spPr>
          <a:xfrm>
            <a:off x="9793244" y="5837900"/>
            <a:ext cx="697231" cy="228268"/>
          </a:xfrm>
          <a:prstGeom prst="rect">
            <a:avLst/>
          </a:prstGeom>
        </p:spPr>
        <p:txBody>
          <a:bodyPr vert="horz" wrap="square" lIns="0" tIns="12700" rIns="0" bIns="0" rtlCol="0">
            <a:spAutoFit/>
          </a:bodyPr>
          <a:lstStyle/>
          <a:p>
            <a:pPr marL="12700" defTabSz="914377">
              <a:spcBef>
                <a:spcPts val="100"/>
              </a:spcBef>
              <a:defRPr/>
            </a:pPr>
            <a:r>
              <a:rPr sz="1400" b="1" kern="0" spc="-11">
                <a:solidFill>
                  <a:srgbClr val="4E8F00"/>
                </a:solidFill>
                <a:latin typeface="Arial Narrow"/>
                <a:ea typeface="ＭＳ Ｐゴシック" charset="0"/>
                <a:cs typeface="Arial Narrow"/>
              </a:rPr>
              <a:t>POSITIVE</a:t>
            </a:r>
            <a:endParaRPr sz="1400" kern="0">
              <a:solidFill>
                <a:sysClr val="windowText" lastClr="000000"/>
              </a:solidFill>
              <a:latin typeface="Arial Narrow"/>
              <a:ea typeface="ＭＳ Ｐゴシック" charset="0"/>
              <a:cs typeface="Arial Narrow"/>
            </a:endParaRPr>
          </a:p>
        </p:txBody>
      </p:sp>
      <p:grpSp>
        <p:nvGrpSpPr>
          <p:cNvPr id="82" name="object 82"/>
          <p:cNvGrpSpPr/>
          <p:nvPr/>
        </p:nvGrpSpPr>
        <p:grpSpPr>
          <a:xfrm>
            <a:off x="6743825" y="1865849"/>
            <a:ext cx="5048589" cy="1961649"/>
            <a:chOff x="6402521" y="1756666"/>
            <a:chExt cx="5048587" cy="1961648"/>
          </a:xfrm>
        </p:grpSpPr>
        <p:sp>
          <p:nvSpPr>
            <p:cNvPr id="83" name="object 83"/>
            <p:cNvSpPr/>
            <p:nvPr/>
          </p:nvSpPr>
          <p:spPr>
            <a:xfrm>
              <a:off x="6472004" y="1867625"/>
              <a:ext cx="3247390" cy="1612265"/>
            </a:xfrm>
            <a:custGeom>
              <a:avLst/>
              <a:gdLst/>
              <a:ahLst/>
              <a:cxnLst/>
              <a:rect l="l" t="t" r="r" b="b"/>
              <a:pathLst>
                <a:path w="3247390" h="1612264">
                  <a:moveTo>
                    <a:pt x="3246918" y="1611638"/>
                  </a:moveTo>
                  <a:lnTo>
                    <a:pt x="1815500" y="1611638"/>
                  </a:lnTo>
                  <a:lnTo>
                    <a:pt x="1815500" y="1552718"/>
                  </a:lnTo>
                  <a:lnTo>
                    <a:pt x="1765973" y="1552718"/>
                  </a:lnTo>
                  <a:lnTo>
                    <a:pt x="1765973" y="1515579"/>
                  </a:lnTo>
                  <a:lnTo>
                    <a:pt x="1545959" y="1515579"/>
                  </a:lnTo>
                  <a:lnTo>
                    <a:pt x="1545959" y="1487655"/>
                  </a:lnTo>
                  <a:lnTo>
                    <a:pt x="1474667" y="1487655"/>
                  </a:lnTo>
                  <a:lnTo>
                    <a:pt x="1474667" y="1450516"/>
                  </a:lnTo>
                  <a:lnTo>
                    <a:pt x="1418861" y="1450516"/>
                  </a:lnTo>
                  <a:lnTo>
                    <a:pt x="1418861" y="1419520"/>
                  </a:lnTo>
                  <a:lnTo>
                    <a:pt x="1139972" y="1419520"/>
                  </a:lnTo>
                  <a:lnTo>
                    <a:pt x="1093513" y="1385453"/>
                  </a:lnTo>
                  <a:lnTo>
                    <a:pt x="1093513" y="1354457"/>
                  </a:lnTo>
                  <a:lnTo>
                    <a:pt x="1065611" y="1314107"/>
                  </a:lnTo>
                  <a:lnTo>
                    <a:pt x="957208" y="1317179"/>
                  </a:lnTo>
                  <a:lnTo>
                    <a:pt x="941722" y="1301681"/>
                  </a:lnTo>
                  <a:lnTo>
                    <a:pt x="792999" y="1304752"/>
                  </a:lnTo>
                  <a:lnTo>
                    <a:pt x="746541" y="1283111"/>
                  </a:lnTo>
                  <a:lnTo>
                    <a:pt x="749610" y="1236618"/>
                  </a:lnTo>
                  <a:lnTo>
                    <a:pt x="734124" y="1146702"/>
                  </a:lnTo>
                  <a:lnTo>
                    <a:pt x="687665" y="1106352"/>
                  </a:lnTo>
                  <a:lnTo>
                    <a:pt x="650555" y="1090854"/>
                  </a:lnTo>
                  <a:lnTo>
                    <a:pt x="489416" y="1087782"/>
                  </a:lnTo>
                  <a:lnTo>
                    <a:pt x="461513" y="1072285"/>
                  </a:lnTo>
                  <a:lnTo>
                    <a:pt x="427472" y="1059858"/>
                  </a:lnTo>
                  <a:lnTo>
                    <a:pt x="421333" y="985441"/>
                  </a:lnTo>
                  <a:lnTo>
                    <a:pt x="374875" y="861458"/>
                  </a:lnTo>
                  <a:lnTo>
                    <a:pt x="374875" y="734403"/>
                  </a:lnTo>
                  <a:lnTo>
                    <a:pt x="375475" y="688565"/>
                  </a:lnTo>
                  <a:lnTo>
                    <a:pt x="376096" y="642707"/>
                  </a:lnTo>
                  <a:lnTo>
                    <a:pt x="376723" y="596842"/>
                  </a:lnTo>
                  <a:lnTo>
                    <a:pt x="377343" y="550984"/>
                  </a:lnTo>
                  <a:lnTo>
                    <a:pt x="377944" y="505147"/>
                  </a:lnTo>
                  <a:lnTo>
                    <a:pt x="371805" y="396661"/>
                  </a:lnTo>
                  <a:lnTo>
                    <a:pt x="346972" y="340813"/>
                  </a:lnTo>
                  <a:lnTo>
                    <a:pt x="337625" y="250898"/>
                  </a:lnTo>
                  <a:lnTo>
                    <a:pt x="331486" y="142413"/>
                  </a:lnTo>
                  <a:lnTo>
                    <a:pt x="250986" y="98991"/>
                  </a:lnTo>
                  <a:lnTo>
                    <a:pt x="167277" y="77350"/>
                  </a:lnTo>
                  <a:lnTo>
                    <a:pt x="167277" y="43282"/>
                  </a:lnTo>
                  <a:lnTo>
                    <a:pt x="111471" y="46354"/>
                  </a:lnTo>
                  <a:lnTo>
                    <a:pt x="92916" y="27784"/>
                  </a:lnTo>
                  <a:lnTo>
                    <a:pt x="34041" y="21641"/>
                  </a:lnTo>
                  <a:lnTo>
                    <a:pt x="0" y="0"/>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84" name="object 84"/>
            <p:cNvSpPr/>
            <p:nvPr/>
          </p:nvSpPr>
          <p:spPr>
            <a:xfrm>
              <a:off x="9725089" y="34382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85" name="object 85"/>
            <p:cNvSpPr/>
            <p:nvPr/>
          </p:nvSpPr>
          <p:spPr>
            <a:xfrm>
              <a:off x="9435316" y="34382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86" name="object 86"/>
            <p:cNvSpPr/>
            <p:nvPr/>
          </p:nvSpPr>
          <p:spPr>
            <a:xfrm>
              <a:off x="9061828" y="34382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87" name="object 87"/>
            <p:cNvSpPr/>
            <p:nvPr/>
          </p:nvSpPr>
          <p:spPr>
            <a:xfrm>
              <a:off x="8649704" y="34382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88" name="object 88"/>
            <p:cNvSpPr/>
            <p:nvPr/>
          </p:nvSpPr>
          <p:spPr>
            <a:xfrm>
              <a:off x="8623947" y="34382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89" name="object 89"/>
            <p:cNvSpPr/>
            <p:nvPr/>
          </p:nvSpPr>
          <p:spPr>
            <a:xfrm>
              <a:off x="8591750" y="34382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0" name="object 90"/>
            <p:cNvSpPr/>
            <p:nvPr/>
          </p:nvSpPr>
          <p:spPr>
            <a:xfrm>
              <a:off x="8443643" y="34382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1" name="object 91"/>
            <p:cNvSpPr/>
            <p:nvPr/>
          </p:nvSpPr>
          <p:spPr>
            <a:xfrm>
              <a:off x="8279437" y="3380298"/>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2" name="object 92"/>
            <p:cNvSpPr/>
            <p:nvPr/>
          </p:nvSpPr>
          <p:spPr>
            <a:xfrm>
              <a:off x="8253679" y="3380298"/>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3" name="object 93"/>
            <p:cNvSpPr/>
            <p:nvPr/>
          </p:nvSpPr>
          <p:spPr>
            <a:xfrm>
              <a:off x="8160307" y="3351320"/>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4" name="object 94"/>
            <p:cNvSpPr/>
            <p:nvPr/>
          </p:nvSpPr>
          <p:spPr>
            <a:xfrm>
              <a:off x="7941367" y="3274047"/>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5" name="object 95"/>
            <p:cNvSpPr/>
            <p:nvPr/>
          </p:nvSpPr>
          <p:spPr>
            <a:xfrm>
              <a:off x="7915608" y="3257947"/>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6" name="object 96"/>
            <p:cNvSpPr/>
            <p:nvPr/>
          </p:nvSpPr>
          <p:spPr>
            <a:xfrm>
              <a:off x="7889852" y="3261168"/>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7" name="object 97"/>
            <p:cNvSpPr/>
            <p:nvPr/>
          </p:nvSpPr>
          <p:spPr>
            <a:xfrm>
              <a:off x="7622614" y="3248289"/>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8" name="object 98"/>
            <p:cNvSpPr/>
            <p:nvPr/>
          </p:nvSpPr>
          <p:spPr>
            <a:xfrm>
              <a:off x="7583978" y="3225750"/>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99" name="object 99"/>
            <p:cNvSpPr/>
            <p:nvPr/>
          </p:nvSpPr>
          <p:spPr>
            <a:xfrm>
              <a:off x="7551781" y="3145257"/>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0" name="object 100"/>
            <p:cNvSpPr/>
            <p:nvPr/>
          </p:nvSpPr>
          <p:spPr>
            <a:xfrm>
              <a:off x="7229810" y="3116281"/>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1" name="object 101"/>
            <p:cNvSpPr/>
            <p:nvPr/>
          </p:nvSpPr>
          <p:spPr>
            <a:xfrm>
              <a:off x="7220150" y="3061545"/>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2" name="object 102"/>
            <p:cNvSpPr/>
            <p:nvPr/>
          </p:nvSpPr>
          <p:spPr>
            <a:xfrm>
              <a:off x="7210490" y="29810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3" name="object 103"/>
            <p:cNvSpPr/>
            <p:nvPr/>
          </p:nvSpPr>
          <p:spPr>
            <a:xfrm>
              <a:off x="7197613" y="2964954"/>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4" name="object 104"/>
            <p:cNvSpPr/>
            <p:nvPr/>
          </p:nvSpPr>
          <p:spPr>
            <a:xfrm>
              <a:off x="7178293" y="2948856"/>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5" name="object 105"/>
            <p:cNvSpPr/>
            <p:nvPr/>
          </p:nvSpPr>
          <p:spPr>
            <a:xfrm>
              <a:off x="7155755" y="2919878"/>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6" name="object 106"/>
            <p:cNvSpPr/>
            <p:nvPr/>
          </p:nvSpPr>
          <p:spPr>
            <a:xfrm>
              <a:off x="7136437" y="2916660"/>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7" name="object 107"/>
            <p:cNvSpPr/>
            <p:nvPr/>
          </p:nvSpPr>
          <p:spPr>
            <a:xfrm>
              <a:off x="7113899" y="2906999"/>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8" name="object 108"/>
            <p:cNvSpPr/>
            <p:nvPr/>
          </p:nvSpPr>
          <p:spPr>
            <a:xfrm>
              <a:off x="6911057" y="2874802"/>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09" name="object 109"/>
            <p:cNvSpPr/>
            <p:nvPr/>
          </p:nvSpPr>
          <p:spPr>
            <a:xfrm>
              <a:off x="6891738" y="2803969"/>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0" name="object 110"/>
            <p:cNvSpPr/>
            <p:nvPr/>
          </p:nvSpPr>
          <p:spPr>
            <a:xfrm>
              <a:off x="6875641" y="27685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1" name="object 111"/>
            <p:cNvSpPr/>
            <p:nvPr/>
          </p:nvSpPr>
          <p:spPr>
            <a:xfrm>
              <a:off x="6869199" y="2733136"/>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2" name="object 112"/>
            <p:cNvSpPr/>
            <p:nvPr/>
          </p:nvSpPr>
          <p:spPr>
            <a:xfrm>
              <a:off x="6859541" y="2704158"/>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3" name="object 113"/>
            <p:cNvSpPr/>
            <p:nvPr/>
          </p:nvSpPr>
          <p:spPr>
            <a:xfrm>
              <a:off x="6853102" y="2491657"/>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4" name="object 114"/>
            <p:cNvSpPr/>
            <p:nvPr/>
          </p:nvSpPr>
          <p:spPr>
            <a:xfrm>
              <a:off x="6849882" y="2327451"/>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5" name="object 115"/>
            <p:cNvSpPr/>
            <p:nvPr/>
          </p:nvSpPr>
          <p:spPr>
            <a:xfrm>
              <a:off x="6843443" y="2259836"/>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6" name="object 116"/>
            <p:cNvSpPr/>
            <p:nvPr/>
          </p:nvSpPr>
          <p:spPr>
            <a:xfrm>
              <a:off x="6833783" y="218256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7" name="object 117"/>
            <p:cNvSpPr/>
            <p:nvPr/>
          </p:nvSpPr>
          <p:spPr>
            <a:xfrm>
              <a:off x="6830565" y="2137487"/>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8" name="object 118"/>
            <p:cNvSpPr/>
            <p:nvPr/>
          </p:nvSpPr>
          <p:spPr>
            <a:xfrm>
              <a:off x="6827344" y="2111730"/>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19" name="object 119"/>
            <p:cNvSpPr/>
            <p:nvPr/>
          </p:nvSpPr>
          <p:spPr>
            <a:xfrm>
              <a:off x="6820905" y="2008700"/>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0" name="object 120"/>
            <p:cNvSpPr/>
            <p:nvPr/>
          </p:nvSpPr>
          <p:spPr>
            <a:xfrm>
              <a:off x="6817686" y="1966842"/>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1" name="object 121"/>
            <p:cNvSpPr/>
            <p:nvPr/>
          </p:nvSpPr>
          <p:spPr>
            <a:xfrm>
              <a:off x="6775829" y="1950745"/>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2" name="object 122"/>
            <p:cNvSpPr/>
            <p:nvPr/>
          </p:nvSpPr>
          <p:spPr>
            <a:xfrm>
              <a:off x="6753292" y="1937866"/>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3" name="object 123"/>
            <p:cNvSpPr/>
            <p:nvPr/>
          </p:nvSpPr>
          <p:spPr>
            <a:xfrm>
              <a:off x="6730753" y="1915327"/>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4" name="object 124"/>
            <p:cNvSpPr/>
            <p:nvPr/>
          </p:nvSpPr>
          <p:spPr>
            <a:xfrm>
              <a:off x="6704995" y="1918547"/>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5" name="object 125"/>
            <p:cNvSpPr/>
            <p:nvPr/>
          </p:nvSpPr>
          <p:spPr>
            <a:xfrm>
              <a:off x="6605184" y="1870251"/>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6" name="object 126"/>
            <p:cNvSpPr/>
            <p:nvPr/>
          </p:nvSpPr>
          <p:spPr>
            <a:xfrm>
              <a:off x="6508593" y="1838053"/>
              <a:ext cx="0" cy="104139"/>
            </a:xfrm>
            <a:custGeom>
              <a:avLst/>
              <a:gdLst/>
              <a:ahLst/>
              <a:cxnLst/>
              <a:rect l="l" t="t" r="r" b="b"/>
              <a:pathLst>
                <a:path h="104139">
                  <a:moveTo>
                    <a:pt x="0" y="0"/>
                  </a:moveTo>
                  <a:lnTo>
                    <a:pt x="1" y="103808"/>
                  </a:lnTo>
                </a:path>
              </a:pathLst>
            </a:custGeom>
            <a:ln w="19050">
              <a:solidFill>
                <a:srgbClr val="666666"/>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7" name="object 127"/>
            <p:cNvSpPr/>
            <p:nvPr/>
          </p:nvSpPr>
          <p:spPr>
            <a:xfrm>
              <a:off x="6485408" y="1756666"/>
              <a:ext cx="4965700" cy="1893570"/>
            </a:xfrm>
            <a:custGeom>
              <a:avLst/>
              <a:gdLst/>
              <a:ahLst/>
              <a:cxnLst/>
              <a:rect l="l" t="t" r="r" b="b"/>
              <a:pathLst>
                <a:path w="4965700" h="1893570">
                  <a:moveTo>
                    <a:pt x="0" y="0"/>
                  </a:moveTo>
                  <a:lnTo>
                    <a:pt x="0" y="1893547"/>
                  </a:lnTo>
                  <a:lnTo>
                    <a:pt x="4965191" y="1893547"/>
                  </a:lnTo>
                </a:path>
              </a:pathLst>
            </a:custGeom>
            <a:ln w="12700">
              <a:solidFill>
                <a:srgbClr val="010202"/>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8" name="object 128"/>
            <p:cNvSpPr/>
            <p:nvPr/>
          </p:nvSpPr>
          <p:spPr>
            <a:xfrm>
              <a:off x="6402521" y="2589650"/>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29" name="object 129"/>
            <p:cNvSpPr/>
            <p:nvPr/>
          </p:nvSpPr>
          <p:spPr>
            <a:xfrm>
              <a:off x="6402521" y="3474933"/>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0" name="object 130"/>
            <p:cNvSpPr/>
            <p:nvPr/>
          </p:nvSpPr>
          <p:spPr>
            <a:xfrm>
              <a:off x="6402521" y="3650453"/>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1" name="object 131"/>
            <p:cNvSpPr/>
            <p:nvPr/>
          </p:nvSpPr>
          <p:spPr>
            <a:xfrm>
              <a:off x="11007406"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2" name="object 132"/>
            <p:cNvSpPr/>
            <p:nvPr/>
          </p:nvSpPr>
          <p:spPr>
            <a:xfrm>
              <a:off x="10816857"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3" name="object 133"/>
            <p:cNvSpPr/>
            <p:nvPr/>
          </p:nvSpPr>
          <p:spPr>
            <a:xfrm>
              <a:off x="9833438"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4" name="object 134"/>
            <p:cNvSpPr/>
            <p:nvPr/>
          </p:nvSpPr>
          <p:spPr>
            <a:xfrm>
              <a:off x="9636929"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5" name="object 135"/>
            <p:cNvSpPr/>
            <p:nvPr/>
          </p:nvSpPr>
          <p:spPr>
            <a:xfrm>
              <a:off x="9438162"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6" name="object 136"/>
            <p:cNvSpPr/>
            <p:nvPr/>
          </p:nvSpPr>
          <p:spPr>
            <a:xfrm>
              <a:off x="8651148"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7" name="object 137"/>
            <p:cNvSpPr/>
            <p:nvPr/>
          </p:nvSpPr>
          <p:spPr>
            <a:xfrm>
              <a:off x="8458497"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8" name="object 138"/>
            <p:cNvSpPr/>
            <p:nvPr/>
          </p:nvSpPr>
          <p:spPr>
            <a:xfrm>
              <a:off x="8053784"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39" name="object 139"/>
            <p:cNvSpPr/>
            <p:nvPr/>
          </p:nvSpPr>
          <p:spPr>
            <a:xfrm>
              <a:off x="7872619"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40" name="object 140"/>
            <p:cNvSpPr/>
            <p:nvPr/>
          </p:nvSpPr>
          <p:spPr>
            <a:xfrm>
              <a:off x="7264608"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41" name="object 141"/>
            <p:cNvSpPr/>
            <p:nvPr/>
          </p:nvSpPr>
          <p:spPr>
            <a:xfrm>
              <a:off x="6683995"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42" name="object 142"/>
            <p:cNvSpPr/>
            <p:nvPr/>
          </p:nvSpPr>
          <p:spPr>
            <a:xfrm>
              <a:off x="6485408"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43" name="object 143"/>
            <p:cNvSpPr/>
            <p:nvPr/>
          </p:nvSpPr>
          <p:spPr>
            <a:xfrm>
              <a:off x="10497387" y="1862339"/>
              <a:ext cx="381635" cy="0"/>
            </a:xfrm>
            <a:custGeom>
              <a:avLst/>
              <a:gdLst/>
              <a:ahLst/>
              <a:cxnLst/>
              <a:rect l="l" t="t" r="r" b="b"/>
              <a:pathLst>
                <a:path w="381634">
                  <a:moveTo>
                    <a:pt x="0" y="0"/>
                  </a:moveTo>
                  <a:lnTo>
                    <a:pt x="381174" y="1"/>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44" name="object 144"/>
            <p:cNvSpPr/>
            <p:nvPr/>
          </p:nvSpPr>
          <p:spPr>
            <a:xfrm>
              <a:off x="10497387" y="2034176"/>
              <a:ext cx="381635" cy="0"/>
            </a:xfrm>
            <a:custGeom>
              <a:avLst/>
              <a:gdLst/>
              <a:ahLst/>
              <a:cxnLst/>
              <a:rect l="l" t="t" r="r" b="b"/>
              <a:pathLst>
                <a:path w="381634">
                  <a:moveTo>
                    <a:pt x="0" y="0"/>
                  </a:moveTo>
                  <a:lnTo>
                    <a:pt x="381174" y="1"/>
                  </a:lnTo>
                </a:path>
              </a:pathLst>
            </a:custGeom>
            <a:ln w="19050">
              <a:solidFill>
                <a:srgbClr val="7F7F7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grpSp>
      <p:sp>
        <p:nvSpPr>
          <p:cNvPr id="145" name="object 145"/>
          <p:cNvSpPr txBox="1"/>
          <p:nvPr/>
        </p:nvSpPr>
        <p:spPr>
          <a:xfrm>
            <a:off x="6161985" y="1910549"/>
            <a:ext cx="521335" cy="2297232"/>
          </a:xfrm>
          <a:prstGeom prst="rect">
            <a:avLst/>
          </a:prstGeom>
        </p:spPr>
        <p:txBody>
          <a:bodyPr vert="horz" wrap="square" lIns="0" tIns="12700" rIns="0" bIns="0" rtlCol="0">
            <a:spAutoFit/>
          </a:bodyPr>
          <a:lstStyle/>
          <a:p>
            <a:pPr marR="6985" algn="r" defTabSz="914377">
              <a:lnSpc>
                <a:spcPts val="1295"/>
              </a:lnSpc>
              <a:spcBef>
                <a:spcPts val="100"/>
              </a:spcBef>
              <a:defRPr/>
            </a:pPr>
            <a:r>
              <a:rPr sz="1100" kern="0" spc="-25">
                <a:solidFill>
                  <a:srgbClr val="153F5A"/>
                </a:solidFill>
                <a:latin typeface="Arial Narrow"/>
                <a:ea typeface="ＭＳ Ｐゴシック" charset="0"/>
                <a:cs typeface="Arial Narrow"/>
              </a:rPr>
              <a:t>100</a:t>
            </a:r>
            <a:endParaRPr sz="1100" kern="0">
              <a:solidFill>
                <a:sysClr val="windowText" lastClr="000000"/>
              </a:solidFill>
              <a:latin typeface="Arial Narrow"/>
              <a:ea typeface="ＭＳ Ｐゴシック" charset="0"/>
              <a:cs typeface="Arial Narrow"/>
            </a:endParaRPr>
          </a:p>
          <a:p>
            <a:pPr marR="6985" algn="r" defTabSz="914377">
              <a:lnSpc>
                <a:spcPts val="1271"/>
              </a:lnSpc>
              <a:defRPr/>
            </a:pPr>
            <a:r>
              <a:rPr sz="1100" kern="0" spc="-25">
                <a:solidFill>
                  <a:srgbClr val="153F5A"/>
                </a:solidFill>
                <a:latin typeface="Arial Narrow"/>
                <a:ea typeface="ＭＳ Ｐゴシック" charset="0"/>
                <a:cs typeface="Arial Narrow"/>
              </a:rPr>
              <a:t>90</a:t>
            </a:r>
            <a:endParaRPr sz="1100" kern="0">
              <a:solidFill>
                <a:sysClr val="windowText" lastClr="000000"/>
              </a:solidFill>
              <a:latin typeface="Arial Narrow"/>
              <a:ea typeface="ＭＳ Ｐゴシック" charset="0"/>
              <a:cs typeface="Arial Narrow"/>
            </a:endParaRPr>
          </a:p>
          <a:p>
            <a:pPr marR="5080" algn="r" defTabSz="914377">
              <a:lnSpc>
                <a:spcPts val="1295"/>
              </a:lnSpc>
              <a:defRPr/>
            </a:pPr>
            <a:r>
              <a:rPr sz="1100" kern="0" spc="-25">
                <a:solidFill>
                  <a:srgbClr val="153F5A"/>
                </a:solidFill>
                <a:latin typeface="Arial Narrow"/>
                <a:ea typeface="ＭＳ Ｐゴシック" charset="0"/>
                <a:cs typeface="Arial Narrow"/>
              </a:rPr>
              <a:t>80</a:t>
            </a:r>
            <a:endParaRPr sz="1100" kern="0">
              <a:solidFill>
                <a:sysClr val="windowText" lastClr="000000"/>
              </a:solidFill>
              <a:latin typeface="Arial Narrow"/>
              <a:ea typeface="ＭＳ Ｐゴシック" charset="0"/>
              <a:cs typeface="Arial Narrow"/>
            </a:endParaRPr>
          </a:p>
          <a:p>
            <a:pPr marR="8254" algn="r" defTabSz="914377">
              <a:spcBef>
                <a:spcPts val="120"/>
              </a:spcBef>
              <a:defRPr/>
            </a:pPr>
            <a:r>
              <a:rPr sz="1100" kern="0" spc="-25">
                <a:solidFill>
                  <a:srgbClr val="153F5A"/>
                </a:solidFill>
                <a:latin typeface="Arial Narrow"/>
                <a:ea typeface="ＭＳ Ｐゴシック" charset="0"/>
                <a:cs typeface="Arial Narrow"/>
              </a:rPr>
              <a:t>70</a:t>
            </a:r>
            <a:endParaRPr sz="1100" kern="0">
              <a:solidFill>
                <a:sysClr val="windowText" lastClr="000000"/>
              </a:solidFill>
              <a:latin typeface="Arial Narrow"/>
              <a:ea typeface="ＭＳ Ｐゴシック" charset="0"/>
              <a:cs typeface="Arial Narrow"/>
            </a:endParaRPr>
          </a:p>
          <a:p>
            <a:pPr marR="8254" algn="r" defTabSz="914377">
              <a:defRPr/>
            </a:pPr>
            <a:r>
              <a:rPr sz="1100" kern="0" spc="-25">
                <a:solidFill>
                  <a:srgbClr val="153F5A"/>
                </a:solidFill>
                <a:latin typeface="Arial Narrow"/>
                <a:ea typeface="ＭＳ Ｐゴシック" charset="0"/>
                <a:cs typeface="Arial Narrow"/>
              </a:rPr>
              <a:t>60</a:t>
            </a:r>
            <a:endParaRPr sz="1100" kern="0">
              <a:solidFill>
                <a:sysClr val="windowText" lastClr="000000"/>
              </a:solidFill>
              <a:latin typeface="Arial Narrow"/>
              <a:ea typeface="ＭＳ Ｐゴシック" charset="0"/>
              <a:cs typeface="Arial Narrow"/>
            </a:endParaRPr>
          </a:p>
          <a:p>
            <a:pPr marR="6985" algn="r" defTabSz="914377">
              <a:spcBef>
                <a:spcPts val="25"/>
              </a:spcBef>
              <a:defRPr/>
            </a:pPr>
            <a:r>
              <a:rPr sz="1100" kern="0" spc="-25">
                <a:solidFill>
                  <a:srgbClr val="153F5A"/>
                </a:solidFill>
                <a:latin typeface="Arial Narrow"/>
                <a:ea typeface="ＭＳ Ｐゴシック" charset="0"/>
                <a:cs typeface="Arial Narrow"/>
              </a:rPr>
              <a:t>50</a:t>
            </a:r>
            <a:endParaRPr sz="1100" kern="0">
              <a:solidFill>
                <a:sysClr val="windowText" lastClr="000000"/>
              </a:solidFill>
              <a:latin typeface="Arial Narrow"/>
              <a:ea typeface="ＭＳ Ｐゴシック" charset="0"/>
              <a:cs typeface="Arial Narrow"/>
            </a:endParaRPr>
          </a:p>
          <a:p>
            <a:pPr marR="8254" algn="r" defTabSz="914377">
              <a:spcBef>
                <a:spcPts val="71"/>
              </a:spcBef>
              <a:defRPr/>
            </a:pPr>
            <a:r>
              <a:rPr sz="1100" kern="0" spc="-25">
                <a:solidFill>
                  <a:srgbClr val="153F5A"/>
                </a:solidFill>
                <a:latin typeface="Arial Narrow"/>
                <a:ea typeface="ＭＳ Ｐゴシック" charset="0"/>
                <a:cs typeface="Arial Narrow"/>
              </a:rPr>
              <a:t>40</a:t>
            </a:r>
            <a:endParaRPr sz="1100" kern="0">
              <a:solidFill>
                <a:sysClr val="windowText" lastClr="000000"/>
              </a:solidFill>
              <a:latin typeface="Arial Narrow"/>
              <a:ea typeface="ＭＳ Ｐゴシック" charset="0"/>
              <a:cs typeface="Arial Narrow"/>
            </a:endParaRPr>
          </a:p>
          <a:p>
            <a:pPr marR="8254" algn="r" defTabSz="914377">
              <a:lnSpc>
                <a:spcPts val="1295"/>
              </a:lnSpc>
              <a:spcBef>
                <a:spcPts val="191"/>
              </a:spcBef>
              <a:defRPr/>
            </a:pPr>
            <a:r>
              <a:rPr sz="1100" kern="0" spc="-25">
                <a:solidFill>
                  <a:srgbClr val="153F5A"/>
                </a:solidFill>
                <a:latin typeface="Arial Narrow"/>
                <a:ea typeface="ＭＳ Ｐゴシック" charset="0"/>
                <a:cs typeface="Arial Narrow"/>
              </a:rPr>
              <a:t>30</a:t>
            </a:r>
            <a:endParaRPr sz="1100" kern="0">
              <a:solidFill>
                <a:sysClr val="windowText" lastClr="000000"/>
              </a:solidFill>
              <a:latin typeface="Arial Narrow"/>
              <a:ea typeface="ＭＳ Ｐゴシック" charset="0"/>
              <a:cs typeface="Arial Narrow"/>
            </a:endParaRPr>
          </a:p>
          <a:p>
            <a:pPr marR="8890" algn="r" defTabSz="914377">
              <a:lnSpc>
                <a:spcPts val="1295"/>
              </a:lnSpc>
              <a:defRPr/>
            </a:pPr>
            <a:r>
              <a:rPr sz="1100" kern="0" spc="-25">
                <a:solidFill>
                  <a:srgbClr val="153F5A"/>
                </a:solidFill>
                <a:latin typeface="Arial Narrow"/>
                <a:ea typeface="ＭＳ Ｐゴシック" charset="0"/>
                <a:cs typeface="Arial Narrow"/>
              </a:rPr>
              <a:t>20</a:t>
            </a:r>
            <a:endParaRPr sz="1100" kern="0">
              <a:solidFill>
                <a:sysClr val="windowText" lastClr="000000"/>
              </a:solidFill>
              <a:latin typeface="Arial Narrow"/>
              <a:ea typeface="ＭＳ Ｐゴシック" charset="0"/>
              <a:cs typeface="Arial Narrow"/>
            </a:endParaRPr>
          </a:p>
          <a:p>
            <a:pPr marR="8890" algn="r" defTabSz="914377">
              <a:spcBef>
                <a:spcPts val="145"/>
              </a:spcBef>
              <a:defRPr/>
            </a:pPr>
            <a:r>
              <a:rPr sz="1100" kern="0" spc="-25">
                <a:solidFill>
                  <a:srgbClr val="153F5A"/>
                </a:solidFill>
                <a:latin typeface="Arial Narrow"/>
                <a:ea typeface="ＭＳ Ｐゴシック" charset="0"/>
                <a:cs typeface="Arial Narrow"/>
              </a:rPr>
              <a:t>10</a:t>
            </a:r>
            <a:endParaRPr sz="1100" kern="0">
              <a:solidFill>
                <a:sysClr val="windowText" lastClr="000000"/>
              </a:solidFill>
              <a:latin typeface="Arial Narrow"/>
              <a:ea typeface="ＭＳ Ｐゴシック" charset="0"/>
              <a:cs typeface="Arial Narrow"/>
            </a:endParaRPr>
          </a:p>
          <a:p>
            <a:pPr marR="5080" algn="r" defTabSz="914377">
              <a:spcBef>
                <a:spcPts val="51"/>
              </a:spcBef>
              <a:defRPr/>
            </a:pPr>
            <a:r>
              <a:rPr sz="1100" kern="0" spc="-51">
                <a:solidFill>
                  <a:srgbClr val="153F5A"/>
                </a:solidFill>
                <a:latin typeface="Arial Narrow"/>
                <a:ea typeface="ＭＳ Ｐゴシック" charset="0"/>
                <a:cs typeface="Arial Narrow"/>
              </a:rPr>
              <a:t>0</a:t>
            </a:r>
            <a:endParaRPr sz="1100" kern="0">
              <a:solidFill>
                <a:sysClr val="windowText" lastClr="000000"/>
              </a:solidFill>
              <a:latin typeface="Arial Narrow"/>
              <a:ea typeface="ＭＳ Ｐゴシック" charset="0"/>
              <a:cs typeface="Arial Narrow"/>
            </a:endParaRPr>
          </a:p>
          <a:p>
            <a:pPr marL="12700" marR="40004" indent="120648" algn="r" defTabSz="914377">
              <a:lnSpc>
                <a:spcPct val="105500"/>
              </a:lnSpc>
              <a:spcBef>
                <a:spcPts val="140"/>
              </a:spcBef>
              <a:defRPr/>
            </a:pPr>
            <a:r>
              <a:rPr sz="1100" b="1" kern="0">
                <a:solidFill>
                  <a:srgbClr val="153F5A"/>
                </a:solidFill>
                <a:latin typeface="Arial Narrow"/>
                <a:ea typeface="ＭＳ Ｐゴシック" charset="0"/>
                <a:cs typeface="Arial Narrow"/>
              </a:rPr>
              <a:t>No.</a:t>
            </a:r>
            <a:r>
              <a:rPr sz="1100" b="1" kern="0" spc="51">
                <a:solidFill>
                  <a:srgbClr val="153F5A"/>
                </a:solidFill>
                <a:latin typeface="Arial Narrow"/>
                <a:ea typeface="ＭＳ Ｐゴシック" charset="0"/>
                <a:cs typeface="Arial Narrow"/>
              </a:rPr>
              <a:t> </a:t>
            </a:r>
            <a:r>
              <a:rPr sz="1100" b="1" kern="0" spc="-25">
                <a:solidFill>
                  <a:srgbClr val="153F5A"/>
                </a:solidFill>
                <a:latin typeface="Arial Narrow"/>
                <a:ea typeface="ＭＳ Ｐゴシック" charset="0"/>
                <a:cs typeface="Arial Narrow"/>
              </a:rPr>
              <a:t>of </a:t>
            </a:r>
            <a:r>
              <a:rPr sz="1100" b="1" kern="0" spc="-11">
                <a:solidFill>
                  <a:srgbClr val="153F5A"/>
                </a:solidFill>
                <a:latin typeface="Arial Narrow"/>
                <a:ea typeface="ＭＳ Ｐゴシック" charset="0"/>
                <a:cs typeface="Arial Narrow"/>
              </a:rPr>
              <a:t>patients</a:t>
            </a:r>
            <a:endParaRPr sz="1100" kern="0">
              <a:solidFill>
                <a:sysClr val="windowText" lastClr="000000"/>
              </a:solidFill>
              <a:latin typeface="Arial Narrow"/>
              <a:ea typeface="ＭＳ Ｐゴシック" charset="0"/>
              <a:cs typeface="Arial Narrow"/>
            </a:endParaRPr>
          </a:p>
        </p:txBody>
      </p:sp>
      <p:graphicFrame>
        <p:nvGraphicFramePr>
          <p:cNvPr id="146" name="object 146"/>
          <p:cNvGraphicFramePr>
            <a:graphicFrameLocks noGrp="1"/>
          </p:cNvGraphicFramePr>
          <p:nvPr>
            <p:extLst>
              <p:ext uri="{D42A27DB-BD31-4B8C-83A1-F6EECF244321}">
                <p14:modId xmlns:p14="http://schemas.microsoft.com/office/powerpoint/2010/main" val="3113069116"/>
              </p:ext>
            </p:extLst>
          </p:nvPr>
        </p:nvGraphicFramePr>
        <p:xfrm>
          <a:off x="548724" y="4174623"/>
          <a:ext cx="11481440" cy="523875"/>
        </p:xfrm>
        <a:graphic>
          <a:graphicData uri="http://schemas.openxmlformats.org/drawingml/2006/table">
            <a:tbl>
              <a:tblPr firstRow="1" bandRow="1">
                <a:tableStyleId>{2D5ABB26-0587-4C30-8999-92F81FD0307C}</a:tableStyleId>
              </a:tblPr>
              <a:tblGrid>
                <a:gridCol w="320040">
                  <a:extLst>
                    <a:ext uri="{9D8B030D-6E8A-4147-A177-3AD203B41FA5}">
                      <a16:colId xmlns:a16="http://schemas.microsoft.com/office/drawing/2014/main" val="20000"/>
                    </a:ext>
                  </a:extLst>
                </a:gridCol>
                <a:gridCol w="774700">
                  <a:extLst>
                    <a:ext uri="{9D8B030D-6E8A-4147-A177-3AD203B41FA5}">
                      <a16:colId xmlns:a16="http://schemas.microsoft.com/office/drawing/2014/main" val="20001"/>
                    </a:ext>
                  </a:extLst>
                </a:gridCol>
                <a:gridCol w="387984">
                  <a:extLst>
                    <a:ext uri="{9D8B030D-6E8A-4147-A177-3AD203B41FA5}">
                      <a16:colId xmlns:a16="http://schemas.microsoft.com/office/drawing/2014/main" val="20002"/>
                    </a:ext>
                  </a:extLst>
                </a:gridCol>
                <a:gridCol w="375919">
                  <a:extLst>
                    <a:ext uri="{9D8B030D-6E8A-4147-A177-3AD203B41FA5}">
                      <a16:colId xmlns:a16="http://schemas.microsoft.com/office/drawing/2014/main" val="20003"/>
                    </a:ext>
                  </a:extLst>
                </a:gridCol>
                <a:gridCol w="376555">
                  <a:extLst>
                    <a:ext uri="{9D8B030D-6E8A-4147-A177-3AD203B41FA5}">
                      <a16:colId xmlns:a16="http://schemas.microsoft.com/office/drawing/2014/main" val="20004"/>
                    </a:ext>
                  </a:extLst>
                </a:gridCol>
                <a:gridCol w="760095">
                  <a:extLst>
                    <a:ext uri="{9D8B030D-6E8A-4147-A177-3AD203B41FA5}">
                      <a16:colId xmlns:a16="http://schemas.microsoft.com/office/drawing/2014/main" val="20005"/>
                    </a:ext>
                  </a:extLst>
                </a:gridCol>
                <a:gridCol w="376555">
                  <a:extLst>
                    <a:ext uri="{9D8B030D-6E8A-4147-A177-3AD203B41FA5}">
                      <a16:colId xmlns:a16="http://schemas.microsoft.com/office/drawing/2014/main" val="20006"/>
                    </a:ext>
                  </a:extLst>
                </a:gridCol>
                <a:gridCol w="187960">
                  <a:extLst>
                    <a:ext uri="{9D8B030D-6E8A-4147-A177-3AD203B41FA5}">
                      <a16:colId xmlns:a16="http://schemas.microsoft.com/office/drawing/2014/main" val="20007"/>
                    </a:ext>
                  </a:extLst>
                </a:gridCol>
                <a:gridCol w="187960">
                  <a:extLst>
                    <a:ext uri="{9D8B030D-6E8A-4147-A177-3AD203B41FA5}">
                      <a16:colId xmlns:a16="http://schemas.microsoft.com/office/drawing/2014/main" val="20008"/>
                    </a:ext>
                  </a:extLst>
                </a:gridCol>
                <a:gridCol w="187960">
                  <a:extLst>
                    <a:ext uri="{9D8B030D-6E8A-4147-A177-3AD203B41FA5}">
                      <a16:colId xmlns:a16="http://schemas.microsoft.com/office/drawing/2014/main" val="20009"/>
                    </a:ext>
                  </a:extLst>
                </a:gridCol>
                <a:gridCol w="187960">
                  <a:extLst>
                    <a:ext uri="{9D8B030D-6E8A-4147-A177-3AD203B41FA5}">
                      <a16:colId xmlns:a16="http://schemas.microsoft.com/office/drawing/2014/main" val="20010"/>
                    </a:ext>
                  </a:extLst>
                </a:gridCol>
                <a:gridCol w="376555">
                  <a:extLst>
                    <a:ext uri="{9D8B030D-6E8A-4147-A177-3AD203B41FA5}">
                      <a16:colId xmlns:a16="http://schemas.microsoft.com/office/drawing/2014/main" val="20011"/>
                    </a:ext>
                  </a:extLst>
                </a:gridCol>
                <a:gridCol w="187960">
                  <a:extLst>
                    <a:ext uri="{9D8B030D-6E8A-4147-A177-3AD203B41FA5}">
                      <a16:colId xmlns:a16="http://schemas.microsoft.com/office/drawing/2014/main" val="20012"/>
                    </a:ext>
                  </a:extLst>
                </a:gridCol>
                <a:gridCol w="187960">
                  <a:extLst>
                    <a:ext uri="{9D8B030D-6E8A-4147-A177-3AD203B41FA5}">
                      <a16:colId xmlns:a16="http://schemas.microsoft.com/office/drawing/2014/main" val="20013"/>
                    </a:ext>
                  </a:extLst>
                </a:gridCol>
                <a:gridCol w="536575">
                  <a:extLst>
                    <a:ext uri="{9D8B030D-6E8A-4147-A177-3AD203B41FA5}">
                      <a16:colId xmlns:a16="http://schemas.microsoft.com/office/drawing/2014/main" val="20014"/>
                    </a:ext>
                  </a:extLst>
                </a:gridCol>
                <a:gridCol w="728345">
                  <a:extLst>
                    <a:ext uri="{9D8B030D-6E8A-4147-A177-3AD203B41FA5}">
                      <a16:colId xmlns:a16="http://schemas.microsoft.com/office/drawing/2014/main" val="20015"/>
                    </a:ext>
                  </a:extLst>
                </a:gridCol>
                <a:gridCol w="906779">
                  <a:extLst>
                    <a:ext uri="{9D8B030D-6E8A-4147-A177-3AD203B41FA5}">
                      <a16:colId xmlns:a16="http://schemas.microsoft.com/office/drawing/2014/main" val="20016"/>
                    </a:ext>
                  </a:extLst>
                </a:gridCol>
                <a:gridCol w="219075">
                  <a:extLst>
                    <a:ext uri="{9D8B030D-6E8A-4147-A177-3AD203B41FA5}">
                      <a16:colId xmlns:a16="http://schemas.microsoft.com/office/drawing/2014/main" val="20017"/>
                    </a:ext>
                  </a:extLst>
                </a:gridCol>
                <a:gridCol w="219075">
                  <a:extLst>
                    <a:ext uri="{9D8B030D-6E8A-4147-A177-3AD203B41FA5}">
                      <a16:colId xmlns:a16="http://schemas.microsoft.com/office/drawing/2014/main" val="20018"/>
                    </a:ext>
                  </a:extLst>
                </a:gridCol>
                <a:gridCol w="211455">
                  <a:extLst>
                    <a:ext uri="{9D8B030D-6E8A-4147-A177-3AD203B41FA5}">
                      <a16:colId xmlns:a16="http://schemas.microsoft.com/office/drawing/2014/main" val="20019"/>
                    </a:ext>
                  </a:extLst>
                </a:gridCol>
                <a:gridCol w="212091">
                  <a:extLst>
                    <a:ext uri="{9D8B030D-6E8A-4147-A177-3AD203B41FA5}">
                      <a16:colId xmlns:a16="http://schemas.microsoft.com/office/drawing/2014/main" val="20020"/>
                    </a:ext>
                  </a:extLst>
                </a:gridCol>
                <a:gridCol w="212091">
                  <a:extLst>
                    <a:ext uri="{9D8B030D-6E8A-4147-A177-3AD203B41FA5}">
                      <a16:colId xmlns:a16="http://schemas.microsoft.com/office/drawing/2014/main" val="20021"/>
                    </a:ext>
                  </a:extLst>
                </a:gridCol>
                <a:gridCol w="212091">
                  <a:extLst>
                    <a:ext uri="{9D8B030D-6E8A-4147-A177-3AD203B41FA5}">
                      <a16:colId xmlns:a16="http://schemas.microsoft.com/office/drawing/2014/main" val="20022"/>
                    </a:ext>
                  </a:extLst>
                </a:gridCol>
                <a:gridCol w="212091">
                  <a:extLst>
                    <a:ext uri="{9D8B030D-6E8A-4147-A177-3AD203B41FA5}">
                      <a16:colId xmlns:a16="http://schemas.microsoft.com/office/drawing/2014/main" val="20023"/>
                    </a:ext>
                  </a:extLst>
                </a:gridCol>
                <a:gridCol w="861059">
                  <a:extLst>
                    <a:ext uri="{9D8B030D-6E8A-4147-A177-3AD203B41FA5}">
                      <a16:colId xmlns:a16="http://schemas.microsoft.com/office/drawing/2014/main" val="20024"/>
                    </a:ext>
                  </a:extLst>
                </a:gridCol>
                <a:gridCol w="204471">
                  <a:extLst>
                    <a:ext uri="{9D8B030D-6E8A-4147-A177-3AD203B41FA5}">
                      <a16:colId xmlns:a16="http://schemas.microsoft.com/office/drawing/2014/main" val="20025"/>
                    </a:ext>
                  </a:extLst>
                </a:gridCol>
                <a:gridCol w="212091">
                  <a:extLst>
                    <a:ext uri="{9D8B030D-6E8A-4147-A177-3AD203B41FA5}">
                      <a16:colId xmlns:a16="http://schemas.microsoft.com/office/drawing/2014/main" val="20026"/>
                    </a:ext>
                  </a:extLst>
                </a:gridCol>
                <a:gridCol w="637540">
                  <a:extLst>
                    <a:ext uri="{9D8B030D-6E8A-4147-A177-3AD203B41FA5}">
                      <a16:colId xmlns:a16="http://schemas.microsoft.com/office/drawing/2014/main" val="20027"/>
                    </a:ext>
                  </a:extLst>
                </a:gridCol>
                <a:gridCol w="212091">
                  <a:extLst>
                    <a:ext uri="{9D8B030D-6E8A-4147-A177-3AD203B41FA5}">
                      <a16:colId xmlns:a16="http://schemas.microsoft.com/office/drawing/2014/main" val="20028"/>
                    </a:ext>
                  </a:extLst>
                </a:gridCol>
                <a:gridCol w="212091">
                  <a:extLst>
                    <a:ext uri="{9D8B030D-6E8A-4147-A177-3AD203B41FA5}">
                      <a16:colId xmlns:a16="http://schemas.microsoft.com/office/drawing/2014/main" val="20029"/>
                    </a:ext>
                  </a:extLst>
                </a:gridCol>
                <a:gridCol w="212091">
                  <a:extLst>
                    <a:ext uri="{9D8B030D-6E8A-4147-A177-3AD203B41FA5}">
                      <a16:colId xmlns:a16="http://schemas.microsoft.com/office/drawing/2014/main" val="20030"/>
                    </a:ext>
                  </a:extLst>
                </a:gridCol>
                <a:gridCol w="212091">
                  <a:extLst>
                    <a:ext uri="{9D8B030D-6E8A-4147-A177-3AD203B41FA5}">
                      <a16:colId xmlns:a16="http://schemas.microsoft.com/office/drawing/2014/main" val="20031"/>
                    </a:ext>
                  </a:extLst>
                </a:gridCol>
                <a:gridCol w="172084">
                  <a:extLst>
                    <a:ext uri="{9D8B030D-6E8A-4147-A177-3AD203B41FA5}">
                      <a16:colId xmlns:a16="http://schemas.microsoft.com/office/drawing/2014/main" val="20032"/>
                    </a:ext>
                  </a:extLst>
                </a:gridCol>
              </a:tblGrid>
              <a:tr h="274768">
                <a:tc>
                  <a:txBody>
                    <a:bodyPr/>
                    <a:lstStyle/>
                    <a:p>
                      <a:pPr marR="24765" algn="r">
                        <a:lnSpc>
                          <a:spcPts val="1275"/>
                        </a:lnSpc>
                        <a:spcBef>
                          <a:spcPts val="365"/>
                        </a:spcBef>
                      </a:pPr>
                      <a:r>
                        <a:rPr sz="1100" b="1" spc="-25">
                          <a:solidFill>
                            <a:srgbClr val="153F5A"/>
                          </a:solidFill>
                          <a:latin typeface="Arial Narrow"/>
                          <a:cs typeface="Arial Narrow"/>
                        </a:rPr>
                        <a:t>Ela</a:t>
                      </a:r>
                      <a:endParaRPr sz="1100">
                        <a:latin typeface="Arial Narrow"/>
                        <a:cs typeface="Arial Narrow"/>
                      </a:endParaRPr>
                    </a:p>
                  </a:txBody>
                  <a:tcPr marL="0" marR="0" marT="46355" marB="0"/>
                </a:tc>
                <a:tc>
                  <a:txBody>
                    <a:bodyPr/>
                    <a:lstStyle/>
                    <a:p>
                      <a:pPr algn="ctr">
                        <a:lnSpc>
                          <a:spcPts val="1300"/>
                        </a:lnSpc>
                        <a:spcBef>
                          <a:spcPts val="340"/>
                        </a:spcBef>
                      </a:pPr>
                      <a:r>
                        <a:rPr sz="1200" b="1" spc="-100">
                          <a:solidFill>
                            <a:srgbClr val="153F5A"/>
                          </a:solidFill>
                          <a:latin typeface="Arial Narrow"/>
                          <a:cs typeface="Arial Narrow"/>
                        </a:rPr>
                        <a:t>115</a:t>
                      </a:r>
                      <a:r>
                        <a:rPr sz="1200" b="1" spc="30">
                          <a:solidFill>
                            <a:srgbClr val="153F5A"/>
                          </a:solidFill>
                          <a:latin typeface="Arial Narrow"/>
                          <a:cs typeface="Arial Narrow"/>
                        </a:rPr>
                        <a:t> </a:t>
                      </a:r>
                      <a:r>
                        <a:rPr sz="1200" b="1" spc="-80">
                          <a:solidFill>
                            <a:srgbClr val="153F5A"/>
                          </a:solidFill>
                          <a:latin typeface="Arial Narrow"/>
                          <a:cs typeface="Arial Narrow"/>
                        </a:rPr>
                        <a:t>105</a:t>
                      </a:r>
                      <a:r>
                        <a:rPr sz="1200" b="1" spc="5">
                          <a:solidFill>
                            <a:srgbClr val="153F5A"/>
                          </a:solidFill>
                          <a:latin typeface="Arial Narrow"/>
                          <a:cs typeface="Arial Narrow"/>
                        </a:rPr>
                        <a:t> </a:t>
                      </a:r>
                      <a:r>
                        <a:rPr sz="1200" b="1" spc="-45">
                          <a:solidFill>
                            <a:srgbClr val="153F5A"/>
                          </a:solidFill>
                          <a:latin typeface="Arial Narrow"/>
                          <a:cs typeface="Arial Narrow"/>
                        </a:rPr>
                        <a:t>54</a:t>
                      </a:r>
                      <a:r>
                        <a:rPr sz="1200" b="1">
                          <a:solidFill>
                            <a:srgbClr val="153F5A"/>
                          </a:solidFill>
                          <a:latin typeface="Arial Narrow"/>
                          <a:cs typeface="Arial Narrow"/>
                        </a:rPr>
                        <a:t> </a:t>
                      </a:r>
                      <a:r>
                        <a:rPr sz="1200" b="1" spc="-25">
                          <a:solidFill>
                            <a:srgbClr val="153F5A"/>
                          </a:solidFill>
                          <a:latin typeface="Arial Narrow"/>
                          <a:cs typeface="Arial Narrow"/>
                        </a:rPr>
                        <a:t>46</a:t>
                      </a:r>
                      <a:endParaRPr sz="1200">
                        <a:latin typeface="Arial Narrow"/>
                        <a:cs typeface="Arial Narrow"/>
                      </a:endParaRPr>
                    </a:p>
                  </a:txBody>
                  <a:tcPr marL="0" marR="0" marT="43180" marB="0"/>
                </a:tc>
                <a:tc>
                  <a:txBody>
                    <a:bodyPr/>
                    <a:lstStyle/>
                    <a:p>
                      <a:pPr marL="37465">
                        <a:lnSpc>
                          <a:spcPts val="1300"/>
                        </a:lnSpc>
                        <a:spcBef>
                          <a:spcPts val="340"/>
                        </a:spcBef>
                      </a:pPr>
                      <a:r>
                        <a:rPr sz="1200" b="1">
                          <a:solidFill>
                            <a:srgbClr val="153F5A"/>
                          </a:solidFill>
                          <a:latin typeface="Arial Narrow"/>
                          <a:cs typeface="Arial Narrow"/>
                        </a:rPr>
                        <a:t>35</a:t>
                      </a:r>
                      <a:r>
                        <a:rPr sz="1200" b="1" spc="200">
                          <a:solidFill>
                            <a:srgbClr val="153F5A"/>
                          </a:solidFill>
                          <a:latin typeface="Arial Narrow"/>
                          <a:cs typeface="Arial Narrow"/>
                        </a:rPr>
                        <a:t> </a:t>
                      </a:r>
                      <a:r>
                        <a:rPr sz="1200" b="1" spc="-25">
                          <a:solidFill>
                            <a:srgbClr val="153F5A"/>
                          </a:solidFill>
                          <a:latin typeface="Arial Narrow"/>
                          <a:cs typeface="Arial Narrow"/>
                        </a:rPr>
                        <a:t>33</a:t>
                      </a:r>
                      <a:endParaRPr sz="1200">
                        <a:latin typeface="Arial Narrow"/>
                        <a:cs typeface="Arial Narrow"/>
                      </a:endParaRPr>
                    </a:p>
                  </a:txBody>
                  <a:tcPr marL="0" marR="0" marT="43180" marB="0"/>
                </a:tc>
                <a:tc>
                  <a:txBody>
                    <a:bodyPr/>
                    <a:lstStyle/>
                    <a:p>
                      <a:pPr marL="37465">
                        <a:lnSpc>
                          <a:spcPts val="1300"/>
                        </a:lnSpc>
                        <a:spcBef>
                          <a:spcPts val="340"/>
                        </a:spcBef>
                      </a:pPr>
                      <a:r>
                        <a:rPr sz="1200" b="1">
                          <a:solidFill>
                            <a:srgbClr val="153F5A"/>
                          </a:solidFill>
                          <a:latin typeface="Arial Narrow"/>
                          <a:cs typeface="Arial Narrow"/>
                        </a:rPr>
                        <a:t>26</a:t>
                      </a:r>
                      <a:r>
                        <a:rPr sz="1200" b="1" spc="95">
                          <a:solidFill>
                            <a:srgbClr val="153F5A"/>
                          </a:solidFill>
                          <a:latin typeface="Arial Narrow"/>
                          <a:cs typeface="Arial Narrow"/>
                        </a:rPr>
                        <a:t> </a:t>
                      </a:r>
                      <a:r>
                        <a:rPr sz="1200" b="1" spc="-25">
                          <a:solidFill>
                            <a:srgbClr val="153F5A"/>
                          </a:solidFill>
                          <a:latin typeface="Arial Narrow"/>
                          <a:cs typeface="Arial Narrow"/>
                        </a:rPr>
                        <a:t>26</a:t>
                      </a:r>
                      <a:endParaRPr sz="1200">
                        <a:latin typeface="Arial Narrow"/>
                        <a:cs typeface="Arial Narrow"/>
                      </a:endParaRPr>
                    </a:p>
                  </a:txBody>
                  <a:tcPr marL="0" marR="0" marT="43180" marB="0"/>
                </a:tc>
                <a:tc>
                  <a:txBody>
                    <a:bodyPr/>
                    <a:lstStyle/>
                    <a:p>
                      <a:pPr marL="38100">
                        <a:lnSpc>
                          <a:spcPts val="1300"/>
                        </a:lnSpc>
                        <a:spcBef>
                          <a:spcPts val="340"/>
                        </a:spcBef>
                      </a:pPr>
                      <a:r>
                        <a:rPr sz="1200" b="1">
                          <a:solidFill>
                            <a:srgbClr val="153F5A"/>
                          </a:solidFill>
                          <a:latin typeface="Arial Narrow"/>
                          <a:cs typeface="Arial Narrow"/>
                        </a:rPr>
                        <a:t>21</a:t>
                      </a:r>
                      <a:r>
                        <a:rPr sz="1200" b="1" spc="95">
                          <a:solidFill>
                            <a:srgbClr val="153F5A"/>
                          </a:solidFill>
                          <a:latin typeface="Arial Narrow"/>
                          <a:cs typeface="Arial Narrow"/>
                        </a:rPr>
                        <a:t> </a:t>
                      </a:r>
                      <a:r>
                        <a:rPr sz="1200" b="1" spc="-25">
                          <a:solidFill>
                            <a:srgbClr val="153F5A"/>
                          </a:solidFill>
                          <a:latin typeface="Arial Narrow"/>
                          <a:cs typeface="Arial Narrow"/>
                        </a:rPr>
                        <a:t>20</a:t>
                      </a:r>
                      <a:endParaRPr sz="1200">
                        <a:latin typeface="Arial Narrow"/>
                        <a:cs typeface="Arial Narrow"/>
                      </a:endParaRPr>
                    </a:p>
                  </a:txBody>
                  <a:tcPr marL="0" marR="0" marT="43180" marB="0"/>
                </a:tc>
                <a:tc>
                  <a:txBody>
                    <a:bodyPr/>
                    <a:lstStyle/>
                    <a:p>
                      <a:pPr marL="38100">
                        <a:lnSpc>
                          <a:spcPts val="1300"/>
                        </a:lnSpc>
                        <a:spcBef>
                          <a:spcPts val="340"/>
                        </a:spcBef>
                      </a:pPr>
                      <a:r>
                        <a:rPr sz="1200" b="1">
                          <a:solidFill>
                            <a:srgbClr val="153F5A"/>
                          </a:solidFill>
                          <a:latin typeface="Arial Narrow"/>
                          <a:cs typeface="Arial Narrow"/>
                        </a:rPr>
                        <a:t>16</a:t>
                      </a:r>
                      <a:r>
                        <a:rPr sz="1200" b="1" spc="100">
                          <a:solidFill>
                            <a:srgbClr val="153F5A"/>
                          </a:solidFill>
                          <a:latin typeface="Arial Narrow"/>
                          <a:cs typeface="Arial Narrow"/>
                        </a:rPr>
                        <a:t> </a:t>
                      </a:r>
                      <a:r>
                        <a:rPr sz="1200" b="1">
                          <a:solidFill>
                            <a:srgbClr val="153F5A"/>
                          </a:solidFill>
                          <a:latin typeface="Arial Narrow"/>
                          <a:cs typeface="Arial Narrow"/>
                        </a:rPr>
                        <a:t>14</a:t>
                      </a:r>
                      <a:r>
                        <a:rPr sz="1200" b="1" spc="125">
                          <a:solidFill>
                            <a:srgbClr val="153F5A"/>
                          </a:solidFill>
                          <a:latin typeface="Arial Narrow"/>
                          <a:cs typeface="Arial Narrow"/>
                        </a:rPr>
                        <a:t> </a:t>
                      </a:r>
                      <a:r>
                        <a:rPr sz="1200" b="1">
                          <a:solidFill>
                            <a:srgbClr val="153F5A"/>
                          </a:solidFill>
                          <a:latin typeface="Arial Narrow"/>
                          <a:cs typeface="Arial Narrow"/>
                        </a:rPr>
                        <a:t>11</a:t>
                      </a:r>
                      <a:r>
                        <a:rPr sz="1200" b="1" spc="295">
                          <a:solidFill>
                            <a:srgbClr val="153F5A"/>
                          </a:solidFill>
                          <a:latin typeface="Arial Narrow"/>
                          <a:cs typeface="Arial Narrow"/>
                        </a:rPr>
                        <a:t> </a:t>
                      </a:r>
                      <a:r>
                        <a:rPr sz="1200" b="1" spc="-50">
                          <a:solidFill>
                            <a:srgbClr val="153F5A"/>
                          </a:solidFill>
                          <a:latin typeface="Arial Narrow"/>
                          <a:cs typeface="Arial Narrow"/>
                        </a:rPr>
                        <a:t>9</a:t>
                      </a:r>
                      <a:endParaRPr sz="1200">
                        <a:latin typeface="Arial Narrow"/>
                        <a:cs typeface="Arial Narrow"/>
                      </a:endParaRPr>
                    </a:p>
                  </a:txBody>
                  <a:tcPr marL="0" marR="0" marT="43180" marB="0"/>
                </a:tc>
                <a:tc>
                  <a:txBody>
                    <a:bodyPr/>
                    <a:lstStyle/>
                    <a:p>
                      <a:pPr marL="59055">
                        <a:lnSpc>
                          <a:spcPts val="1300"/>
                        </a:lnSpc>
                        <a:spcBef>
                          <a:spcPts val="340"/>
                        </a:spcBef>
                      </a:pPr>
                      <a:r>
                        <a:rPr sz="1200" b="1">
                          <a:solidFill>
                            <a:srgbClr val="153F5A"/>
                          </a:solidFill>
                          <a:latin typeface="Arial Narrow"/>
                          <a:cs typeface="Arial Narrow"/>
                        </a:rPr>
                        <a:t>7</a:t>
                      </a:r>
                      <a:r>
                        <a:rPr sz="1200" b="1" spc="190">
                          <a:solidFill>
                            <a:srgbClr val="153F5A"/>
                          </a:solidFill>
                          <a:latin typeface="Arial Narrow"/>
                          <a:cs typeface="Arial Narrow"/>
                        </a:rPr>
                        <a:t>  </a:t>
                      </a:r>
                      <a:r>
                        <a:rPr sz="1200" b="1" spc="-50">
                          <a:solidFill>
                            <a:srgbClr val="153F5A"/>
                          </a:solidFill>
                          <a:latin typeface="Arial Narrow"/>
                          <a:cs typeface="Arial Narrow"/>
                        </a:rPr>
                        <a:t>5</a:t>
                      </a:r>
                      <a:endParaRPr sz="1200">
                        <a:latin typeface="Arial Narrow"/>
                        <a:cs typeface="Arial Narrow"/>
                      </a:endParaRPr>
                    </a:p>
                  </a:txBody>
                  <a:tcPr marL="0" marR="0" marT="43180" marB="0"/>
                </a:tc>
                <a:tc>
                  <a:txBody>
                    <a:bodyPr/>
                    <a:lstStyle/>
                    <a:p>
                      <a:pPr marL="59055">
                        <a:lnSpc>
                          <a:spcPts val="1300"/>
                        </a:lnSpc>
                        <a:spcBef>
                          <a:spcPts val="340"/>
                        </a:spcBef>
                      </a:pPr>
                      <a:r>
                        <a:rPr sz="1200" b="1" spc="-50">
                          <a:solidFill>
                            <a:srgbClr val="153F5A"/>
                          </a:solidFill>
                          <a:latin typeface="Arial Narrow"/>
                          <a:cs typeface="Arial Narrow"/>
                        </a:rPr>
                        <a:t>5</a:t>
                      </a:r>
                      <a:endParaRPr sz="1200">
                        <a:latin typeface="Arial Narrow"/>
                        <a:cs typeface="Arial Narrow"/>
                      </a:endParaRPr>
                    </a:p>
                  </a:txBody>
                  <a:tcPr marL="0" marR="0" marT="43180" marB="0"/>
                </a:tc>
                <a:tc>
                  <a:txBody>
                    <a:bodyPr/>
                    <a:lstStyle/>
                    <a:p>
                      <a:pPr marL="59055">
                        <a:lnSpc>
                          <a:spcPts val="1300"/>
                        </a:lnSpc>
                        <a:spcBef>
                          <a:spcPts val="340"/>
                        </a:spcBef>
                      </a:pPr>
                      <a:r>
                        <a:rPr sz="1200" b="1" spc="-50">
                          <a:solidFill>
                            <a:srgbClr val="153F5A"/>
                          </a:solidFill>
                          <a:latin typeface="Arial Narrow"/>
                          <a:cs typeface="Arial Narrow"/>
                        </a:rPr>
                        <a:t>4</a:t>
                      </a:r>
                      <a:endParaRPr sz="1200">
                        <a:latin typeface="Arial Narrow"/>
                        <a:cs typeface="Arial Narrow"/>
                      </a:endParaRPr>
                    </a:p>
                  </a:txBody>
                  <a:tcPr marL="0" marR="0" marT="43180" marB="0"/>
                </a:tc>
                <a:tc>
                  <a:txBody>
                    <a:bodyPr/>
                    <a:lstStyle/>
                    <a:p>
                      <a:pPr marL="59055">
                        <a:lnSpc>
                          <a:spcPts val="1300"/>
                        </a:lnSpc>
                        <a:spcBef>
                          <a:spcPts val="340"/>
                        </a:spcBef>
                      </a:pPr>
                      <a:r>
                        <a:rPr sz="1200" b="1" spc="-50">
                          <a:solidFill>
                            <a:srgbClr val="153F5A"/>
                          </a:solidFill>
                          <a:latin typeface="Arial Narrow"/>
                          <a:cs typeface="Arial Narrow"/>
                        </a:rPr>
                        <a:t>4</a:t>
                      </a:r>
                      <a:endParaRPr sz="1200">
                        <a:latin typeface="Arial Narrow"/>
                        <a:cs typeface="Arial Narrow"/>
                      </a:endParaRPr>
                    </a:p>
                  </a:txBody>
                  <a:tcPr marL="0" marR="0" marT="43180" marB="0"/>
                </a:tc>
                <a:tc>
                  <a:txBody>
                    <a:bodyPr/>
                    <a:lstStyle/>
                    <a:p>
                      <a:pPr marL="59055">
                        <a:lnSpc>
                          <a:spcPts val="1300"/>
                        </a:lnSpc>
                        <a:spcBef>
                          <a:spcPts val="340"/>
                        </a:spcBef>
                      </a:pPr>
                      <a:r>
                        <a:rPr sz="1200" b="1" spc="-50">
                          <a:solidFill>
                            <a:srgbClr val="153F5A"/>
                          </a:solidFill>
                          <a:latin typeface="Arial Narrow"/>
                          <a:cs typeface="Arial Narrow"/>
                        </a:rPr>
                        <a:t>1</a:t>
                      </a:r>
                      <a:endParaRPr sz="1200">
                        <a:latin typeface="Arial Narrow"/>
                        <a:cs typeface="Arial Narrow"/>
                      </a:endParaRPr>
                    </a:p>
                  </a:txBody>
                  <a:tcPr marL="0" marR="0" marT="43180" marB="0"/>
                </a:tc>
                <a:tc>
                  <a:txBody>
                    <a:bodyPr/>
                    <a:lstStyle/>
                    <a:p>
                      <a:pPr marL="59055">
                        <a:lnSpc>
                          <a:spcPts val="1300"/>
                        </a:lnSpc>
                        <a:spcBef>
                          <a:spcPts val="340"/>
                        </a:spcBef>
                      </a:pPr>
                      <a:r>
                        <a:rPr sz="1200" b="1">
                          <a:solidFill>
                            <a:srgbClr val="153F5A"/>
                          </a:solidFill>
                          <a:latin typeface="Arial Narrow"/>
                          <a:cs typeface="Arial Narrow"/>
                        </a:rPr>
                        <a:t>1</a:t>
                      </a:r>
                      <a:r>
                        <a:rPr sz="1200" b="1" spc="190">
                          <a:solidFill>
                            <a:srgbClr val="153F5A"/>
                          </a:solidFill>
                          <a:latin typeface="Arial Narrow"/>
                          <a:cs typeface="Arial Narrow"/>
                        </a:rPr>
                        <a:t>  </a:t>
                      </a:r>
                      <a:r>
                        <a:rPr sz="1200" b="1" spc="-50">
                          <a:solidFill>
                            <a:srgbClr val="153F5A"/>
                          </a:solidFill>
                          <a:latin typeface="Arial Narrow"/>
                          <a:cs typeface="Arial Narrow"/>
                        </a:rPr>
                        <a:t>1</a:t>
                      </a:r>
                      <a:endParaRPr sz="1200">
                        <a:latin typeface="Arial Narrow"/>
                        <a:cs typeface="Arial Narrow"/>
                      </a:endParaRPr>
                    </a:p>
                  </a:txBody>
                  <a:tcPr marL="0" marR="0" marT="43180" marB="0"/>
                </a:tc>
                <a:tc>
                  <a:txBody>
                    <a:bodyPr/>
                    <a:lstStyle/>
                    <a:p>
                      <a:pPr marL="59055">
                        <a:lnSpc>
                          <a:spcPts val="1300"/>
                        </a:lnSpc>
                        <a:spcBef>
                          <a:spcPts val="340"/>
                        </a:spcBef>
                      </a:pPr>
                      <a:r>
                        <a:rPr sz="1200" b="1" spc="-50">
                          <a:solidFill>
                            <a:srgbClr val="153F5A"/>
                          </a:solidFill>
                          <a:latin typeface="Arial Narrow"/>
                          <a:cs typeface="Arial Narrow"/>
                        </a:rPr>
                        <a:t>1</a:t>
                      </a:r>
                      <a:endParaRPr sz="1200">
                        <a:latin typeface="Arial Narrow"/>
                        <a:cs typeface="Arial Narrow"/>
                      </a:endParaRPr>
                    </a:p>
                  </a:txBody>
                  <a:tcPr marL="0" marR="0" marT="43180" marB="0"/>
                </a:tc>
                <a:tc>
                  <a:txBody>
                    <a:bodyPr/>
                    <a:lstStyle/>
                    <a:p>
                      <a:pPr marL="59055">
                        <a:lnSpc>
                          <a:spcPts val="1300"/>
                        </a:lnSpc>
                        <a:spcBef>
                          <a:spcPts val="340"/>
                        </a:spcBef>
                      </a:pPr>
                      <a:r>
                        <a:rPr sz="1200" b="1" spc="-50">
                          <a:solidFill>
                            <a:srgbClr val="153F5A"/>
                          </a:solidFill>
                          <a:latin typeface="Arial Narrow"/>
                          <a:cs typeface="Arial Narrow"/>
                        </a:rPr>
                        <a:t>1</a:t>
                      </a:r>
                      <a:endParaRPr sz="1200">
                        <a:latin typeface="Arial Narrow"/>
                        <a:cs typeface="Arial Narrow"/>
                      </a:endParaRPr>
                    </a:p>
                  </a:txBody>
                  <a:tcPr marL="0" marR="0" marT="43180" marB="0"/>
                </a:tc>
                <a:tc>
                  <a:txBody>
                    <a:bodyPr/>
                    <a:lstStyle/>
                    <a:p>
                      <a:pPr marL="59055">
                        <a:lnSpc>
                          <a:spcPts val="1300"/>
                        </a:lnSpc>
                        <a:spcBef>
                          <a:spcPts val="340"/>
                        </a:spcBef>
                      </a:pPr>
                      <a:r>
                        <a:rPr sz="1200" b="1" spc="-50">
                          <a:solidFill>
                            <a:srgbClr val="153F5A"/>
                          </a:solidFill>
                          <a:latin typeface="Arial Narrow"/>
                          <a:cs typeface="Arial Narrow"/>
                        </a:rPr>
                        <a:t>0</a:t>
                      </a:r>
                      <a:endParaRPr sz="1200">
                        <a:latin typeface="Arial Narrow"/>
                        <a:cs typeface="Arial Narrow"/>
                      </a:endParaRPr>
                    </a:p>
                  </a:txBody>
                  <a:tcPr marL="0" marR="0" marT="43180" marB="0"/>
                </a:tc>
                <a:tc>
                  <a:txBody>
                    <a:bodyPr/>
                    <a:lstStyle/>
                    <a:p>
                      <a:pPr marR="57785" algn="r">
                        <a:lnSpc>
                          <a:spcPts val="1275"/>
                        </a:lnSpc>
                        <a:spcBef>
                          <a:spcPts val="365"/>
                        </a:spcBef>
                      </a:pPr>
                      <a:r>
                        <a:rPr sz="1100" b="1" spc="-25">
                          <a:solidFill>
                            <a:srgbClr val="153F5A"/>
                          </a:solidFill>
                          <a:latin typeface="Arial Narrow"/>
                          <a:cs typeface="Arial Narrow"/>
                        </a:rPr>
                        <a:t>Ela</a:t>
                      </a:r>
                      <a:endParaRPr sz="1100">
                        <a:latin typeface="Arial Narrow"/>
                        <a:cs typeface="Arial Narrow"/>
                      </a:endParaRPr>
                    </a:p>
                  </a:txBody>
                  <a:tcPr marL="0" marR="0" marT="46355" marB="0"/>
                </a:tc>
                <a:tc>
                  <a:txBody>
                    <a:bodyPr/>
                    <a:lstStyle/>
                    <a:p>
                      <a:pPr marL="22225" algn="ctr">
                        <a:lnSpc>
                          <a:spcPct val="100000"/>
                        </a:lnSpc>
                        <a:spcBef>
                          <a:spcPts val="170"/>
                        </a:spcBef>
                      </a:pPr>
                      <a:r>
                        <a:rPr sz="1200" b="1">
                          <a:solidFill>
                            <a:srgbClr val="153F5A"/>
                          </a:solidFill>
                          <a:latin typeface="Arial Narrow"/>
                          <a:cs typeface="Arial Narrow"/>
                        </a:rPr>
                        <a:t>239</a:t>
                      </a:r>
                      <a:r>
                        <a:rPr sz="1200" b="1" spc="40">
                          <a:solidFill>
                            <a:srgbClr val="153F5A"/>
                          </a:solidFill>
                          <a:latin typeface="Arial Narrow"/>
                          <a:cs typeface="Arial Narrow"/>
                        </a:rPr>
                        <a:t> </a:t>
                      </a:r>
                      <a:r>
                        <a:rPr sz="1200" b="1" spc="-45">
                          <a:solidFill>
                            <a:srgbClr val="153F5A"/>
                          </a:solidFill>
                          <a:latin typeface="Arial Narrow"/>
                          <a:cs typeface="Arial Narrow"/>
                        </a:rPr>
                        <a:t>223</a:t>
                      </a:r>
                      <a:r>
                        <a:rPr sz="1200" b="1" spc="-130">
                          <a:solidFill>
                            <a:srgbClr val="153F5A"/>
                          </a:solidFill>
                          <a:latin typeface="Arial Narrow"/>
                          <a:cs typeface="Arial Narrow"/>
                        </a:rPr>
                        <a:t> </a:t>
                      </a:r>
                      <a:r>
                        <a:rPr sz="1200" b="1" spc="-55">
                          <a:solidFill>
                            <a:srgbClr val="153F5A"/>
                          </a:solidFill>
                          <a:latin typeface="Arial Narrow"/>
                          <a:cs typeface="Arial Narrow"/>
                        </a:rPr>
                        <a:t>106</a:t>
                      </a:r>
                      <a:r>
                        <a:rPr sz="1200" b="1" spc="-125">
                          <a:solidFill>
                            <a:srgbClr val="153F5A"/>
                          </a:solidFill>
                          <a:latin typeface="Arial Narrow"/>
                          <a:cs typeface="Arial Narrow"/>
                        </a:rPr>
                        <a:t> </a:t>
                      </a:r>
                      <a:r>
                        <a:rPr sz="1200" b="1" spc="-35">
                          <a:solidFill>
                            <a:srgbClr val="153F5A"/>
                          </a:solidFill>
                          <a:latin typeface="Arial Narrow"/>
                          <a:cs typeface="Arial Narrow"/>
                        </a:rPr>
                        <a:t>89</a:t>
                      </a:r>
                      <a:endParaRPr sz="1200">
                        <a:latin typeface="Arial Narrow"/>
                        <a:cs typeface="Arial Narrow"/>
                      </a:endParaRPr>
                    </a:p>
                  </a:txBody>
                  <a:tcPr marL="0" marR="0" marT="21591" marB="0"/>
                </a:tc>
                <a:tc>
                  <a:txBody>
                    <a:bodyPr/>
                    <a:lstStyle/>
                    <a:p>
                      <a:pPr algn="ctr">
                        <a:lnSpc>
                          <a:spcPct val="100000"/>
                        </a:lnSpc>
                        <a:spcBef>
                          <a:spcPts val="170"/>
                        </a:spcBef>
                      </a:pPr>
                      <a:r>
                        <a:rPr sz="1200" b="1" spc="-25">
                          <a:solidFill>
                            <a:srgbClr val="153F5A"/>
                          </a:solidFill>
                          <a:latin typeface="Arial Narrow"/>
                          <a:cs typeface="Arial Narrow"/>
                        </a:rPr>
                        <a:t>60</a:t>
                      </a:r>
                      <a:endParaRPr sz="1200">
                        <a:latin typeface="Arial Narrow"/>
                        <a:cs typeface="Arial Narrow"/>
                      </a:endParaRPr>
                    </a:p>
                  </a:txBody>
                  <a:tcPr marL="0" marR="0" marT="21591" marB="0"/>
                </a:tc>
                <a:tc>
                  <a:txBody>
                    <a:bodyPr/>
                    <a:lstStyle/>
                    <a:p>
                      <a:pPr marL="7620" algn="ctr">
                        <a:lnSpc>
                          <a:spcPct val="100000"/>
                        </a:lnSpc>
                        <a:spcBef>
                          <a:spcPts val="170"/>
                        </a:spcBef>
                      </a:pPr>
                      <a:r>
                        <a:rPr sz="1200" b="1" spc="-25">
                          <a:solidFill>
                            <a:srgbClr val="153F5A"/>
                          </a:solidFill>
                          <a:latin typeface="Arial Narrow"/>
                          <a:cs typeface="Arial Narrow"/>
                        </a:rPr>
                        <a:t>57</a:t>
                      </a:r>
                      <a:endParaRPr sz="1200">
                        <a:latin typeface="Arial Narrow"/>
                        <a:cs typeface="Arial Narrow"/>
                      </a:endParaRPr>
                    </a:p>
                  </a:txBody>
                  <a:tcPr marL="0" marR="0" marT="21591" marB="0"/>
                </a:tc>
                <a:tc>
                  <a:txBody>
                    <a:bodyPr/>
                    <a:lstStyle/>
                    <a:p>
                      <a:pPr algn="ctr">
                        <a:lnSpc>
                          <a:spcPct val="100000"/>
                        </a:lnSpc>
                        <a:spcBef>
                          <a:spcPts val="170"/>
                        </a:spcBef>
                      </a:pPr>
                      <a:r>
                        <a:rPr sz="1200" b="1" spc="-25">
                          <a:solidFill>
                            <a:srgbClr val="153F5A"/>
                          </a:solidFill>
                          <a:latin typeface="Arial Narrow"/>
                          <a:cs typeface="Arial Narrow"/>
                        </a:rPr>
                        <a:t>42</a:t>
                      </a:r>
                      <a:endParaRPr sz="1200">
                        <a:latin typeface="Arial Narrow"/>
                        <a:cs typeface="Arial Narrow"/>
                      </a:endParaRPr>
                    </a:p>
                  </a:txBody>
                  <a:tcPr marL="0" marR="0" marT="21591" marB="0"/>
                </a:tc>
                <a:tc>
                  <a:txBody>
                    <a:bodyPr/>
                    <a:lstStyle/>
                    <a:p>
                      <a:pPr algn="ctr">
                        <a:lnSpc>
                          <a:spcPct val="100000"/>
                        </a:lnSpc>
                        <a:spcBef>
                          <a:spcPts val="170"/>
                        </a:spcBef>
                      </a:pPr>
                      <a:r>
                        <a:rPr sz="1200" b="1" spc="-25">
                          <a:solidFill>
                            <a:srgbClr val="153F5A"/>
                          </a:solidFill>
                          <a:latin typeface="Arial Narrow"/>
                          <a:cs typeface="Arial Narrow"/>
                        </a:rPr>
                        <a:t>40</a:t>
                      </a:r>
                      <a:endParaRPr sz="1200">
                        <a:latin typeface="Arial Narrow"/>
                        <a:cs typeface="Arial Narrow"/>
                      </a:endParaRPr>
                    </a:p>
                  </a:txBody>
                  <a:tcPr marL="0" marR="0" marT="21591" marB="0"/>
                </a:tc>
                <a:tc>
                  <a:txBody>
                    <a:bodyPr/>
                    <a:lstStyle/>
                    <a:p>
                      <a:pPr algn="ctr">
                        <a:lnSpc>
                          <a:spcPct val="100000"/>
                        </a:lnSpc>
                        <a:spcBef>
                          <a:spcPts val="170"/>
                        </a:spcBef>
                      </a:pPr>
                      <a:r>
                        <a:rPr sz="1200" b="1" spc="-25">
                          <a:solidFill>
                            <a:srgbClr val="153F5A"/>
                          </a:solidFill>
                          <a:latin typeface="Arial Narrow"/>
                          <a:cs typeface="Arial Narrow"/>
                        </a:rPr>
                        <a:t>34</a:t>
                      </a:r>
                      <a:endParaRPr sz="1200">
                        <a:latin typeface="Arial Narrow"/>
                        <a:cs typeface="Arial Narrow"/>
                      </a:endParaRPr>
                    </a:p>
                  </a:txBody>
                  <a:tcPr marL="0" marR="0" marT="21591" marB="0"/>
                </a:tc>
                <a:tc>
                  <a:txBody>
                    <a:bodyPr/>
                    <a:lstStyle/>
                    <a:p>
                      <a:pPr algn="ctr">
                        <a:lnSpc>
                          <a:spcPct val="100000"/>
                        </a:lnSpc>
                        <a:spcBef>
                          <a:spcPts val="170"/>
                        </a:spcBef>
                      </a:pPr>
                      <a:r>
                        <a:rPr sz="1200" b="1" spc="-25">
                          <a:solidFill>
                            <a:srgbClr val="153F5A"/>
                          </a:solidFill>
                          <a:latin typeface="Arial Narrow"/>
                          <a:cs typeface="Arial Narrow"/>
                        </a:rPr>
                        <a:t>33</a:t>
                      </a:r>
                      <a:endParaRPr sz="1200">
                        <a:latin typeface="Arial Narrow"/>
                        <a:cs typeface="Arial Narrow"/>
                      </a:endParaRPr>
                    </a:p>
                  </a:txBody>
                  <a:tcPr marL="0" marR="0" marT="21591" marB="0"/>
                </a:tc>
                <a:tc>
                  <a:txBody>
                    <a:bodyPr/>
                    <a:lstStyle/>
                    <a:p>
                      <a:pPr algn="ctr">
                        <a:lnSpc>
                          <a:spcPct val="100000"/>
                        </a:lnSpc>
                        <a:spcBef>
                          <a:spcPts val="170"/>
                        </a:spcBef>
                      </a:pPr>
                      <a:r>
                        <a:rPr sz="1200" b="1" spc="-25">
                          <a:solidFill>
                            <a:srgbClr val="153F5A"/>
                          </a:solidFill>
                          <a:latin typeface="Arial Narrow"/>
                          <a:cs typeface="Arial Narrow"/>
                        </a:rPr>
                        <a:t>27</a:t>
                      </a:r>
                      <a:endParaRPr sz="1200">
                        <a:latin typeface="Arial Narrow"/>
                        <a:cs typeface="Arial Narrow"/>
                      </a:endParaRPr>
                    </a:p>
                  </a:txBody>
                  <a:tcPr marL="0" marR="0" marT="21591" marB="0"/>
                </a:tc>
                <a:tc>
                  <a:txBody>
                    <a:bodyPr/>
                    <a:lstStyle/>
                    <a:p>
                      <a:pPr marL="42545">
                        <a:lnSpc>
                          <a:spcPct val="100000"/>
                        </a:lnSpc>
                        <a:spcBef>
                          <a:spcPts val="170"/>
                        </a:spcBef>
                      </a:pPr>
                      <a:r>
                        <a:rPr sz="1200" b="1">
                          <a:solidFill>
                            <a:srgbClr val="153F5A"/>
                          </a:solidFill>
                          <a:latin typeface="Arial Narrow"/>
                          <a:cs typeface="Arial Narrow"/>
                        </a:rPr>
                        <a:t>24</a:t>
                      </a:r>
                      <a:r>
                        <a:rPr sz="1200" b="1" spc="290">
                          <a:solidFill>
                            <a:srgbClr val="153F5A"/>
                          </a:solidFill>
                          <a:latin typeface="Arial Narrow"/>
                          <a:cs typeface="Arial Narrow"/>
                        </a:rPr>
                        <a:t> </a:t>
                      </a:r>
                      <a:r>
                        <a:rPr sz="1200" b="1">
                          <a:solidFill>
                            <a:srgbClr val="153F5A"/>
                          </a:solidFill>
                          <a:latin typeface="Arial Narrow"/>
                          <a:cs typeface="Arial Narrow"/>
                        </a:rPr>
                        <a:t>19</a:t>
                      </a:r>
                      <a:r>
                        <a:rPr sz="1200" b="1" spc="295">
                          <a:solidFill>
                            <a:srgbClr val="153F5A"/>
                          </a:solidFill>
                          <a:latin typeface="Arial Narrow"/>
                          <a:cs typeface="Arial Narrow"/>
                        </a:rPr>
                        <a:t> </a:t>
                      </a:r>
                      <a:r>
                        <a:rPr sz="1200" b="1">
                          <a:solidFill>
                            <a:srgbClr val="153F5A"/>
                          </a:solidFill>
                          <a:latin typeface="Arial Narrow"/>
                          <a:cs typeface="Arial Narrow"/>
                        </a:rPr>
                        <a:t>13</a:t>
                      </a:r>
                      <a:r>
                        <a:rPr sz="1200" b="1" spc="320">
                          <a:solidFill>
                            <a:srgbClr val="153F5A"/>
                          </a:solidFill>
                          <a:latin typeface="Arial Narrow"/>
                          <a:cs typeface="Arial Narrow"/>
                        </a:rPr>
                        <a:t> </a:t>
                      </a:r>
                      <a:r>
                        <a:rPr sz="1200" b="1" spc="-25">
                          <a:solidFill>
                            <a:srgbClr val="153F5A"/>
                          </a:solidFill>
                          <a:latin typeface="Arial Narrow"/>
                          <a:cs typeface="Arial Narrow"/>
                        </a:rPr>
                        <a:t>11</a:t>
                      </a:r>
                      <a:endParaRPr sz="1200">
                        <a:latin typeface="Arial Narrow"/>
                        <a:cs typeface="Arial Narrow"/>
                      </a:endParaRPr>
                    </a:p>
                  </a:txBody>
                  <a:tcPr marL="0" marR="0" marT="21591" marB="0"/>
                </a:tc>
                <a:tc>
                  <a:txBody>
                    <a:bodyPr/>
                    <a:lstStyle/>
                    <a:p>
                      <a:pPr algn="ctr">
                        <a:lnSpc>
                          <a:spcPct val="100000"/>
                        </a:lnSpc>
                        <a:spcBef>
                          <a:spcPts val="170"/>
                        </a:spcBef>
                      </a:pPr>
                      <a:r>
                        <a:rPr sz="1200" b="1" spc="-50">
                          <a:solidFill>
                            <a:srgbClr val="153F5A"/>
                          </a:solidFill>
                          <a:latin typeface="Arial Narrow"/>
                          <a:cs typeface="Arial Narrow"/>
                        </a:rPr>
                        <a:t>8</a:t>
                      </a:r>
                      <a:endParaRPr sz="1200">
                        <a:latin typeface="Arial Narrow"/>
                        <a:cs typeface="Arial Narrow"/>
                      </a:endParaRPr>
                    </a:p>
                  </a:txBody>
                  <a:tcPr marL="0" marR="0" marT="21591" marB="0"/>
                </a:tc>
                <a:tc>
                  <a:txBody>
                    <a:bodyPr/>
                    <a:lstStyle/>
                    <a:p>
                      <a:pPr algn="ctr">
                        <a:lnSpc>
                          <a:spcPct val="100000"/>
                        </a:lnSpc>
                        <a:spcBef>
                          <a:spcPts val="170"/>
                        </a:spcBef>
                      </a:pPr>
                      <a:r>
                        <a:rPr sz="1200" b="1" spc="-50">
                          <a:solidFill>
                            <a:srgbClr val="153F5A"/>
                          </a:solidFill>
                          <a:latin typeface="Arial Narrow"/>
                          <a:cs typeface="Arial Narrow"/>
                        </a:rPr>
                        <a:t>7</a:t>
                      </a:r>
                      <a:endParaRPr sz="1200">
                        <a:latin typeface="Arial Narrow"/>
                        <a:cs typeface="Arial Narrow"/>
                      </a:endParaRPr>
                    </a:p>
                  </a:txBody>
                  <a:tcPr marL="0" marR="0" marT="21591" marB="0"/>
                </a:tc>
                <a:tc>
                  <a:txBody>
                    <a:bodyPr/>
                    <a:lstStyle/>
                    <a:p>
                      <a:pPr marL="71120">
                        <a:lnSpc>
                          <a:spcPct val="100000"/>
                        </a:lnSpc>
                        <a:spcBef>
                          <a:spcPts val="170"/>
                        </a:spcBef>
                        <a:tabLst>
                          <a:tab pos="283845" algn="l"/>
                          <a:tab pos="496570" algn="l"/>
                        </a:tabLst>
                      </a:pPr>
                      <a:r>
                        <a:rPr sz="1200" b="1" spc="-50">
                          <a:solidFill>
                            <a:srgbClr val="153F5A"/>
                          </a:solidFill>
                          <a:latin typeface="Arial Narrow"/>
                          <a:cs typeface="Arial Narrow"/>
                        </a:rPr>
                        <a:t>6</a:t>
                      </a:r>
                      <a:r>
                        <a:rPr sz="1200" b="1">
                          <a:solidFill>
                            <a:srgbClr val="153F5A"/>
                          </a:solidFill>
                          <a:latin typeface="Arial Narrow"/>
                          <a:cs typeface="Arial Narrow"/>
                        </a:rPr>
                        <a:t>	</a:t>
                      </a:r>
                      <a:r>
                        <a:rPr sz="1200" b="1" spc="-50">
                          <a:solidFill>
                            <a:srgbClr val="153F5A"/>
                          </a:solidFill>
                          <a:latin typeface="Arial Narrow"/>
                          <a:cs typeface="Arial Narrow"/>
                        </a:rPr>
                        <a:t>6</a:t>
                      </a:r>
                      <a:r>
                        <a:rPr sz="1200" b="1">
                          <a:solidFill>
                            <a:srgbClr val="153F5A"/>
                          </a:solidFill>
                          <a:latin typeface="Arial Narrow"/>
                          <a:cs typeface="Arial Narrow"/>
                        </a:rPr>
                        <a:t>	</a:t>
                      </a:r>
                      <a:r>
                        <a:rPr sz="1200" b="1" spc="-50">
                          <a:solidFill>
                            <a:srgbClr val="153F5A"/>
                          </a:solidFill>
                          <a:latin typeface="Arial Narrow"/>
                          <a:cs typeface="Arial Narrow"/>
                        </a:rPr>
                        <a:t>2</a:t>
                      </a:r>
                      <a:endParaRPr sz="1200">
                        <a:latin typeface="Arial Narrow"/>
                        <a:cs typeface="Arial Narrow"/>
                      </a:endParaRPr>
                    </a:p>
                  </a:txBody>
                  <a:tcPr marL="0" marR="0" marT="21591" marB="0"/>
                </a:tc>
                <a:tc>
                  <a:txBody>
                    <a:bodyPr/>
                    <a:lstStyle/>
                    <a:p>
                      <a:pPr algn="ctr">
                        <a:lnSpc>
                          <a:spcPct val="100000"/>
                        </a:lnSpc>
                        <a:spcBef>
                          <a:spcPts val="170"/>
                        </a:spcBef>
                      </a:pPr>
                      <a:r>
                        <a:rPr sz="1200" b="1" spc="-50">
                          <a:solidFill>
                            <a:srgbClr val="153F5A"/>
                          </a:solidFill>
                          <a:latin typeface="Arial Narrow"/>
                          <a:cs typeface="Arial Narrow"/>
                        </a:rPr>
                        <a:t>2</a:t>
                      </a:r>
                      <a:endParaRPr sz="1200">
                        <a:latin typeface="Arial Narrow"/>
                        <a:cs typeface="Arial Narrow"/>
                      </a:endParaRPr>
                    </a:p>
                  </a:txBody>
                  <a:tcPr marL="0" marR="0" marT="21591" marB="0"/>
                </a:tc>
                <a:tc>
                  <a:txBody>
                    <a:bodyPr/>
                    <a:lstStyle/>
                    <a:p>
                      <a:pPr algn="ctr">
                        <a:lnSpc>
                          <a:spcPct val="100000"/>
                        </a:lnSpc>
                        <a:spcBef>
                          <a:spcPts val="170"/>
                        </a:spcBef>
                      </a:pPr>
                      <a:r>
                        <a:rPr sz="1200" b="1" spc="-50">
                          <a:solidFill>
                            <a:srgbClr val="153F5A"/>
                          </a:solidFill>
                          <a:latin typeface="Arial Narrow"/>
                          <a:cs typeface="Arial Narrow"/>
                        </a:rPr>
                        <a:t>2</a:t>
                      </a:r>
                      <a:endParaRPr sz="1200">
                        <a:latin typeface="Arial Narrow"/>
                        <a:cs typeface="Arial Narrow"/>
                      </a:endParaRPr>
                    </a:p>
                  </a:txBody>
                  <a:tcPr marL="0" marR="0" marT="21591" marB="0"/>
                </a:tc>
                <a:tc>
                  <a:txBody>
                    <a:bodyPr/>
                    <a:lstStyle/>
                    <a:p>
                      <a:pPr algn="ctr">
                        <a:lnSpc>
                          <a:spcPct val="100000"/>
                        </a:lnSpc>
                        <a:spcBef>
                          <a:spcPts val="170"/>
                        </a:spcBef>
                      </a:pPr>
                      <a:r>
                        <a:rPr sz="1200" b="1" spc="-50">
                          <a:solidFill>
                            <a:srgbClr val="153F5A"/>
                          </a:solidFill>
                          <a:latin typeface="Arial Narrow"/>
                          <a:cs typeface="Arial Narrow"/>
                        </a:rPr>
                        <a:t>2</a:t>
                      </a:r>
                      <a:endParaRPr sz="1200">
                        <a:latin typeface="Arial Narrow"/>
                        <a:cs typeface="Arial Narrow"/>
                      </a:endParaRPr>
                    </a:p>
                  </a:txBody>
                  <a:tcPr marL="0" marR="0" marT="21591" marB="0"/>
                </a:tc>
                <a:tc>
                  <a:txBody>
                    <a:bodyPr/>
                    <a:lstStyle/>
                    <a:p>
                      <a:pPr algn="ctr">
                        <a:lnSpc>
                          <a:spcPct val="100000"/>
                        </a:lnSpc>
                        <a:spcBef>
                          <a:spcPts val="170"/>
                        </a:spcBef>
                      </a:pPr>
                      <a:r>
                        <a:rPr sz="1200" b="1" spc="-50">
                          <a:solidFill>
                            <a:srgbClr val="153F5A"/>
                          </a:solidFill>
                          <a:latin typeface="Arial Narrow"/>
                          <a:cs typeface="Arial Narrow"/>
                        </a:rPr>
                        <a:t>1</a:t>
                      </a:r>
                      <a:endParaRPr sz="1200">
                        <a:latin typeface="Arial Narrow"/>
                        <a:cs typeface="Arial Narrow"/>
                      </a:endParaRPr>
                    </a:p>
                  </a:txBody>
                  <a:tcPr marL="0" marR="0" marT="21591" marB="0"/>
                </a:tc>
                <a:tc>
                  <a:txBody>
                    <a:bodyPr/>
                    <a:lstStyle/>
                    <a:p>
                      <a:pPr marL="71120">
                        <a:lnSpc>
                          <a:spcPct val="100000"/>
                        </a:lnSpc>
                        <a:spcBef>
                          <a:spcPts val="170"/>
                        </a:spcBef>
                      </a:pPr>
                      <a:r>
                        <a:rPr sz="1200" b="1" spc="-50">
                          <a:solidFill>
                            <a:srgbClr val="153F5A"/>
                          </a:solidFill>
                          <a:latin typeface="Arial Narrow"/>
                          <a:cs typeface="Arial Narrow"/>
                        </a:rPr>
                        <a:t>0</a:t>
                      </a:r>
                      <a:endParaRPr sz="1200">
                        <a:latin typeface="Arial Narrow"/>
                        <a:cs typeface="Arial Narrow"/>
                      </a:endParaRPr>
                    </a:p>
                  </a:txBody>
                  <a:tcPr marL="0" marR="0" marT="21591" marB="0"/>
                </a:tc>
                <a:extLst>
                  <a:ext uri="{0D108BD9-81ED-4DB2-BD59-A6C34878D82A}">
                    <a16:rowId xmlns:a16="http://schemas.microsoft.com/office/drawing/2014/main" val="10000"/>
                  </a:ext>
                </a:extLst>
              </a:tr>
              <a:tr h="249107">
                <a:tc>
                  <a:txBody>
                    <a:bodyPr/>
                    <a:lstStyle/>
                    <a:p>
                      <a:pPr marR="24765" algn="r">
                        <a:lnSpc>
                          <a:spcPct val="100000"/>
                        </a:lnSpc>
                        <a:spcBef>
                          <a:spcPts val="210"/>
                        </a:spcBef>
                      </a:pPr>
                      <a:r>
                        <a:rPr sz="1100" b="1" spc="-25">
                          <a:solidFill>
                            <a:srgbClr val="666666"/>
                          </a:solidFill>
                          <a:latin typeface="Arial Narrow"/>
                          <a:cs typeface="Arial Narrow"/>
                        </a:rPr>
                        <a:t>SOC</a:t>
                      </a:r>
                      <a:endParaRPr sz="1100">
                        <a:latin typeface="Arial Narrow"/>
                        <a:cs typeface="Arial Narrow"/>
                      </a:endParaRPr>
                    </a:p>
                  </a:txBody>
                  <a:tcPr marL="0" marR="0" marT="26671" marB="0"/>
                </a:tc>
                <a:tc>
                  <a:txBody>
                    <a:bodyPr/>
                    <a:lstStyle/>
                    <a:p>
                      <a:pPr algn="ctr">
                        <a:lnSpc>
                          <a:spcPct val="100000"/>
                        </a:lnSpc>
                        <a:spcBef>
                          <a:spcPts val="35"/>
                        </a:spcBef>
                      </a:pPr>
                      <a:r>
                        <a:rPr sz="1200" b="1" spc="-45">
                          <a:solidFill>
                            <a:srgbClr val="666666"/>
                          </a:solidFill>
                          <a:latin typeface="Arial Narrow"/>
                          <a:cs typeface="Arial Narrow"/>
                        </a:rPr>
                        <a:t>113</a:t>
                      </a:r>
                      <a:r>
                        <a:rPr sz="1200" b="1" spc="100">
                          <a:solidFill>
                            <a:srgbClr val="666666"/>
                          </a:solidFill>
                          <a:latin typeface="Arial Narrow"/>
                          <a:cs typeface="Arial Narrow"/>
                        </a:rPr>
                        <a:t> </a:t>
                      </a:r>
                      <a:r>
                        <a:rPr sz="1200" b="1">
                          <a:solidFill>
                            <a:srgbClr val="666666"/>
                          </a:solidFill>
                          <a:latin typeface="Arial Narrow"/>
                          <a:cs typeface="Arial Narrow"/>
                        </a:rPr>
                        <a:t>99</a:t>
                      </a:r>
                      <a:r>
                        <a:rPr sz="1200" b="1" spc="110">
                          <a:solidFill>
                            <a:srgbClr val="666666"/>
                          </a:solidFill>
                          <a:latin typeface="Arial Narrow"/>
                          <a:cs typeface="Arial Narrow"/>
                        </a:rPr>
                        <a:t> </a:t>
                      </a:r>
                      <a:r>
                        <a:rPr sz="1200" b="1" spc="-45">
                          <a:solidFill>
                            <a:srgbClr val="666666"/>
                          </a:solidFill>
                          <a:latin typeface="Arial Narrow"/>
                          <a:cs typeface="Arial Narrow"/>
                        </a:rPr>
                        <a:t>39</a:t>
                      </a:r>
                      <a:r>
                        <a:rPr sz="1200" b="1" spc="-25">
                          <a:solidFill>
                            <a:srgbClr val="666666"/>
                          </a:solidFill>
                          <a:latin typeface="Arial Narrow"/>
                          <a:cs typeface="Arial Narrow"/>
                        </a:rPr>
                        <a:t> 34</a:t>
                      </a:r>
                      <a:endParaRPr sz="1200">
                        <a:latin typeface="Arial Narrow"/>
                        <a:cs typeface="Arial Narrow"/>
                      </a:endParaRPr>
                    </a:p>
                  </a:txBody>
                  <a:tcPr marL="0" marR="0" marT="4445" marB="0"/>
                </a:tc>
                <a:tc>
                  <a:txBody>
                    <a:bodyPr/>
                    <a:lstStyle/>
                    <a:p>
                      <a:pPr marL="37465">
                        <a:lnSpc>
                          <a:spcPct val="100000"/>
                        </a:lnSpc>
                        <a:spcBef>
                          <a:spcPts val="35"/>
                        </a:spcBef>
                      </a:pPr>
                      <a:r>
                        <a:rPr sz="1200" b="1">
                          <a:solidFill>
                            <a:srgbClr val="666666"/>
                          </a:solidFill>
                          <a:latin typeface="Arial Narrow"/>
                          <a:cs typeface="Arial Narrow"/>
                        </a:rPr>
                        <a:t>19</a:t>
                      </a:r>
                      <a:r>
                        <a:rPr sz="1200" b="1" spc="200">
                          <a:solidFill>
                            <a:srgbClr val="666666"/>
                          </a:solidFill>
                          <a:latin typeface="Arial Narrow"/>
                          <a:cs typeface="Arial Narrow"/>
                        </a:rPr>
                        <a:t> </a:t>
                      </a:r>
                      <a:r>
                        <a:rPr sz="1200" b="1" spc="-25">
                          <a:solidFill>
                            <a:srgbClr val="666666"/>
                          </a:solidFill>
                          <a:latin typeface="Arial Narrow"/>
                          <a:cs typeface="Arial Narrow"/>
                        </a:rPr>
                        <a:t>18</a:t>
                      </a:r>
                      <a:endParaRPr sz="1200">
                        <a:latin typeface="Arial Narrow"/>
                        <a:cs typeface="Arial Narrow"/>
                      </a:endParaRPr>
                    </a:p>
                  </a:txBody>
                  <a:tcPr marL="0" marR="0" marT="4445" marB="0"/>
                </a:tc>
                <a:tc>
                  <a:txBody>
                    <a:bodyPr/>
                    <a:lstStyle/>
                    <a:p>
                      <a:pPr marL="37465">
                        <a:lnSpc>
                          <a:spcPct val="100000"/>
                        </a:lnSpc>
                        <a:spcBef>
                          <a:spcPts val="35"/>
                        </a:spcBef>
                      </a:pPr>
                      <a:r>
                        <a:rPr sz="1200" b="1">
                          <a:solidFill>
                            <a:srgbClr val="666666"/>
                          </a:solidFill>
                          <a:latin typeface="Arial Narrow"/>
                          <a:cs typeface="Arial Narrow"/>
                        </a:rPr>
                        <a:t>12</a:t>
                      </a:r>
                      <a:r>
                        <a:rPr sz="1200" b="1" spc="95">
                          <a:solidFill>
                            <a:srgbClr val="666666"/>
                          </a:solidFill>
                          <a:latin typeface="Arial Narrow"/>
                          <a:cs typeface="Arial Narrow"/>
                        </a:rPr>
                        <a:t> </a:t>
                      </a:r>
                      <a:r>
                        <a:rPr sz="1200" b="1" spc="-25">
                          <a:solidFill>
                            <a:srgbClr val="666666"/>
                          </a:solidFill>
                          <a:latin typeface="Arial Narrow"/>
                          <a:cs typeface="Arial Narrow"/>
                        </a:rPr>
                        <a:t>12</a:t>
                      </a:r>
                      <a:endParaRPr sz="1200">
                        <a:latin typeface="Arial Narrow"/>
                        <a:cs typeface="Arial Narrow"/>
                      </a:endParaRPr>
                    </a:p>
                  </a:txBody>
                  <a:tcPr marL="0" marR="0" marT="4445" marB="0"/>
                </a:tc>
                <a:tc>
                  <a:txBody>
                    <a:bodyPr/>
                    <a:lstStyle/>
                    <a:p>
                      <a:pPr marL="66040">
                        <a:lnSpc>
                          <a:spcPct val="100000"/>
                        </a:lnSpc>
                        <a:spcBef>
                          <a:spcPts val="35"/>
                        </a:spcBef>
                      </a:pPr>
                      <a:r>
                        <a:rPr sz="1200" b="1">
                          <a:solidFill>
                            <a:srgbClr val="666666"/>
                          </a:solidFill>
                          <a:latin typeface="Arial Narrow"/>
                          <a:cs typeface="Arial Narrow"/>
                        </a:rPr>
                        <a:t>9</a:t>
                      </a:r>
                      <a:r>
                        <a:rPr sz="1200" b="1" spc="190">
                          <a:solidFill>
                            <a:srgbClr val="666666"/>
                          </a:solidFill>
                          <a:latin typeface="Arial Narrow"/>
                          <a:cs typeface="Arial Narrow"/>
                        </a:rPr>
                        <a:t>  </a:t>
                      </a:r>
                      <a:r>
                        <a:rPr sz="1200" b="1" spc="-50">
                          <a:solidFill>
                            <a:srgbClr val="666666"/>
                          </a:solidFill>
                          <a:latin typeface="Arial Narrow"/>
                          <a:cs typeface="Arial Narrow"/>
                        </a:rPr>
                        <a:t>9</a:t>
                      </a:r>
                      <a:endParaRPr sz="1200">
                        <a:latin typeface="Arial Narrow"/>
                        <a:cs typeface="Arial Narrow"/>
                      </a:endParaRPr>
                    </a:p>
                  </a:txBody>
                  <a:tcPr marL="0" marR="0" marT="4445" marB="0"/>
                </a:tc>
                <a:tc>
                  <a:txBody>
                    <a:bodyPr/>
                    <a:lstStyle/>
                    <a:p>
                      <a:pPr marL="66040">
                        <a:lnSpc>
                          <a:spcPct val="100000"/>
                        </a:lnSpc>
                        <a:spcBef>
                          <a:spcPts val="35"/>
                        </a:spcBef>
                      </a:pPr>
                      <a:r>
                        <a:rPr sz="1200" b="1">
                          <a:solidFill>
                            <a:srgbClr val="666666"/>
                          </a:solidFill>
                          <a:latin typeface="Arial Narrow"/>
                          <a:cs typeface="Arial Narrow"/>
                        </a:rPr>
                        <a:t>4</a:t>
                      </a:r>
                      <a:r>
                        <a:rPr sz="1200" b="1" spc="190">
                          <a:solidFill>
                            <a:srgbClr val="666666"/>
                          </a:solidFill>
                          <a:latin typeface="Arial Narrow"/>
                          <a:cs typeface="Arial Narrow"/>
                        </a:rPr>
                        <a:t>  </a:t>
                      </a:r>
                      <a:r>
                        <a:rPr sz="1200" b="1">
                          <a:solidFill>
                            <a:srgbClr val="666666"/>
                          </a:solidFill>
                          <a:latin typeface="Arial Narrow"/>
                          <a:cs typeface="Arial Narrow"/>
                        </a:rPr>
                        <a:t>1</a:t>
                      </a:r>
                      <a:r>
                        <a:rPr sz="1200" b="1" spc="190">
                          <a:solidFill>
                            <a:srgbClr val="666666"/>
                          </a:solidFill>
                          <a:latin typeface="Arial Narrow"/>
                          <a:cs typeface="Arial Narrow"/>
                        </a:rPr>
                        <a:t>  </a:t>
                      </a:r>
                      <a:r>
                        <a:rPr sz="1200" b="1">
                          <a:solidFill>
                            <a:srgbClr val="666666"/>
                          </a:solidFill>
                          <a:latin typeface="Arial Narrow"/>
                          <a:cs typeface="Arial Narrow"/>
                        </a:rPr>
                        <a:t>1</a:t>
                      </a:r>
                      <a:r>
                        <a:rPr sz="1200" b="1" spc="195">
                          <a:solidFill>
                            <a:srgbClr val="666666"/>
                          </a:solidFill>
                          <a:latin typeface="Arial Narrow"/>
                          <a:cs typeface="Arial Narrow"/>
                        </a:rPr>
                        <a:t>  </a:t>
                      </a:r>
                      <a:r>
                        <a:rPr sz="1200" b="1" spc="-50">
                          <a:solidFill>
                            <a:srgbClr val="666666"/>
                          </a:solidFill>
                          <a:latin typeface="Arial Narrow"/>
                          <a:cs typeface="Arial Narrow"/>
                        </a:rPr>
                        <a:t>1</a:t>
                      </a:r>
                      <a:endParaRPr sz="1200">
                        <a:latin typeface="Arial Narrow"/>
                        <a:cs typeface="Arial Narrow"/>
                      </a:endParaRPr>
                    </a:p>
                  </a:txBody>
                  <a:tcPr marL="0" marR="0" marT="4445" marB="0"/>
                </a:tc>
                <a:tc>
                  <a:txBody>
                    <a:bodyPr/>
                    <a:lstStyle/>
                    <a:p>
                      <a:pPr marL="59055">
                        <a:lnSpc>
                          <a:spcPct val="100000"/>
                        </a:lnSpc>
                        <a:spcBef>
                          <a:spcPts val="35"/>
                        </a:spcBef>
                      </a:pPr>
                      <a:r>
                        <a:rPr sz="1200" b="1" spc="-50">
                          <a:solidFill>
                            <a:srgbClr val="666666"/>
                          </a:solidFill>
                          <a:latin typeface="Arial Narrow"/>
                          <a:cs typeface="Arial Narrow"/>
                        </a:rPr>
                        <a:t>0</a:t>
                      </a:r>
                      <a:endParaRPr sz="1200">
                        <a:latin typeface="Arial Narrow"/>
                        <a:cs typeface="Arial Narrow"/>
                      </a:endParaRPr>
                    </a:p>
                  </a:txBody>
                  <a:tcPr marL="0" marR="0" marT="4445"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marR="57150" algn="r">
                        <a:lnSpc>
                          <a:spcPct val="100000"/>
                        </a:lnSpc>
                        <a:spcBef>
                          <a:spcPts val="210"/>
                        </a:spcBef>
                      </a:pPr>
                      <a:r>
                        <a:rPr sz="1100" b="1" spc="-25">
                          <a:solidFill>
                            <a:srgbClr val="666666"/>
                          </a:solidFill>
                          <a:latin typeface="Arial Narrow"/>
                          <a:cs typeface="Arial Narrow"/>
                        </a:rPr>
                        <a:t>SOC</a:t>
                      </a:r>
                      <a:endParaRPr sz="1100">
                        <a:latin typeface="Arial Narrow"/>
                        <a:cs typeface="Arial Narrow"/>
                      </a:endParaRPr>
                    </a:p>
                  </a:txBody>
                  <a:tcPr marL="0" marR="0" marT="26671" marB="0"/>
                </a:tc>
                <a:tc>
                  <a:txBody>
                    <a:bodyPr/>
                    <a:lstStyle/>
                    <a:p>
                      <a:pPr marL="22225" algn="ctr">
                        <a:lnSpc>
                          <a:spcPts val="1310"/>
                        </a:lnSpc>
                      </a:pPr>
                      <a:r>
                        <a:rPr sz="1200" b="1">
                          <a:solidFill>
                            <a:srgbClr val="666666"/>
                          </a:solidFill>
                          <a:latin typeface="Arial Narrow"/>
                          <a:cs typeface="Arial Narrow"/>
                        </a:rPr>
                        <a:t>238</a:t>
                      </a:r>
                      <a:r>
                        <a:rPr sz="1200" b="1" spc="10">
                          <a:solidFill>
                            <a:srgbClr val="666666"/>
                          </a:solidFill>
                          <a:latin typeface="Arial Narrow"/>
                          <a:cs typeface="Arial Narrow"/>
                        </a:rPr>
                        <a:t> </a:t>
                      </a:r>
                      <a:r>
                        <a:rPr sz="1200" b="1">
                          <a:solidFill>
                            <a:srgbClr val="666666"/>
                          </a:solidFill>
                          <a:latin typeface="Arial Narrow"/>
                          <a:cs typeface="Arial Narrow"/>
                        </a:rPr>
                        <a:t>206</a:t>
                      </a:r>
                      <a:r>
                        <a:rPr sz="1200" b="1" spc="10">
                          <a:solidFill>
                            <a:srgbClr val="666666"/>
                          </a:solidFill>
                          <a:latin typeface="Arial Narrow"/>
                          <a:cs typeface="Arial Narrow"/>
                        </a:rPr>
                        <a:t> </a:t>
                      </a:r>
                      <a:r>
                        <a:rPr sz="1200" b="1">
                          <a:solidFill>
                            <a:srgbClr val="666666"/>
                          </a:solidFill>
                          <a:latin typeface="Arial Narrow"/>
                          <a:cs typeface="Arial Narrow"/>
                        </a:rPr>
                        <a:t>84</a:t>
                      </a:r>
                      <a:r>
                        <a:rPr sz="1200" b="1" spc="20">
                          <a:solidFill>
                            <a:srgbClr val="666666"/>
                          </a:solidFill>
                          <a:latin typeface="Arial Narrow"/>
                          <a:cs typeface="Arial Narrow"/>
                        </a:rPr>
                        <a:t> </a:t>
                      </a:r>
                      <a:r>
                        <a:rPr sz="1200" b="1" spc="-25">
                          <a:solidFill>
                            <a:srgbClr val="666666"/>
                          </a:solidFill>
                          <a:latin typeface="Arial Narrow"/>
                          <a:cs typeface="Arial Narrow"/>
                        </a:rPr>
                        <a:t>68</a:t>
                      </a:r>
                      <a:endParaRPr sz="1200">
                        <a:latin typeface="Arial Narrow"/>
                        <a:cs typeface="Arial Narrow"/>
                      </a:endParaRPr>
                    </a:p>
                  </a:txBody>
                  <a:tcPr marL="0" marR="0" marT="0" marB="0"/>
                </a:tc>
                <a:tc>
                  <a:txBody>
                    <a:bodyPr/>
                    <a:lstStyle/>
                    <a:p>
                      <a:pPr algn="ctr">
                        <a:lnSpc>
                          <a:spcPts val="1310"/>
                        </a:lnSpc>
                      </a:pPr>
                      <a:r>
                        <a:rPr sz="1200" b="1" spc="-25">
                          <a:solidFill>
                            <a:srgbClr val="666666"/>
                          </a:solidFill>
                          <a:latin typeface="Arial Narrow"/>
                          <a:cs typeface="Arial Narrow"/>
                        </a:rPr>
                        <a:t>39</a:t>
                      </a:r>
                      <a:endParaRPr sz="1200">
                        <a:latin typeface="Arial Narrow"/>
                        <a:cs typeface="Arial Narrow"/>
                      </a:endParaRPr>
                    </a:p>
                  </a:txBody>
                  <a:tcPr marL="0" marR="0" marT="0" marB="0"/>
                </a:tc>
                <a:tc>
                  <a:txBody>
                    <a:bodyPr/>
                    <a:lstStyle/>
                    <a:p>
                      <a:pPr marL="7620" algn="ctr">
                        <a:lnSpc>
                          <a:spcPts val="1310"/>
                        </a:lnSpc>
                      </a:pPr>
                      <a:r>
                        <a:rPr sz="1200" b="1" spc="-25">
                          <a:solidFill>
                            <a:srgbClr val="666666"/>
                          </a:solidFill>
                          <a:latin typeface="Arial Narrow"/>
                          <a:cs typeface="Arial Narrow"/>
                        </a:rPr>
                        <a:t>38</a:t>
                      </a:r>
                      <a:endParaRPr sz="1200">
                        <a:latin typeface="Arial Narrow"/>
                        <a:cs typeface="Arial Narrow"/>
                      </a:endParaRPr>
                    </a:p>
                  </a:txBody>
                  <a:tcPr marL="0" marR="0" marT="0" marB="0"/>
                </a:tc>
                <a:tc>
                  <a:txBody>
                    <a:bodyPr/>
                    <a:lstStyle/>
                    <a:p>
                      <a:pPr algn="ctr">
                        <a:lnSpc>
                          <a:spcPts val="1310"/>
                        </a:lnSpc>
                      </a:pPr>
                      <a:r>
                        <a:rPr sz="1200" b="1" spc="-25">
                          <a:solidFill>
                            <a:srgbClr val="666666"/>
                          </a:solidFill>
                          <a:latin typeface="Arial Narrow"/>
                          <a:cs typeface="Arial Narrow"/>
                        </a:rPr>
                        <a:t>25</a:t>
                      </a:r>
                      <a:endParaRPr sz="1200">
                        <a:latin typeface="Arial Narrow"/>
                        <a:cs typeface="Arial Narrow"/>
                      </a:endParaRPr>
                    </a:p>
                  </a:txBody>
                  <a:tcPr marL="0" marR="0" marT="0" marB="0"/>
                </a:tc>
                <a:tc>
                  <a:txBody>
                    <a:bodyPr/>
                    <a:lstStyle/>
                    <a:p>
                      <a:pPr algn="ctr">
                        <a:lnSpc>
                          <a:spcPts val="1310"/>
                        </a:lnSpc>
                      </a:pPr>
                      <a:r>
                        <a:rPr sz="1200" b="1" spc="-25">
                          <a:solidFill>
                            <a:srgbClr val="666666"/>
                          </a:solidFill>
                          <a:latin typeface="Arial Narrow"/>
                          <a:cs typeface="Arial Narrow"/>
                        </a:rPr>
                        <a:t>25</a:t>
                      </a:r>
                      <a:endParaRPr sz="1200">
                        <a:latin typeface="Arial Narrow"/>
                        <a:cs typeface="Arial Narrow"/>
                      </a:endParaRPr>
                    </a:p>
                  </a:txBody>
                  <a:tcPr marL="0" marR="0" marT="0" marB="0"/>
                </a:tc>
                <a:tc>
                  <a:txBody>
                    <a:bodyPr/>
                    <a:lstStyle/>
                    <a:p>
                      <a:pPr algn="ctr">
                        <a:lnSpc>
                          <a:spcPts val="1310"/>
                        </a:lnSpc>
                      </a:pPr>
                      <a:r>
                        <a:rPr sz="1200" b="1" spc="-25">
                          <a:solidFill>
                            <a:srgbClr val="666666"/>
                          </a:solidFill>
                          <a:latin typeface="Arial Narrow"/>
                          <a:cs typeface="Arial Narrow"/>
                        </a:rPr>
                        <a:t>16</a:t>
                      </a:r>
                      <a:endParaRPr sz="1200">
                        <a:latin typeface="Arial Narrow"/>
                        <a:cs typeface="Arial Narrow"/>
                      </a:endParaRPr>
                    </a:p>
                  </a:txBody>
                  <a:tcPr marL="0" marR="0" marT="0" marB="0"/>
                </a:tc>
                <a:tc>
                  <a:txBody>
                    <a:bodyPr/>
                    <a:lstStyle/>
                    <a:p>
                      <a:pPr algn="ctr">
                        <a:lnSpc>
                          <a:spcPts val="1310"/>
                        </a:lnSpc>
                      </a:pPr>
                      <a:r>
                        <a:rPr sz="1200" b="1" spc="-25">
                          <a:solidFill>
                            <a:srgbClr val="666666"/>
                          </a:solidFill>
                          <a:latin typeface="Arial Narrow"/>
                          <a:cs typeface="Arial Narrow"/>
                        </a:rPr>
                        <a:t>15</a:t>
                      </a:r>
                      <a:endParaRPr sz="1200">
                        <a:latin typeface="Arial Narrow"/>
                        <a:cs typeface="Arial Narrow"/>
                      </a:endParaRPr>
                    </a:p>
                  </a:txBody>
                  <a:tcPr marL="0" marR="0" marT="0" marB="0"/>
                </a:tc>
                <a:tc>
                  <a:txBody>
                    <a:bodyPr/>
                    <a:lstStyle/>
                    <a:p>
                      <a:pPr marL="5715" algn="ctr">
                        <a:lnSpc>
                          <a:spcPts val="1310"/>
                        </a:lnSpc>
                      </a:pPr>
                      <a:r>
                        <a:rPr sz="1200" b="1" spc="-50">
                          <a:solidFill>
                            <a:srgbClr val="666666"/>
                          </a:solidFill>
                          <a:latin typeface="Arial Narrow"/>
                          <a:cs typeface="Arial Narrow"/>
                        </a:rPr>
                        <a:t>7</a:t>
                      </a:r>
                      <a:endParaRPr sz="1200">
                        <a:latin typeface="Arial Narrow"/>
                        <a:cs typeface="Arial Narrow"/>
                      </a:endParaRPr>
                    </a:p>
                  </a:txBody>
                  <a:tcPr marL="0" marR="0" marT="0" marB="0"/>
                </a:tc>
                <a:tc>
                  <a:txBody>
                    <a:bodyPr/>
                    <a:lstStyle/>
                    <a:p>
                      <a:pPr marL="74295">
                        <a:lnSpc>
                          <a:spcPts val="1310"/>
                        </a:lnSpc>
                        <a:tabLst>
                          <a:tab pos="287020" algn="l"/>
                          <a:tab pos="499745" algn="l"/>
                          <a:tab pos="712470" algn="l"/>
                        </a:tabLst>
                      </a:pPr>
                      <a:r>
                        <a:rPr sz="1200" b="1" spc="-50">
                          <a:solidFill>
                            <a:srgbClr val="666666"/>
                          </a:solidFill>
                          <a:latin typeface="Arial Narrow"/>
                          <a:cs typeface="Arial Narrow"/>
                        </a:rPr>
                        <a:t>4</a:t>
                      </a:r>
                      <a:r>
                        <a:rPr sz="1200" b="1">
                          <a:solidFill>
                            <a:srgbClr val="666666"/>
                          </a:solidFill>
                          <a:latin typeface="Arial Narrow"/>
                          <a:cs typeface="Arial Narrow"/>
                        </a:rPr>
                        <a:t>	</a:t>
                      </a:r>
                      <a:r>
                        <a:rPr sz="1200" b="1" spc="-50">
                          <a:solidFill>
                            <a:srgbClr val="666666"/>
                          </a:solidFill>
                          <a:latin typeface="Arial Narrow"/>
                          <a:cs typeface="Arial Narrow"/>
                        </a:rPr>
                        <a:t>3</a:t>
                      </a:r>
                      <a:r>
                        <a:rPr sz="1200" b="1">
                          <a:solidFill>
                            <a:srgbClr val="666666"/>
                          </a:solidFill>
                          <a:latin typeface="Arial Narrow"/>
                          <a:cs typeface="Arial Narrow"/>
                        </a:rPr>
                        <a:t>	</a:t>
                      </a:r>
                      <a:r>
                        <a:rPr sz="1200" b="1" spc="-50">
                          <a:solidFill>
                            <a:srgbClr val="666666"/>
                          </a:solidFill>
                          <a:latin typeface="Arial Narrow"/>
                          <a:cs typeface="Arial Narrow"/>
                        </a:rPr>
                        <a:t>3</a:t>
                      </a:r>
                      <a:r>
                        <a:rPr sz="1200" b="1">
                          <a:solidFill>
                            <a:srgbClr val="666666"/>
                          </a:solidFill>
                          <a:latin typeface="Arial Narrow"/>
                          <a:cs typeface="Arial Narrow"/>
                        </a:rPr>
                        <a:t>	</a:t>
                      </a:r>
                      <a:r>
                        <a:rPr sz="1200" b="1" spc="-50">
                          <a:solidFill>
                            <a:srgbClr val="666666"/>
                          </a:solidFill>
                          <a:latin typeface="Arial Narrow"/>
                          <a:cs typeface="Arial Narrow"/>
                        </a:rPr>
                        <a:t>2</a:t>
                      </a:r>
                      <a:endParaRPr sz="1200">
                        <a:latin typeface="Arial Narrow"/>
                        <a:cs typeface="Arial Narrow"/>
                      </a:endParaRPr>
                    </a:p>
                  </a:txBody>
                  <a:tcPr marL="0" marR="0" marT="0" marB="0"/>
                </a:tc>
                <a:tc>
                  <a:txBody>
                    <a:bodyPr/>
                    <a:lstStyle/>
                    <a:p>
                      <a:pPr algn="ctr">
                        <a:lnSpc>
                          <a:spcPts val="1310"/>
                        </a:lnSpc>
                      </a:pPr>
                      <a:r>
                        <a:rPr sz="1200" b="1" spc="-50">
                          <a:solidFill>
                            <a:srgbClr val="666666"/>
                          </a:solidFill>
                          <a:latin typeface="Arial Narrow"/>
                          <a:cs typeface="Arial Narrow"/>
                        </a:rPr>
                        <a:t>2</a:t>
                      </a:r>
                      <a:endParaRPr sz="1200">
                        <a:latin typeface="Arial Narrow"/>
                        <a:cs typeface="Arial Narrow"/>
                      </a:endParaRPr>
                    </a:p>
                  </a:txBody>
                  <a:tcPr marL="0" marR="0" marT="0" marB="0"/>
                </a:tc>
                <a:tc>
                  <a:txBody>
                    <a:bodyPr/>
                    <a:lstStyle/>
                    <a:p>
                      <a:pPr algn="ctr">
                        <a:lnSpc>
                          <a:spcPts val="1310"/>
                        </a:lnSpc>
                      </a:pPr>
                      <a:r>
                        <a:rPr sz="1200" b="1" spc="-50">
                          <a:solidFill>
                            <a:srgbClr val="666666"/>
                          </a:solidFill>
                          <a:latin typeface="Arial Narrow"/>
                          <a:cs typeface="Arial Narrow"/>
                        </a:rPr>
                        <a:t>1</a:t>
                      </a:r>
                      <a:endParaRPr sz="1200">
                        <a:latin typeface="Arial Narrow"/>
                        <a:cs typeface="Arial Narrow"/>
                      </a:endParaRPr>
                    </a:p>
                  </a:txBody>
                  <a:tcPr marL="0" marR="0" marT="0" marB="0"/>
                </a:tc>
                <a:tc>
                  <a:txBody>
                    <a:bodyPr/>
                    <a:lstStyle/>
                    <a:p>
                      <a:pPr marL="71120">
                        <a:lnSpc>
                          <a:spcPts val="1310"/>
                        </a:lnSpc>
                      </a:pPr>
                      <a:r>
                        <a:rPr sz="1200" b="1" spc="-50">
                          <a:solidFill>
                            <a:srgbClr val="666666"/>
                          </a:solidFill>
                          <a:latin typeface="Arial Narrow"/>
                          <a:cs typeface="Arial Narrow"/>
                        </a:rPr>
                        <a:t>0</a:t>
                      </a:r>
                      <a:endParaRPr sz="1200">
                        <a:latin typeface="Arial Narrow"/>
                        <a:cs typeface="Arial Narrow"/>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tc>
                  <a:txBody>
                    <a:bodyPr/>
                    <a:lstStyle/>
                    <a:p>
                      <a:pPr>
                        <a:lnSpc>
                          <a:spcPct val="100000"/>
                        </a:lnSpc>
                      </a:pPr>
                      <a:endParaRPr sz="1200">
                        <a:latin typeface="Times New Roman"/>
                        <a:cs typeface="Times New Roman"/>
                      </a:endParaRPr>
                    </a:p>
                  </a:txBody>
                  <a:tcPr marL="0" marR="0" marT="0" marB="0"/>
                </a:tc>
                <a:extLst>
                  <a:ext uri="{0D108BD9-81ED-4DB2-BD59-A6C34878D82A}">
                    <a16:rowId xmlns:a16="http://schemas.microsoft.com/office/drawing/2014/main" val="10001"/>
                  </a:ext>
                </a:extLst>
              </a:tr>
            </a:tbl>
          </a:graphicData>
        </a:graphic>
      </p:graphicFrame>
      <p:sp>
        <p:nvSpPr>
          <p:cNvPr id="147" name="object 147"/>
          <p:cNvSpPr txBox="1"/>
          <p:nvPr/>
        </p:nvSpPr>
        <p:spPr>
          <a:xfrm>
            <a:off x="11276774" y="1899374"/>
            <a:ext cx="496571" cy="282641"/>
          </a:xfrm>
          <a:prstGeom prst="rect">
            <a:avLst/>
          </a:prstGeom>
        </p:spPr>
        <p:txBody>
          <a:bodyPr vert="horz" wrap="square" lIns="0" tIns="9525" rIns="0" bIns="0" rtlCol="0">
            <a:spAutoFit/>
          </a:bodyPr>
          <a:lstStyle/>
          <a:p>
            <a:pPr marL="12700" marR="5080" defTabSz="914377">
              <a:lnSpc>
                <a:spcPct val="102200"/>
              </a:lnSpc>
              <a:spcBef>
                <a:spcPts val="75"/>
              </a:spcBef>
              <a:defRPr/>
            </a:pPr>
            <a:r>
              <a:rPr sz="900" kern="0" spc="-11">
                <a:solidFill>
                  <a:srgbClr val="153F5A"/>
                </a:solidFill>
                <a:latin typeface="Arial Narrow"/>
                <a:ea typeface="ＭＳ Ｐゴシック" charset="0"/>
                <a:cs typeface="Arial Narrow"/>
              </a:rPr>
              <a:t>Elacestrant</a:t>
            </a:r>
            <a:r>
              <a:rPr sz="900" kern="0" spc="500">
                <a:solidFill>
                  <a:srgbClr val="153F5A"/>
                </a:solidFill>
                <a:latin typeface="Arial Narrow"/>
                <a:ea typeface="ＭＳ Ｐゴシック" charset="0"/>
                <a:cs typeface="Arial Narrow"/>
              </a:rPr>
              <a:t> </a:t>
            </a:r>
            <a:r>
              <a:rPr sz="900" kern="0" spc="-25">
                <a:solidFill>
                  <a:srgbClr val="153F5A"/>
                </a:solidFill>
                <a:latin typeface="Arial Narrow"/>
                <a:ea typeface="ＭＳ Ｐゴシック" charset="0"/>
                <a:cs typeface="Arial Narrow"/>
              </a:rPr>
              <a:t>SOC</a:t>
            </a:r>
            <a:endParaRPr sz="900" kern="0">
              <a:solidFill>
                <a:sysClr val="windowText" lastClr="000000"/>
              </a:solidFill>
              <a:latin typeface="Arial Narrow"/>
              <a:ea typeface="ＭＳ Ｐゴシック" charset="0"/>
              <a:cs typeface="Arial Narrow"/>
            </a:endParaRPr>
          </a:p>
        </p:txBody>
      </p:sp>
      <p:grpSp>
        <p:nvGrpSpPr>
          <p:cNvPr id="148" name="object 148"/>
          <p:cNvGrpSpPr/>
          <p:nvPr/>
        </p:nvGrpSpPr>
        <p:grpSpPr>
          <a:xfrm>
            <a:off x="6743825" y="1989780"/>
            <a:ext cx="4997690" cy="1837716"/>
            <a:chOff x="6402521" y="1880598"/>
            <a:chExt cx="4997690" cy="1837716"/>
          </a:xfrm>
        </p:grpSpPr>
        <p:sp>
          <p:nvSpPr>
            <p:cNvPr id="149" name="object 149"/>
            <p:cNvSpPr/>
            <p:nvPr/>
          </p:nvSpPr>
          <p:spPr>
            <a:xfrm>
              <a:off x="6402521" y="3297132"/>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0" name="object 150"/>
            <p:cNvSpPr/>
            <p:nvPr/>
          </p:nvSpPr>
          <p:spPr>
            <a:xfrm>
              <a:off x="6402521" y="3122507"/>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1" name="object 151"/>
            <p:cNvSpPr/>
            <p:nvPr/>
          </p:nvSpPr>
          <p:spPr>
            <a:xfrm>
              <a:off x="6402521" y="2941532"/>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2" name="object 152"/>
            <p:cNvSpPr/>
            <p:nvPr/>
          </p:nvSpPr>
          <p:spPr>
            <a:xfrm>
              <a:off x="6402521" y="2767451"/>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3" name="object 153"/>
            <p:cNvSpPr/>
            <p:nvPr/>
          </p:nvSpPr>
          <p:spPr>
            <a:xfrm>
              <a:off x="6402521" y="2411851"/>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4" name="object 154"/>
            <p:cNvSpPr/>
            <p:nvPr/>
          </p:nvSpPr>
          <p:spPr>
            <a:xfrm>
              <a:off x="6402521" y="2234766"/>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5" name="object 155"/>
            <p:cNvSpPr/>
            <p:nvPr/>
          </p:nvSpPr>
          <p:spPr>
            <a:xfrm>
              <a:off x="6402521" y="2057681"/>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6" name="object 156"/>
            <p:cNvSpPr/>
            <p:nvPr/>
          </p:nvSpPr>
          <p:spPr>
            <a:xfrm>
              <a:off x="6402521" y="1880598"/>
              <a:ext cx="79375" cy="0"/>
            </a:xfrm>
            <a:custGeom>
              <a:avLst/>
              <a:gdLst/>
              <a:ahLst/>
              <a:cxnLst/>
              <a:rect l="l" t="t" r="r" b="b"/>
              <a:pathLst>
                <a:path w="79375">
                  <a:moveTo>
                    <a:pt x="0" y="0"/>
                  </a:moveTo>
                  <a:lnTo>
                    <a:pt x="79066" y="0"/>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7" name="object 157"/>
            <p:cNvSpPr/>
            <p:nvPr/>
          </p:nvSpPr>
          <p:spPr>
            <a:xfrm>
              <a:off x="6886836"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8" name="object 158"/>
            <p:cNvSpPr/>
            <p:nvPr/>
          </p:nvSpPr>
          <p:spPr>
            <a:xfrm>
              <a:off x="7070361"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59" name="object 159"/>
            <p:cNvSpPr/>
            <p:nvPr/>
          </p:nvSpPr>
          <p:spPr>
            <a:xfrm>
              <a:off x="7470672"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0" name="object 160"/>
            <p:cNvSpPr/>
            <p:nvPr/>
          </p:nvSpPr>
          <p:spPr>
            <a:xfrm>
              <a:off x="7676733"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1" name="object 161"/>
            <p:cNvSpPr/>
            <p:nvPr/>
          </p:nvSpPr>
          <p:spPr>
            <a:xfrm>
              <a:off x="8249538"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2" name="object 162"/>
            <p:cNvSpPr/>
            <p:nvPr/>
          </p:nvSpPr>
          <p:spPr>
            <a:xfrm>
              <a:off x="8844330"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3" name="object 163"/>
            <p:cNvSpPr/>
            <p:nvPr/>
          </p:nvSpPr>
          <p:spPr>
            <a:xfrm>
              <a:off x="9040733"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4" name="object 164"/>
            <p:cNvSpPr/>
            <p:nvPr/>
          </p:nvSpPr>
          <p:spPr>
            <a:xfrm>
              <a:off x="9240354"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5" name="object 165"/>
            <p:cNvSpPr/>
            <p:nvPr/>
          </p:nvSpPr>
          <p:spPr>
            <a:xfrm>
              <a:off x="10026622"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6" name="object 166"/>
            <p:cNvSpPr/>
            <p:nvPr/>
          </p:nvSpPr>
          <p:spPr>
            <a:xfrm>
              <a:off x="10219804"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7" name="object 167"/>
            <p:cNvSpPr/>
            <p:nvPr/>
          </p:nvSpPr>
          <p:spPr>
            <a:xfrm>
              <a:off x="10412986"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8" name="object 168"/>
            <p:cNvSpPr/>
            <p:nvPr/>
          </p:nvSpPr>
          <p:spPr>
            <a:xfrm>
              <a:off x="10609389"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69" name="object 169"/>
            <p:cNvSpPr/>
            <p:nvPr/>
          </p:nvSpPr>
          <p:spPr>
            <a:xfrm>
              <a:off x="11200589"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70" name="object 170"/>
            <p:cNvSpPr/>
            <p:nvPr/>
          </p:nvSpPr>
          <p:spPr>
            <a:xfrm>
              <a:off x="11400211" y="3656084"/>
              <a:ext cx="0" cy="62230"/>
            </a:xfrm>
            <a:custGeom>
              <a:avLst/>
              <a:gdLst/>
              <a:ahLst/>
              <a:cxnLst/>
              <a:rect l="l" t="t" r="r" b="b"/>
              <a:pathLst>
                <a:path h="62229">
                  <a:moveTo>
                    <a:pt x="0" y="0"/>
                  </a:moveTo>
                  <a:lnTo>
                    <a:pt x="0" y="61826"/>
                  </a:lnTo>
                </a:path>
              </a:pathLst>
            </a:custGeom>
            <a:ln w="12700">
              <a:solidFill>
                <a:srgbClr val="221E1F"/>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grpSp>
      <p:sp>
        <p:nvSpPr>
          <p:cNvPr id="171" name="object 171"/>
          <p:cNvSpPr txBox="1"/>
          <p:nvPr/>
        </p:nvSpPr>
        <p:spPr>
          <a:xfrm>
            <a:off x="6801418" y="3821647"/>
            <a:ext cx="5022851" cy="294953"/>
          </a:xfrm>
          <a:prstGeom prst="rect">
            <a:avLst/>
          </a:prstGeom>
        </p:spPr>
        <p:txBody>
          <a:bodyPr vert="horz" wrap="square" lIns="0" tIns="12700" rIns="0" bIns="0" rtlCol="0">
            <a:spAutoFit/>
          </a:bodyPr>
          <a:lstStyle/>
          <a:p>
            <a:pPr marL="12700" defTabSz="914377">
              <a:lnSpc>
                <a:spcPts val="1115"/>
              </a:lnSpc>
              <a:spcBef>
                <a:spcPts val="100"/>
              </a:spcBef>
              <a:tabLst>
                <a:tab pos="400041" algn="l"/>
                <a:tab pos="778491" algn="l"/>
                <a:tab pos="982955" algn="l"/>
                <a:tab pos="1192501" algn="l"/>
                <a:tab pos="1388711" algn="l"/>
                <a:tab pos="1765256" algn="l"/>
              </a:tabLst>
              <a:defRPr/>
            </a:pPr>
            <a:r>
              <a:rPr sz="1100" kern="0">
                <a:solidFill>
                  <a:srgbClr val="153F5A"/>
                </a:solidFill>
                <a:latin typeface="Arial Narrow"/>
                <a:ea typeface="ＭＳ Ｐゴシック" charset="0"/>
                <a:cs typeface="Arial Narrow"/>
              </a:rPr>
              <a:t>0</a:t>
            </a:r>
            <a:r>
              <a:rPr sz="1100" kern="0" spc="165">
                <a:solidFill>
                  <a:srgbClr val="153F5A"/>
                </a:solidFill>
                <a:latin typeface="Arial Narrow"/>
                <a:ea typeface="ＭＳ Ｐゴシック" charset="0"/>
                <a:cs typeface="Arial Narrow"/>
              </a:rPr>
              <a:t>  </a:t>
            </a:r>
            <a:r>
              <a:rPr sz="1100" kern="0" spc="-51">
                <a:solidFill>
                  <a:srgbClr val="153F5A"/>
                </a:solidFill>
                <a:latin typeface="Arial Narrow"/>
                <a:ea typeface="ＭＳ Ｐゴシック" charset="0"/>
                <a:cs typeface="Arial Narrow"/>
              </a:rPr>
              <a:t>1</a:t>
            </a:r>
            <a:r>
              <a:rPr sz="1100" kern="0">
                <a:solidFill>
                  <a:srgbClr val="153F5A"/>
                </a:solidFill>
                <a:latin typeface="Arial Narrow"/>
                <a:ea typeface="ＭＳ Ｐゴシック" charset="0"/>
                <a:cs typeface="Arial Narrow"/>
              </a:rPr>
              <a:t>	2</a:t>
            </a:r>
            <a:r>
              <a:rPr sz="1100" kern="0" spc="204">
                <a:solidFill>
                  <a:srgbClr val="153F5A"/>
                </a:solidFill>
                <a:latin typeface="Arial Narrow"/>
                <a:ea typeface="ＭＳ Ｐゴシック" charset="0"/>
                <a:cs typeface="Arial Narrow"/>
              </a:rPr>
              <a:t>  </a:t>
            </a:r>
            <a:r>
              <a:rPr sz="1100" kern="0" spc="-51">
                <a:solidFill>
                  <a:srgbClr val="153F5A"/>
                </a:solidFill>
                <a:latin typeface="Arial Narrow"/>
                <a:ea typeface="ＭＳ Ｐゴシック" charset="0"/>
                <a:cs typeface="Arial Narrow"/>
              </a:rPr>
              <a:t>3</a:t>
            </a:r>
            <a:r>
              <a:rPr sz="1100" kern="0">
                <a:solidFill>
                  <a:srgbClr val="153F5A"/>
                </a:solidFill>
                <a:latin typeface="Arial Narrow"/>
                <a:ea typeface="ＭＳ Ｐゴシック" charset="0"/>
                <a:cs typeface="Arial Narrow"/>
              </a:rPr>
              <a:t>	</a:t>
            </a:r>
            <a:r>
              <a:rPr sz="1100" kern="0" spc="-51">
                <a:solidFill>
                  <a:srgbClr val="153F5A"/>
                </a:solidFill>
                <a:latin typeface="Arial Narrow"/>
                <a:ea typeface="ＭＳ Ｐゴシック" charset="0"/>
                <a:cs typeface="Arial Narrow"/>
              </a:rPr>
              <a:t>4</a:t>
            </a:r>
            <a:r>
              <a:rPr sz="1100" kern="0">
                <a:solidFill>
                  <a:srgbClr val="153F5A"/>
                </a:solidFill>
                <a:latin typeface="Arial Narrow"/>
                <a:ea typeface="ＭＳ Ｐゴシック" charset="0"/>
                <a:cs typeface="Arial Narrow"/>
              </a:rPr>
              <a:t>	</a:t>
            </a:r>
            <a:r>
              <a:rPr sz="1100" kern="0" spc="-51">
                <a:solidFill>
                  <a:srgbClr val="153F5A"/>
                </a:solidFill>
                <a:latin typeface="Arial Narrow"/>
                <a:ea typeface="ＭＳ Ｐゴシック" charset="0"/>
                <a:cs typeface="Arial Narrow"/>
              </a:rPr>
              <a:t>5</a:t>
            </a:r>
            <a:r>
              <a:rPr sz="1100" kern="0">
                <a:solidFill>
                  <a:srgbClr val="153F5A"/>
                </a:solidFill>
                <a:latin typeface="Arial Narrow"/>
                <a:ea typeface="ＭＳ Ｐゴシック" charset="0"/>
                <a:cs typeface="Arial Narrow"/>
              </a:rPr>
              <a:t>	</a:t>
            </a:r>
            <a:r>
              <a:rPr sz="1100" kern="0" spc="-51">
                <a:solidFill>
                  <a:srgbClr val="153F5A"/>
                </a:solidFill>
                <a:latin typeface="Arial Narrow"/>
                <a:ea typeface="ＭＳ Ｐゴシック" charset="0"/>
                <a:cs typeface="Arial Narrow"/>
              </a:rPr>
              <a:t>6</a:t>
            </a:r>
            <a:r>
              <a:rPr sz="1100" kern="0">
                <a:solidFill>
                  <a:srgbClr val="153F5A"/>
                </a:solidFill>
                <a:latin typeface="Arial Narrow"/>
                <a:ea typeface="ＭＳ Ｐゴシック" charset="0"/>
                <a:cs typeface="Arial Narrow"/>
              </a:rPr>
              <a:t>	7</a:t>
            </a:r>
            <a:r>
              <a:rPr sz="1100" kern="0" spc="195">
                <a:solidFill>
                  <a:srgbClr val="153F5A"/>
                </a:solidFill>
                <a:latin typeface="Arial Narrow"/>
                <a:ea typeface="ＭＳ Ｐゴシック" charset="0"/>
                <a:cs typeface="Arial Narrow"/>
              </a:rPr>
              <a:t>  </a:t>
            </a:r>
            <a:r>
              <a:rPr sz="1100" kern="0" spc="-51">
                <a:solidFill>
                  <a:srgbClr val="153F5A"/>
                </a:solidFill>
                <a:latin typeface="Arial Narrow"/>
                <a:ea typeface="ＭＳ Ｐゴシック" charset="0"/>
                <a:cs typeface="Arial Narrow"/>
              </a:rPr>
              <a:t>8</a:t>
            </a:r>
            <a:r>
              <a:rPr sz="1100" kern="0">
                <a:solidFill>
                  <a:srgbClr val="153F5A"/>
                </a:solidFill>
                <a:latin typeface="Arial Narrow"/>
                <a:ea typeface="ＭＳ Ｐゴシック" charset="0"/>
                <a:cs typeface="Arial Narrow"/>
              </a:rPr>
              <a:t>	9</a:t>
            </a:r>
            <a:r>
              <a:rPr sz="1100" kern="0" spc="169">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10</a:t>
            </a:r>
            <a:r>
              <a:rPr sz="1100" kern="0" spc="215">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11</a:t>
            </a:r>
            <a:r>
              <a:rPr sz="1100" kern="0" spc="235">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12</a:t>
            </a:r>
            <a:r>
              <a:rPr sz="1100" kern="0" spc="325">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13</a:t>
            </a:r>
            <a:r>
              <a:rPr sz="1100" kern="0" spc="260">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14</a:t>
            </a:r>
            <a:r>
              <a:rPr sz="1100" kern="0" spc="360">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15</a:t>
            </a:r>
            <a:r>
              <a:rPr sz="1100" kern="0" spc="345">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16</a:t>
            </a:r>
            <a:r>
              <a:rPr sz="1100" kern="0" spc="240">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17</a:t>
            </a:r>
            <a:r>
              <a:rPr sz="1100" kern="0" spc="251">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18</a:t>
            </a:r>
            <a:r>
              <a:rPr sz="1100" kern="0" spc="265">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19</a:t>
            </a:r>
            <a:r>
              <a:rPr sz="1100" kern="0" spc="311">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20</a:t>
            </a:r>
            <a:r>
              <a:rPr sz="1100" kern="0" spc="265">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21</a:t>
            </a:r>
            <a:r>
              <a:rPr sz="1100" kern="0" spc="395">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22</a:t>
            </a:r>
            <a:r>
              <a:rPr sz="1100" kern="0" spc="260">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23</a:t>
            </a:r>
            <a:r>
              <a:rPr sz="1100" kern="0" spc="245">
                <a:solidFill>
                  <a:srgbClr val="153F5A"/>
                </a:solidFill>
                <a:latin typeface="Arial Narrow"/>
                <a:ea typeface="ＭＳ Ｐゴシック" charset="0"/>
                <a:cs typeface="Arial Narrow"/>
              </a:rPr>
              <a:t> </a:t>
            </a:r>
            <a:r>
              <a:rPr sz="1100" kern="0">
                <a:solidFill>
                  <a:srgbClr val="153F5A"/>
                </a:solidFill>
                <a:latin typeface="Arial Narrow"/>
                <a:ea typeface="ＭＳ Ｐゴシック" charset="0"/>
                <a:cs typeface="Arial Narrow"/>
              </a:rPr>
              <a:t>24</a:t>
            </a:r>
            <a:r>
              <a:rPr sz="1100" kern="0" spc="340">
                <a:solidFill>
                  <a:srgbClr val="153F5A"/>
                </a:solidFill>
                <a:latin typeface="Arial Narrow"/>
                <a:ea typeface="ＭＳ Ｐゴシック" charset="0"/>
                <a:cs typeface="Arial Narrow"/>
              </a:rPr>
              <a:t> </a:t>
            </a:r>
            <a:r>
              <a:rPr sz="1100" kern="0" spc="-25">
                <a:solidFill>
                  <a:srgbClr val="153F5A"/>
                </a:solidFill>
                <a:latin typeface="Arial Narrow"/>
                <a:ea typeface="ＭＳ Ｐゴシック" charset="0"/>
                <a:cs typeface="Arial Narrow"/>
              </a:rPr>
              <a:t>25</a:t>
            </a:r>
            <a:endParaRPr sz="1100" kern="0">
              <a:solidFill>
                <a:sysClr val="windowText" lastClr="000000"/>
              </a:solidFill>
              <a:latin typeface="Arial Narrow"/>
              <a:ea typeface="ＭＳ Ｐゴシック" charset="0"/>
              <a:cs typeface="Arial Narrow"/>
            </a:endParaRPr>
          </a:p>
          <a:p>
            <a:pPr marL="1850343" defTabSz="914377">
              <a:lnSpc>
                <a:spcPts val="1115"/>
              </a:lnSpc>
              <a:defRPr/>
            </a:pPr>
            <a:r>
              <a:rPr sz="1100" b="1" kern="0" spc="-11">
                <a:solidFill>
                  <a:srgbClr val="153F5A"/>
                </a:solidFill>
                <a:latin typeface="Arial Narrow"/>
                <a:ea typeface="ＭＳ Ｐゴシック" charset="0"/>
                <a:cs typeface="Arial Narrow"/>
              </a:rPr>
              <a:t>Months</a:t>
            </a:r>
            <a:endParaRPr sz="1100" kern="0">
              <a:solidFill>
                <a:sysClr val="windowText" lastClr="000000"/>
              </a:solidFill>
              <a:latin typeface="Arial Narrow"/>
              <a:ea typeface="ＭＳ Ｐゴシック" charset="0"/>
              <a:cs typeface="Arial Narrow"/>
            </a:endParaRPr>
          </a:p>
        </p:txBody>
      </p:sp>
      <p:sp>
        <p:nvSpPr>
          <p:cNvPr id="172" name="object 172"/>
          <p:cNvSpPr txBox="1"/>
          <p:nvPr/>
        </p:nvSpPr>
        <p:spPr>
          <a:xfrm>
            <a:off x="6180496" y="2544060"/>
            <a:ext cx="169277" cy="501015"/>
          </a:xfrm>
          <a:prstGeom prst="rect">
            <a:avLst/>
          </a:prstGeom>
        </p:spPr>
        <p:txBody>
          <a:bodyPr vert="vert270" wrap="square" lIns="0" tIns="3811" rIns="0" bIns="0" rtlCol="0">
            <a:spAutoFit/>
          </a:bodyPr>
          <a:lstStyle/>
          <a:p>
            <a:pPr marL="12700" defTabSz="914377">
              <a:spcBef>
                <a:spcPts val="31"/>
              </a:spcBef>
              <a:defRPr/>
            </a:pPr>
            <a:r>
              <a:rPr sz="1100" b="1" kern="0">
                <a:solidFill>
                  <a:srgbClr val="153F5A"/>
                </a:solidFill>
                <a:latin typeface="Arial Narrow"/>
                <a:ea typeface="ＭＳ Ｐゴシック" charset="0"/>
                <a:cs typeface="Arial Narrow"/>
              </a:rPr>
              <a:t>PFS</a:t>
            </a:r>
            <a:r>
              <a:rPr sz="1100" b="1" kern="0" spc="25">
                <a:solidFill>
                  <a:srgbClr val="153F5A"/>
                </a:solidFill>
                <a:latin typeface="Arial Narrow"/>
                <a:ea typeface="ＭＳ Ｐゴシック" charset="0"/>
                <a:cs typeface="Arial Narrow"/>
              </a:rPr>
              <a:t> </a:t>
            </a:r>
            <a:r>
              <a:rPr sz="1100" b="1" kern="0" spc="-25">
                <a:solidFill>
                  <a:srgbClr val="153F5A"/>
                </a:solidFill>
                <a:latin typeface="Arial"/>
                <a:ea typeface="ＭＳ Ｐゴシック" charset="0"/>
                <a:cs typeface="Arial"/>
              </a:rPr>
              <a:t>(%)</a:t>
            </a:r>
            <a:endParaRPr sz="1100" kern="0">
              <a:solidFill>
                <a:sysClr val="windowText" lastClr="000000"/>
              </a:solidFill>
              <a:latin typeface="Arial"/>
              <a:ea typeface="ＭＳ Ｐゴシック" charset="0"/>
              <a:cs typeface="Arial"/>
            </a:endParaRPr>
          </a:p>
        </p:txBody>
      </p:sp>
      <p:grpSp>
        <p:nvGrpSpPr>
          <p:cNvPr id="173" name="object 173"/>
          <p:cNvGrpSpPr/>
          <p:nvPr/>
        </p:nvGrpSpPr>
        <p:grpSpPr>
          <a:xfrm>
            <a:off x="6848536" y="1933140"/>
            <a:ext cx="4671560" cy="1665991"/>
            <a:chOff x="6507232" y="1823957"/>
            <a:chExt cx="4671560" cy="1665991"/>
          </a:xfrm>
        </p:grpSpPr>
        <p:sp>
          <p:nvSpPr>
            <p:cNvPr id="174" name="object 174"/>
            <p:cNvSpPr/>
            <p:nvPr/>
          </p:nvSpPr>
          <p:spPr>
            <a:xfrm>
              <a:off x="6507232" y="1867763"/>
              <a:ext cx="4662805" cy="1567815"/>
            </a:xfrm>
            <a:custGeom>
              <a:avLst/>
              <a:gdLst/>
              <a:ahLst/>
              <a:cxnLst/>
              <a:rect l="l" t="t" r="r" b="b"/>
              <a:pathLst>
                <a:path w="4662805" h="1567814">
                  <a:moveTo>
                    <a:pt x="0" y="0"/>
                  </a:moveTo>
                  <a:lnTo>
                    <a:pt x="169731" y="0"/>
                  </a:lnTo>
                  <a:lnTo>
                    <a:pt x="200642" y="30996"/>
                  </a:lnTo>
                  <a:lnTo>
                    <a:pt x="262324" y="40211"/>
                  </a:lnTo>
                  <a:lnTo>
                    <a:pt x="299361" y="80561"/>
                  </a:lnTo>
                  <a:lnTo>
                    <a:pt x="308551" y="136409"/>
                  </a:lnTo>
                  <a:lnTo>
                    <a:pt x="311614" y="189046"/>
                  </a:lnTo>
                  <a:lnTo>
                    <a:pt x="324007" y="232468"/>
                  </a:lnTo>
                  <a:lnTo>
                    <a:pt x="330133" y="272679"/>
                  </a:lnTo>
                  <a:lnTo>
                    <a:pt x="339462" y="328387"/>
                  </a:lnTo>
                  <a:lnTo>
                    <a:pt x="340214" y="360117"/>
                  </a:lnTo>
                  <a:lnTo>
                    <a:pt x="340993" y="391862"/>
                  </a:lnTo>
                  <a:lnTo>
                    <a:pt x="341772" y="423632"/>
                  </a:lnTo>
                  <a:lnTo>
                    <a:pt x="342525" y="455442"/>
                  </a:lnTo>
                  <a:lnTo>
                    <a:pt x="342525" y="532931"/>
                  </a:lnTo>
                  <a:lnTo>
                    <a:pt x="345588" y="625779"/>
                  </a:lnTo>
                  <a:lnTo>
                    <a:pt x="351715" y="706339"/>
                  </a:lnTo>
                  <a:lnTo>
                    <a:pt x="360905" y="771403"/>
                  </a:lnTo>
                  <a:lnTo>
                    <a:pt x="391815" y="827111"/>
                  </a:lnTo>
                  <a:lnTo>
                    <a:pt x="434979" y="858107"/>
                  </a:lnTo>
                  <a:lnTo>
                    <a:pt x="434979" y="892174"/>
                  </a:lnTo>
                  <a:lnTo>
                    <a:pt x="549154" y="892174"/>
                  </a:lnTo>
                  <a:lnTo>
                    <a:pt x="555281" y="913815"/>
                  </a:lnTo>
                  <a:lnTo>
                    <a:pt x="647874" y="916887"/>
                  </a:lnTo>
                  <a:lnTo>
                    <a:pt x="684911" y="972596"/>
                  </a:lnTo>
                  <a:lnTo>
                    <a:pt x="712619" y="1016017"/>
                  </a:lnTo>
                  <a:lnTo>
                    <a:pt x="728075" y="1043942"/>
                  </a:lnTo>
                  <a:lnTo>
                    <a:pt x="950298" y="1050085"/>
                  </a:lnTo>
                  <a:lnTo>
                    <a:pt x="954651" y="1051799"/>
                  </a:lnTo>
                  <a:lnTo>
                    <a:pt x="954945" y="1054692"/>
                  </a:lnTo>
                  <a:lnTo>
                    <a:pt x="955213" y="1057584"/>
                  </a:lnTo>
                  <a:lnTo>
                    <a:pt x="959488" y="1059300"/>
                  </a:lnTo>
                  <a:lnTo>
                    <a:pt x="1018107" y="1071726"/>
                  </a:lnTo>
                  <a:lnTo>
                    <a:pt x="1052081" y="1130646"/>
                  </a:lnTo>
                  <a:lnTo>
                    <a:pt x="1092182" y="1149215"/>
                  </a:lnTo>
                  <a:lnTo>
                    <a:pt x="1116827" y="1173928"/>
                  </a:lnTo>
                  <a:lnTo>
                    <a:pt x="1249521" y="1173928"/>
                  </a:lnTo>
                  <a:lnTo>
                    <a:pt x="1249521" y="1201852"/>
                  </a:lnTo>
                  <a:lnTo>
                    <a:pt x="1400733" y="1201852"/>
                  </a:lnTo>
                  <a:lnTo>
                    <a:pt x="1422315" y="1235920"/>
                  </a:lnTo>
                  <a:lnTo>
                    <a:pt x="1499453" y="1235920"/>
                  </a:lnTo>
                  <a:lnTo>
                    <a:pt x="1503582" y="1237861"/>
                  </a:lnTo>
                  <a:lnTo>
                    <a:pt x="1502516" y="1242133"/>
                  </a:lnTo>
                  <a:lnTo>
                    <a:pt x="1501449" y="1246404"/>
                  </a:lnTo>
                  <a:lnTo>
                    <a:pt x="1505579" y="1248346"/>
                  </a:lnTo>
                  <a:lnTo>
                    <a:pt x="1662918" y="1248346"/>
                  </a:lnTo>
                  <a:lnTo>
                    <a:pt x="1665981" y="1279342"/>
                  </a:lnTo>
                  <a:lnTo>
                    <a:pt x="1764701" y="1279342"/>
                  </a:lnTo>
                  <a:lnTo>
                    <a:pt x="1783219" y="1297911"/>
                  </a:lnTo>
                  <a:lnTo>
                    <a:pt x="1820257" y="1297911"/>
                  </a:lnTo>
                  <a:lnTo>
                    <a:pt x="1820257" y="1325835"/>
                  </a:lnTo>
                  <a:lnTo>
                    <a:pt x="2097897" y="1325835"/>
                  </a:lnTo>
                  <a:lnTo>
                    <a:pt x="2097897" y="1369257"/>
                  </a:lnTo>
                  <a:lnTo>
                    <a:pt x="2144263" y="1369257"/>
                  </a:lnTo>
                  <a:lnTo>
                    <a:pt x="2162782" y="1387827"/>
                  </a:lnTo>
                  <a:lnTo>
                    <a:pt x="2508370" y="1387827"/>
                  </a:lnTo>
                  <a:lnTo>
                    <a:pt x="2508370" y="1418822"/>
                  </a:lnTo>
                  <a:lnTo>
                    <a:pt x="2853959" y="1418822"/>
                  </a:lnTo>
                  <a:lnTo>
                    <a:pt x="2869414" y="1434320"/>
                  </a:lnTo>
                  <a:lnTo>
                    <a:pt x="2980526" y="1434320"/>
                  </a:lnTo>
                  <a:lnTo>
                    <a:pt x="2980526" y="1490029"/>
                  </a:lnTo>
                  <a:lnTo>
                    <a:pt x="3579109" y="1490029"/>
                  </a:lnTo>
                  <a:lnTo>
                    <a:pt x="3579109" y="1567518"/>
                  </a:lnTo>
                  <a:lnTo>
                    <a:pt x="3613083" y="1567518"/>
                  </a:lnTo>
                  <a:lnTo>
                    <a:pt x="4662241" y="1561375"/>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75" name="object 175"/>
            <p:cNvSpPr/>
            <p:nvPr/>
          </p:nvSpPr>
          <p:spPr>
            <a:xfrm>
              <a:off x="9071603" y="3233365"/>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76" name="object 176"/>
            <p:cNvSpPr/>
            <p:nvPr/>
          </p:nvSpPr>
          <p:spPr>
            <a:xfrm>
              <a:off x="9029746" y="3224338"/>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77" name="object 177"/>
            <p:cNvSpPr/>
            <p:nvPr/>
          </p:nvSpPr>
          <p:spPr>
            <a:xfrm>
              <a:off x="8971791" y="3210797"/>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78" name="object 178"/>
            <p:cNvSpPr/>
            <p:nvPr/>
          </p:nvSpPr>
          <p:spPr>
            <a:xfrm>
              <a:off x="8832446" y="3204339"/>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79" name="object 179"/>
            <p:cNvSpPr/>
            <p:nvPr/>
          </p:nvSpPr>
          <p:spPr>
            <a:xfrm>
              <a:off x="8713182" y="3204339"/>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0" name="object 180"/>
            <p:cNvSpPr/>
            <p:nvPr/>
          </p:nvSpPr>
          <p:spPr>
            <a:xfrm>
              <a:off x="8668381" y="3193323"/>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1" name="object 181"/>
            <p:cNvSpPr/>
            <p:nvPr/>
          </p:nvSpPr>
          <p:spPr>
            <a:xfrm>
              <a:off x="8520134" y="3146384"/>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2" name="object 182"/>
            <p:cNvSpPr/>
            <p:nvPr/>
          </p:nvSpPr>
          <p:spPr>
            <a:xfrm>
              <a:off x="8297974" y="3123097"/>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3" name="object 183"/>
            <p:cNvSpPr/>
            <p:nvPr/>
          </p:nvSpPr>
          <p:spPr>
            <a:xfrm>
              <a:off x="8262556" y="3100560"/>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4" name="object 184"/>
            <p:cNvSpPr/>
            <p:nvPr/>
          </p:nvSpPr>
          <p:spPr>
            <a:xfrm>
              <a:off x="7966342" y="3048655"/>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5" name="object 185"/>
            <p:cNvSpPr/>
            <p:nvPr/>
          </p:nvSpPr>
          <p:spPr>
            <a:xfrm>
              <a:off x="7934144" y="3048655"/>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6" name="object 186"/>
            <p:cNvSpPr/>
            <p:nvPr/>
          </p:nvSpPr>
          <p:spPr>
            <a:xfrm>
              <a:off x="7666908" y="2996751"/>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7" name="object 187"/>
            <p:cNvSpPr/>
            <p:nvPr/>
          </p:nvSpPr>
          <p:spPr>
            <a:xfrm>
              <a:off x="7592854" y="2964554"/>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8" name="object 188"/>
            <p:cNvSpPr/>
            <p:nvPr/>
          </p:nvSpPr>
          <p:spPr>
            <a:xfrm>
              <a:off x="7567096" y="2945236"/>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89" name="object 189"/>
            <p:cNvSpPr/>
            <p:nvPr/>
          </p:nvSpPr>
          <p:spPr>
            <a:xfrm>
              <a:off x="7528460" y="2913039"/>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0" name="object 190"/>
            <p:cNvSpPr/>
            <p:nvPr/>
          </p:nvSpPr>
          <p:spPr>
            <a:xfrm>
              <a:off x="7293421" y="2840280"/>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1" name="object 191"/>
            <p:cNvSpPr/>
            <p:nvPr/>
          </p:nvSpPr>
          <p:spPr>
            <a:xfrm>
              <a:off x="7267663" y="2840280"/>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2" name="object 192"/>
            <p:cNvSpPr/>
            <p:nvPr/>
          </p:nvSpPr>
          <p:spPr>
            <a:xfrm>
              <a:off x="7232247" y="2840280"/>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3" name="object 193"/>
            <p:cNvSpPr/>
            <p:nvPr/>
          </p:nvSpPr>
          <p:spPr>
            <a:xfrm>
              <a:off x="7225809" y="2840280"/>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4" name="object 194"/>
            <p:cNvSpPr/>
            <p:nvPr/>
          </p:nvSpPr>
          <p:spPr>
            <a:xfrm>
              <a:off x="7212929" y="2814521"/>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5" name="object 195"/>
            <p:cNvSpPr/>
            <p:nvPr/>
          </p:nvSpPr>
          <p:spPr>
            <a:xfrm>
              <a:off x="7196832" y="2788763"/>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6" name="object 196"/>
            <p:cNvSpPr/>
            <p:nvPr/>
          </p:nvSpPr>
          <p:spPr>
            <a:xfrm>
              <a:off x="7180732" y="2766226"/>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7" name="object 197"/>
            <p:cNvSpPr/>
            <p:nvPr/>
          </p:nvSpPr>
          <p:spPr>
            <a:xfrm>
              <a:off x="7164633" y="2750126"/>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8" name="object 198"/>
            <p:cNvSpPr/>
            <p:nvPr/>
          </p:nvSpPr>
          <p:spPr>
            <a:xfrm>
              <a:off x="7103459" y="2724368"/>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199" name="object 199"/>
            <p:cNvSpPr/>
            <p:nvPr/>
          </p:nvSpPr>
          <p:spPr>
            <a:xfrm>
              <a:off x="7074480" y="2717929"/>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0" name="object 200"/>
            <p:cNvSpPr/>
            <p:nvPr/>
          </p:nvSpPr>
          <p:spPr>
            <a:xfrm>
              <a:off x="7042284" y="2705050"/>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1" name="object 201"/>
            <p:cNvSpPr/>
            <p:nvPr/>
          </p:nvSpPr>
          <p:spPr>
            <a:xfrm>
              <a:off x="6919934" y="2659974"/>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2" name="object 202"/>
            <p:cNvSpPr/>
            <p:nvPr/>
          </p:nvSpPr>
          <p:spPr>
            <a:xfrm>
              <a:off x="6903835" y="2640655"/>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3" name="object 203"/>
            <p:cNvSpPr/>
            <p:nvPr/>
          </p:nvSpPr>
          <p:spPr>
            <a:xfrm>
              <a:off x="6890957" y="2618116"/>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4" name="object 204"/>
            <p:cNvSpPr/>
            <p:nvPr/>
          </p:nvSpPr>
          <p:spPr>
            <a:xfrm>
              <a:off x="6878078" y="2605237"/>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5" name="object 205"/>
            <p:cNvSpPr/>
            <p:nvPr/>
          </p:nvSpPr>
          <p:spPr>
            <a:xfrm>
              <a:off x="6874859" y="2576261"/>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6" name="object 206"/>
            <p:cNvSpPr/>
            <p:nvPr/>
          </p:nvSpPr>
          <p:spPr>
            <a:xfrm>
              <a:off x="6865199" y="2495768"/>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7" name="object 207"/>
            <p:cNvSpPr/>
            <p:nvPr/>
          </p:nvSpPr>
          <p:spPr>
            <a:xfrm>
              <a:off x="6833770" y="2242850"/>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8" name="object 208"/>
            <p:cNvSpPr/>
            <p:nvPr/>
          </p:nvSpPr>
          <p:spPr>
            <a:xfrm>
              <a:off x="6820891" y="2152698"/>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09" name="object 209"/>
            <p:cNvSpPr/>
            <p:nvPr/>
          </p:nvSpPr>
          <p:spPr>
            <a:xfrm>
              <a:off x="6817672" y="2104401"/>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0" name="object 210"/>
            <p:cNvSpPr/>
            <p:nvPr/>
          </p:nvSpPr>
          <p:spPr>
            <a:xfrm>
              <a:off x="6811232" y="2049666"/>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1" name="object 211"/>
            <p:cNvSpPr/>
            <p:nvPr/>
          </p:nvSpPr>
          <p:spPr>
            <a:xfrm>
              <a:off x="6804793" y="2001371"/>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2" name="object 212"/>
            <p:cNvSpPr/>
            <p:nvPr/>
          </p:nvSpPr>
          <p:spPr>
            <a:xfrm>
              <a:off x="6798354" y="1959514"/>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3" name="object 213"/>
            <p:cNvSpPr/>
            <p:nvPr/>
          </p:nvSpPr>
          <p:spPr>
            <a:xfrm>
              <a:off x="6788337" y="1846825"/>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4" name="object 214"/>
            <p:cNvSpPr/>
            <p:nvPr/>
          </p:nvSpPr>
          <p:spPr>
            <a:xfrm>
              <a:off x="6756140" y="1843604"/>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5" name="object 215"/>
            <p:cNvSpPr/>
            <p:nvPr/>
          </p:nvSpPr>
          <p:spPr>
            <a:xfrm>
              <a:off x="6675276" y="1823957"/>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6" name="object 216"/>
            <p:cNvSpPr/>
            <p:nvPr/>
          </p:nvSpPr>
          <p:spPr>
            <a:xfrm>
              <a:off x="9379798" y="3250192"/>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7" name="object 217"/>
            <p:cNvSpPr/>
            <p:nvPr/>
          </p:nvSpPr>
          <p:spPr>
            <a:xfrm>
              <a:off x="9746018" y="3302096"/>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8" name="object 218"/>
            <p:cNvSpPr/>
            <p:nvPr/>
          </p:nvSpPr>
          <p:spPr>
            <a:xfrm>
              <a:off x="10093747" y="3302096"/>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19" name="object 219"/>
            <p:cNvSpPr/>
            <p:nvPr/>
          </p:nvSpPr>
          <p:spPr>
            <a:xfrm>
              <a:off x="10135604" y="3385809"/>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20" name="object 220"/>
            <p:cNvSpPr/>
            <p:nvPr/>
          </p:nvSpPr>
          <p:spPr>
            <a:xfrm>
              <a:off x="10869700" y="3385809"/>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21" name="object 221"/>
            <p:cNvSpPr/>
            <p:nvPr/>
          </p:nvSpPr>
          <p:spPr>
            <a:xfrm>
              <a:off x="11178792" y="3385809"/>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22" name="object 222"/>
            <p:cNvSpPr/>
            <p:nvPr/>
          </p:nvSpPr>
          <p:spPr>
            <a:xfrm>
              <a:off x="9106528" y="3233365"/>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23" name="object 223"/>
            <p:cNvSpPr/>
            <p:nvPr/>
          </p:nvSpPr>
          <p:spPr>
            <a:xfrm>
              <a:off x="9417898" y="3259717"/>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24" name="object 224"/>
            <p:cNvSpPr/>
            <p:nvPr/>
          </p:nvSpPr>
          <p:spPr>
            <a:xfrm>
              <a:off x="10107029" y="3360409"/>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sp>
          <p:nvSpPr>
            <p:cNvPr id="225" name="object 225"/>
            <p:cNvSpPr/>
            <p:nvPr/>
          </p:nvSpPr>
          <p:spPr>
            <a:xfrm>
              <a:off x="9001171" y="3214813"/>
              <a:ext cx="0" cy="104139"/>
            </a:xfrm>
            <a:custGeom>
              <a:avLst/>
              <a:gdLst/>
              <a:ahLst/>
              <a:cxnLst/>
              <a:rect l="l" t="t" r="r" b="b"/>
              <a:pathLst>
                <a:path h="104139">
                  <a:moveTo>
                    <a:pt x="0" y="0"/>
                  </a:moveTo>
                  <a:lnTo>
                    <a:pt x="1" y="103808"/>
                  </a:lnTo>
                </a:path>
              </a:pathLst>
            </a:custGeom>
            <a:ln w="19050">
              <a:solidFill>
                <a:srgbClr val="153F5A"/>
              </a:solidFill>
            </a:ln>
          </p:spPr>
          <p:txBody>
            <a:bodyPr wrap="square" lIns="0" tIns="0" rIns="0" bIns="0" rtlCol="0"/>
            <a:lstStyle/>
            <a:p>
              <a:pPr defTabSz="914377">
                <a:defRPr/>
              </a:pPr>
              <a:endParaRPr kern="0">
                <a:solidFill>
                  <a:sysClr val="windowText" lastClr="000000"/>
                </a:solidFill>
                <a:latin typeface="Calibri"/>
                <a:ea typeface="ＭＳ Ｐゴシック" charset="0"/>
              </a:endParaRPr>
            </a:p>
          </p:txBody>
        </p:sp>
      </p:grpSp>
      <p:sp>
        <p:nvSpPr>
          <p:cNvPr id="226" name="object 226"/>
          <p:cNvSpPr txBox="1"/>
          <p:nvPr/>
        </p:nvSpPr>
        <p:spPr>
          <a:xfrm>
            <a:off x="2594501" y="1727162"/>
            <a:ext cx="1742439" cy="197490"/>
          </a:xfrm>
          <a:prstGeom prst="rect">
            <a:avLst/>
          </a:prstGeom>
        </p:spPr>
        <p:txBody>
          <a:bodyPr vert="horz" wrap="square" lIns="0" tIns="12700" rIns="0" bIns="0" rtlCol="0">
            <a:spAutoFit/>
          </a:bodyPr>
          <a:lstStyle/>
          <a:p>
            <a:pPr marL="12700" defTabSz="914377">
              <a:spcBef>
                <a:spcPts val="100"/>
              </a:spcBef>
              <a:defRPr/>
            </a:pPr>
            <a:r>
              <a:rPr sz="1200" b="1" i="1" kern="0" spc="-11">
                <a:solidFill>
                  <a:srgbClr val="153F5A"/>
                </a:solidFill>
                <a:latin typeface="Arial Narrow"/>
                <a:ea typeface="ＭＳ Ｐゴシック" charset="0"/>
                <a:cs typeface="Arial Narrow"/>
              </a:rPr>
              <a:t>ESR1</a:t>
            </a:r>
            <a:r>
              <a:rPr sz="1200" b="1" kern="0" spc="-11">
                <a:solidFill>
                  <a:srgbClr val="153F5A"/>
                </a:solidFill>
                <a:latin typeface="Arial Narrow"/>
                <a:ea typeface="ＭＳ Ｐゴシック" charset="0"/>
                <a:cs typeface="Arial Narrow"/>
              </a:rPr>
              <a:t>-</a:t>
            </a:r>
            <a:r>
              <a:rPr sz="1200" b="1" kern="0">
                <a:solidFill>
                  <a:srgbClr val="153F5A"/>
                </a:solidFill>
                <a:latin typeface="Arial Narrow"/>
                <a:ea typeface="ＭＳ Ｐゴシック" charset="0"/>
                <a:cs typeface="Arial Narrow"/>
              </a:rPr>
              <a:t>mut</a:t>
            </a:r>
            <a:r>
              <a:rPr sz="1200" b="1" kern="0" spc="-11">
                <a:solidFill>
                  <a:srgbClr val="153F5A"/>
                </a:solidFill>
                <a:latin typeface="Arial Narrow"/>
                <a:ea typeface="ＭＳ Ｐゴシック" charset="0"/>
                <a:cs typeface="Arial Narrow"/>
              </a:rPr>
              <a:t> </a:t>
            </a:r>
            <a:r>
              <a:rPr sz="1200" b="1" kern="0">
                <a:solidFill>
                  <a:srgbClr val="153F5A"/>
                </a:solidFill>
                <a:latin typeface="Arial Narrow"/>
                <a:ea typeface="ＭＳ Ｐゴシック" charset="0"/>
                <a:cs typeface="Arial Narrow"/>
              </a:rPr>
              <a:t>patient</a:t>
            </a:r>
            <a:r>
              <a:rPr sz="1200" b="1" kern="0" spc="-5">
                <a:solidFill>
                  <a:srgbClr val="153F5A"/>
                </a:solidFill>
                <a:latin typeface="Arial Narrow"/>
                <a:ea typeface="ＭＳ Ｐゴシック" charset="0"/>
                <a:cs typeface="Arial Narrow"/>
              </a:rPr>
              <a:t> </a:t>
            </a:r>
            <a:r>
              <a:rPr sz="1200" b="1" kern="0" spc="-11">
                <a:solidFill>
                  <a:srgbClr val="153F5A"/>
                </a:solidFill>
                <a:latin typeface="Arial Narrow"/>
                <a:ea typeface="ＭＳ Ｐゴシック" charset="0"/>
                <a:cs typeface="Arial Narrow"/>
              </a:rPr>
              <a:t>population</a:t>
            </a:r>
            <a:endParaRPr sz="1200" kern="0">
              <a:solidFill>
                <a:sysClr val="windowText" lastClr="000000"/>
              </a:solidFill>
              <a:latin typeface="Arial Narrow"/>
              <a:ea typeface="ＭＳ Ｐゴシック" charset="0"/>
              <a:cs typeface="Arial Narrow"/>
            </a:endParaRPr>
          </a:p>
        </p:txBody>
      </p:sp>
      <p:sp>
        <p:nvSpPr>
          <p:cNvPr id="227" name="object 227"/>
          <p:cNvSpPr txBox="1"/>
          <p:nvPr/>
        </p:nvSpPr>
        <p:spPr>
          <a:xfrm>
            <a:off x="8542189" y="1727162"/>
            <a:ext cx="1330960" cy="197490"/>
          </a:xfrm>
          <a:prstGeom prst="rect">
            <a:avLst/>
          </a:prstGeom>
        </p:spPr>
        <p:txBody>
          <a:bodyPr vert="horz" wrap="square" lIns="0" tIns="12700" rIns="0" bIns="0" rtlCol="0">
            <a:spAutoFit/>
          </a:bodyPr>
          <a:lstStyle/>
          <a:p>
            <a:pPr marL="12700" defTabSz="914377">
              <a:spcBef>
                <a:spcPts val="100"/>
              </a:spcBef>
              <a:defRPr/>
            </a:pPr>
            <a:r>
              <a:rPr sz="1200" b="1" kern="0">
                <a:solidFill>
                  <a:srgbClr val="153F5A"/>
                </a:solidFill>
                <a:latin typeface="Arial Narrow"/>
                <a:ea typeface="ＭＳ Ｐゴシック" charset="0"/>
                <a:cs typeface="Arial Narrow"/>
              </a:rPr>
              <a:t>ITT</a:t>
            </a:r>
            <a:r>
              <a:rPr sz="1200" b="1" kern="0" spc="-25">
                <a:solidFill>
                  <a:srgbClr val="153F5A"/>
                </a:solidFill>
                <a:latin typeface="Arial Narrow"/>
                <a:ea typeface="ＭＳ Ｐゴシック" charset="0"/>
                <a:cs typeface="Arial Narrow"/>
              </a:rPr>
              <a:t> </a:t>
            </a:r>
            <a:r>
              <a:rPr sz="1200" b="1" kern="0">
                <a:solidFill>
                  <a:srgbClr val="153F5A"/>
                </a:solidFill>
                <a:latin typeface="Arial Narrow"/>
                <a:ea typeface="ＭＳ Ｐゴシック" charset="0"/>
                <a:cs typeface="Arial Narrow"/>
              </a:rPr>
              <a:t>patient</a:t>
            </a:r>
            <a:r>
              <a:rPr sz="1200" b="1" kern="0" spc="-25">
                <a:solidFill>
                  <a:srgbClr val="153F5A"/>
                </a:solidFill>
                <a:latin typeface="Arial Narrow"/>
                <a:ea typeface="ＭＳ Ｐゴシック" charset="0"/>
                <a:cs typeface="Arial Narrow"/>
              </a:rPr>
              <a:t> </a:t>
            </a:r>
            <a:r>
              <a:rPr sz="1200" b="1" kern="0" spc="-11">
                <a:solidFill>
                  <a:srgbClr val="153F5A"/>
                </a:solidFill>
                <a:latin typeface="Arial Narrow"/>
                <a:ea typeface="ＭＳ Ｐゴシック" charset="0"/>
                <a:cs typeface="Arial Narrow"/>
              </a:rPr>
              <a:t>population</a:t>
            </a:r>
            <a:endParaRPr sz="1200" kern="0">
              <a:solidFill>
                <a:sysClr val="windowText" lastClr="000000"/>
              </a:solidFill>
              <a:latin typeface="Arial Narrow"/>
              <a:ea typeface="ＭＳ Ｐゴシック" charset="0"/>
              <a:cs typeface="Arial Narrow"/>
            </a:endParaRPr>
          </a:p>
        </p:txBody>
      </p:sp>
      <p:sp>
        <p:nvSpPr>
          <p:cNvPr id="228" name="Footer Placeholder 2">
            <a:extLst>
              <a:ext uri="{FF2B5EF4-FFF2-40B4-BE49-F238E27FC236}">
                <a16:creationId xmlns:a16="http://schemas.microsoft.com/office/drawing/2014/main" id="{AFB7BA64-7703-8D3D-C0FA-60A390B18250}"/>
              </a:ext>
            </a:extLst>
          </p:cNvPr>
          <p:cNvSpPr txBox="1">
            <a:spLocks/>
          </p:cNvSpPr>
          <p:nvPr/>
        </p:nvSpPr>
        <p:spPr>
          <a:xfrm>
            <a:off x="622301" y="5945188"/>
            <a:ext cx="9060324" cy="809625"/>
          </a:xfrm>
          <a:prstGeom prst="rect">
            <a:avLst/>
          </a:prstGeom>
        </p:spPr>
        <p:txBody>
          <a:bodyPr lIns="0"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350838" marR="5080" indent="-230188" defTabSz="914377">
              <a:lnSpc>
                <a:spcPts val="891"/>
              </a:lnSpc>
              <a:spcBef>
                <a:spcPts val="185"/>
              </a:spcBef>
              <a:defRPr/>
            </a:pPr>
            <a:r>
              <a:rPr lang="en-US" kern="0" dirty="0">
                <a:solidFill>
                  <a:srgbClr val="262626"/>
                </a:solidFill>
                <a:ea typeface="ＭＳ Ｐゴシック" charset="0"/>
                <a:cs typeface="Arial Narrow"/>
              </a:rPr>
              <a:t>Bidard FC, et</a:t>
            </a:r>
            <a:r>
              <a:rPr lang="en-US" kern="0" spc="7" dirty="0">
                <a:solidFill>
                  <a:srgbClr val="262626"/>
                </a:solidFill>
                <a:ea typeface="ＭＳ Ｐゴシック" charset="0"/>
                <a:cs typeface="Arial Narrow"/>
              </a:rPr>
              <a:t> </a:t>
            </a:r>
            <a:r>
              <a:rPr lang="en-US" kern="0" dirty="0">
                <a:solidFill>
                  <a:srgbClr val="262626"/>
                </a:solidFill>
                <a:ea typeface="ＭＳ Ｐゴシック" charset="0"/>
                <a:cs typeface="Arial Narrow"/>
              </a:rPr>
              <a:t>al.</a:t>
            </a:r>
            <a:r>
              <a:rPr lang="en-US" kern="0" spc="7" dirty="0">
                <a:solidFill>
                  <a:srgbClr val="262626"/>
                </a:solidFill>
                <a:ea typeface="ＭＳ Ｐゴシック" charset="0"/>
                <a:cs typeface="Arial Narrow"/>
              </a:rPr>
              <a:t> </a:t>
            </a:r>
            <a:r>
              <a:rPr lang="en-US" i="1" kern="0" dirty="0">
                <a:solidFill>
                  <a:srgbClr val="262626"/>
                </a:solidFill>
                <a:ea typeface="ＭＳ Ｐゴシック" charset="0"/>
                <a:cs typeface="Arial Narrow"/>
              </a:rPr>
              <a:t>J Clin</a:t>
            </a:r>
            <a:r>
              <a:rPr lang="en-US" i="1" kern="0" spc="-7" dirty="0">
                <a:solidFill>
                  <a:srgbClr val="262626"/>
                </a:solidFill>
                <a:ea typeface="ＭＳ Ｐゴシック" charset="0"/>
                <a:cs typeface="Arial Narrow"/>
              </a:rPr>
              <a:t> </a:t>
            </a:r>
            <a:r>
              <a:rPr lang="en-US" i="1" kern="0" dirty="0">
                <a:solidFill>
                  <a:srgbClr val="262626"/>
                </a:solidFill>
                <a:ea typeface="ＭＳ Ｐゴシック" charset="0"/>
                <a:cs typeface="Arial Narrow"/>
              </a:rPr>
              <a:t>Oncol</a:t>
            </a:r>
            <a:r>
              <a:rPr lang="en-US" kern="0" dirty="0">
                <a:solidFill>
                  <a:srgbClr val="262626"/>
                </a:solidFill>
                <a:ea typeface="ＭＳ Ｐゴシック" charset="0"/>
                <a:cs typeface="Arial Narrow"/>
              </a:rPr>
              <a:t>.</a:t>
            </a:r>
            <a:r>
              <a:rPr lang="en-US" kern="0" spc="15" dirty="0">
                <a:solidFill>
                  <a:srgbClr val="262626"/>
                </a:solidFill>
                <a:ea typeface="ＭＳ Ｐゴシック" charset="0"/>
                <a:cs typeface="Arial Narrow"/>
              </a:rPr>
              <a:t> </a:t>
            </a:r>
            <a:r>
              <a:rPr lang="en-US" kern="0" spc="-15" dirty="0">
                <a:solidFill>
                  <a:srgbClr val="262626"/>
                </a:solidFill>
                <a:ea typeface="ＭＳ Ｐゴシック" charset="0"/>
                <a:cs typeface="Arial Narrow"/>
              </a:rPr>
              <a:t>2022;40(28):3246-3256.</a:t>
            </a:r>
            <a:endParaRPr lang="en-US" kern="0" dirty="0">
              <a:solidFill>
                <a:sysClr val="windowText" lastClr="000000"/>
              </a:solidFill>
              <a:ea typeface="ＭＳ Ｐゴシック" charset="0"/>
              <a:cs typeface="Arial Narrow"/>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056">
          <a:extLst>
            <a:ext uri="{FF2B5EF4-FFF2-40B4-BE49-F238E27FC236}">
              <a16:creationId xmlns:a16="http://schemas.microsoft.com/office/drawing/2014/main" id="{B30A9D3E-F176-4A25-8ED8-91915862C898}"/>
            </a:ext>
          </a:extLst>
        </p:cNvPr>
        <p:cNvGrpSpPr/>
        <p:nvPr/>
      </p:nvGrpSpPr>
      <p:grpSpPr>
        <a:xfrm>
          <a:off x="0" y="0"/>
          <a:ext cx="0" cy="0"/>
          <a:chOff x="0" y="0"/>
          <a:chExt cx="0" cy="0"/>
        </a:xfrm>
      </p:grpSpPr>
      <p:pic>
        <p:nvPicPr>
          <p:cNvPr id="37" name="Picture 36">
            <a:extLst>
              <a:ext uri="{FF2B5EF4-FFF2-40B4-BE49-F238E27FC236}">
                <a16:creationId xmlns:a16="http://schemas.microsoft.com/office/drawing/2014/main" id="{8A00390E-99B8-A339-35AB-86DA2BC52F7E}"/>
              </a:ext>
            </a:extLst>
          </p:cNvPr>
          <p:cNvPicPr>
            <a:picLocks noChangeAspect="1"/>
          </p:cNvPicPr>
          <p:nvPr/>
        </p:nvPicPr>
        <p:blipFill>
          <a:blip r:embed="rId3">
            <a:extLst>
              <a:ext uri="{BEBA8EAE-BF5A-486C-A8C5-ECC9F3942E4B}">
                <a14:imgProps xmlns:a14="http://schemas.microsoft.com/office/drawing/2010/main">
                  <a14:imgLayer r:embed="rId4">
                    <a14:imgEffect>
                      <a14:saturation sat="57000"/>
                    </a14:imgEffect>
                    <a14:imgEffect>
                      <a14:brightnessContrast bright="20000"/>
                    </a14:imgEffect>
                  </a14:imgLayer>
                </a14:imgProps>
              </a:ext>
            </a:extLst>
          </a:blip>
          <a:srcRect/>
          <a:stretch/>
        </p:blipFill>
        <p:spPr>
          <a:xfrm>
            <a:off x="8831369" y="1962015"/>
            <a:ext cx="2931440" cy="1562100"/>
          </a:xfrm>
          <a:prstGeom prst="rect">
            <a:avLst/>
          </a:prstGeom>
        </p:spPr>
      </p:pic>
      <p:pic>
        <p:nvPicPr>
          <p:cNvPr id="32" name="Picture 31">
            <a:extLst>
              <a:ext uri="{FF2B5EF4-FFF2-40B4-BE49-F238E27FC236}">
                <a16:creationId xmlns:a16="http://schemas.microsoft.com/office/drawing/2014/main" id="{A270D5A7-14AC-F624-589A-F57850F0F8C4}"/>
              </a:ext>
            </a:extLst>
          </p:cNvPr>
          <p:cNvPicPr>
            <a:picLocks/>
          </p:cNvPicPr>
          <p:nvPr/>
        </p:nvPicPr>
        <p:blipFill>
          <a:blip r:embed="rId5">
            <a:extLst>
              <a:ext uri="{BEBA8EAE-BF5A-486C-A8C5-ECC9F3942E4B}">
                <a14:imgProps xmlns:a14="http://schemas.microsoft.com/office/drawing/2010/main">
                  <a14:imgLayer r:embed="rId6">
                    <a14:imgEffect>
                      <a14:saturation sat="57000"/>
                    </a14:imgEffect>
                    <a14:imgEffect>
                      <a14:brightnessContrast bright="20000" contrast="4000"/>
                    </a14:imgEffect>
                  </a14:imgLayer>
                </a14:imgProps>
              </a:ext>
            </a:extLst>
          </a:blip>
          <a:srcRect/>
          <a:stretch/>
        </p:blipFill>
        <p:spPr>
          <a:xfrm>
            <a:off x="867575" y="1953475"/>
            <a:ext cx="2920172" cy="1612901"/>
          </a:xfrm>
          <a:prstGeom prst="rect">
            <a:avLst/>
          </a:prstGeom>
        </p:spPr>
      </p:pic>
      <p:sp>
        <p:nvSpPr>
          <p:cNvPr id="1057" name="Google Shape;1057;p11">
            <a:extLst>
              <a:ext uri="{FF2B5EF4-FFF2-40B4-BE49-F238E27FC236}">
                <a16:creationId xmlns:a16="http://schemas.microsoft.com/office/drawing/2014/main" id="{D416AFCF-7CB3-29DC-3690-00085E3A437E}"/>
              </a:ext>
            </a:extLst>
          </p:cNvPr>
          <p:cNvSpPr txBox="1">
            <a:spLocks noGrp="1"/>
          </p:cNvSpPr>
          <p:nvPr>
            <p:ph type="title"/>
          </p:nvPr>
        </p:nvSpPr>
        <p:spPr>
          <a:noFill/>
          <a:ln>
            <a:noFill/>
          </a:ln>
        </p:spPr>
        <p:txBody>
          <a:bodyPr spcFirstLastPara="1" vert="horz" wrap="square" lIns="0" tIns="0" rIns="0" bIns="0" rtlCol="0" anchor="t" anchorCtr="0">
            <a:noAutofit/>
          </a:bodyPr>
          <a:lstStyle/>
          <a:p>
            <a:r>
              <a:rPr lang="en-US" sz="2900">
                <a:solidFill>
                  <a:srgbClr val="153F5A"/>
                </a:solidFill>
                <a:ea typeface="+mj-ea"/>
              </a:rPr>
              <a:t>EMERALD: Duration of Prior CDK4/6 Inhibitor </a:t>
            </a:r>
            <a:r>
              <a:rPr lang="en-US" sz="2900">
                <a:solidFill>
                  <a:srgbClr val="153F5A"/>
                </a:solidFill>
              </a:rPr>
              <a:t>T</a:t>
            </a:r>
            <a:r>
              <a:rPr lang="en-US" sz="2900">
                <a:solidFill>
                  <a:srgbClr val="153F5A"/>
                </a:solidFill>
                <a:ea typeface="+mj-ea"/>
              </a:rPr>
              <a:t>herapy </a:t>
            </a:r>
            <a:r>
              <a:rPr lang="en-US" sz="2900">
                <a:solidFill>
                  <a:srgbClr val="153F5A"/>
                </a:solidFill>
              </a:rPr>
              <a:t>I</a:t>
            </a:r>
            <a:r>
              <a:rPr lang="en-US" sz="2900">
                <a:solidFill>
                  <a:srgbClr val="153F5A"/>
                </a:solidFill>
                <a:ea typeface="+mj-ea"/>
              </a:rPr>
              <a:t>s </a:t>
            </a:r>
            <a:r>
              <a:rPr lang="en-US" sz="2900">
                <a:solidFill>
                  <a:srgbClr val="153F5A"/>
                </a:solidFill>
              </a:rPr>
              <a:t>P</a:t>
            </a:r>
            <a:r>
              <a:rPr lang="en-US" sz="2900">
                <a:solidFill>
                  <a:srgbClr val="153F5A"/>
                </a:solidFill>
                <a:ea typeface="+mj-ea"/>
              </a:rPr>
              <a:t>ositively </a:t>
            </a:r>
            <a:r>
              <a:rPr lang="en-US" sz="2900">
                <a:solidFill>
                  <a:srgbClr val="153F5A"/>
                </a:solidFill>
              </a:rPr>
              <a:t>A</a:t>
            </a:r>
            <a:r>
              <a:rPr lang="en-US" sz="2900">
                <a:solidFill>
                  <a:srgbClr val="153F5A"/>
                </a:solidFill>
                <a:ea typeface="+mj-ea"/>
              </a:rPr>
              <a:t>ssociated </a:t>
            </a:r>
            <a:r>
              <a:rPr lang="en-US" sz="2900">
                <a:solidFill>
                  <a:srgbClr val="153F5A"/>
                </a:solidFill>
              </a:rPr>
              <a:t>W</a:t>
            </a:r>
            <a:r>
              <a:rPr lang="en-US" sz="2900">
                <a:solidFill>
                  <a:srgbClr val="153F5A"/>
                </a:solidFill>
                <a:ea typeface="+mj-ea"/>
              </a:rPr>
              <a:t>ith </a:t>
            </a:r>
            <a:r>
              <a:rPr lang="en-US" sz="2900" dirty="0" err="1">
                <a:solidFill>
                  <a:srgbClr val="153F5A"/>
                </a:solidFill>
                <a:ea typeface="+mj-ea"/>
              </a:rPr>
              <a:t>mPFS</a:t>
            </a:r>
            <a:r>
              <a:rPr lang="en-US" sz="2900">
                <a:solidFill>
                  <a:srgbClr val="153F5A"/>
                </a:solidFill>
                <a:ea typeface="+mj-ea"/>
              </a:rPr>
              <a:t> in Patients </a:t>
            </a:r>
            <a:r>
              <a:rPr lang="en-US" sz="2900">
                <a:solidFill>
                  <a:srgbClr val="153F5A"/>
                </a:solidFill>
              </a:rPr>
              <a:t>W</a:t>
            </a:r>
            <a:r>
              <a:rPr lang="en-US" sz="2900">
                <a:solidFill>
                  <a:srgbClr val="153F5A"/>
                </a:solidFill>
                <a:ea typeface="+mj-ea"/>
              </a:rPr>
              <a:t>ith </a:t>
            </a:r>
            <a:r>
              <a:rPr lang="en-US" sz="2900" i="1">
                <a:solidFill>
                  <a:srgbClr val="153F5A"/>
                </a:solidFill>
                <a:ea typeface="+mj-ea"/>
              </a:rPr>
              <a:t>ESR1</a:t>
            </a:r>
            <a:r>
              <a:rPr lang="en-US" sz="2900">
                <a:solidFill>
                  <a:srgbClr val="153F5A"/>
                </a:solidFill>
                <a:ea typeface="+mj-ea"/>
              </a:rPr>
              <a:t>-mut*</a:t>
            </a:r>
            <a:endParaRPr lang="en-GB" sz="2900">
              <a:solidFill>
                <a:srgbClr val="153F5A"/>
              </a:solidFill>
              <a:ea typeface="+mj-ea"/>
            </a:endParaRPr>
          </a:p>
        </p:txBody>
      </p:sp>
      <p:sp>
        <p:nvSpPr>
          <p:cNvPr id="21" name="Subtitle 20">
            <a:extLst>
              <a:ext uri="{FF2B5EF4-FFF2-40B4-BE49-F238E27FC236}">
                <a16:creationId xmlns:a16="http://schemas.microsoft.com/office/drawing/2014/main" id="{5FF52EA1-6891-DF8A-7F12-C32FCFE251E6}"/>
              </a:ext>
            </a:extLst>
          </p:cNvPr>
          <p:cNvSpPr>
            <a:spLocks noGrp="1"/>
          </p:cNvSpPr>
          <p:nvPr>
            <p:ph idx="1"/>
          </p:nvPr>
        </p:nvSpPr>
        <p:spPr>
          <a:xfrm>
            <a:off x="500416" y="1140211"/>
            <a:ext cx="11070336" cy="775653"/>
          </a:xfrm>
        </p:spPr>
        <p:txBody>
          <a:bodyPr>
            <a:normAutofit/>
          </a:bodyPr>
          <a:lstStyle/>
          <a:p>
            <a:pPr marL="0" indent="0">
              <a:buNone/>
            </a:pPr>
            <a:r>
              <a:rPr lang="en-US" sz="1600" b="1" dirty="0">
                <a:solidFill>
                  <a:schemeClr val="accent3"/>
                </a:solidFill>
                <a:sym typeface="Calibri"/>
              </a:rPr>
              <a:t>Exploratory analyses of PFS in patients </a:t>
            </a:r>
            <a:r>
              <a:rPr lang="en-US" sz="1600" b="1" i="1" dirty="0">
                <a:solidFill>
                  <a:schemeClr val="accent3"/>
                </a:solidFill>
                <a:sym typeface="Calibri"/>
              </a:rPr>
              <a:t>ESR1</a:t>
            </a:r>
            <a:r>
              <a:rPr lang="en-US" sz="1600" b="1" dirty="0">
                <a:solidFill>
                  <a:schemeClr val="accent3"/>
                </a:solidFill>
                <a:sym typeface="Calibri"/>
              </a:rPr>
              <a:t>-mut tumors with ≥6,12,18 months of prior ET + CDK4/6 inhibitor</a:t>
            </a:r>
          </a:p>
        </p:txBody>
      </p:sp>
      <p:sp>
        <p:nvSpPr>
          <p:cNvPr id="1064" name="Google Shape;1064;p11">
            <a:extLst>
              <a:ext uri="{FF2B5EF4-FFF2-40B4-BE49-F238E27FC236}">
                <a16:creationId xmlns:a16="http://schemas.microsoft.com/office/drawing/2014/main" id="{53B86991-2BAF-DBA4-A549-AE2BC6AD321B}"/>
              </a:ext>
            </a:extLst>
          </p:cNvPr>
          <p:cNvSpPr txBox="1"/>
          <p:nvPr/>
        </p:nvSpPr>
        <p:spPr>
          <a:xfrm>
            <a:off x="1930221" y="3793478"/>
            <a:ext cx="883255" cy="153888"/>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1000" b="1" kern="0">
                <a:solidFill>
                  <a:srgbClr val="000000"/>
                </a:solidFill>
                <a:latin typeface="Arial"/>
                <a:ea typeface="ＭＳ Ｐゴシック" charset="0"/>
                <a:cs typeface="Arial"/>
                <a:sym typeface="Arial"/>
              </a:rPr>
              <a:t>Time (months)</a:t>
            </a:r>
            <a:endParaRPr sz="637" kern="0">
              <a:solidFill>
                <a:srgbClr val="000000"/>
              </a:solidFill>
              <a:latin typeface="Arial"/>
              <a:ea typeface="ＭＳ Ｐゴシック" charset="0"/>
              <a:cs typeface="Arial"/>
              <a:sym typeface="Arial"/>
            </a:endParaRPr>
          </a:p>
        </p:txBody>
      </p:sp>
      <p:sp>
        <p:nvSpPr>
          <p:cNvPr id="1065" name="Google Shape;1065;p11">
            <a:extLst>
              <a:ext uri="{FF2B5EF4-FFF2-40B4-BE49-F238E27FC236}">
                <a16:creationId xmlns:a16="http://schemas.microsoft.com/office/drawing/2014/main" id="{A5FA0309-9A01-1B3A-148D-30497F680CDA}"/>
              </a:ext>
            </a:extLst>
          </p:cNvPr>
          <p:cNvSpPr txBox="1"/>
          <p:nvPr/>
        </p:nvSpPr>
        <p:spPr>
          <a:xfrm rot="-5400000">
            <a:off x="-183229" y="2703237"/>
            <a:ext cx="1336904" cy="153888"/>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1000" b="1" kern="0">
                <a:solidFill>
                  <a:srgbClr val="000000"/>
                </a:solidFill>
                <a:latin typeface="Arial"/>
                <a:ea typeface="ＭＳ Ｐゴシック" charset="0"/>
                <a:cs typeface="Arial"/>
                <a:sym typeface="Arial"/>
              </a:rPr>
              <a:t>Probability of PFS (%)</a:t>
            </a:r>
            <a:endParaRPr sz="637" kern="0">
              <a:solidFill>
                <a:srgbClr val="000000"/>
              </a:solidFill>
              <a:latin typeface="Arial"/>
              <a:ea typeface="ＭＳ Ｐゴシック" charset="0"/>
              <a:cs typeface="Arial"/>
              <a:sym typeface="Arial"/>
            </a:endParaRPr>
          </a:p>
        </p:txBody>
      </p:sp>
      <p:sp>
        <p:nvSpPr>
          <p:cNvPr id="1066" name="Google Shape;1066;p11">
            <a:extLst>
              <a:ext uri="{FF2B5EF4-FFF2-40B4-BE49-F238E27FC236}">
                <a16:creationId xmlns:a16="http://schemas.microsoft.com/office/drawing/2014/main" id="{34EA6870-5C7F-6C88-D427-C98A450C1377}"/>
              </a:ext>
            </a:extLst>
          </p:cNvPr>
          <p:cNvSpPr txBox="1"/>
          <p:nvPr/>
        </p:nvSpPr>
        <p:spPr>
          <a:xfrm>
            <a:off x="705161" y="3499698"/>
            <a:ext cx="6412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cxnSp>
        <p:nvCxnSpPr>
          <p:cNvPr id="1067" name="Google Shape;1067;p11">
            <a:extLst>
              <a:ext uri="{FF2B5EF4-FFF2-40B4-BE49-F238E27FC236}">
                <a16:creationId xmlns:a16="http://schemas.microsoft.com/office/drawing/2014/main" id="{840743EF-032A-8074-CACF-D57062B6102D}"/>
              </a:ext>
            </a:extLst>
          </p:cNvPr>
          <p:cNvCxnSpPr/>
          <p:nvPr/>
        </p:nvCxnSpPr>
        <p:spPr>
          <a:xfrm>
            <a:off x="798789" y="3573707"/>
            <a:ext cx="54000" cy="0"/>
          </a:xfrm>
          <a:prstGeom prst="straightConnector1">
            <a:avLst/>
          </a:prstGeom>
          <a:noFill/>
          <a:ln w="9525" cap="flat" cmpd="sng">
            <a:solidFill>
              <a:srgbClr val="000000"/>
            </a:solidFill>
            <a:prstDash val="solid"/>
            <a:round/>
            <a:headEnd type="none" w="sm" len="sm"/>
            <a:tailEnd type="none" w="sm" len="sm"/>
          </a:ln>
        </p:spPr>
      </p:cxnSp>
      <p:cxnSp>
        <p:nvCxnSpPr>
          <p:cNvPr id="1068" name="Google Shape;1068;p11">
            <a:extLst>
              <a:ext uri="{FF2B5EF4-FFF2-40B4-BE49-F238E27FC236}">
                <a16:creationId xmlns:a16="http://schemas.microsoft.com/office/drawing/2014/main" id="{A020A3BB-6D5F-C5A4-DF18-CF7DDB2CAD31}"/>
              </a:ext>
            </a:extLst>
          </p:cNvPr>
          <p:cNvCxnSpPr/>
          <p:nvPr/>
        </p:nvCxnSpPr>
        <p:spPr>
          <a:xfrm>
            <a:off x="852789" y="3614968"/>
            <a:ext cx="3041515" cy="0"/>
          </a:xfrm>
          <a:prstGeom prst="straightConnector1">
            <a:avLst/>
          </a:prstGeom>
          <a:noFill/>
          <a:ln w="9525" cap="flat" cmpd="sng">
            <a:solidFill>
              <a:srgbClr val="000000"/>
            </a:solidFill>
            <a:prstDash val="solid"/>
            <a:round/>
            <a:headEnd type="none" w="sm" len="sm"/>
            <a:tailEnd type="none" w="sm" len="sm"/>
          </a:ln>
        </p:spPr>
      </p:cxnSp>
      <p:cxnSp>
        <p:nvCxnSpPr>
          <p:cNvPr id="1069" name="Google Shape;1069;p11">
            <a:extLst>
              <a:ext uri="{FF2B5EF4-FFF2-40B4-BE49-F238E27FC236}">
                <a16:creationId xmlns:a16="http://schemas.microsoft.com/office/drawing/2014/main" id="{220B9F5F-022B-6A1A-A416-E3EDC0FCEE00}"/>
              </a:ext>
            </a:extLst>
          </p:cNvPr>
          <p:cNvCxnSpPr/>
          <p:nvPr/>
        </p:nvCxnSpPr>
        <p:spPr>
          <a:xfrm rot="10800000">
            <a:off x="853868" y="1912195"/>
            <a:ext cx="0" cy="1703852"/>
          </a:xfrm>
          <a:prstGeom prst="straightConnector1">
            <a:avLst/>
          </a:prstGeom>
          <a:noFill/>
          <a:ln w="9525" cap="flat" cmpd="sng">
            <a:solidFill>
              <a:srgbClr val="000000"/>
            </a:solidFill>
            <a:prstDash val="solid"/>
            <a:round/>
            <a:headEnd type="none" w="sm" len="sm"/>
            <a:tailEnd type="none" w="sm" len="sm"/>
          </a:ln>
        </p:spPr>
      </p:cxnSp>
      <p:cxnSp>
        <p:nvCxnSpPr>
          <p:cNvPr id="1070" name="Google Shape;1070;p11">
            <a:extLst>
              <a:ext uri="{FF2B5EF4-FFF2-40B4-BE49-F238E27FC236}">
                <a16:creationId xmlns:a16="http://schemas.microsoft.com/office/drawing/2014/main" id="{CB13BADC-8BFC-5627-DCD9-8A5A5EA3F5E7}"/>
              </a:ext>
            </a:extLst>
          </p:cNvPr>
          <p:cNvCxnSpPr/>
          <p:nvPr/>
        </p:nvCxnSpPr>
        <p:spPr>
          <a:xfrm rot="-5400000">
            <a:off x="1348908" y="3643523"/>
            <a:ext cx="54000" cy="0"/>
          </a:xfrm>
          <a:prstGeom prst="straightConnector1">
            <a:avLst/>
          </a:prstGeom>
          <a:noFill/>
          <a:ln w="9525" cap="flat" cmpd="sng">
            <a:solidFill>
              <a:srgbClr val="000000"/>
            </a:solidFill>
            <a:prstDash val="solid"/>
            <a:round/>
            <a:headEnd type="none" w="sm" len="sm"/>
            <a:tailEnd type="none" w="sm" len="sm"/>
          </a:ln>
        </p:spPr>
      </p:cxnSp>
      <p:sp>
        <p:nvSpPr>
          <p:cNvPr id="1071" name="Google Shape;1071;p11">
            <a:extLst>
              <a:ext uri="{FF2B5EF4-FFF2-40B4-BE49-F238E27FC236}">
                <a16:creationId xmlns:a16="http://schemas.microsoft.com/office/drawing/2014/main" id="{EDB5CEBF-786C-5F71-1232-D6A09B304B8B}"/>
              </a:ext>
            </a:extLst>
          </p:cNvPr>
          <p:cNvSpPr txBox="1"/>
          <p:nvPr/>
        </p:nvSpPr>
        <p:spPr>
          <a:xfrm>
            <a:off x="1343848" y="3675316"/>
            <a:ext cx="6412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072" name="Google Shape;1072;p11">
            <a:extLst>
              <a:ext uri="{FF2B5EF4-FFF2-40B4-BE49-F238E27FC236}">
                <a16:creationId xmlns:a16="http://schemas.microsoft.com/office/drawing/2014/main" id="{1512D23A-E4E9-2D6E-9BFF-1BC4A3F8524B}"/>
              </a:ext>
            </a:extLst>
          </p:cNvPr>
          <p:cNvSpPr txBox="1"/>
          <p:nvPr/>
        </p:nvSpPr>
        <p:spPr>
          <a:xfrm>
            <a:off x="802535" y="3965556"/>
            <a:ext cx="173124"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103</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102</a:t>
            </a:r>
            <a:endParaRPr sz="637" kern="0">
              <a:solidFill>
                <a:srgbClr val="000000"/>
              </a:solidFill>
              <a:latin typeface="Arial"/>
              <a:ea typeface="ＭＳ Ｐゴシック" charset="0"/>
              <a:cs typeface="Arial"/>
              <a:sym typeface="Arial"/>
            </a:endParaRPr>
          </a:p>
        </p:txBody>
      </p:sp>
      <p:sp>
        <p:nvSpPr>
          <p:cNvPr id="1073" name="Google Shape;1073;p11">
            <a:extLst>
              <a:ext uri="{FF2B5EF4-FFF2-40B4-BE49-F238E27FC236}">
                <a16:creationId xmlns:a16="http://schemas.microsoft.com/office/drawing/2014/main" id="{BFEBC902-B650-971A-5BD5-7AB41778A317}"/>
              </a:ext>
            </a:extLst>
          </p:cNvPr>
          <p:cNvSpPr txBox="1"/>
          <p:nvPr/>
        </p:nvSpPr>
        <p:spPr>
          <a:xfrm>
            <a:off x="221709" y="3928623"/>
            <a:ext cx="556243" cy="246221"/>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800" b="1" kern="0" dirty="0" err="1">
                <a:solidFill>
                  <a:schemeClr val="accent1"/>
                </a:solidFill>
                <a:latin typeface="Arial"/>
                <a:ea typeface="ＭＳ Ｐゴシック" charset="0"/>
                <a:cs typeface="Arial"/>
                <a:sym typeface="Arial"/>
              </a:rPr>
              <a:t>Elacestrant</a:t>
            </a:r>
            <a:endParaRPr lang="en-GB" sz="637" kern="0" dirty="0">
              <a:solidFill>
                <a:schemeClr val="accent1"/>
              </a:solidFill>
              <a:latin typeface="Arial"/>
              <a:ea typeface="ＭＳ Ｐゴシック" charset="0"/>
              <a:cs typeface="Arial"/>
              <a:sym typeface="Arial"/>
            </a:endParaRPr>
          </a:p>
          <a:p>
            <a:pPr algn="r" defTabSz="1219140">
              <a:buClr>
                <a:srgbClr val="000000"/>
              </a:buClr>
              <a:defRPr/>
            </a:pPr>
            <a:r>
              <a:rPr lang="en-GB" sz="800" b="1" kern="0" dirty="0">
                <a:solidFill>
                  <a:schemeClr val="bg1">
                    <a:lumMod val="65000"/>
                  </a:schemeClr>
                </a:solidFill>
                <a:latin typeface="Arial"/>
                <a:ea typeface="ＭＳ Ｐゴシック" charset="0"/>
                <a:cs typeface="Arial"/>
                <a:sym typeface="Arial"/>
              </a:rPr>
              <a:t>SoC</a:t>
            </a:r>
            <a:endParaRPr lang="en-GB" sz="637" kern="0" dirty="0">
              <a:solidFill>
                <a:schemeClr val="bg1">
                  <a:lumMod val="65000"/>
                </a:schemeClr>
              </a:solidFill>
              <a:latin typeface="Arial"/>
              <a:ea typeface="ＭＳ Ｐゴシック" charset="0"/>
              <a:cs typeface="Arial"/>
              <a:sym typeface="Arial"/>
            </a:endParaRPr>
          </a:p>
        </p:txBody>
      </p:sp>
      <p:cxnSp>
        <p:nvCxnSpPr>
          <p:cNvPr id="1074" name="Google Shape;1074;p11">
            <a:extLst>
              <a:ext uri="{FF2B5EF4-FFF2-40B4-BE49-F238E27FC236}">
                <a16:creationId xmlns:a16="http://schemas.microsoft.com/office/drawing/2014/main" id="{23257FB1-5A08-0EF7-AA64-4F166B8B8C15}"/>
              </a:ext>
            </a:extLst>
          </p:cNvPr>
          <p:cNvCxnSpPr/>
          <p:nvPr/>
        </p:nvCxnSpPr>
        <p:spPr>
          <a:xfrm rot="-5400000">
            <a:off x="1850559" y="3643523"/>
            <a:ext cx="54000" cy="0"/>
          </a:xfrm>
          <a:prstGeom prst="straightConnector1">
            <a:avLst/>
          </a:prstGeom>
          <a:noFill/>
          <a:ln w="9525" cap="flat" cmpd="sng">
            <a:solidFill>
              <a:srgbClr val="000000"/>
            </a:solidFill>
            <a:prstDash val="solid"/>
            <a:round/>
            <a:headEnd type="none" w="sm" len="sm"/>
            <a:tailEnd type="none" w="sm" len="sm"/>
          </a:ln>
        </p:spPr>
      </p:cxnSp>
      <p:sp>
        <p:nvSpPr>
          <p:cNvPr id="1075" name="Google Shape;1075;p11">
            <a:extLst>
              <a:ext uri="{FF2B5EF4-FFF2-40B4-BE49-F238E27FC236}">
                <a16:creationId xmlns:a16="http://schemas.microsoft.com/office/drawing/2014/main" id="{23745F4C-6C72-37D8-BB33-F5BC6290545B}"/>
              </a:ext>
            </a:extLst>
          </p:cNvPr>
          <p:cNvSpPr txBox="1"/>
          <p:nvPr/>
        </p:nvSpPr>
        <p:spPr>
          <a:xfrm>
            <a:off x="1813439"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10</a:t>
            </a:r>
            <a:endParaRPr sz="637" kern="0">
              <a:solidFill>
                <a:srgbClr val="000000"/>
              </a:solidFill>
              <a:latin typeface="Arial"/>
              <a:ea typeface="ＭＳ Ｐゴシック" charset="0"/>
              <a:cs typeface="Arial"/>
              <a:sym typeface="Arial"/>
            </a:endParaRPr>
          </a:p>
        </p:txBody>
      </p:sp>
      <p:cxnSp>
        <p:nvCxnSpPr>
          <p:cNvPr id="1076" name="Google Shape;1076;p11">
            <a:extLst>
              <a:ext uri="{FF2B5EF4-FFF2-40B4-BE49-F238E27FC236}">
                <a16:creationId xmlns:a16="http://schemas.microsoft.com/office/drawing/2014/main" id="{6A0B982B-8F88-8C24-BE01-6158F4618E7E}"/>
              </a:ext>
            </a:extLst>
          </p:cNvPr>
          <p:cNvCxnSpPr/>
          <p:nvPr/>
        </p:nvCxnSpPr>
        <p:spPr>
          <a:xfrm rot="-5400000">
            <a:off x="2837983" y="3643523"/>
            <a:ext cx="54000" cy="0"/>
          </a:xfrm>
          <a:prstGeom prst="straightConnector1">
            <a:avLst/>
          </a:prstGeom>
          <a:noFill/>
          <a:ln w="9525" cap="flat" cmpd="sng">
            <a:solidFill>
              <a:srgbClr val="000000"/>
            </a:solidFill>
            <a:prstDash val="solid"/>
            <a:round/>
            <a:headEnd type="none" w="sm" len="sm"/>
            <a:tailEnd type="none" w="sm" len="sm"/>
          </a:ln>
        </p:spPr>
      </p:cxnSp>
      <p:sp>
        <p:nvSpPr>
          <p:cNvPr id="1077" name="Google Shape;1077;p11">
            <a:extLst>
              <a:ext uri="{FF2B5EF4-FFF2-40B4-BE49-F238E27FC236}">
                <a16:creationId xmlns:a16="http://schemas.microsoft.com/office/drawing/2014/main" id="{3BC55502-13A6-8A74-6D6E-0395D01CA693}"/>
              </a:ext>
            </a:extLst>
          </p:cNvPr>
          <p:cNvSpPr txBox="1"/>
          <p:nvPr/>
        </p:nvSpPr>
        <p:spPr>
          <a:xfrm>
            <a:off x="2800863"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20</a:t>
            </a:r>
            <a:endParaRPr sz="637" kern="0">
              <a:solidFill>
                <a:srgbClr val="000000"/>
              </a:solidFill>
              <a:latin typeface="Arial"/>
              <a:ea typeface="ＭＳ Ｐゴシック" charset="0"/>
              <a:cs typeface="Arial"/>
              <a:sym typeface="Arial"/>
            </a:endParaRPr>
          </a:p>
        </p:txBody>
      </p:sp>
      <p:cxnSp>
        <p:nvCxnSpPr>
          <p:cNvPr id="1078" name="Google Shape;1078;p11">
            <a:extLst>
              <a:ext uri="{FF2B5EF4-FFF2-40B4-BE49-F238E27FC236}">
                <a16:creationId xmlns:a16="http://schemas.microsoft.com/office/drawing/2014/main" id="{C755164F-F61B-FB76-9EF5-A173575383AA}"/>
              </a:ext>
            </a:extLst>
          </p:cNvPr>
          <p:cNvCxnSpPr/>
          <p:nvPr/>
        </p:nvCxnSpPr>
        <p:spPr>
          <a:xfrm rot="-5400000">
            <a:off x="882183" y="3643523"/>
            <a:ext cx="54000" cy="0"/>
          </a:xfrm>
          <a:prstGeom prst="straightConnector1">
            <a:avLst/>
          </a:prstGeom>
          <a:noFill/>
          <a:ln w="9525" cap="flat" cmpd="sng">
            <a:solidFill>
              <a:srgbClr val="000000"/>
            </a:solidFill>
            <a:prstDash val="solid"/>
            <a:round/>
            <a:headEnd type="none" w="sm" len="sm"/>
            <a:tailEnd type="none" w="sm" len="sm"/>
          </a:ln>
        </p:spPr>
      </p:cxnSp>
      <p:sp>
        <p:nvSpPr>
          <p:cNvPr id="1079" name="Google Shape;1079;p11">
            <a:extLst>
              <a:ext uri="{FF2B5EF4-FFF2-40B4-BE49-F238E27FC236}">
                <a16:creationId xmlns:a16="http://schemas.microsoft.com/office/drawing/2014/main" id="{FBC5F448-FA8F-B3D8-B9C3-ADDC34CE5D21}"/>
              </a:ext>
            </a:extLst>
          </p:cNvPr>
          <p:cNvSpPr txBox="1"/>
          <p:nvPr/>
        </p:nvSpPr>
        <p:spPr>
          <a:xfrm>
            <a:off x="877123" y="3675316"/>
            <a:ext cx="6412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cxnSp>
        <p:nvCxnSpPr>
          <p:cNvPr id="1080" name="Google Shape;1080;p11">
            <a:extLst>
              <a:ext uri="{FF2B5EF4-FFF2-40B4-BE49-F238E27FC236}">
                <a16:creationId xmlns:a16="http://schemas.microsoft.com/office/drawing/2014/main" id="{F1F42ED3-3A65-8CEF-1523-DB163D830A5E}"/>
              </a:ext>
            </a:extLst>
          </p:cNvPr>
          <p:cNvCxnSpPr/>
          <p:nvPr/>
        </p:nvCxnSpPr>
        <p:spPr>
          <a:xfrm rot="-5400000">
            <a:off x="2336333" y="3643523"/>
            <a:ext cx="54000" cy="0"/>
          </a:xfrm>
          <a:prstGeom prst="straightConnector1">
            <a:avLst/>
          </a:prstGeom>
          <a:noFill/>
          <a:ln w="9525" cap="flat" cmpd="sng">
            <a:solidFill>
              <a:srgbClr val="000000"/>
            </a:solidFill>
            <a:prstDash val="solid"/>
            <a:round/>
            <a:headEnd type="none" w="sm" len="sm"/>
            <a:tailEnd type="none" w="sm" len="sm"/>
          </a:ln>
        </p:spPr>
      </p:cxnSp>
      <p:sp>
        <p:nvSpPr>
          <p:cNvPr id="1081" name="Google Shape;1081;p11">
            <a:extLst>
              <a:ext uri="{FF2B5EF4-FFF2-40B4-BE49-F238E27FC236}">
                <a16:creationId xmlns:a16="http://schemas.microsoft.com/office/drawing/2014/main" id="{C5173C41-4E8E-EE5B-A066-967F4929367A}"/>
              </a:ext>
            </a:extLst>
          </p:cNvPr>
          <p:cNvSpPr txBox="1"/>
          <p:nvPr/>
        </p:nvSpPr>
        <p:spPr>
          <a:xfrm>
            <a:off x="2299213"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15</a:t>
            </a:r>
            <a:endParaRPr sz="637" kern="0">
              <a:solidFill>
                <a:srgbClr val="000000"/>
              </a:solidFill>
              <a:latin typeface="Arial"/>
              <a:ea typeface="ＭＳ Ｐゴシック" charset="0"/>
              <a:cs typeface="Arial"/>
              <a:sym typeface="Arial"/>
            </a:endParaRPr>
          </a:p>
        </p:txBody>
      </p:sp>
      <p:cxnSp>
        <p:nvCxnSpPr>
          <p:cNvPr id="1082" name="Google Shape;1082;p11">
            <a:extLst>
              <a:ext uri="{FF2B5EF4-FFF2-40B4-BE49-F238E27FC236}">
                <a16:creationId xmlns:a16="http://schemas.microsoft.com/office/drawing/2014/main" id="{B357F7A4-212B-BF10-F218-323EAE43F97D}"/>
              </a:ext>
            </a:extLst>
          </p:cNvPr>
          <p:cNvCxnSpPr/>
          <p:nvPr/>
        </p:nvCxnSpPr>
        <p:spPr>
          <a:xfrm rot="-5400000">
            <a:off x="3314233" y="3643523"/>
            <a:ext cx="54000" cy="0"/>
          </a:xfrm>
          <a:prstGeom prst="straightConnector1">
            <a:avLst/>
          </a:prstGeom>
          <a:noFill/>
          <a:ln w="9525" cap="flat" cmpd="sng">
            <a:solidFill>
              <a:srgbClr val="000000"/>
            </a:solidFill>
            <a:prstDash val="solid"/>
            <a:round/>
            <a:headEnd type="none" w="sm" len="sm"/>
            <a:tailEnd type="none" w="sm" len="sm"/>
          </a:ln>
        </p:spPr>
      </p:cxnSp>
      <p:sp>
        <p:nvSpPr>
          <p:cNvPr id="1083" name="Google Shape;1083;p11">
            <a:extLst>
              <a:ext uri="{FF2B5EF4-FFF2-40B4-BE49-F238E27FC236}">
                <a16:creationId xmlns:a16="http://schemas.microsoft.com/office/drawing/2014/main" id="{2A06E870-6829-63DF-A9BE-7E859D89F473}"/>
              </a:ext>
            </a:extLst>
          </p:cNvPr>
          <p:cNvSpPr txBox="1"/>
          <p:nvPr/>
        </p:nvSpPr>
        <p:spPr>
          <a:xfrm>
            <a:off x="3277113"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25</a:t>
            </a:r>
            <a:endParaRPr sz="637" kern="0">
              <a:solidFill>
                <a:srgbClr val="000000"/>
              </a:solidFill>
              <a:latin typeface="Arial"/>
              <a:ea typeface="ＭＳ Ｐゴシック" charset="0"/>
              <a:cs typeface="Arial"/>
              <a:sym typeface="Arial"/>
            </a:endParaRPr>
          </a:p>
        </p:txBody>
      </p:sp>
      <p:cxnSp>
        <p:nvCxnSpPr>
          <p:cNvPr id="1084" name="Google Shape;1084;p11">
            <a:extLst>
              <a:ext uri="{FF2B5EF4-FFF2-40B4-BE49-F238E27FC236}">
                <a16:creationId xmlns:a16="http://schemas.microsoft.com/office/drawing/2014/main" id="{7C1E75D0-2DE8-1A76-082E-0F683C57DADF}"/>
              </a:ext>
            </a:extLst>
          </p:cNvPr>
          <p:cNvCxnSpPr/>
          <p:nvPr/>
        </p:nvCxnSpPr>
        <p:spPr>
          <a:xfrm rot="-5400000">
            <a:off x="3803183" y="3643523"/>
            <a:ext cx="54000" cy="0"/>
          </a:xfrm>
          <a:prstGeom prst="straightConnector1">
            <a:avLst/>
          </a:prstGeom>
          <a:noFill/>
          <a:ln w="9525" cap="flat" cmpd="sng">
            <a:solidFill>
              <a:srgbClr val="000000"/>
            </a:solidFill>
            <a:prstDash val="solid"/>
            <a:round/>
            <a:headEnd type="none" w="sm" len="sm"/>
            <a:tailEnd type="none" w="sm" len="sm"/>
          </a:ln>
        </p:spPr>
      </p:cxnSp>
      <p:sp>
        <p:nvSpPr>
          <p:cNvPr id="1085" name="Google Shape;1085;p11">
            <a:extLst>
              <a:ext uri="{FF2B5EF4-FFF2-40B4-BE49-F238E27FC236}">
                <a16:creationId xmlns:a16="http://schemas.microsoft.com/office/drawing/2014/main" id="{B2518378-BB32-6784-8227-E03CB05640A1}"/>
              </a:ext>
            </a:extLst>
          </p:cNvPr>
          <p:cNvSpPr txBox="1"/>
          <p:nvPr/>
        </p:nvSpPr>
        <p:spPr>
          <a:xfrm>
            <a:off x="3766063"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30</a:t>
            </a:r>
            <a:endParaRPr sz="637" kern="0">
              <a:solidFill>
                <a:srgbClr val="000000"/>
              </a:solidFill>
              <a:latin typeface="Arial"/>
              <a:ea typeface="ＭＳ Ｐゴシック" charset="0"/>
              <a:cs typeface="Arial"/>
              <a:sym typeface="Arial"/>
            </a:endParaRPr>
          </a:p>
        </p:txBody>
      </p:sp>
      <p:sp>
        <p:nvSpPr>
          <p:cNvPr id="1086" name="Google Shape;1086;p11">
            <a:extLst>
              <a:ext uri="{FF2B5EF4-FFF2-40B4-BE49-F238E27FC236}">
                <a16:creationId xmlns:a16="http://schemas.microsoft.com/office/drawing/2014/main" id="{76E988EA-B337-3C27-D763-A84F706082D1}"/>
              </a:ext>
            </a:extLst>
          </p:cNvPr>
          <p:cNvSpPr txBox="1"/>
          <p:nvPr/>
        </p:nvSpPr>
        <p:spPr>
          <a:xfrm>
            <a:off x="641041" y="3182198"/>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20</a:t>
            </a:r>
            <a:endParaRPr sz="637" kern="0">
              <a:solidFill>
                <a:srgbClr val="000000"/>
              </a:solidFill>
              <a:latin typeface="Arial"/>
              <a:ea typeface="ＭＳ Ｐゴシック" charset="0"/>
              <a:cs typeface="Arial"/>
              <a:sym typeface="Arial"/>
            </a:endParaRPr>
          </a:p>
        </p:txBody>
      </p:sp>
      <p:sp>
        <p:nvSpPr>
          <p:cNvPr id="1087" name="Google Shape;1087;p11">
            <a:extLst>
              <a:ext uri="{FF2B5EF4-FFF2-40B4-BE49-F238E27FC236}">
                <a16:creationId xmlns:a16="http://schemas.microsoft.com/office/drawing/2014/main" id="{ECEAD7BF-59FC-8138-EB34-38846523AB4D}"/>
              </a:ext>
            </a:extLst>
          </p:cNvPr>
          <p:cNvSpPr txBox="1"/>
          <p:nvPr/>
        </p:nvSpPr>
        <p:spPr>
          <a:xfrm>
            <a:off x="1212388"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33</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16</a:t>
            </a:r>
            <a:endParaRPr sz="637" kern="0">
              <a:solidFill>
                <a:srgbClr val="000000"/>
              </a:solidFill>
              <a:latin typeface="Arial"/>
              <a:ea typeface="ＭＳ Ｐゴシック" charset="0"/>
              <a:cs typeface="Arial"/>
              <a:sym typeface="Arial"/>
            </a:endParaRPr>
          </a:p>
        </p:txBody>
      </p:sp>
      <p:sp>
        <p:nvSpPr>
          <p:cNvPr id="1088" name="Google Shape;1088;p11">
            <a:extLst>
              <a:ext uri="{FF2B5EF4-FFF2-40B4-BE49-F238E27FC236}">
                <a16:creationId xmlns:a16="http://schemas.microsoft.com/office/drawing/2014/main" id="{5E2EB4F7-283D-2719-7F83-150651097AE1}"/>
              </a:ext>
            </a:extLst>
          </p:cNvPr>
          <p:cNvSpPr txBox="1"/>
          <p:nvPr/>
        </p:nvSpPr>
        <p:spPr>
          <a:xfrm>
            <a:off x="1412413"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25</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11</a:t>
            </a:r>
            <a:endParaRPr sz="637" kern="0">
              <a:solidFill>
                <a:srgbClr val="000000"/>
              </a:solidFill>
              <a:latin typeface="Arial"/>
              <a:ea typeface="ＭＳ Ｐゴシック" charset="0"/>
              <a:cs typeface="Arial"/>
              <a:sym typeface="Arial"/>
            </a:endParaRPr>
          </a:p>
        </p:txBody>
      </p:sp>
      <p:sp>
        <p:nvSpPr>
          <p:cNvPr id="1089" name="Google Shape;1089;p11">
            <a:extLst>
              <a:ext uri="{FF2B5EF4-FFF2-40B4-BE49-F238E27FC236}">
                <a16:creationId xmlns:a16="http://schemas.microsoft.com/office/drawing/2014/main" id="{1C6DF0DF-00E6-AEAB-AEDA-7079BDBB2995}"/>
              </a:ext>
            </a:extLst>
          </p:cNvPr>
          <p:cNvSpPr txBox="1"/>
          <p:nvPr/>
        </p:nvSpPr>
        <p:spPr>
          <a:xfrm>
            <a:off x="1031413"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50</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34</a:t>
            </a:r>
            <a:endParaRPr sz="637" kern="0">
              <a:solidFill>
                <a:srgbClr val="000000"/>
              </a:solidFill>
              <a:latin typeface="Arial"/>
              <a:ea typeface="ＭＳ Ｐゴシック" charset="0"/>
              <a:cs typeface="Arial"/>
              <a:sym typeface="Arial"/>
            </a:endParaRPr>
          </a:p>
        </p:txBody>
      </p:sp>
      <p:sp>
        <p:nvSpPr>
          <p:cNvPr id="1090" name="Google Shape;1090;p11">
            <a:extLst>
              <a:ext uri="{FF2B5EF4-FFF2-40B4-BE49-F238E27FC236}">
                <a16:creationId xmlns:a16="http://schemas.microsoft.com/office/drawing/2014/main" id="{D92A1C61-DD24-69E9-C82F-042CCC8A27F9}"/>
              </a:ext>
            </a:extLst>
          </p:cNvPr>
          <p:cNvSpPr txBox="1"/>
          <p:nvPr/>
        </p:nvSpPr>
        <p:spPr>
          <a:xfrm>
            <a:off x="1621963"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20</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9</a:t>
            </a:r>
            <a:endParaRPr sz="637" kern="0">
              <a:solidFill>
                <a:srgbClr val="000000"/>
              </a:solidFill>
              <a:latin typeface="Arial"/>
              <a:ea typeface="ＭＳ Ｐゴシック" charset="0"/>
              <a:cs typeface="Arial"/>
              <a:sym typeface="Arial"/>
            </a:endParaRPr>
          </a:p>
        </p:txBody>
      </p:sp>
      <p:sp>
        <p:nvSpPr>
          <p:cNvPr id="1091" name="Google Shape;1091;p11">
            <a:extLst>
              <a:ext uri="{FF2B5EF4-FFF2-40B4-BE49-F238E27FC236}">
                <a16:creationId xmlns:a16="http://schemas.microsoft.com/office/drawing/2014/main" id="{73A5CAD1-FC4F-FB3E-A290-81BF419154C2}"/>
              </a:ext>
            </a:extLst>
          </p:cNvPr>
          <p:cNvSpPr txBox="1"/>
          <p:nvPr/>
        </p:nvSpPr>
        <p:spPr>
          <a:xfrm>
            <a:off x="1806113"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16</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092" name="Google Shape;1092;p11">
            <a:extLst>
              <a:ext uri="{FF2B5EF4-FFF2-40B4-BE49-F238E27FC236}">
                <a16:creationId xmlns:a16="http://schemas.microsoft.com/office/drawing/2014/main" id="{E2CF845C-E080-7B1D-0650-EF50FDD2F9E7}"/>
              </a:ext>
            </a:extLst>
          </p:cNvPr>
          <p:cNvSpPr txBox="1"/>
          <p:nvPr/>
        </p:nvSpPr>
        <p:spPr>
          <a:xfrm>
            <a:off x="2002963"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11</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2</a:t>
            </a:r>
            <a:endParaRPr sz="637" kern="0">
              <a:solidFill>
                <a:srgbClr val="000000"/>
              </a:solidFill>
              <a:latin typeface="Arial"/>
              <a:ea typeface="ＭＳ Ｐゴシック" charset="0"/>
              <a:cs typeface="Arial"/>
              <a:sym typeface="Arial"/>
            </a:endParaRPr>
          </a:p>
        </p:txBody>
      </p:sp>
      <p:sp>
        <p:nvSpPr>
          <p:cNvPr id="1093" name="Google Shape;1093;p11">
            <a:extLst>
              <a:ext uri="{FF2B5EF4-FFF2-40B4-BE49-F238E27FC236}">
                <a16:creationId xmlns:a16="http://schemas.microsoft.com/office/drawing/2014/main" id="{61B990B9-AEA7-74CD-C773-F8096B299E1C}"/>
              </a:ext>
            </a:extLst>
          </p:cNvPr>
          <p:cNvSpPr txBox="1"/>
          <p:nvPr/>
        </p:nvSpPr>
        <p:spPr>
          <a:xfrm>
            <a:off x="2219143"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9</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094" name="Google Shape;1094;p11">
            <a:extLst>
              <a:ext uri="{FF2B5EF4-FFF2-40B4-BE49-F238E27FC236}">
                <a16:creationId xmlns:a16="http://schemas.microsoft.com/office/drawing/2014/main" id="{04CAA024-E2F3-527D-2475-478CEB533533}"/>
              </a:ext>
            </a:extLst>
          </p:cNvPr>
          <p:cNvSpPr txBox="1"/>
          <p:nvPr/>
        </p:nvSpPr>
        <p:spPr>
          <a:xfrm>
            <a:off x="2431867"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8</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095" name="Google Shape;1095;p11">
            <a:extLst>
              <a:ext uri="{FF2B5EF4-FFF2-40B4-BE49-F238E27FC236}">
                <a16:creationId xmlns:a16="http://schemas.microsoft.com/office/drawing/2014/main" id="{5522CC42-4530-2148-71C1-8BCFC2F31575}"/>
              </a:ext>
            </a:extLst>
          </p:cNvPr>
          <p:cNvSpPr txBox="1"/>
          <p:nvPr/>
        </p:nvSpPr>
        <p:spPr>
          <a:xfrm>
            <a:off x="2606494"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7</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sp>
        <p:nvSpPr>
          <p:cNvPr id="1096" name="Google Shape;1096;p11">
            <a:extLst>
              <a:ext uri="{FF2B5EF4-FFF2-40B4-BE49-F238E27FC236}">
                <a16:creationId xmlns:a16="http://schemas.microsoft.com/office/drawing/2014/main" id="{AE5EDE39-BF66-2BAC-F21E-6ACD5688B9E6}"/>
              </a:ext>
            </a:extLst>
          </p:cNvPr>
          <p:cNvSpPr txBox="1"/>
          <p:nvPr/>
        </p:nvSpPr>
        <p:spPr>
          <a:xfrm>
            <a:off x="2729021" y="3965559"/>
            <a:ext cx="264675"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6</a:t>
            </a:r>
            <a:endParaRPr sz="800" kern="0">
              <a:solidFill>
                <a:srgbClr val="000000"/>
              </a:solidFill>
              <a:latin typeface="Arial"/>
              <a:ea typeface="ＭＳ Ｐゴシック" charset="0"/>
              <a:cs typeface="Arial"/>
              <a:sym typeface="Arial"/>
            </a:endParaRPr>
          </a:p>
        </p:txBody>
      </p:sp>
      <p:sp>
        <p:nvSpPr>
          <p:cNvPr id="1097" name="Google Shape;1097;p11">
            <a:extLst>
              <a:ext uri="{FF2B5EF4-FFF2-40B4-BE49-F238E27FC236}">
                <a16:creationId xmlns:a16="http://schemas.microsoft.com/office/drawing/2014/main" id="{C087AB80-B7E1-2859-FEDA-417279268D3E}"/>
              </a:ext>
            </a:extLst>
          </p:cNvPr>
          <p:cNvSpPr txBox="1"/>
          <p:nvPr/>
        </p:nvSpPr>
        <p:spPr>
          <a:xfrm>
            <a:off x="3022419"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098" name="Google Shape;1098;p11">
            <a:extLst>
              <a:ext uri="{FF2B5EF4-FFF2-40B4-BE49-F238E27FC236}">
                <a16:creationId xmlns:a16="http://schemas.microsoft.com/office/drawing/2014/main" id="{3882D1AE-5154-5913-E711-23E8B376AD57}"/>
              </a:ext>
            </a:extLst>
          </p:cNvPr>
          <p:cNvSpPr txBox="1"/>
          <p:nvPr/>
        </p:nvSpPr>
        <p:spPr>
          <a:xfrm>
            <a:off x="3219267"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099" name="Google Shape;1099;p11">
            <a:extLst>
              <a:ext uri="{FF2B5EF4-FFF2-40B4-BE49-F238E27FC236}">
                <a16:creationId xmlns:a16="http://schemas.microsoft.com/office/drawing/2014/main" id="{410BE33A-ABD7-CA71-D8D4-5840E6CCDC4C}"/>
              </a:ext>
            </a:extLst>
          </p:cNvPr>
          <p:cNvSpPr txBox="1"/>
          <p:nvPr/>
        </p:nvSpPr>
        <p:spPr>
          <a:xfrm>
            <a:off x="3416119"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100" name="Google Shape;1100;p11">
            <a:extLst>
              <a:ext uri="{FF2B5EF4-FFF2-40B4-BE49-F238E27FC236}">
                <a16:creationId xmlns:a16="http://schemas.microsoft.com/office/drawing/2014/main" id="{CB545400-E8F9-50CD-5F6E-BC41BC11C859}"/>
              </a:ext>
            </a:extLst>
          </p:cNvPr>
          <p:cNvSpPr txBox="1"/>
          <p:nvPr/>
        </p:nvSpPr>
        <p:spPr>
          <a:xfrm>
            <a:off x="3609794"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101" name="Google Shape;1101;p11">
            <a:extLst>
              <a:ext uri="{FF2B5EF4-FFF2-40B4-BE49-F238E27FC236}">
                <a16:creationId xmlns:a16="http://schemas.microsoft.com/office/drawing/2014/main" id="{8A2A22D8-4CA4-6AD1-E252-87D29AA3A305}"/>
              </a:ext>
            </a:extLst>
          </p:cNvPr>
          <p:cNvSpPr txBox="1"/>
          <p:nvPr/>
        </p:nvSpPr>
        <p:spPr>
          <a:xfrm>
            <a:off x="3800294"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cxnSp>
        <p:nvCxnSpPr>
          <p:cNvPr id="1103" name="Google Shape;1103;p11">
            <a:extLst>
              <a:ext uri="{FF2B5EF4-FFF2-40B4-BE49-F238E27FC236}">
                <a16:creationId xmlns:a16="http://schemas.microsoft.com/office/drawing/2014/main" id="{90CE0B57-F1EA-8513-9434-0669F1506F88}"/>
              </a:ext>
            </a:extLst>
          </p:cNvPr>
          <p:cNvCxnSpPr/>
          <p:nvPr/>
        </p:nvCxnSpPr>
        <p:spPr>
          <a:xfrm>
            <a:off x="798789" y="3256207"/>
            <a:ext cx="54000" cy="0"/>
          </a:xfrm>
          <a:prstGeom prst="straightConnector1">
            <a:avLst/>
          </a:prstGeom>
          <a:noFill/>
          <a:ln w="9525" cap="flat" cmpd="sng">
            <a:solidFill>
              <a:srgbClr val="000000"/>
            </a:solidFill>
            <a:prstDash val="solid"/>
            <a:round/>
            <a:headEnd type="none" w="sm" len="sm"/>
            <a:tailEnd type="none" w="sm" len="sm"/>
          </a:ln>
        </p:spPr>
      </p:cxnSp>
      <p:sp>
        <p:nvSpPr>
          <p:cNvPr id="1104" name="Google Shape;1104;p11">
            <a:extLst>
              <a:ext uri="{FF2B5EF4-FFF2-40B4-BE49-F238E27FC236}">
                <a16:creationId xmlns:a16="http://schemas.microsoft.com/office/drawing/2014/main" id="{6E94ACD9-3EAC-BF85-79D2-583868471559}"/>
              </a:ext>
            </a:extLst>
          </p:cNvPr>
          <p:cNvSpPr txBox="1"/>
          <p:nvPr/>
        </p:nvSpPr>
        <p:spPr>
          <a:xfrm>
            <a:off x="641041" y="2861523"/>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40</a:t>
            </a:r>
            <a:endParaRPr sz="637" kern="0">
              <a:solidFill>
                <a:srgbClr val="000000"/>
              </a:solidFill>
              <a:latin typeface="Arial"/>
              <a:ea typeface="ＭＳ Ｐゴシック" charset="0"/>
              <a:cs typeface="Arial"/>
              <a:sym typeface="Arial"/>
            </a:endParaRPr>
          </a:p>
        </p:txBody>
      </p:sp>
      <p:cxnSp>
        <p:nvCxnSpPr>
          <p:cNvPr id="1105" name="Google Shape;1105;p11">
            <a:extLst>
              <a:ext uri="{FF2B5EF4-FFF2-40B4-BE49-F238E27FC236}">
                <a16:creationId xmlns:a16="http://schemas.microsoft.com/office/drawing/2014/main" id="{49659D31-587C-1476-3349-5A54FF23AFF0}"/>
              </a:ext>
            </a:extLst>
          </p:cNvPr>
          <p:cNvCxnSpPr/>
          <p:nvPr/>
        </p:nvCxnSpPr>
        <p:spPr>
          <a:xfrm>
            <a:off x="798789" y="2935531"/>
            <a:ext cx="54000" cy="0"/>
          </a:xfrm>
          <a:prstGeom prst="straightConnector1">
            <a:avLst/>
          </a:prstGeom>
          <a:noFill/>
          <a:ln w="9525" cap="flat" cmpd="sng">
            <a:solidFill>
              <a:srgbClr val="000000"/>
            </a:solidFill>
            <a:prstDash val="solid"/>
            <a:round/>
            <a:headEnd type="none" w="sm" len="sm"/>
            <a:tailEnd type="none" w="sm" len="sm"/>
          </a:ln>
        </p:spPr>
      </p:cxnSp>
      <p:sp>
        <p:nvSpPr>
          <p:cNvPr id="1106" name="Google Shape;1106;p11">
            <a:extLst>
              <a:ext uri="{FF2B5EF4-FFF2-40B4-BE49-F238E27FC236}">
                <a16:creationId xmlns:a16="http://schemas.microsoft.com/office/drawing/2014/main" id="{768F4797-206E-6F3D-F3A4-6B08031AC595}"/>
              </a:ext>
            </a:extLst>
          </p:cNvPr>
          <p:cNvSpPr txBox="1"/>
          <p:nvPr/>
        </p:nvSpPr>
        <p:spPr>
          <a:xfrm>
            <a:off x="641041" y="2553547"/>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60</a:t>
            </a:r>
            <a:endParaRPr sz="637" kern="0">
              <a:solidFill>
                <a:srgbClr val="000000"/>
              </a:solidFill>
              <a:latin typeface="Arial"/>
              <a:ea typeface="ＭＳ Ｐゴシック" charset="0"/>
              <a:cs typeface="Arial"/>
              <a:sym typeface="Arial"/>
            </a:endParaRPr>
          </a:p>
        </p:txBody>
      </p:sp>
      <p:cxnSp>
        <p:nvCxnSpPr>
          <p:cNvPr id="1107" name="Google Shape;1107;p11">
            <a:extLst>
              <a:ext uri="{FF2B5EF4-FFF2-40B4-BE49-F238E27FC236}">
                <a16:creationId xmlns:a16="http://schemas.microsoft.com/office/drawing/2014/main" id="{71E7A33F-2719-ACAA-6C06-64B5209209C4}"/>
              </a:ext>
            </a:extLst>
          </p:cNvPr>
          <p:cNvCxnSpPr/>
          <p:nvPr/>
        </p:nvCxnSpPr>
        <p:spPr>
          <a:xfrm>
            <a:off x="798789" y="2627556"/>
            <a:ext cx="54000" cy="0"/>
          </a:xfrm>
          <a:prstGeom prst="straightConnector1">
            <a:avLst/>
          </a:prstGeom>
          <a:noFill/>
          <a:ln w="9525" cap="flat" cmpd="sng">
            <a:solidFill>
              <a:srgbClr val="000000"/>
            </a:solidFill>
            <a:prstDash val="solid"/>
            <a:round/>
            <a:headEnd type="none" w="sm" len="sm"/>
            <a:tailEnd type="none" w="sm" len="sm"/>
          </a:ln>
        </p:spPr>
      </p:cxnSp>
      <p:sp>
        <p:nvSpPr>
          <p:cNvPr id="1108" name="Google Shape;1108;p11">
            <a:extLst>
              <a:ext uri="{FF2B5EF4-FFF2-40B4-BE49-F238E27FC236}">
                <a16:creationId xmlns:a16="http://schemas.microsoft.com/office/drawing/2014/main" id="{86C4E773-E432-0C72-C97C-C1F28EBF91A1}"/>
              </a:ext>
            </a:extLst>
          </p:cNvPr>
          <p:cNvSpPr txBox="1"/>
          <p:nvPr/>
        </p:nvSpPr>
        <p:spPr>
          <a:xfrm>
            <a:off x="641041" y="2229698"/>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80</a:t>
            </a:r>
            <a:endParaRPr sz="637" kern="0">
              <a:solidFill>
                <a:srgbClr val="000000"/>
              </a:solidFill>
              <a:latin typeface="Arial"/>
              <a:ea typeface="ＭＳ Ｐゴシック" charset="0"/>
              <a:cs typeface="Arial"/>
              <a:sym typeface="Arial"/>
            </a:endParaRPr>
          </a:p>
        </p:txBody>
      </p:sp>
      <p:cxnSp>
        <p:nvCxnSpPr>
          <p:cNvPr id="1109" name="Google Shape;1109;p11">
            <a:extLst>
              <a:ext uri="{FF2B5EF4-FFF2-40B4-BE49-F238E27FC236}">
                <a16:creationId xmlns:a16="http://schemas.microsoft.com/office/drawing/2014/main" id="{939F9834-BC1D-C48C-2146-43A9122794DB}"/>
              </a:ext>
            </a:extLst>
          </p:cNvPr>
          <p:cNvCxnSpPr/>
          <p:nvPr/>
        </p:nvCxnSpPr>
        <p:spPr>
          <a:xfrm>
            <a:off x="798789" y="2303707"/>
            <a:ext cx="54000" cy="0"/>
          </a:xfrm>
          <a:prstGeom prst="straightConnector1">
            <a:avLst/>
          </a:prstGeom>
          <a:noFill/>
          <a:ln w="9525" cap="flat" cmpd="sng">
            <a:solidFill>
              <a:srgbClr val="000000"/>
            </a:solidFill>
            <a:prstDash val="solid"/>
            <a:round/>
            <a:headEnd type="none" w="sm" len="sm"/>
            <a:tailEnd type="none" w="sm" len="sm"/>
          </a:ln>
        </p:spPr>
      </p:cxnSp>
      <p:sp>
        <p:nvSpPr>
          <p:cNvPr id="1110" name="Google Shape;1110;p11">
            <a:extLst>
              <a:ext uri="{FF2B5EF4-FFF2-40B4-BE49-F238E27FC236}">
                <a16:creationId xmlns:a16="http://schemas.microsoft.com/office/drawing/2014/main" id="{ADBABB35-A9A1-F427-FB56-D3704485C510}"/>
              </a:ext>
            </a:extLst>
          </p:cNvPr>
          <p:cNvSpPr txBox="1"/>
          <p:nvPr/>
        </p:nvSpPr>
        <p:spPr>
          <a:xfrm>
            <a:off x="576921" y="1912198"/>
            <a:ext cx="19236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100</a:t>
            </a:r>
            <a:endParaRPr sz="637" kern="0">
              <a:solidFill>
                <a:srgbClr val="000000"/>
              </a:solidFill>
              <a:latin typeface="Arial"/>
              <a:ea typeface="ＭＳ Ｐゴシック" charset="0"/>
              <a:cs typeface="Arial"/>
              <a:sym typeface="Arial"/>
            </a:endParaRPr>
          </a:p>
        </p:txBody>
      </p:sp>
      <p:cxnSp>
        <p:nvCxnSpPr>
          <p:cNvPr id="1111" name="Google Shape;1111;p11">
            <a:extLst>
              <a:ext uri="{FF2B5EF4-FFF2-40B4-BE49-F238E27FC236}">
                <a16:creationId xmlns:a16="http://schemas.microsoft.com/office/drawing/2014/main" id="{ECA45F41-F2F0-1FA8-8E73-7D2C3F33DF39}"/>
              </a:ext>
            </a:extLst>
          </p:cNvPr>
          <p:cNvCxnSpPr/>
          <p:nvPr/>
        </p:nvCxnSpPr>
        <p:spPr>
          <a:xfrm>
            <a:off x="798789" y="1986207"/>
            <a:ext cx="54000" cy="0"/>
          </a:xfrm>
          <a:prstGeom prst="straightConnector1">
            <a:avLst/>
          </a:prstGeom>
          <a:noFill/>
          <a:ln w="9525" cap="flat" cmpd="sng">
            <a:solidFill>
              <a:srgbClr val="000000"/>
            </a:solidFill>
            <a:prstDash val="solid"/>
            <a:round/>
            <a:headEnd type="none" w="sm" len="sm"/>
            <a:tailEnd type="none" w="sm" len="sm"/>
          </a:ln>
        </p:spPr>
      </p:cxnSp>
      <p:sp>
        <p:nvSpPr>
          <p:cNvPr id="1118" name="Google Shape;1118;p11">
            <a:extLst>
              <a:ext uri="{FF2B5EF4-FFF2-40B4-BE49-F238E27FC236}">
                <a16:creationId xmlns:a16="http://schemas.microsoft.com/office/drawing/2014/main" id="{949E8261-F5EF-4837-55D8-A90F4D4A800A}"/>
              </a:ext>
            </a:extLst>
          </p:cNvPr>
          <p:cNvSpPr txBox="1"/>
          <p:nvPr/>
        </p:nvSpPr>
        <p:spPr>
          <a:xfrm>
            <a:off x="5880119" y="3793478"/>
            <a:ext cx="883255" cy="153888"/>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1000" b="1" kern="0">
                <a:solidFill>
                  <a:srgbClr val="000000"/>
                </a:solidFill>
                <a:latin typeface="Arial"/>
                <a:ea typeface="ＭＳ Ｐゴシック" charset="0"/>
                <a:cs typeface="Arial"/>
                <a:sym typeface="Arial"/>
              </a:rPr>
              <a:t>Time (months)</a:t>
            </a:r>
            <a:endParaRPr sz="637" kern="0">
              <a:solidFill>
                <a:srgbClr val="000000"/>
              </a:solidFill>
              <a:latin typeface="Arial"/>
              <a:ea typeface="ＭＳ Ｐゴシック" charset="0"/>
              <a:cs typeface="Arial"/>
              <a:sym typeface="Arial"/>
            </a:endParaRPr>
          </a:p>
        </p:txBody>
      </p:sp>
      <p:sp>
        <p:nvSpPr>
          <p:cNvPr id="1119" name="Google Shape;1119;p11">
            <a:extLst>
              <a:ext uri="{FF2B5EF4-FFF2-40B4-BE49-F238E27FC236}">
                <a16:creationId xmlns:a16="http://schemas.microsoft.com/office/drawing/2014/main" id="{D1246812-6C30-E730-9660-C518792BDABB}"/>
              </a:ext>
            </a:extLst>
          </p:cNvPr>
          <p:cNvSpPr txBox="1"/>
          <p:nvPr/>
        </p:nvSpPr>
        <p:spPr>
          <a:xfrm rot="-5400000">
            <a:off x="3766669" y="2703237"/>
            <a:ext cx="1336904" cy="153888"/>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1000" b="1" kern="0">
                <a:solidFill>
                  <a:srgbClr val="000000"/>
                </a:solidFill>
                <a:latin typeface="Arial"/>
                <a:ea typeface="ＭＳ Ｐゴシック" charset="0"/>
                <a:cs typeface="Arial"/>
                <a:sym typeface="Arial"/>
              </a:rPr>
              <a:t>Probability of PFS (%)</a:t>
            </a:r>
            <a:endParaRPr sz="637" kern="0">
              <a:solidFill>
                <a:srgbClr val="000000"/>
              </a:solidFill>
              <a:latin typeface="Arial"/>
              <a:ea typeface="ＭＳ Ｐゴシック" charset="0"/>
              <a:cs typeface="Arial"/>
              <a:sym typeface="Arial"/>
            </a:endParaRPr>
          </a:p>
        </p:txBody>
      </p:sp>
      <p:sp>
        <p:nvSpPr>
          <p:cNvPr id="1120" name="Google Shape;1120;p11">
            <a:extLst>
              <a:ext uri="{FF2B5EF4-FFF2-40B4-BE49-F238E27FC236}">
                <a16:creationId xmlns:a16="http://schemas.microsoft.com/office/drawing/2014/main" id="{77A313D1-A49A-1A7B-B876-3D8D77EADDF0}"/>
              </a:ext>
            </a:extLst>
          </p:cNvPr>
          <p:cNvSpPr txBox="1"/>
          <p:nvPr/>
        </p:nvSpPr>
        <p:spPr>
          <a:xfrm>
            <a:off x="4655059" y="3477542"/>
            <a:ext cx="6412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cxnSp>
        <p:nvCxnSpPr>
          <p:cNvPr id="1121" name="Google Shape;1121;p11">
            <a:extLst>
              <a:ext uri="{FF2B5EF4-FFF2-40B4-BE49-F238E27FC236}">
                <a16:creationId xmlns:a16="http://schemas.microsoft.com/office/drawing/2014/main" id="{005B1568-174E-BD04-AB59-52E46730D073}"/>
              </a:ext>
            </a:extLst>
          </p:cNvPr>
          <p:cNvCxnSpPr/>
          <p:nvPr/>
        </p:nvCxnSpPr>
        <p:spPr>
          <a:xfrm>
            <a:off x="4748687" y="3551549"/>
            <a:ext cx="54000" cy="0"/>
          </a:xfrm>
          <a:prstGeom prst="straightConnector1">
            <a:avLst/>
          </a:prstGeom>
          <a:noFill/>
          <a:ln w="9525" cap="flat" cmpd="sng">
            <a:solidFill>
              <a:srgbClr val="000000"/>
            </a:solidFill>
            <a:prstDash val="solid"/>
            <a:round/>
            <a:headEnd type="none" w="sm" len="sm"/>
            <a:tailEnd type="none" w="sm" len="sm"/>
          </a:ln>
        </p:spPr>
      </p:cxnSp>
      <p:cxnSp>
        <p:nvCxnSpPr>
          <p:cNvPr id="1122" name="Google Shape;1122;p11">
            <a:extLst>
              <a:ext uri="{FF2B5EF4-FFF2-40B4-BE49-F238E27FC236}">
                <a16:creationId xmlns:a16="http://schemas.microsoft.com/office/drawing/2014/main" id="{D6A6BFB0-AB8E-59A1-0AC1-8D1BCA32C29B}"/>
              </a:ext>
            </a:extLst>
          </p:cNvPr>
          <p:cNvCxnSpPr/>
          <p:nvPr/>
        </p:nvCxnSpPr>
        <p:spPr>
          <a:xfrm>
            <a:off x="4802688" y="3614968"/>
            <a:ext cx="3100451" cy="0"/>
          </a:xfrm>
          <a:prstGeom prst="straightConnector1">
            <a:avLst/>
          </a:prstGeom>
          <a:noFill/>
          <a:ln w="9525" cap="flat" cmpd="sng">
            <a:solidFill>
              <a:srgbClr val="000000"/>
            </a:solidFill>
            <a:prstDash val="solid"/>
            <a:round/>
            <a:headEnd type="none" w="sm" len="sm"/>
            <a:tailEnd type="none" w="sm" len="sm"/>
          </a:ln>
        </p:spPr>
      </p:cxnSp>
      <p:cxnSp>
        <p:nvCxnSpPr>
          <p:cNvPr id="1123" name="Google Shape;1123;p11">
            <a:extLst>
              <a:ext uri="{FF2B5EF4-FFF2-40B4-BE49-F238E27FC236}">
                <a16:creationId xmlns:a16="http://schemas.microsoft.com/office/drawing/2014/main" id="{DEDDC6DC-A135-DA71-9863-FBD8465A0267}"/>
              </a:ext>
            </a:extLst>
          </p:cNvPr>
          <p:cNvCxnSpPr/>
          <p:nvPr/>
        </p:nvCxnSpPr>
        <p:spPr>
          <a:xfrm rot="10800000">
            <a:off x="4803767" y="1912195"/>
            <a:ext cx="0" cy="1703852"/>
          </a:xfrm>
          <a:prstGeom prst="straightConnector1">
            <a:avLst/>
          </a:prstGeom>
          <a:noFill/>
          <a:ln w="9525" cap="flat" cmpd="sng">
            <a:solidFill>
              <a:srgbClr val="000000"/>
            </a:solidFill>
            <a:prstDash val="solid"/>
            <a:round/>
            <a:headEnd type="none" w="sm" len="sm"/>
            <a:tailEnd type="none" w="sm" len="sm"/>
          </a:ln>
        </p:spPr>
      </p:cxnSp>
      <p:cxnSp>
        <p:nvCxnSpPr>
          <p:cNvPr id="1124" name="Google Shape;1124;p11">
            <a:extLst>
              <a:ext uri="{FF2B5EF4-FFF2-40B4-BE49-F238E27FC236}">
                <a16:creationId xmlns:a16="http://schemas.microsoft.com/office/drawing/2014/main" id="{84CF9A7A-B48E-37A2-70FC-058B1E114766}"/>
              </a:ext>
            </a:extLst>
          </p:cNvPr>
          <p:cNvCxnSpPr/>
          <p:nvPr/>
        </p:nvCxnSpPr>
        <p:spPr>
          <a:xfrm rot="-5400000">
            <a:off x="5330147"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25" name="Google Shape;1125;p11">
            <a:extLst>
              <a:ext uri="{FF2B5EF4-FFF2-40B4-BE49-F238E27FC236}">
                <a16:creationId xmlns:a16="http://schemas.microsoft.com/office/drawing/2014/main" id="{B4FA22DB-B680-EAF2-775F-0AF9CAE8BF1D}"/>
              </a:ext>
            </a:extLst>
          </p:cNvPr>
          <p:cNvSpPr txBox="1"/>
          <p:nvPr/>
        </p:nvSpPr>
        <p:spPr>
          <a:xfrm>
            <a:off x="5325087" y="3675316"/>
            <a:ext cx="6412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126" name="Google Shape;1126;p11">
            <a:extLst>
              <a:ext uri="{FF2B5EF4-FFF2-40B4-BE49-F238E27FC236}">
                <a16:creationId xmlns:a16="http://schemas.microsoft.com/office/drawing/2014/main" id="{8175128D-233D-F817-1918-FF20674E7143}"/>
              </a:ext>
            </a:extLst>
          </p:cNvPr>
          <p:cNvSpPr txBox="1"/>
          <p:nvPr/>
        </p:nvSpPr>
        <p:spPr>
          <a:xfrm>
            <a:off x="4781287"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78</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81</a:t>
            </a:r>
            <a:endParaRPr sz="637" kern="0">
              <a:solidFill>
                <a:srgbClr val="000000"/>
              </a:solidFill>
              <a:latin typeface="Arial"/>
              <a:ea typeface="ＭＳ Ｐゴシック" charset="0"/>
              <a:cs typeface="Arial"/>
              <a:sym typeface="Arial"/>
            </a:endParaRPr>
          </a:p>
        </p:txBody>
      </p:sp>
      <p:sp>
        <p:nvSpPr>
          <p:cNvPr id="1127" name="Google Shape;1127;p11">
            <a:extLst>
              <a:ext uri="{FF2B5EF4-FFF2-40B4-BE49-F238E27FC236}">
                <a16:creationId xmlns:a16="http://schemas.microsoft.com/office/drawing/2014/main" id="{6BCE97C5-34DF-A8B6-3A2D-852117ED537F}"/>
              </a:ext>
            </a:extLst>
          </p:cNvPr>
          <p:cNvSpPr txBox="1"/>
          <p:nvPr/>
        </p:nvSpPr>
        <p:spPr>
          <a:xfrm>
            <a:off x="4171605" y="3928623"/>
            <a:ext cx="556243" cy="246221"/>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800" b="1" kern="0" dirty="0" err="1">
                <a:solidFill>
                  <a:schemeClr val="accent1"/>
                </a:solidFill>
                <a:latin typeface="Arial"/>
                <a:ea typeface="ＭＳ Ｐゴシック" charset="0"/>
                <a:cs typeface="Arial"/>
                <a:sym typeface="Arial"/>
              </a:rPr>
              <a:t>Elacestrant</a:t>
            </a:r>
            <a:endParaRPr lang="en-GB" sz="637" kern="0">
              <a:solidFill>
                <a:schemeClr val="accent1"/>
              </a:solidFill>
              <a:latin typeface="Arial"/>
              <a:ea typeface="ＭＳ Ｐゴシック" charset="0"/>
              <a:cs typeface="Arial"/>
              <a:sym typeface="Arial"/>
            </a:endParaRPr>
          </a:p>
          <a:p>
            <a:pPr algn="r" defTabSz="1219140">
              <a:buClr>
                <a:srgbClr val="000000"/>
              </a:buClr>
              <a:defRPr/>
            </a:pPr>
            <a:r>
              <a:rPr lang="en-GB" sz="800" b="1" kern="0" dirty="0">
                <a:solidFill>
                  <a:schemeClr val="bg1">
                    <a:lumMod val="65000"/>
                  </a:schemeClr>
                </a:solidFill>
                <a:latin typeface="Arial"/>
                <a:ea typeface="ＭＳ Ｐゴシック" charset="0"/>
                <a:cs typeface="Arial"/>
                <a:sym typeface="Arial"/>
              </a:rPr>
              <a:t>SoC</a:t>
            </a:r>
            <a:endParaRPr lang="en-GB" sz="637" kern="0">
              <a:solidFill>
                <a:schemeClr val="bg1">
                  <a:lumMod val="65000"/>
                </a:schemeClr>
              </a:solidFill>
              <a:latin typeface="Arial"/>
              <a:ea typeface="ＭＳ Ｐゴシック" charset="0"/>
              <a:cs typeface="Arial"/>
              <a:sym typeface="Arial"/>
            </a:endParaRPr>
          </a:p>
        </p:txBody>
      </p:sp>
      <p:cxnSp>
        <p:nvCxnSpPr>
          <p:cNvPr id="1128" name="Google Shape;1128;p11">
            <a:extLst>
              <a:ext uri="{FF2B5EF4-FFF2-40B4-BE49-F238E27FC236}">
                <a16:creationId xmlns:a16="http://schemas.microsoft.com/office/drawing/2014/main" id="{F8CC20E6-7275-6705-460E-F21EB7CFAD25}"/>
              </a:ext>
            </a:extLst>
          </p:cNvPr>
          <p:cNvCxnSpPr/>
          <p:nvPr/>
        </p:nvCxnSpPr>
        <p:spPr>
          <a:xfrm rot="-5400000">
            <a:off x="5830124"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29" name="Google Shape;1129;p11">
            <a:extLst>
              <a:ext uri="{FF2B5EF4-FFF2-40B4-BE49-F238E27FC236}">
                <a16:creationId xmlns:a16="http://schemas.microsoft.com/office/drawing/2014/main" id="{EF0F09A1-8D11-50D4-1CC1-989436851522}"/>
              </a:ext>
            </a:extLst>
          </p:cNvPr>
          <p:cNvSpPr txBox="1"/>
          <p:nvPr/>
        </p:nvSpPr>
        <p:spPr>
          <a:xfrm>
            <a:off x="5793004"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10</a:t>
            </a:r>
            <a:endParaRPr sz="637" kern="0">
              <a:solidFill>
                <a:srgbClr val="000000"/>
              </a:solidFill>
              <a:latin typeface="Arial"/>
              <a:ea typeface="ＭＳ Ｐゴシック" charset="0"/>
              <a:cs typeface="Arial"/>
              <a:sym typeface="Arial"/>
            </a:endParaRPr>
          </a:p>
        </p:txBody>
      </p:sp>
      <p:cxnSp>
        <p:nvCxnSpPr>
          <p:cNvPr id="1130" name="Google Shape;1130;p11">
            <a:extLst>
              <a:ext uri="{FF2B5EF4-FFF2-40B4-BE49-F238E27FC236}">
                <a16:creationId xmlns:a16="http://schemas.microsoft.com/office/drawing/2014/main" id="{18C56907-5032-295E-6CB7-097E06DC5FE5}"/>
              </a:ext>
            </a:extLst>
          </p:cNvPr>
          <p:cNvCxnSpPr/>
          <p:nvPr/>
        </p:nvCxnSpPr>
        <p:spPr>
          <a:xfrm rot="-5400000">
            <a:off x="6821273"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31" name="Google Shape;1131;p11">
            <a:extLst>
              <a:ext uri="{FF2B5EF4-FFF2-40B4-BE49-F238E27FC236}">
                <a16:creationId xmlns:a16="http://schemas.microsoft.com/office/drawing/2014/main" id="{7A6112C8-2476-B912-C897-083DE918D9EF}"/>
              </a:ext>
            </a:extLst>
          </p:cNvPr>
          <p:cNvSpPr txBox="1"/>
          <p:nvPr/>
        </p:nvSpPr>
        <p:spPr>
          <a:xfrm>
            <a:off x="6784153"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20</a:t>
            </a:r>
            <a:endParaRPr sz="637" kern="0">
              <a:solidFill>
                <a:srgbClr val="000000"/>
              </a:solidFill>
              <a:latin typeface="Arial"/>
              <a:ea typeface="ＭＳ Ｐゴシック" charset="0"/>
              <a:cs typeface="Arial"/>
              <a:sym typeface="Arial"/>
            </a:endParaRPr>
          </a:p>
        </p:txBody>
      </p:sp>
      <p:cxnSp>
        <p:nvCxnSpPr>
          <p:cNvPr id="1132" name="Google Shape;1132;p11">
            <a:extLst>
              <a:ext uri="{FF2B5EF4-FFF2-40B4-BE49-F238E27FC236}">
                <a16:creationId xmlns:a16="http://schemas.microsoft.com/office/drawing/2014/main" id="{D2997E22-C6FF-11A8-07FD-815BC1AF72B0}"/>
              </a:ext>
            </a:extLst>
          </p:cNvPr>
          <p:cNvCxnSpPr/>
          <p:nvPr/>
        </p:nvCxnSpPr>
        <p:spPr>
          <a:xfrm rot="-5400000">
            <a:off x="4832081"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33" name="Google Shape;1133;p11">
            <a:extLst>
              <a:ext uri="{FF2B5EF4-FFF2-40B4-BE49-F238E27FC236}">
                <a16:creationId xmlns:a16="http://schemas.microsoft.com/office/drawing/2014/main" id="{F3577F86-FD6A-9F89-A33E-EE0E013EAB47}"/>
              </a:ext>
            </a:extLst>
          </p:cNvPr>
          <p:cNvSpPr txBox="1"/>
          <p:nvPr/>
        </p:nvSpPr>
        <p:spPr>
          <a:xfrm>
            <a:off x="4827021" y="3675316"/>
            <a:ext cx="6412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cxnSp>
        <p:nvCxnSpPr>
          <p:cNvPr id="1134" name="Google Shape;1134;p11">
            <a:extLst>
              <a:ext uri="{FF2B5EF4-FFF2-40B4-BE49-F238E27FC236}">
                <a16:creationId xmlns:a16="http://schemas.microsoft.com/office/drawing/2014/main" id="{B4D5D224-73C7-5804-C19F-C318E2311729}"/>
              </a:ext>
            </a:extLst>
          </p:cNvPr>
          <p:cNvCxnSpPr/>
          <p:nvPr/>
        </p:nvCxnSpPr>
        <p:spPr>
          <a:xfrm rot="-5400000">
            <a:off x="6324532"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35" name="Google Shape;1135;p11">
            <a:extLst>
              <a:ext uri="{FF2B5EF4-FFF2-40B4-BE49-F238E27FC236}">
                <a16:creationId xmlns:a16="http://schemas.microsoft.com/office/drawing/2014/main" id="{011BCE30-7CBB-FB51-1B66-2E5C61733789}"/>
              </a:ext>
            </a:extLst>
          </p:cNvPr>
          <p:cNvSpPr txBox="1"/>
          <p:nvPr/>
        </p:nvSpPr>
        <p:spPr>
          <a:xfrm>
            <a:off x="6287412"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15</a:t>
            </a:r>
            <a:endParaRPr sz="637" kern="0">
              <a:solidFill>
                <a:srgbClr val="000000"/>
              </a:solidFill>
              <a:latin typeface="Arial"/>
              <a:ea typeface="ＭＳ Ｐゴシック" charset="0"/>
              <a:cs typeface="Arial"/>
              <a:sym typeface="Arial"/>
            </a:endParaRPr>
          </a:p>
        </p:txBody>
      </p:sp>
      <p:cxnSp>
        <p:nvCxnSpPr>
          <p:cNvPr id="1136" name="Google Shape;1136;p11">
            <a:extLst>
              <a:ext uri="{FF2B5EF4-FFF2-40B4-BE49-F238E27FC236}">
                <a16:creationId xmlns:a16="http://schemas.microsoft.com/office/drawing/2014/main" id="{34F3A7A9-CD9A-9B09-7459-8FD0813ED5A5}"/>
              </a:ext>
            </a:extLst>
          </p:cNvPr>
          <p:cNvCxnSpPr/>
          <p:nvPr/>
        </p:nvCxnSpPr>
        <p:spPr>
          <a:xfrm rot="-5400000">
            <a:off x="7314563"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37" name="Google Shape;1137;p11">
            <a:extLst>
              <a:ext uri="{FF2B5EF4-FFF2-40B4-BE49-F238E27FC236}">
                <a16:creationId xmlns:a16="http://schemas.microsoft.com/office/drawing/2014/main" id="{F07E4B36-DEEA-FEAB-0E84-A2C645CB0FFB}"/>
              </a:ext>
            </a:extLst>
          </p:cNvPr>
          <p:cNvSpPr txBox="1"/>
          <p:nvPr/>
        </p:nvSpPr>
        <p:spPr>
          <a:xfrm>
            <a:off x="7277443"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25</a:t>
            </a:r>
            <a:endParaRPr sz="637" kern="0">
              <a:solidFill>
                <a:srgbClr val="000000"/>
              </a:solidFill>
              <a:latin typeface="Arial"/>
              <a:ea typeface="ＭＳ Ｐゴシック" charset="0"/>
              <a:cs typeface="Arial"/>
              <a:sym typeface="Arial"/>
            </a:endParaRPr>
          </a:p>
        </p:txBody>
      </p:sp>
      <p:cxnSp>
        <p:nvCxnSpPr>
          <p:cNvPr id="1138" name="Google Shape;1138;p11">
            <a:extLst>
              <a:ext uri="{FF2B5EF4-FFF2-40B4-BE49-F238E27FC236}">
                <a16:creationId xmlns:a16="http://schemas.microsoft.com/office/drawing/2014/main" id="{940F427B-001E-E663-1D1A-CFC5725B5A2A}"/>
              </a:ext>
            </a:extLst>
          </p:cNvPr>
          <p:cNvCxnSpPr/>
          <p:nvPr/>
        </p:nvCxnSpPr>
        <p:spPr>
          <a:xfrm rot="-5400000">
            <a:off x="7946333"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39" name="Google Shape;1139;p11">
            <a:extLst>
              <a:ext uri="{FF2B5EF4-FFF2-40B4-BE49-F238E27FC236}">
                <a16:creationId xmlns:a16="http://schemas.microsoft.com/office/drawing/2014/main" id="{0CC0D39E-9DFF-3482-D72B-94BF18D80AB6}"/>
              </a:ext>
            </a:extLst>
          </p:cNvPr>
          <p:cNvSpPr txBox="1"/>
          <p:nvPr/>
        </p:nvSpPr>
        <p:spPr>
          <a:xfrm>
            <a:off x="7774897"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30</a:t>
            </a:r>
            <a:endParaRPr sz="637" kern="0">
              <a:solidFill>
                <a:srgbClr val="000000"/>
              </a:solidFill>
              <a:latin typeface="Arial"/>
              <a:ea typeface="ＭＳ Ｐゴシック" charset="0"/>
              <a:cs typeface="Arial"/>
              <a:sym typeface="Arial"/>
            </a:endParaRPr>
          </a:p>
        </p:txBody>
      </p:sp>
      <p:sp>
        <p:nvSpPr>
          <p:cNvPr id="1140" name="Google Shape;1140;p11">
            <a:extLst>
              <a:ext uri="{FF2B5EF4-FFF2-40B4-BE49-F238E27FC236}">
                <a16:creationId xmlns:a16="http://schemas.microsoft.com/office/drawing/2014/main" id="{50D64B0A-2042-55CA-4999-A276F38BC6D6}"/>
              </a:ext>
            </a:extLst>
          </p:cNvPr>
          <p:cNvSpPr txBox="1"/>
          <p:nvPr/>
        </p:nvSpPr>
        <p:spPr>
          <a:xfrm>
            <a:off x="4590939" y="3160381"/>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20</a:t>
            </a:r>
            <a:endParaRPr sz="637" kern="0">
              <a:solidFill>
                <a:srgbClr val="000000"/>
              </a:solidFill>
              <a:latin typeface="Arial"/>
              <a:ea typeface="ＭＳ Ｐゴシック" charset="0"/>
              <a:cs typeface="Arial"/>
              <a:sym typeface="Arial"/>
            </a:endParaRPr>
          </a:p>
        </p:txBody>
      </p:sp>
      <p:sp>
        <p:nvSpPr>
          <p:cNvPr id="1141" name="Google Shape;1141;p11">
            <a:extLst>
              <a:ext uri="{FF2B5EF4-FFF2-40B4-BE49-F238E27FC236}">
                <a16:creationId xmlns:a16="http://schemas.microsoft.com/office/drawing/2014/main" id="{15CD3C6B-8C2F-704A-A5C0-C89C33D78FD7}"/>
              </a:ext>
            </a:extLst>
          </p:cNvPr>
          <p:cNvSpPr txBox="1"/>
          <p:nvPr/>
        </p:nvSpPr>
        <p:spPr>
          <a:xfrm>
            <a:off x="5162287"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31</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12</a:t>
            </a:r>
            <a:endParaRPr sz="637" kern="0">
              <a:solidFill>
                <a:srgbClr val="000000"/>
              </a:solidFill>
              <a:latin typeface="Arial"/>
              <a:ea typeface="ＭＳ Ｐゴシック" charset="0"/>
              <a:cs typeface="Arial"/>
              <a:sym typeface="Arial"/>
            </a:endParaRPr>
          </a:p>
        </p:txBody>
      </p:sp>
      <p:sp>
        <p:nvSpPr>
          <p:cNvPr id="1142" name="Google Shape;1142;p11">
            <a:extLst>
              <a:ext uri="{FF2B5EF4-FFF2-40B4-BE49-F238E27FC236}">
                <a16:creationId xmlns:a16="http://schemas.microsoft.com/office/drawing/2014/main" id="{59684E87-99BE-3AEC-0C7A-4DB13A8C2DD0}"/>
              </a:ext>
            </a:extLst>
          </p:cNvPr>
          <p:cNvSpPr txBox="1"/>
          <p:nvPr/>
        </p:nvSpPr>
        <p:spPr>
          <a:xfrm>
            <a:off x="5362311"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24</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10</a:t>
            </a:r>
            <a:endParaRPr sz="637" kern="0">
              <a:solidFill>
                <a:srgbClr val="000000"/>
              </a:solidFill>
              <a:latin typeface="Arial"/>
              <a:ea typeface="ＭＳ Ｐゴシック" charset="0"/>
              <a:cs typeface="Arial"/>
              <a:sym typeface="Arial"/>
            </a:endParaRPr>
          </a:p>
        </p:txBody>
      </p:sp>
      <p:sp>
        <p:nvSpPr>
          <p:cNvPr id="1143" name="Google Shape;1143;p11">
            <a:extLst>
              <a:ext uri="{FF2B5EF4-FFF2-40B4-BE49-F238E27FC236}">
                <a16:creationId xmlns:a16="http://schemas.microsoft.com/office/drawing/2014/main" id="{DF99237E-98E3-D5AE-ADF0-5D3175E01F91}"/>
              </a:ext>
            </a:extLst>
          </p:cNvPr>
          <p:cNvSpPr txBox="1"/>
          <p:nvPr/>
        </p:nvSpPr>
        <p:spPr>
          <a:xfrm>
            <a:off x="4981311"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42</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26</a:t>
            </a:r>
            <a:endParaRPr sz="637" kern="0">
              <a:solidFill>
                <a:srgbClr val="000000"/>
              </a:solidFill>
              <a:latin typeface="Arial"/>
              <a:ea typeface="ＭＳ Ｐゴシック" charset="0"/>
              <a:cs typeface="Arial"/>
              <a:sym typeface="Arial"/>
            </a:endParaRPr>
          </a:p>
        </p:txBody>
      </p:sp>
      <p:sp>
        <p:nvSpPr>
          <p:cNvPr id="1144" name="Google Shape;1144;p11">
            <a:extLst>
              <a:ext uri="{FF2B5EF4-FFF2-40B4-BE49-F238E27FC236}">
                <a16:creationId xmlns:a16="http://schemas.microsoft.com/office/drawing/2014/main" id="{55EC714F-A449-22A0-0825-20284C79D929}"/>
              </a:ext>
            </a:extLst>
          </p:cNvPr>
          <p:cNvSpPr txBox="1"/>
          <p:nvPr/>
        </p:nvSpPr>
        <p:spPr>
          <a:xfrm>
            <a:off x="5591424"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20</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9</a:t>
            </a:r>
            <a:endParaRPr sz="637" kern="0">
              <a:solidFill>
                <a:srgbClr val="000000"/>
              </a:solidFill>
              <a:latin typeface="Arial"/>
              <a:ea typeface="ＭＳ Ｐゴシック" charset="0"/>
              <a:cs typeface="Arial"/>
              <a:sym typeface="Arial"/>
            </a:endParaRPr>
          </a:p>
        </p:txBody>
      </p:sp>
      <p:sp>
        <p:nvSpPr>
          <p:cNvPr id="1145" name="Google Shape;1145;p11">
            <a:extLst>
              <a:ext uri="{FF2B5EF4-FFF2-40B4-BE49-F238E27FC236}">
                <a16:creationId xmlns:a16="http://schemas.microsoft.com/office/drawing/2014/main" id="{BBAF1244-C30C-A390-298B-D6082F94588B}"/>
              </a:ext>
            </a:extLst>
          </p:cNvPr>
          <p:cNvSpPr txBox="1"/>
          <p:nvPr/>
        </p:nvSpPr>
        <p:spPr>
          <a:xfrm>
            <a:off x="5774956"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16</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146" name="Google Shape;1146;p11">
            <a:extLst>
              <a:ext uri="{FF2B5EF4-FFF2-40B4-BE49-F238E27FC236}">
                <a16:creationId xmlns:a16="http://schemas.microsoft.com/office/drawing/2014/main" id="{9811930A-8F44-E79B-E11D-B210F54926F6}"/>
              </a:ext>
            </a:extLst>
          </p:cNvPr>
          <p:cNvSpPr txBox="1"/>
          <p:nvPr/>
        </p:nvSpPr>
        <p:spPr>
          <a:xfrm>
            <a:off x="5984507"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11</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2</a:t>
            </a:r>
            <a:endParaRPr sz="637" kern="0">
              <a:solidFill>
                <a:srgbClr val="000000"/>
              </a:solidFill>
              <a:latin typeface="Arial"/>
              <a:ea typeface="ＭＳ Ｐゴシック" charset="0"/>
              <a:cs typeface="Arial"/>
              <a:sym typeface="Arial"/>
            </a:endParaRPr>
          </a:p>
        </p:txBody>
      </p:sp>
      <p:sp>
        <p:nvSpPr>
          <p:cNvPr id="1147" name="Google Shape;1147;p11">
            <a:extLst>
              <a:ext uri="{FF2B5EF4-FFF2-40B4-BE49-F238E27FC236}">
                <a16:creationId xmlns:a16="http://schemas.microsoft.com/office/drawing/2014/main" id="{5BD5C114-9176-B94A-601B-BCD83BB294AE}"/>
              </a:ext>
            </a:extLst>
          </p:cNvPr>
          <p:cNvSpPr txBox="1"/>
          <p:nvPr/>
        </p:nvSpPr>
        <p:spPr>
          <a:xfrm>
            <a:off x="6199918"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9</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148" name="Google Shape;1148;p11">
            <a:extLst>
              <a:ext uri="{FF2B5EF4-FFF2-40B4-BE49-F238E27FC236}">
                <a16:creationId xmlns:a16="http://schemas.microsoft.com/office/drawing/2014/main" id="{4759F581-D6C3-E078-CF34-2757A919B054}"/>
              </a:ext>
            </a:extLst>
          </p:cNvPr>
          <p:cNvSpPr txBox="1"/>
          <p:nvPr/>
        </p:nvSpPr>
        <p:spPr>
          <a:xfrm>
            <a:off x="6418527"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8</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149" name="Google Shape;1149;p11">
            <a:extLst>
              <a:ext uri="{FF2B5EF4-FFF2-40B4-BE49-F238E27FC236}">
                <a16:creationId xmlns:a16="http://schemas.microsoft.com/office/drawing/2014/main" id="{39EDDB39-6304-F7A0-73D6-078948616090}"/>
              </a:ext>
            </a:extLst>
          </p:cNvPr>
          <p:cNvSpPr txBox="1"/>
          <p:nvPr/>
        </p:nvSpPr>
        <p:spPr>
          <a:xfrm>
            <a:off x="6606695"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7</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sp>
        <p:nvSpPr>
          <p:cNvPr id="1150" name="Google Shape;1150;p11">
            <a:extLst>
              <a:ext uri="{FF2B5EF4-FFF2-40B4-BE49-F238E27FC236}">
                <a16:creationId xmlns:a16="http://schemas.microsoft.com/office/drawing/2014/main" id="{F93CD1D7-2EFB-CB4F-8B19-1B3C4075686F}"/>
              </a:ext>
            </a:extLst>
          </p:cNvPr>
          <p:cNvSpPr txBox="1"/>
          <p:nvPr/>
        </p:nvSpPr>
        <p:spPr>
          <a:xfrm>
            <a:off x="6819419"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6</a:t>
            </a:r>
            <a:endParaRPr sz="637" kern="0">
              <a:solidFill>
                <a:srgbClr val="000000"/>
              </a:solidFill>
              <a:latin typeface="Arial"/>
              <a:ea typeface="ＭＳ Ｐゴシック" charset="0"/>
              <a:cs typeface="Arial"/>
              <a:sym typeface="Arial"/>
            </a:endParaRPr>
          </a:p>
        </p:txBody>
      </p:sp>
      <p:sp>
        <p:nvSpPr>
          <p:cNvPr id="1151" name="Google Shape;1151;p11">
            <a:extLst>
              <a:ext uri="{FF2B5EF4-FFF2-40B4-BE49-F238E27FC236}">
                <a16:creationId xmlns:a16="http://schemas.microsoft.com/office/drawing/2014/main" id="{1C6D9B6D-63E9-483A-E60F-D8A39D002975}"/>
              </a:ext>
            </a:extLst>
          </p:cNvPr>
          <p:cNvSpPr txBox="1"/>
          <p:nvPr/>
        </p:nvSpPr>
        <p:spPr>
          <a:xfrm>
            <a:off x="7013362"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152" name="Google Shape;1152;p11">
            <a:extLst>
              <a:ext uri="{FF2B5EF4-FFF2-40B4-BE49-F238E27FC236}">
                <a16:creationId xmlns:a16="http://schemas.microsoft.com/office/drawing/2014/main" id="{73FBF16C-E359-5BBA-1772-602F0AC8C098}"/>
              </a:ext>
            </a:extLst>
          </p:cNvPr>
          <p:cNvSpPr txBox="1"/>
          <p:nvPr/>
        </p:nvSpPr>
        <p:spPr>
          <a:xfrm>
            <a:off x="7219735"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153" name="Google Shape;1153;p11">
            <a:extLst>
              <a:ext uri="{FF2B5EF4-FFF2-40B4-BE49-F238E27FC236}">
                <a16:creationId xmlns:a16="http://schemas.microsoft.com/office/drawing/2014/main" id="{17F6AE71-08B5-3B99-979E-7BF4E72F9F06}"/>
              </a:ext>
            </a:extLst>
          </p:cNvPr>
          <p:cNvSpPr txBox="1"/>
          <p:nvPr/>
        </p:nvSpPr>
        <p:spPr>
          <a:xfrm>
            <a:off x="7423066"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154" name="Google Shape;1154;p11">
            <a:extLst>
              <a:ext uri="{FF2B5EF4-FFF2-40B4-BE49-F238E27FC236}">
                <a16:creationId xmlns:a16="http://schemas.microsoft.com/office/drawing/2014/main" id="{EE3A766F-C7E4-ECDC-38AB-851E2311C182}"/>
              </a:ext>
            </a:extLst>
          </p:cNvPr>
          <p:cNvSpPr txBox="1"/>
          <p:nvPr/>
        </p:nvSpPr>
        <p:spPr>
          <a:xfrm>
            <a:off x="7625299"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155" name="Google Shape;1155;p11">
            <a:extLst>
              <a:ext uri="{FF2B5EF4-FFF2-40B4-BE49-F238E27FC236}">
                <a16:creationId xmlns:a16="http://schemas.microsoft.com/office/drawing/2014/main" id="{F3DC36D2-F3AD-5375-AFAF-51B5518200DE}"/>
              </a:ext>
            </a:extLst>
          </p:cNvPr>
          <p:cNvSpPr txBox="1"/>
          <p:nvPr/>
        </p:nvSpPr>
        <p:spPr>
          <a:xfrm>
            <a:off x="7824002"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cxnSp>
        <p:nvCxnSpPr>
          <p:cNvPr id="1156" name="Google Shape;1156;p11">
            <a:extLst>
              <a:ext uri="{FF2B5EF4-FFF2-40B4-BE49-F238E27FC236}">
                <a16:creationId xmlns:a16="http://schemas.microsoft.com/office/drawing/2014/main" id="{26639CED-732D-385F-83B1-B1A61197B260}"/>
              </a:ext>
            </a:extLst>
          </p:cNvPr>
          <p:cNvCxnSpPr/>
          <p:nvPr/>
        </p:nvCxnSpPr>
        <p:spPr>
          <a:xfrm>
            <a:off x="4748687" y="3234389"/>
            <a:ext cx="54000" cy="0"/>
          </a:xfrm>
          <a:prstGeom prst="straightConnector1">
            <a:avLst/>
          </a:prstGeom>
          <a:noFill/>
          <a:ln w="9525" cap="flat" cmpd="sng">
            <a:solidFill>
              <a:srgbClr val="000000"/>
            </a:solidFill>
            <a:prstDash val="solid"/>
            <a:round/>
            <a:headEnd type="none" w="sm" len="sm"/>
            <a:tailEnd type="none" w="sm" len="sm"/>
          </a:ln>
        </p:spPr>
      </p:cxnSp>
      <p:sp>
        <p:nvSpPr>
          <p:cNvPr id="1157" name="Google Shape;1157;p11">
            <a:extLst>
              <a:ext uri="{FF2B5EF4-FFF2-40B4-BE49-F238E27FC236}">
                <a16:creationId xmlns:a16="http://schemas.microsoft.com/office/drawing/2014/main" id="{CB778AB8-3534-9129-09A6-29237B03E288}"/>
              </a:ext>
            </a:extLst>
          </p:cNvPr>
          <p:cNvSpPr txBox="1"/>
          <p:nvPr/>
        </p:nvSpPr>
        <p:spPr>
          <a:xfrm>
            <a:off x="4590939" y="2861523"/>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40</a:t>
            </a:r>
            <a:endParaRPr sz="637" kern="0">
              <a:solidFill>
                <a:srgbClr val="000000"/>
              </a:solidFill>
              <a:latin typeface="Arial"/>
              <a:ea typeface="ＭＳ Ｐゴシック" charset="0"/>
              <a:cs typeface="Arial"/>
              <a:sym typeface="Arial"/>
            </a:endParaRPr>
          </a:p>
        </p:txBody>
      </p:sp>
      <p:cxnSp>
        <p:nvCxnSpPr>
          <p:cNvPr id="1158" name="Google Shape;1158;p11">
            <a:extLst>
              <a:ext uri="{FF2B5EF4-FFF2-40B4-BE49-F238E27FC236}">
                <a16:creationId xmlns:a16="http://schemas.microsoft.com/office/drawing/2014/main" id="{E41538FD-67FF-4440-4E3E-8F393F830F67}"/>
              </a:ext>
            </a:extLst>
          </p:cNvPr>
          <p:cNvCxnSpPr/>
          <p:nvPr/>
        </p:nvCxnSpPr>
        <p:spPr>
          <a:xfrm>
            <a:off x="4748687" y="2935531"/>
            <a:ext cx="54000" cy="0"/>
          </a:xfrm>
          <a:prstGeom prst="straightConnector1">
            <a:avLst/>
          </a:prstGeom>
          <a:noFill/>
          <a:ln w="9525" cap="flat" cmpd="sng">
            <a:solidFill>
              <a:srgbClr val="000000"/>
            </a:solidFill>
            <a:prstDash val="solid"/>
            <a:round/>
            <a:headEnd type="none" w="sm" len="sm"/>
            <a:tailEnd type="none" w="sm" len="sm"/>
          </a:ln>
        </p:spPr>
      </p:cxnSp>
      <p:sp>
        <p:nvSpPr>
          <p:cNvPr id="1159" name="Google Shape;1159;p11">
            <a:extLst>
              <a:ext uri="{FF2B5EF4-FFF2-40B4-BE49-F238E27FC236}">
                <a16:creationId xmlns:a16="http://schemas.microsoft.com/office/drawing/2014/main" id="{1A486DAB-8E27-18C5-D08D-88062583C4A4}"/>
              </a:ext>
            </a:extLst>
          </p:cNvPr>
          <p:cNvSpPr txBox="1"/>
          <p:nvPr/>
        </p:nvSpPr>
        <p:spPr>
          <a:xfrm>
            <a:off x="4590939" y="2553547"/>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60</a:t>
            </a:r>
            <a:endParaRPr sz="637" kern="0">
              <a:solidFill>
                <a:srgbClr val="000000"/>
              </a:solidFill>
              <a:latin typeface="Arial"/>
              <a:ea typeface="ＭＳ Ｐゴシック" charset="0"/>
              <a:cs typeface="Arial"/>
              <a:sym typeface="Arial"/>
            </a:endParaRPr>
          </a:p>
        </p:txBody>
      </p:sp>
      <p:cxnSp>
        <p:nvCxnSpPr>
          <p:cNvPr id="1160" name="Google Shape;1160;p11">
            <a:extLst>
              <a:ext uri="{FF2B5EF4-FFF2-40B4-BE49-F238E27FC236}">
                <a16:creationId xmlns:a16="http://schemas.microsoft.com/office/drawing/2014/main" id="{A4BDB6E1-C191-1B43-2C44-3254D7F79FC7}"/>
              </a:ext>
            </a:extLst>
          </p:cNvPr>
          <p:cNvCxnSpPr/>
          <p:nvPr/>
        </p:nvCxnSpPr>
        <p:spPr>
          <a:xfrm>
            <a:off x="4748687" y="2627556"/>
            <a:ext cx="54000" cy="0"/>
          </a:xfrm>
          <a:prstGeom prst="straightConnector1">
            <a:avLst/>
          </a:prstGeom>
          <a:noFill/>
          <a:ln w="9525" cap="flat" cmpd="sng">
            <a:solidFill>
              <a:srgbClr val="000000"/>
            </a:solidFill>
            <a:prstDash val="solid"/>
            <a:round/>
            <a:headEnd type="none" w="sm" len="sm"/>
            <a:tailEnd type="none" w="sm" len="sm"/>
          </a:ln>
        </p:spPr>
      </p:cxnSp>
      <p:pic>
        <p:nvPicPr>
          <p:cNvPr id="34" name="Picture 33">
            <a:extLst>
              <a:ext uri="{FF2B5EF4-FFF2-40B4-BE49-F238E27FC236}">
                <a16:creationId xmlns:a16="http://schemas.microsoft.com/office/drawing/2014/main" id="{A76D479E-9506-FCDB-1CEE-76D0EB2DA3E3}"/>
              </a:ext>
            </a:extLst>
          </p:cNvPr>
          <p:cNvPicPr>
            <a:picLocks noChangeAspect="1"/>
          </p:cNvPicPr>
          <p:nvPr/>
        </p:nvPicPr>
        <p:blipFill>
          <a:blip r:embed="rId7">
            <a:extLst>
              <a:ext uri="{BEBA8EAE-BF5A-486C-A8C5-ECC9F3942E4B}">
                <a14:imgProps xmlns:a14="http://schemas.microsoft.com/office/drawing/2010/main">
                  <a14:imgLayer r:embed="rId8">
                    <a14:imgEffect>
                      <a14:saturation sat="57000"/>
                    </a14:imgEffect>
                    <a14:imgEffect>
                      <a14:brightnessContrast bright="20000"/>
                    </a14:imgEffect>
                  </a14:imgLayer>
                </a14:imgProps>
              </a:ext>
            </a:extLst>
          </a:blip>
          <a:srcRect/>
          <a:stretch/>
        </p:blipFill>
        <p:spPr>
          <a:xfrm>
            <a:off x="4822993" y="1947374"/>
            <a:ext cx="2971800" cy="1587173"/>
          </a:xfrm>
          <a:prstGeom prst="rect">
            <a:avLst/>
          </a:prstGeom>
        </p:spPr>
      </p:pic>
      <p:sp>
        <p:nvSpPr>
          <p:cNvPr id="1167" name="Google Shape;1167;p11">
            <a:extLst>
              <a:ext uri="{FF2B5EF4-FFF2-40B4-BE49-F238E27FC236}">
                <a16:creationId xmlns:a16="http://schemas.microsoft.com/office/drawing/2014/main" id="{A373A34E-E3B8-D658-5FED-E30F3A4144FF}"/>
              </a:ext>
            </a:extLst>
          </p:cNvPr>
          <p:cNvSpPr txBox="1"/>
          <p:nvPr/>
        </p:nvSpPr>
        <p:spPr>
          <a:xfrm>
            <a:off x="9887187" y="3793478"/>
            <a:ext cx="883255" cy="153888"/>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1000" b="1" kern="0">
                <a:solidFill>
                  <a:srgbClr val="000000"/>
                </a:solidFill>
                <a:latin typeface="Arial"/>
                <a:ea typeface="ＭＳ Ｐゴシック" charset="0"/>
                <a:cs typeface="Arial"/>
                <a:sym typeface="Arial"/>
              </a:rPr>
              <a:t>Time (months)</a:t>
            </a:r>
            <a:endParaRPr sz="637" kern="0">
              <a:solidFill>
                <a:srgbClr val="000000"/>
              </a:solidFill>
              <a:latin typeface="Arial"/>
              <a:ea typeface="ＭＳ Ｐゴシック" charset="0"/>
              <a:cs typeface="Arial"/>
              <a:sym typeface="Arial"/>
            </a:endParaRPr>
          </a:p>
        </p:txBody>
      </p:sp>
      <p:sp>
        <p:nvSpPr>
          <p:cNvPr id="1168" name="Google Shape;1168;p11">
            <a:extLst>
              <a:ext uri="{FF2B5EF4-FFF2-40B4-BE49-F238E27FC236}">
                <a16:creationId xmlns:a16="http://schemas.microsoft.com/office/drawing/2014/main" id="{2BD09D93-5390-CA5A-D7C5-C3962BEFE054}"/>
              </a:ext>
            </a:extLst>
          </p:cNvPr>
          <p:cNvSpPr txBox="1"/>
          <p:nvPr/>
        </p:nvSpPr>
        <p:spPr>
          <a:xfrm rot="-5400000">
            <a:off x="7773739" y="2703237"/>
            <a:ext cx="1336904" cy="153888"/>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1000" b="1" kern="0">
                <a:solidFill>
                  <a:srgbClr val="000000"/>
                </a:solidFill>
                <a:latin typeface="Arial"/>
                <a:ea typeface="ＭＳ Ｐゴシック" charset="0"/>
                <a:cs typeface="Arial"/>
                <a:sym typeface="Arial"/>
              </a:rPr>
              <a:t>Probability of PFS (%)</a:t>
            </a:r>
            <a:endParaRPr sz="637" kern="0">
              <a:solidFill>
                <a:srgbClr val="000000"/>
              </a:solidFill>
              <a:latin typeface="Arial"/>
              <a:ea typeface="ＭＳ Ｐゴシック" charset="0"/>
              <a:cs typeface="Arial"/>
              <a:sym typeface="Arial"/>
            </a:endParaRPr>
          </a:p>
        </p:txBody>
      </p:sp>
      <p:sp>
        <p:nvSpPr>
          <p:cNvPr id="1169" name="Google Shape;1169;p11">
            <a:extLst>
              <a:ext uri="{FF2B5EF4-FFF2-40B4-BE49-F238E27FC236}">
                <a16:creationId xmlns:a16="http://schemas.microsoft.com/office/drawing/2014/main" id="{327F235B-C00F-3F2F-3C47-31FFE1767B57}"/>
              </a:ext>
            </a:extLst>
          </p:cNvPr>
          <p:cNvSpPr txBox="1"/>
          <p:nvPr/>
        </p:nvSpPr>
        <p:spPr>
          <a:xfrm>
            <a:off x="8662128" y="3477542"/>
            <a:ext cx="6412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cxnSp>
        <p:nvCxnSpPr>
          <p:cNvPr id="1170" name="Google Shape;1170;p11">
            <a:extLst>
              <a:ext uri="{FF2B5EF4-FFF2-40B4-BE49-F238E27FC236}">
                <a16:creationId xmlns:a16="http://schemas.microsoft.com/office/drawing/2014/main" id="{E133BF73-CC44-CA8A-FB96-5A4E0C109A4B}"/>
              </a:ext>
            </a:extLst>
          </p:cNvPr>
          <p:cNvCxnSpPr/>
          <p:nvPr/>
        </p:nvCxnSpPr>
        <p:spPr>
          <a:xfrm>
            <a:off x="8755756" y="3551549"/>
            <a:ext cx="54000" cy="0"/>
          </a:xfrm>
          <a:prstGeom prst="straightConnector1">
            <a:avLst/>
          </a:prstGeom>
          <a:noFill/>
          <a:ln w="9525" cap="flat" cmpd="sng">
            <a:solidFill>
              <a:srgbClr val="000000"/>
            </a:solidFill>
            <a:prstDash val="solid"/>
            <a:round/>
            <a:headEnd type="none" w="sm" len="sm"/>
            <a:tailEnd type="none" w="sm" len="sm"/>
          </a:ln>
        </p:spPr>
      </p:cxnSp>
      <p:cxnSp>
        <p:nvCxnSpPr>
          <p:cNvPr id="1171" name="Google Shape;1171;p11">
            <a:extLst>
              <a:ext uri="{FF2B5EF4-FFF2-40B4-BE49-F238E27FC236}">
                <a16:creationId xmlns:a16="http://schemas.microsoft.com/office/drawing/2014/main" id="{CCFCAA58-7212-E3AF-2A43-E2A551B69ECC}"/>
              </a:ext>
            </a:extLst>
          </p:cNvPr>
          <p:cNvCxnSpPr/>
          <p:nvPr/>
        </p:nvCxnSpPr>
        <p:spPr>
          <a:xfrm>
            <a:off x="8809757" y="3614968"/>
            <a:ext cx="3100451" cy="0"/>
          </a:xfrm>
          <a:prstGeom prst="straightConnector1">
            <a:avLst/>
          </a:prstGeom>
          <a:noFill/>
          <a:ln w="9525" cap="flat" cmpd="sng">
            <a:solidFill>
              <a:srgbClr val="000000"/>
            </a:solidFill>
            <a:prstDash val="solid"/>
            <a:round/>
            <a:headEnd type="none" w="sm" len="sm"/>
            <a:tailEnd type="none" w="sm" len="sm"/>
          </a:ln>
        </p:spPr>
      </p:cxnSp>
      <p:cxnSp>
        <p:nvCxnSpPr>
          <p:cNvPr id="1172" name="Google Shape;1172;p11">
            <a:extLst>
              <a:ext uri="{FF2B5EF4-FFF2-40B4-BE49-F238E27FC236}">
                <a16:creationId xmlns:a16="http://schemas.microsoft.com/office/drawing/2014/main" id="{C51020B4-06A9-0F07-7C74-A2730D0FDF57}"/>
              </a:ext>
            </a:extLst>
          </p:cNvPr>
          <p:cNvCxnSpPr/>
          <p:nvPr/>
        </p:nvCxnSpPr>
        <p:spPr>
          <a:xfrm rot="10800000">
            <a:off x="8810835" y="1912195"/>
            <a:ext cx="0" cy="1703852"/>
          </a:xfrm>
          <a:prstGeom prst="straightConnector1">
            <a:avLst/>
          </a:prstGeom>
          <a:noFill/>
          <a:ln w="9525" cap="flat" cmpd="sng">
            <a:solidFill>
              <a:srgbClr val="000000"/>
            </a:solidFill>
            <a:prstDash val="solid"/>
            <a:round/>
            <a:headEnd type="none" w="sm" len="sm"/>
            <a:tailEnd type="none" w="sm" len="sm"/>
          </a:ln>
        </p:spPr>
      </p:cxnSp>
      <p:cxnSp>
        <p:nvCxnSpPr>
          <p:cNvPr id="1173" name="Google Shape;1173;p11">
            <a:extLst>
              <a:ext uri="{FF2B5EF4-FFF2-40B4-BE49-F238E27FC236}">
                <a16:creationId xmlns:a16="http://schemas.microsoft.com/office/drawing/2014/main" id="{637D1468-C930-5688-D9DA-7DE057E5DC43}"/>
              </a:ext>
            </a:extLst>
          </p:cNvPr>
          <p:cNvCxnSpPr/>
          <p:nvPr/>
        </p:nvCxnSpPr>
        <p:spPr>
          <a:xfrm rot="-5400000">
            <a:off x="9324484"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74" name="Google Shape;1174;p11">
            <a:extLst>
              <a:ext uri="{FF2B5EF4-FFF2-40B4-BE49-F238E27FC236}">
                <a16:creationId xmlns:a16="http://schemas.microsoft.com/office/drawing/2014/main" id="{72BE57CD-656C-B2AE-BE74-59B626B80941}"/>
              </a:ext>
            </a:extLst>
          </p:cNvPr>
          <p:cNvSpPr txBox="1"/>
          <p:nvPr/>
        </p:nvSpPr>
        <p:spPr>
          <a:xfrm>
            <a:off x="9319424" y="3675316"/>
            <a:ext cx="6412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175" name="Google Shape;1175;p11">
            <a:extLst>
              <a:ext uri="{FF2B5EF4-FFF2-40B4-BE49-F238E27FC236}">
                <a16:creationId xmlns:a16="http://schemas.microsoft.com/office/drawing/2014/main" id="{33760802-E358-21D4-D3BD-9BB78223E2B0}"/>
              </a:ext>
            </a:extLst>
          </p:cNvPr>
          <p:cNvSpPr txBox="1"/>
          <p:nvPr/>
        </p:nvSpPr>
        <p:spPr>
          <a:xfrm>
            <a:off x="8788355"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55</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56</a:t>
            </a:r>
            <a:endParaRPr sz="637" kern="0">
              <a:solidFill>
                <a:srgbClr val="000000"/>
              </a:solidFill>
              <a:latin typeface="Arial"/>
              <a:ea typeface="ＭＳ Ｐゴシック" charset="0"/>
              <a:cs typeface="Arial"/>
              <a:sym typeface="Arial"/>
            </a:endParaRPr>
          </a:p>
        </p:txBody>
      </p:sp>
      <p:sp>
        <p:nvSpPr>
          <p:cNvPr id="1176" name="Google Shape;1176;p11">
            <a:extLst>
              <a:ext uri="{FF2B5EF4-FFF2-40B4-BE49-F238E27FC236}">
                <a16:creationId xmlns:a16="http://schemas.microsoft.com/office/drawing/2014/main" id="{2495B959-2AF4-F8F5-F3C8-D6941F30585D}"/>
              </a:ext>
            </a:extLst>
          </p:cNvPr>
          <p:cNvSpPr txBox="1"/>
          <p:nvPr/>
        </p:nvSpPr>
        <p:spPr>
          <a:xfrm>
            <a:off x="8178676" y="3928623"/>
            <a:ext cx="556243" cy="246221"/>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800" b="1" kern="0" dirty="0" err="1">
                <a:solidFill>
                  <a:schemeClr val="accent1"/>
                </a:solidFill>
                <a:latin typeface="Arial"/>
                <a:ea typeface="ＭＳ Ｐゴシック" charset="0"/>
                <a:cs typeface="Arial"/>
                <a:sym typeface="Arial"/>
              </a:rPr>
              <a:t>Elacestrant</a:t>
            </a:r>
            <a:endParaRPr lang="en-GB" sz="637" kern="0">
              <a:solidFill>
                <a:schemeClr val="accent1"/>
              </a:solidFill>
              <a:latin typeface="Arial"/>
              <a:ea typeface="ＭＳ Ｐゴシック" charset="0"/>
              <a:cs typeface="Arial"/>
              <a:sym typeface="Arial"/>
            </a:endParaRPr>
          </a:p>
          <a:p>
            <a:pPr algn="r" defTabSz="1219140">
              <a:buClr>
                <a:srgbClr val="000000"/>
              </a:buClr>
              <a:defRPr/>
            </a:pPr>
            <a:r>
              <a:rPr lang="en-GB" sz="800" b="1" kern="0" dirty="0">
                <a:solidFill>
                  <a:schemeClr val="bg1">
                    <a:lumMod val="65000"/>
                  </a:schemeClr>
                </a:solidFill>
                <a:latin typeface="Arial"/>
                <a:ea typeface="ＭＳ Ｐゴシック" charset="0"/>
                <a:cs typeface="Arial"/>
                <a:sym typeface="Arial"/>
              </a:rPr>
              <a:t>SoC</a:t>
            </a:r>
            <a:endParaRPr lang="en-GB" sz="637" kern="0">
              <a:solidFill>
                <a:schemeClr val="bg1">
                  <a:lumMod val="65000"/>
                </a:schemeClr>
              </a:solidFill>
              <a:latin typeface="Arial"/>
              <a:ea typeface="ＭＳ Ｐゴシック" charset="0"/>
              <a:cs typeface="Arial"/>
              <a:sym typeface="Arial"/>
            </a:endParaRPr>
          </a:p>
        </p:txBody>
      </p:sp>
      <p:cxnSp>
        <p:nvCxnSpPr>
          <p:cNvPr id="1177" name="Google Shape;1177;p11">
            <a:extLst>
              <a:ext uri="{FF2B5EF4-FFF2-40B4-BE49-F238E27FC236}">
                <a16:creationId xmlns:a16="http://schemas.microsoft.com/office/drawing/2014/main" id="{0256DB5D-42AE-5F89-0C1D-19F700FF350E}"/>
              </a:ext>
            </a:extLst>
          </p:cNvPr>
          <p:cNvCxnSpPr/>
          <p:nvPr/>
        </p:nvCxnSpPr>
        <p:spPr>
          <a:xfrm rot="-5400000">
            <a:off x="9823757"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78" name="Google Shape;1178;p11">
            <a:extLst>
              <a:ext uri="{FF2B5EF4-FFF2-40B4-BE49-F238E27FC236}">
                <a16:creationId xmlns:a16="http://schemas.microsoft.com/office/drawing/2014/main" id="{FEFA1D29-784A-3D92-D8AD-B9A0B401F2C0}"/>
              </a:ext>
            </a:extLst>
          </p:cNvPr>
          <p:cNvSpPr txBox="1"/>
          <p:nvPr/>
        </p:nvSpPr>
        <p:spPr>
          <a:xfrm>
            <a:off x="9786637"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10</a:t>
            </a:r>
            <a:endParaRPr sz="637" kern="0">
              <a:solidFill>
                <a:srgbClr val="000000"/>
              </a:solidFill>
              <a:latin typeface="Arial"/>
              <a:ea typeface="ＭＳ Ｐゴシック" charset="0"/>
              <a:cs typeface="Arial"/>
              <a:sym typeface="Arial"/>
            </a:endParaRPr>
          </a:p>
        </p:txBody>
      </p:sp>
      <p:cxnSp>
        <p:nvCxnSpPr>
          <p:cNvPr id="1179" name="Google Shape;1179;p11">
            <a:extLst>
              <a:ext uri="{FF2B5EF4-FFF2-40B4-BE49-F238E27FC236}">
                <a16:creationId xmlns:a16="http://schemas.microsoft.com/office/drawing/2014/main" id="{4BA57BA2-872B-F8C9-2281-CD6EDF70C3F9}"/>
              </a:ext>
            </a:extLst>
          </p:cNvPr>
          <p:cNvCxnSpPr/>
          <p:nvPr/>
        </p:nvCxnSpPr>
        <p:spPr>
          <a:xfrm rot="-5400000">
            <a:off x="10807560"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80" name="Google Shape;1180;p11">
            <a:extLst>
              <a:ext uri="{FF2B5EF4-FFF2-40B4-BE49-F238E27FC236}">
                <a16:creationId xmlns:a16="http://schemas.microsoft.com/office/drawing/2014/main" id="{73AD7313-E2D2-4ED4-C8C1-02CC5EA0C85F}"/>
              </a:ext>
            </a:extLst>
          </p:cNvPr>
          <p:cNvSpPr txBox="1"/>
          <p:nvPr/>
        </p:nvSpPr>
        <p:spPr>
          <a:xfrm>
            <a:off x="10770440"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20</a:t>
            </a:r>
            <a:endParaRPr sz="637" kern="0">
              <a:solidFill>
                <a:srgbClr val="000000"/>
              </a:solidFill>
              <a:latin typeface="Arial"/>
              <a:ea typeface="ＭＳ Ｐゴシック" charset="0"/>
              <a:cs typeface="Arial"/>
              <a:sym typeface="Arial"/>
            </a:endParaRPr>
          </a:p>
        </p:txBody>
      </p:sp>
      <p:cxnSp>
        <p:nvCxnSpPr>
          <p:cNvPr id="1181" name="Google Shape;1181;p11">
            <a:extLst>
              <a:ext uri="{FF2B5EF4-FFF2-40B4-BE49-F238E27FC236}">
                <a16:creationId xmlns:a16="http://schemas.microsoft.com/office/drawing/2014/main" id="{0F73B238-B8BD-1753-31EA-0947E125284A}"/>
              </a:ext>
            </a:extLst>
          </p:cNvPr>
          <p:cNvCxnSpPr/>
          <p:nvPr/>
        </p:nvCxnSpPr>
        <p:spPr>
          <a:xfrm rot="-5400000">
            <a:off x="8839151"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82" name="Google Shape;1182;p11">
            <a:extLst>
              <a:ext uri="{FF2B5EF4-FFF2-40B4-BE49-F238E27FC236}">
                <a16:creationId xmlns:a16="http://schemas.microsoft.com/office/drawing/2014/main" id="{5FAFB6AE-4B7B-AAFA-5CE9-7B11C0260D39}"/>
              </a:ext>
            </a:extLst>
          </p:cNvPr>
          <p:cNvSpPr txBox="1"/>
          <p:nvPr/>
        </p:nvSpPr>
        <p:spPr>
          <a:xfrm>
            <a:off x="8834091" y="3675316"/>
            <a:ext cx="6412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cxnSp>
        <p:nvCxnSpPr>
          <p:cNvPr id="1183" name="Google Shape;1183;p11">
            <a:extLst>
              <a:ext uri="{FF2B5EF4-FFF2-40B4-BE49-F238E27FC236}">
                <a16:creationId xmlns:a16="http://schemas.microsoft.com/office/drawing/2014/main" id="{1BB07B81-FB9B-107A-8E0B-7C65931D9D7F}"/>
              </a:ext>
            </a:extLst>
          </p:cNvPr>
          <p:cNvCxnSpPr/>
          <p:nvPr/>
        </p:nvCxnSpPr>
        <p:spPr>
          <a:xfrm rot="-5400000">
            <a:off x="10309091"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84" name="Google Shape;1184;p11">
            <a:extLst>
              <a:ext uri="{FF2B5EF4-FFF2-40B4-BE49-F238E27FC236}">
                <a16:creationId xmlns:a16="http://schemas.microsoft.com/office/drawing/2014/main" id="{1A07BFBE-7CCE-91B2-51AC-11285D643797}"/>
              </a:ext>
            </a:extLst>
          </p:cNvPr>
          <p:cNvSpPr txBox="1"/>
          <p:nvPr/>
        </p:nvSpPr>
        <p:spPr>
          <a:xfrm>
            <a:off x="10271971"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15</a:t>
            </a:r>
            <a:endParaRPr sz="637" kern="0">
              <a:solidFill>
                <a:srgbClr val="000000"/>
              </a:solidFill>
              <a:latin typeface="Arial"/>
              <a:ea typeface="ＭＳ Ｐゴシック" charset="0"/>
              <a:cs typeface="Arial"/>
              <a:sym typeface="Arial"/>
            </a:endParaRPr>
          </a:p>
        </p:txBody>
      </p:sp>
      <p:cxnSp>
        <p:nvCxnSpPr>
          <p:cNvPr id="1185" name="Google Shape;1185;p11">
            <a:extLst>
              <a:ext uri="{FF2B5EF4-FFF2-40B4-BE49-F238E27FC236}">
                <a16:creationId xmlns:a16="http://schemas.microsoft.com/office/drawing/2014/main" id="{0559D64A-1192-7243-3D40-27B2FE5636AF}"/>
              </a:ext>
            </a:extLst>
          </p:cNvPr>
          <p:cNvCxnSpPr/>
          <p:nvPr/>
        </p:nvCxnSpPr>
        <p:spPr>
          <a:xfrm rot="-5400000">
            <a:off x="11293424"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86" name="Google Shape;1186;p11">
            <a:extLst>
              <a:ext uri="{FF2B5EF4-FFF2-40B4-BE49-F238E27FC236}">
                <a16:creationId xmlns:a16="http://schemas.microsoft.com/office/drawing/2014/main" id="{BDF2FCFE-C68C-86F1-94BD-9B73063F142F}"/>
              </a:ext>
            </a:extLst>
          </p:cNvPr>
          <p:cNvSpPr txBox="1"/>
          <p:nvPr/>
        </p:nvSpPr>
        <p:spPr>
          <a:xfrm>
            <a:off x="11256304"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25</a:t>
            </a:r>
            <a:endParaRPr sz="637" kern="0">
              <a:solidFill>
                <a:srgbClr val="000000"/>
              </a:solidFill>
              <a:latin typeface="Arial"/>
              <a:ea typeface="ＭＳ Ｐゴシック" charset="0"/>
              <a:cs typeface="Arial"/>
              <a:sym typeface="Arial"/>
            </a:endParaRPr>
          </a:p>
        </p:txBody>
      </p:sp>
      <p:cxnSp>
        <p:nvCxnSpPr>
          <p:cNvPr id="1187" name="Google Shape;1187;p11">
            <a:extLst>
              <a:ext uri="{FF2B5EF4-FFF2-40B4-BE49-F238E27FC236}">
                <a16:creationId xmlns:a16="http://schemas.microsoft.com/office/drawing/2014/main" id="{2D1A6DFC-2628-AE54-AA3F-06DC86042355}"/>
              </a:ext>
            </a:extLst>
          </p:cNvPr>
          <p:cNvCxnSpPr/>
          <p:nvPr/>
        </p:nvCxnSpPr>
        <p:spPr>
          <a:xfrm rot="-5400000">
            <a:off x="11788349" y="3643523"/>
            <a:ext cx="54000" cy="0"/>
          </a:xfrm>
          <a:prstGeom prst="straightConnector1">
            <a:avLst/>
          </a:prstGeom>
          <a:noFill/>
          <a:ln w="9525" cap="flat" cmpd="sng">
            <a:solidFill>
              <a:srgbClr val="000000"/>
            </a:solidFill>
            <a:prstDash val="solid"/>
            <a:round/>
            <a:headEnd type="none" w="sm" len="sm"/>
            <a:tailEnd type="none" w="sm" len="sm"/>
          </a:ln>
        </p:spPr>
      </p:cxnSp>
      <p:sp>
        <p:nvSpPr>
          <p:cNvPr id="1188" name="Google Shape;1188;p11">
            <a:extLst>
              <a:ext uri="{FF2B5EF4-FFF2-40B4-BE49-F238E27FC236}">
                <a16:creationId xmlns:a16="http://schemas.microsoft.com/office/drawing/2014/main" id="{F335B934-5702-2AA9-49FE-ECBE00FCCD99}"/>
              </a:ext>
            </a:extLst>
          </p:cNvPr>
          <p:cNvSpPr txBox="1"/>
          <p:nvPr/>
        </p:nvSpPr>
        <p:spPr>
          <a:xfrm>
            <a:off x="11751229" y="3675315"/>
            <a:ext cx="128240" cy="138499"/>
          </a:xfrm>
          <a:prstGeom prst="rect">
            <a:avLst/>
          </a:prstGeom>
          <a:noFill/>
          <a:ln>
            <a:noFill/>
          </a:ln>
        </p:spPr>
        <p:txBody>
          <a:bodyPr spcFirstLastPara="1" wrap="square" lIns="0" tIns="0" rIns="0" bIns="0" anchor="t" anchorCtr="0">
            <a:spAutoFit/>
          </a:bodyPr>
          <a:lstStyle/>
          <a:p>
            <a:pPr algn="ctr" defTabSz="1219140">
              <a:buClr>
                <a:srgbClr val="000000"/>
              </a:buClr>
              <a:defRPr/>
            </a:pPr>
            <a:r>
              <a:rPr lang="en-GB" sz="900" kern="0">
                <a:solidFill>
                  <a:srgbClr val="000000"/>
                </a:solidFill>
                <a:latin typeface="Arial"/>
                <a:ea typeface="ＭＳ Ｐゴシック" charset="0"/>
                <a:cs typeface="Arial"/>
                <a:sym typeface="Arial"/>
              </a:rPr>
              <a:t>30</a:t>
            </a:r>
            <a:endParaRPr sz="637" kern="0">
              <a:solidFill>
                <a:srgbClr val="000000"/>
              </a:solidFill>
              <a:latin typeface="Arial"/>
              <a:ea typeface="ＭＳ Ｐゴシック" charset="0"/>
              <a:cs typeface="Arial"/>
              <a:sym typeface="Arial"/>
            </a:endParaRPr>
          </a:p>
        </p:txBody>
      </p:sp>
      <p:sp>
        <p:nvSpPr>
          <p:cNvPr id="1189" name="Google Shape;1189;p11">
            <a:extLst>
              <a:ext uri="{FF2B5EF4-FFF2-40B4-BE49-F238E27FC236}">
                <a16:creationId xmlns:a16="http://schemas.microsoft.com/office/drawing/2014/main" id="{24AA4448-C619-66D6-A23B-6689BF187181}"/>
              </a:ext>
            </a:extLst>
          </p:cNvPr>
          <p:cNvSpPr txBox="1"/>
          <p:nvPr/>
        </p:nvSpPr>
        <p:spPr>
          <a:xfrm>
            <a:off x="8598008" y="3160381"/>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20</a:t>
            </a:r>
            <a:endParaRPr sz="637" kern="0">
              <a:solidFill>
                <a:srgbClr val="000000"/>
              </a:solidFill>
              <a:latin typeface="Arial"/>
              <a:ea typeface="ＭＳ Ｐゴシック" charset="0"/>
              <a:cs typeface="Arial"/>
              <a:sym typeface="Arial"/>
            </a:endParaRPr>
          </a:p>
        </p:txBody>
      </p:sp>
      <p:sp>
        <p:nvSpPr>
          <p:cNvPr id="1190" name="Google Shape;1190;p11">
            <a:extLst>
              <a:ext uri="{FF2B5EF4-FFF2-40B4-BE49-F238E27FC236}">
                <a16:creationId xmlns:a16="http://schemas.microsoft.com/office/drawing/2014/main" id="{8C94E8EA-CED3-3A88-C622-D41D536A25DA}"/>
              </a:ext>
            </a:extLst>
          </p:cNvPr>
          <p:cNvSpPr txBox="1"/>
          <p:nvPr/>
        </p:nvSpPr>
        <p:spPr>
          <a:xfrm>
            <a:off x="9189973"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23</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9</a:t>
            </a:r>
            <a:endParaRPr sz="637" kern="0">
              <a:solidFill>
                <a:srgbClr val="000000"/>
              </a:solidFill>
              <a:latin typeface="Arial"/>
              <a:ea typeface="ＭＳ Ｐゴシック" charset="0"/>
              <a:cs typeface="Arial"/>
              <a:sym typeface="Arial"/>
            </a:endParaRPr>
          </a:p>
        </p:txBody>
      </p:sp>
      <p:sp>
        <p:nvSpPr>
          <p:cNvPr id="1191" name="Google Shape;1191;p11">
            <a:extLst>
              <a:ext uri="{FF2B5EF4-FFF2-40B4-BE49-F238E27FC236}">
                <a16:creationId xmlns:a16="http://schemas.microsoft.com/office/drawing/2014/main" id="{8424A94C-8F03-5B05-CF7C-769DEFD88EE6}"/>
              </a:ext>
            </a:extLst>
          </p:cNvPr>
          <p:cNvSpPr txBox="1"/>
          <p:nvPr/>
        </p:nvSpPr>
        <p:spPr>
          <a:xfrm>
            <a:off x="9369380"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18</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8</a:t>
            </a:r>
            <a:endParaRPr sz="637" kern="0">
              <a:solidFill>
                <a:srgbClr val="000000"/>
              </a:solidFill>
              <a:latin typeface="Arial"/>
              <a:ea typeface="ＭＳ Ｐゴシック" charset="0"/>
              <a:cs typeface="Arial"/>
              <a:sym typeface="Arial"/>
            </a:endParaRPr>
          </a:p>
        </p:txBody>
      </p:sp>
      <p:sp>
        <p:nvSpPr>
          <p:cNvPr id="1192" name="Google Shape;1192;p11">
            <a:extLst>
              <a:ext uri="{FF2B5EF4-FFF2-40B4-BE49-F238E27FC236}">
                <a16:creationId xmlns:a16="http://schemas.microsoft.com/office/drawing/2014/main" id="{4B6598F6-C30B-BBEB-26DC-4AEDDFC7BDAB}"/>
              </a:ext>
            </a:extLst>
          </p:cNvPr>
          <p:cNvSpPr txBox="1"/>
          <p:nvPr/>
        </p:nvSpPr>
        <p:spPr>
          <a:xfrm>
            <a:off x="8988380"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30</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21</a:t>
            </a:r>
            <a:endParaRPr sz="637" kern="0">
              <a:solidFill>
                <a:srgbClr val="000000"/>
              </a:solidFill>
              <a:latin typeface="Arial"/>
              <a:ea typeface="ＭＳ Ｐゴシック" charset="0"/>
              <a:cs typeface="Arial"/>
              <a:sym typeface="Arial"/>
            </a:endParaRPr>
          </a:p>
        </p:txBody>
      </p:sp>
      <p:sp>
        <p:nvSpPr>
          <p:cNvPr id="1193" name="Google Shape;1193;p11">
            <a:extLst>
              <a:ext uri="{FF2B5EF4-FFF2-40B4-BE49-F238E27FC236}">
                <a16:creationId xmlns:a16="http://schemas.microsoft.com/office/drawing/2014/main" id="{5EEF856B-088C-B014-F0B9-BD72831324AE}"/>
              </a:ext>
            </a:extLst>
          </p:cNvPr>
          <p:cNvSpPr txBox="1"/>
          <p:nvPr/>
        </p:nvSpPr>
        <p:spPr>
          <a:xfrm>
            <a:off x="9578075"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16</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7</a:t>
            </a:r>
            <a:endParaRPr sz="637" kern="0">
              <a:solidFill>
                <a:srgbClr val="000000"/>
              </a:solidFill>
              <a:latin typeface="Arial"/>
              <a:ea typeface="ＭＳ Ｐゴシック" charset="0"/>
              <a:cs typeface="Arial"/>
              <a:sym typeface="Arial"/>
            </a:endParaRPr>
          </a:p>
        </p:txBody>
      </p:sp>
      <p:sp>
        <p:nvSpPr>
          <p:cNvPr id="1194" name="Google Shape;1194;p11">
            <a:extLst>
              <a:ext uri="{FF2B5EF4-FFF2-40B4-BE49-F238E27FC236}">
                <a16:creationId xmlns:a16="http://schemas.microsoft.com/office/drawing/2014/main" id="{8340BB05-5B2D-D742-CB74-E77801929F45}"/>
              </a:ext>
            </a:extLst>
          </p:cNvPr>
          <p:cNvSpPr txBox="1"/>
          <p:nvPr/>
        </p:nvSpPr>
        <p:spPr>
          <a:xfrm>
            <a:off x="9762915" y="3965556"/>
            <a:ext cx="115416"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12</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4</a:t>
            </a:r>
            <a:endParaRPr sz="637" kern="0">
              <a:solidFill>
                <a:srgbClr val="000000"/>
              </a:solidFill>
              <a:latin typeface="Arial"/>
              <a:ea typeface="ＭＳ Ｐゴシック" charset="0"/>
              <a:cs typeface="Arial"/>
              <a:sym typeface="Arial"/>
            </a:endParaRPr>
          </a:p>
        </p:txBody>
      </p:sp>
      <p:sp>
        <p:nvSpPr>
          <p:cNvPr id="1195" name="Google Shape;1195;p11">
            <a:extLst>
              <a:ext uri="{FF2B5EF4-FFF2-40B4-BE49-F238E27FC236}">
                <a16:creationId xmlns:a16="http://schemas.microsoft.com/office/drawing/2014/main" id="{9518795F-7BE8-16E7-1054-C52FFB5E4A37}"/>
              </a:ext>
            </a:extLst>
          </p:cNvPr>
          <p:cNvSpPr txBox="1"/>
          <p:nvPr/>
        </p:nvSpPr>
        <p:spPr>
          <a:xfrm>
            <a:off x="10007895"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8</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196" name="Google Shape;1196;p11">
            <a:extLst>
              <a:ext uri="{FF2B5EF4-FFF2-40B4-BE49-F238E27FC236}">
                <a16:creationId xmlns:a16="http://schemas.microsoft.com/office/drawing/2014/main" id="{F17E69F0-3DA9-2DAD-8EA7-428F145949B6}"/>
              </a:ext>
            </a:extLst>
          </p:cNvPr>
          <p:cNvSpPr txBox="1"/>
          <p:nvPr/>
        </p:nvSpPr>
        <p:spPr>
          <a:xfrm>
            <a:off x="10187951"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8</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197" name="Google Shape;1197;p11">
            <a:extLst>
              <a:ext uri="{FF2B5EF4-FFF2-40B4-BE49-F238E27FC236}">
                <a16:creationId xmlns:a16="http://schemas.microsoft.com/office/drawing/2014/main" id="{04E7B60B-924C-8619-D48E-B650F3F1D948}"/>
              </a:ext>
            </a:extLst>
          </p:cNvPr>
          <p:cNvSpPr txBox="1"/>
          <p:nvPr/>
        </p:nvSpPr>
        <p:spPr>
          <a:xfrm>
            <a:off x="10395827"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7</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198" name="Google Shape;1198;p11">
            <a:extLst>
              <a:ext uri="{FF2B5EF4-FFF2-40B4-BE49-F238E27FC236}">
                <a16:creationId xmlns:a16="http://schemas.microsoft.com/office/drawing/2014/main" id="{5D96B947-1AE4-67F3-036E-7DC3DA5D41AD}"/>
              </a:ext>
            </a:extLst>
          </p:cNvPr>
          <p:cNvSpPr txBox="1"/>
          <p:nvPr/>
        </p:nvSpPr>
        <p:spPr>
          <a:xfrm>
            <a:off x="10576759" y="3965556"/>
            <a:ext cx="57708" cy="209288"/>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6</a:t>
            </a:r>
            <a:endParaRPr sz="637" kern="0">
              <a:solidFill>
                <a:srgbClr val="000000"/>
              </a:solidFill>
              <a:latin typeface="Arial"/>
              <a:ea typeface="ＭＳ Ｐゴシック" charset="0"/>
              <a:cs typeface="Arial"/>
              <a:sym typeface="Arial"/>
            </a:endParaRPr>
          </a:p>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sp>
        <p:nvSpPr>
          <p:cNvPr id="1199" name="Google Shape;1199;p11">
            <a:extLst>
              <a:ext uri="{FF2B5EF4-FFF2-40B4-BE49-F238E27FC236}">
                <a16:creationId xmlns:a16="http://schemas.microsoft.com/office/drawing/2014/main" id="{CF123504-BEA9-67D3-6B3F-0E6B70FD3636}"/>
              </a:ext>
            </a:extLst>
          </p:cNvPr>
          <p:cNvSpPr txBox="1"/>
          <p:nvPr/>
        </p:nvSpPr>
        <p:spPr>
          <a:xfrm>
            <a:off x="10789983"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6</a:t>
            </a:r>
            <a:endParaRPr sz="637" kern="0">
              <a:solidFill>
                <a:srgbClr val="000000"/>
              </a:solidFill>
              <a:latin typeface="Arial"/>
              <a:ea typeface="ＭＳ Ｐゴシック" charset="0"/>
              <a:cs typeface="Arial"/>
              <a:sym typeface="Arial"/>
            </a:endParaRPr>
          </a:p>
        </p:txBody>
      </p:sp>
      <p:sp>
        <p:nvSpPr>
          <p:cNvPr id="1200" name="Google Shape;1200;p11">
            <a:extLst>
              <a:ext uri="{FF2B5EF4-FFF2-40B4-BE49-F238E27FC236}">
                <a16:creationId xmlns:a16="http://schemas.microsoft.com/office/drawing/2014/main" id="{AE4F9257-D879-0397-6184-65E375ECFD81}"/>
              </a:ext>
            </a:extLst>
          </p:cNvPr>
          <p:cNvSpPr txBox="1"/>
          <p:nvPr/>
        </p:nvSpPr>
        <p:spPr>
          <a:xfrm>
            <a:off x="10991575"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201" name="Google Shape;1201;p11">
            <a:extLst>
              <a:ext uri="{FF2B5EF4-FFF2-40B4-BE49-F238E27FC236}">
                <a16:creationId xmlns:a16="http://schemas.microsoft.com/office/drawing/2014/main" id="{98BE27EF-5660-9031-BE85-A77565CE4A1B}"/>
              </a:ext>
            </a:extLst>
          </p:cNvPr>
          <p:cNvSpPr txBox="1"/>
          <p:nvPr/>
        </p:nvSpPr>
        <p:spPr>
          <a:xfrm>
            <a:off x="11191250"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5</a:t>
            </a:r>
            <a:endParaRPr sz="637" kern="0">
              <a:solidFill>
                <a:srgbClr val="000000"/>
              </a:solidFill>
              <a:latin typeface="Arial"/>
              <a:ea typeface="ＭＳ Ｐゴシック" charset="0"/>
              <a:cs typeface="Arial"/>
              <a:sym typeface="Arial"/>
            </a:endParaRPr>
          </a:p>
        </p:txBody>
      </p:sp>
      <p:sp>
        <p:nvSpPr>
          <p:cNvPr id="1202" name="Google Shape;1202;p11">
            <a:extLst>
              <a:ext uri="{FF2B5EF4-FFF2-40B4-BE49-F238E27FC236}">
                <a16:creationId xmlns:a16="http://schemas.microsoft.com/office/drawing/2014/main" id="{CF968FFF-EAFE-E890-6F90-2E0625CD5004}"/>
              </a:ext>
            </a:extLst>
          </p:cNvPr>
          <p:cNvSpPr txBox="1"/>
          <p:nvPr/>
        </p:nvSpPr>
        <p:spPr>
          <a:xfrm>
            <a:off x="11396291"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203" name="Google Shape;1203;p11">
            <a:extLst>
              <a:ext uri="{FF2B5EF4-FFF2-40B4-BE49-F238E27FC236}">
                <a16:creationId xmlns:a16="http://schemas.microsoft.com/office/drawing/2014/main" id="{2545B209-3CE5-1E86-CC3A-299C8E2C7688}"/>
              </a:ext>
            </a:extLst>
          </p:cNvPr>
          <p:cNvSpPr txBox="1"/>
          <p:nvPr/>
        </p:nvSpPr>
        <p:spPr>
          <a:xfrm>
            <a:off x="11595963"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1</a:t>
            </a:r>
            <a:endParaRPr sz="637" kern="0">
              <a:solidFill>
                <a:srgbClr val="000000"/>
              </a:solidFill>
              <a:latin typeface="Arial"/>
              <a:ea typeface="ＭＳ Ｐゴシック" charset="0"/>
              <a:cs typeface="Arial"/>
              <a:sym typeface="Arial"/>
            </a:endParaRPr>
          </a:p>
        </p:txBody>
      </p:sp>
      <p:sp>
        <p:nvSpPr>
          <p:cNvPr id="1204" name="Google Shape;1204;p11">
            <a:extLst>
              <a:ext uri="{FF2B5EF4-FFF2-40B4-BE49-F238E27FC236}">
                <a16:creationId xmlns:a16="http://schemas.microsoft.com/office/drawing/2014/main" id="{F0AE59BE-4BFD-F3A5-3B06-6B8E2D21FD5C}"/>
              </a:ext>
            </a:extLst>
          </p:cNvPr>
          <p:cNvSpPr txBox="1"/>
          <p:nvPr/>
        </p:nvSpPr>
        <p:spPr>
          <a:xfrm>
            <a:off x="11776895" y="3965559"/>
            <a:ext cx="57708" cy="104644"/>
          </a:xfrm>
          <a:prstGeom prst="rect">
            <a:avLst/>
          </a:prstGeom>
          <a:noFill/>
          <a:ln>
            <a:noFill/>
          </a:ln>
        </p:spPr>
        <p:txBody>
          <a:bodyPr spcFirstLastPara="1" wrap="square" lIns="0" tIns="0" rIns="0" bIns="0" anchor="t" anchorCtr="0">
            <a:spAutoFit/>
          </a:bodyPr>
          <a:lstStyle/>
          <a:p>
            <a:pPr algn="ctr" defTabSz="1219140">
              <a:lnSpc>
                <a:spcPct val="85000"/>
              </a:lnSpc>
              <a:buClr>
                <a:srgbClr val="000000"/>
              </a:buClr>
              <a:defRPr/>
            </a:pPr>
            <a:r>
              <a:rPr lang="en-GB" sz="800" kern="0">
                <a:solidFill>
                  <a:srgbClr val="000000"/>
                </a:solidFill>
                <a:latin typeface="Arial"/>
                <a:ea typeface="ＭＳ Ｐゴシック" charset="0"/>
                <a:cs typeface="Arial"/>
                <a:sym typeface="Arial"/>
              </a:rPr>
              <a:t>0</a:t>
            </a:r>
            <a:endParaRPr sz="637" kern="0">
              <a:solidFill>
                <a:srgbClr val="000000"/>
              </a:solidFill>
              <a:latin typeface="Arial"/>
              <a:ea typeface="ＭＳ Ｐゴシック" charset="0"/>
              <a:cs typeface="Arial"/>
              <a:sym typeface="Arial"/>
            </a:endParaRPr>
          </a:p>
        </p:txBody>
      </p:sp>
      <p:cxnSp>
        <p:nvCxnSpPr>
          <p:cNvPr id="1205" name="Google Shape;1205;p11">
            <a:extLst>
              <a:ext uri="{FF2B5EF4-FFF2-40B4-BE49-F238E27FC236}">
                <a16:creationId xmlns:a16="http://schemas.microsoft.com/office/drawing/2014/main" id="{6800697E-B7BC-03FF-A59C-89DD63CC5E3C}"/>
              </a:ext>
            </a:extLst>
          </p:cNvPr>
          <p:cNvCxnSpPr/>
          <p:nvPr/>
        </p:nvCxnSpPr>
        <p:spPr>
          <a:xfrm>
            <a:off x="8755756" y="3234389"/>
            <a:ext cx="54000" cy="0"/>
          </a:xfrm>
          <a:prstGeom prst="straightConnector1">
            <a:avLst/>
          </a:prstGeom>
          <a:noFill/>
          <a:ln w="9525" cap="flat" cmpd="sng">
            <a:solidFill>
              <a:srgbClr val="000000"/>
            </a:solidFill>
            <a:prstDash val="solid"/>
            <a:round/>
            <a:headEnd type="none" w="sm" len="sm"/>
            <a:tailEnd type="none" w="sm" len="sm"/>
          </a:ln>
        </p:spPr>
      </p:cxnSp>
      <p:sp>
        <p:nvSpPr>
          <p:cNvPr id="1206" name="Google Shape;1206;p11">
            <a:extLst>
              <a:ext uri="{FF2B5EF4-FFF2-40B4-BE49-F238E27FC236}">
                <a16:creationId xmlns:a16="http://schemas.microsoft.com/office/drawing/2014/main" id="{DA0E74C0-E649-8A63-5D06-D0B703E806CF}"/>
              </a:ext>
            </a:extLst>
          </p:cNvPr>
          <p:cNvSpPr txBox="1"/>
          <p:nvPr/>
        </p:nvSpPr>
        <p:spPr>
          <a:xfrm>
            <a:off x="8598008" y="2861523"/>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40</a:t>
            </a:r>
            <a:endParaRPr sz="637" kern="0">
              <a:solidFill>
                <a:srgbClr val="000000"/>
              </a:solidFill>
              <a:latin typeface="Arial"/>
              <a:ea typeface="ＭＳ Ｐゴシック" charset="0"/>
              <a:cs typeface="Arial"/>
              <a:sym typeface="Arial"/>
            </a:endParaRPr>
          </a:p>
        </p:txBody>
      </p:sp>
      <p:cxnSp>
        <p:nvCxnSpPr>
          <p:cNvPr id="1207" name="Google Shape;1207;p11">
            <a:extLst>
              <a:ext uri="{FF2B5EF4-FFF2-40B4-BE49-F238E27FC236}">
                <a16:creationId xmlns:a16="http://schemas.microsoft.com/office/drawing/2014/main" id="{630A0DC3-0384-C07C-A7BD-2C3CC1A92FD9}"/>
              </a:ext>
            </a:extLst>
          </p:cNvPr>
          <p:cNvCxnSpPr/>
          <p:nvPr/>
        </p:nvCxnSpPr>
        <p:spPr>
          <a:xfrm>
            <a:off x="8755756" y="2935531"/>
            <a:ext cx="54000" cy="0"/>
          </a:xfrm>
          <a:prstGeom prst="straightConnector1">
            <a:avLst/>
          </a:prstGeom>
          <a:noFill/>
          <a:ln w="9525" cap="flat" cmpd="sng">
            <a:solidFill>
              <a:srgbClr val="000000"/>
            </a:solidFill>
            <a:prstDash val="solid"/>
            <a:round/>
            <a:headEnd type="none" w="sm" len="sm"/>
            <a:tailEnd type="none" w="sm" len="sm"/>
          </a:ln>
        </p:spPr>
      </p:cxnSp>
      <p:sp>
        <p:nvSpPr>
          <p:cNvPr id="1208" name="Google Shape;1208;p11">
            <a:extLst>
              <a:ext uri="{FF2B5EF4-FFF2-40B4-BE49-F238E27FC236}">
                <a16:creationId xmlns:a16="http://schemas.microsoft.com/office/drawing/2014/main" id="{0105930B-1B05-6F6D-6DC8-95332E6824AB}"/>
              </a:ext>
            </a:extLst>
          </p:cNvPr>
          <p:cNvSpPr txBox="1"/>
          <p:nvPr/>
        </p:nvSpPr>
        <p:spPr>
          <a:xfrm>
            <a:off x="8598008" y="2553547"/>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60</a:t>
            </a:r>
            <a:endParaRPr sz="637" kern="0">
              <a:solidFill>
                <a:srgbClr val="000000"/>
              </a:solidFill>
              <a:latin typeface="Arial"/>
              <a:ea typeface="ＭＳ Ｐゴシック" charset="0"/>
              <a:cs typeface="Arial"/>
              <a:sym typeface="Arial"/>
            </a:endParaRPr>
          </a:p>
        </p:txBody>
      </p:sp>
      <p:cxnSp>
        <p:nvCxnSpPr>
          <p:cNvPr id="1209" name="Google Shape;1209;p11">
            <a:extLst>
              <a:ext uri="{FF2B5EF4-FFF2-40B4-BE49-F238E27FC236}">
                <a16:creationId xmlns:a16="http://schemas.microsoft.com/office/drawing/2014/main" id="{B3A78C22-711C-4595-8CDF-B1B4B7A2C2B2}"/>
              </a:ext>
            </a:extLst>
          </p:cNvPr>
          <p:cNvCxnSpPr/>
          <p:nvPr/>
        </p:nvCxnSpPr>
        <p:spPr>
          <a:xfrm>
            <a:off x="8755756" y="2627556"/>
            <a:ext cx="54000" cy="0"/>
          </a:xfrm>
          <a:prstGeom prst="straightConnector1">
            <a:avLst/>
          </a:prstGeom>
          <a:noFill/>
          <a:ln w="9525" cap="flat" cmpd="sng">
            <a:solidFill>
              <a:srgbClr val="000000"/>
            </a:solidFill>
            <a:prstDash val="solid"/>
            <a:round/>
            <a:headEnd type="none" w="sm" len="sm"/>
            <a:tailEnd type="none" w="sm" len="sm"/>
          </a:ln>
        </p:spPr>
      </p:cxnSp>
      <p:graphicFrame>
        <p:nvGraphicFramePr>
          <p:cNvPr id="6" name="Google Shape;1061;p11">
            <a:extLst>
              <a:ext uri="{FF2B5EF4-FFF2-40B4-BE49-F238E27FC236}">
                <a16:creationId xmlns:a16="http://schemas.microsoft.com/office/drawing/2014/main" id="{802CE70A-5EA0-2106-80F0-4F44BFF9AB20}"/>
              </a:ext>
            </a:extLst>
          </p:cNvPr>
          <p:cNvGraphicFramePr/>
          <p:nvPr>
            <p:extLst>
              <p:ext uri="{D42A27DB-BD31-4B8C-83A1-F6EECF244321}">
                <p14:modId xmlns:p14="http://schemas.microsoft.com/office/powerpoint/2010/main" val="900903429"/>
              </p:ext>
            </p:extLst>
          </p:nvPr>
        </p:nvGraphicFramePr>
        <p:xfrm>
          <a:off x="427923" y="4390821"/>
          <a:ext cx="3466375" cy="1461480"/>
        </p:xfrm>
        <a:graphic>
          <a:graphicData uri="http://schemas.openxmlformats.org/drawingml/2006/table">
            <a:tbl>
              <a:tblPr firstRow="1" bandRow="1">
                <a:tableStyleId>{793D81CF-94F2-401A-BA57-92F5A7B2D0C5}</a:tableStyleId>
              </a:tblPr>
              <a:tblGrid>
                <a:gridCol w="1681575">
                  <a:extLst>
                    <a:ext uri="{9D8B030D-6E8A-4147-A177-3AD203B41FA5}">
                      <a16:colId xmlns:a16="http://schemas.microsoft.com/office/drawing/2014/main" val="20000"/>
                    </a:ext>
                  </a:extLst>
                </a:gridCol>
                <a:gridCol w="892400">
                  <a:extLst>
                    <a:ext uri="{9D8B030D-6E8A-4147-A177-3AD203B41FA5}">
                      <a16:colId xmlns:a16="http://schemas.microsoft.com/office/drawing/2014/main" val="20001"/>
                    </a:ext>
                  </a:extLst>
                </a:gridCol>
                <a:gridCol w="892400">
                  <a:extLst>
                    <a:ext uri="{9D8B030D-6E8A-4147-A177-3AD203B41FA5}">
                      <a16:colId xmlns:a16="http://schemas.microsoft.com/office/drawing/2014/main" val="20002"/>
                    </a:ext>
                  </a:extLst>
                </a:gridCol>
              </a:tblGrid>
              <a:tr h="23964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endParaRPr sz="1100">
                        <a:latin typeface="Arial"/>
                        <a:ea typeface="Arial"/>
                        <a:cs typeface="Arial"/>
                        <a:sym typeface="Arial"/>
                      </a:endParaRPr>
                    </a:p>
                  </a:txBody>
                  <a:tcPr marL="7451" marR="7451" marT="36000" marB="36000">
                    <a:lnL w="12700" cmpd="sng">
                      <a:noFill/>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err="1">
                          <a:solidFill>
                            <a:schemeClr val="bg1"/>
                          </a:solidFill>
                          <a:sym typeface="Arial"/>
                        </a:rPr>
                        <a:t>Elacestrant</a:t>
                      </a:r>
                      <a:endParaRPr sz="1900">
                        <a:solidFill>
                          <a:schemeClr val="bg1"/>
                        </a:solidFill>
                      </a:endParaRPr>
                    </a:p>
                  </a:txBody>
                  <a:tcPr marL="7451" marR="7451" marT="36000" marB="3600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a:solidFill>
                            <a:schemeClr val="bg1"/>
                          </a:solidFill>
                          <a:sym typeface="Arial"/>
                        </a:rPr>
                        <a:t>SoC </a:t>
                      </a:r>
                      <a:endParaRPr sz="1900">
                        <a:solidFill>
                          <a:schemeClr val="bg1"/>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extLst>
                  <a:ext uri="{0D108BD9-81ED-4DB2-BD59-A6C34878D82A}">
                    <a16:rowId xmlns:a16="http://schemas.microsoft.com/office/drawing/2014/main" val="10000"/>
                  </a:ext>
                </a:extLst>
              </a:tr>
              <a:tr h="40728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r>
                        <a:rPr lang="en-GB" sz="1100" b="1">
                          <a:solidFill>
                            <a:srgbClr val="000000"/>
                          </a:solidFill>
                          <a:sym typeface="Arial"/>
                        </a:rPr>
                        <a:t>mPFS, months</a:t>
                      </a:r>
                      <a:br>
                        <a:rPr lang="en-GB" sz="1100" b="1">
                          <a:solidFill>
                            <a:srgbClr val="000000"/>
                          </a:solidFill>
                          <a:sym typeface="Arial"/>
                        </a:rPr>
                      </a:br>
                      <a:r>
                        <a:rPr lang="en-GB" sz="1100" b="1">
                          <a:solidFill>
                            <a:srgbClr val="000000"/>
                          </a:solidFill>
                          <a:sym typeface="Arial"/>
                        </a:rPr>
                        <a:t>(95% CI)</a:t>
                      </a:r>
                      <a:endParaRPr sz="1900">
                        <a:solidFill>
                          <a:srgbClr val="000000"/>
                        </a:solidFill>
                      </a:endParaRPr>
                    </a:p>
                  </a:txBody>
                  <a:tcPr marL="7451" marR="7451" marT="36000" marB="36000">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1">
                          <a:solidFill>
                            <a:srgbClr val="000000"/>
                          </a:solidFill>
                          <a:sym typeface="Arial"/>
                        </a:rPr>
                        <a:t>4.14</a:t>
                      </a:r>
                      <a:br>
                        <a:rPr lang="en-GB" sz="1100">
                          <a:solidFill>
                            <a:srgbClr val="000000"/>
                          </a:solidFill>
                          <a:sym typeface="Arial"/>
                        </a:rPr>
                      </a:br>
                      <a:r>
                        <a:rPr lang="en-GB" sz="1100">
                          <a:solidFill>
                            <a:srgbClr val="000000"/>
                          </a:solidFill>
                          <a:sym typeface="Arial"/>
                        </a:rPr>
                        <a:t>(2.20–7.79)</a:t>
                      </a:r>
                      <a:endParaRPr sz="190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1">
                          <a:solidFill>
                            <a:srgbClr val="000000"/>
                          </a:solidFill>
                          <a:sym typeface="Arial"/>
                        </a:rPr>
                        <a:t>1.87</a:t>
                      </a:r>
                      <a:br>
                        <a:rPr lang="en-GB" sz="1100">
                          <a:solidFill>
                            <a:srgbClr val="000000"/>
                          </a:solidFill>
                          <a:sym typeface="Arial"/>
                        </a:rPr>
                      </a:br>
                      <a:r>
                        <a:rPr lang="en-GB" sz="1100">
                          <a:solidFill>
                            <a:srgbClr val="000000"/>
                          </a:solidFill>
                          <a:sym typeface="Arial"/>
                        </a:rPr>
                        <a:t>(1.87–3.29)</a:t>
                      </a:r>
                      <a:endParaRPr sz="190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40728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r>
                        <a:rPr lang="en-GB" sz="1100" b="0">
                          <a:solidFill>
                            <a:srgbClr val="000000"/>
                          </a:solidFill>
                          <a:sym typeface="Arial"/>
                        </a:rPr>
                        <a:t>PFS rate at 12 months, %</a:t>
                      </a:r>
                      <a:br>
                        <a:rPr lang="en-GB" sz="1100" b="0">
                          <a:solidFill>
                            <a:srgbClr val="000000"/>
                          </a:solidFill>
                          <a:sym typeface="Arial"/>
                        </a:rPr>
                      </a:br>
                      <a:r>
                        <a:rPr lang="en-GB" sz="1100" b="0">
                          <a:solidFill>
                            <a:srgbClr val="000000"/>
                          </a:solidFill>
                          <a:sym typeface="Arial"/>
                        </a:rPr>
                        <a:t>(95% CI)</a:t>
                      </a:r>
                      <a:endParaRPr sz="1900" b="0">
                        <a:solidFill>
                          <a:srgbClr val="000000"/>
                        </a:solidFill>
                      </a:endParaRPr>
                    </a:p>
                  </a:txBody>
                  <a:tcPr marL="7451" marR="7451" marT="36000" marB="36000">
                    <a:lnL w="12700" cmpd="sng">
                      <a:noFill/>
                    </a:lnL>
                    <a:lnR w="6350" cap="flat" cmpd="sng" algn="ctr">
                      <a:solidFill>
                        <a:schemeClr val="bg1"/>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0">
                          <a:solidFill>
                            <a:srgbClr val="000000"/>
                          </a:solidFill>
                          <a:sym typeface="Arial"/>
                        </a:rPr>
                        <a:t>26.02</a:t>
                      </a:r>
                      <a:br>
                        <a:rPr lang="en-GB" sz="1100" b="0">
                          <a:solidFill>
                            <a:srgbClr val="000000"/>
                          </a:solidFill>
                          <a:sym typeface="Arial"/>
                        </a:rPr>
                      </a:br>
                      <a:r>
                        <a:rPr lang="en-GB" sz="1100" b="0">
                          <a:solidFill>
                            <a:srgbClr val="000000"/>
                          </a:solidFill>
                          <a:sym typeface="Arial"/>
                        </a:rPr>
                        <a:t>(15.12–36.92)</a:t>
                      </a:r>
                      <a:endParaRPr sz="1900" b="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0">
                          <a:solidFill>
                            <a:srgbClr val="000000"/>
                          </a:solidFill>
                          <a:sym typeface="Arial"/>
                        </a:rPr>
                        <a:t>6.45</a:t>
                      </a:r>
                      <a:br>
                        <a:rPr lang="en-GB" sz="1100" b="0">
                          <a:solidFill>
                            <a:srgbClr val="000000"/>
                          </a:solidFill>
                          <a:sym typeface="Arial"/>
                        </a:rPr>
                      </a:br>
                      <a:r>
                        <a:rPr lang="en-GB" sz="1100" b="0">
                          <a:solidFill>
                            <a:srgbClr val="000000"/>
                          </a:solidFill>
                          <a:sym typeface="Arial"/>
                        </a:rPr>
                        <a:t>(0.00–13.65)</a:t>
                      </a:r>
                      <a:endParaRPr sz="1900" b="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0728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r>
                        <a:rPr lang="en-GB" sz="1100" b="1">
                          <a:solidFill>
                            <a:srgbClr val="000000"/>
                          </a:solidFill>
                          <a:sym typeface="Arial"/>
                        </a:rPr>
                        <a:t>HR (95% CI)</a:t>
                      </a:r>
                      <a:endParaRPr sz="1900">
                        <a:solidFill>
                          <a:srgbClr val="000000"/>
                        </a:solidFill>
                      </a:endParaRPr>
                    </a:p>
                  </a:txBody>
                  <a:tcPr marL="7451" marR="7451" marT="36000" marB="36000">
                    <a:lnL w="12700" cmpd="sng">
                      <a:noFill/>
                    </a:lnL>
                    <a:lnR w="6350" cap="flat" cmpd="sng" algn="ctr">
                      <a:solidFill>
                        <a:schemeClr val="bg1"/>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1">
                          <a:solidFill>
                            <a:srgbClr val="000000"/>
                          </a:solidFill>
                          <a:sym typeface="Arial"/>
                        </a:rPr>
                        <a:t>0.517</a:t>
                      </a:r>
                      <a:endParaRPr sz="1900">
                        <a:solidFill>
                          <a:srgbClr val="000000"/>
                        </a:solidFill>
                      </a:endParaRPr>
                    </a:p>
                    <a:p>
                      <a:pPr marL="0" marR="0" lvl="0" indent="0" algn="ctr" rtl="0">
                        <a:spcBef>
                          <a:spcPts val="0"/>
                        </a:spcBef>
                        <a:spcAft>
                          <a:spcPts val="0"/>
                        </a:spcAft>
                        <a:buNone/>
                      </a:pPr>
                      <a:r>
                        <a:rPr lang="en-GB" sz="1100">
                          <a:solidFill>
                            <a:srgbClr val="000000"/>
                          </a:solidFill>
                          <a:sym typeface="Arial"/>
                        </a:rPr>
                        <a:t>(0.361–0.738)</a:t>
                      </a:r>
                      <a:endParaRPr sz="190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0003"/>
                  </a:ext>
                </a:extLst>
              </a:tr>
            </a:tbl>
          </a:graphicData>
        </a:graphic>
      </p:graphicFrame>
      <p:graphicFrame>
        <p:nvGraphicFramePr>
          <p:cNvPr id="7" name="Google Shape;1062;p11">
            <a:extLst>
              <a:ext uri="{FF2B5EF4-FFF2-40B4-BE49-F238E27FC236}">
                <a16:creationId xmlns:a16="http://schemas.microsoft.com/office/drawing/2014/main" id="{8CBF9A12-A292-A222-4663-9566222FB506}"/>
              </a:ext>
            </a:extLst>
          </p:cNvPr>
          <p:cNvGraphicFramePr/>
          <p:nvPr>
            <p:extLst>
              <p:ext uri="{D42A27DB-BD31-4B8C-83A1-F6EECF244321}">
                <p14:modId xmlns:p14="http://schemas.microsoft.com/office/powerpoint/2010/main" val="2631837036"/>
              </p:ext>
            </p:extLst>
          </p:nvPr>
        </p:nvGraphicFramePr>
        <p:xfrm>
          <a:off x="4403794" y="4390821"/>
          <a:ext cx="3466375" cy="1461480"/>
        </p:xfrm>
        <a:graphic>
          <a:graphicData uri="http://schemas.openxmlformats.org/drawingml/2006/table">
            <a:tbl>
              <a:tblPr firstRow="1" bandRow="1">
                <a:tableStyleId>{793D81CF-94F2-401A-BA57-92F5A7B2D0C5}</a:tableStyleId>
              </a:tblPr>
              <a:tblGrid>
                <a:gridCol w="1681575">
                  <a:extLst>
                    <a:ext uri="{9D8B030D-6E8A-4147-A177-3AD203B41FA5}">
                      <a16:colId xmlns:a16="http://schemas.microsoft.com/office/drawing/2014/main" val="20000"/>
                    </a:ext>
                  </a:extLst>
                </a:gridCol>
                <a:gridCol w="892400">
                  <a:extLst>
                    <a:ext uri="{9D8B030D-6E8A-4147-A177-3AD203B41FA5}">
                      <a16:colId xmlns:a16="http://schemas.microsoft.com/office/drawing/2014/main" val="20001"/>
                    </a:ext>
                  </a:extLst>
                </a:gridCol>
                <a:gridCol w="892400">
                  <a:extLst>
                    <a:ext uri="{9D8B030D-6E8A-4147-A177-3AD203B41FA5}">
                      <a16:colId xmlns:a16="http://schemas.microsoft.com/office/drawing/2014/main" val="20002"/>
                    </a:ext>
                  </a:extLst>
                </a:gridCol>
              </a:tblGrid>
              <a:tr h="23964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endParaRPr sz="1100">
                        <a:latin typeface="Arial"/>
                        <a:ea typeface="Arial"/>
                        <a:cs typeface="Arial"/>
                        <a:sym typeface="Arial"/>
                      </a:endParaRPr>
                    </a:p>
                  </a:txBody>
                  <a:tcPr marL="55451" marR="55451" marT="36000" marB="36000">
                    <a:lnL w="12700" cmpd="sng">
                      <a:noFill/>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err="1">
                          <a:solidFill>
                            <a:schemeClr val="bg1"/>
                          </a:solidFill>
                          <a:sym typeface="Arial"/>
                        </a:rPr>
                        <a:t>Elacestrant</a:t>
                      </a:r>
                      <a:endParaRPr sz="1900">
                        <a:solidFill>
                          <a:schemeClr val="bg1"/>
                        </a:solidFill>
                      </a:endParaRPr>
                    </a:p>
                  </a:txBody>
                  <a:tcPr marL="55451" marR="55451" marT="36000" marB="3600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a:solidFill>
                            <a:schemeClr val="bg1"/>
                          </a:solidFill>
                          <a:sym typeface="Arial"/>
                        </a:rPr>
                        <a:t>SoC </a:t>
                      </a:r>
                      <a:endParaRPr sz="1900">
                        <a:solidFill>
                          <a:schemeClr val="bg1"/>
                        </a:solidFill>
                      </a:endParaRPr>
                    </a:p>
                  </a:txBody>
                  <a:tcPr marL="55451" marR="55451" marT="36000" marB="36000">
                    <a:lnL w="6350" cap="flat" cmpd="sng" algn="ctr">
                      <a:solidFill>
                        <a:schemeClr val="bg1"/>
                      </a:solidFill>
                      <a:prstDash val="solid"/>
                      <a:round/>
                      <a:headEnd type="none" w="med" len="med"/>
                      <a:tailEnd type="none" w="med" len="med"/>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extLst>
                  <a:ext uri="{0D108BD9-81ED-4DB2-BD59-A6C34878D82A}">
                    <a16:rowId xmlns:a16="http://schemas.microsoft.com/office/drawing/2014/main" val="10000"/>
                  </a:ext>
                </a:extLst>
              </a:tr>
              <a:tr h="40728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r>
                        <a:rPr lang="en-GB" sz="1100" b="1">
                          <a:solidFill>
                            <a:srgbClr val="000000"/>
                          </a:solidFill>
                          <a:sym typeface="Arial"/>
                        </a:rPr>
                        <a:t>mPFS, months</a:t>
                      </a:r>
                      <a:br>
                        <a:rPr lang="en-GB" sz="1100" b="1">
                          <a:solidFill>
                            <a:srgbClr val="000000"/>
                          </a:solidFill>
                          <a:sym typeface="Arial"/>
                        </a:rPr>
                      </a:br>
                      <a:r>
                        <a:rPr lang="en-GB" sz="1100" b="1">
                          <a:solidFill>
                            <a:srgbClr val="000000"/>
                          </a:solidFill>
                          <a:sym typeface="Arial"/>
                        </a:rPr>
                        <a:t>(95% CI)</a:t>
                      </a:r>
                      <a:endParaRPr sz="1900">
                        <a:solidFill>
                          <a:srgbClr val="000000"/>
                        </a:solidFill>
                      </a:endParaRPr>
                    </a:p>
                  </a:txBody>
                  <a:tcPr marL="7451" marR="7451" marT="36000" marB="36000">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1">
                          <a:solidFill>
                            <a:srgbClr val="000000"/>
                          </a:solidFill>
                          <a:sym typeface="Arial"/>
                        </a:rPr>
                        <a:t>8.61</a:t>
                      </a:r>
                      <a:br>
                        <a:rPr lang="en-GB" sz="1100">
                          <a:solidFill>
                            <a:srgbClr val="000000"/>
                          </a:solidFill>
                          <a:sym typeface="Arial"/>
                        </a:rPr>
                      </a:br>
                      <a:r>
                        <a:rPr lang="en-GB" sz="1100">
                          <a:solidFill>
                            <a:srgbClr val="000000"/>
                          </a:solidFill>
                          <a:sym typeface="Arial"/>
                        </a:rPr>
                        <a:t>(4.14–10.84)</a:t>
                      </a:r>
                      <a:endParaRPr sz="190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1">
                          <a:solidFill>
                            <a:srgbClr val="000000"/>
                          </a:solidFill>
                          <a:sym typeface="Arial"/>
                        </a:rPr>
                        <a:t>1.91</a:t>
                      </a:r>
                      <a:br>
                        <a:rPr lang="en-GB" sz="1100">
                          <a:solidFill>
                            <a:srgbClr val="000000"/>
                          </a:solidFill>
                          <a:sym typeface="Arial"/>
                        </a:rPr>
                      </a:br>
                      <a:r>
                        <a:rPr lang="en-GB" sz="1100">
                          <a:solidFill>
                            <a:srgbClr val="000000"/>
                          </a:solidFill>
                          <a:sym typeface="Arial"/>
                        </a:rPr>
                        <a:t>(1.87–3.68)</a:t>
                      </a:r>
                      <a:endParaRPr sz="190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40728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r>
                        <a:rPr lang="en-GB" sz="1100" b="0">
                          <a:solidFill>
                            <a:srgbClr val="000000"/>
                          </a:solidFill>
                          <a:sym typeface="Arial"/>
                        </a:rPr>
                        <a:t>PFS rate at 12 months, %</a:t>
                      </a:r>
                      <a:br>
                        <a:rPr lang="en-GB" sz="1100" b="0">
                          <a:solidFill>
                            <a:srgbClr val="000000"/>
                          </a:solidFill>
                          <a:sym typeface="Arial"/>
                        </a:rPr>
                      </a:br>
                      <a:r>
                        <a:rPr lang="en-GB" sz="1100" b="0">
                          <a:solidFill>
                            <a:srgbClr val="000000"/>
                          </a:solidFill>
                          <a:sym typeface="Arial"/>
                        </a:rPr>
                        <a:t>(95% CI)</a:t>
                      </a:r>
                      <a:endParaRPr sz="1900" b="0">
                        <a:solidFill>
                          <a:srgbClr val="000000"/>
                        </a:solidFill>
                      </a:endParaRPr>
                    </a:p>
                  </a:txBody>
                  <a:tcPr marL="7451" marR="7451" marT="36000" marB="36000">
                    <a:lnL w="12700" cmpd="sng">
                      <a:noFill/>
                    </a:lnL>
                    <a:lnR w="6350" cap="flat" cmpd="sng" algn="ctr">
                      <a:solidFill>
                        <a:schemeClr val="bg1"/>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0">
                          <a:solidFill>
                            <a:srgbClr val="000000"/>
                          </a:solidFill>
                          <a:sym typeface="Arial"/>
                        </a:rPr>
                        <a:t>35.81</a:t>
                      </a:r>
                      <a:br>
                        <a:rPr lang="en-GB" sz="1100" b="0">
                          <a:solidFill>
                            <a:srgbClr val="000000"/>
                          </a:solidFill>
                          <a:sym typeface="Arial"/>
                        </a:rPr>
                      </a:br>
                      <a:r>
                        <a:rPr lang="en-GB" sz="1100" b="0">
                          <a:solidFill>
                            <a:srgbClr val="000000"/>
                          </a:solidFill>
                          <a:sym typeface="Arial"/>
                        </a:rPr>
                        <a:t>(21.84–49.78)</a:t>
                      </a:r>
                      <a:endParaRPr sz="1900" b="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0">
                          <a:solidFill>
                            <a:srgbClr val="000000"/>
                          </a:solidFill>
                          <a:sym typeface="Arial"/>
                        </a:rPr>
                        <a:t>8.39</a:t>
                      </a:r>
                      <a:br>
                        <a:rPr lang="en-GB" sz="1100" b="0">
                          <a:solidFill>
                            <a:srgbClr val="000000"/>
                          </a:solidFill>
                          <a:sym typeface="Arial"/>
                        </a:rPr>
                      </a:br>
                      <a:r>
                        <a:rPr lang="en-GB" sz="1100" b="0">
                          <a:solidFill>
                            <a:srgbClr val="000000"/>
                          </a:solidFill>
                          <a:sym typeface="Arial"/>
                        </a:rPr>
                        <a:t>(0.00–17.66)</a:t>
                      </a:r>
                      <a:endParaRPr sz="1900" b="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0728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r>
                        <a:rPr lang="en-GB" sz="1100" b="1">
                          <a:solidFill>
                            <a:srgbClr val="000000"/>
                          </a:solidFill>
                          <a:sym typeface="Arial"/>
                        </a:rPr>
                        <a:t>Hazard ratio (95% CI)</a:t>
                      </a:r>
                      <a:endParaRPr sz="1900">
                        <a:solidFill>
                          <a:srgbClr val="000000"/>
                        </a:solidFill>
                      </a:endParaRPr>
                    </a:p>
                  </a:txBody>
                  <a:tcPr marL="7451" marR="7451" marT="36000" marB="36000">
                    <a:lnL w="12700" cmpd="sng">
                      <a:noFill/>
                    </a:lnL>
                    <a:lnR w="6350" cap="flat" cmpd="sng" algn="ctr">
                      <a:solidFill>
                        <a:schemeClr val="bg1"/>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1">
                          <a:solidFill>
                            <a:srgbClr val="000000"/>
                          </a:solidFill>
                          <a:sym typeface="Arial"/>
                        </a:rPr>
                        <a:t>0.410</a:t>
                      </a:r>
                      <a:endParaRPr sz="1900">
                        <a:solidFill>
                          <a:srgbClr val="000000"/>
                        </a:solidFill>
                      </a:endParaRPr>
                    </a:p>
                    <a:p>
                      <a:pPr marL="0" marR="0" lvl="0" indent="0" algn="ctr" rtl="0">
                        <a:spcBef>
                          <a:spcPts val="0"/>
                        </a:spcBef>
                        <a:spcAft>
                          <a:spcPts val="0"/>
                        </a:spcAft>
                        <a:buNone/>
                      </a:pPr>
                      <a:r>
                        <a:rPr lang="en-GB" sz="1100">
                          <a:solidFill>
                            <a:srgbClr val="000000"/>
                          </a:solidFill>
                          <a:sym typeface="Arial"/>
                        </a:rPr>
                        <a:t>(0.262–0.634)</a:t>
                      </a:r>
                      <a:endParaRPr sz="190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0003"/>
                  </a:ext>
                </a:extLst>
              </a:tr>
            </a:tbl>
          </a:graphicData>
        </a:graphic>
      </p:graphicFrame>
      <p:graphicFrame>
        <p:nvGraphicFramePr>
          <p:cNvPr id="8" name="Google Shape;1063;p11">
            <a:extLst>
              <a:ext uri="{FF2B5EF4-FFF2-40B4-BE49-F238E27FC236}">
                <a16:creationId xmlns:a16="http://schemas.microsoft.com/office/drawing/2014/main" id="{A7A45B2D-9696-62C6-7980-DD815BD3F2A8}"/>
              </a:ext>
            </a:extLst>
          </p:cNvPr>
          <p:cNvGraphicFramePr/>
          <p:nvPr>
            <p:extLst>
              <p:ext uri="{D42A27DB-BD31-4B8C-83A1-F6EECF244321}">
                <p14:modId xmlns:p14="http://schemas.microsoft.com/office/powerpoint/2010/main" val="772615108"/>
              </p:ext>
            </p:extLst>
          </p:nvPr>
        </p:nvGraphicFramePr>
        <p:xfrm>
          <a:off x="8452569" y="4382063"/>
          <a:ext cx="3466375" cy="1461480"/>
        </p:xfrm>
        <a:graphic>
          <a:graphicData uri="http://schemas.openxmlformats.org/drawingml/2006/table">
            <a:tbl>
              <a:tblPr firstRow="1" bandRow="1">
                <a:tableStyleId>{793D81CF-94F2-401A-BA57-92F5A7B2D0C5}</a:tableStyleId>
              </a:tblPr>
              <a:tblGrid>
                <a:gridCol w="1681575">
                  <a:extLst>
                    <a:ext uri="{9D8B030D-6E8A-4147-A177-3AD203B41FA5}">
                      <a16:colId xmlns:a16="http://schemas.microsoft.com/office/drawing/2014/main" val="20000"/>
                    </a:ext>
                  </a:extLst>
                </a:gridCol>
                <a:gridCol w="892400">
                  <a:extLst>
                    <a:ext uri="{9D8B030D-6E8A-4147-A177-3AD203B41FA5}">
                      <a16:colId xmlns:a16="http://schemas.microsoft.com/office/drawing/2014/main" val="20001"/>
                    </a:ext>
                  </a:extLst>
                </a:gridCol>
                <a:gridCol w="892400">
                  <a:extLst>
                    <a:ext uri="{9D8B030D-6E8A-4147-A177-3AD203B41FA5}">
                      <a16:colId xmlns:a16="http://schemas.microsoft.com/office/drawing/2014/main" val="20002"/>
                    </a:ext>
                  </a:extLst>
                </a:gridCol>
              </a:tblGrid>
              <a:tr h="23964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endParaRPr sz="1100">
                        <a:solidFill>
                          <a:schemeClr val="bg1"/>
                        </a:solidFill>
                        <a:latin typeface="Arial"/>
                        <a:ea typeface="Arial"/>
                        <a:cs typeface="Arial"/>
                        <a:sym typeface="Arial"/>
                      </a:endParaRPr>
                    </a:p>
                  </a:txBody>
                  <a:tcPr marL="55451" marR="55451" marT="36000" marB="36000">
                    <a:lnL w="12700" cmpd="sng">
                      <a:noFill/>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err="1">
                          <a:solidFill>
                            <a:schemeClr val="bg1"/>
                          </a:solidFill>
                          <a:sym typeface="Arial"/>
                        </a:rPr>
                        <a:t>Elacestrant</a:t>
                      </a:r>
                      <a:endParaRPr sz="1900">
                        <a:solidFill>
                          <a:schemeClr val="bg1"/>
                        </a:solidFill>
                      </a:endParaRPr>
                    </a:p>
                  </a:txBody>
                  <a:tcPr marL="55451" marR="55451" marT="36000" marB="3600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a:solidFill>
                            <a:schemeClr val="bg1"/>
                          </a:solidFill>
                          <a:sym typeface="Arial"/>
                        </a:rPr>
                        <a:t>SoC</a:t>
                      </a:r>
                      <a:endParaRPr sz="1900">
                        <a:solidFill>
                          <a:schemeClr val="bg1"/>
                        </a:solidFill>
                      </a:endParaRPr>
                    </a:p>
                  </a:txBody>
                  <a:tcPr marL="55451" marR="55451" marT="36000" marB="36000">
                    <a:lnL w="6350" cap="flat" cmpd="sng" algn="ctr">
                      <a:solidFill>
                        <a:schemeClr val="bg1"/>
                      </a:solidFill>
                      <a:prstDash val="solid"/>
                      <a:round/>
                      <a:headEnd type="none" w="med" len="med"/>
                      <a:tailEnd type="none" w="med" len="med"/>
                    </a:lnL>
                    <a:lnR w="12700" cmpd="sng">
                      <a:noFill/>
                    </a:lnR>
                    <a:lnT w="12700" cmpd="sng">
                      <a:noFill/>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extLst>
                  <a:ext uri="{0D108BD9-81ED-4DB2-BD59-A6C34878D82A}">
                    <a16:rowId xmlns:a16="http://schemas.microsoft.com/office/drawing/2014/main" val="10000"/>
                  </a:ext>
                </a:extLst>
              </a:tr>
              <a:tr h="40728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r>
                        <a:rPr lang="en-GB" sz="1100" b="1">
                          <a:solidFill>
                            <a:srgbClr val="000000"/>
                          </a:solidFill>
                          <a:sym typeface="Arial"/>
                        </a:rPr>
                        <a:t>mPFS, months</a:t>
                      </a:r>
                      <a:br>
                        <a:rPr lang="en-GB" sz="1100" b="1">
                          <a:solidFill>
                            <a:srgbClr val="000000"/>
                          </a:solidFill>
                          <a:sym typeface="Arial"/>
                        </a:rPr>
                      </a:br>
                      <a:r>
                        <a:rPr lang="en-GB" sz="1100" b="1">
                          <a:solidFill>
                            <a:srgbClr val="000000"/>
                          </a:solidFill>
                          <a:sym typeface="Arial"/>
                        </a:rPr>
                        <a:t>(95% CI)</a:t>
                      </a:r>
                      <a:endParaRPr sz="1900">
                        <a:solidFill>
                          <a:srgbClr val="000000"/>
                        </a:solidFill>
                      </a:endParaRPr>
                    </a:p>
                  </a:txBody>
                  <a:tcPr marL="7451" marR="7451" marT="36000" marB="36000">
                    <a:lnL w="12700" cmpd="sng">
                      <a:noFill/>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1">
                          <a:solidFill>
                            <a:srgbClr val="000000"/>
                          </a:solidFill>
                          <a:sym typeface="Arial"/>
                        </a:rPr>
                        <a:t>8.61</a:t>
                      </a:r>
                      <a:br>
                        <a:rPr lang="en-GB" sz="1100">
                          <a:solidFill>
                            <a:srgbClr val="000000"/>
                          </a:solidFill>
                          <a:sym typeface="Arial"/>
                        </a:rPr>
                      </a:br>
                      <a:r>
                        <a:rPr lang="en-GB" sz="1100">
                          <a:solidFill>
                            <a:srgbClr val="000000"/>
                          </a:solidFill>
                          <a:sym typeface="Arial"/>
                        </a:rPr>
                        <a:t>(5.45–16.89)</a:t>
                      </a:r>
                      <a:endParaRPr sz="190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1">
                          <a:solidFill>
                            <a:srgbClr val="000000"/>
                          </a:solidFill>
                          <a:sym typeface="Arial"/>
                        </a:rPr>
                        <a:t>2.10</a:t>
                      </a:r>
                      <a:br>
                        <a:rPr lang="en-GB" sz="1100">
                          <a:solidFill>
                            <a:srgbClr val="000000"/>
                          </a:solidFill>
                          <a:sym typeface="Arial"/>
                        </a:rPr>
                      </a:br>
                      <a:r>
                        <a:rPr lang="en-GB" sz="1100">
                          <a:solidFill>
                            <a:srgbClr val="000000"/>
                          </a:solidFill>
                          <a:sym typeface="Arial"/>
                        </a:rPr>
                        <a:t>(1.87–3.75)</a:t>
                      </a:r>
                      <a:endParaRPr sz="190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6350" cap="flat" cmpd="sng" algn="ctr">
                      <a:solidFill>
                        <a:schemeClr val="bg1"/>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40728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r>
                        <a:rPr lang="en-GB" sz="1100" b="0">
                          <a:solidFill>
                            <a:srgbClr val="000000"/>
                          </a:solidFill>
                          <a:sym typeface="Arial"/>
                        </a:rPr>
                        <a:t>PFS rate at 12 months, %</a:t>
                      </a:r>
                      <a:br>
                        <a:rPr lang="en-GB" sz="1100" b="0">
                          <a:solidFill>
                            <a:srgbClr val="000000"/>
                          </a:solidFill>
                          <a:sym typeface="Arial"/>
                        </a:rPr>
                      </a:br>
                      <a:r>
                        <a:rPr lang="en-GB" sz="1100" b="0">
                          <a:solidFill>
                            <a:srgbClr val="000000"/>
                          </a:solidFill>
                          <a:sym typeface="Arial"/>
                        </a:rPr>
                        <a:t>(95% CI)</a:t>
                      </a:r>
                      <a:endParaRPr sz="1900" b="0">
                        <a:solidFill>
                          <a:srgbClr val="000000"/>
                        </a:solidFill>
                      </a:endParaRPr>
                    </a:p>
                  </a:txBody>
                  <a:tcPr marL="7451" marR="7451" marT="36000" marB="36000">
                    <a:lnL w="12700" cmpd="sng">
                      <a:noFill/>
                    </a:lnL>
                    <a:lnR w="6350" cap="flat" cmpd="sng" algn="ctr">
                      <a:solidFill>
                        <a:schemeClr val="bg1"/>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0">
                          <a:solidFill>
                            <a:srgbClr val="000000"/>
                          </a:solidFill>
                          <a:sym typeface="Arial"/>
                        </a:rPr>
                        <a:t>35.79</a:t>
                      </a:r>
                      <a:br>
                        <a:rPr lang="en-GB" sz="1100" b="0">
                          <a:solidFill>
                            <a:srgbClr val="000000"/>
                          </a:solidFill>
                          <a:sym typeface="Arial"/>
                        </a:rPr>
                      </a:br>
                      <a:r>
                        <a:rPr lang="en-GB" sz="1100" b="0">
                          <a:solidFill>
                            <a:srgbClr val="000000"/>
                          </a:solidFill>
                          <a:sym typeface="Arial"/>
                        </a:rPr>
                        <a:t>(19.54–52.05)</a:t>
                      </a:r>
                      <a:endParaRPr sz="1900" b="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0">
                          <a:solidFill>
                            <a:srgbClr val="000000"/>
                          </a:solidFill>
                          <a:sym typeface="Arial"/>
                        </a:rPr>
                        <a:t>7.73</a:t>
                      </a:r>
                      <a:br>
                        <a:rPr lang="en-GB" sz="1100" b="0">
                          <a:solidFill>
                            <a:srgbClr val="000000"/>
                          </a:solidFill>
                          <a:sym typeface="Arial"/>
                        </a:rPr>
                      </a:br>
                      <a:r>
                        <a:rPr lang="en-GB" sz="1100" b="0">
                          <a:solidFill>
                            <a:srgbClr val="000000"/>
                          </a:solidFill>
                          <a:sym typeface="Arial"/>
                        </a:rPr>
                        <a:t>(0.00–20.20)</a:t>
                      </a:r>
                      <a:endParaRPr sz="1900" b="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07280">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l" rtl="0">
                        <a:spcBef>
                          <a:spcPts val="0"/>
                        </a:spcBef>
                        <a:spcAft>
                          <a:spcPts val="0"/>
                        </a:spcAft>
                        <a:buNone/>
                      </a:pPr>
                      <a:r>
                        <a:rPr lang="en-GB" sz="1100" b="1">
                          <a:solidFill>
                            <a:srgbClr val="000000"/>
                          </a:solidFill>
                          <a:sym typeface="Arial"/>
                        </a:rPr>
                        <a:t>Hazard ratio (95% CI)</a:t>
                      </a:r>
                      <a:endParaRPr sz="1900">
                        <a:solidFill>
                          <a:srgbClr val="000000"/>
                        </a:solidFill>
                      </a:endParaRPr>
                    </a:p>
                  </a:txBody>
                  <a:tcPr marL="7451" marR="7451" marT="36000" marB="36000">
                    <a:lnL w="12700" cmpd="sng">
                      <a:noFill/>
                    </a:lnL>
                    <a:lnR w="6350" cap="flat" cmpd="sng" algn="ctr">
                      <a:solidFill>
                        <a:schemeClr val="bg1"/>
                      </a:solidFill>
                      <a:prstDash val="solid"/>
                      <a:round/>
                      <a:headEnd type="none" w="med" len="med"/>
                      <a:tailEnd type="none" w="med" len="med"/>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lvl="0" indent="0" algn="ctr" rtl="0">
                        <a:spcBef>
                          <a:spcPts val="0"/>
                        </a:spcBef>
                        <a:spcAft>
                          <a:spcPts val="0"/>
                        </a:spcAft>
                        <a:buNone/>
                      </a:pPr>
                      <a:r>
                        <a:rPr lang="en-GB" sz="1100" b="1">
                          <a:solidFill>
                            <a:srgbClr val="000000"/>
                          </a:solidFill>
                          <a:sym typeface="Arial"/>
                        </a:rPr>
                        <a:t>0.466</a:t>
                      </a:r>
                      <a:endParaRPr sz="1900">
                        <a:solidFill>
                          <a:srgbClr val="000000"/>
                        </a:solidFill>
                      </a:endParaRPr>
                    </a:p>
                    <a:p>
                      <a:pPr marL="0" marR="0" lvl="0" indent="0" algn="ctr" rtl="0">
                        <a:spcBef>
                          <a:spcPts val="0"/>
                        </a:spcBef>
                        <a:spcAft>
                          <a:spcPts val="0"/>
                        </a:spcAft>
                        <a:buNone/>
                      </a:pPr>
                      <a:r>
                        <a:rPr lang="en-GB" sz="1100">
                          <a:solidFill>
                            <a:srgbClr val="000000"/>
                          </a:solidFill>
                          <a:sym typeface="Arial"/>
                        </a:rPr>
                        <a:t>(0.270–0.791)</a:t>
                      </a:r>
                      <a:endParaRPr sz="1900">
                        <a:solidFill>
                          <a:srgbClr val="000000"/>
                        </a:solidFill>
                      </a:endParaRPr>
                    </a:p>
                  </a:txBody>
                  <a:tcPr marL="7451" marR="7451" marT="36000" marB="36000">
                    <a:lnL w="6350" cap="flat" cmpd="sng" algn="ctr">
                      <a:solidFill>
                        <a:schemeClr val="bg1"/>
                      </a:solidFill>
                      <a:prstDash val="solid"/>
                      <a:round/>
                      <a:headEnd type="none" w="med" len="med"/>
                      <a:tailEnd type="none" w="med" len="med"/>
                    </a:lnL>
                    <a:lnR w="12700" cmpd="sng">
                      <a:noFill/>
                    </a:lnR>
                    <a:lnT w="6350" cap="flat" cmpd="sng" algn="ctr">
                      <a:solidFill>
                        <a:schemeClr val="accent3"/>
                      </a:solidFill>
                      <a:prstDash val="solid"/>
                      <a:round/>
                      <a:headEnd type="none" w="med" len="med"/>
                      <a:tailEnd type="none" w="med" len="med"/>
                    </a:lnT>
                    <a:lnB w="635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0003"/>
                  </a:ext>
                </a:extLst>
              </a:tr>
            </a:tbl>
          </a:graphicData>
        </a:graphic>
      </p:graphicFrame>
      <p:sp>
        <p:nvSpPr>
          <p:cNvPr id="16" name="Google Shape;2334;p36">
            <a:extLst>
              <a:ext uri="{FF2B5EF4-FFF2-40B4-BE49-F238E27FC236}">
                <a16:creationId xmlns:a16="http://schemas.microsoft.com/office/drawing/2014/main" id="{576ADF97-C7C3-F916-D696-67981B5D4C37}"/>
              </a:ext>
            </a:extLst>
          </p:cNvPr>
          <p:cNvSpPr txBox="1"/>
          <p:nvPr/>
        </p:nvSpPr>
        <p:spPr>
          <a:xfrm>
            <a:off x="8728628" y="1503821"/>
            <a:ext cx="3231225" cy="276942"/>
          </a:xfrm>
          <a:prstGeom prst="rect">
            <a:avLst/>
          </a:prstGeom>
          <a:noFill/>
          <a:ln>
            <a:noFill/>
          </a:ln>
        </p:spPr>
        <p:txBody>
          <a:bodyPr spcFirstLastPara="1" wrap="square" lIns="91415" tIns="45692" rIns="91415" bIns="45692" anchor="t" anchorCtr="0">
            <a:spAutoFit/>
          </a:bodyPr>
          <a:lstStyle/>
          <a:p>
            <a:pPr algn="ctr" defTabSz="1219140">
              <a:buClr>
                <a:srgbClr val="000000"/>
              </a:buClr>
              <a:buSzPts val="1979"/>
              <a:defRPr/>
            </a:pPr>
            <a:r>
              <a:rPr lang="en-US" sz="1200" b="1" kern="0">
                <a:solidFill>
                  <a:srgbClr val="133E59"/>
                </a:solidFill>
                <a:latin typeface="Arial Narrow"/>
                <a:ea typeface="Arial Narrow"/>
                <a:cs typeface="Arial Narrow"/>
                <a:sym typeface="Arial Narrow"/>
              </a:rPr>
              <a:t>At least 18 months of prior CDK4/6i</a:t>
            </a:r>
            <a:endParaRPr sz="1400" kern="0">
              <a:solidFill>
                <a:srgbClr val="000000"/>
              </a:solidFill>
              <a:latin typeface="Arial"/>
              <a:ea typeface="ＭＳ Ｐゴシック" charset="0"/>
              <a:cs typeface="Arial"/>
              <a:sym typeface="Arial"/>
            </a:endParaRPr>
          </a:p>
        </p:txBody>
      </p:sp>
      <p:sp>
        <p:nvSpPr>
          <p:cNvPr id="17" name="Google Shape;2335;p36">
            <a:extLst>
              <a:ext uri="{FF2B5EF4-FFF2-40B4-BE49-F238E27FC236}">
                <a16:creationId xmlns:a16="http://schemas.microsoft.com/office/drawing/2014/main" id="{9AF28908-64C2-5665-2495-D51993985A09}"/>
              </a:ext>
            </a:extLst>
          </p:cNvPr>
          <p:cNvSpPr txBox="1"/>
          <p:nvPr/>
        </p:nvSpPr>
        <p:spPr>
          <a:xfrm>
            <a:off x="920676" y="1502177"/>
            <a:ext cx="2970725" cy="276942"/>
          </a:xfrm>
          <a:prstGeom prst="rect">
            <a:avLst/>
          </a:prstGeom>
          <a:noFill/>
          <a:ln>
            <a:noFill/>
          </a:ln>
        </p:spPr>
        <p:txBody>
          <a:bodyPr spcFirstLastPara="1" wrap="square" lIns="91415" tIns="45692" rIns="91415" bIns="45692" anchor="t" anchorCtr="0">
            <a:spAutoFit/>
          </a:bodyPr>
          <a:lstStyle/>
          <a:p>
            <a:pPr algn="ctr" defTabSz="1219140">
              <a:buClr>
                <a:srgbClr val="000000"/>
              </a:buClr>
              <a:buSzPts val="1979"/>
              <a:defRPr/>
            </a:pPr>
            <a:r>
              <a:rPr lang="en-US" sz="1200" b="1" kern="0">
                <a:solidFill>
                  <a:srgbClr val="133E59"/>
                </a:solidFill>
                <a:latin typeface="Arial Narrow"/>
                <a:ea typeface="Arial Narrow"/>
                <a:cs typeface="Arial Narrow"/>
                <a:sym typeface="Arial Narrow"/>
              </a:rPr>
              <a:t>At least 6 months of prior CDK4/6i</a:t>
            </a:r>
            <a:endParaRPr sz="1400" kern="0">
              <a:solidFill>
                <a:srgbClr val="000000"/>
              </a:solidFill>
              <a:latin typeface="Arial"/>
              <a:ea typeface="ＭＳ Ｐゴシック" charset="0"/>
              <a:cs typeface="Arial"/>
              <a:sym typeface="Arial"/>
            </a:endParaRPr>
          </a:p>
        </p:txBody>
      </p:sp>
      <p:sp>
        <p:nvSpPr>
          <p:cNvPr id="18" name="Google Shape;2337;p36">
            <a:extLst>
              <a:ext uri="{FF2B5EF4-FFF2-40B4-BE49-F238E27FC236}">
                <a16:creationId xmlns:a16="http://schemas.microsoft.com/office/drawing/2014/main" id="{FDECDB63-7F3B-000D-F601-3B0D1CF7F1EF}"/>
              </a:ext>
            </a:extLst>
          </p:cNvPr>
          <p:cNvSpPr txBox="1"/>
          <p:nvPr/>
        </p:nvSpPr>
        <p:spPr>
          <a:xfrm>
            <a:off x="4595377" y="1502177"/>
            <a:ext cx="3231225" cy="276942"/>
          </a:xfrm>
          <a:prstGeom prst="rect">
            <a:avLst/>
          </a:prstGeom>
          <a:noFill/>
          <a:ln>
            <a:noFill/>
          </a:ln>
        </p:spPr>
        <p:txBody>
          <a:bodyPr spcFirstLastPara="1" wrap="square" lIns="91415" tIns="45692" rIns="91415" bIns="45692" anchor="t" anchorCtr="0">
            <a:spAutoFit/>
          </a:bodyPr>
          <a:lstStyle/>
          <a:p>
            <a:pPr algn="ctr" defTabSz="1219140">
              <a:buClr>
                <a:srgbClr val="000000"/>
              </a:buClr>
              <a:buSzPts val="1979"/>
              <a:defRPr/>
            </a:pPr>
            <a:r>
              <a:rPr lang="en-US" sz="1200" b="1" kern="0">
                <a:solidFill>
                  <a:srgbClr val="133E59"/>
                </a:solidFill>
                <a:latin typeface="Arial Narrow"/>
                <a:ea typeface="Arial Narrow"/>
                <a:cs typeface="Arial Narrow"/>
                <a:sym typeface="Arial Narrow"/>
              </a:rPr>
              <a:t>At least 12 months of prior CDK4/6i</a:t>
            </a:r>
            <a:endParaRPr sz="1400" kern="0">
              <a:solidFill>
                <a:srgbClr val="000000"/>
              </a:solidFill>
              <a:latin typeface="Arial"/>
              <a:ea typeface="ＭＳ Ｐゴシック" charset="0"/>
              <a:cs typeface="Arial"/>
              <a:sym typeface="Arial"/>
            </a:endParaRPr>
          </a:p>
        </p:txBody>
      </p:sp>
      <p:sp>
        <p:nvSpPr>
          <p:cNvPr id="1161" name="Google Shape;1161;p11">
            <a:extLst>
              <a:ext uri="{FF2B5EF4-FFF2-40B4-BE49-F238E27FC236}">
                <a16:creationId xmlns:a16="http://schemas.microsoft.com/office/drawing/2014/main" id="{30637209-1CB9-5D27-C070-42CA1A3CDD54}"/>
              </a:ext>
            </a:extLst>
          </p:cNvPr>
          <p:cNvSpPr txBox="1"/>
          <p:nvPr/>
        </p:nvSpPr>
        <p:spPr>
          <a:xfrm>
            <a:off x="4590939" y="2229698"/>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80</a:t>
            </a:r>
            <a:endParaRPr sz="637" kern="0">
              <a:solidFill>
                <a:srgbClr val="000000"/>
              </a:solidFill>
              <a:latin typeface="Arial"/>
              <a:ea typeface="ＭＳ Ｐゴシック" charset="0"/>
              <a:cs typeface="Arial"/>
              <a:sym typeface="Arial"/>
            </a:endParaRPr>
          </a:p>
        </p:txBody>
      </p:sp>
      <p:cxnSp>
        <p:nvCxnSpPr>
          <p:cNvPr id="1162" name="Google Shape;1162;p11">
            <a:extLst>
              <a:ext uri="{FF2B5EF4-FFF2-40B4-BE49-F238E27FC236}">
                <a16:creationId xmlns:a16="http://schemas.microsoft.com/office/drawing/2014/main" id="{54EEB668-B427-9486-2F91-753CBB00E732}"/>
              </a:ext>
            </a:extLst>
          </p:cNvPr>
          <p:cNvCxnSpPr/>
          <p:nvPr/>
        </p:nvCxnSpPr>
        <p:spPr>
          <a:xfrm>
            <a:off x="4748687" y="2303707"/>
            <a:ext cx="54000" cy="0"/>
          </a:xfrm>
          <a:prstGeom prst="straightConnector1">
            <a:avLst/>
          </a:prstGeom>
          <a:noFill/>
          <a:ln w="9525" cap="flat" cmpd="sng">
            <a:solidFill>
              <a:srgbClr val="000000"/>
            </a:solidFill>
            <a:prstDash val="solid"/>
            <a:round/>
            <a:headEnd type="none" w="sm" len="sm"/>
            <a:tailEnd type="none" w="sm" len="sm"/>
          </a:ln>
        </p:spPr>
      </p:cxnSp>
      <p:sp>
        <p:nvSpPr>
          <p:cNvPr id="1163" name="Google Shape;1163;p11">
            <a:extLst>
              <a:ext uri="{FF2B5EF4-FFF2-40B4-BE49-F238E27FC236}">
                <a16:creationId xmlns:a16="http://schemas.microsoft.com/office/drawing/2014/main" id="{FDDE3AC9-64FD-F79F-75E1-330101AB3751}"/>
              </a:ext>
            </a:extLst>
          </p:cNvPr>
          <p:cNvSpPr txBox="1"/>
          <p:nvPr/>
        </p:nvSpPr>
        <p:spPr>
          <a:xfrm>
            <a:off x="4526819" y="1912198"/>
            <a:ext cx="19236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100</a:t>
            </a:r>
            <a:endParaRPr sz="637" kern="0">
              <a:solidFill>
                <a:srgbClr val="000000"/>
              </a:solidFill>
              <a:latin typeface="Arial"/>
              <a:ea typeface="ＭＳ Ｐゴシック" charset="0"/>
              <a:cs typeface="Arial"/>
              <a:sym typeface="Arial"/>
            </a:endParaRPr>
          </a:p>
        </p:txBody>
      </p:sp>
      <p:cxnSp>
        <p:nvCxnSpPr>
          <p:cNvPr id="1164" name="Google Shape;1164;p11">
            <a:extLst>
              <a:ext uri="{FF2B5EF4-FFF2-40B4-BE49-F238E27FC236}">
                <a16:creationId xmlns:a16="http://schemas.microsoft.com/office/drawing/2014/main" id="{439106FA-7672-F6F0-F9CB-C2A3C77292B3}"/>
              </a:ext>
            </a:extLst>
          </p:cNvPr>
          <p:cNvCxnSpPr/>
          <p:nvPr/>
        </p:nvCxnSpPr>
        <p:spPr>
          <a:xfrm>
            <a:off x="4748687" y="1986207"/>
            <a:ext cx="54000" cy="0"/>
          </a:xfrm>
          <a:prstGeom prst="straightConnector1">
            <a:avLst/>
          </a:prstGeom>
          <a:noFill/>
          <a:ln w="9525" cap="flat" cmpd="sng">
            <a:solidFill>
              <a:srgbClr val="000000"/>
            </a:solidFill>
            <a:prstDash val="solid"/>
            <a:round/>
            <a:headEnd type="none" w="sm" len="sm"/>
            <a:tailEnd type="none" w="sm" len="sm"/>
          </a:ln>
        </p:spPr>
      </p:cxnSp>
      <p:sp>
        <p:nvSpPr>
          <p:cNvPr id="1210" name="Google Shape;1210;p11">
            <a:extLst>
              <a:ext uri="{FF2B5EF4-FFF2-40B4-BE49-F238E27FC236}">
                <a16:creationId xmlns:a16="http://schemas.microsoft.com/office/drawing/2014/main" id="{50F533E6-F284-460C-3F73-D6FD3E5815B8}"/>
              </a:ext>
            </a:extLst>
          </p:cNvPr>
          <p:cNvSpPr txBox="1"/>
          <p:nvPr/>
        </p:nvSpPr>
        <p:spPr>
          <a:xfrm>
            <a:off x="8598008" y="2229698"/>
            <a:ext cx="12824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80</a:t>
            </a:r>
            <a:endParaRPr sz="637" kern="0">
              <a:solidFill>
                <a:srgbClr val="000000"/>
              </a:solidFill>
              <a:latin typeface="Arial"/>
              <a:ea typeface="ＭＳ Ｐゴシック" charset="0"/>
              <a:cs typeface="Arial"/>
              <a:sym typeface="Arial"/>
            </a:endParaRPr>
          </a:p>
        </p:txBody>
      </p:sp>
      <p:cxnSp>
        <p:nvCxnSpPr>
          <p:cNvPr id="1211" name="Google Shape;1211;p11">
            <a:extLst>
              <a:ext uri="{FF2B5EF4-FFF2-40B4-BE49-F238E27FC236}">
                <a16:creationId xmlns:a16="http://schemas.microsoft.com/office/drawing/2014/main" id="{ACB91046-F006-131D-95EC-E2D2C7EE5975}"/>
              </a:ext>
            </a:extLst>
          </p:cNvPr>
          <p:cNvCxnSpPr/>
          <p:nvPr/>
        </p:nvCxnSpPr>
        <p:spPr>
          <a:xfrm>
            <a:off x="8755756" y="2303707"/>
            <a:ext cx="54000" cy="0"/>
          </a:xfrm>
          <a:prstGeom prst="straightConnector1">
            <a:avLst/>
          </a:prstGeom>
          <a:noFill/>
          <a:ln w="9525" cap="flat" cmpd="sng">
            <a:solidFill>
              <a:srgbClr val="000000"/>
            </a:solidFill>
            <a:prstDash val="solid"/>
            <a:round/>
            <a:headEnd type="none" w="sm" len="sm"/>
            <a:tailEnd type="none" w="sm" len="sm"/>
          </a:ln>
        </p:spPr>
      </p:cxnSp>
      <p:sp>
        <p:nvSpPr>
          <p:cNvPr id="1212" name="Google Shape;1212;p11">
            <a:extLst>
              <a:ext uri="{FF2B5EF4-FFF2-40B4-BE49-F238E27FC236}">
                <a16:creationId xmlns:a16="http://schemas.microsoft.com/office/drawing/2014/main" id="{96A10B28-D53A-46D2-86A1-91B78FFE0894}"/>
              </a:ext>
            </a:extLst>
          </p:cNvPr>
          <p:cNvSpPr txBox="1"/>
          <p:nvPr/>
        </p:nvSpPr>
        <p:spPr>
          <a:xfrm>
            <a:off x="8533888" y="1925046"/>
            <a:ext cx="192360" cy="138499"/>
          </a:xfrm>
          <a:prstGeom prst="rect">
            <a:avLst/>
          </a:prstGeom>
          <a:noFill/>
          <a:ln>
            <a:noFill/>
          </a:ln>
        </p:spPr>
        <p:txBody>
          <a:bodyPr spcFirstLastPara="1" wrap="square" lIns="0" tIns="0" rIns="0" bIns="0" anchor="t" anchorCtr="0">
            <a:spAutoFit/>
          </a:bodyPr>
          <a:lstStyle/>
          <a:p>
            <a:pPr algn="r" defTabSz="1219140">
              <a:buClr>
                <a:srgbClr val="000000"/>
              </a:buClr>
              <a:defRPr/>
            </a:pPr>
            <a:r>
              <a:rPr lang="en-GB" sz="900" kern="0">
                <a:solidFill>
                  <a:srgbClr val="000000"/>
                </a:solidFill>
                <a:latin typeface="Arial"/>
                <a:ea typeface="ＭＳ Ｐゴシック" charset="0"/>
                <a:cs typeface="Arial"/>
                <a:sym typeface="Arial"/>
              </a:rPr>
              <a:t>100</a:t>
            </a:r>
            <a:endParaRPr sz="637" kern="0">
              <a:solidFill>
                <a:srgbClr val="000000"/>
              </a:solidFill>
              <a:latin typeface="Arial"/>
              <a:ea typeface="ＭＳ Ｐゴシック" charset="0"/>
              <a:cs typeface="Arial"/>
              <a:sym typeface="Arial"/>
            </a:endParaRPr>
          </a:p>
        </p:txBody>
      </p:sp>
      <p:cxnSp>
        <p:nvCxnSpPr>
          <p:cNvPr id="1213" name="Google Shape;1213;p11">
            <a:extLst>
              <a:ext uri="{FF2B5EF4-FFF2-40B4-BE49-F238E27FC236}">
                <a16:creationId xmlns:a16="http://schemas.microsoft.com/office/drawing/2014/main" id="{F087603D-FEBF-EF6D-4280-257796DBADE7}"/>
              </a:ext>
            </a:extLst>
          </p:cNvPr>
          <p:cNvCxnSpPr/>
          <p:nvPr/>
        </p:nvCxnSpPr>
        <p:spPr>
          <a:xfrm>
            <a:off x="8755756" y="1999055"/>
            <a:ext cx="54000" cy="0"/>
          </a:xfrm>
          <a:prstGeom prst="straightConnector1">
            <a:avLst/>
          </a:prstGeom>
          <a:noFill/>
          <a:ln w="9525" cap="flat" cmpd="sng">
            <a:solidFill>
              <a:srgbClr val="000000"/>
            </a:solidFill>
            <a:prstDash val="solid"/>
            <a:round/>
            <a:headEnd type="none" w="sm" len="sm"/>
            <a:tailEnd type="none" w="sm" len="sm"/>
          </a:ln>
        </p:spPr>
      </p:cxnSp>
      <p:grpSp>
        <p:nvGrpSpPr>
          <p:cNvPr id="1222" name="Google Shape;1222;p11">
            <a:extLst>
              <a:ext uri="{FF2B5EF4-FFF2-40B4-BE49-F238E27FC236}">
                <a16:creationId xmlns:a16="http://schemas.microsoft.com/office/drawing/2014/main" id="{77CC5C56-A971-00BC-B341-F7591FFA55FB}"/>
              </a:ext>
            </a:extLst>
          </p:cNvPr>
          <p:cNvGrpSpPr/>
          <p:nvPr/>
        </p:nvGrpSpPr>
        <p:grpSpPr>
          <a:xfrm>
            <a:off x="6683421" y="2101061"/>
            <a:ext cx="977144" cy="246221"/>
            <a:chOff x="2936174" y="2050178"/>
            <a:chExt cx="977144" cy="246221"/>
          </a:xfrm>
        </p:grpSpPr>
        <p:sp>
          <p:nvSpPr>
            <p:cNvPr id="1223" name="Google Shape;1223;p11">
              <a:extLst>
                <a:ext uri="{FF2B5EF4-FFF2-40B4-BE49-F238E27FC236}">
                  <a16:creationId xmlns:a16="http://schemas.microsoft.com/office/drawing/2014/main" id="{A37CD8FE-F1AF-1DDE-5980-2073E2E23DE6}"/>
                </a:ext>
              </a:extLst>
            </p:cNvPr>
            <p:cNvSpPr txBox="1"/>
            <p:nvPr/>
          </p:nvSpPr>
          <p:spPr>
            <a:xfrm>
              <a:off x="3148685" y="2050178"/>
              <a:ext cx="764633" cy="246221"/>
            </a:xfrm>
            <a:prstGeom prst="rect">
              <a:avLst/>
            </a:prstGeom>
            <a:noFill/>
            <a:ln>
              <a:noFill/>
            </a:ln>
          </p:spPr>
          <p:txBody>
            <a:bodyPr spcFirstLastPara="1" wrap="square" lIns="0" tIns="0" rIns="0" bIns="0" anchor="t" anchorCtr="0">
              <a:spAutoFit/>
            </a:bodyPr>
            <a:lstStyle/>
            <a:p>
              <a:pPr defTabSz="1219140">
                <a:buClr>
                  <a:srgbClr val="000000"/>
                </a:buClr>
                <a:defRPr/>
              </a:pPr>
              <a:r>
                <a:rPr lang="en-GB" sz="800" kern="0" dirty="0" err="1">
                  <a:solidFill>
                    <a:srgbClr val="000000"/>
                  </a:solidFill>
                  <a:latin typeface="Arial"/>
                  <a:ea typeface="ＭＳ Ｐゴシック" charset="0"/>
                  <a:cs typeface="Arial"/>
                  <a:sym typeface="Arial"/>
                </a:rPr>
                <a:t>Elacestrant</a:t>
              </a:r>
              <a:endParaRPr sz="637" kern="0" dirty="0">
                <a:solidFill>
                  <a:srgbClr val="000000"/>
                </a:solidFill>
                <a:latin typeface="Arial"/>
                <a:ea typeface="ＭＳ Ｐゴシック" charset="0"/>
                <a:cs typeface="Arial"/>
                <a:sym typeface="Arial"/>
              </a:endParaRPr>
            </a:p>
            <a:p>
              <a:pPr defTabSz="1219140">
                <a:buClr>
                  <a:srgbClr val="000000"/>
                </a:buClr>
                <a:defRPr/>
              </a:pPr>
              <a:r>
                <a:rPr lang="en-GB" sz="800" kern="0" dirty="0">
                  <a:solidFill>
                    <a:srgbClr val="000000"/>
                  </a:solidFill>
                  <a:latin typeface="Arial"/>
                  <a:ea typeface="ＭＳ Ｐゴシック" charset="0"/>
                  <a:cs typeface="Arial"/>
                  <a:sym typeface="Arial"/>
                </a:rPr>
                <a:t>Standard of care</a:t>
              </a:r>
              <a:endParaRPr sz="637" kern="0" dirty="0">
                <a:solidFill>
                  <a:srgbClr val="000000"/>
                </a:solidFill>
                <a:latin typeface="Arial"/>
                <a:ea typeface="ＭＳ Ｐゴシック" charset="0"/>
                <a:cs typeface="Arial"/>
                <a:sym typeface="Arial"/>
              </a:endParaRPr>
            </a:p>
          </p:txBody>
        </p:sp>
        <p:cxnSp>
          <p:nvCxnSpPr>
            <p:cNvPr id="1224" name="Google Shape;1224;p11">
              <a:extLst>
                <a:ext uri="{FF2B5EF4-FFF2-40B4-BE49-F238E27FC236}">
                  <a16:creationId xmlns:a16="http://schemas.microsoft.com/office/drawing/2014/main" id="{7102D8DC-9530-2E17-E734-C392A4298789}"/>
                </a:ext>
              </a:extLst>
            </p:cNvPr>
            <p:cNvCxnSpPr/>
            <p:nvPr/>
          </p:nvCxnSpPr>
          <p:spPr>
            <a:xfrm>
              <a:off x="2936174" y="2116641"/>
              <a:ext cx="159841" cy="0"/>
            </a:xfrm>
            <a:prstGeom prst="straightConnector1">
              <a:avLst/>
            </a:prstGeom>
            <a:noFill/>
            <a:ln w="12700" cap="flat" cmpd="sng">
              <a:solidFill>
                <a:schemeClr val="accent1"/>
              </a:solidFill>
              <a:prstDash val="solid"/>
              <a:round/>
              <a:headEnd type="none" w="sm" len="sm"/>
              <a:tailEnd type="none" w="sm" len="sm"/>
            </a:ln>
          </p:spPr>
        </p:cxnSp>
        <p:sp>
          <p:nvSpPr>
            <p:cNvPr id="1225" name="Google Shape;1225;p11">
              <a:extLst>
                <a:ext uri="{FF2B5EF4-FFF2-40B4-BE49-F238E27FC236}">
                  <a16:creationId xmlns:a16="http://schemas.microsoft.com/office/drawing/2014/main" id="{C3BCF4FC-D80E-DCE7-7F64-2220E12EE60D}"/>
                </a:ext>
              </a:extLst>
            </p:cNvPr>
            <p:cNvSpPr/>
            <p:nvPr/>
          </p:nvSpPr>
          <p:spPr>
            <a:xfrm>
              <a:off x="2977000" y="2077547"/>
              <a:ext cx="78189" cy="78189"/>
            </a:xfrm>
            <a:prstGeom prst="ellipse">
              <a:avLst/>
            </a:prstGeom>
            <a:solidFill>
              <a:schemeClr val="accent1"/>
            </a:solidFill>
            <a:ln>
              <a:noFill/>
            </a:ln>
          </p:spPr>
          <p:txBody>
            <a:bodyPr spcFirstLastPara="1" wrap="square" lIns="91425" tIns="45700" rIns="91425" bIns="45700" anchor="ctr" anchorCtr="0">
              <a:noAutofit/>
            </a:bodyPr>
            <a:lstStyle/>
            <a:p>
              <a:pPr algn="ctr" defTabSz="1219140">
                <a:buClr>
                  <a:srgbClr val="000000"/>
                </a:buClr>
                <a:defRPr/>
              </a:pPr>
              <a:endParaRPr sz="1400" kern="0">
                <a:solidFill>
                  <a:srgbClr val="FFFFFF"/>
                </a:solidFill>
                <a:latin typeface="Arial"/>
                <a:ea typeface="ＭＳ Ｐゴシック" charset="0"/>
                <a:cs typeface="Arial"/>
                <a:sym typeface="Arial"/>
              </a:endParaRPr>
            </a:p>
          </p:txBody>
        </p:sp>
        <p:cxnSp>
          <p:nvCxnSpPr>
            <p:cNvPr id="1226" name="Google Shape;1226;p11">
              <a:extLst>
                <a:ext uri="{FF2B5EF4-FFF2-40B4-BE49-F238E27FC236}">
                  <a16:creationId xmlns:a16="http://schemas.microsoft.com/office/drawing/2014/main" id="{A7F8A80E-21BE-6526-AEED-115D88D4FF7C}"/>
                </a:ext>
              </a:extLst>
            </p:cNvPr>
            <p:cNvCxnSpPr/>
            <p:nvPr/>
          </p:nvCxnSpPr>
          <p:spPr>
            <a:xfrm>
              <a:off x="2936174" y="2240466"/>
              <a:ext cx="159841" cy="0"/>
            </a:xfrm>
            <a:prstGeom prst="straightConnector1">
              <a:avLst/>
            </a:prstGeom>
            <a:noFill/>
            <a:ln w="12700" cap="flat" cmpd="sng">
              <a:solidFill>
                <a:schemeClr val="bg1">
                  <a:lumMod val="65000"/>
                </a:schemeClr>
              </a:solidFill>
              <a:prstDash val="solid"/>
              <a:round/>
              <a:headEnd type="none" w="sm" len="sm"/>
              <a:tailEnd type="none" w="sm" len="sm"/>
            </a:ln>
          </p:spPr>
        </p:cxnSp>
        <p:sp>
          <p:nvSpPr>
            <p:cNvPr id="1227" name="Google Shape;1227;p11">
              <a:extLst>
                <a:ext uri="{FF2B5EF4-FFF2-40B4-BE49-F238E27FC236}">
                  <a16:creationId xmlns:a16="http://schemas.microsoft.com/office/drawing/2014/main" id="{08045058-0D16-DD45-D981-95A5311E422B}"/>
                </a:ext>
              </a:extLst>
            </p:cNvPr>
            <p:cNvSpPr/>
            <p:nvPr/>
          </p:nvSpPr>
          <p:spPr>
            <a:xfrm>
              <a:off x="2977000" y="2201372"/>
              <a:ext cx="78189" cy="78189"/>
            </a:xfrm>
            <a:prstGeom prst="ellipse">
              <a:avLst/>
            </a:prstGeom>
            <a:solidFill>
              <a:schemeClr val="bg1">
                <a:lumMod val="65000"/>
              </a:schemeClr>
            </a:solidFill>
            <a:ln>
              <a:noFill/>
            </a:ln>
          </p:spPr>
          <p:txBody>
            <a:bodyPr spcFirstLastPara="1" wrap="square" lIns="91425" tIns="45700" rIns="91425" bIns="45700" anchor="ctr" anchorCtr="0">
              <a:noAutofit/>
            </a:bodyPr>
            <a:lstStyle/>
            <a:p>
              <a:pPr algn="ctr" defTabSz="1219140">
                <a:buClr>
                  <a:srgbClr val="000000"/>
                </a:buClr>
                <a:defRPr/>
              </a:pPr>
              <a:endParaRPr sz="1400" kern="0">
                <a:solidFill>
                  <a:srgbClr val="FFFFFF"/>
                </a:solidFill>
                <a:latin typeface="Arial"/>
                <a:ea typeface="ＭＳ Ｐゴシック" charset="0"/>
                <a:cs typeface="Arial"/>
                <a:sym typeface="Arial"/>
              </a:endParaRPr>
            </a:p>
          </p:txBody>
        </p:sp>
      </p:grpSp>
      <p:sp>
        <p:nvSpPr>
          <p:cNvPr id="40" name="Google Shape;2336;p36">
            <a:extLst>
              <a:ext uri="{FF2B5EF4-FFF2-40B4-BE49-F238E27FC236}">
                <a16:creationId xmlns:a16="http://schemas.microsoft.com/office/drawing/2014/main" id="{2F3F46D0-E90B-45E5-9CC1-A7A586AED80B}"/>
              </a:ext>
            </a:extLst>
          </p:cNvPr>
          <p:cNvSpPr/>
          <p:nvPr/>
        </p:nvSpPr>
        <p:spPr>
          <a:xfrm>
            <a:off x="4123647" y="1480459"/>
            <a:ext cx="3844861" cy="4416000"/>
          </a:xfrm>
          <a:prstGeom prst="rect">
            <a:avLst/>
          </a:prstGeom>
          <a:noFill/>
          <a:ln w="25400" cap="flat" cmpd="sng">
            <a:solidFill>
              <a:schemeClr val="bg1"/>
            </a:solidFill>
            <a:prstDash val="solid"/>
            <a:round/>
            <a:headEnd type="none" w="sm" len="sm"/>
            <a:tailEnd type="none" w="sm" len="sm"/>
          </a:ln>
          <a:effectLst>
            <a:glow rad="101600">
              <a:schemeClr val="accent3">
                <a:satMod val="175000"/>
                <a:alpha val="40000"/>
              </a:schemeClr>
            </a:glow>
          </a:effectLst>
        </p:spPr>
        <p:txBody>
          <a:bodyPr spcFirstLastPara="1" wrap="square" lIns="201000" tIns="100467" rIns="201000" bIns="100467" anchor="ctr" anchorCtr="0">
            <a:noAutofit/>
          </a:bodyPr>
          <a:lstStyle/>
          <a:p>
            <a:pPr algn="ctr" defTabSz="1219140">
              <a:buClr>
                <a:srgbClr val="000000"/>
              </a:buClr>
              <a:buSzPts val="1400"/>
              <a:defRPr/>
            </a:pPr>
            <a:endParaRPr sz="1867" kern="0">
              <a:solidFill>
                <a:srgbClr val="FFFFFF"/>
              </a:solidFill>
              <a:latin typeface="Calibri"/>
              <a:ea typeface="Calibri"/>
              <a:cs typeface="Calibri"/>
              <a:sym typeface="Calibri"/>
            </a:endParaRPr>
          </a:p>
        </p:txBody>
      </p:sp>
      <p:sp>
        <p:nvSpPr>
          <p:cNvPr id="3" name="TextBox 2">
            <a:extLst>
              <a:ext uri="{FF2B5EF4-FFF2-40B4-BE49-F238E27FC236}">
                <a16:creationId xmlns:a16="http://schemas.microsoft.com/office/drawing/2014/main" id="{712A118D-1AB1-062F-1EA1-1D33893040FD}"/>
              </a:ext>
            </a:extLst>
          </p:cNvPr>
          <p:cNvSpPr txBox="1"/>
          <p:nvPr/>
        </p:nvSpPr>
        <p:spPr>
          <a:xfrm>
            <a:off x="289277" y="5953142"/>
            <a:ext cx="6930459" cy="223010"/>
          </a:xfrm>
          <a:prstGeom prst="rect">
            <a:avLst/>
          </a:prstGeom>
          <a:noFill/>
        </p:spPr>
        <p:txBody>
          <a:bodyPr wrap="square">
            <a:spAutoFit/>
          </a:bodyPr>
          <a:lstStyle/>
          <a:p>
            <a:pPr defTabSz="1219140">
              <a:buClr>
                <a:srgbClr val="000000"/>
              </a:buClr>
              <a:defRPr/>
            </a:pPr>
            <a:r>
              <a:rPr lang="en-US" sz="849" b="1" kern="0">
                <a:solidFill>
                  <a:srgbClr val="000000"/>
                </a:solidFill>
                <a:latin typeface="Arial"/>
                <a:ea typeface="ＭＳ Ｐゴシック" charset="0"/>
                <a:cs typeface="Arial"/>
                <a:sym typeface="Arial"/>
              </a:rPr>
              <a:t>*Post-hoc analysis results are observational in nature. There was no prespecified statistical procedure controlling for type 1 error. </a:t>
            </a:r>
            <a:endParaRPr lang="en-IT" sz="849" b="1" kern="0">
              <a:solidFill>
                <a:srgbClr val="000000"/>
              </a:solidFill>
              <a:latin typeface="Arial"/>
              <a:ea typeface="ＭＳ Ｐゴシック" charset="0"/>
              <a:cs typeface="Arial"/>
              <a:sym typeface="Arial"/>
            </a:endParaRPr>
          </a:p>
        </p:txBody>
      </p:sp>
      <p:grpSp>
        <p:nvGrpSpPr>
          <p:cNvPr id="2" name="Google Shape;1222;p11">
            <a:extLst>
              <a:ext uri="{FF2B5EF4-FFF2-40B4-BE49-F238E27FC236}">
                <a16:creationId xmlns:a16="http://schemas.microsoft.com/office/drawing/2014/main" id="{960D8455-0432-BF76-6FD5-6BBBEB5F10C2}"/>
              </a:ext>
            </a:extLst>
          </p:cNvPr>
          <p:cNvGrpSpPr/>
          <p:nvPr/>
        </p:nvGrpSpPr>
        <p:grpSpPr>
          <a:xfrm>
            <a:off x="10645821" y="2099860"/>
            <a:ext cx="977144" cy="246221"/>
            <a:chOff x="2936174" y="2050178"/>
            <a:chExt cx="977144" cy="246221"/>
          </a:xfrm>
        </p:grpSpPr>
        <p:sp>
          <p:nvSpPr>
            <p:cNvPr id="4" name="Google Shape;1223;p11">
              <a:extLst>
                <a:ext uri="{FF2B5EF4-FFF2-40B4-BE49-F238E27FC236}">
                  <a16:creationId xmlns:a16="http://schemas.microsoft.com/office/drawing/2014/main" id="{5B030C59-34C8-A948-2B09-21C8F19B06CA}"/>
                </a:ext>
              </a:extLst>
            </p:cNvPr>
            <p:cNvSpPr txBox="1"/>
            <p:nvPr/>
          </p:nvSpPr>
          <p:spPr>
            <a:xfrm>
              <a:off x="3148685" y="2050178"/>
              <a:ext cx="764633" cy="246221"/>
            </a:xfrm>
            <a:prstGeom prst="rect">
              <a:avLst/>
            </a:prstGeom>
            <a:noFill/>
            <a:ln>
              <a:noFill/>
            </a:ln>
          </p:spPr>
          <p:txBody>
            <a:bodyPr spcFirstLastPara="1" wrap="square" lIns="0" tIns="0" rIns="0" bIns="0" anchor="t" anchorCtr="0">
              <a:spAutoFit/>
            </a:bodyPr>
            <a:lstStyle/>
            <a:p>
              <a:pPr defTabSz="1219140">
                <a:buClr>
                  <a:srgbClr val="000000"/>
                </a:buClr>
                <a:defRPr/>
              </a:pPr>
              <a:r>
                <a:rPr lang="en-GB" sz="800" kern="0" dirty="0" err="1">
                  <a:solidFill>
                    <a:srgbClr val="000000"/>
                  </a:solidFill>
                  <a:latin typeface="Arial"/>
                  <a:ea typeface="ＭＳ Ｐゴシック" charset="0"/>
                  <a:cs typeface="Arial"/>
                  <a:sym typeface="Arial"/>
                </a:rPr>
                <a:t>Elacestrant</a:t>
              </a:r>
              <a:endParaRPr sz="637" kern="0" dirty="0">
                <a:solidFill>
                  <a:srgbClr val="000000"/>
                </a:solidFill>
                <a:latin typeface="Arial"/>
                <a:ea typeface="ＭＳ Ｐゴシック" charset="0"/>
                <a:cs typeface="Arial"/>
                <a:sym typeface="Arial"/>
              </a:endParaRPr>
            </a:p>
            <a:p>
              <a:pPr defTabSz="1219140">
                <a:buClr>
                  <a:srgbClr val="000000"/>
                </a:buClr>
                <a:defRPr/>
              </a:pPr>
              <a:r>
                <a:rPr lang="en-GB" sz="800" kern="0" dirty="0">
                  <a:solidFill>
                    <a:srgbClr val="000000"/>
                  </a:solidFill>
                  <a:latin typeface="Arial"/>
                  <a:ea typeface="ＭＳ Ｐゴシック" charset="0"/>
                  <a:cs typeface="Arial"/>
                  <a:sym typeface="Arial"/>
                </a:rPr>
                <a:t>Standard of care</a:t>
              </a:r>
              <a:endParaRPr sz="637" kern="0" dirty="0">
                <a:solidFill>
                  <a:srgbClr val="000000"/>
                </a:solidFill>
                <a:latin typeface="Arial"/>
                <a:ea typeface="ＭＳ Ｐゴシック" charset="0"/>
                <a:cs typeface="Arial"/>
                <a:sym typeface="Arial"/>
              </a:endParaRPr>
            </a:p>
          </p:txBody>
        </p:sp>
        <p:cxnSp>
          <p:nvCxnSpPr>
            <p:cNvPr id="5" name="Google Shape;1224;p11">
              <a:extLst>
                <a:ext uri="{FF2B5EF4-FFF2-40B4-BE49-F238E27FC236}">
                  <a16:creationId xmlns:a16="http://schemas.microsoft.com/office/drawing/2014/main" id="{4CE698F4-93CF-89CB-850C-FC8A0E7591B0}"/>
                </a:ext>
              </a:extLst>
            </p:cNvPr>
            <p:cNvCxnSpPr/>
            <p:nvPr/>
          </p:nvCxnSpPr>
          <p:spPr>
            <a:xfrm>
              <a:off x="2936174" y="2116641"/>
              <a:ext cx="159841" cy="0"/>
            </a:xfrm>
            <a:prstGeom prst="straightConnector1">
              <a:avLst/>
            </a:prstGeom>
            <a:noFill/>
            <a:ln w="12700" cap="flat" cmpd="sng">
              <a:solidFill>
                <a:schemeClr val="accent1"/>
              </a:solidFill>
              <a:prstDash val="solid"/>
              <a:round/>
              <a:headEnd type="none" w="sm" len="sm"/>
              <a:tailEnd type="none" w="sm" len="sm"/>
            </a:ln>
          </p:spPr>
        </p:cxnSp>
        <p:sp>
          <p:nvSpPr>
            <p:cNvPr id="9" name="Google Shape;1225;p11">
              <a:extLst>
                <a:ext uri="{FF2B5EF4-FFF2-40B4-BE49-F238E27FC236}">
                  <a16:creationId xmlns:a16="http://schemas.microsoft.com/office/drawing/2014/main" id="{AEECAB52-EC08-2873-8BDE-FE6DBC81F688}"/>
                </a:ext>
              </a:extLst>
            </p:cNvPr>
            <p:cNvSpPr/>
            <p:nvPr/>
          </p:nvSpPr>
          <p:spPr>
            <a:xfrm>
              <a:off x="2977000" y="2077547"/>
              <a:ext cx="78189" cy="78189"/>
            </a:xfrm>
            <a:prstGeom prst="ellipse">
              <a:avLst/>
            </a:prstGeom>
            <a:solidFill>
              <a:schemeClr val="accent1"/>
            </a:solidFill>
            <a:ln>
              <a:noFill/>
            </a:ln>
          </p:spPr>
          <p:txBody>
            <a:bodyPr spcFirstLastPara="1" wrap="square" lIns="91425" tIns="45700" rIns="91425" bIns="45700" anchor="ctr" anchorCtr="0">
              <a:noAutofit/>
            </a:bodyPr>
            <a:lstStyle/>
            <a:p>
              <a:pPr algn="ctr" defTabSz="1219140">
                <a:buClr>
                  <a:srgbClr val="000000"/>
                </a:buClr>
                <a:defRPr/>
              </a:pPr>
              <a:endParaRPr sz="1400" kern="0">
                <a:solidFill>
                  <a:srgbClr val="FFFFFF"/>
                </a:solidFill>
                <a:latin typeface="Arial"/>
                <a:ea typeface="ＭＳ Ｐゴシック" charset="0"/>
                <a:cs typeface="Arial"/>
                <a:sym typeface="Arial"/>
              </a:endParaRPr>
            </a:p>
          </p:txBody>
        </p:sp>
        <p:cxnSp>
          <p:nvCxnSpPr>
            <p:cNvPr id="10" name="Google Shape;1226;p11">
              <a:extLst>
                <a:ext uri="{FF2B5EF4-FFF2-40B4-BE49-F238E27FC236}">
                  <a16:creationId xmlns:a16="http://schemas.microsoft.com/office/drawing/2014/main" id="{3141610D-C384-9E41-0D13-0FAE46098BE2}"/>
                </a:ext>
              </a:extLst>
            </p:cNvPr>
            <p:cNvCxnSpPr/>
            <p:nvPr/>
          </p:nvCxnSpPr>
          <p:spPr>
            <a:xfrm>
              <a:off x="2936174" y="2240466"/>
              <a:ext cx="159841" cy="0"/>
            </a:xfrm>
            <a:prstGeom prst="straightConnector1">
              <a:avLst/>
            </a:prstGeom>
            <a:noFill/>
            <a:ln w="12700" cap="flat" cmpd="sng">
              <a:solidFill>
                <a:schemeClr val="bg1">
                  <a:lumMod val="65000"/>
                </a:schemeClr>
              </a:solidFill>
              <a:prstDash val="solid"/>
              <a:round/>
              <a:headEnd type="none" w="sm" len="sm"/>
              <a:tailEnd type="none" w="sm" len="sm"/>
            </a:ln>
          </p:spPr>
        </p:cxnSp>
        <p:sp>
          <p:nvSpPr>
            <p:cNvPr id="12" name="Google Shape;1227;p11">
              <a:extLst>
                <a:ext uri="{FF2B5EF4-FFF2-40B4-BE49-F238E27FC236}">
                  <a16:creationId xmlns:a16="http://schemas.microsoft.com/office/drawing/2014/main" id="{B27A5EE4-9468-4597-B575-370F1B14033C}"/>
                </a:ext>
              </a:extLst>
            </p:cNvPr>
            <p:cNvSpPr/>
            <p:nvPr/>
          </p:nvSpPr>
          <p:spPr>
            <a:xfrm>
              <a:off x="2977000" y="2201372"/>
              <a:ext cx="78189" cy="78189"/>
            </a:xfrm>
            <a:prstGeom prst="ellipse">
              <a:avLst/>
            </a:prstGeom>
            <a:solidFill>
              <a:schemeClr val="bg1">
                <a:lumMod val="65000"/>
              </a:schemeClr>
            </a:solidFill>
            <a:ln>
              <a:noFill/>
            </a:ln>
          </p:spPr>
          <p:txBody>
            <a:bodyPr spcFirstLastPara="1" wrap="square" lIns="91425" tIns="45700" rIns="91425" bIns="45700" anchor="ctr" anchorCtr="0">
              <a:noAutofit/>
            </a:bodyPr>
            <a:lstStyle/>
            <a:p>
              <a:pPr algn="ctr" defTabSz="1219140">
                <a:buClr>
                  <a:srgbClr val="000000"/>
                </a:buClr>
                <a:defRPr/>
              </a:pPr>
              <a:endParaRPr sz="1400" kern="0">
                <a:solidFill>
                  <a:srgbClr val="FFFFFF"/>
                </a:solidFill>
                <a:latin typeface="Arial"/>
                <a:ea typeface="ＭＳ Ｐゴシック" charset="0"/>
                <a:cs typeface="Arial"/>
                <a:sym typeface="Arial"/>
              </a:endParaRPr>
            </a:p>
          </p:txBody>
        </p:sp>
      </p:grpSp>
      <p:grpSp>
        <p:nvGrpSpPr>
          <p:cNvPr id="13" name="Google Shape;1222;p11">
            <a:extLst>
              <a:ext uri="{FF2B5EF4-FFF2-40B4-BE49-F238E27FC236}">
                <a16:creationId xmlns:a16="http://schemas.microsoft.com/office/drawing/2014/main" id="{DF6E8B44-3A85-A12D-3AF6-ED47C2A01800}"/>
              </a:ext>
            </a:extLst>
          </p:cNvPr>
          <p:cNvGrpSpPr/>
          <p:nvPr/>
        </p:nvGrpSpPr>
        <p:grpSpPr>
          <a:xfrm>
            <a:off x="2606785" y="2099860"/>
            <a:ext cx="977144" cy="246221"/>
            <a:chOff x="2936174" y="2050178"/>
            <a:chExt cx="977144" cy="246221"/>
          </a:xfrm>
        </p:grpSpPr>
        <p:sp>
          <p:nvSpPr>
            <p:cNvPr id="14" name="Google Shape;1223;p11">
              <a:extLst>
                <a:ext uri="{FF2B5EF4-FFF2-40B4-BE49-F238E27FC236}">
                  <a16:creationId xmlns:a16="http://schemas.microsoft.com/office/drawing/2014/main" id="{A145D3E3-6F69-43FE-0F6E-0D46035D7A4A}"/>
                </a:ext>
              </a:extLst>
            </p:cNvPr>
            <p:cNvSpPr txBox="1"/>
            <p:nvPr/>
          </p:nvSpPr>
          <p:spPr>
            <a:xfrm>
              <a:off x="3148685" y="2050178"/>
              <a:ext cx="764633" cy="246221"/>
            </a:xfrm>
            <a:prstGeom prst="rect">
              <a:avLst/>
            </a:prstGeom>
            <a:noFill/>
            <a:ln>
              <a:noFill/>
            </a:ln>
          </p:spPr>
          <p:txBody>
            <a:bodyPr spcFirstLastPara="1" wrap="square" lIns="0" tIns="0" rIns="0" bIns="0" anchor="t" anchorCtr="0">
              <a:spAutoFit/>
            </a:bodyPr>
            <a:lstStyle/>
            <a:p>
              <a:pPr defTabSz="1219140">
                <a:buClr>
                  <a:srgbClr val="000000"/>
                </a:buClr>
                <a:defRPr/>
              </a:pPr>
              <a:r>
                <a:rPr lang="en-GB" sz="800" kern="0" dirty="0" err="1">
                  <a:solidFill>
                    <a:srgbClr val="000000"/>
                  </a:solidFill>
                  <a:latin typeface="Arial"/>
                  <a:ea typeface="ＭＳ Ｐゴシック" charset="0"/>
                  <a:cs typeface="Arial"/>
                  <a:sym typeface="Arial"/>
                </a:rPr>
                <a:t>Elacestrant</a:t>
              </a:r>
              <a:endParaRPr sz="637" kern="0" dirty="0">
                <a:solidFill>
                  <a:srgbClr val="000000"/>
                </a:solidFill>
                <a:latin typeface="Arial"/>
                <a:ea typeface="ＭＳ Ｐゴシック" charset="0"/>
                <a:cs typeface="Arial"/>
                <a:sym typeface="Arial"/>
              </a:endParaRPr>
            </a:p>
            <a:p>
              <a:pPr defTabSz="1219140">
                <a:buClr>
                  <a:srgbClr val="000000"/>
                </a:buClr>
                <a:defRPr/>
              </a:pPr>
              <a:r>
                <a:rPr lang="en-GB" sz="800" kern="0" dirty="0">
                  <a:solidFill>
                    <a:srgbClr val="000000"/>
                  </a:solidFill>
                  <a:latin typeface="Arial"/>
                  <a:ea typeface="ＭＳ Ｐゴシック" charset="0"/>
                  <a:cs typeface="Arial"/>
                  <a:sym typeface="Arial"/>
                </a:rPr>
                <a:t>Standard of care</a:t>
              </a:r>
              <a:endParaRPr sz="637" kern="0" dirty="0">
                <a:solidFill>
                  <a:srgbClr val="000000"/>
                </a:solidFill>
                <a:latin typeface="Arial"/>
                <a:ea typeface="ＭＳ Ｐゴシック" charset="0"/>
                <a:cs typeface="Arial"/>
                <a:sym typeface="Arial"/>
              </a:endParaRPr>
            </a:p>
          </p:txBody>
        </p:sp>
        <p:cxnSp>
          <p:nvCxnSpPr>
            <p:cNvPr id="15" name="Google Shape;1224;p11">
              <a:extLst>
                <a:ext uri="{FF2B5EF4-FFF2-40B4-BE49-F238E27FC236}">
                  <a16:creationId xmlns:a16="http://schemas.microsoft.com/office/drawing/2014/main" id="{138A7743-FC3D-12F9-8190-1097A2378B3D}"/>
                </a:ext>
              </a:extLst>
            </p:cNvPr>
            <p:cNvCxnSpPr/>
            <p:nvPr/>
          </p:nvCxnSpPr>
          <p:spPr>
            <a:xfrm>
              <a:off x="2936174" y="2116641"/>
              <a:ext cx="159841" cy="0"/>
            </a:xfrm>
            <a:prstGeom prst="straightConnector1">
              <a:avLst/>
            </a:prstGeom>
            <a:noFill/>
            <a:ln w="12700" cap="flat" cmpd="sng">
              <a:solidFill>
                <a:schemeClr val="accent1"/>
              </a:solidFill>
              <a:prstDash val="solid"/>
              <a:round/>
              <a:headEnd type="none" w="sm" len="sm"/>
              <a:tailEnd type="none" w="sm" len="sm"/>
            </a:ln>
          </p:spPr>
        </p:cxnSp>
        <p:sp>
          <p:nvSpPr>
            <p:cNvPr id="19" name="Google Shape;1225;p11">
              <a:extLst>
                <a:ext uri="{FF2B5EF4-FFF2-40B4-BE49-F238E27FC236}">
                  <a16:creationId xmlns:a16="http://schemas.microsoft.com/office/drawing/2014/main" id="{9AF941DB-0D20-8F40-5C6A-7CC20CB2B871}"/>
                </a:ext>
              </a:extLst>
            </p:cNvPr>
            <p:cNvSpPr/>
            <p:nvPr/>
          </p:nvSpPr>
          <p:spPr>
            <a:xfrm>
              <a:off x="2977000" y="2077547"/>
              <a:ext cx="78189" cy="78189"/>
            </a:xfrm>
            <a:prstGeom prst="ellipse">
              <a:avLst/>
            </a:prstGeom>
            <a:solidFill>
              <a:schemeClr val="accent1"/>
            </a:solidFill>
            <a:ln>
              <a:noFill/>
            </a:ln>
          </p:spPr>
          <p:txBody>
            <a:bodyPr spcFirstLastPara="1" wrap="square" lIns="91425" tIns="45700" rIns="91425" bIns="45700" anchor="ctr" anchorCtr="0">
              <a:noAutofit/>
            </a:bodyPr>
            <a:lstStyle/>
            <a:p>
              <a:pPr algn="ctr" defTabSz="1219140">
                <a:buClr>
                  <a:srgbClr val="000000"/>
                </a:buClr>
                <a:defRPr/>
              </a:pPr>
              <a:endParaRPr sz="1400" kern="0">
                <a:solidFill>
                  <a:srgbClr val="FFFFFF"/>
                </a:solidFill>
                <a:latin typeface="Arial"/>
                <a:ea typeface="ＭＳ Ｐゴシック" charset="0"/>
                <a:cs typeface="Arial"/>
                <a:sym typeface="Arial"/>
              </a:endParaRPr>
            </a:p>
          </p:txBody>
        </p:sp>
        <p:cxnSp>
          <p:nvCxnSpPr>
            <p:cNvPr id="20" name="Google Shape;1226;p11">
              <a:extLst>
                <a:ext uri="{FF2B5EF4-FFF2-40B4-BE49-F238E27FC236}">
                  <a16:creationId xmlns:a16="http://schemas.microsoft.com/office/drawing/2014/main" id="{B5DF8BB5-F244-5C6B-8A70-2FF1F9F5A9EB}"/>
                </a:ext>
              </a:extLst>
            </p:cNvPr>
            <p:cNvCxnSpPr/>
            <p:nvPr/>
          </p:nvCxnSpPr>
          <p:spPr>
            <a:xfrm>
              <a:off x="2936174" y="2240466"/>
              <a:ext cx="159841" cy="0"/>
            </a:xfrm>
            <a:prstGeom prst="straightConnector1">
              <a:avLst/>
            </a:prstGeom>
            <a:noFill/>
            <a:ln w="12700" cap="flat" cmpd="sng">
              <a:solidFill>
                <a:schemeClr val="bg1">
                  <a:lumMod val="65000"/>
                </a:schemeClr>
              </a:solidFill>
              <a:prstDash val="solid"/>
              <a:round/>
              <a:headEnd type="none" w="sm" len="sm"/>
              <a:tailEnd type="none" w="sm" len="sm"/>
            </a:ln>
          </p:spPr>
        </p:cxnSp>
        <p:sp>
          <p:nvSpPr>
            <p:cNvPr id="22" name="Google Shape;1227;p11">
              <a:extLst>
                <a:ext uri="{FF2B5EF4-FFF2-40B4-BE49-F238E27FC236}">
                  <a16:creationId xmlns:a16="http://schemas.microsoft.com/office/drawing/2014/main" id="{EEB219B4-C689-528A-7280-4A16C3924ECF}"/>
                </a:ext>
              </a:extLst>
            </p:cNvPr>
            <p:cNvSpPr/>
            <p:nvPr/>
          </p:nvSpPr>
          <p:spPr>
            <a:xfrm>
              <a:off x="2977000" y="2201372"/>
              <a:ext cx="78189" cy="78189"/>
            </a:xfrm>
            <a:prstGeom prst="ellipse">
              <a:avLst/>
            </a:prstGeom>
            <a:solidFill>
              <a:schemeClr val="bg1">
                <a:lumMod val="65000"/>
              </a:schemeClr>
            </a:solidFill>
            <a:ln>
              <a:noFill/>
            </a:ln>
          </p:spPr>
          <p:txBody>
            <a:bodyPr spcFirstLastPara="1" wrap="square" lIns="91425" tIns="45700" rIns="91425" bIns="45700" anchor="ctr" anchorCtr="0">
              <a:noAutofit/>
            </a:bodyPr>
            <a:lstStyle/>
            <a:p>
              <a:pPr algn="ctr" defTabSz="1219140">
                <a:buClr>
                  <a:srgbClr val="000000"/>
                </a:buClr>
                <a:defRPr/>
              </a:pPr>
              <a:endParaRPr sz="1400" kern="0">
                <a:solidFill>
                  <a:srgbClr val="FFFFFF"/>
                </a:solidFill>
                <a:latin typeface="Arial"/>
                <a:ea typeface="ＭＳ Ｐゴシック" charset="0"/>
                <a:cs typeface="Arial"/>
                <a:sym typeface="Arial"/>
              </a:endParaRPr>
            </a:p>
          </p:txBody>
        </p:sp>
      </p:grpSp>
      <p:sp>
        <p:nvSpPr>
          <p:cNvPr id="23" name="Footer Placeholder 2">
            <a:extLst>
              <a:ext uri="{FF2B5EF4-FFF2-40B4-BE49-F238E27FC236}">
                <a16:creationId xmlns:a16="http://schemas.microsoft.com/office/drawing/2014/main" id="{782B58A1-9E4C-9C58-562B-B9CE41CC4C3D}"/>
              </a:ext>
            </a:extLst>
          </p:cNvPr>
          <p:cNvSpPr txBox="1">
            <a:spLocks/>
          </p:cNvSpPr>
          <p:nvPr/>
        </p:nvSpPr>
        <p:spPr>
          <a:xfrm>
            <a:off x="777952" y="5524521"/>
            <a:ext cx="9060324" cy="809625"/>
          </a:xfrm>
          <a:prstGeom prst="rect">
            <a:avLst/>
          </a:prstGeom>
        </p:spPr>
        <p:txBody>
          <a:bodyPr lIns="0"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4" name="Footer Placeholder 2">
            <a:extLst>
              <a:ext uri="{FF2B5EF4-FFF2-40B4-BE49-F238E27FC236}">
                <a16:creationId xmlns:a16="http://schemas.microsoft.com/office/drawing/2014/main" id="{73D2BAE9-480A-794E-FC65-898F7453B030}"/>
              </a:ext>
            </a:extLst>
          </p:cNvPr>
          <p:cNvSpPr txBox="1">
            <a:spLocks/>
          </p:cNvSpPr>
          <p:nvPr/>
        </p:nvSpPr>
        <p:spPr>
          <a:xfrm>
            <a:off x="622300" y="5945188"/>
            <a:ext cx="10277475"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t>Bardia A, et al. SABCS 2022. Abstract GS3–01.</a:t>
            </a:r>
          </a:p>
        </p:txBody>
      </p:sp>
    </p:spTree>
    <p:extLst>
      <p:ext uri="{BB962C8B-B14F-4D97-AF65-F5344CB8AC3E}">
        <p14:creationId xmlns:p14="http://schemas.microsoft.com/office/powerpoint/2010/main" val="109958399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2A82F7-2911-E8DA-9D7B-AD092B8415BC}"/>
            </a:ext>
          </a:extLst>
        </p:cNvPr>
        <p:cNvGrpSpPr/>
        <p:nvPr/>
      </p:nvGrpSpPr>
      <p:grpSpPr>
        <a:xfrm>
          <a:off x="0" y="0"/>
          <a:ext cx="0" cy="0"/>
          <a:chOff x="0" y="0"/>
          <a:chExt cx="0" cy="0"/>
        </a:xfrm>
      </p:grpSpPr>
      <p:sp>
        <p:nvSpPr>
          <p:cNvPr id="31" name="Rounded Rectangle 9">
            <a:extLst>
              <a:ext uri="{FF2B5EF4-FFF2-40B4-BE49-F238E27FC236}">
                <a16:creationId xmlns:a16="http://schemas.microsoft.com/office/drawing/2014/main" id="{00C92501-65A0-7A7E-A4E3-BA8C6F9CE5FE}"/>
              </a:ext>
            </a:extLst>
          </p:cNvPr>
          <p:cNvSpPr/>
          <p:nvPr/>
        </p:nvSpPr>
        <p:spPr bwMode="auto">
          <a:xfrm rot="5400000">
            <a:off x="6964955" y="3162508"/>
            <a:ext cx="1152000" cy="518422"/>
          </a:xfrm>
          <a:prstGeom prst="round2SameRect">
            <a:avLst>
              <a:gd name="adj1" fmla="val 0"/>
              <a:gd name="adj2" fmla="val 0"/>
            </a:avLst>
          </a:prstGeom>
          <a:solidFill>
            <a:srgbClr val="7A7A7A">
              <a:alpha val="60000"/>
            </a:srgbClr>
          </a:solidFill>
          <a:ln w="19050" cap="flat" cmpd="sng" algn="ctr">
            <a:solidFill>
              <a:srgbClr val="AFAFAF"/>
            </a:solidFill>
            <a:prstDash val="solid"/>
          </a:ln>
          <a:effectLst/>
        </p:spPr>
        <p:txBody>
          <a:bodyPr vert="vert270" lIns="34291" tIns="45719" rIns="34291" bIns="45719" anchor="ctr"/>
          <a:lstStyle/>
          <a:p>
            <a:pPr algn="ctr" defTabSz="685746">
              <a:lnSpc>
                <a:spcPct val="114000"/>
              </a:lnSpc>
              <a:defRPr/>
            </a:pPr>
            <a:r>
              <a:rPr lang="nl-BE" sz="1867" b="1" kern="0">
                <a:solidFill>
                  <a:prstClr val="white"/>
                </a:solidFill>
                <a:latin typeface="Arial" panose="020B0604020202020204" pitchFamily="34" charset="0"/>
                <a:ea typeface="MS PGothic" panose="020B0600070205080204" pitchFamily="34" charset="-128"/>
                <a:cs typeface="Arial" panose="020B0604020202020204" pitchFamily="34" charset="0"/>
              </a:rPr>
              <a:t>B</a:t>
            </a:r>
          </a:p>
        </p:txBody>
      </p:sp>
      <p:sp>
        <p:nvSpPr>
          <p:cNvPr id="32" name="Rounded Rectangle 9">
            <a:extLst>
              <a:ext uri="{FF2B5EF4-FFF2-40B4-BE49-F238E27FC236}">
                <a16:creationId xmlns:a16="http://schemas.microsoft.com/office/drawing/2014/main" id="{8CF02371-79DC-A49F-CFC1-26F768A94417}"/>
              </a:ext>
            </a:extLst>
          </p:cNvPr>
          <p:cNvSpPr/>
          <p:nvPr/>
        </p:nvSpPr>
        <p:spPr bwMode="auto">
          <a:xfrm rot="16200000">
            <a:off x="5514135" y="2243872"/>
            <a:ext cx="1152000" cy="2357600"/>
          </a:xfrm>
          <a:prstGeom prst="round2SameRect">
            <a:avLst>
              <a:gd name="adj1" fmla="val 0"/>
              <a:gd name="adj2" fmla="val 0"/>
            </a:avLst>
          </a:prstGeom>
          <a:solidFill>
            <a:srgbClr val="7A7A7A"/>
          </a:solidFill>
          <a:ln w="19050" cap="flat" cmpd="sng" algn="ctr">
            <a:solidFill>
              <a:srgbClr val="7A7A7A"/>
            </a:solidFill>
            <a:prstDash val="solid"/>
          </a:ln>
          <a:effectLst/>
        </p:spPr>
        <p:txBody>
          <a:bodyPr vert="vert" lIns="34291" tIns="45719" rIns="34291" bIns="45719" anchor="ctr"/>
          <a:lstStyle/>
          <a:p>
            <a:pPr algn="ctr" defTabSz="685746">
              <a:lnSpc>
                <a:spcPct val="114000"/>
              </a:lnSpc>
              <a:defRPr/>
            </a:pPr>
            <a:r>
              <a:rPr lang="nl-BE" sz="1867" b="1" kern="0">
                <a:solidFill>
                  <a:prstClr val="white"/>
                </a:solidFill>
                <a:latin typeface="Arial" panose="020B0604020202020204" pitchFamily="34" charset="0"/>
                <a:ea typeface="MS PGothic" panose="020B0600070205080204" pitchFamily="34" charset="-128"/>
                <a:cs typeface="Arial" panose="020B0604020202020204" pitchFamily="34" charset="0"/>
              </a:rPr>
              <a:t>SOC ET</a:t>
            </a:r>
            <a:r>
              <a:rPr lang="nl-BE" sz="1867" b="1" kern="0" baseline="30000">
                <a:solidFill>
                  <a:prstClr val="white"/>
                </a:solidFill>
                <a:latin typeface="Arial" panose="020B0604020202020204" pitchFamily="34" charset="0"/>
                <a:ea typeface="MS PGothic" panose="020B0600070205080204" pitchFamily="34" charset="-128"/>
                <a:cs typeface="Arial" panose="020B0604020202020204" pitchFamily="34" charset="0"/>
              </a:rPr>
              <a:t>d,e</a:t>
            </a:r>
          </a:p>
          <a:p>
            <a:pPr algn="ctr" defTabSz="685746">
              <a:lnSpc>
                <a:spcPct val="114000"/>
              </a:lnSpc>
              <a:defRPr/>
            </a:pPr>
            <a:r>
              <a:rPr lang="nl-BE" sz="1867" kern="0">
                <a:solidFill>
                  <a:prstClr val="white"/>
                </a:solidFill>
                <a:latin typeface="Arial" panose="020B0604020202020204" pitchFamily="34" charset="0"/>
                <a:ea typeface="MS PGothic" panose="020B0600070205080204" pitchFamily="34" charset="-128"/>
                <a:cs typeface="Arial" panose="020B0604020202020204" pitchFamily="34" charset="0"/>
              </a:rPr>
              <a:t>Fulvestrant or</a:t>
            </a:r>
          </a:p>
          <a:p>
            <a:pPr algn="ctr" defTabSz="685746">
              <a:lnSpc>
                <a:spcPct val="114000"/>
              </a:lnSpc>
              <a:defRPr/>
            </a:pPr>
            <a:r>
              <a:rPr lang="nl-BE" sz="1867" kern="0">
                <a:solidFill>
                  <a:prstClr val="white"/>
                </a:solidFill>
                <a:latin typeface="Arial" panose="020B0604020202020204" pitchFamily="34" charset="0"/>
                <a:ea typeface="MS PGothic" panose="020B0600070205080204" pitchFamily="34" charset="-128"/>
                <a:cs typeface="Arial" panose="020B0604020202020204" pitchFamily="34" charset="0"/>
              </a:rPr>
              <a:t>Exemestane</a:t>
            </a:r>
          </a:p>
        </p:txBody>
      </p:sp>
      <p:sp>
        <p:nvSpPr>
          <p:cNvPr id="33" name="Rectangle: Rounded Corners 32">
            <a:extLst>
              <a:ext uri="{FF2B5EF4-FFF2-40B4-BE49-F238E27FC236}">
                <a16:creationId xmlns:a16="http://schemas.microsoft.com/office/drawing/2014/main" id="{64206F88-170D-CC08-AD0F-EE9456F1D498}"/>
              </a:ext>
            </a:extLst>
          </p:cNvPr>
          <p:cNvSpPr/>
          <p:nvPr/>
        </p:nvSpPr>
        <p:spPr>
          <a:xfrm>
            <a:off x="335998" y="1309791"/>
            <a:ext cx="3155748" cy="3072000"/>
          </a:xfrm>
          <a:prstGeom prst="roundRect">
            <a:avLst>
              <a:gd name="adj" fmla="val 0"/>
            </a:avLst>
          </a:prstGeom>
          <a:solidFill>
            <a:srgbClr val="E7E7E7"/>
          </a:solidFill>
          <a:ln>
            <a:noFill/>
          </a:ln>
        </p:spPr>
        <p:style>
          <a:lnRef idx="2">
            <a:schemeClr val="accent1">
              <a:shade val="15000"/>
            </a:schemeClr>
          </a:lnRef>
          <a:fillRef idx="1">
            <a:schemeClr val="accent1"/>
          </a:fillRef>
          <a:effectRef idx="0">
            <a:schemeClr val="accent1"/>
          </a:effectRef>
          <a:fontRef idx="minor">
            <a:schemeClr val="lt1"/>
          </a:fontRef>
        </p:style>
        <p:txBody>
          <a:bodyPr bIns="0" rtlCol="0" anchor="b" anchorCtr="0"/>
          <a:lstStyle/>
          <a:p>
            <a:pPr defTabSz="914377">
              <a:spcBef>
                <a:spcPts val="400"/>
              </a:spcBef>
              <a:defRPr/>
            </a:pPr>
            <a:endParaRPr lang="en-US" sz="1600">
              <a:solidFill>
                <a:prstClr val="black"/>
              </a:solidFill>
              <a:latin typeface="Arial" panose="020B0604020202020204" pitchFamily="34" charset="0"/>
              <a:ea typeface="ＭＳ Ｐゴシック"/>
              <a:cs typeface="Arial" panose="020B0604020202020204" pitchFamily="34" charset="0"/>
            </a:endParaRPr>
          </a:p>
        </p:txBody>
      </p:sp>
      <p:sp>
        <p:nvSpPr>
          <p:cNvPr id="35" name="Rounded Rectangle 9">
            <a:extLst>
              <a:ext uri="{FF2B5EF4-FFF2-40B4-BE49-F238E27FC236}">
                <a16:creationId xmlns:a16="http://schemas.microsoft.com/office/drawing/2014/main" id="{595E8F6F-969D-D34D-597D-ECA52A1F9277}"/>
              </a:ext>
            </a:extLst>
          </p:cNvPr>
          <p:cNvSpPr/>
          <p:nvPr/>
        </p:nvSpPr>
        <p:spPr bwMode="auto">
          <a:xfrm rot="5400000">
            <a:off x="6977530" y="4623540"/>
            <a:ext cx="1152001" cy="490882"/>
          </a:xfrm>
          <a:prstGeom prst="round2SameRect">
            <a:avLst>
              <a:gd name="adj1" fmla="val 0"/>
              <a:gd name="adj2" fmla="val 0"/>
            </a:avLst>
          </a:prstGeom>
          <a:solidFill>
            <a:schemeClr val="accent1">
              <a:lumMod val="25000"/>
              <a:lumOff val="75000"/>
              <a:alpha val="60000"/>
            </a:schemeClr>
          </a:solidFill>
          <a:ln w="19050" cap="flat" cmpd="sng" algn="ctr">
            <a:noFill/>
            <a:prstDash val="solid"/>
          </a:ln>
          <a:effectLst/>
        </p:spPr>
        <p:txBody>
          <a:bodyPr vert="vert270" lIns="34291" tIns="45719" rIns="34291" bIns="45719" anchor="ctr"/>
          <a:lstStyle/>
          <a:p>
            <a:pPr algn="ctr" defTabSz="685746">
              <a:lnSpc>
                <a:spcPct val="114000"/>
              </a:lnSpc>
              <a:defRPr/>
            </a:pPr>
            <a:r>
              <a:rPr lang="nl-BE" sz="1867" b="1" kern="0">
                <a:latin typeface="Arial" panose="020B0604020202020204" pitchFamily="34" charset="0"/>
                <a:ea typeface="MS PGothic" panose="020B0600070205080204" pitchFamily="34" charset="-128"/>
                <a:cs typeface="Arial" panose="020B0604020202020204" pitchFamily="34" charset="0"/>
              </a:rPr>
              <a:t>C</a:t>
            </a:r>
            <a:r>
              <a:rPr lang="nl-BE" sz="1867" b="1" kern="0" baseline="30000">
                <a:latin typeface="Arial" panose="020B0604020202020204" pitchFamily="34" charset="0"/>
                <a:ea typeface="MS PGothic" panose="020B0600070205080204" pitchFamily="34" charset="-128"/>
                <a:cs typeface="Arial" panose="020B0604020202020204" pitchFamily="34" charset="0"/>
              </a:rPr>
              <a:t>b</a:t>
            </a:r>
          </a:p>
        </p:txBody>
      </p:sp>
      <p:sp>
        <p:nvSpPr>
          <p:cNvPr id="36" name="Rounded Rectangle 9">
            <a:extLst>
              <a:ext uri="{FF2B5EF4-FFF2-40B4-BE49-F238E27FC236}">
                <a16:creationId xmlns:a16="http://schemas.microsoft.com/office/drawing/2014/main" id="{C351771B-22F6-DB39-C683-BEB2D5D9D368}"/>
              </a:ext>
            </a:extLst>
          </p:cNvPr>
          <p:cNvSpPr/>
          <p:nvPr/>
        </p:nvSpPr>
        <p:spPr bwMode="auto">
          <a:xfrm rot="16200000">
            <a:off x="5813229" y="3950115"/>
            <a:ext cx="1152000" cy="1837724"/>
          </a:xfrm>
          <a:prstGeom prst="round2SameRect">
            <a:avLst>
              <a:gd name="adj1" fmla="val 0"/>
              <a:gd name="adj2" fmla="val 0"/>
            </a:avLst>
          </a:prstGeom>
          <a:solidFill>
            <a:schemeClr val="accent1">
              <a:lumMod val="50000"/>
              <a:lumOff val="50000"/>
            </a:schemeClr>
          </a:solidFill>
          <a:ln w="19050" cap="flat" cmpd="sng" algn="ctr">
            <a:noFill/>
            <a:prstDash val="solid"/>
          </a:ln>
          <a:effectLst/>
        </p:spPr>
        <p:txBody>
          <a:bodyPr vert="vert" lIns="34291" tIns="45719" rIns="34291" bIns="45719" anchor="ctr"/>
          <a:lstStyle/>
          <a:p>
            <a:pPr algn="ctr" defTabSz="685746">
              <a:lnSpc>
                <a:spcPct val="114000"/>
              </a:lnSpc>
              <a:defRPr/>
            </a:pPr>
            <a:r>
              <a:rPr lang="nl-BE" sz="1867" b="1" kern="0">
                <a:solidFill>
                  <a:prstClr val="white"/>
                </a:solidFill>
                <a:latin typeface="Arial" panose="020B0604020202020204" pitchFamily="34" charset="0"/>
                <a:ea typeface="MS PGothic" panose="020B0600070205080204" pitchFamily="34" charset="-128"/>
                <a:cs typeface="Arial" panose="020B0604020202020204" pitchFamily="34" charset="0"/>
              </a:rPr>
              <a:t>Imlunestrant</a:t>
            </a:r>
          </a:p>
          <a:p>
            <a:pPr algn="ctr" defTabSz="685746">
              <a:lnSpc>
                <a:spcPct val="114000"/>
              </a:lnSpc>
              <a:defRPr/>
            </a:pPr>
            <a:r>
              <a:rPr lang="nl-BE" sz="1867" b="1" kern="0">
                <a:solidFill>
                  <a:prstClr val="white"/>
                </a:solidFill>
                <a:latin typeface="Arial" panose="020B0604020202020204" pitchFamily="34" charset="0"/>
                <a:ea typeface="MS PGothic" panose="020B0600070205080204" pitchFamily="34" charset="-128"/>
                <a:cs typeface="Arial" panose="020B0604020202020204" pitchFamily="34" charset="0"/>
              </a:rPr>
              <a:t>400 mg QD +</a:t>
            </a:r>
          </a:p>
          <a:p>
            <a:pPr algn="ctr" defTabSz="685746">
              <a:lnSpc>
                <a:spcPct val="114000"/>
              </a:lnSpc>
              <a:defRPr/>
            </a:pPr>
            <a:r>
              <a:rPr lang="nl-BE" sz="1867" b="1" kern="0">
                <a:solidFill>
                  <a:prstClr val="white"/>
                </a:solidFill>
                <a:latin typeface="Arial" panose="020B0604020202020204" pitchFamily="34" charset="0"/>
                <a:ea typeface="MS PGothic" panose="020B0600070205080204" pitchFamily="34" charset="-128"/>
                <a:cs typeface="Arial" panose="020B0604020202020204" pitchFamily="34" charset="0"/>
              </a:rPr>
              <a:t>abemaciclib</a:t>
            </a:r>
            <a:r>
              <a:rPr lang="nl-BE" sz="1867" b="1" kern="0" baseline="30000">
                <a:solidFill>
                  <a:prstClr val="white"/>
                </a:solidFill>
                <a:latin typeface="Arial" panose="020B0604020202020204" pitchFamily="34" charset="0"/>
                <a:ea typeface="MS PGothic" panose="020B0600070205080204" pitchFamily="34" charset="-128"/>
                <a:cs typeface="Arial" panose="020B0604020202020204" pitchFamily="34" charset="0"/>
              </a:rPr>
              <a:t>e</a:t>
            </a:r>
          </a:p>
        </p:txBody>
      </p:sp>
      <p:cxnSp>
        <p:nvCxnSpPr>
          <p:cNvPr id="37" name="Straight Arrow Connector 36">
            <a:extLst>
              <a:ext uri="{FF2B5EF4-FFF2-40B4-BE49-F238E27FC236}">
                <a16:creationId xmlns:a16="http://schemas.microsoft.com/office/drawing/2014/main" id="{C2C84C2B-BBBD-1307-C88E-E84F711414E8}"/>
              </a:ext>
            </a:extLst>
          </p:cNvPr>
          <p:cNvCxnSpPr>
            <a:cxnSpLocks/>
          </p:cNvCxnSpPr>
          <p:nvPr/>
        </p:nvCxnSpPr>
        <p:spPr>
          <a:xfrm>
            <a:off x="4339663" y="3419575"/>
            <a:ext cx="528000" cy="0"/>
          </a:xfrm>
          <a:prstGeom prst="straightConnector1">
            <a:avLst/>
          </a:prstGeom>
          <a:noFill/>
          <a:ln w="28575" cap="flat" cmpd="sng" algn="ctr">
            <a:solidFill>
              <a:schemeClr val="bg1">
                <a:lumMod val="65000"/>
              </a:schemeClr>
            </a:solidFill>
            <a:prstDash val="solid"/>
            <a:miter lim="800000"/>
            <a:tailEnd type="triangle"/>
          </a:ln>
          <a:effectLst/>
        </p:spPr>
      </p:cxnSp>
      <p:cxnSp>
        <p:nvCxnSpPr>
          <p:cNvPr id="38" name="Straight Connector 37">
            <a:extLst>
              <a:ext uri="{FF2B5EF4-FFF2-40B4-BE49-F238E27FC236}">
                <a16:creationId xmlns:a16="http://schemas.microsoft.com/office/drawing/2014/main" id="{5793B87C-33F9-F8E8-3AE8-69C0F20830FC}"/>
              </a:ext>
            </a:extLst>
          </p:cNvPr>
          <p:cNvCxnSpPr>
            <a:cxnSpLocks/>
          </p:cNvCxnSpPr>
          <p:nvPr/>
        </p:nvCxnSpPr>
        <p:spPr>
          <a:xfrm>
            <a:off x="4094191" y="1883574"/>
            <a:ext cx="0" cy="2984093"/>
          </a:xfrm>
          <a:prstGeom prst="line">
            <a:avLst/>
          </a:prstGeom>
          <a:noFill/>
          <a:ln w="28575" cap="flat" cmpd="sng" algn="ctr">
            <a:solidFill>
              <a:schemeClr val="bg1">
                <a:lumMod val="65000"/>
              </a:schemeClr>
            </a:solidFill>
            <a:prstDash val="solid"/>
            <a:miter lim="800000"/>
          </a:ln>
          <a:effectLst/>
        </p:spPr>
      </p:cxnSp>
      <p:cxnSp>
        <p:nvCxnSpPr>
          <p:cNvPr id="39" name="Straight Arrow Connector 38">
            <a:extLst>
              <a:ext uri="{FF2B5EF4-FFF2-40B4-BE49-F238E27FC236}">
                <a16:creationId xmlns:a16="http://schemas.microsoft.com/office/drawing/2014/main" id="{E06765DB-1D98-FD87-A3D9-D1C30C0E5865}"/>
              </a:ext>
            </a:extLst>
          </p:cNvPr>
          <p:cNvCxnSpPr>
            <a:cxnSpLocks/>
          </p:cNvCxnSpPr>
          <p:nvPr/>
        </p:nvCxnSpPr>
        <p:spPr>
          <a:xfrm flipV="1">
            <a:off x="4078825" y="4867669"/>
            <a:ext cx="1264649" cy="3129"/>
          </a:xfrm>
          <a:prstGeom prst="straightConnector1">
            <a:avLst/>
          </a:prstGeom>
          <a:noFill/>
          <a:ln w="28575" cap="flat" cmpd="sng" algn="ctr">
            <a:solidFill>
              <a:schemeClr val="bg1">
                <a:lumMod val="65000"/>
              </a:schemeClr>
            </a:solidFill>
            <a:prstDash val="solid"/>
            <a:miter lim="800000"/>
            <a:tailEnd type="triangle"/>
          </a:ln>
          <a:effectLst/>
        </p:spPr>
      </p:cxnSp>
      <p:cxnSp>
        <p:nvCxnSpPr>
          <p:cNvPr id="40" name="Straight Arrow Connector 39">
            <a:extLst>
              <a:ext uri="{FF2B5EF4-FFF2-40B4-BE49-F238E27FC236}">
                <a16:creationId xmlns:a16="http://schemas.microsoft.com/office/drawing/2014/main" id="{3B916EA0-D5DB-17D2-2C94-5C750A45C29D}"/>
              </a:ext>
            </a:extLst>
          </p:cNvPr>
          <p:cNvCxnSpPr>
            <a:cxnSpLocks/>
          </p:cNvCxnSpPr>
          <p:nvPr/>
        </p:nvCxnSpPr>
        <p:spPr>
          <a:xfrm>
            <a:off x="4094191" y="1901455"/>
            <a:ext cx="768000" cy="0"/>
          </a:xfrm>
          <a:prstGeom prst="straightConnector1">
            <a:avLst/>
          </a:prstGeom>
          <a:noFill/>
          <a:ln w="28575" cap="flat" cmpd="sng" algn="ctr">
            <a:solidFill>
              <a:srgbClr val="A6A6A6"/>
            </a:solidFill>
            <a:prstDash val="solid"/>
            <a:miter lim="800000"/>
            <a:tailEnd type="triangle"/>
          </a:ln>
          <a:effectLst/>
        </p:spPr>
      </p:cxnSp>
      <p:sp>
        <p:nvSpPr>
          <p:cNvPr id="41" name="TextBox 40">
            <a:extLst>
              <a:ext uri="{FF2B5EF4-FFF2-40B4-BE49-F238E27FC236}">
                <a16:creationId xmlns:a16="http://schemas.microsoft.com/office/drawing/2014/main" id="{5F2093D2-0A13-90F1-2040-8A1037DB8669}"/>
              </a:ext>
            </a:extLst>
          </p:cNvPr>
          <p:cNvSpPr txBox="1"/>
          <p:nvPr/>
        </p:nvSpPr>
        <p:spPr>
          <a:xfrm>
            <a:off x="275287" y="4382159"/>
            <a:ext cx="3173204" cy="1312924"/>
          </a:xfrm>
          <a:prstGeom prst="rect">
            <a:avLst/>
          </a:prstGeom>
          <a:noFill/>
        </p:spPr>
        <p:txBody>
          <a:bodyPr wrap="square" rtlCol="0">
            <a:spAutoFit/>
          </a:bodyPr>
          <a:lstStyle/>
          <a:p>
            <a:pPr defTabSz="1219140">
              <a:spcBef>
                <a:spcPts val="400"/>
              </a:spcBef>
              <a:defRPr/>
            </a:pPr>
            <a:r>
              <a:rPr lang="en-IE" sz="1733" b="1" kern="0">
                <a:solidFill>
                  <a:prstClr val="black"/>
                </a:solidFill>
                <a:latin typeface="Arial" panose="020B0604020202020204" pitchFamily="34" charset="0"/>
                <a:ea typeface="ＭＳ Ｐゴシック"/>
                <a:cs typeface="Arial" panose="020B0604020202020204" pitchFamily="34" charset="0"/>
              </a:rPr>
              <a:t>Stratification Factors:</a:t>
            </a:r>
          </a:p>
          <a:p>
            <a:pPr marL="142871" indent="-142871" defTabSz="761958">
              <a:spcBef>
                <a:spcPts val="400"/>
              </a:spcBef>
              <a:buFont typeface="Arial" panose="020B0604020202020204" pitchFamily="34" charset="0"/>
              <a:buChar char="•"/>
              <a:defRPr/>
            </a:pPr>
            <a:r>
              <a:rPr lang="en-US" sz="1733" kern="0">
                <a:solidFill>
                  <a:prstClr val="black"/>
                </a:solidFill>
                <a:latin typeface="Arial" panose="020B0604020202020204" pitchFamily="34" charset="0"/>
                <a:ea typeface="ＭＳ Ｐゴシック"/>
                <a:cs typeface="Arial" panose="020B0604020202020204" pitchFamily="34" charset="0"/>
              </a:rPr>
              <a:t>Prior CDK4/6i therapy (</a:t>
            </a:r>
            <a:r>
              <a:rPr lang="nl-BE" sz="1733">
                <a:solidFill>
                  <a:prstClr val="black"/>
                </a:solidFill>
                <a:latin typeface="Arial" panose="020B0604020202020204" pitchFamily="34" charset="0"/>
                <a:ea typeface="MS PGothic" panose="020B0600070205080204" pitchFamily="34" charset="-128"/>
                <a:cs typeface="Arial" panose="020B0604020202020204" pitchFamily="34" charset="0"/>
              </a:rPr>
              <a:t>Y/N)</a:t>
            </a:r>
            <a:endParaRPr lang="en-US" sz="1733" kern="0">
              <a:solidFill>
                <a:prstClr val="black"/>
              </a:solidFill>
              <a:latin typeface="Arial" panose="020B0604020202020204" pitchFamily="34" charset="0"/>
              <a:ea typeface="ＭＳ Ｐゴシック"/>
              <a:cs typeface="Arial" panose="020B0604020202020204" pitchFamily="34" charset="0"/>
            </a:endParaRPr>
          </a:p>
          <a:p>
            <a:pPr marL="142871" indent="-142871" defTabSz="761958">
              <a:spcBef>
                <a:spcPts val="400"/>
              </a:spcBef>
              <a:buFont typeface="Arial" panose="020B0604020202020204" pitchFamily="34" charset="0"/>
              <a:buChar char="•"/>
              <a:defRPr/>
            </a:pPr>
            <a:r>
              <a:rPr lang="en-US" sz="1733" kern="0">
                <a:solidFill>
                  <a:prstClr val="black"/>
                </a:solidFill>
                <a:latin typeface="Arial" panose="020B0604020202020204" pitchFamily="34" charset="0"/>
                <a:ea typeface="ＭＳ Ｐゴシック"/>
                <a:cs typeface="Arial" panose="020B0604020202020204" pitchFamily="34" charset="0"/>
              </a:rPr>
              <a:t>Visceral metastases</a:t>
            </a:r>
            <a:r>
              <a:rPr lang="nl-BE" sz="1733">
                <a:solidFill>
                  <a:prstClr val="black"/>
                </a:solidFill>
                <a:latin typeface="Arial" panose="020B0604020202020204" pitchFamily="34" charset="0"/>
                <a:ea typeface="MS PGothic" panose="020B0600070205080204" pitchFamily="34" charset="-128"/>
                <a:cs typeface="Arial" panose="020B0604020202020204" pitchFamily="34" charset="0"/>
              </a:rPr>
              <a:t> (Y/N)</a:t>
            </a:r>
            <a:endParaRPr lang="en-US" sz="1733" kern="0">
              <a:solidFill>
                <a:prstClr val="black"/>
              </a:solidFill>
              <a:latin typeface="Arial" panose="020B0604020202020204" pitchFamily="34" charset="0"/>
              <a:ea typeface="ＭＳ Ｐゴシック"/>
              <a:cs typeface="Arial" panose="020B0604020202020204" pitchFamily="34" charset="0"/>
            </a:endParaRPr>
          </a:p>
          <a:p>
            <a:pPr marL="142871" indent="-142871" defTabSz="761958">
              <a:spcBef>
                <a:spcPts val="400"/>
              </a:spcBef>
              <a:buFont typeface="Arial" panose="020B0604020202020204" pitchFamily="34" charset="0"/>
              <a:buChar char="•"/>
              <a:defRPr/>
            </a:pPr>
            <a:r>
              <a:rPr lang="en-US" sz="1733" kern="0" err="1">
                <a:solidFill>
                  <a:prstClr val="black"/>
                </a:solidFill>
                <a:latin typeface="Arial" panose="020B0604020202020204" pitchFamily="34" charset="0"/>
                <a:ea typeface="ＭＳ Ｐゴシック"/>
                <a:cs typeface="Arial" panose="020B0604020202020204" pitchFamily="34" charset="0"/>
              </a:rPr>
              <a:t>Region</a:t>
            </a:r>
            <a:r>
              <a:rPr lang="en-US" sz="1733" baseline="30000" err="1">
                <a:solidFill>
                  <a:prstClr val="black"/>
                </a:solidFill>
                <a:latin typeface="Arial"/>
                <a:ea typeface="ＭＳ Ｐゴシック"/>
                <a:cs typeface="Arial"/>
              </a:rPr>
              <a:t>c</a:t>
            </a:r>
            <a:endParaRPr lang="en-US" sz="1733" kern="0">
              <a:solidFill>
                <a:prstClr val="black"/>
              </a:solidFill>
              <a:latin typeface="Arial" panose="020B0604020202020204" pitchFamily="34" charset="0"/>
              <a:ea typeface="ＭＳ Ｐゴシック"/>
              <a:cs typeface="Arial" panose="020B0604020202020204" pitchFamily="34" charset="0"/>
            </a:endParaRPr>
          </a:p>
        </p:txBody>
      </p:sp>
      <p:sp>
        <p:nvSpPr>
          <p:cNvPr id="42" name="Rectangle: Top Corners Rounded 41">
            <a:extLst>
              <a:ext uri="{FF2B5EF4-FFF2-40B4-BE49-F238E27FC236}">
                <a16:creationId xmlns:a16="http://schemas.microsoft.com/office/drawing/2014/main" id="{B07EB98E-A21C-951A-337D-F314CC263F7B}"/>
              </a:ext>
            </a:extLst>
          </p:cNvPr>
          <p:cNvSpPr/>
          <p:nvPr/>
        </p:nvSpPr>
        <p:spPr>
          <a:xfrm>
            <a:off x="335998" y="1308108"/>
            <a:ext cx="3155748" cy="487680"/>
          </a:xfrm>
          <a:prstGeom prst="round2SameRect">
            <a:avLst>
              <a:gd name="adj1" fmla="val 0"/>
              <a:gd name="adj2" fmla="val 0"/>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914377">
              <a:defRPr/>
            </a:pPr>
            <a:r>
              <a:rPr lang="en-US" sz="1867" b="1">
                <a:solidFill>
                  <a:prstClr val="white"/>
                </a:solidFill>
                <a:latin typeface="Arial" panose="020B0604020202020204" pitchFamily="34" charset="0"/>
                <a:ea typeface="ＭＳ Ｐゴシック"/>
                <a:cs typeface="Arial" panose="020B0604020202020204" pitchFamily="34" charset="0"/>
              </a:rPr>
              <a:t>ER+, HER2- ABC</a:t>
            </a:r>
          </a:p>
        </p:txBody>
      </p:sp>
      <p:sp>
        <p:nvSpPr>
          <p:cNvPr id="43" name="Rectangle: Rounded Corners 42">
            <a:extLst>
              <a:ext uri="{FF2B5EF4-FFF2-40B4-BE49-F238E27FC236}">
                <a16:creationId xmlns:a16="http://schemas.microsoft.com/office/drawing/2014/main" id="{E97DF7AE-9D4A-60C4-9F84-18227B1C4B02}"/>
              </a:ext>
            </a:extLst>
          </p:cNvPr>
          <p:cNvSpPr/>
          <p:nvPr/>
        </p:nvSpPr>
        <p:spPr>
          <a:xfrm>
            <a:off x="8037802" y="1033670"/>
            <a:ext cx="3995173" cy="2047039"/>
          </a:xfrm>
          <a:prstGeom prst="roundRect">
            <a:avLst>
              <a:gd name="adj" fmla="val 0"/>
            </a:avLst>
          </a:prstGeom>
          <a:solidFill>
            <a:srgbClr val="E7E7E7"/>
          </a:solidFill>
          <a:ln>
            <a:noFill/>
          </a:ln>
        </p:spPr>
        <p:style>
          <a:lnRef idx="0">
            <a:scrgbClr r="0" g="0" b="0"/>
          </a:lnRef>
          <a:fillRef idx="0">
            <a:scrgbClr r="0" g="0" b="0"/>
          </a:fillRef>
          <a:effectRef idx="0">
            <a:scrgbClr r="0" g="0" b="0"/>
          </a:effectRef>
          <a:fontRef idx="minor">
            <a:schemeClr val="lt1"/>
          </a:fontRef>
        </p:style>
        <p:txBody>
          <a:bodyPr rtlCol="0" anchor="t" anchorCtr="0"/>
          <a:lstStyle/>
          <a:p>
            <a:pPr algn="ctr" defTabSz="914377">
              <a:defRPr/>
            </a:pPr>
            <a:endParaRPr lang="en-US" sz="1867">
              <a:solidFill>
                <a:prstClr val="black"/>
              </a:solidFill>
              <a:latin typeface="Arial" panose="020B0604020202020204" pitchFamily="34" charset="0"/>
              <a:ea typeface="ＭＳ Ｐゴシック"/>
              <a:cs typeface="Arial" panose="020B0604020202020204" pitchFamily="34" charset="0"/>
            </a:endParaRPr>
          </a:p>
          <a:p>
            <a:pPr algn="ctr" defTabSz="914377">
              <a:defRPr/>
            </a:pPr>
            <a:endParaRPr lang="en-US" sz="1867">
              <a:solidFill>
                <a:prstClr val="black"/>
              </a:solidFill>
              <a:latin typeface="Arial" panose="020B0604020202020204" pitchFamily="34" charset="0"/>
              <a:ea typeface="ＭＳ Ｐゴシック"/>
              <a:cs typeface="Arial" panose="020B0604020202020204" pitchFamily="34" charset="0"/>
            </a:endParaRPr>
          </a:p>
        </p:txBody>
      </p:sp>
      <p:sp>
        <p:nvSpPr>
          <p:cNvPr id="44" name="Rectangle: Rounded Corners 43">
            <a:extLst>
              <a:ext uri="{FF2B5EF4-FFF2-40B4-BE49-F238E27FC236}">
                <a16:creationId xmlns:a16="http://schemas.microsoft.com/office/drawing/2014/main" id="{86D98235-7970-90F6-DB19-5699C8F5DDB7}"/>
              </a:ext>
            </a:extLst>
          </p:cNvPr>
          <p:cNvSpPr/>
          <p:nvPr/>
        </p:nvSpPr>
        <p:spPr>
          <a:xfrm>
            <a:off x="8037803" y="3327638"/>
            <a:ext cx="3995172" cy="1193723"/>
          </a:xfrm>
          <a:prstGeom prst="roundRect">
            <a:avLst>
              <a:gd name="adj" fmla="val 0"/>
            </a:avLst>
          </a:prstGeom>
          <a:solidFill>
            <a:srgbClr val="E7E7E7"/>
          </a:solidFill>
          <a:ln>
            <a:noFill/>
          </a:ln>
        </p:spPr>
        <p:style>
          <a:lnRef idx="0">
            <a:scrgbClr r="0" g="0" b="0"/>
          </a:lnRef>
          <a:fillRef idx="0">
            <a:scrgbClr r="0" g="0" b="0"/>
          </a:fillRef>
          <a:effectRef idx="0">
            <a:scrgbClr r="0" g="0" b="0"/>
          </a:effectRef>
          <a:fontRef idx="minor">
            <a:schemeClr val="lt1"/>
          </a:fontRef>
        </p:style>
        <p:txBody>
          <a:bodyPr rtlCol="0" anchor="t" anchorCtr="0"/>
          <a:lstStyle/>
          <a:p>
            <a:pPr algn="ctr" defTabSz="914377">
              <a:defRPr/>
            </a:pPr>
            <a:endParaRPr lang="en-US" sz="1867">
              <a:solidFill>
                <a:prstClr val="black"/>
              </a:solidFill>
              <a:latin typeface="Arial" panose="020B0604020202020204" pitchFamily="34" charset="0"/>
              <a:ea typeface="ＭＳ Ｐゴシック"/>
              <a:cs typeface="Arial" panose="020B0604020202020204" pitchFamily="34" charset="0"/>
            </a:endParaRPr>
          </a:p>
          <a:p>
            <a:pPr algn="ctr" defTabSz="914377">
              <a:defRPr/>
            </a:pPr>
            <a:endParaRPr lang="en-US" sz="1867">
              <a:solidFill>
                <a:prstClr val="black"/>
              </a:solidFill>
              <a:latin typeface="Arial" panose="020B0604020202020204" pitchFamily="34" charset="0"/>
              <a:ea typeface="ＭＳ Ｐゴシック"/>
              <a:cs typeface="Arial" panose="020B0604020202020204" pitchFamily="34" charset="0"/>
            </a:endParaRPr>
          </a:p>
        </p:txBody>
      </p:sp>
      <p:sp>
        <p:nvSpPr>
          <p:cNvPr id="45" name="Rectangle: Rounded Corners 57">
            <a:extLst>
              <a:ext uri="{FF2B5EF4-FFF2-40B4-BE49-F238E27FC236}">
                <a16:creationId xmlns:a16="http://schemas.microsoft.com/office/drawing/2014/main" id="{129B9BE2-3472-02B7-6F93-2FF135864D3D}"/>
              </a:ext>
            </a:extLst>
          </p:cNvPr>
          <p:cNvSpPr/>
          <p:nvPr/>
        </p:nvSpPr>
        <p:spPr>
          <a:xfrm>
            <a:off x="8037804" y="4620213"/>
            <a:ext cx="3995170" cy="1152002"/>
          </a:xfrm>
          <a:prstGeom prst="roundRect">
            <a:avLst>
              <a:gd name="adj" fmla="val 0"/>
            </a:avLst>
          </a:prstGeom>
          <a:solidFill>
            <a:srgbClr val="E7E7E7"/>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914377">
              <a:defRPr/>
            </a:pPr>
            <a:endParaRPr lang="en-US" sz="1867">
              <a:solidFill>
                <a:prstClr val="black"/>
              </a:solidFill>
              <a:latin typeface="Arial" panose="020B0604020202020204" pitchFamily="34" charset="0"/>
              <a:ea typeface="ＭＳ Ｐゴシック"/>
              <a:cs typeface="Arial" panose="020B0604020202020204" pitchFamily="34" charset="0"/>
            </a:endParaRPr>
          </a:p>
        </p:txBody>
      </p:sp>
      <p:sp>
        <p:nvSpPr>
          <p:cNvPr id="46" name="Oval 45">
            <a:extLst>
              <a:ext uri="{FF2B5EF4-FFF2-40B4-BE49-F238E27FC236}">
                <a16:creationId xmlns:a16="http://schemas.microsoft.com/office/drawing/2014/main" id="{B66D673E-DC60-4D97-9A80-E5A2BBF222F6}"/>
              </a:ext>
            </a:extLst>
          </p:cNvPr>
          <p:cNvSpPr/>
          <p:nvPr/>
        </p:nvSpPr>
        <p:spPr>
          <a:xfrm>
            <a:off x="3633578" y="2988217"/>
            <a:ext cx="953345" cy="874867"/>
          </a:xfrm>
          <a:prstGeom prst="ellipse">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1219164">
              <a:defRPr/>
            </a:pPr>
            <a:endParaRPr lang="en-IE" sz="1600" b="1" kern="0">
              <a:solidFill>
                <a:prstClr val="white"/>
              </a:solidFill>
              <a:latin typeface="Arial" panose="020B0604020202020204" pitchFamily="34" charset="0"/>
              <a:ea typeface="ＭＳ Ｐゴシック"/>
              <a:cs typeface="Arial" panose="020B0604020202020204" pitchFamily="34" charset="0"/>
            </a:endParaRPr>
          </a:p>
        </p:txBody>
      </p:sp>
      <p:sp>
        <p:nvSpPr>
          <p:cNvPr id="47" name="TextBox 46">
            <a:extLst>
              <a:ext uri="{FF2B5EF4-FFF2-40B4-BE49-F238E27FC236}">
                <a16:creationId xmlns:a16="http://schemas.microsoft.com/office/drawing/2014/main" id="{792BCF48-E1DB-44BE-8CBA-D7FCFBD7DD39}"/>
              </a:ext>
            </a:extLst>
          </p:cNvPr>
          <p:cNvSpPr txBox="1"/>
          <p:nvPr/>
        </p:nvSpPr>
        <p:spPr>
          <a:xfrm>
            <a:off x="3555131" y="3168288"/>
            <a:ext cx="1131311" cy="502573"/>
          </a:xfrm>
          <a:prstGeom prst="rect">
            <a:avLst/>
          </a:prstGeom>
          <a:noFill/>
        </p:spPr>
        <p:txBody>
          <a:bodyPr wrap="square" rtlCol="0">
            <a:spAutoFit/>
          </a:bodyPr>
          <a:lstStyle/>
          <a:p>
            <a:pPr algn="ctr" defTabSz="1219164">
              <a:defRPr/>
            </a:pPr>
            <a:r>
              <a:rPr lang="en-IE" sz="1333" b="1" kern="0">
                <a:solidFill>
                  <a:prstClr val="white"/>
                </a:solidFill>
                <a:latin typeface="Arial" panose="020B0604020202020204" pitchFamily="34" charset="0"/>
                <a:ea typeface="ＭＳ Ｐゴシック"/>
                <a:cs typeface="Arial" panose="020B0604020202020204" pitchFamily="34" charset="0"/>
              </a:rPr>
              <a:t>R 1:1:1</a:t>
            </a:r>
            <a:r>
              <a:rPr lang="en-US" sz="1333" b="1" baseline="30000">
                <a:solidFill>
                  <a:prstClr val="white"/>
                </a:solidFill>
                <a:latin typeface="Arial"/>
                <a:ea typeface="ＭＳ Ｐゴシック"/>
                <a:cs typeface="Arial"/>
              </a:rPr>
              <a:t>b</a:t>
            </a:r>
            <a:endParaRPr lang="en-IE" sz="1333" b="1" kern="0">
              <a:solidFill>
                <a:prstClr val="white"/>
              </a:solidFill>
              <a:latin typeface="Arial" panose="020B0604020202020204" pitchFamily="34" charset="0"/>
              <a:ea typeface="ＭＳ Ｐゴシック"/>
              <a:cs typeface="Arial" panose="020B0604020202020204" pitchFamily="34" charset="0"/>
            </a:endParaRPr>
          </a:p>
          <a:p>
            <a:pPr algn="ctr" defTabSz="1219164">
              <a:defRPr/>
            </a:pPr>
            <a:r>
              <a:rPr lang="en-IE" sz="1333" b="1" kern="0">
                <a:solidFill>
                  <a:prstClr val="white"/>
                </a:solidFill>
                <a:latin typeface="Arial" panose="020B0604020202020204" pitchFamily="34" charset="0"/>
                <a:ea typeface="ＭＳ Ｐゴシック"/>
                <a:cs typeface="Arial" panose="020B0604020202020204" pitchFamily="34" charset="0"/>
              </a:rPr>
              <a:t>N=874</a:t>
            </a:r>
          </a:p>
        </p:txBody>
      </p:sp>
      <p:grpSp>
        <p:nvGrpSpPr>
          <p:cNvPr id="48" name="Group 47">
            <a:extLst>
              <a:ext uri="{FF2B5EF4-FFF2-40B4-BE49-F238E27FC236}">
                <a16:creationId xmlns:a16="http://schemas.microsoft.com/office/drawing/2014/main" id="{5B618C21-D3EC-42F5-999F-11597D8FF3C3}"/>
              </a:ext>
            </a:extLst>
          </p:cNvPr>
          <p:cNvGrpSpPr/>
          <p:nvPr/>
        </p:nvGrpSpPr>
        <p:grpSpPr>
          <a:xfrm>
            <a:off x="4923440" y="1392875"/>
            <a:ext cx="2878046" cy="1152008"/>
            <a:chOff x="3617696" y="926677"/>
            <a:chExt cx="1429734" cy="428652"/>
          </a:xfrm>
        </p:grpSpPr>
        <p:sp>
          <p:nvSpPr>
            <p:cNvPr id="49" name="Rounded Rectangle 9">
              <a:extLst>
                <a:ext uri="{FF2B5EF4-FFF2-40B4-BE49-F238E27FC236}">
                  <a16:creationId xmlns:a16="http://schemas.microsoft.com/office/drawing/2014/main" id="{87971856-2E4F-DAC3-0EB0-DAD82EA3A437}"/>
                </a:ext>
              </a:extLst>
            </p:cNvPr>
            <p:cNvSpPr/>
            <p:nvPr/>
          </p:nvSpPr>
          <p:spPr bwMode="auto">
            <a:xfrm rot="5400000">
              <a:off x="4701926" y="1009825"/>
              <a:ext cx="427731" cy="263277"/>
            </a:xfrm>
            <a:prstGeom prst="round2SameRect">
              <a:avLst>
                <a:gd name="adj1" fmla="val 0"/>
                <a:gd name="adj2" fmla="val 0"/>
              </a:avLst>
            </a:prstGeom>
            <a:solidFill>
              <a:srgbClr val="3C7BE9">
                <a:alpha val="60000"/>
              </a:srgbClr>
            </a:solidFill>
            <a:ln w="38100" cap="flat" cmpd="sng" algn="ctr">
              <a:noFill/>
              <a:prstDash val="solid"/>
            </a:ln>
            <a:effectLst/>
          </p:spPr>
          <p:txBody>
            <a:bodyPr vert="vert270" lIns="34291" tIns="45719" rIns="34291" bIns="45719" anchor="ctr"/>
            <a:lstStyle/>
            <a:p>
              <a:pPr algn="ctr" defTabSz="685746">
                <a:lnSpc>
                  <a:spcPct val="114000"/>
                </a:lnSpc>
                <a:defRPr/>
              </a:pPr>
              <a:r>
                <a:rPr lang="nl-BE" sz="1867" b="1" kern="0">
                  <a:solidFill>
                    <a:prstClr val="white"/>
                  </a:solidFill>
                  <a:latin typeface="Arial" panose="020B0604020202020204" pitchFamily="34" charset="0"/>
                  <a:ea typeface="MS PGothic" panose="020B0600070205080204" pitchFamily="34" charset="-128"/>
                  <a:cs typeface="Arial" panose="020B0604020202020204" pitchFamily="34" charset="0"/>
                </a:rPr>
                <a:t>A</a:t>
              </a:r>
            </a:p>
          </p:txBody>
        </p:sp>
        <p:sp>
          <p:nvSpPr>
            <p:cNvPr id="50" name="Rounded Rectangle 9">
              <a:extLst>
                <a:ext uri="{FF2B5EF4-FFF2-40B4-BE49-F238E27FC236}">
                  <a16:creationId xmlns:a16="http://schemas.microsoft.com/office/drawing/2014/main" id="{10EF0C58-C2BB-3AB6-2394-898A7ADF374B}"/>
                </a:ext>
              </a:extLst>
            </p:cNvPr>
            <p:cNvSpPr/>
            <p:nvPr/>
          </p:nvSpPr>
          <p:spPr bwMode="auto">
            <a:xfrm rot="16200000">
              <a:off x="3989140" y="555233"/>
              <a:ext cx="428651" cy="1171539"/>
            </a:xfrm>
            <a:prstGeom prst="round2SameRect">
              <a:avLst>
                <a:gd name="adj1" fmla="val 0"/>
                <a:gd name="adj2" fmla="val 0"/>
              </a:avLst>
            </a:prstGeom>
            <a:solidFill>
              <a:srgbClr val="3C7CEA"/>
            </a:solidFill>
            <a:ln w="38100" cap="flat" cmpd="sng" algn="ctr">
              <a:noFill/>
              <a:prstDash val="solid"/>
            </a:ln>
            <a:effectLst/>
          </p:spPr>
          <p:txBody>
            <a:bodyPr vert="vert" lIns="34291" tIns="45719" rIns="34291" bIns="45719" anchor="ctr"/>
            <a:lstStyle/>
            <a:p>
              <a:pPr algn="ctr" defTabSz="685746">
                <a:lnSpc>
                  <a:spcPct val="114000"/>
                </a:lnSpc>
                <a:defRPr/>
              </a:pPr>
              <a:r>
                <a:rPr lang="nl-BE" sz="1867" b="1" kern="0">
                  <a:solidFill>
                    <a:prstClr val="white"/>
                  </a:solidFill>
                  <a:latin typeface="Arial" panose="020B0604020202020204" pitchFamily="34" charset="0"/>
                  <a:ea typeface="MS PGothic" panose="020B0600070205080204" pitchFamily="34" charset="-128"/>
                  <a:cs typeface="Arial" panose="020B0604020202020204" pitchFamily="34" charset="0"/>
                </a:rPr>
                <a:t>Imlunestrant</a:t>
              </a:r>
            </a:p>
            <a:p>
              <a:pPr algn="ctr" defTabSz="685746">
                <a:lnSpc>
                  <a:spcPct val="114000"/>
                </a:lnSpc>
                <a:defRPr/>
              </a:pPr>
              <a:r>
                <a:rPr lang="nl-BE" sz="1867" b="1" kern="0">
                  <a:solidFill>
                    <a:prstClr val="white"/>
                  </a:solidFill>
                  <a:latin typeface="Arial" panose="020B0604020202020204" pitchFamily="34" charset="0"/>
                  <a:ea typeface="MS PGothic" panose="020B0600070205080204" pitchFamily="34" charset="-128"/>
                  <a:cs typeface="Arial" panose="020B0604020202020204" pitchFamily="34" charset="0"/>
                </a:rPr>
                <a:t>400 mg QD</a:t>
              </a:r>
            </a:p>
          </p:txBody>
        </p:sp>
      </p:grpSp>
      <p:sp>
        <p:nvSpPr>
          <p:cNvPr id="51" name="TextBox 50">
            <a:extLst>
              <a:ext uri="{FF2B5EF4-FFF2-40B4-BE49-F238E27FC236}">
                <a16:creationId xmlns:a16="http://schemas.microsoft.com/office/drawing/2014/main" id="{5AC75E17-AF5F-E0F5-58FA-4D2ADD3BADDD}"/>
              </a:ext>
            </a:extLst>
          </p:cNvPr>
          <p:cNvSpPr txBox="1"/>
          <p:nvPr/>
        </p:nvSpPr>
        <p:spPr>
          <a:xfrm>
            <a:off x="8236257" y="1208337"/>
            <a:ext cx="3660916" cy="1744189"/>
          </a:xfrm>
          <a:prstGeom prst="rect">
            <a:avLst/>
          </a:prstGeom>
          <a:noFill/>
        </p:spPr>
        <p:txBody>
          <a:bodyPr wrap="square" lIns="0" tIns="0" rIns="0" bIns="0" rtlCol="0">
            <a:noAutofit/>
          </a:bodyPr>
          <a:lstStyle/>
          <a:p>
            <a:pPr defTabSz="914377">
              <a:defRPr/>
            </a:pPr>
            <a:r>
              <a:rPr lang="en-US" sz="1867" b="1">
                <a:solidFill>
                  <a:prstClr val="black"/>
                </a:solidFill>
                <a:latin typeface="Arial" panose="020B0604020202020204" pitchFamily="34" charset="0"/>
                <a:ea typeface="ＭＳ Ｐゴシック"/>
                <a:cs typeface="Arial" panose="020B0604020202020204" pitchFamily="34" charset="0"/>
              </a:rPr>
              <a:t>Primary Endpoints</a:t>
            </a:r>
            <a:endParaRPr lang="en-US" sz="1867" b="1" dirty="0">
              <a:solidFill>
                <a:prstClr val="black"/>
              </a:solidFill>
              <a:latin typeface="Arial" panose="020B0604020202020204" pitchFamily="34" charset="0"/>
              <a:ea typeface="ＭＳ Ｐゴシック"/>
              <a:cs typeface="Arial" panose="020B0604020202020204" pitchFamily="34" charset="0"/>
            </a:endParaRPr>
          </a:p>
          <a:p>
            <a:pPr defTabSz="685746">
              <a:spcBef>
                <a:spcPts val="400"/>
              </a:spcBef>
              <a:defRPr/>
            </a:pPr>
            <a:r>
              <a:rPr lang="nl-BE" sz="1867" b="1" kern="0">
                <a:solidFill>
                  <a:prstClr val="black"/>
                </a:solidFill>
                <a:latin typeface="Arial" panose="020B0604020202020204" pitchFamily="34" charset="0"/>
                <a:ea typeface="MS PGothic" panose="020B0600070205080204" pitchFamily="34" charset="-128"/>
                <a:cs typeface="Arial" panose="020B0604020202020204" pitchFamily="34" charset="0"/>
              </a:rPr>
              <a:t>Investigator-assessed PFS for</a:t>
            </a:r>
            <a:r>
              <a:rPr lang="en-US" sz="1867" baseline="30000">
                <a:solidFill>
                  <a:prstClr val="black"/>
                </a:solidFill>
                <a:latin typeface="Arial" panose="020B0604020202020204" pitchFamily="34" charset="0"/>
                <a:ea typeface="ＭＳ Ｐゴシック"/>
                <a:cs typeface="Arial" panose="020B0604020202020204" pitchFamily="34" charset="0"/>
              </a:rPr>
              <a:t>f</a:t>
            </a:r>
            <a:r>
              <a:rPr lang="en-US" sz="1867">
                <a:solidFill>
                  <a:prstClr val="black"/>
                </a:solidFill>
                <a:latin typeface="Arial" panose="020B0604020202020204" pitchFamily="34" charset="0"/>
                <a:ea typeface="ＭＳ Ｐゴシック"/>
                <a:cs typeface="Arial" panose="020B0604020202020204" pitchFamily="34" charset="0"/>
              </a:rPr>
              <a:t>:</a:t>
            </a:r>
            <a:endParaRPr lang="en-US" sz="1867" dirty="0">
              <a:solidFill>
                <a:prstClr val="black"/>
              </a:solidFill>
              <a:latin typeface="Arial" panose="020B0604020202020204" pitchFamily="34" charset="0"/>
              <a:ea typeface="ＭＳ Ｐゴシック"/>
              <a:cs typeface="Arial" panose="020B0604020202020204" pitchFamily="34" charset="0"/>
            </a:endParaRPr>
          </a:p>
          <a:p>
            <a:pPr marL="230706" indent="-226473" defTabSz="685746">
              <a:spcBef>
                <a:spcPts val="400"/>
              </a:spcBef>
              <a:buSzPct val="120000"/>
              <a:buFont typeface="Arial" panose="020B0604020202020204" pitchFamily="34" charset="0"/>
              <a:buChar char="•"/>
              <a:defRPr/>
            </a:pPr>
            <a:r>
              <a:rPr lang="nl-BE" sz="1867" kern="0">
                <a:solidFill>
                  <a:prstClr val="black"/>
                </a:solidFill>
                <a:latin typeface="Arial" panose="020B0604020202020204" pitchFamily="34" charset="0"/>
                <a:ea typeface="MS PGothic" panose="020B0600070205080204" pitchFamily="34" charset="-128"/>
                <a:cs typeface="Arial" panose="020B0604020202020204" pitchFamily="34" charset="0"/>
              </a:rPr>
              <a:t>A vs B in patients with </a:t>
            </a:r>
            <a:r>
              <a:rPr lang="nl-BE" sz="1867" i="1" kern="0">
                <a:solidFill>
                  <a:prstClr val="black"/>
                </a:solidFill>
                <a:latin typeface="Arial" panose="020B0604020202020204" pitchFamily="34" charset="0"/>
                <a:ea typeface="MS PGothic" panose="020B0600070205080204" pitchFamily="34" charset="-128"/>
                <a:cs typeface="Arial" panose="020B0604020202020204" pitchFamily="34" charset="0"/>
              </a:rPr>
              <a:t>ESR1</a:t>
            </a:r>
            <a:r>
              <a:rPr lang="nl-BE" sz="1867" kern="0">
                <a:solidFill>
                  <a:prstClr val="black"/>
                </a:solidFill>
                <a:latin typeface="Arial" panose="020B0604020202020204" pitchFamily="34" charset="0"/>
                <a:ea typeface="MS PGothic" panose="020B0600070205080204" pitchFamily="34" charset="-128"/>
                <a:cs typeface="Arial" panose="020B0604020202020204" pitchFamily="34" charset="0"/>
              </a:rPr>
              <a:t>m</a:t>
            </a:r>
            <a:r>
              <a:rPr lang="nl-BE" sz="1867" kern="0" baseline="30000">
                <a:solidFill>
                  <a:prstClr val="black"/>
                </a:solidFill>
                <a:latin typeface="Arial" panose="020B0604020202020204" pitchFamily="34" charset="0"/>
                <a:ea typeface="MS PGothic" panose="020B0600070205080204" pitchFamily="34" charset="-128"/>
                <a:cs typeface="Arial" panose="020B0604020202020204" pitchFamily="34" charset="0"/>
              </a:rPr>
              <a:t>g</a:t>
            </a:r>
          </a:p>
          <a:p>
            <a:pPr marL="230706" indent="-226473" defTabSz="685746">
              <a:spcBef>
                <a:spcPts val="400"/>
              </a:spcBef>
              <a:buSzPct val="120000"/>
              <a:buFont typeface="Arial" panose="020B0604020202020204" pitchFamily="34" charset="0"/>
              <a:buChar char="•"/>
              <a:defRPr/>
            </a:pPr>
            <a:r>
              <a:rPr lang="nl-BE" sz="1867" kern="0">
                <a:solidFill>
                  <a:prstClr val="black"/>
                </a:solidFill>
                <a:latin typeface="Arial" panose="020B0604020202020204" pitchFamily="34" charset="0"/>
                <a:ea typeface="MS PGothic" panose="020B0600070205080204" pitchFamily="34" charset="-128"/>
                <a:cs typeface="Arial" panose="020B0604020202020204" pitchFamily="34" charset="0"/>
              </a:rPr>
              <a:t>A vs B in all patients </a:t>
            </a:r>
          </a:p>
          <a:p>
            <a:pPr marL="230706" indent="-226473" defTabSz="685746">
              <a:spcBef>
                <a:spcPts val="400"/>
              </a:spcBef>
              <a:buSzPct val="120000"/>
              <a:buFont typeface="Arial" panose="020B0604020202020204" pitchFamily="34" charset="0"/>
              <a:buChar char="•"/>
              <a:defRPr/>
            </a:pPr>
            <a:r>
              <a:rPr lang="nl-BE" sz="1867" kern="0">
                <a:solidFill>
                  <a:prstClr val="black"/>
                </a:solidFill>
                <a:latin typeface="Arial" panose="020B0604020202020204" pitchFamily="34" charset="0"/>
                <a:ea typeface="MS PGothic" panose="020B0600070205080204" pitchFamily="34" charset="-128"/>
                <a:cs typeface="Arial" panose="020B0604020202020204" pitchFamily="34" charset="0"/>
              </a:rPr>
              <a:t>C vs A in all</a:t>
            </a:r>
            <a:r>
              <a:rPr lang="nl-BE" sz="1867" kern="0" baseline="30000">
                <a:solidFill>
                  <a:prstClr val="black"/>
                </a:solidFill>
                <a:latin typeface="Arial" panose="020B0604020202020204" pitchFamily="34" charset="0"/>
                <a:ea typeface="MS PGothic" panose="020B0600070205080204" pitchFamily="34" charset="-128"/>
                <a:cs typeface="Arial" panose="020B0604020202020204" pitchFamily="34" charset="0"/>
              </a:rPr>
              <a:t>h</a:t>
            </a:r>
            <a:r>
              <a:rPr lang="nl-BE" sz="1867" b="1" kern="0">
                <a:solidFill>
                  <a:prstClr val="black"/>
                </a:solidFill>
                <a:latin typeface="Arial" panose="020B0604020202020204" pitchFamily="34" charset="0"/>
                <a:ea typeface="MS PGothic" panose="020B0600070205080204" pitchFamily="34" charset="-128"/>
                <a:cs typeface="Arial" panose="020B0604020202020204" pitchFamily="34" charset="0"/>
              </a:rPr>
              <a:t> </a:t>
            </a:r>
            <a:r>
              <a:rPr lang="nl-BE" sz="1867" kern="0">
                <a:solidFill>
                  <a:prstClr val="black"/>
                </a:solidFill>
                <a:latin typeface="Arial" panose="020B0604020202020204" pitchFamily="34" charset="0"/>
                <a:ea typeface="MS PGothic" panose="020B0600070205080204" pitchFamily="34" charset="-128"/>
                <a:cs typeface="Arial" panose="020B0604020202020204" pitchFamily="34" charset="0"/>
              </a:rPr>
              <a:t>patients</a:t>
            </a:r>
          </a:p>
          <a:p>
            <a:pPr defTabSz="914377">
              <a:lnSpc>
                <a:spcPct val="90000"/>
              </a:lnSpc>
              <a:defRPr/>
            </a:pPr>
            <a:endParaRPr lang="en-IE" sz="1867">
              <a:solidFill>
                <a:prstClr val="black"/>
              </a:solidFill>
              <a:latin typeface="Calibri"/>
              <a:ea typeface="ＭＳ Ｐゴシック"/>
            </a:endParaRPr>
          </a:p>
        </p:txBody>
      </p:sp>
      <p:sp>
        <p:nvSpPr>
          <p:cNvPr id="52" name="TextBox 51">
            <a:extLst>
              <a:ext uri="{FF2B5EF4-FFF2-40B4-BE49-F238E27FC236}">
                <a16:creationId xmlns:a16="http://schemas.microsoft.com/office/drawing/2014/main" id="{AD9FCBF9-792B-0185-EA19-6E994B648110}"/>
              </a:ext>
            </a:extLst>
          </p:cNvPr>
          <p:cNvSpPr txBox="1"/>
          <p:nvPr/>
        </p:nvSpPr>
        <p:spPr>
          <a:xfrm>
            <a:off x="8236257" y="3457418"/>
            <a:ext cx="3375696" cy="924373"/>
          </a:xfrm>
          <a:prstGeom prst="rect">
            <a:avLst/>
          </a:prstGeom>
          <a:noFill/>
        </p:spPr>
        <p:txBody>
          <a:bodyPr wrap="square" lIns="0" tIns="0" rIns="0" bIns="0" rtlCol="0">
            <a:noAutofit/>
          </a:bodyPr>
          <a:lstStyle/>
          <a:p>
            <a:pPr defTabSz="914377">
              <a:defRPr/>
            </a:pPr>
            <a:r>
              <a:rPr lang="en-US" sz="1867" b="1">
                <a:solidFill>
                  <a:prstClr val="black"/>
                </a:solidFill>
                <a:latin typeface="Arial" panose="020B0604020202020204" pitchFamily="34" charset="0"/>
                <a:ea typeface="ＭＳ Ｐゴシック"/>
                <a:cs typeface="Arial" panose="020B0604020202020204" pitchFamily="34" charset="0"/>
              </a:rPr>
              <a:t>Key Secondary Endpoints</a:t>
            </a:r>
            <a:endParaRPr lang="en-US" sz="1867" b="1" dirty="0">
              <a:solidFill>
                <a:prstClr val="black"/>
              </a:solidFill>
              <a:latin typeface="Arial" panose="020B0604020202020204" pitchFamily="34" charset="0"/>
              <a:ea typeface="ＭＳ Ｐゴシック"/>
              <a:cs typeface="Arial" panose="020B0604020202020204" pitchFamily="34" charset="0"/>
            </a:endParaRPr>
          </a:p>
          <a:p>
            <a:pPr marL="304784" indent="-237055" defTabSz="685746">
              <a:spcBef>
                <a:spcPts val="400"/>
              </a:spcBef>
              <a:buSzPct val="120000"/>
              <a:buFont typeface="Arial" panose="020B0604020202020204" pitchFamily="34" charset="0"/>
              <a:buChar char="•"/>
              <a:defRPr/>
            </a:pPr>
            <a:r>
              <a:rPr lang="nl-BE" sz="1867" kern="0">
                <a:solidFill>
                  <a:prstClr val="black"/>
                </a:solidFill>
                <a:latin typeface="Arial" panose="020B0604020202020204" pitchFamily="34" charset="0"/>
                <a:ea typeface="MS PGothic" panose="020B0600070205080204" pitchFamily="34" charset="-128"/>
                <a:cs typeface="Arial" panose="020B0604020202020204" pitchFamily="34" charset="0"/>
              </a:rPr>
              <a:t>OS, PFS by BICR, and ORR</a:t>
            </a:r>
          </a:p>
          <a:p>
            <a:pPr marL="304784" indent="-237055" defTabSz="685746">
              <a:spcBef>
                <a:spcPts val="400"/>
              </a:spcBef>
              <a:buSzPct val="120000"/>
              <a:buFont typeface="Arial" panose="020B0604020202020204" pitchFamily="34" charset="0"/>
              <a:buChar char="•"/>
              <a:defRPr/>
            </a:pPr>
            <a:r>
              <a:rPr lang="nl-BE" sz="1867" kern="0">
                <a:solidFill>
                  <a:prstClr val="black"/>
                </a:solidFill>
                <a:latin typeface="Arial" panose="020B0604020202020204" pitchFamily="34" charset="0"/>
                <a:ea typeface="MS PGothic" panose="020B0600070205080204" pitchFamily="34" charset="-128"/>
                <a:cs typeface="Arial" panose="020B0604020202020204" pitchFamily="34" charset="0"/>
              </a:rPr>
              <a:t>Safety</a:t>
            </a:r>
            <a:endParaRPr lang="en-IE" sz="2400">
              <a:solidFill>
                <a:prstClr val="black"/>
              </a:solidFill>
              <a:latin typeface="Calibri"/>
              <a:ea typeface="ＭＳ Ｐゴシック"/>
            </a:endParaRPr>
          </a:p>
        </p:txBody>
      </p:sp>
      <p:sp>
        <p:nvSpPr>
          <p:cNvPr id="53" name="TextBox 52">
            <a:extLst>
              <a:ext uri="{FF2B5EF4-FFF2-40B4-BE49-F238E27FC236}">
                <a16:creationId xmlns:a16="http://schemas.microsoft.com/office/drawing/2014/main" id="{377CD2AC-4F5C-25AD-E7EF-747323FDF790}"/>
              </a:ext>
            </a:extLst>
          </p:cNvPr>
          <p:cNvSpPr txBox="1"/>
          <p:nvPr/>
        </p:nvSpPr>
        <p:spPr>
          <a:xfrm>
            <a:off x="460779" y="1829674"/>
            <a:ext cx="3082792" cy="2552117"/>
          </a:xfrm>
          <a:prstGeom prst="rect">
            <a:avLst/>
          </a:prstGeom>
          <a:noFill/>
        </p:spPr>
        <p:txBody>
          <a:bodyPr wrap="square" lIns="0" tIns="0" rIns="0" bIns="0" rtlCol="0">
            <a:noAutofit/>
          </a:bodyPr>
          <a:lstStyle/>
          <a:p>
            <a:pPr defTabSz="914377">
              <a:spcBef>
                <a:spcPts val="400"/>
              </a:spcBef>
              <a:defRPr/>
            </a:pPr>
            <a:r>
              <a:rPr lang="en-US" sz="1600">
                <a:solidFill>
                  <a:prstClr val="black"/>
                </a:solidFill>
                <a:latin typeface="Arial" panose="020B0604020202020204" pitchFamily="34" charset="0"/>
                <a:ea typeface="ＭＳ Ｐゴシック"/>
                <a:cs typeface="Arial" panose="020B0604020202020204" pitchFamily="34" charset="0"/>
              </a:rPr>
              <a:t>Men and Pre-</a:t>
            </a:r>
            <a:r>
              <a:rPr lang="en-US" sz="1600" baseline="30000">
                <a:solidFill>
                  <a:prstClr val="black"/>
                </a:solidFill>
                <a:latin typeface="Arial" panose="020B0604020202020204" pitchFamily="34" charset="0"/>
                <a:ea typeface="ＭＳ Ｐゴシック"/>
                <a:cs typeface="Arial" panose="020B0604020202020204" pitchFamily="34" charset="0"/>
              </a:rPr>
              <a:t>a</a:t>
            </a:r>
            <a:r>
              <a:rPr lang="en-US" sz="1600">
                <a:solidFill>
                  <a:prstClr val="black"/>
                </a:solidFill>
                <a:latin typeface="Arial" panose="020B0604020202020204" pitchFamily="34" charset="0"/>
                <a:ea typeface="ＭＳ Ｐゴシック"/>
                <a:cs typeface="Arial" panose="020B0604020202020204" pitchFamily="34" charset="0"/>
              </a:rPr>
              <a:t>/Post-menopausal women</a:t>
            </a:r>
          </a:p>
          <a:p>
            <a:pPr defTabSz="914377">
              <a:spcBef>
                <a:spcPts val="400"/>
              </a:spcBef>
              <a:defRPr/>
            </a:pPr>
            <a:r>
              <a:rPr lang="en-US" sz="1600" b="1">
                <a:solidFill>
                  <a:prstClr val="black"/>
                </a:solidFill>
                <a:latin typeface="Arial" panose="020B0604020202020204" pitchFamily="34" charset="0"/>
                <a:ea typeface="ＭＳ Ｐゴシック"/>
                <a:cs typeface="Arial" panose="020B0604020202020204" pitchFamily="34" charset="0"/>
              </a:rPr>
              <a:t>Prior therapy:</a:t>
            </a:r>
          </a:p>
          <a:p>
            <a:pPr marL="228589" indent="-228589" defTabSz="914377">
              <a:spcBef>
                <a:spcPts val="400"/>
              </a:spcBef>
              <a:buSzPct val="120000"/>
              <a:buFont typeface="Arial" panose="020B0604020202020204" pitchFamily="34" charset="0"/>
              <a:buChar char="•"/>
              <a:defRPr/>
            </a:pPr>
            <a:r>
              <a:rPr lang="en-US" sz="1600" b="1">
                <a:solidFill>
                  <a:prstClr val="black"/>
                </a:solidFill>
                <a:latin typeface="Arial" panose="020B0604020202020204" pitchFamily="34" charset="0"/>
                <a:ea typeface="ＭＳ Ｐゴシック"/>
                <a:cs typeface="Arial" panose="020B0604020202020204" pitchFamily="34" charset="0"/>
              </a:rPr>
              <a:t>Adjuvant</a:t>
            </a:r>
            <a:r>
              <a:rPr lang="en-US" sz="1600">
                <a:solidFill>
                  <a:prstClr val="black"/>
                </a:solidFill>
                <a:latin typeface="Arial" panose="020B0604020202020204" pitchFamily="34" charset="0"/>
                <a:ea typeface="ＭＳ Ｐゴシック"/>
                <a:cs typeface="Arial" panose="020B0604020202020204" pitchFamily="34" charset="0"/>
              </a:rPr>
              <a:t>: Recurrence on or within 12 months of completion of AI ± CDK4/6i</a:t>
            </a:r>
          </a:p>
          <a:p>
            <a:pPr marL="228589" indent="-228589" defTabSz="914377">
              <a:spcBef>
                <a:spcPts val="400"/>
              </a:spcBef>
              <a:buSzPct val="120000"/>
              <a:buFont typeface="Arial" panose="020B0604020202020204" pitchFamily="34" charset="0"/>
              <a:buChar char="•"/>
              <a:defRPr/>
            </a:pPr>
            <a:r>
              <a:rPr lang="en-US" sz="1600" b="1">
                <a:solidFill>
                  <a:prstClr val="black"/>
                </a:solidFill>
                <a:latin typeface="Arial" panose="020B0604020202020204" pitchFamily="34" charset="0"/>
                <a:ea typeface="ＭＳ Ｐゴシック"/>
                <a:cs typeface="Arial" panose="020B0604020202020204" pitchFamily="34" charset="0"/>
              </a:rPr>
              <a:t>ABC: </a:t>
            </a:r>
            <a:r>
              <a:rPr lang="en-US" sz="1600">
                <a:solidFill>
                  <a:prstClr val="black"/>
                </a:solidFill>
                <a:latin typeface="Arial" panose="020B0604020202020204" pitchFamily="34" charset="0"/>
                <a:ea typeface="ＭＳ Ｐゴシック"/>
                <a:cs typeface="Arial" panose="020B0604020202020204" pitchFamily="34" charset="0"/>
              </a:rPr>
              <a:t>Progression on first-line AI ± CDK4/6i</a:t>
            </a:r>
          </a:p>
          <a:p>
            <a:pPr marL="228589" indent="-228589" defTabSz="914377">
              <a:spcBef>
                <a:spcPts val="400"/>
              </a:spcBef>
              <a:buSzPct val="120000"/>
              <a:buFont typeface="Arial" panose="020B0604020202020204" pitchFamily="34" charset="0"/>
              <a:buChar char="•"/>
              <a:defRPr/>
            </a:pPr>
            <a:r>
              <a:rPr lang="en-US" sz="1600">
                <a:solidFill>
                  <a:prstClr val="black"/>
                </a:solidFill>
                <a:latin typeface="Arial" panose="020B0604020202020204" pitchFamily="34" charset="0"/>
                <a:ea typeface="ＭＳ Ｐゴシック"/>
                <a:cs typeface="Arial" panose="020B0604020202020204" pitchFamily="34" charset="0"/>
              </a:rPr>
              <a:t>No other therapy for ABC</a:t>
            </a:r>
          </a:p>
        </p:txBody>
      </p:sp>
      <p:sp>
        <p:nvSpPr>
          <p:cNvPr id="55" name="Title 54">
            <a:extLst>
              <a:ext uri="{FF2B5EF4-FFF2-40B4-BE49-F238E27FC236}">
                <a16:creationId xmlns:a16="http://schemas.microsoft.com/office/drawing/2014/main" id="{747FDB02-4B13-A2C7-2106-1B240EFACD52}"/>
              </a:ext>
            </a:extLst>
          </p:cNvPr>
          <p:cNvSpPr>
            <a:spLocks noGrp="1"/>
          </p:cNvSpPr>
          <p:nvPr>
            <p:ph type="title"/>
          </p:nvPr>
        </p:nvSpPr>
        <p:spPr>
          <a:prstGeom prst="rect">
            <a:avLst/>
          </a:prstGeom>
        </p:spPr>
        <p:txBody>
          <a:bodyPr/>
          <a:lstStyle/>
          <a:p>
            <a:r>
              <a:rPr lang="en-IE" sz="2933"/>
              <a:t>EMBER-3 Study Design</a:t>
            </a:r>
            <a:endParaRPr lang="en-US" sz="2933"/>
          </a:p>
        </p:txBody>
      </p:sp>
      <p:sp>
        <p:nvSpPr>
          <p:cNvPr id="69" name="TextBox 68">
            <a:extLst>
              <a:ext uri="{FF2B5EF4-FFF2-40B4-BE49-F238E27FC236}">
                <a16:creationId xmlns:a16="http://schemas.microsoft.com/office/drawing/2014/main" id="{64C49EB5-2F49-9A82-ADDF-C173D6667E84}"/>
              </a:ext>
            </a:extLst>
          </p:cNvPr>
          <p:cNvSpPr txBox="1"/>
          <p:nvPr/>
        </p:nvSpPr>
        <p:spPr>
          <a:xfrm>
            <a:off x="8106360" y="4719064"/>
            <a:ext cx="3276606" cy="954300"/>
          </a:xfrm>
          <a:prstGeom prst="rect">
            <a:avLst/>
          </a:prstGeom>
          <a:noFill/>
        </p:spPr>
        <p:txBody>
          <a:bodyPr wrap="square">
            <a:spAutoFit/>
          </a:bodyPr>
          <a:lstStyle/>
          <a:p>
            <a:pPr defTabSz="914377">
              <a:defRPr/>
            </a:pPr>
            <a:r>
              <a:rPr lang="en-US" sz="1867" b="1">
                <a:solidFill>
                  <a:prstClr val="black"/>
                </a:solidFill>
                <a:latin typeface="Arial" panose="020B0604020202020204" pitchFamily="34" charset="0"/>
                <a:ea typeface="ＭＳ Ｐゴシック"/>
                <a:cs typeface="Arial" panose="020B0604020202020204" pitchFamily="34" charset="0"/>
              </a:rPr>
              <a:t>Exploratory Endpoints</a:t>
            </a:r>
            <a:endParaRPr lang="en-US" sz="1867" b="1" dirty="0">
              <a:solidFill>
                <a:prstClr val="black"/>
              </a:solidFill>
              <a:latin typeface="Arial" panose="020B0604020202020204" pitchFamily="34" charset="0"/>
              <a:ea typeface="ＭＳ Ｐゴシック"/>
              <a:cs typeface="Arial" panose="020B0604020202020204" pitchFamily="34" charset="0"/>
            </a:endParaRPr>
          </a:p>
          <a:p>
            <a:pPr marL="457778" indent="-380981" defTabSz="914377">
              <a:buSzPct val="120000"/>
              <a:buFont typeface="Arial" panose="020B0604020202020204" pitchFamily="34" charset="0"/>
              <a:buChar char="•"/>
              <a:defRPr/>
            </a:pPr>
            <a:r>
              <a:rPr lang="en-US" sz="1867">
                <a:solidFill>
                  <a:prstClr val="black"/>
                </a:solidFill>
                <a:latin typeface="Arial" panose="020B0604020202020204" pitchFamily="34" charset="0"/>
                <a:ea typeface="ＭＳ Ｐゴシック"/>
                <a:cs typeface="Arial" panose="020B0604020202020204" pitchFamily="34" charset="0"/>
              </a:rPr>
              <a:t>PFS and OS for C vs B in </a:t>
            </a:r>
            <a:r>
              <a:rPr lang="en-US" sz="1867" err="1">
                <a:solidFill>
                  <a:prstClr val="black"/>
                </a:solidFill>
                <a:latin typeface="Arial" panose="020B0604020202020204" pitchFamily="34" charset="0"/>
                <a:ea typeface="ＭＳ Ｐゴシック"/>
                <a:cs typeface="Arial" panose="020B0604020202020204" pitchFamily="34" charset="0"/>
              </a:rPr>
              <a:t>all</a:t>
            </a:r>
            <a:r>
              <a:rPr lang="en-US" sz="1867" baseline="30000" err="1">
                <a:solidFill>
                  <a:prstClr val="black"/>
                </a:solidFill>
                <a:latin typeface="Arial" panose="020B0604020202020204" pitchFamily="34" charset="0"/>
                <a:ea typeface="ＭＳ Ｐゴシック"/>
                <a:cs typeface="Arial" panose="020B0604020202020204" pitchFamily="34" charset="0"/>
              </a:rPr>
              <a:t>h</a:t>
            </a:r>
            <a:r>
              <a:rPr lang="en-US" sz="1867">
                <a:solidFill>
                  <a:prstClr val="black"/>
                </a:solidFill>
                <a:latin typeface="Arial" panose="020B0604020202020204" pitchFamily="34" charset="0"/>
                <a:ea typeface="ＭＳ Ｐゴシック"/>
                <a:cs typeface="Arial" panose="020B0604020202020204" pitchFamily="34" charset="0"/>
              </a:rPr>
              <a:t> patients</a:t>
            </a:r>
          </a:p>
        </p:txBody>
      </p:sp>
      <p:sp>
        <p:nvSpPr>
          <p:cNvPr id="2" name="Footer Placeholder 2">
            <a:extLst>
              <a:ext uri="{FF2B5EF4-FFF2-40B4-BE49-F238E27FC236}">
                <a16:creationId xmlns:a16="http://schemas.microsoft.com/office/drawing/2014/main" id="{04DA141B-7B59-DDD6-9156-EE5327672E2D}"/>
              </a:ext>
            </a:extLst>
          </p:cNvPr>
          <p:cNvSpPr txBox="1">
            <a:spLocks/>
          </p:cNvSpPr>
          <p:nvPr/>
        </p:nvSpPr>
        <p:spPr>
          <a:xfrm>
            <a:off x="622300" y="5945188"/>
            <a:ext cx="8442187"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761958">
              <a:defRPr/>
            </a:pPr>
            <a:r>
              <a:rPr lang="en-US" kern="0" dirty="0">
                <a:solidFill>
                  <a:prstClr val="black"/>
                </a:solidFill>
                <a:ea typeface="ＭＳ Ｐゴシック"/>
              </a:rPr>
              <a:t>Patients were enrolled from </a:t>
            </a:r>
            <a:r>
              <a:rPr lang="en-US" dirty="0">
                <a:solidFill>
                  <a:prstClr val="black"/>
                </a:solidFill>
                <a:ea typeface="Calibri" panose="020F0502020204030204" pitchFamily="34" charset="0"/>
              </a:rPr>
              <a:t>October 2021 to November 2023 across 195 sites in 22 countries.</a:t>
            </a:r>
          </a:p>
          <a:p>
            <a:pPr defTabSz="761958">
              <a:defRPr/>
            </a:pPr>
            <a:r>
              <a:rPr lang="en-US" baseline="30000" dirty="0">
                <a:solidFill>
                  <a:prstClr val="black"/>
                </a:solidFill>
                <a:latin typeface="Arial"/>
                <a:ea typeface="ＭＳ Ｐゴシック"/>
                <a:cs typeface="Arial"/>
              </a:rPr>
              <a:t>a </a:t>
            </a:r>
            <a:r>
              <a:rPr lang="en-US" dirty="0">
                <a:solidFill>
                  <a:prstClr val="black"/>
                </a:solidFill>
                <a:latin typeface="Arial"/>
                <a:ea typeface="ＭＳ Ｐゴシック"/>
                <a:cs typeface="Arial"/>
              </a:rPr>
              <a:t>A </a:t>
            </a:r>
            <a:r>
              <a:rPr lang="en-US" kern="0" dirty="0">
                <a:solidFill>
                  <a:prstClr val="black"/>
                </a:solidFill>
                <a:ea typeface="ＭＳ Ｐゴシック"/>
              </a:rPr>
              <a:t>GnRH agonist was required in men and premenopausal women. </a:t>
            </a:r>
            <a:r>
              <a:rPr lang="en-US" baseline="30000" dirty="0">
                <a:solidFill>
                  <a:prstClr val="black"/>
                </a:solidFill>
                <a:latin typeface="Arial"/>
                <a:ea typeface="ＭＳ Ｐゴシック"/>
                <a:cs typeface="Arial"/>
              </a:rPr>
              <a:t>b </a:t>
            </a:r>
            <a:r>
              <a:rPr lang="en-US" kern="0" dirty="0">
                <a:solidFill>
                  <a:prstClr val="black"/>
                </a:solidFill>
                <a:ea typeface="ＭＳ Ｐゴシック"/>
              </a:rPr>
              <a:t>Enrollment into Arm C started with Protocol Amendment A (at which point 122 patients had been randomized across Arms A and B). </a:t>
            </a:r>
            <a:r>
              <a:rPr lang="en-US" baseline="30000" dirty="0">
                <a:solidFill>
                  <a:prstClr val="black"/>
                </a:solidFill>
                <a:ea typeface="ＭＳ Ｐゴシック"/>
              </a:rPr>
              <a:t>c </a:t>
            </a:r>
            <a:r>
              <a:rPr lang="en-US" dirty="0">
                <a:solidFill>
                  <a:prstClr val="black"/>
                </a:solidFill>
                <a:ea typeface="ＭＳ Ｐゴシック"/>
              </a:rPr>
              <a:t>East Asia vs United States/European Union vs others. </a:t>
            </a:r>
            <a:r>
              <a:rPr lang="en-US" baseline="30000" dirty="0">
                <a:solidFill>
                  <a:prstClr val="black"/>
                </a:solidFill>
                <a:latin typeface="Arial"/>
                <a:ea typeface="ＭＳ Ｐゴシック"/>
                <a:cs typeface="Arial"/>
              </a:rPr>
              <a:t>d </a:t>
            </a:r>
            <a:r>
              <a:rPr lang="en-US" dirty="0">
                <a:solidFill>
                  <a:prstClr val="black"/>
                </a:solidFill>
                <a:ea typeface="ＭＳ Ｐゴシック"/>
              </a:rPr>
              <a:t>Investigator’s choice. </a:t>
            </a:r>
            <a:r>
              <a:rPr lang="en-US" baseline="30000" dirty="0">
                <a:solidFill>
                  <a:prstClr val="black"/>
                </a:solidFill>
                <a:ea typeface="ＭＳ Ｐゴシック"/>
              </a:rPr>
              <a:t>e </a:t>
            </a:r>
            <a:r>
              <a:rPr lang="en-US" dirty="0">
                <a:solidFill>
                  <a:prstClr val="black"/>
                </a:solidFill>
                <a:ea typeface="ＭＳ Ｐゴシック"/>
              </a:rPr>
              <a:t>Labeled dose. </a:t>
            </a:r>
            <a:r>
              <a:rPr lang="en-US" baseline="30000" dirty="0">
                <a:solidFill>
                  <a:prstClr val="black"/>
                </a:solidFill>
                <a:ea typeface="ＭＳ Ｐゴシック"/>
              </a:rPr>
              <a:t>f </a:t>
            </a:r>
            <a:r>
              <a:rPr lang="en-US" dirty="0">
                <a:solidFill>
                  <a:prstClr val="black"/>
                </a:solidFill>
                <a:ea typeface="Calibri" panose="020F0502020204030204" pitchFamily="34" charset="0"/>
              </a:rPr>
              <a:t>Scans every 8 weeks for the first 12 months, then every 12 weeks. </a:t>
            </a:r>
            <a:r>
              <a:rPr lang="en-US" baseline="30000" dirty="0">
                <a:solidFill>
                  <a:prstClr val="black"/>
                </a:solidFill>
                <a:latin typeface="Arial"/>
                <a:ea typeface="ＭＳ Ｐゴシック"/>
                <a:cs typeface="Arial"/>
              </a:rPr>
              <a:t>g </a:t>
            </a:r>
            <a:r>
              <a:rPr lang="en-US" i="1" dirty="0">
                <a:solidFill>
                  <a:prstClr val="black"/>
                </a:solidFill>
                <a:ea typeface="Calibri" panose="020F0502020204030204" pitchFamily="34" charset="0"/>
              </a:rPr>
              <a:t>ESR1</a:t>
            </a:r>
            <a:r>
              <a:rPr lang="en-US" dirty="0">
                <a:solidFill>
                  <a:prstClr val="black"/>
                </a:solidFill>
                <a:ea typeface="Calibri" panose="020F0502020204030204" pitchFamily="34" charset="0"/>
              </a:rPr>
              <a:t>m status was centrally determined in baseline plasma by the Guardant 360 ctDNA assay and </a:t>
            </a:r>
            <a:r>
              <a:rPr lang="en-US" dirty="0" err="1">
                <a:solidFill>
                  <a:prstClr val="black"/>
                </a:solidFill>
                <a:ea typeface="Calibri" panose="020F0502020204030204" pitchFamily="34" charset="0"/>
              </a:rPr>
              <a:t>OncoCompass</a:t>
            </a:r>
            <a:r>
              <a:rPr lang="en-US" dirty="0">
                <a:solidFill>
                  <a:prstClr val="black"/>
                </a:solidFill>
                <a:ea typeface="Calibri" panose="020F0502020204030204" pitchFamily="34" charset="0"/>
              </a:rPr>
              <a:t> Plus assay (Burning Rock Biotech) for patients from China. </a:t>
            </a:r>
            <a:r>
              <a:rPr lang="en-US" baseline="30000" dirty="0">
                <a:solidFill>
                  <a:prstClr val="black"/>
                </a:solidFill>
                <a:latin typeface="Arial"/>
                <a:ea typeface="Calibri" panose="020F0502020204030204" pitchFamily="34" charset="0"/>
                <a:cs typeface="Arial"/>
              </a:rPr>
              <a:t>h </a:t>
            </a:r>
            <a:r>
              <a:rPr lang="en-US" kern="0" dirty="0">
                <a:solidFill>
                  <a:prstClr val="black"/>
                </a:solidFill>
                <a:ea typeface="MS PGothic" panose="020B0600070205080204" pitchFamily="34" charset="-128"/>
              </a:rPr>
              <a:t>Analysis conducted in all concurrently</a:t>
            </a:r>
            <a:r>
              <a:rPr lang="en-US" kern="0" dirty="0">
                <a:solidFill>
                  <a:prstClr val="black"/>
                </a:solidFill>
                <a:ea typeface="ＭＳ Ｐゴシック"/>
              </a:rPr>
              <a:t> randomized patients. </a:t>
            </a:r>
          </a:p>
        </p:txBody>
      </p:sp>
    </p:spTree>
    <p:extLst>
      <p:ext uri="{BB962C8B-B14F-4D97-AF65-F5344CB8AC3E}">
        <p14:creationId xmlns:p14="http://schemas.microsoft.com/office/powerpoint/2010/main" val="32229989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EF3B2C-0A01-C302-EB7B-4F60AF725D4E}"/>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3A41FC18-6C71-DEF9-C75D-6CD1B7E534E0}"/>
              </a:ext>
            </a:extLst>
          </p:cNvPr>
          <p:cNvSpPr txBox="1">
            <a:spLocks/>
          </p:cNvSpPr>
          <p:nvPr/>
        </p:nvSpPr>
        <p:spPr>
          <a:xfrm>
            <a:off x="609600" y="5254560"/>
            <a:ext cx="10960100" cy="800219"/>
          </a:xfrm>
          <a:prstGeom prst="roundRect">
            <a:avLst>
              <a:gd name="adj" fmla="val 0"/>
            </a:avLst>
          </a:prstGeom>
          <a:solidFill>
            <a:srgbClr val="DFDFDF"/>
          </a:solidFill>
          <a:ln w="12700" cap="flat" cmpd="sng" algn="ctr">
            <a:noFill/>
            <a:prstDash val="solid"/>
          </a:ln>
          <a:effectLst/>
        </p:spPr>
        <p:txBody>
          <a:bodyPr wrap="square" lIns="182880" tIns="91440" bIns="9144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14377">
              <a:defRPr/>
            </a:pPr>
            <a:r>
              <a:rPr lang="en-US" b="1" kern="0" dirty="0" err="1">
                <a:solidFill>
                  <a:prstClr val="black"/>
                </a:solidFill>
                <a:latin typeface="Arial"/>
                <a:ea typeface="ＭＳ Ｐゴシック"/>
              </a:rPr>
              <a:t>Imlunestrant</a:t>
            </a:r>
            <a:r>
              <a:rPr lang="en-US" b="1" kern="0" dirty="0">
                <a:solidFill>
                  <a:prstClr val="black"/>
                </a:solidFill>
                <a:latin typeface="Arial"/>
                <a:ea typeface="ＭＳ Ｐゴシック"/>
              </a:rPr>
              <a:t> led to a 38% reduction in the risk of progression or death </a:t>
            </a:r>
            <a:r>
              <a:rPr lang="en-IE" b="1" dirty="0">
                <a:solidFill>
                  <a:prstClr val="black"/>
                </a:solidFill>
                <a:latin typeface="Arial" panose="020B0604020202020204" pitchFamily="34" charset="0"/>
                <a:ea typeface="ＭＳ Ｐゴシック"/>
                <a:cs typeface="Arial" panose="020B0604020202020204" pitchFamily="34" charset="0"/>
              </a:rPr>
              <a:t>in patients with </a:t>
            </a:r>
            <a:r>
              <a:rPr lang="en-IE" b="1" i="1" dirty="0">
                <a:solidFill>
                  <a:prstClr val="black"/>
                </a:solidFill>
                <a:latin typeface="Arial" panose="020B0604020202020204" pitchFamily="34" charset="0"/>
                <a:ea typeface="ＭＳ Ｐゴシック"/>
                <a:cs typeface="Arial" panose="020B0604020202020204" pitchFamily="34" charset="0"/>
              </a:rPr>
              <a:t>ESR1</a:t>
            </a:r>
            <a:r>
              <a:rPr lang="en-IE" b="1" dirty="0">
                <a:solidFill>
                  <a:prstClr val="black"/>
                </a:solidFill>
                <a:latin typeface="Arial" panose="020B0604020202020204" pitchFamily="34" charset="0"/>
                <a:ea typeface="ＭＳ Ｐゴシック"/>
                <a:cs typeface="Arial" panose="020B0604020202020204" pitchFamily="34" charset="0"/>
              </a:rPr>
              <a:t>m</a:t>
            </a:r>
          </a:p>
          <a:p>
            <a:pPr defTabSz="914377">
              <a:defRPr/>
            </a:pPr>
            <a:r>
              <a:rPr lang="en-US" sz="1100" b="1" kern="0" dirty="0">
                <a:solidFill>
                  <a:prstClr val="black"/>
                </a:solidFill>
                <a:latin typeface="Arial"/>
                <a:ea typeface="ＭＳ Ｐゴシック"/>
              </a:rPr>
              <a:t>OS (secondary endpoint): Interim OS in the ESR1m population favored </a:t>
            </a:r>
            <a:r>
              <a:rPr lang="en-US" sz="1100" b="1" kern="0" dirty="0" err="1">
                <a:solidFill>
                  <a:prstClr val="black"/>
                </a:solidFill>
                <a:latin typeface="Arial"/>
                <a:ea typeface="ＭＳ Ｐゴシック"/>
              </a:rPr>
              <a:t>imlunestrant</a:t>
            </a:r>
            <a:r>
              <a:rPr lang="en-US" sz="1100" b="1" kern="0" dirty="0">
                <a:solidFill>
                  <a:prstClr val="black"/>
                </a:solidFill>
                <a:latin typeface="Arial"/>
                <a:ea typeface="ＭＳ Ｐゴシック"/>
              </a:rPr>
              <a:t> 34.5 vs 23.1 months (HR, 0.60; 95% CI, 0.43–0.86), but did not cross the </a:t>
            </a:r>
            <a:br>
              <a:rPr lang="en-US" sz="1100" b="1" kern="0" dirty="0">
                <a:solidFill>
                  <a:prstClr val="black"/>
                </a:solidFill>
                <a:latin typeface="Arial"/>
                <a:ea typeface="ＭＳ Ｐゴシック"/>
              </a:rPr>
            </a:br>
            <a:r>
              <a:rPr lang="en-US" sz="1100" b="1" kern="0" dirty="0">
                <a:solidFill>
                  <a:prstClr val="black"/>
                </a:solidFill>
                <a:latin typeface="Arial"/>
                <a:ea typeface="ＭＳ Ｐゴシック"/>
              </a:rPr>
              <a:t>pre-specified significance boundary. </a:t>
            </a:r>
            <a:r>
              <a:rPr lang="en-US" sz="1100" b="1" kern="0" dirty="0">
                <a:solidFill>
                  <a:schemeClr val="accent3"/>
                </a:solidFill>
                <a:latin typeface="Arial"/>
                <a:ea typeface="ＭＳ Ｐゴシック"/>
              </a:rPr>
              <a:t>Approval was based on PFS.</a:t>
            </a:r>
          </a:p>
        </p:txBody>
      </p:sp>
      <p:sp>
        <p:nvSpPr>
          <p:cNvPr id="20" name="Title 19">
            <a:extLst>
              <a:ext uri="{FF2B5EF4-FFF2-40B4-BE49-F238E27FC236}">
                <a16:creationId xmlns:a16="http://schemas.microsoft.com/office/drawing/2014/main" id="{7A5AFD65-1DCC-BC62-649C-E11464C226F0}"/>
              </a:ext>
            </a:extLst>
          </p:cNvPr>
          <p:cNvSpPr>
            <a:spLocks noGrp="1"/>
          </p:cNvSpPr>
          <p:nvPr>
            <p:ph type="title"/>
          </p:nvPr>
        </p:nvSpPr>
        <p:spPr/>
        <p:txBody>
          <a:bodyPr>
            <a:noAutofit/>
          </a:bodyPr>
          <a:lstStyle/>
          <a:p>
            <a:r>
              <a:rPr lang="en-IE" sz="2800"/>
              <a:t>EMBER-3 </a:t>
            </a:r>
            <a:r>
              <a:rPr lang="en-IE" sz="2533"/>
              <a:t>Primary Endpoint: </a:t>
            </a:r>
            <a:r>
              <a:rPr lang="en-IE" sz="2533" err="1"/>
              <a:t>Imlunestrant</a:t>
            </a:r>
            <a:r>
              <a:rPr lang="en-IE" sz="2533"/>
              <a:t> vs SOC ET </a:t>
            </a:r>
            <a:br>
              <a:rPr lang="en-IE" sz="2533"/>
            </a:br>
            <a:r>
              <a:rPr lang="en-IE" sz="2533"/>
              <a:t>Investigator-Assessed PFS in Patients With </a:t>
            </a:r>
            <a:r>
              <a:rPr lang="en-IE" sz="2533" i="1"/>
              <a:t>ESR1</a:t>
            </a:r>
            <a:r>
              <a:rPr lang="en-IE" sz="2533"/>
              <a:t>m</a:t>
            </a:r>
          </a:p>
        </p:txBody>
      </p:sp>
      <p:pic>
        <p:nvPicPr>
          <p:cNvPr id="5" name="Picture 4">
            <a:extLst>
              <a:ext uri="{FF2B5EF4-FFF2-40B4-BE49-F238E27FC236}">
                <a16:creationId xmlns:a16="http://schemas.microsoft.com/office/drawing/2014/main" id="{8B07EF3B-D982-B9D3-C553-3A07A42ADF52}"/>
              </a:ext>
            </a:extLst>
          </p:cNvPr>
          <p:cNvPicPr>
            <a:picLocks noChangeAspect="1"/>
          </p:cNvPicPr>
          <p:nvPr/>
        </p:nvPicPr>
        <p:blipFill>
          <a:blip r:embed="rId3"/>
          <a:stretch>
            <a:fillRect/>
          </a:stretch>
        </p:blipFill>
        <p:spPr>
          <a:xfrm>
            <a:off x="754822" y="1236518"/>
            <a:ext cx="6615704" cy="3946868"/>
          </a:xfrm>
          <a:prstGeom prst="rect">
            <a:avLst/>
          </a:prstGeom>
        </p:spPr>
      </p:pic>
      <p:pic>
        <p:nvPicPr>
          <p:cNvPr id="22" name="Picture 21">
            <a:extLst>
              <a:ext uri="{FF2B5EF4-FFF2-40B4-BE49-F238E27FC236}">
                <a16:creationId xmlns:a16="http://schemas.microsoft.com/office/drawing/2014/main" id="{3FA62905-68FA-B777-3117-2D7404A360A2}"/>
              </a:ext>
            </a:extLst>
          </p:cNvPr>
          <p:cNvPicPr>
            <a:picLocks noChangeAspect="1"/>
          </p:cNvPicPr>
          <p:nvPr/>
        </p:nvPicPr>
        <p:blipFill>
          <a:blip r:embed="rId4"/>
          <a:stretch>
            <a:fillRect/>
          </a:stretch>
        </p:blipFill>
        <p:spPr>
          <a:xfrm>
            <a:off x="6717281" y="1674614"/>
            <a:ext cx="4962655" cy="2344740"/>
          </a:xfrm>
          <a:prstGeom prst="rect">
            <a:avLst/>
          </a:prstGeom>
        </p:spPr>
      </p:pic>
      <p:sp>
        <p:nvSpPr>
          <p:cNvPr id="2" name="Footer Placeholder 2">
            <a:extLst>
              <a:ext uri="{FF2B5EF4-FFF2-40B4-BE49-F238E27FC236}">
                <a16:creationId xmlns:a16="http://schemas.microsoft.com/office/drawing/2014/main" id="{757F1ECF-C8BA-E96D-96A5-3057C8C639B2}"/>
              </a:ext>
            </a:extLst>
          </p:cNvPr>
          <p:cNvSpPr txBox="1">
            <a:spLocks/>
          </p:cNvSpPr>
          <p:nvPr/>
        </p:nvSpPr>
        <p:spPr>
          <a:xfrm>
            <a:off x="622300" y="5945188"/>
            <a:ext cx="9316830"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14377">
              <a:defRPr/>
            </a:pPr>
            <a:r>
              <a:rPr lang="en-US" dirty="0">
                <a:solidFill>
                  <a:prstClr val="black"/>
                </a:solidFill>
                <a:ea typeface="ＭＳ Ｐゴシック"/>
              </a:rPr>
              <a:t>The median follow-up was 16.7 months in the </a:t>
            </a:r>
            <a:r>
              <a:rPr lang="en-US" dirty="0" err="1">
                <a:solidFill>
                  <a:prstClr val="black"/>
                </a:solidFill>
                <a:ea typeface="ＭＳ Ｐゴシック"/>
              </a:rPr>
              <a:t>imlunestrant</a:t>
            </a:r>
            <a:r>
              <a:rPr lang="en-US" dirty="0">
                <a:solidFill>
                  <a:prstClr val="black"/>
                </a:solidFill>
                <a:ea typeface="ＭＳ Ｐゴシック"/>
              </a:rPr>
              <a:t> arm and 13.8 months in the SOC ET arm. </a:t>
            </a:r>
            <a:r>
              <a:rPr lang="en-US" kern="100" baseline="30000" dirty="0">
                <a:solidFill>
                  <a:prstClr val="black"/>
                </a:solidFill>
                <a:ea typeface="Calibri" panose="020F0502020204030204" pitchFamily="34" charset="0"/>
              </a:rPr>
              <a:t>a </a:t>
            </a:r>
            <a:r>
              <a:rPr lang="en-US" dirty="0">
                <a:solidFill>
                  <a:prstClr val="black"/>
                </a:solidFill>
                <a:ea typeface="Calibri" panose="020F0502020204030204" pitchFamily="34" charset="0"/>
              </a:rPr>
              <a:t>Due to evidence of non-proportional hazards, a sensitivity analysis of PFS using RMST was conducted. E</a:t>
            </a:r>
            <a:r>
              <a:rPr lang="en-US" dirty="0">
                <a:solidFill>
                  <a:prstClr val="black"/>
                </a:solidFill>
                <a:ea typeface="ＭＳ Ｐゴシック"/>
              </a:rPr>
              <a:t>stimated RSMT at 19.4 months was 7.9 months (95% CI 6.8-9.1) in the </a:t>
            </a:r>
            <a:r>
              <a:rPr lang="en-US" dirty="0" err="1">
                <a:solidFill>
                  <a:prstClr val="black"/>
                </a:solidFill>
                <a:ea typeface="ＭＳ Ｐゴシック"/>
              </a:rPr>
              <a:t>imlunestrant</a:t>
            </a:r>
            <a:r>
              <a:rPr lang="en-US" dirty="0">
                <a:solidFill>
                  <a:prstClr val="black"/>
                </a:solidFill>
                <a:ea typeface="ＭＳ Ｐゴシック"/>
              </a:rPr>
              <a:t> arm vs 5.4 months (95% CI 4.6-6.2) in the SOC ET arm [difference 2.6 months (1.2.-3.9)].</a:t>
            </a:r>
            <a:br>
              <a:rPr lang="en-US" dirty="0">
                <a:solidFill>
                  <a:prstClr val="black"/>
                </a:solidFill>
                <a:ea typeface="ＭＳ Ｐゴシック"/>
              </a:rPr>
            </a:br>
            <a:r>
              <a:rPr lang="it-IT" dirty="0"/>
              <a:t>Jhaveri KL, et al. </a:t>
            </a:r>
            <a:r>
              <a:rPr lang="it-IT" i="1" dirty="0"/>
              <a:t>Ann </a:t>
            </a:r>
            <a:r>
              <a:rPr lang="it-IT" i="1" dirty="0" err="1"/>
              <a:t>Oncol</a:t>
            </a:r>
            <a:r>
              <a:rPr lang="it-IT" i="1" dirty="0"/>
              <a:t>. </a:t>
            </a:r>
            <a:r>
              <a:rPr lang="it-IT" dirty="0"/>
              <a:t>2026;37(4):532-543.</a:t>
            </a:r>
            <a:endParaRPr lang="en-US" kern="100" dirty="0">
              <a:solidFill>
                <a:prstClr val="black"/>
              </a:solidFill>
              <a:ea typeface="Calibri" panose="020F0502020204030204" pitchFamily="34" charset="0"/>
            </a:endParaRPr>
          </a:p>
        </p:txBody>
      </p:sp>
    </p:spTree>
    <p:extLst>
      <p:ext uri="{BB962C8B-B14F-4D97-AF65-F5344CB8AC3E}">
        <p14:creationId xmlns:p14="http://schemas.microsoft.com/office/powerpoint/2010/main" val="1388298278"/>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1D8998-6D3E-1AEE-8865-5B22A59D2349}"/>
            </a:ext>
          </a:extLst>
        </p:cNvPr>
        <p:cNvGrpSpPr/>
        <p:nvPr/>
      </p:nvGrpSpPr>
      <p:grpSpPr>
        <a:xfrm>
          <a:off x="0" y="0"/>
          <a:ext cx="0" cy="0"/>
          <a:chOff x="0" y="0"/>
          <a:chExt cx="0" cy="0"/>
        </a:xfrm>
      </p:grpSpPr>
      <p:pic>
        <p:nvPicPr>
          <p:cNvPr id="8" name="Picture 7">
            <a:extLst>
              <a:ext uri="{FF2B5EF4-FFF2-40B4-BE49-F238E27FC236}">
                <a16:creationId xmlns:a16="http://schemas.microsoft.com/office/drawing/2014/main" id="{FFA4FFD7-818E-DB9C-A710-7CAE25097F5D}"/>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15000"/>
                    </a14:imgEffect>
                  </a14:imgLayer>
                </a14:imgProps>
              </a:ext>
            </a:extLst>
          </a:blip>
          <a:srcRect/>
          <a:stretch/>
        </p:blipFill>
        <p:spPr>
          <a:xfrm>
            <a:off x="622300" y="984837"/>
            <a:ext cx="6997148" cy="4440812"/>
          </a:xfrm>
          <a:prstGeom prst="rect">
            <a:avLst/>
          </a:prstGeom>
        </p:spPr>
      </p:pic>
      <p:sp>
        <p:nvSpPr>
          <p:cNvPr id="9" name="Rectangle 8">
            <a:extLst>
              <a:ext uri="{FF2B5EF4-FFF2-40B4-BE49-F238E27FC236}">
                <a16:creationId xmlns:a16="http://schemas.microsoft.com/office/drawing/2014/main" id="{8EF329AE-2CF1-AA99-901A-9FB0263D4751}"/>
              </a:ext>
            </a:extLst>
          </p:cNvPr>
          <p:cNvSpPr/>
          <p:nvPr/>
        </p:nvSpPr>
        <p:spPr>
          <a:xfrm>
            <a:off x="7005143" y="1725247"/>
            <a:ext cx="815840" cy="124937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 name="Title 1">
            <a:extLst>
              <a:ext uri="{FF2B5EF4-FFF2-40B4-BE49-F238E27FC236}">
                <a16:creationId xmlns:a16="http://schemas.microsoft.com/office/drawing/2014/main" id="{7CFEBB7D-FC68-1192-C871-97285E353C39}"/>
              </a:ext>
            </a:extLst>
          </p:cNvPr>
          <p:cNvSpPr>
            <a:spLocks noGrp="1"/>
          </p:cNvSpPr>
          <p:nvPr>
            <p:ph type="title"/>
          </p:nvPr>
        </p:nvSpPr>
        <p:spPr>
          <a:xfrm>
            <a:off x="621792" y="365125"/>
            <a:ext cx="11070336" cy="871393"/>
          </a:xfrm>
        </p:spPr>
        <p:txBody>
          <a:bodyPr>
            <a:normAutofit fontScale="90000"/>
          </a:bodyPr>
          <a:lstStyle/>
          <a:p>
            <a:r>
              <a:rPr lang="en-US" dirty="0"/>
              <a:t>EMBER-3: Interim OS of </a:t>
            </a:r>
            <a:r>
              <a:rPr lang="en-US" dirty="0" err="1"/>
              <a:t>Imlunestrant</a:t>
            </a:r>
            <a:r>
              <a:rPr lang="en-US" dirty="0"/>
              <a:t> vs SOC ET at 50% Maturity in Patients with </a:t>
            </a:r>
            <a:r>
              <a:rPr lang="en-US" i="1" dirty="0"/>
              <a:t>ESR1</a:t>
            </a:r>
            <a:r>
              <a:rPr lang="en-US" dirty="0"/>
              <a:t>m</a:t>
            </a:r>
            <a:endParaRPr lang="en-CA" dirty="0"/>
          </a:p>
        </p:txBody>
      </p:sp>
      <p:sp>
        <p:nvSpPr>
          <p:cNvPr id="5" name="Footer Placeholder 3">
            <a:extLst>
              <a:ext uri="{FF2B5EF4-FFF2-40B4-BE49-F238E27FC236}">
                <a16:creationId xmlns:a16="http://schemas.microsoft.com/office/drawing/2014/main" id="{70BA0A7F-E10B-162C-C978-AE4A8454CD8F}"/>
              </a:ext>
            </a:extLst>
          </p:cNvPr>
          <p:cNvSpPr txBox="1">
            <a:spLocks/>
          </p:cNvSpPr>
          <p:nvPr/>
        </p:nvSpPr>
        <p:spPr>
          <a:xfrm>
            <a:off x="97082" y="5160686"/>
            <a:ext cx="11472618"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Roboto" panose="02000000000000000000" pitchFamily="2" charset="0"/>
                <a:ea typeface="Roboto" panose="02000000000000000000" pitchFamily="2" charset="0"/>
                <a:cs typeface="Roboto" panose="02000000000000000000" pitchFamily="2"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t-IT" sz="1000">
              <a:solidFill>
                <a:schemeClr val="tx1"/>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EC0C14FD-B5CD-E4FF-FDE2-7A65DD942CED}"/>
              </a:ext>
            </a:extLst>
          </p:cNvPr>
          <p:cNvSpPr txBox="1">
            <a:spLocks/>
          </p:cNvSpPr>
          <p:nvPr/>
        </p:nvSpPr>
        <p:spPr>
          <a:xfrm>
            <a:off x="1188881" y="5425649"/>
            <a:ext cx="10499026" cy="565450"/>
          </a:xfrm>
          <a:prstGeom prst="roundRect">
            <a:avLst>
              <a:gd name="adj" fmla="val 0"/>
            </a:avLst>
          </a:prstGeom>
          <a:solidFill>
            <a:srgbClr val="3C7CEA"/>
          </a:solidFill>
          <a:ln w="12700" cap="flat" cmpd="sng" algn="ctr">
            <a:noFill/>
            <a:prstDash val="solid"/>
          </a:ln>
          <a:effectLst/>
        </p:spPr>
        <p:txBody>
          <a:bodyPr wrap="square" lIns="0" tIns="91440" rIns="0" bIns="9144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b="1" spc="-30" dirty="0" err="1">
                <a:solidFill>
                  <a:schemeClr val="bg1"/>
                </a:solidFill>
                <a:latin typeface="Arial" panose="020B0604020202020204" pitchFamily="34" charset="0"/>
                <a:ea typeface="Roboto" panose="02000000000000000000" pitchFamily="2" charset="0"/>
                <a:cs typeface="Arial" panose="020B0604020202020204" pitchFamily="34" charset="0"/>
              </a:rPr>
              <a:t>Imlunestrant</a:t>
            </a:r>
            <a:r>
              <a:rPr lang="en-US" b="1" spc="-30" dirty="0">
                <a:solidFill>
                  <a:schemeClr val="bg1"/>
                </a:solidFill>
                <a:latin typeface="Arial" panose="020B0604020202020204" pitchFamily="34" charset="0"/>
                <a:ea typeface="Roboto" panose="02000000000000000000" pitchFamily="2" charset="0"/>
                <a:cs typeface="Arial" panose="020B0604020202020204" pitchFamily="34" charset="0"/>
              </a:rPr>
              <a:t> led to an ~11-month numerical improvement in median OS in patients with </a:t>
            </a:r>
            <a:r>
              <a:rPr lang="en-US" b="1" i="1" spc="-30" dirty="0">
                <a:solidFill>
                  <a:schemeClr val="bg1"/>
                </a:solidFill>
                <a:latin typeface="Arial" panose="020B0604020202020204" pitchFamily="34" charset="0"/>
                <a:ea typeface="Roboto" panose="02000000000000000000" pitchFamily="2" charset="0"/>
                <a:cs typeface="Arial" panose="020B0604020202020204" pitchFamily="34" charset="0"/>
              </a:rPr>
              <a:t>ESR1m</a:t>
            </a:r>
          </a:p>
        </p:txBody>
      </p:sp>
      <p:graphicFrame>
        <p:nvGraphicFramePr>
          <p:cNvPr id="7" name="Table 6">
            <a:extLst>
              <a:ext uri="{FF2B5EF4-FFF2-40B4-BE49-F238E27FC236}">
                <a16:creationId xmlns:a16="http://schemas.microsoft.com/office/drawing/2014/main" id="{48F0E633-AFEB-71D7-1A7C-E6CDED698042}"/>
              </a:ext>
            </a:extLst>
          </p:cNvPr>
          <p:cNvGraphicFramePr>
            <a:graphicFrameLocks noGrp="1"/>
          </p:cNvGraphicFramePr>
          <p:nvPr>
            <p:extLst>
              <p:ext uri="{D42A27DB-BD31-4B8C-83A1-F6EECF244321}">
                <p14:modId xmlns:p14="http://schemas.microsoft.com/office/powerpoint/2010/main" val="3544327129"/>
              </p:ext>
            </p:extLst>
          </p:nvPr>
        </p:nvGraphicFramePr>
        <p:xfrm>
          <a:off x="7413063" y="2709297"/>
          <a:ext cx="3752486" cy="1453126"/>
        </p:xfrm>
        <a:graphic>
          <a:graphicData uri="http://schemas.openxmlformats.org/drawingml/2006/table">
            <a:tbl>
              <a:tblPr firstRow="1" bandRow="1">
                <a:tableStyleId>{2D5ABB26-0587-4C30-8999-92F81FD0307C}</a:tableStyleId>
              </a:tblPr>
              <a:tblGrid>
                <a:gridCol w="1168746">
                  <a:extLst>
                    <a:ext uri="{9D8B030D-6E8A-4147-A177-3AD203B41FA5}">
                      <a16:colId xmlns:a16="http://schemas.microsoft.com/office/drawing/2014/main" val="14112071"/>
                    </a:ext>
                  </a:extLst>
                </a:gridCol>
                <a:gridCol w="1231932">
                  <a:extLst>
                    <a:ext uri="{9D8B030D-6E8A-4147-A177-3AD203B41FA5}">
                      <a16:colId xmlns:a16="http://schemas.microsoft.com/office/drawing/2014/main" val="633949007"/>
                    </a:ext>
                  </a:extLst>
                </a:gridCol>
                <a:gridCol w="1351808">
                  <a:extLst>
                    <a:ext uri="{9D8B030D-6E8A-4147-A177-3AD203B41FA5}">
                      <a16:colId xmlns:a16="http://schemas.microsoft.com/office/drawing/2014/main" val="665086529"/>
                    </a:ext>
                  </a:extLst>
                </a:gridCol>
              </a:tblGrid>
              <a:tr h="251675">
                <a:tc>
                  <a:txBody>
                    <a:bodyPr/>
                    <a:lstStyle>
                      <a:lvl1pPr marL="0" algn="l" defTabSz="457200" rtl="0" eaLnBrk="1" latinLnBrk="0" hangingPunct="1">
                        <a:defRPr sz="1800" b="1" kern="1200">
                          <a:solidFill>
                            <a:schemeClr val="lt1"/>
                          </a:solidFill>
                          <a:latin typeface="Calibri"/>
                          <a:ea typeface="Heiti SC Light"/>
                          <a:cs typeface="Heiti SC Light"/>
                        </a:defRPr>
                      </a:lvl1pPr>
                      <a:lvl2pPr marL="457200" algn="l" defTabSz="457200" rtl="0" eaLnBrk="1" latinLnBrk="0" hangingPunct="1">
                        <a:defRPr sz="1800" b="1" kern="1200">
                          <a:solidFill>
                            <a:schemeClr val="lt1"/>
                          </a:solidFill>
                          <a:latin typeface="Calibri"/>
                          <a:ea typeface="Heiti SC Light"/>
                          <a:cs typeface="Heiti SC Light"/>
                        </a:defRPr>
                      </a:lvl2pPr>
                      <a:lvl3pPr marL="914400" algn="l" defTabSz="457200" rtl="0" eaLnBrk="1" latinLnBrk="0" hangingPunct="1">
                        <a:defRPr sz="1800" b="1" kern="1200">
                          <a:solidFill>
                            <a:schemeClr val="lt1"/>
                          </a:solidFill>
                          <a:latin typeface="Calibri"/>
                          <a:ea typeface="Heiti SC Light"/>
                          <a:cs typeface="Heiti SC Light"/>
                        </a:defRPr>
                      </a:lvl3pPr>
                      <a:lvl4pPr marL="1371600" algn="l" defTabSz="457200" rtl="0" eaLnBrk="1" latinLnBrk="0" hangingPunct="1">
                        <a:defRPr sz="1800" b="1" kern="1200">
                          <a:solidFill>
                            <a:schemeClr val="lt1"/>
                          </a:solidFill>
                          <a:latin typeface="Calibri"/>
                          <a:ea typeface="Heiti SC Light"/>
                          <a:cs typeface="Heiti SC Light"/>
                        </a:defRPr>
                      </a:lvl4pPr>
                      <a:lvl5pPr marL="1828800" algn="l" defTabSz="457200" rtl="0" eaLnBrk="1" latinLnBrk="0" hangingPunct="1">
                        <a:defRPr sz="1800" b="1" kern="1200">
                          <a:solidFill>
                            <a:schemeClr val="lt1"/>
                          </a:solidFill>
                          <a:latin typeface="Calibri"/>
                          <a:ea typeface="Heiti SC Light"/>
                          <a:cs typeface="Heiti SC Light"/>
                        </a:defRPr>
                      </a:lvl5pPr>
                      <a:lvl6pPr marL="2286000" algn="l" defTabSz="457200" rtl="0" eaLnBrk="1" latinLnBrk="0" hangingPunct="1">
                        <a:defRPr sz="1800" b="1" kern="1200">
                          <a:solidFill>
                            <a:schemeClr val="lt1"/>
                          </a:solidFill>
                          <a:latin typeface="Calibri"/>
                          <a:ea typeface="Heiti SC Light"/>
                          <a:cs typeface="Heiti SC Light"/>
                        </a:defRPr>
                      </a:lvl6pPr>
                      <a:lvl7pPr marL="2743200" algn="l" defTabSz="457200" rtl="0" eaLnBrk="1" latinLnBrk="0" hangingPunct="1">
                        <a:defRPr sz="1800" b="1" kern="1200">
                          <a:solidFill>
                            <a:schemeClr val="lt1"/>
                          </a:solidFill>
                          <a:latin typeface="Calibri"/>
                          <a:ea typeface="Heiti SC Light"/>
                          <a:cs typeface="Heiti SC Light"/>
                        </a:defRPr>
                      </a:lvl7pPr>
                      <a:lvl8pPr marL="3200400" algn="l" defTabSz="457200" rtl="0" eaLnBrk="1" latinLnBrk="0" hangingPunct="1">
                        <a:defRPr sz="1800" b="1" kern="1200">
                          <a:solidFill>
                            <a:schemeClr val="lt1"/>
                          </a:solidFill>
                          <a:latin typeface="Calibri"/>
                          <a:ea typeface="Heiti SC Light"/>
                          <a:cs typeface="Heiti SC Light"/>
                        </a:defRPr>
                      </a:lvl8pPr>
                      <a:lvl9pPr marL="3657600" algn="l" defTabSz="457200" rtl="0" eaLnBrk="1" latinLnBrk="0" hangingPunct="1">
                        <a:defRPr sz="1800" b="1" kern="1200">
                          <a:solidFill>
                            <a:schemeClr val="lt1"/>
                          </a:solidFill>
                          <a:latin typeface="Calibri"/>
                          <a:ea typeface="Heiti SC Light"/>
                          <a:cs typeface="Heiti SC Light"/>
                        </a:defRPr>
                      </a:lvl9pPr>
                    </a:lstStyle>
                    <a:p>
                      <a:endParaRPr lang="en-GB" sz="1000" noProof="0" dirty="0">
                        <a:solidFill>
                          <a:schemeClr val="bg1"/>
                        </a:solidFill>
                        <a:latin typeface="Arial" panose="020B0604020202020204" pitchFamily="34" charset="0"/>
                        <a:ea typeface="Roboto" panose="02000000000000000000" pitchFamily="2" charset="0"/>
                        <a:cs typeface="Arial" panose="020B0604020202020204" pitchFamily="34" charset="0"/>
                      </a:endParaRPr>
                    </a:p>
                  </a:txBody>
                  <a:tcPr marL="68581" marR="6858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rPr>
                        <a:t>Imlunestrant n=138</a:t>
                      </a:r>
                      <a:endParaRPr kumimoji="0" lang="en-GB" sz="1000" b="1" i="0" u="none" strike="noStrike" kern="1200" cap="none" spc="0" normalizeH="0" baseline="0" noProof="0" dirty="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C7CEA"/>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rPr>
                        <a:t>SOC 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rPr>
                        <a:t>n=118</a:t>
                      </a:r>
                      <a:endParaRPr kumimoji="0" lang="en-GB" sz="1000" b="1" i="0" u="none" strike="noStrike" kern="1200" cap="none" spc="0" normalizeH="0" baseline="30000" noProof="0" dirty="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extLst>
                  <a:ext uri="{0D108BD9-81ED-4DB2-BD59-A6C34878D82A}">
                    <a16:rowId xmlns:a16="http://schemas.microsoft.com/office/drawing/2014/main" val="518073165"/>
                  </a:ext>
                </a:extLst>
              </a:tr>
              <a:tr h="251675">
                <a:tc>
                  <a:txBody>
                    <a:bodyPr/>
                    <a:lstStyle/>
                    <a:p>
                      <a:pPr algn="l">
                        <a:spcBef>
                          <a:spcPts val="0"/>
                        </a:spcBef>
                        <a:spcAft>
                          <a:spcPts val="0"/>
                        </a:spcAft>
                      </a:pPr>
                      <a:r>
                        <a:rPr lang="en-GB" sz="1000" kern="1200" baseline="0" noProof="0">
                          <a:solidFill>
                            <a:schemeClr val="tx1"/>
                          </a:solidFill>
                          <a:latin typeface="Arial" panose="020B0604020202020204" pitchFamily="34" charset="0"/>
                          <a:ea typeface="Roboto" panose="02000000000000000000" pitchFamily="2" charset="0"/>
                          <a:cs typeface="Arial" panose="020B0604020202020204" pitchFamily="34" charset="0"/>
                        </a:rPr>
                        <a:t>No. of events</a:t>
                      </a:r>
                      <a:endParaRPr lang="en-GB" sz="1000" kern="1200" baseline="0" noProof="0" dirty="0">
                        <a:solidFill>
                          <a:schemeClr val="tx1"/>
                        </a:solidFill>
                        <a:latin typeface="Arial" panose="020B0604020202020204" pitchFamily="34" charset="0"/>
                        <a:ea typeface="Roboto" panose="02000000000000000000" pitchFamily="2" charset="0"/>
                        <a:cs typeface="Arial"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57</a:t>
                      </a:r>
                      <a:endParaRPr kumimoji="0" lang="en-GB" sz="1000" b="0"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71</a:t>
                      </a: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3757133"/>
                  </a:ext>
                </a:extLst>
              </a:tr>
              <a:tr h="408971">
                <a:tc>
                  <a:txBody>
                    <a:bodyPr/>
                    <a:lstStyle>
                      <a:lvl1pPr marL="0" algn="l" defTabSz="457200" rtl="0" eaLnBrk="1" latinLnBrk="0" hangingPunct="1">
                        <a:defRPr sz="1800" kern="1200">
                          <a:solidFill>
                            <a:schemeClr val="dk1"/>
                          </a:solidFill>
                          <a:latin typeface="Calibri"/>
                          <a:ea typeface="Heiti SC Light"/>
                          <a:cs typeface="Heiti SC Light"/>
                        </a:defRPr>
                      </a:lvl1pPr>
                      <a:lvl2pPr marL="457200" algn="l" defTabSz="457200" rtl="0" eaLnBrk="1" latinLnBrk="0" hangingPunct="1">
                        <a:defRPr sz="1800" kern="1200">
                          <a:solidFill>
                            <a:schemeClr val="dk1"/>
                          </a:solidFill>
                          <a:latin typeface="Calibri"/>
                          <a:ea typeface="Heiti SC Light"/>
                          <a:cs typeface="Heiti SC Light"/>
                        </a:defRPr>
                      </a:lvl2pPr>
                      <a:lvl3pPr marL="914400" algn="l" defTabSz="457200" rtl="0" eaLnBrk="1" latinLnBrk="0" hangingPunct="1">
                        <a:defRPr sz="1800" kern="1200">
                          <a:solidFill>
                            <a:schemeClr val="dk1"/>
                          </a:solidFill>
                          <a:latin typeface="Calibri"/>
                          <a:ea typeface="Heiti SC Light"/>
                          <a:cs typeface="Heiti SC Light"/>
                        </a:defRPr>
                      </a:lvl3pPr>
                      <a:lvl4pPr marL="1371600" algn="l" defTabSz="457200" rtl="0" eaLnBrk="1" latinLnBrk="0" hangingPunct="1">
                        <a:defRPr sz="1800" kern="1200">
                          <a:solidFill>
                            <a:schemeClr val="dk1"/>
                          </a:solidFill>
                          <a:latin typeface="Calibri"/>
                          <a:ea typeface="Heiti SC Light"/>
                          <a:cs typeface="Heiti SC Light"/>
                        </a:defRPr>
                      </a:lvl4pPr>
                      <a:lvl5pPr marL="1828800" algn="l" defTabSz="457200" rtl="0" eaLnBrk="1" latinLnBrk="0" hangingPunct="1">
                        <a:defRPr sz="1800" kern="1200">
                          <a:solidFill>
                            <a:schemeClr val="dk1"/>
                          </a:solidFill>
                          <a:latin typeface="Calibri"/>
                          <a:ea typeface="Heiti SC Light"/>
                          <a:cs typeface="Heiti SC Light"/>
                        </a:defRPr>
                      </a:lvl5pPr>
                      <a:lvl6pPr marL="2286000" algn="l" defTabSz="457200" rtl="0" eaLnBrk="1" latinLnBrk="0" hangingPunct="1">
                        <a:defRPr sz="1800" kern="1200">
                          <a:solidFill>
                            <a:schemeClr val="dk1"/>
                          </a:solidFill>
                          <a:latin typeface="Calibri"/>
                          <a:ea typeface="Heiti SC Light"/>
                          <a:cs typeface="Heiti SC Light"/>
                        </a:defRPr>
                      </a:lvl6pPr>
                      <a:lvl7pPr marL="2743200" algn="l" defTabSz="457200" rtl="0" eaLnBrk="1" latinLnBrk="0" hangingPunct="1">
                        <a:defRPr sz="1800" kern="1200">
                          <a:solidFill>
                            <a:schemeClr val="dk1"/>
                          </a:solidFill>
                          <a:latin typeface="Calibri"/>
                          <a:ea typeface="Heiti SC Light"/>
                          <a:cs typeface="Heiti SC Light"/>
                        </a:defRPr>
                      </a:lvl7pPr>
                      <a:lvl8pPr marL="3200400" algn="l" defTabSz="457200" rtl="0" eaLnBrk="1" latinLnBrk="0" hangingPunct="1">
                        <a:defRPr sz="1800" kern="1200">
                          <a:solidFill>
                            <a:schemeClr val="dk1"/>
                          </a:solidFill>
                          <a:latin typeface="Calibri"/>
                          <a:ea typeface="Heiti SC Light"/>
                          <a:cs typeface="Heiti SC Light"/>
                        </a:defRPr>
                      </a:lvl8pPr>
                      <a:lvl9pPr marL="3657600" algn="l" defTabSz="457200" rtl="0" eaLnBrk="1" latinLnBrk="0" hangingPunct="1">
                        <a:defRPr sz="1800" kern="1200">
                          <a:solidFill>
                            <a:schemeClr val="dk1"/>
                          </a:solidFill>
                          <a:latin typeface="Calibri"/>
                          <a:ea typeface="Heiti SC Light"/>
                          <a:cs typeface="Heiti SC Light"/>
                        </a:defRPr>
                      </a:lvl9pPr>
                    </a:lstStyle>
                    <a:p>
                      <a:pPr algn="l">
                        <a:spcBef>
                          <a:spcPts val="0"/>
                        </a:spcBef>
                        <a:spcAft>
                          <a:spcPts val="0"/>
                        </a:spcAft>
                      </a:pPr>
                      <a:r>
                        <a:rPr lang="en-GB" sz="1000" noProof="0">
                          <a:solidFill>
                            <a:schemeClr val="tx1"/>
                          </a:solidFill>
                          <a:latin typeface="Arial" panose="020B0604020202020204" pitchFamily="34" charset="0"/>
                          <a:ea typeface="Roboto" panose="02000000000000000000" pitchFamily="2" charset="0"/>
                          <a:cs typeface="Arial" panose="020B0604020202020204" pitchFamily="34" charset="0"/>
                        </a:rPr>
                        <a:t>Median (95%</a:t>
                      </a:r>
                      <a:r>
                        <a:rPr lang="en-GB" sz="1000" baseline="0" noProof="0">
                          <a:solidFill>
                            <a:schemeClr val="tx1"/>
                          </a:solidFill>
                          <a:latin typeface="Arial" panose="020B0604020202020204" pitchFamily="34" charset="0"/>
                          <a:ea typeface="Roboto" panose="02000000000000000000" pitchFamily="2" charset="0"/>
                          <a:cs typeface="Arial" panose="020B0604020202020204" pitchFamily="34" charset="0"/>
                        </a:rPr>
                        <a:t>CI)</a:t>
                      </a:r>
                      <a:endParaRPr lang="en-GB" sz="1000" b="1" noProof="0" dirty="0">
                        <a:solidFill>
                          <a:schemeClr val="tx1"/>
                        </a:solidFill>
                        <a:latin typeface="Arial" panose="020B0604020202020204" pitchFamily="34" charset="0"/>
                        <a:ea typeface="Roboto" panose="02000000000000000000" pitchFamily="2" charset="0"/>
                        <a:cs typeface="Arial"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34.5 </a:t>
                      </a: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(25.4-NR)</a:t>
                      </a:r>
                      <a:endParaRPr kumimoji="0" lang="en-GB" sz="1000" b="0"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23.1 </a:t>
                      </a: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(18.4-28.9)</a:t>
                      </a:r>
                      <a:endParaRPr kumimoji="0" lang="en-GB" sz="1000" b="0"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43896891"/>
                  </a:ext>
                </a:extLst>
              </a:tr>
              <a:tr h="251675">
                <a:tc>
                  <a:txBody>
                    <a:bodyPr/>
                    <a:lstStyle/>
                    <a:p>
                      <a:pPr algn="l">
                        <a:spcBef>
                          <a:spcPts val="0"/>
                        </a:spcBef>
                        <a:spcAft>
                          <a:spcPts val="0"/>
                        </a:spcAft>
                      </a:pPr>
                      <a:r>
                        <a:rPr lang="en-GB" sz="1000" noProof="0">
                          <a:solidFill>
                            <a:schemeClr val="tx1"/>
                          </a:solidFill>
                          <a:latin typeface="Arial" panose="020B0604020202020204" pitchFamily="34" charset="0"/>
                          <a:ea typeface="Roboto" panose="02000000000000000000" pitchFamily="2" charset="0"/>
                          <a:cs typeface="Arial" panose="020B0604020202020204" pitchFamily="34" charset="0"/>
                        </a:rPr>
                        <a:t>HR (95% CI)</a:t>
                      </a:r>
                      <a:endPar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spcBef>
                          <a:spcPts val="0"/>
                        </a:spcBef>
                        <a:spcAft>
                          <a:spcPts val="0"/>
                        </a:spcAft>
                      </a:pPr>
                      <a:r>
                        <a:rPr kumimoji="0" lang="en-GB" sz="10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0.60 </a:t>
                      </a: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(0.43–0.86)</a:t>
                      </a:r>
                    </a:p>
                    <a:p>
                      <a:pPr algn="ctr">
                        <a:spcBef>
                          <a:spcPts val="0"/>
                        </a:spcBef>
                        <a:spcAft>
                          <a:spcPts val="0"/>
                        </a:spcAft>
                      </a:pPr>
                      <a:r>
                        <a:rPr kumimoji="0" lang="en-GB" sz="1000" b="0" i="1"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P-</a:t>
                      </a: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value</a:t>
                      </a:r>
                      <a:r>
                        <a:rPr kumimoji="0" lang="en-GB" sz="1000" b="0" i="0" u="none" strike="noStrike" kern="1200" cap="none" spc="0" normalizeH="0" baseline="3000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 </a:t>
                      </a: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 0.0043</a:t>
                      </a:r>
                      <a:r>
                        <a:rPr kumimoji="0" lang="en-GB" sz="1000" b="0" i="0" u="none" strike="noStrike" kern="1200" cap="none" spc="0" normalizeH="0" baseline="3000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a:t>
                      </a:r>
                      <a:endParaRPr lang="en-GB" baseline="30000" dirty="0">
                        <a:latin typeface="Arial" panose="020B0604020202020204" pitchFamily="34"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endParaRPr kumimoji="0" lang="en-GB" sz="1600" b="0" i="0" u="none" strike="noStrike" kern="1200" cap="none" spc="0" normalizeH="0" baseline="0" noProof="0">
                        <a:ln>
                          <a:noFill/>
                        </a:ln>
                        <a:solidFill>
                          <a:schemeClr val="tx1"/>
                        </a:solidFill>
                        <a:effectLst/>
                        <a:uLnTx/>
                        <a:uFillTx/>
                        <a:latin typeface="Arial"/>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64111990"/>
                  </a:ext>
                </a:extLst>
              </a:tr>
            </a:tbl>
          </a:graphicData>
        </a:graphic>
      </p:graphicFrame>
      <p:sp>
        <p:nvSpPr>
          <p:cNvPr id="4" name="Footer Placeholder 2">
            <a:extLst>
              <a:ext uri="{FF2B5EF4-FFF2-40B4-BE49-F238E27FC236}">
                <a16:creationId xmlns:a16="http://schemas.microsoft.com/office/drawing/2014/main" id="{BAC8885A-DD5C-18EE-229F-8FCCF0FC967D}"/>
              </a:ext>
            </a:extLst>
          </p:cNvPr>
          <p:cNvSpPr txBox="1">
            <a:spLocks/>
          </p:cNvSpPr>
          <p:nvPr/>
        </p:nvSpPr>
        <p:spPr>
          <a:xfrm>
            <a:off x="622300" y="5945188"/>
            <a:ext cx="9316830"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baseline="30000" dirty="0">
                <a:sym typeface="Arial"/>
              </a:rPr>
              <a:t>* </a:t>
            </a:r>
            <a:r>
              <a:rPr lang="en-US" i="1" dirty="0">
                <a:sym typeface="Arial"/>
              </a:rPr>
              <a:t>P</a:t>
            </a:r>
            <a:r>
              <a:rPr lang="en-US" dirty="0">
                <a:sym typeface="Arial"/>
              </a:rPr>
              <a:t>-value did not achieve prespecified threshold for significance </a:t>
            </a:r>
            <a:r>
              <a:rPr lang="en-US" i="1" dirty="0">
                <a:sym typeface="Arial"/>
              </a:rPr>
              <a:t>(P = </a:t>
            </a:r>
            <a:r>
              <a:rPr lang="en-US" dirty="0">
                <a:sym typeface="Arial"/>
              </a:rPr>
              <a:t>0.0000004 at IA2).</a:t>
            </a:r>
          </a:p>
          <a:p>
            <a:r>
              <a:rPr lang="en-US" dirty="0">
                <a:sym typeface="Arial"/>
              </a:rPr>
              <a:t>Note: The median follow-up was 29.5 months across both arms.</a:t>
            </a:r>
            <a:br>
              <a:rPr lang="en-US" dirty="0">
                <a:sym typeface="Arial"/>
              </a:rPr>
            </a:br>
            <a:r>
              <a:rPr lang="it-IT" dirty="0"/>
              <a:t>Jhaveri KL, et al. </a:t>
            </a:r>
            <a:r>
              <a:rPr lang="it-IT" i="1" dirty="0"/>
              <a:t>Ann </a:t>
            </a:r>
            <a:r>
              <a:rPr lang="it-IT" i="1" dirty="0" err="1"/>
              <a:t>Oncol</a:t>
            </a:r>
            <a:r>
              <a:rPr lang="it-IT" i="1" dirty="0"/>
              <a:t>. </a:t>
            </a:r>
            <a:r>
              <a:rPr lang="it-IT" dirty="0"/>
              <a:t>2026;37(4):532-543.</a:t>
            </a:r>
          </a:p>
        </p:txBody>
      </p:sp>
    </p:spTree>
    <p:extLst>
      <p:ext uri="{BB962C8B-B14F-4D97-AF65-F5344CB8AC3E}">
        <p14:creationId xmlns:p14="http://schemas.microsoft.com/office/powerpoint/2010/main" val="14609837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C0662B-BDBE-355C-10C1-652400FFF79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46E28F3-67DF-8306-1490-50FC48229DD0}"/>
              </a:ext>
            </a:extLst>
          </p:cNvPr>
          <p:cNvSpPr>
            <a:spLocks noGrp="1"/>
          </p:cNvSpPr>
          <p:nvPr>
            <p:ph type="title"/>
          </p:nvPr>
        </p:nvSpPr>
        <p:spPr/>
        <p:txBody>
          <a:bodyPr>
            <a:normAutofit/>
          </a:bodyPr>
          <a:lstStyle/>
          <a:p>
            <a:r>
              <a:rPr lang="en-US" sz="3300" b="1"/>
              <a:t>Phase 3 VERITAC-2 Trial: Study Design</a:t>
            </a:r>
          </a:p>
        </p:txBody>
      </p:sp>
      <p:sp>
        <p:nvSpPr>
          <p:cNvPr id="6" name="Content Placeholder 3">
            <a:extLst>
              <a:ext uri="{FF2B5EF4-FFF2-40B4-BE49-F238E27FC236}">
                <a16:creationId xmlns:a16="http://schemas.microsoft.com/office/drawing/2014/main" id="{58F9EFB2-94C9-8BFB-6C2D-5C3C1D036194}"/>
              </a:ext>
            </a:extLst>
          </p:cNvPr>
          <p:cNvSpPr txBox="1">
            <a:spLocks/>
          </p:cNvSpPr>
          <p:nvPr/>
        </p:nvSpPr>
        <p:spPr>
          <a:xfrm>
            <a:off x="470970" y="5622995"/>
            <a:ext cx="11126873" cy="627803"/>
          </a:xfrm>
          <a:prstGeom prst="rect">
            <a:avLst/>
          </a:prstGeom>
        </p:spPr>
        <p:txBody>
          <a:bodyPr vert="horz" lIns="91440" tIns="45720" rIns="91440" bIns="45720" rtlCol="0" anchor="b">
            <a:noAutofit/>
          </a:bodyPr>
          <a:lstStyle>
            <a:lvl1pPr marL="342900" indent="-342900" algn="l" defTabSz="914400" rtl="0" eaLnBrk="1" latinLnBrk="0" hangingPunct="1">
              <a:lnSpc>
                <a:spcPct val="100000"/>
              </a:lnSpc>
              <a:spcBef>
                <a:spcPts val="1000"/>
              </a:spcBef>
              <a:buClr>
                <a:srgbClr val="008764"/>
              </a:buClr>
              <a:buFont typeface="Arial" panose="020B0604020202020204" pitchFamily="34" charset="0"/>
              <a:buChar char="•"/>
              <a:defRPr lang="en-US" sz="2400" kern="1200" dirty="0">
                <a:solidFill>
                  <a:srgbClr val="002557"/>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100000"/>
              </a:lnSpc>
              <a:spcBef>
                <a:spcPts val="500"/>
              </a:spcBef>
              <a:buClr>
                <a:srgbClr val="008764"/>
              </a:buClr>
              <a:buFont typeface="Wingdings" panose="05000000000000000000" pitchFamily="2" charset="2"/>
              <a:buChar char="§"/>
              <a:defRPr lang="en-US" sz="2400" kern="1200" dirty="0">
                <a:solidFill>
                  <a:srgbClr val="002557"/>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100000"/>
              </a:lnSpc>
              <a:spcBef>
                <a:spcPts val="500"/>
              </a:spcBef>
              <a:buClr>
                <a:srgbClr val="008764"/>
              </a:buClr>
              <a:buFont typeface="Courier New" panose="02070309020205020404" pitchFamily="49" charset="0"/>
              <a:buChar char="o"/>
              <a:defRPr lang="en-US" sz="1800" kern="1200" dirty="0">
                <a:solidFill>
                  <a:srgbClr val="002557"/>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100000"/>
              </a:lnSpc>
              <a:spcBef>
                <a:spcPts val="500"/>
              </a:spcBef>
              <a:buClr>
                <a:srgbClr val="008764"/>
              </a:buClr>
              <a:buFont typeface="Arial" panose="020B0604020202020204" pitchFamily="34" charset="0"/>
              <a:buChar char="•"/>
              <a:defRPr lang="en-US" sz="1800" kern="1200" dirty="0">
                <a:solidFill>
                  <a:srgbClr val="002557"/>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100000"/>
              </a:lnSpc>
              <a:spcBef>
                <a:spcPts val="500"/>
              </a:spcBef>
              <a:buClr>
                <a:srgbClr val="008764"/>
              </a:buClr>
              <a:buFont typeface="Arial" panose="020B0604020202020204" pitchFamily="34" charset="0"/>
              <a:buChar char="•"/>
              <a:defRPr lang="en-US" sz="1800" kern="1200" dirty="0">
                <a:solidFill>
                  <a:srgbClr val="002557"/>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8764"/>
              </a:buClr>
              <a:buSzTx/>
              <a:buFont typeface="Arial" panose="020B0604020202020204" pitchFamily="34" charset="0"/>
              <a:buNone/>
              <a:tabLst/>
              <a:defRPr/>
            </a:pPr>
            <a:endParaRPr kumimoji="0" lang="en-US" sz="800" b="0" i="0" u="none" strike="noStrike" kern="1200" cap="none" spc="0" normalizeH="0" baseline="0" noProof="0">
              <a:ln>
                <a:noFill/>
              </a:ln>
              <a:solidFill>
                <a:srgbClr val="002557"/>
              </a:solidFill>
              <a:effectLst/>
              <a:uLnTx/>
              <a:uFillTx/>
            </a:endParaRPr>
          </a:p>
        </p:txBody>
      </p:sp>
      <p:sp>
        <p:nvSpPr>
          <p:cNvPr id="10" name="Rectangle: Single Corner Rounded 9">
            <a:extLst>
              <a:ext uri="{FF2B5EF4-FFF2-40B4-BE49-F238E27FC236}">
                <a16:creationId xmlns:a16="http://schemas.microsoft.com/office/drawing/2014/main" id="{57206F4C-21E5-3D57-6EAA-E726B5020978}"/>
              </a:ext>
            </a:extLst>
          </p:cNvPr>
          <p:cNvSpPr/>
          <p:nvPr/>
        </p:nvSpPr>
        <p:spPr>
          <a:xfrm>
            <a:off x="5377527" y="1975334"/>
            <a:ext cx="3142724" cy="1097280"/>
          </a:xfrm>
          <a:prstGeom prst="round1Rect">
            <a:avLst>
              <a:gd name="adj" fmla="val 0"/>
            </a:avLst>
          </a:prstGeom>
          <a:solidFill>
            <a:schemeClr val="tx2"/>
          </a:solidFill>
          <a:ln w="12700" cap="flat" cmpd="sng" algn="ctr">
            <a:noFill/>
            <a:prstDash val="solid"/>
            <a:miter lim="800000"/>
          </a:ln>
          <a:effectLst/>
        </p:spPr>
        <p:txBody>
          <a:bodyPr lIns="60960" rIns="60960" rtlCol="0" anchor="ctr" anchorCtr="0"/>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121917" marR="0" lvl="0" indent="0" algn="ctr" defTabSz="1219170" rtl="0" eaLnBrk="1" fontAlgn="auto" latinLnBrk="0" hangingPunct="1">
              <a:lnSpc>
                <a:spcPct val="100000"/>
              </a:lnSpc>
              <a:spcBef>
                <a:spcPts val="1600"/>
              </a:spcBef>
              <a:spcAft>
                <a:spcPts val="0"/>
              </a:spcAft>
              <a:buClr>
                <a:srgbClr val="F5811F"/>
              </a:buClr>
              <a:buSzTx/>
              <a:buFontTx/>
              <a:buNone/>
              <a:tabLst/>
              <a:defRPr/>
            </a:pPr>
            <a:r>
              <a:rPr kumimoji="0" lang="en-US" sz="1600" b="1" i="0" u="none" strike="noStrike" kern="0" cap="none" spc="0" normalizeH="0" baseline="0" noProof="0" err="1">
                <a:ln>
                  <a:noFill/>
                </a:ln>
                <a:solidFill>
                  <a:prstClr val="white"/>
                </a:solidFill>
                <a:effectLst/>
                <a:uLnTx/>
                <a:uFillTx/>
                <a:latin typeface="Arial" panose="020B0604020202020204" pitchFamily="34" charset="0"/>
                <a:cs typeface="Arial" panose="020B0604020202020204" pitchFamily="34" charset="0"/>
              </a:rPr>
              <a:t>Vepdegestrant</a:t>
            </a:r>
            <a:r>
              <a:rPr kumimoji="0" lang="en-US" sz="16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 (n = 313)</a:t>
            </a:r>
          </a:p>
          <a:p>
            <a:pPr marL="182871" marR="0" lvl="0" indent="0" algn="ctr" defTabSz="1219170" rtl="0" eaLnBrk="1" fontAlgn="auto" latinLnBrk="0" hangingPunct="1">
              <a:lnSpc>
                <a:spcPct val="100000"/>
              </a:lnSpc>
              <a:spcBef>
                <a:spcPts val="600"/>
              </a:spcBef>
              <a:spcAft>
                <a:spcPts val="0"/>
              </a:spcAft>
              <a:buClr>
                <a:prstClr val="white"/>
              </a:buClr>
              <a:buSzTx/>
              <a:buFontTx/>
              <a:buNone/>
              <a:tabLst/>
              <a:defRPr/>
            </a:pPr>
            <a:r>
              <a:rPr kumimoji="0" lang="en-US" sz="16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200 mg orally (once daily)</a:t>
            </a:r>
          </a:p>
        </p:txBody>
      </p:sp>
      <p:cxnSp>
        <p:nvCxnSpPr>
          <p:cNvPr id="11" name="Straight Arrow Connector 10">
            <a:extLst>
              <a:ext uri="{FF2B5EF4-FFF2-40B4-BE49-F238E27FC236}">
                <a16:creationId xmlns:a16="http://schemas.microsoft.com/office/drawing/2014/main" id="{F5D98002-FB53-7E6C-E463-93838272C72C}"/>
              </a:ext>
            </a:extLst>
          </p:cNvPr>
          <p:cNvCxnSpPr>
            <a:cxnSpLocks/>
          </p:cNvCxnSpPr>
          <p:nvPr/>
        </p:nvCxnSpPr>
        <p:spPr>
          <a:xfrm rot="16200000">
            <a:off x="5213543" y="3893858"/>
            <a:ext cx="0" cy="304800"/>
          </a:xfrm>
          <a:prstGeom prst="straightConnector1">
            <a:avLst/>
          </a:prstGeom>
          <a:ln>
            <a:solidFill>
              <a:srgbClr val="002557"/>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3F511E2C-683C-08D9-2266-16838226B1C3}"/>
              </a:ext>
            </a:extLst>
          </p:cNvPr>
          <p:cNvCxnSpPr>
            <a:cxnSpLocks/>
          </p:cNvCxnSpPr>
          <p:nvPr/>
        </p:nvCxnSpPr>
        <p:spPr>
          <a:xfrm rot="16200000">
            <a:off x="5213543" y="2359855"/>
            <a:ext cx="0" cy="304800"/>
          </a:xfrm>
          <a:prstGeom prst="straightConnector1">
            <a:avLst/>
          </a:prstGeom>
          <a:ln>
            <a:solidFill>
              <a:srgbClr val="002557"/>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83D1AC0-7620-0FFC-E51E-57D813F43D00}"/>
              </a:ext>
            </a:extLst>
          </p:cNvPr>
          <p:cNvCxnSpPr>
            <a:cxnSpLocks/>
          </p:cNvCxnSpPr>
          <p:nvPr/>
        </p:nvCxnSpPr>
        <p:spPr>
          <a:xfrm flipV="1">
            <a:off x="5061143" y="2512255"/>
            <a:ext cx="0" cy="1534002"/>
          </a:xfrm>
          <a:prstGeom prst="line">
            <a:avLst/>
          </a:prstGeom>
          <a:ln>
            <a:solidFill>
              <a:srgbClr val="002557"/>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25D177C-C83E-65E7-D303-547D4F56E745}"/>
              </a:ext>
            </a:extLst>
          </p:cNvPr>
          <p:cNvCxnSpPr>
            <a:cxnSpLocks/>
            <a:stCxn id="9" idx="3"/>
          </p:cNvCxnSpPr>
          <p:nvPr/>
        </p:nvCxnSpPr>
        <p:spPr>
          <a:xfrm>
            <a:off x="4319509" y="3337807"/>
            <a:ext cx="741634" cy="0"/>
          </a:xfrm>
          <a:prstGeom prst="line">
            <a:avLst/>
          </a:prstGeom>
          <a:ln>
            <a:solidFill>
              <a:srgbClr val="002557"/>
            </a:solidFill>
          </a:ln>
        </p:spPr>
        <p:style>
          <a:lnRef idx="1">
            <a:schemeClr val="accent1"/>
          </a:lnRef>
          <a:fillRef idx="0">
            <a:schemeClr val="accent1"/>
          </a:fillRef>
          <a:effectRef idx="0">
            <a:schemeClr val="accent1"/>
          </a:effectRef>
          <a:fontRef idx="minor">
            <a:schemeClr val="tx1"/>
          </a:fontRef>
        </p:style>
      </p:cxnSp>
      <p:sp>
        <p:nvSpPr>
          <p:cNvPr id="15" name="Rectangle: Single Corner Rounded 14">
            <a:extLst>
              <a:ext uri="{FF2B5EF4-FFF2-40B4-BE49-F238E27FC236}">
                <a16:creationId xmlns:a16="http://schemas.microsoft.com/office/drawing/2014/main" id="{02F9458E-1D30-753E-FD49-858DEACA671A}"/>
              </a:ext>
            </a:extLst>
          </p:cNvPr>
          <p:cNvSpPr/>
          <p:nvPr/>
        </p:nvSpPr>
        <p:spPr>
          <a:xfrm>
            <a:off x="5377527" y="4598761"/>
            <a:ext cx="3142724" cy="851675"/>
          </a:xfrm>
          <a:prstGeom prst="round1Rect">
            <a:avLst>
              <a:gd name="adj" fmla="val 0"/>
            </a:avLst>
          </a:prstGeom>
          <a:solidFill>
            <a:schemeClr val="bg2">
              <a:lumMod val="20000"/>
              <a:lumOff val="80000"/>
            </a:schemeClr>
          </a:solidFill>
          <a:ln w="12700" cap="flat" cmpd="sng" algn="ctr">
            <a:noFill/>
            <a:prstDash val="solid"/>
            <a:miter lim="800000"/>
          </a:ln>
          <a:effectLst/>
        </p:spPr>
        <p:txBody>
          <a:bodyPr lIns="60960" rIns="60960" rtlCol="0" anchor="ctr" anchorCtr="0"/>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121917" marR="0" lvl="0" indent="0" algn="l" defTabSz="1219170" rtl="0" eaLnBrk="1" fontAlgn="auto" latinLnBrk="0" hangingPunct="1">
              <a:lnSpc>
                <a:spcPct val="100000"/>
              </a:lnSpc>
              <a:spcBef>
                <a:spcPts val="0"/>
              </a:spcBef>
              <a:spcAft>
                <a:spcPts val="0"/>
              </a:spcAft>
              <a:buClr>
                <a:schemeClr val="accent1"/>
              </a:buClr>
              <a:buSzTx/>
              <a:buFontTx/>
              <a:buNone/>
              <a:tabLst/>
              <a:defRPr/>
            </a:pPr>
            <a:r>
              <a:rPr kumimoji="0" lang="en-US" sz="1400" b="1" i="0" u="none" strike="noStrike" kern="0" cap="none" spc="0" normalizeH="0" baseline="0" noProof="0">
                <a:ln>
                  <a:noFill/>
                </a:ln>
                <a:solidFill>
                  <a:schemeClr val="accent1"/>
                </a:solidFill>
                <a:effectLst/>
                <a:uLnTx/>
                <a:uFillTx/>
                <a:latin typeface="Arial" panose="020B0604020202020204" pitchFamily="34" charset="0"/>
                <a:cs typeface="Arial" panose="020B0604020202020204" pitchFamily="34" charset="0"/>
              </a:rPr>
              <a:t>Stratification Factors: </a:t>
            </a:r>
          </a:p>
          <a:p>
            <a:pPr marL="350511" marR="0" lvl="0" indent="-182880" algn="l" defTabSz="121917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400" b="0" i="1" u="none" strike="noStrike" kern="0" cap="none" spc="0" normalizeH="0" baseline="0" noProof="0">
                <a:ln>
                  <a:noFill/>
                </a:ln>
                <a:solidFill>
                  <a:schemeClr val="accent1"/>
                </a:solidFill>
                <a:effectLst/>
                <a:uLnTx/>
                <a:uFillTx/>
                <a:latin typeface="Arial" panose="020B0604020202020204" pitchFamily="34" charset="0"/>
                <a:cs typeface="Arial" panose="020B0604020202020204" pitchFamily="34" charset="0"/>
              </a:rPr>
              <a:t>ESR1</a:t>
            </a:r>
            <a:r>
              <a:rPr kumimoji="0" lang="en-US" sz="1400" b="0" i="0" u="none" strike="noStrike" kern="0" cap="none" spc="0" normalizeH="0" baseline="0" noProof="0">
                <a:ln>
                  <a:noFill/>
                </a:ln>
                <a:solidFill>
                  <a:schemeClr val="accent1"/>
                </a:solidFill>
                <a:effectLst/>
                <a:uLnTx/>
                <a:uFillTx/>
                <a:latin typeface="Arial" panose="020B0604020202020204" pitchFamily="34" charset="0"/>
                <a:cs typeface="Arial" panose="020B0604020202020204" pitchFamily="34" charset="0"/>
              </a:rPr>
              <a:t> </a:t>
            </a:r>
            <a:r>
              <a:rPr kumimoji="0" lang="en-US" sz="1400" b="0" i="0" u="none" strike="noStrike" kern="0" cap="none" spc="0" normalizeH="0" baseline="0" noProof="0" err="1">
                <a:ln>
                  <a:noFill/>
                </a:ln>
                <a:solidFill>
                  <a:schemeClr val="accent1"/>
                </a:solidFill>
                <a:effectLst/>
                <a:uLnTx/>
                <a:uFillTx/>
                <a:latin typeface="Arial" panose="020B0604020202020204" pitchFamily="34" charset="0"/>
                <a:cs typeface="Arial" panose="020B0604020202020204" pitchFamily="34" charset="0"/>
              </a:rPr>
              <a:t>mutation</a:t>
            </a:r>
            <a:r>
              <a:rPr kumimoji="0" lang="en-US" sz="1400" b="0" i="0" u="none" strike="noStrike" kern="0" cap="none" spc="0" normalizeH="0" baseline="30000" noProof="0" err="1">
                <a:ln>
                  <a:noFill/>
                </a:ln>
                <a:solidFill>
                  <a:schemeClr val="accent1"/>
                </a:solidFill>
                <a:effectLst/>
                <a:uLnTx/>
                <a:uFillTx/>
                <a:latin typeface="Arial" panose="020B0604020202020204" pitchFamily="34" charset="0"/>
                <a:cs typeface="Arial" panose="020B0604020202020204" pitchFamily="34" charset="0"/>
              </a:rPr>
              <a:t>a</a:t>
            </a:r>
            <a:r>
              <a:rPr kumimoji="0" lang="en-US" sz="1400" b="0" i="0" u="none" strike="noStrike" kern="0" cap="none" spc="0" normalizeH="0" baseline="0" noProof="0">
                <a:ln>
                  <a:noFill/>
                </a:ln>
                <a:solidFill>
                  <a:schemeClr val="accent1"/>
                </a:solidFill>
                <a:effectLst/>
                <a:uLnTx/>
                <a:uFillTx/>
                <a:latin typeface="Arial" panose="020B0604020202020204" pitchFamily="34" charset="0"/>
                <a:cs typeface="Arial" panose="020B0604020202020204" pitchFamily="34" charset="0"/>
              </a:rPr>
              <a:t> (yes vs no) </a:t>
            </a:r>
          </a:p>
          <a:p>
            <a:pPr marL="350511" marR="0" lvl="0" indent="-182880" algn="l" defTabSz="1219170" rtl="0" eaLnBrk="1" fontAlgn="auto" latinLnBrk="0" hangingPunct="1">
              <a:lnSpc>
                <a:spcPct val="100000"/>
              </a:lnSpc>
              <a:spcBef>
                <a:spcPts val="0"/>
              </a:spcBef>
              <a:spcAft>
                <a:spcPts val="0"/>
              </a:spcAft>
              <a:buClr>
                <a:schemeClr val="accent1"/>
              </a:buClr>
              <a:buSzTx/>
              <a:buFont typeface="Arial" panose="020B0604020202020204" pitchFamily="34" charset="0"/>
              <a:buChar char="•"/>
              <a:tabLst/>
              <a:defRPr/>
            </a:pPr>
            <a:r>
              <a:rPr kumimoji="0" lang="en-US" sz="1400" b="0" i="0" u="none" strike="noStrike" kern="0" cap="none" spc="0" normalizeH="0" baseline="0" noProof="0">
                <a:ln>
                  <a:noFill/>
                </a:ln>
                <a:solidFill>
                  <a:schemeClr val="accent1"/>
                </a:solidFill>
                <a:effectLst/>
                <a:uLnTx/>
                <a:uFillTx/>
                <a:latin typeface="Arial" panose="020B0604020202020204" pitchFamily="34" charset="0"/>
                <a:cs typeface="Arial" panose="020B0604020202020204" pitchFamily="34" charset="0"/>
              </a:rPr>
              <a:t>Visceral disease (yes vs no) </a:t>
            </a:r>
          </a:p>
        </p:txBody>
      </p:sp>
      <p:sp>
        <p:nvSpPr>
          <p:cNvPr id="16" name="Rectangle: Single Corner Rounded 15">
            <a:extLst>
              <a:ext uri="{FF2B5EF4-FFF2-40B4-BE49-F238E27FC236}">
                <a16:creationId xmlns:a16="http://schemas.microsoft.com/office/drawing/2014/main" id="{D8AD41BF-C0E9-F0B9-8E37-4A9577664D17}"/>
              </a:ext>
            </a:extLst>
          </p:cNvPr>
          <p:cNvSpPr/>
          <p:nvPr/>
        </p:nvSpPr>
        <p:spPr>
          <a:xfrm>
            <a:off x="5377527" y="1494029"/>
            <a:ext cx="3142724" cy="444680"/>
          </a:xfrm>
          <a:prstGeom prst="round1Rect">
            <a:avLst/>
          </a:prstGeom>
          <a:noFill/>
          <a:ln w="12700" cap="flat" cmpd="sng" algn="ctr">
            <a:noFill/>
            <a:prstDash val="solid"/>
            <a:miter lim="800000"/>
          </a:ln>
          <a:effectLst/>
        </p:spPr>
        <p:txBody>
          <a:bodyPr lIns="0" tIns="60960" rIns="24384" bIns="60960" rtlCol="0" anchor="ctr" anchorCtr="0"/>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121917" marR="0" lvl="0" indent="0" algn="ctr" defTabSz="1219170" rtl="0" eaLnBrk="1" fontAlgn="auto" latinLnBrk="0" hangingPunct="1">
              <a:lnSpc>
                <a:spcPct val="100000"/>
              </a:lnSpc>
              <a:spcBef>
                <a:spcPts val="1600"/>
              </a:spcBef>
              <a:spcAft>
                <a:spcPts val="800"/>
              </a:spcAft>
              <a:buClr>
                <a:srgbClr val="F5811F"/>
              </a:buClr>
              <a:buSzTx/>
              <a:buFontTx/>
              <a:buNone/>
              <a:tabLst/>
              <a:defRPr/>
            </a:pPr>
            <a:r>
              <a:rPr kumimoji="0" lang="en-US" sz="1600" b="1" i="0" u="none" strike="noStrike" kern="0" cap="none" spc="0" normalizeH="0" baseline="0" noProof="0">
                <a:ln>
                  <a:noFill/>
                </a:ln>
                <a:effectLst/>
                <a:uLnTx/>
                <a:uFillTx/>
                <a:latin typeface="Arial" panose="020B0604020202020204" pitchFamily="34" charset="0"/>
                <a:cs typeface="Arial" panose="020B0604020202020204" pitchFamily="34" charset="0"/>
              </a:rPr>
              <a:t>28-Day Treatment Cycles</a:t>
            </a:r>
          </a:p>
        </p:txBody>
      </p:sp>
      <p:sp>
        <p:nvSpPr>
          <p:cNvPr id="17" name="Rectangle: Single Corner Rounded 16">
            <a:extLst>
              <a:ext uri="{FF2B5EF4-FFF2-40B4-BE49-F238E27FC236}">
                <a16:creationId xmlns:a16="http://schemas.microsoft.com/office/drawing/2014/main" id="{CFC8C511-215B-263D-AD6E-722332F154D5}"/>
              </a:ext>
            </a:extLst>
          </p:cNvPr>
          <p:cNvSpPr/>
          <p:nvPr/>
        </p:nvSpPr>
        <p:spPr>
          <a:xfrm>
            <a:off x="5377527" y="3245173"/>
            <a:ext cx="3142724" cy="1357649"/>
          </a:xfrm>
          <a:prstGeom prst="round1Rect">
            <a:avLst>
              <a:gd name="adj" fmla="val 0"/>
            </a:avLst>
          </a:prstGeom>
          <a:solidFill>
            <a:schemeClr val="accent3">
              <a:lumMod val="75000"/>
            </a:schemeClr>
          </a:solidFill>
          <a:ln w="12700" cap="flat" cmpd="sng" algn="ctr">
            <a:noFill/>
            <a:prstDash val="solid"/>
            <a:miter lim="800000"/>
          </a:ln>
          <a:effectLst/>
        </p:spPr>
        <p:txBody>
          <a:bodyPr lIns="0" rIns="182880" rtlCol="0" anchor="ctr" anchorCtr="0"/>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121917" marR="0" lvl="0" indent="0" algn="ctr" defTabSz="1219170" rtl="0" eaLnBrk="1" fontAlgn="auto" latinLnBrk="0" hangingPunct="1">
              <a:lnSpc>
                <a:spcPct val="100000"/>
              </a:lnSpc>
              <a:spcBef>
                <a:spcPts val="1600"/>
              </a:spcBef>
              <a:spcAft>
                <a:spcPts val="0"/>
              </a:spcAft>
              <a:buClr>
                <a:srgbClr val="F5811F"/>
              </a:buClr>
              <a:buSzTx/>
              <a:buFontTx/>
              <a:buNone/>
              <a:tabLst/>
              <a:defRPr/>
            </a:pPr>
            <a:r>
              <a:rPr kumimoji="0" lang="en-US" sz="16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Fulvestrant (n = 311)</a:t>
            </a:r>
          </a:p>
          <a:p>
            <a:pPr marL="182871" marR="0" lvl="0" indent="0" algn="ctr" defTabSz="1219170" rtl="0" eaLnBrk="1" fontAlgn="auto" latinLnBrk="0" hangingPunct="1">
              <a:lnSpc>
                <a:spcPct val="100000"/>
              </a:lnSpc>
              <a:spcBef>
                <a:spcPts val="600"/>
              </a:spcBef>
              <a:spcAft>
                <a:spcPts val="0"/>
              </a:spcAft>
              <a:buClr>
                <a:prstClr val="white"/>
              </a:buClr>
              <a:buSzTx/>
              <a:buFontTx/>
              <a:buNone/>
              <a:tabLst/>
              <a:defRPr/>
            </a:pPr>
            <a:r>
              <a:rPr kumimoji="0" lang="en-US" sz="16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500 mg IM </a:t>
            </a:r>
            <a:br>
              <a:rPr kumimoji="0" lang="en-US" sz="16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br>
            <a:r>
              <a:rPr kumimoji="0" lang="en-US" sz="14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(days 1 and 15 of cycle 1; </a:t>
            </a:r>
            <a:br>
              <a:rPr kumimoji="0" lang="en-US" sz="1400" b="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br>
            <a:r>
              <a:rPr kumimoji="0" lang="en-US" sz="1400" b="0"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day 1 of subsequent cycles)</a:t>
            </a:r>
          </a:p>
        </p:txBody>
      </p:sp>
      <p:sp>
        <p:nvSpPr>
          <p:cNvPr id="19" name="TextBox 18">
            <a:extLst>
              <a:ext uri="{FF2B5EF4-FFF2-40B4-BE49-F238E27FC236}">
                <a16:creationId xmlns:a16="http://schemas.microsoft.com/office/drawing/2014/main" id="{12B40F7D-170A-D1A3-B231-26EEB6E78127}"/>
              </a:ext>
            </a:extLst>
          </p:cNvPr>
          <p:cNvSpPr txBox="1"/>
          <p:nvPr/>
        </p:nvSpPr>
        <p:spPr>
          <a:xfrm>
            <a:off x="8740573" y="1913455"/>
            <a:ext cx="3017415" cy="2821285"/>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
                <a:schemeClr val="accent3"/>
              </a:buClr>
              <a:buSzTx/>
              <a:buFontTx/>
              <a:buNone/>
              <a:tabLst/>
              <a:defRPr/>
            </a:pPr>
            <a:r>
              <a:rPr kumimoji="0" lang="en-US" sz="1600" b="1" i="0" u="none" strike="noStrike" kern="1200" cap="none" spc="0" normalizeH="0" baseline="0" noProof="0">
                <a:ln>
                  <a:noFill/>
                </a:ln>
                <a:effectLst/>
                <a:uLnTx/>
                <a:uFillTx/>
                <a:latin typeface="Arial" panose="020B0604020202020204" pitchFamily="34" charset="0"/>
                <a:cs typeface="Arial" panose="020B0604020202020204" pitchFamily="34" charset="0"/>
              </a:rPr>
              <a:t>Primary Endpoints:</a:t>
            </a:r>
            <a:endParaRPr kumimoji="0" lang="en-US" sz="1600" b="1" i="0" u="none" strike="noStrike" kern="1200" cap="none" spc="0" normalizeH="0" baseline="0" noProof="0" dirty="0">
              <a:ln>
                <a:noFill/>
              </a:ln>
              <a:effectLst/>
              <a:uLnTx/>
              <a:uFillTx/>
              <a:latin typeface="Arial" panose="020B0604020202020204" pitchFamily="34" charset="0"/>
              <a:cs typeface="Arial" panose="020B0604020202020204" pitchFamily="34" charset="0"/>
            </a:endParaRPr>
          </a:p>
          <a:p>
            <a:pPr marL="365125" marR="0" lvl="0" indent="-182880" algn="l" defTabSz="1219170" rtl="0" eaLnBrk="1" fontAlgn="auto" latinLnBrk="0" hangingPunct="1">
              <a:lnSpc>
                <a:spcPct val="100000"/>
              </a:lnSpc>
              <a:spcBef>
                <a:spcPts val="800"/>
              </a:spcBef>
              <a:spcAft>
                <a:spcPts val="0"/>
              </a:spcAft>
              <a:buClr>
                <a:schemeClr val="accent3"/>
              </a:buClr>
              <a:buSzTx/>
              <a:buFont typeface="Arial" panose="020B0604020202020204" pitchFamily="34" charset="0"/>
              <a:buChar char="•"/>
              <a:tabLst/>
              <a:defRPr/>
            </a:pPr>
            <a:r>
              <a:rPr kumimoji="0" lang="en-US" sz="1600" b="0" i="0" u="none" strike="noStrike" kern="1200" cap="none" spc="0" normalizeH="0" baseline="0" noProof="0">
                <a:ln>
                  <a:noFill/>
                </a:ln>
                <a:effectLst/>
                <a:uLnTx/>
                <a:uFillTx/>
                <a:latin typeface="Arial" panose="020B0604020202020204" pitchFamily="34" charset="0"/>
                <a:cs typeface="Arial" panose="020B0604020202020204" pitchFamily="34" charset="0"/>
              </a:rPr>
              <a:t>PFS by BICR in</a:t>
            </a:r>
            <a:endParaRPr kumimoji="0" lang="en-US" sz="1600" b="0" i="0" u="none" strike="noStrike" kern="1200" cap="none" spc="0" normalizeH="0" baseline="0" noProof="0" dirty="0">
              <a:ln>
                <a:noFill/>
              </a:ln>
              <a:effectLst/>
              <a:uLnTx/>
              <a:uFillTx/>
              <a:latin typeface="Arial" panose="020B0604020202020204" pitchFamily="34" charset="0"/>
              <a:cs typeface="Arial" panose="020B0604020202020204" pitchFamily="34" charset="0"/>
            </a:endParaRPr>
          </a:p>
          <a:p>
            <a:pPr marL="613410" marR="0" lvl="1" indent="-182880" algn="l" defTabSz="1219170" rtl="0" eaLnBrk="1" fontAlgn="auto" latinLnBrk="0" hangingPunct="1">
              <a:lnSpc>
                <a:spcPct val="100000"/>
              </a:lnSpc>
              <a:spcBef>
                <a:spcPts val="400"/>
              </a:spcBef>
              <a:spcAft>
                <a:spcPts val="0"/>
              </a:spcAft>
              <a:buClr>
                <a:schemeClr val="accent3"/>
              </a:buClr>
              <a:buSzTx/>
              <a:buFont typeface="Arial" panose="020B0604020202020204" pitchFamily="34" charset="0"/>
              <a:buChar char="‒"/>
              <a:tabLst/>
              <a:defRPr/>
            </a:pPr>
            <a:r>
              <a:rPr kumimoji="0" lang="en-US" sz="1600" b="0" i="1" u="none" strike="noStrike" kern="1200" cap="none" spc="0" normalizeH="0" baseline="0" noProof="0">
                <a:ln>
                  <a:noFill/>
                </a:ln>
                <a:effectLst/>
                <a:uLnTx/>
                <a:uFillTx/>
                <a:latin typeface="Arial" panose="020B0604020202020204" pitchFamily="34" charset="0"/>
                <a:cs typeface="Arial" panose="020B0604020202020204" pitchFamily="34" charset="0"/>
              </a:rPr>
              <a:t>ESR1</a:t>
            </a:r>
            <a:r>
              <a:rPr kumimoji="0" lang="en-US" sz="1600" b="0" i="0" u="none" strike="noStrike" kern="1200" cap="none" spc="0" normalizeH="0" baseline="0" noProof="0">
                <a:ln>
                  <a:noFill/>
                </a:ln>
                <a:effectLst/>
                <a:uLnTx/>
                <a:uFillTx/>
                <a:latin typeface="Arial" panose="020B0604020202020204" pitchFamily="34" charset="0"/>
                <a:cs typeface="Arial" panose="020B0604020202020204" pitchFamily="34" charset="0"/>
              </a:rPr>
              <a:t>m population</a:t>
            </a:r>
            <a:endParaRPr kumimoji="0" lang="en-US" sz="1600" b="0" i="0" u="none" strike="noStrike" kern="1200" cap="none" spc="0" normalizeH="0" baseline="0" noProof="0" dirty="0">
              <a:ln>
                <a:noFill/>
              </a:ln>
              <a:effectLst/>
              <a:uLnTx/>
              <a:uFillTx/>
              <a:latin typeface="Arial" panose="020B0604020202020204" pitchFamily="34" charset="0"/>
              <a:cs typeface="Arial" panose="020B0604020202020204" pitchFamily="34" charset="0"/>
            </a:endParaRPr>
          </a:p>
          <a:p>
            <a:pPr marL="613410" marR="0" lvl="1" indent="-182880" algn="l" defTabSz="1219170" rtl="0" eaLnBrk="1" fontAlgn="auto" latinLnBrk="0" hangingPunct="1">
              <a:lnSpc>
                <a:spcPct val="100000"/>
              </a:lnSpc>
              <a:spcBef>
                <a:spcPts val="400"/>
              </a:spcBef>
              <a:spcAft>
                <a:spcPts val="0"/>
              </a:spcAft>
              <a:buClr>
                <a:schemeClr val="accent3"/>
              </a:buClr>
              <a:buSzTx/>
              <a:buFont typeface="Arial" panose="020B0604020202020204" pitchFamily="34" charset="0"/>
              <a:buChar char="‒"/>
              <a:tabLst/>
              <a:defRPr/>
            </a:pPr>
            <a:r>
              <a:rPr kumimoji="0" lang="en-US" sz="1600" b="0" i="0" u="none" strike="noStrike" kern="1200" cap="none" spc="0" normalizeH="0" baseline="0" noProof="0">
                <a:ln>
                  <a:noFill/>
                </a:ln>
                <a:effectLst/>
                <a:uLnTx/>
                <a:uFillTx/>
                <a:latin typeface="Arial" panose="020B0604020202020204" pitchFamily="34" charset="0"/>
                <a:cs typeface="Arial" panose="020B0604020202020204" pitchFamily="34" charset="0"/>
              </a:rPr>
              <a:t>All patients</a:t>
            </a:r>
            <a:endParaRPr kumimoji="0" lang="en-US" sz="1600" b="0" i="0" u="none" strike="noStrike" kern="1200" cap="none" spc="0" normalizeH="0" baseline="0" noProof="0" dirty="0">
              <a:ln>
                <a:noFill/>
              </a:ln>
              <a:effectLst/>
              <a:uLnTx/>
              <a:uFillTx/>
              <a:latin typeface="Arial" panose="020B0604020202020204" pitchFamily="34"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
                <a:schemeClr val="bg2"/>
              </a:buClr>
              <a:buSzTx/>
              <a:buFontTx/>
              <a:buNone/>
              <a:tabLst/>
              <a:defRPr/>
            </a:pPr>
            <a:endParaRPr kumimoji="0" lang="en-US" sz="1600" b="1" i="0" u="none" strike="noStrike" kern="1200" cap="none" spc="0" normalizeH="0" baseline="0" noProof="0">
              <a:ln>
                <a:noFill/>
              </a:ln>
              <a:effectLst/>
              <a:uLnTx/>
              <a:uFillTx/>
              <a:latin typeface="Arial" panose="020B0604020202020204" pitchFamily="34"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
                <a:schemeClr val="bg2"/>
              </a:buClr>
              <a:buSzTx/>
              <a:buFontTx/>
              <a:buNone/>
              <a:tabLst/>
              <a:defRPr/>
            </a:pPr>
            <a:r>
              <a:rPr kumimoji="0" lang="en-US" sz="1600" b="1" i="0" u="none" strike="noStrike" kern="1200" cap="none" spc="0" normalizeH="0" baseline="0" noProof="0">
                <a:ln>
                  <a:noFill/>
                </a:ln>
                <a:effectLst/>
                <a:uLnTx/>
                <a:uFillTx/>
                <a:latin typeface="Arial" panose="020B0604020202020204" pitchFamily="34" charset="0"/>
                <a:cs typeface="Arial" panose="020B0604020202020204" pitchFamily="34" charset="0"/>
              </a:rPr>
              <a:t>Secondary Endpoints:</a:t>
            </a:r>
          </a:p>
          <a:p>
            <a:pPr marL="365125" marR="0" lvl="0" indent="-182880" algn="l" defTabSz="1219170" rtl="0" eaLnBrk="1" fontAlgn="auto" latinLnBrk="0" hangingPunct="1">
              <a:lnSpc>
                <a:spcPct val="100000"/>
              </a:lnSpc>
              <a:spcBef>
                <a:spcPts val="800"/>
              </a:spcBef>
              <a:spcAft>
                <a:spcPts val="0"/>
              </a:spcAft>
              <a:buClr>
                <a:schemeClr val="accent3"/>
              </a:buClr>
              <a:buSzTx/>
              <a:buFont typeface="Arial" panose="020B0604020202020204" pitchFamily="34" charset="0"/>
              <a:buChar char="•"/>
              <a:tabLst/>
              <a:defRPr/>
            </a:pPr>
            <a:r>
              <a:rPr kumimoji="0" lang="en-US" sz="1600" b="0" i="0" u="none" strike="noStrike" kern="1200" cap="none" spc="0" normalizeH="0" baseline="0" noProof="0">
                <a:ln>
                  <a:noFill/>
                </a:ln>
                <a:effectLst/>
                <a:uLnTx/>
                <a:uFillTx/>
                <a:latin typeface="Arial" panose="020B0604020202020204" pitchFamily="34" charset="0"/>
                <a:cs typeface="Arial" panose="020B0604020202020204" pitchFamily="34" charset="0"/>
              </a:rPr>
              <a:t>OS (key secondary)</a:t>
            </a:r>
            <a:endParaRPr kumimoji="0" lang="en-US" sz="1600" b="0" i="0" u="none" strike="noStrike" kern="1200" cap="none" spc="0" normalizeH="0" baseline="0" noProof="0" dirty="0">
              <a:ln>
                <a:noFill/>
              </a:ln>
              <a:effectLst/>
              <a:uLnTx/>
              <a:uFillTx/>
              <a:latin typeface="Arial" panose="020B0604020202020204" pitchFamily="34" charset="0"/>
              <a:cs typeface="Arial" panose="020B0604020202020204" pitchFamily="34" charset="0"/>
            </a:endParaRPr>
          </a:p>
          <a:p>
            <a:pPr marL="365125" marR="0" lvl="0" indent="-182880" algn="l" defTabSz="1219170" rtl="0" eaLnBrk="1" fontAlgn="auto" latinLnBrk="0" hangingPunct="1">
              <a:lnSpc>
                <a:spcPct val="100000"/>
              </a:lnSpc>
              <a:spcBef>
                <a:spcPts val="800"/>
              </a:spcBef>
              <a:spcAft>
                <a:spcPts val="0"/>
              </a:spcAft>
              <a:buClr>
                <a:schemeClr val="accent3"/>
              </a:buClr>
              <a:buSzTx/>
              <a:buFont typeface="Arial" panose="020B0604020202020204" pitchFamily="34" charset="0"/>
              <a:buChar char="•"/>
              <a:tabLst/>
              <a:defRPr/>
            </a:pPr>
            <a:r>
              <a:rPr kumimoji="0" lang="en-US" sz="1600" b="0" i="0" u="none" strike="noStrike" kern="1200" cap="none" spc="0" normalizeH="0" baseline="0" noProof="0" err="1">
                <a:ln>
                  <a:noFill/>
                </a:ln>
                <a:effectLst/>
                <a:uLnTx/>
                <a:uFillTx/>
                <a:latin typeface="Arial" panose="020B0604020202020204" pitchFamily="34" charset="0"/>
                <a:cs typeface="Arial" panose="020B0604020202020204" pitchFamily="34" charset="0"/>
              </a:rPr>
              <a:t>CBR</a:t>
            </a:r>
            <a:r>
              <a:rPr kumimoji="0" lang="en-US" sz="1600" b="0" i="0" u="none" strike="noStrike" kern="1200" cap="none" spc="0" normalizeH="0" baseline="30000" noProof="0" err="1">
                <a:ln>
                  <a:noFill/>
                </a:ln>
                <a:effectLst/>
                <a:uLnTx/>
                <a:uFillTx/>
                <a:latin typeface="Arial" panose="020B0604020202020204" pitchFamily="34" charset="0"/>
                <a:cs typeface="Arial" panose="020B0604020202020204" pitchFamily="34" charset="0"/>
              </a:rPr>
              <a:t>b</a:t>
            </a:r>
            <a:r>
              <a:rPr kumimoji="0" lang="en-US" sz="1600" b="0" i="0" u="none" strike="noStrike" kern="1200" cap="none" spc="0" normalizeH="0" baseline="0" noProof="0">
                <a:ln>
                  <a:noFill/>
                </a:ln>
                <a:effectLst/>
                <a:uLnTx/>
                <a:uFillTx/>
                <a:latin typeface="Arial" panose="020B0604020202020204" pitchFamily="34" charset="0"/>
                <a:cs typeface="Arial" panose="020B0604020202020204" pitchFamily="34" charset="0"/>
              </a:rPr>
              <a:t> and ORR by BICR</a:t>
            </a:r>
            <a:endParaRPr kumimoji="0" lang="en-US" sz="1600" b="0" i="0" u="none" strike="noStrike" kern="1200" cap="none" spc="0" normalizeH="0" baseline="0" noProof="0" dirty="0">
              <a:ln>
                <a:noFill/>
              </a:ln>
              <a:effectLst/>
              <a:uLnTx/>
              <a:uFillTx/>
              <a:latin typeface="Arial" panose="020B0604020202020204" pitchFamily="34" charset="0"/>
              <a:cs typeface="Arial" panose="020B0604020202020204" pitchFamily="34" charset="0"/>
            </a:endParaRPr>
          </a:p>
          <a:p>
            <a:pPr marL="365125" marR="0" lvl="0" indent="-182880" algn="l" defTabSz="1219170" rtl="0" eaLnBrk="1" fontAlgn="auto" latinLnBrk="0" hangingPunct="1">
              <a:lnSpc>
                <a:spcPct val="100000"/>
              </a:lnSpc>
              <a:spcBef>
                <a:spcPts val="800"/>
              </a:spcBef>
              <a:spcAft>
                <a:spcPts val="0"/>
              </a:spcAft>
              <a:buClr>
                <a:schemeClr val="accent3"/>
              </a:buClr>
              <a:buSzTx/>
              <a:buFont typeface="Arial" panose="020B0604020202020204" pitchFamily="34" charset="0"/>
              <a:buChar char="•"/>
              <a:tabLst/>
              <a:defRPr/>
            </a:pPr>
            <a:r>
              <a:rPr kumimoji="0" lang="en-US" sz="1600" b="0" i="0" u="none" strike="noStrike" kern="1200" cap="none" spc="0" normalizeH="0" baseline="0" noProof="0">
                <a:ln>
                  <a:noFill/>
                </a:ln>
                <a:effectLst/>
                <a:uLnTx/>
                <a:uFillTx/>
                <a:latin typeface="Arial" panose="020B0604020202020204" pitchFamily="34" charset="0"/>
                <a:cs typeface="Arial" panose="020B0604020202020204" pitchFamily="34" charset="0"/>
              </a:rPr>
              <a:t>AEs </a:t>
            </a:r>
            <a:endParaRPr kumimoji="0" lang="en-US" sz="1600" b="0" i="0" u="none" strike="noStrike" kern="1200" cap="none" spc="0" normalizeH="0" baseline="0" noProof="0" dirty="0">
              <a:ln>
                <a:noFill/>
              </a:ln>
              <a:effectLst/>
              <a:uLnTx/>
              <a:uFillTx/>
              <a:latin typeface="Arial" panose="020B0604020202020204" pitchFamily="34" charset="0"/>
              <a:cs typeface="Arial" panose="020B0604020202020204" pitchFamily="34" charset="0"/>
            </a:endParaRPr>
          </a:p>
        </p:txBody>
      </p:sp>
      <p:sp>
        <p:nvSpPr>
          <p:cNvPr id="18" name="Rectangle: Rounded Corners 17">
            <a:extLst>
              <a:ext uri="{FF2B5EF4-FFF2-40B4-BE49-F238E27FC236}">
                <a16:creationId xmlns:a16="http://schemas.microsoft.com/office/drawing/2014/main" id="{1A04A76E-DF99-DFE0-00D0-6A58B1788A4C}"/>
              </a:ext>
            </a:extLst>
          </p:cNvPr>
          <p:cNvSpPr/>
          <p:nvPr/>
        </p:nvSpPr>
        <p:spPr>
          <a:xfrm rot="16200000">
            <a:off x="3647140" y="3137578"/>
            <a:ext cx="2168160" cy="373040"/>
          </a:xfrm>
          <a:prstGeom prst="roundRect">
            <a:avLst>
              <a:gd name="adj" fmla="val 0"/>
            </a:avLst>
          </a:prstGeom>
          <a:solidFill>
            <a:srgbClr val="DFDF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tx1"/>
                </a:solidFill>
                <a:effectLst/>
                <a:uLnTx/>
                <a:uFillTx/>
                <a:latin typeface="Arial" panose="020B0604020202020204" pitchFamily="34" charset="0"/>
                <a:cs typeface="Arial" panose="020B0604020202020204" pitchFamily="34" charset="0"/>
              </a:rPr>
              <a:t>Randomization (1:1)</a:t>
            </a:r>
          </a:p>
        </p:txBody>
      </p:sp>
      <p:sp>
        <p:nvSpPr>
          <p:cNvPr id="9" name="Rectangle: Single Corner Rounded 8">
            <a:extLst>
              <a:ext uri="{FF2B5EF4-FFF2-40B4-BE49-F238E27FC236}">
                <a16:creationId xmlns:a16="http://schemas.microsoft.com/office/drawing/2014/main" id="{8A76D242-04B4-726D-5B62-531B45863225}"/>
              </a:ext>
            </a:extLst>
          </p:cNvPr>
          <p:cNvSpPr/>
          <p:nvPr/>
        </p:nvSpPr>
        <p:spPr>
          <a:xfrm>
            <a:off x="608180" y="1417567"/>
            <a:ext cx="3711329" cy="3840480"/>
          </a:xfrm>
          <a:prstGeom prst="round1Rect">
            <a:avLst>
              <a:gd name="adj" fmla="val 0"/>
            </a:avLst>
          </a:prstGeom>
          <a:solidFill>
            <a:srgbClr val="DFDFDF"/>
          </a:solidFill>
          <a:ln w="12700" cap="flat" cmpd="sng" algn="ctr">
            <a:noFill/>
            <a:prstDash val="solid"/>
            <a:miter lim="800000"/>
          </a:ln>
          <a:effectLst/>
        </p:spPr>
        <p:txBody>
          <a:bodyPr lIns="60960" tIns="60960" rIns="60960" bIns="60960" rtlCol="0" anchor="ctr" anchorCtr="0"/>
          <a:lst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pPr marL="121917" marR="0" lvl="0" indent="0" algn="l" defTabSz="1219170" rtl="0" eaLnBrk="1" fontAlgn="auto" latinLnBrk="0" hangingPunct="1">
              <a:lnSpc>
                <a:spcPct val="100000"/>
              </a:lnSpc>
              <a:spcBef>
                <a:spcPts val="300"/>
              </a:spcBef>
              <a:spcAft>
                <a:spcPts val="0"/>
              </a:spcAft>
              <a:buClr>
                <a:schemeClr val="bg2"/>
              </a:buClr>
              <a:buSzTx/>
              <a:buFontTx/>
              <a:buNone/>
              <a:tabLst/>
              <a:defRPr/>
            </a:pPr>
            <a:r>
              <a:rPr kumimoji="0" lang="en-US" sz="1800" b="1" i="0" u="none" strike="noStrike" kern="0" cap="none" spc="0" normalizeH="0" baseline="0" noProof="0">
                <a:ln>
                  <a:noFill/>
                </a:ln>
                <a:effectLst/>
                <a:uLnTx/>
                <a:uFillTx/>
                <a:latin typeface="Arial" panose="020B0604020202020204" pitchFamily="34" charset="0"/>
                <a:cs typeface="Arial" panose="020B0604020202020204" pitchFamily="34" charset="0"/>
              </a:rPr>
              <a:t>Key Eligibility Criteria</a:t>
            </a:r>
          </a:p>
          <a:p>
            <a:pPr marL="365751" marR="0" lvl="0" indent="-182880" algn="l" defTabSz="1219170" rtl="0" eaLnBrk="1" fontAlgn="auto" latinLnBrk="0" hangingPunct="1">
              <a:lnSpc>
                <a:spcPct val="100000"/>
              </a:lnSpc>
              <a:spcBef>
                <a:spcPts val="300"/>
              </a:spcBef>
              <a:spcAft>
                <a:spcPts val="0"/>
              </a:spcAft>
              <a:buClr>
                <a:schemeClr val="accent3"/>
              </a:buClr>
              <a:buSzTx/>
              <a:buFont typeface="Arial" panose="020B0604020202020204" pitchFamily="34" charset="0"/>
              <a:buChar char="•"/>
              <a:tabLst/>
              <a:defRPr/>
            </a:pP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Age ≥18 years old</a:t>
            </a:r>
            <a:endParaRPr kumimoji="0" lang="en-US" sz="1400" b="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a:p>
            <a:pPr marL="365751" marR="0" lvl="0" indent="-182880" algn="l" defTabSz="1219170" rtl="0" eaLnBrk="1" fontAlgn="auto" latinLnBrk="0" hangingPunct="1">
              <a:lnSpc>
                <a:spcPct val="100000"/>
              </a:lnSpc>
              <a:spcBef>
                <a:spcPts val="300"/>
              </a:spcBef>
              <a:spcAft>
                <a:spcPts val="0"/>
              </a:spcAft>
              <a:buClr>
                <a:schemeClr val="accent3"/>
              </a:buClr>
              <a:buSzTx/>
              <a:buFont typeface="Arial" panose="020B0604020202020204" pitchFamily="34" charset="0"/>
              <a:buChar char="•"/>
              <a:tabLst/>
              <a:defRPr/>
            </a:pP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ER+/HER2- advanced or metastatic breast cancer </a:t>
            </a:r>
            <a:endParaRPr kumimoji="0" lang="en-US" sz="1400" b="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a:p>
            <a:pPr marL="365751" marR="0" lvl="0" indent="-182880" algn="l" defTabSz="1219170" rtl="0" eaLnBrk="1" fontAlgn="auto" latinLnBrk="0" hangingPunct="1">
              <a:lnSpc>
                <a:spcPct val="100000"/>
              </a:lnSpc>
              <a:spcBef>
                <a:spcPts val="300"/>
              </a:spcBef>
              <a:spcAft>
                <a:spcPts val="0"/>
              </a:spcAft>
              <a:buClr>
                <a:schemeClr val="accent3"/>
              </a:buClr>
              <a:buSzTx/>
              <a:buFont typeface="Arial" panose="020B0604020202020204" pitchFamily="34" charset="0"/>
              <a:buChar char="•"/>
              <a:tabLst/>
              <a:defRPr/>
            </a:pP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Prior therapy:</a:t>
            </a:r>
            <a:endParaRPr kumimoji="0" lang="en-US" sz="1400" b="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a:p>
            <a:pPr marL="613818" marR="0" lvl="1" indent="-182880" algn="l" defTabSz="1219170" rtl="0" eaLnBrk="1" fontAlgn="auto" latinLnBrk="0" hangingPunct="1">
              <a:lnSpc>
                <a:spcPct val="100000"/>
              </a:lnSpc>
              <a:spcBef>
                <a:spcPts val="300"/>
              </a:spcBef>
              <a:spcAft>
                <a:spcPts val="0"/>
              </a:spcAft>
              <a:buClr>
                <a:schemeClr val="accent3"/>
              </a:buClr>
              <a:buSzTx/>
              <a:buFont typeface="Arial" panose="020B0604020202020204" pitchFamily="34" charset="0"/>
              <a:buChar char="‒"/>
              <a:tabLst/>
              <a:defRPr/>
            </a:pP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1 line of CDK4/6i + ET</a:t>
            </a:r>
            <a:endParaRPr kumimoji="0" lang="en-US" sz="1400" b="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a:p>
            <a:pPr marL="613818" marR="0" lvl="1" indent="-182880" algn="l" defTabSz="1219170" rtl="0" eaLnBrk="1" fontAlgn="auto" latinLnBrk="0" hangingPunct="1">
              <a:lnSpc>
                <a:spcPct val="100000"/>
              </a:lnSpc>
              <a:spcBef>
                <a:spcPts val="300"/>
              </a:spcBef>
              <a:spcAft>
                <a:spcPts val="0"/>
              </a:spcAft>
              <a:buClr>
                <a:schemeClr val="accent3"/>
              </a:buClr>
              <a:buSzTx/>
              <a:buFont typeface="Arial" panose="020B0604020202020204" pitchFamily="34" charset="0"/>
              <a:buChar char="‒"/>
              <a:tabLst/>
              <a:defRPr/>
            </a:pP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≤1 additional ET</a:t>
            </a:r>
            <a:endParaRPr kumimoji="0" lang="en-US" sz="1400" b="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a:p>
            <a:pPr marL="613818" marR="0" lvl="1" indent="-182880" algn="l" defTabSz="1219170" rtl="0" eaLnBrk="1" fontAlgn="auto" latinLnBrk="0" hangingPunct="1">
              <a:lnSpc>
                <a:spcPct val="100000"/>
              </a:lnSpc>
              <a:spcBef>
                <a:spcPts val="300"/>
              </a:spcBef>
              <a:spcAft>
                <a:spcPts val="0"/>
              </a:spcAft>
              <a:buClr>
                <a:schemeClr val="accent3"/>
              </a:buClr>
              <a:buSzTx/>
              <a:buFont typeface="Arial" panose="020B0604020202020204" pitchFamily="34" charset="0"/>
              <a:buChar char="‒"/>
              <a:tabLst/>
              <a:defRPr/>
            </a:pP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Most recent ET for ≥6 months</a:t>
            </a:r>
            <a:endParaRPr kumimoji="0" lang="en-US" sz="1400" b="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a:p>
            <a:pPr marL="613818" marR="0" lvl="1" indent="-182880" algn="l" defTabSz="1219170" rtl="0" eaLnBrk="1" fontAlgn="auto" latinLnBrk="0" hangingPunct="1">
              <a:lnSpc>
                <a:spcPct val="100000"/>
              </a:lnSpc>
              <a:spcBef>
                <a:spcPts val="300"/>
              </a:spcBef>
              <a:spcAft>
                <a:spcPts val="0"/>
              </a:spcAft>
              <a:buClr>
                <a:schemeClr val="accent3"/>
              </a:buClr>
              <a:buSzTx/>
              <a:buFont typeface="Arial" panose="020B0604020202020204" pitchFamily="34" charset="0"/>
              <a:buChar char="‒"/>
              <a:tabLst/>
              <a:defRPr/>
            </a:pP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No SERD (</a:t>
            </a:r>
            <a:r>
              <a:rPr kumimoji="0" lang="en-US" sz="1400" b="0" i="0" u="none" strike="noStrike" kern="0" cap="none" spc="0" normalizeH="0" baseline="0" noProof="0" err="1">
                <a:ln>
                  <a:noFill/>
                </a:ln>
                <a:effectLst/>
                <a:uLnTx/>
                <a:uFillTx/>
                <a:latin typeface="Arial" panose="020B0604020202020204" pitchFamily="34" charset="0"/>
                <a:cs typeface="Arial" panose="020B0604020202020204" pitchFamily="34" charset="0"/>
              </a:rPr>
              <a:t>eg</a:t>
            </a: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 fulvestrant, </a:t>
            </a:r>
            <a:r>
              <a:rPr kumimoji="0" lang="en-US" sz="1400" b="0" i="0" u="none" strike="noStrike" kern="0" cap="none" spc="0" normalizeH="0" baseline="0" noProof="0" err="1">
                <a:ln>
                  <a:noFill/>
                </a:ln>
                <a:effectLst/>
                <a:uLnTx/>
                <a:uFillTx/>
                <a:latin typeface="Arial" panose="020B0604020202020204" pitchFamily="34" charset="0"/>
                <a:cs typeface="Arial" panose="020B0604020202020204" pitchFamily="34" charset="0"/>
              </a:rPr>
              <a:t>elacestrant</a:t>
            </a: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 </a:t>
            </a:r>
            <a:endParaRPr kumimoji="0" lang="en-US" sz="1400" b="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a:p>
            <a:pPr marL="613818" marR="0" lvl="1" indent="-182880" algn="l" defTabSz="1219170" rtl="0" eaLnBrk="1" fontAlgn="auto" latinLnBrk="0" hangingPunct="1">
              <a:lnSpc>
                <a:spcPct val="100000"/>
              </a:lnSpc>
              <a:spcBef>
                <a:spcPts val="300"/>
              </a:spcBef>
              <a:spcAft>
                <a:spcPts val="0"/>
              </a:spcAft>
              <a:buClr>
                <a:schemeClr val="accent3"/>
              </a:buClr>
              <a:buSzTx/>
              <a:buFont typeface="Arial" panose="020B0604020202020204" pitchFamily="34" charset="0"/>
              <a:buChar char="‒"/>
              <a:tabLst/>
              <a:defRPr/>
            </a:pP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No chemotherapy for advanced disease </a:t>
            </a:r>
            <a:endParaRPr kumimoji="0" lang="en-US" sz="1400" b="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a:p>
            <a:pPr marL="365760" marR="0" lvl="0" indent="-182880" algn="l" defTabSz="1219170" rtl="0" eaLnBrk="1" fontAlgn="auto" latinLnBrk="0" hangingPunct="1">
              <a:lnSpc>
                <a:spcPct val="100000"/>
              </a:lnSpc>
              <a:spcBef>
                <a:spcPts val="300"/>
              </a:spcBef>
              <a:spcAft>
                <a:spcPts val="0"/>
              </a:spcAft>
              <a:buClr>
                <a:schemeClr val="accent3"/>
              </a:buClr>
              <a:buSzTx/>
              <a:buFont typeface="Arial" panose="020B0604020202020204" pitchFamily="34" charset="0"/>
              <a:buChar char="•"/>
              <a:tabLst/>
              <a:defRPr/>
            </a:pP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Radiological progression during or </a:t>
            </a:r>
            <a:b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br>
            <a:r>
              <a:rPr kumimoji="0" lang="en-US" sz="1400" b="0" i="0" u="none" strike="noStrike" kern="0" cap="none" spc="0" normalizeH="0" baseline="0" noProof="0">
                <a:ln>
                  <a:noFill/>
                </a:ln>
                <a:effectLst/>
                <a:uLnTx/>
                <a:uFillTx/>
                <a:latin typeface="Arial" panose="020B0604020202020204" pitchFamily="34" charset="0"/>
                <a:cs typeface="Arial" panose="020B0604020202020204" pitchFamily="34" charset="0"/>
              </a:rPr>
              <a:t>after the last line of therapy</a:t>
            </a:r>
            <a:endParaRPr kumimoji="0" lang="en-US" sz="1400" b="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7D4A7C2E-4353-E0E6-D5FD-F860221EABD4}"/>
              </a:ext>
            </a:extLst>
          </p:cNvPr>
          <p:cNvSpPr txBox="1"/>
          <p:nvPr/>
        </p:nvSpPr>
        <p:spPr>
          <a:xfrm>
            <a:off x="8520251" y="5059095"/>
            <a:ext cx="2823985" cy="41549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effectLst/>
                <a:uLnTx/>
                <a:uFillTx/>
                <a:latin typeface="Arial" panose="020B0604020202020204" pitchFamily="34" charset="0"/>
                <a:cs typeface="Arial" panose="020B0604020202020204" pitchFamily="34" charset="0"/>
              </a:rPr>
              <a:t>Data cutoff date: Jan 31, 2025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effectLst/>
                <a:uLnTx/>
                <a:uFillTx/>
                <a:latin typeface="Arial" panose="020B0604020202020204" pitchFamily="34" charset="0"/>
                <a:cs typeface="Arial" panose="020B0604020202020204" pitchFamily="34" charset="0"/>
              </a:rPr>
              <a:t>ClinicalTrials.gov identifier: NCT05654623.</a:t>
            </a:r>
          </a:p>
        </p:txBody>
      </p:sp>
      <p:sp>
        <p:nvSpPr>
          <p:cNvPr id="5" name="Footer Placeholder 2">
            <a:extLst>
              <a:ext uri="{FF2B5EF4-FFF2-40B4-BE49-F238E27FC236}">
                <a16:creationId xmlns:a16="http://schemas.microsoft.com/office/drawing/2014/main" id="{FB432527-34EC-0931-FF21-CE01C2C302EF}"/>
              </a:ext>
            </a:extLst>
          </p:cNvPr>
          <p:cNvSpPr txBox="1">
            <a:spLocks/>
          </p:cNvSpPr>
          <p:nvPr/>
        </p:nvSpPr>
        <p:spPr>
          <a:xfrm>
            <a:off x="622300" y="5945188"/>
            <a:ext cx="9316830"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buClr>
                <a:srgbClr val="008764"/>
              </a:buClr>
              <a:defRPr/>
            </a:pPr>
            <a:r>
              <a:rPr lang="en-US" baseline="30000" dirty="0"/>
              <a:t>a </a:t>
            </a:r>
            <a:r>
              <a:rPr lang="en-US" i="1" dirty="0"/>
              <a:t>ESR1 </a:t>
            </a:r>
            <a:r>
              <a:rPr lang="en-US" dirty="0"/>
              <a:t>mutation status was assessed in ctDNA by Foundation Medicine, except in China, where </a:t>
            </a:r>
            <a:r>
              <a:rPr lang="en-US" dirty="0" err="1"/>
              <a:t>Origmed</a:t>
            </a:r>
            <a:r>
              <a:rPr lang="en-US" dirty="0"/>
              <a:t> testing was used. </a:t>
            </a:r>
          </a:p>
          <a:p>
            <a:pPr lvl="0">
              <a:buClr>
                <a:srgbClr val="008764"/>
              </a:buClr>
              <a:defRPr/>
            </a:pPr>
            <a:r>
              <a:rPr lang="en-US" baseline="30000" dirty="0"/>
              <a:t>b </a:t>
            </a:r>
            <a:r>
              <a:rPr lang="en-US" dirty="0"/>
              <a:t>Rate of confirmed complete response, partial response, or stable disease ≥24 weeks.</a:t>
            </a:r>
          </a:p>
          <a:p>
            <a:pPr lvl="0">
              <a:buClr>
                <a:srgbClr val="008764"/>
              </a:buClr>
              <a:defRPr/>
            </a:pPr>
            <a:r>
              <a:rPr lang="en-US" dirty="0"/>
              <a:t>Hamilton EP, et al. ASCO 2025. Abstract LBA1000. </a:t>
            </a:r>
            <a:r>
              <a:rPr lang="en-US" dirty="0" err="1"/>
              <a:t>Campone</a:t>
            </a:r>
            <a:r>
              <a:rPr lang="en-US" dirty="0"/>
              <a:t> M, et al. </a:t>
            </a:r>
            <a:r>
              <a:rPr lang="en-US" i="1" dirty="0"/>
              <a:t>N Engl J Med</a:t>
            </a:r>
            <a:r>
              <a:rPr lang="en-US" dirty="0"/>
              <a:t>. 2025;393(6):556-568.</a:t>
            </a:r>
          </a:p>
        </p:txBody>
      </p:sp>
    </p:spTree>
    <p:extLst>
      <p:ext uri="{BB962C8B-B14F-4D97-AF65-F5344CB8AC3E}">
        <p14:creationId xmlns:p14="http://schemas.microsoft.com/office/powerpoint/2010/main" val="420589369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D3BD0E-3CAE-F047-7E78-E220E7FF34A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26FAF92-542B-CA74-9576-6B25C8A9A826}"/>
              </a:ext>
            </a:extLst>
          </p:cNvPr>
          <p:cNvSpPr>
            <a:spLocks noGrp="1"/>
          </p:cNvSpPr>
          <p:nvPr>
            <p:ph type="title"/>
          </p:nvPr>
        </p:nvSpPr>
        <p:spPr>
          <a:xfrm>
            <a:off x="838200" y="365125"/>
            <a:ext cx="10515600" cy="871393"/>
          </a:xfrm>
        </p:spPr>
        <p:txBody>
          <a:bodyPr>
            <a:noAutofit/>
          </a:bodyPr>
          <a:lstStyle/>
          <a:p>
            <a:r>
              <a:rPr lang="en-US" dirty="0"/>
              <a:t>VERITAC-2: PFS by BICR in Patients With </a:t>
            </a:r>
            <a:r>
              <a:rPr lang="en-US" i="1" dirty="0"/>
              <a:t>ESR1</a:t>
            </a:r>
            <a:r>
              <a:rPr lang="en-US" dirty="0"/>
              <a:t>m</a:t>
            </a:r>
          </a:p>
        </p:txBody>
      </p:sp>
      <p:sp>
        <p:nvSpPr>
          <p:cNvPr id="4" name="Content Placeholder 3">
            <a:extLst>
              <a:ext uri="{FF2B5EF4-FFF2-40B4-BE49-F238E27FC236}">
                <a16:creationId xmlns:a16="http://schemas.microsoft.com/office/drawing/2014/main" id="{CDA76E25-ADDF-1D40-EE35-C75548D8EE37}"/>
              </a:ext>
            </a:extLst>
          </p:cNvPr>
          <p:cNvSpPr txBox="1">
            <a:spLocks/>
          </p:cNvSpPr>
          <p:nvPr/>
        </p:nvSpPr>
        <p:spPr>
          <a:xfrm>
            <a:off x="548007" y="5967985"/>
            <a:ext cx="11095985" cy="281354"/>
          </a:xfrm>
          <a:prstGeom prst="rect">
            <a:avLst/>
          </a:prstGeom>
        </p:spPr>
        <p:txBody>
          <a:bodyPr vert="horz" lIns="91440" tIns="45720" rIns="91440" bIns="45720" rtlCol="0" anchor="b">
            <a:noAutofit/>
          </a:bodyPr>
          <a:lstStyle>
            <a:lvl1pPr marL="342900" indent="-342900" algn="l" defTabSz="914400" rtl="0" eaLnBrk="1" latinLnBrk="0" hangingPunct="1">
              <a:lnSpc>
                <a:spcPct val="100000"/>
              </a:lnSpc>
              <a:spcBef>
                <a:spcPts val="1000"/>
              </a:spcBef>
              <a:buClr>
                <a:srgbClr val="008764"/>
              </a:buClr>
              <a:buFont typeface="Arial" panose="020B0604020202020204" pitchFamily="34" charset="0"/>
              <a:buChar char="•"/>
              <a:defRPr lang="en-US" sz="2400" kern="1200" dirty="0">
                <a:solidFill>
                  <a:srgbClr val="002557"/>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100000"/>
              </a:lnSpc>
              <a:spcBef>
                <a:spcPts val="500"/>
              </a:spcBef>
              <a:buClr>
                <a:srgbClr val="008764"/>
              </a:buClr>
              <a:buFont typeface="Wingdings" panose="05000000000000000000" pitchFamily="2" charset="2"/>
              <a:buChar char="§"/>
              <a:defRPr lang="en-US" sz="2400" kern="1200" dirty="0">
                <a:solidFill>
                  <a:srgbClr val="002557"/>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100000"/>
              </a:lnSpc>
              <a:spcBef>
                <a:spcPts val="500"/>
              </a:spcBef>
              <a:buClr>
                <a:srgbClr val="008764"/>
              </a:buClr>
              <a:buFont typeface="Courier New" panose="02070309020205020404" pitchFamily="49" charset="0"/>
              <a:buChar char="o"/>
              <a:defRPr lang="en-US" sz="1800" kern="1200" dirty="0">
                <a:solidFill>
                  <a:srgbClr val="002557"/>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100000"/>
              </a:lnSpc>
              <a:spcBef>
                <a:spcPts val="500"/>
              </a:spcBef>
              <a:buClr>
                <a:srgbClr val="008764"/>
              </a:buClr>
              <a:buFont typeface="Arial" panose="020B0604020202020204" pitchFamily="34" charset="0"/>
              <a:buChar char="•"/>
              <a:defRPr lang="en-US" sz="1800" kern="1200" dirty="0">
                <a:solidFill>
                  <a:srgbClr val="002557"/>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100000"/>
              </a:lnSpc>
              <a:spcBef>
                <a:spcPts val="500"/>
              </a:spcBef>
              <a:buClr>
                <a:srgbClr val="008764"/>
              </a:buClr>
              <a:buFont typeface="Arial" panose="020B0604020202020204" pitchFamily="34" charset="0"/>
              <a:buChar char="•"/>
              <a:defRPr lang="en-US" sz="1800" kern="1200" dirty="0">
                <a:solidFill>
                  <a:srgbClr val="002557"/>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
                <a:srgbClr val="008764"/>
              </a:buClr>
              <a:buSzTx/>
              <a:buFont typeface="Arial" panose="020B0604020202020204" pitchFamily="34" charset="0"/>
              <a:buNone/>
              <a:tabLst/>
              <a:defRPr/>
            </a:pPr>
            <a:endParaRPr kumimoji="0" lang="en-US" sz="900" b="0" i="0" u="none" strike="noStrike" kern="1200" cap="none" spc="0" normalizeH="0" baseline="0" noProof="0">
              <a:ln>
                <a:noFill/>
              </a:ln>
              <a:solidFill>
                <a:srgbClr val="002557"/>
              </a:solidFill>
              <a:effectLst/>
              <a:uLnTx/>
              <a:uFillTx/>
            </a:endParaRPr>
          </a:p>
        </p:txBody>
      </p:sp>
      <p:graphicFrame>
        <p:nvGraphicFramePr>
          <p:cNvPr id="8" name="Table 7">
            <a:extLst>
              <a:ext uri="{FF2B5EF4-FFF2-40B4-BE49-F238E27FC236}">
                <a16:creationId xmlns:a16="http://schemas.microsoft.com/office/drawing/2014/main" id="{EFAE6725-6D19-9C2B-0470-5ED0364DB2D9}"/>
              </a:ext>
            </a:extLst>
          </p:cNvPr>
          <p:cNvGraphicFramePr>
            <a:graphicFrameLocks noGrp="1"/>
          </p:cNvGraphicFramePr>
          <p:nvPr>
            <p:extLst>
              <p:ext uri="{D42A27DB-BD31-4B8C-83A1-F6EECF244321}">
                <p14:modId xmlns:p14="http://schemas.microsoft.com/office/powerpoint/2010/main" val="617602488"/>
              </p:ext>
            </p:extLst>
          </p:nvPr>
        </p:nvGraphicFramePr>
        <p:xfrm>
          <a:off x="6096000" y="1344168"/>
          <a:ext cx="5257799" cy="1920240"/>
        </p:xfrm>
        <a:graphic>
          <a:graphicData uri="http://schemas.openxmlformats.org/drawingml/2006/table">
            <a:tbl>
              <a:tblPr/>
              <a:tblGrid>
                <a:gridCol w="2056103">
                  <a:extLst>
                    <a:ext uri="{9D8B030D-6E8A-4147-A177-3AD203B41FA5}">
                      <a16:colId xmlns:a16="http://schemas.microsoft.com/office/drawing/2014/main" val="1175971892"/>
                    </a:ext>
                  </a:extLst>
                </a:gridCol>
                <a:gridCol w="1600848">
                  <a:extLst>
                    <a:ext uri="{9D8B030D-6E8A-4147-A177-3AD203B41FA5}">
                      <a16:colId xmlns:a16="http://schemas.microsoft.com/office/drawing/2014/main" val="1037639775"/>
                    </a:ext>
                  </a:extLst>
                </a:gridCol>
                <a:gridCol w="1600848">
                  <a:extLst>
                    <a:ext uri="{9D8B030D-6E8A-4147-A177-3AD203B41FA5}">
                      <a16:colId xmlns:a16="http://schemas.microsoft.com/office/drawing/2014/main" val="2067884902"/>
                    </a:ext>
                  </a:extLst>
                </a:gridCol>
              </a:tblGrid>
              <a:tr h="275582">
                <a:tc>
                  <a:txBody>
                    <a:bodyPr/>
                    <a:lstStyle/>
                    <a:p>
                      <a:pPr algn="l" fontAlgn="base">
                        <a:lnSpc>
                          <a:spcPct val="100000"/>
                        </a:lnSpc>
                      </a:pPr>
                      <a:endParaRPr lang="en-US" sz="1200" b="1" i="0">
                        <a:solidFill>
                          <a:srgbClr val="002557"/>
                        </a:solidFill>
                        <a:effectLst/>
                        <a:latin typeface="Arial" panose="020B0604020202020204" pitchFamily="34" charset="0"/>
                        <a:cs typeface="Arial" panose="020B060402020202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fontAlgn="base">
                        <a:lnSpc>
                          <a:spcPct val="100000"/>
                        </a:lnSpc>
                      </a:pPr>
                      <a:r>
                        <a:rPr lang="en-US" sz="1200" b="1" i="0" err="1">
                          <a:solidFill>
                            <a:schemeClr val="bg1"/>
                          </a:solidFill>
                          <a:effectLst/>
                          <a:latin typeface="Arial" panose="020B0604020202020204" pitchFamily="34" charset="0"/>
                          <a:cs typeface="Arial" panose="020B0604020202020204" pitchFamily="34" charset="0"/>
                        </a:rPr>
                        <a:t>Vepdegestrant</a:t>
                      </a:r>
                      <a:r>
                        <a:rPr lang="en-US" sz="1200" b="1" i="0">
                          <a:solidFill>
                            <a:schemeClr val="bg1"/>
                          </a:solidFill>
                          <a:effectLst/>
                          <a:latin typeface="Arial" panose="020B0604020202020204" pitchFamily="34" charset="0"/>
                          <a:cs typeface="Arial" panose="020B0604020202020204" pitchFamily="34" charset="0"/>
                        </a:rPr>
                        <a:t>​</a:t>
                      </a:r>
                    </a:p>
                    <a:p>
                      <a:pPr algn="ctr" fontAlgn="base">
                        <a:lnSpc>
                          <a:spcPct val="100000"/>
                        </a:lnSpc>
                      </a:pPr>
                      <a:r>
                        <a:rPr lang="en-US" sz="1200" b="1" i="0">
                          <a:solidFill>
                            <a:schemeClr val="bg1"/>
                          </a:solidFill>
                          <a:effectLst/>
                          <a:latin typeface="Arial" panose="020B0604020202020204" pitchFamily="34" charset="0"/>
                          <a:cs typeface="Arial" panose="020B0604020202020204" pitchFamily="34" charset="0"/>
                        </a:rPr>
                        <a:t>n = 136</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tx2"/>
                    </a:solidFill>
                  </a:tcPr>
                </a:tc>
                <a:tc>
                  <a:txBody>
                    <a:bodyPr/>
                    <a:lstStyle/>
                    <a:p>
                      <a:pPr algn="ctr" fontAlgn="base">
                        <a:lnSpc>
                          <a:spcPct val="100000"/>
                        </a:lnSpc>
                      </a:pPr>
                      <a:r>
                        <a:rPr lang="en-US" sz="1200" b="1" i="0">
                          <a:solidFill>
                            <a:schemeClr val="bg1"/>
                          </a:solidFill>
                          <a:effectLst/>
                          <a:latin typeface="Arial" panose="020B0604020202020204" pitchFamily="34" charset="0"/>
                          <a:cs typeface="Arial" panose="020B0604020202020204" pitchFamily="34" charset="0"/>
                        </a:rPr>
                        <a:t>Fulvestrant​</a:t>
                      </a:r>
                    </a:p>
                    <a:p>
                      <a:pPr algn="ctr" fontAlgn="base">
                        <a:lnSpc>
                          <a:spcPct val="100000"/>
                        </a:lnSpc>
                      </a:pPr>
                      <a:r>
                        <a:rPr lang="en-US" sz="1200" b="1" i="0">
                          <a:solidFill>
                            <a:schemeClr val="bg1"/>
                          </a:solidFill>
                          <a:effectLst/>
                          <a:latin typeface="Arial" panose="020B0604020202020204" pitchFamily="34" charset="0"/>
                          <a:cs typeface="Arial" panose="020B0604020202020204" pitchFamily="34" charset="0"/>
                        </a:rPr>
                        <a:t>n = 134</a:t>
                      </a:r>
                      <a:endParaRPr lang="en-US" sz="1200" b="1" i="0" dirty="0">
                        <a:solidFill>
                          <a:schemeClr val="bg1"/>
                        </a:solidFill>
                        <a:effectLst/>
                        <a:latin typeface="Arial" panose="020B0604020202020204" pitchFamily="34" charset="0"/>
                        <a:cs typeface="Arial" panose="020B060402020202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3">
                        <a:lumMod val="75000"/>
                      </a:schemeClr>
                    </a:solidFill>
                  </a:tcPr>
                </a:tc>
                <a:extLst>
                  <a:ext uri="{0D108BD9-81ED-4DB2-BD59-A6C34878D82A}">
                    <a16:rowId xmlns:a16="http://schemas.microsoft.com/office/drawing/2014/main" val="1968204900"/>
                  </a:ext>
                </a:extLst>
              </a:tr>
              <a:tr h="165349">
                <a:tc>
                  <a:txBody>
                    <a:bodyPr/>
                    <a:lstStyle/>
                    <a:p>
                      <a:pPr algn="r">
                        <a:lnSpc>
                          <a:spcPct val="100000"/>
                        </a:lnSpc>
                      </a:pPr>
                      <a:r>
                        <a:rPr lang="en-US" sz="1200">
                          <a:solidFill>
                            <a:schemeClr val="tx1"/>
                          </a:solidFill>
                          <a:latin typeface="Arial" panose="020B0604020202020204" pitchFamily="34" charset="0"/>
                          <a:cs typeface="Arial" panose="020B0604020202020204" pitchFamily="34" charset="0"/>
                        </a:rPr>
                        <a:t>Median follow-up, months</a:t>
                      </a: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auto">
                        <a:lnSpc>
                          <a:spcPct val="100000"/>
                        </a:lnSpc>
                      </a:pPr>
                      <a:r>
                        <a:rPr lang="en-US" sz="1200" b="0" i="0">
                          <a:solidFill>
                            <a:schemeClr val="tx1"/>
                          </a:solidFill>
                          <a:effectLst/>
                          <a:latin typeface="Arial" panose="020B0604020202020204" pitchFamily="34" charset="0"/>
                          <a:cs typeface="Arial" panose="020B0604020202020204" pitchFamily="34" charset="0"/>
                        </a:rPr>
                        <a:t>7.4</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auto">
                        <a:lnSpc>
                          <a:spcPct val="100000"/>
                        </a:lnSpc>
                      </a:pPr>
                      <a:r>
                        <a:rPr lang="en-US" sz="1200" b="0" i="0">
                          <a:solidFill>
                            <a:schemeClr val="tx1"/>
                          </a:solidFill>
                          <a:effectLst/>
                          <a:latin typeface="Arial" panose="020B0604020202020204" pitchFamily="34" charset="0"/>
                          <a:cs typeface="Arial" panose="020B0604020202020204" pitchFamily="34" charset="0"/>
                        </a:rPr>
                        <a:t>6.0</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3096220802"/>
                  </a:ext>
                </a:extLst>
              </a:tr>
              <a:tr h="165349">
                <a:tc>
                  <a:txBody>
                    <a:bodyPr/>
                    <a:lstStyle/>
                    <a:p>
                      <a:pPr algn="r">
                        <a:lnSpc>
                          <a:spcPct val="100000"/>
                        </a:lnSpc>
                      </a:pPr>
                      <a:r>
                        <a:rPr lang="en-US" sz="1200">
                          <a:solidFill>
                            <a:schemeClr val="tx1"/>
                          </a:solidFill>
                          <a:latin typeface="Arial" panose="020B0604020202020204" pitchFamily="34" charset="0"/>
                          <a:cs typeface="Arial" panose="020B0604020202020204" pitchFamily="34" charset="0"/>
                        </a:rPr>
                        <a:t>Events, n (%)</a:t>
                      </a: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auto">
                        <a:lnSpc>
                          <a:spcPct val="100000"/>
                        </a:lnSpc>
                      </a:pPr>
                      <a:r>
                        <a:rPr lang="en-US" sz="1200" b="0" i="0" u="none" strike="noStrike" kern="1200" baseline="0">
                          <a:solidFill>
                            <a:schemeClr val="tx1"/>
                          </a:solidFill>
                          <a:latin typeface="Arial" panose="020B0604020202020204" pitchFamily="34" charset="0"/>
                          <a:ea typeface="+mn-ea"/>
                          <a:cs typeface="Arial" panose="020B0604020202020204" pitchFamily="34" charset="0"/>
                        </a:rPr>
                        <a:t>82 (60)</a:t>
                      </a:r>
                      <a:endParaRPr lang="en-US" sz="1200" b="0" i="0">
                        <a:solidFill>
                          <a:schemeClr val="tx1"/>
                        </a:solidFill>
                        <a:effectLst/>
                        <a:latin typeface="Arial" panose="020B0604020202020204" pitchFamily="34" charset="0"/>
                        <a:cs typeface="Arial" panose="020B060402020202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auto">
                        <a:lnSpc>
                          <a:spcPct val="100000"/>
                        </a:lnSpc>
                      </a:pPr>
                      <a:r>
                        <a:rPr lang="en-US" sz="1200" b="0" i="0" u="none" strike="noStrike" kern="1200" baseline="0">
                          <a:solidFill>
                            <a:schemeClr val="tx1"/>
                          </a:solidFill>
                          <a:latin typeface="Arial" panose="020B0604020202020204" pitchFamily="34" charset="0"/>
                          <a:ea typeface="+mn-ea"/>
                          <a:cs typeface="Arial" panose="020B0604020202020204" pitchFamily="34" charset="0"/>
                        </a:rPr>
                        <a:t>103 (77)</a:t>
                      </a:r>
                      <a:endParaRPr lang="en-US" sz="1200" b="0" i="0">
                        <a:solidFill>
                          <a:schemeClr val="tx1"/>
                        </a:solidFill>
                        <a:effectLst/>
                        <a:latin typeface="Arial" panose="020B0604020202020204" pitchFamily="34" charset="0"/>
                        <a:cs typeface="Arial" panose="020B0604020202020204" pitchFamily="34" charset="0"/>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6230122"/>
                  </a:ext>
                </a:extLst>
              </a:tr>
              <a:tr h="275582">
                <a:tc>
                  <a:txBody>
                    <a:bodyPr/>
                    <a:lstStyle/>
                    <a:p>
                      <a:pPr algn="r">
                        <a:lnSpc>
                          <a:spcPct val="100000"/>
                        </a:lnSpc>
                      </a:pPr>
                      <a:r>
                        <a:rPr lang="en-US" sz="1200" b="1">
                          <a:solidFill>
                            <a:schemeClr val="tx1"/>
                          </a:solidFill>
                          <a:latin typeface="Arial" panose="020B0604020202020204" pitchFamily="34" charset="0"/>
                          <a:cs typeface="Arial" panose="020B0604020202020204" pitchFamily="34" charset="0"/>
                        </a:rPr>
                        <a:t>Median PFS, months </a:t>
                      </a:r>
                      <a:br>
                        <a:rPr lang="en-US" sz="1200" b="1">
                          <a:solidFill>
                            <a:schemeClr val="tx1"/>
                          </a:solidFill>
                          <a:latin typeface="Arial" panose="020B0604020202020204" pitchFamily="34" charset="0"/>
                          <a:cs typeface="Arial" panose="020B0604020202020204" pitchFamily="34" charset="0"/>
                        </a:rPr>
                      </a:br>
                      <a:r>
                        <a:rPr lang="en-US" sz="1200" b="1">
                          <a:solidFill>
                            <a:schemeClr val="tx1"/>
                          </a:solidFill>
                          <a:latin typeface="Arial" panose="020B0604020202020204" pitchFamily="34" charset="0"/>
                          <a:cs typeface="Arial" panose="020B0604020202020204" pitchFamily="34" charset="0"/>
                        </a:rPr>
                        <a:t>(95% CI)</a:t>
                      </a: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auto">
                        <a:lnSpc>
                          <a:spcPct val="100000"/>
                        </a:lnSpc>
                      </a:pPr>
                      <a:r>
                        <a:rPr lang="en-US" sz="1200" b="1" i="0">
                          <a:solidFill>
                            <a:schemeClr val="tx1"/>
                          </a:solidFill>
                          <a:effectLst/>
                          <a:latin typeface="Arial" panose="020B0604020202020204" pitchFamily="34" charset="0"/>
                          <a:cs typeface="Arial" panose="020B0604020202020204" pitchFamily="34" charset="0"/>
                        </a:rPr>
                        <a:t>5.0 </a:t>
                      </a:r>
                      <a:br>
                        <a:rPr lang="en-US" sz="1200" b="1" i="0">
                          <a:solidFill>
                            <a:schemeClr val="tx1"/>
                          </a:solidFill>
                          <a:effectLst/>
                          <a:latin typeface="Arial" panose="020B0604020202020204" pitchFamily="34" charset="0"/>
                          <a:cs typeface="Arial" panose="020B0604020202020204" pitchFamily="34" charset="0"/>
                        </a:rPr>
                      </a:br>
                      <a:r>
                        <a:rPr lang="en-US" sz="1200" b="1" i="0">
                          <a:solidFill>
                            <a:schemeClr val="tx1"/>
                          </a:solidFill>
                          <a:effectLst/>
                          <a:latin typeface="Arial" panose="020B0604020202020204" pitchFamily="34" charset="0"/>
                          <a:cs typeface="Arial" panose="020B0604020202020204" pitchFamily="34" charset="0"/>
                        </a:rPr>
                        <a:t>(3.7</a:t>
                      </a:r>
                      <a:r>
                        <a:rPr lang="en-US" sz="1200" b="1" baseline="0">
                          <a:solidFill>
                            <a:schemeClr val="tx1"/>
                          </a:solidFill>
                          <a:latin typeface="Arial"/>
                          <a:cs typeface="Arial"/>
                        </a:rPr>
                        <a:t>–</a:t>
                      </a:r>
                      <a:r>
                        <a:rPr lang="en-US" sz="1200" b="1" i="0">
                          <a:solidFill>
                            <a:schemeClr val="tx1"/>
                          </a:solidFill>
                          <a:effectLst/>
                          <a:latin typeface="Arial" panose="020B0604020202020204" pitchFamily="34" charset="0"/>
                          <a:cs typeface="Arial" panose="020B0604020202020204" pitchFamily="34" charset="0"/>
                        </a:rPr>
                        <a:t>7.4)</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auto">
                        <a:lnSpc>
                          <a:spcPct val="100000"/>
                        </a:lnSpc>
                      </a:pPr>
                      <a:r>
                        <a:rPr lang="en-US" sz="1200" b="1" i="0">
                          <a:solidFill>
                            <a:schemeClr val="tx1"/>
                          </a:solidFill>
                          <a:effectLst/>
                          <a:latin typeface="Arial" panose="020B0604020202020204" pitchFamily="34" charset="0"/>
                          <a:cs typeface="Arial" panose="020B0604020202020204" pitchFamily="34" charset="0"/>
                        </a:rPr>
                        <a:t>2.1 </a:t>
                      </a:r>
                      <a:br>
                        <a:rPr lang="en-US" sz="1200" b="1" i="0">
                          <a:solidFill>
                            <a:schemeClr val="tx1"/>
                          </a:solidFill>
                          <a:effectLst/>
                          <a:latin typeface="Arial" panose="020B0604020202020204" pitchFamily="34" charset="0"/>
                          <a:cs typeface="Arial" panose="020B0604020202020204" pitchFamily="34" charset="0"/>
                        </a:rPr>
                      </a:br>
                      <a:r>
                        <a:rPr lang="en-US" sz="1200" b="1" i="0">
                          <a:solidFill>
                            <a:schemeClr val="tx1"/>
                          </a:solidFill>
                          <a:effectLst/>
                          <a:latin typeface="Arial" panose="020B0604020202020204" pitchFamily="34" charset="0"/>
                          <a:cs typeface="Arial" panose="020B0604020202020204" pitchFamily="34" charset="0"/>
                        </a:rPr>
                        <a:t>(1.9</a:t>
                      </a:r>
                      <a:r>
                        <a:rPr lang="en-US" sz="1200" b="1" baseline="0">
                          <a:solidFill>
                            <a:schemeClr val="tx1"/>
                          </a:solidFill>
                          <a:latin typeface="Arial"/>
                          <a:cs typeface="Arial"/>
                        </a:rPr>
                        <a:t>–</a:t>
                      </a:r>
                      <a:r>
                        <a:rPr lang="en-US" sz="1200" b="1" i="0" baseline="0">
                          <a:solidFill>
                            <a:schemeClr val="tx1"/>
                          </a:solidFill>
                          <a:effectLst/>
                          <a:latin typeface="Arial" panose="020B0604020202020204" pitchFamily="34" charset="0"/>
                          <a:cs typeface="Arial" panose="020B0604020202020204" pitchFamily="34" charset="0"/>
                        </a:rPr>
                        <a:t>3</a:t>
                      </a:r>
                      <a:r>
                        <a:rPr lang="en-US" sz="1200" b="1" i="0">
                          <a:solidFill>
                            <a:schemeClr val="tx1"/>
                          </a:solidFill>
                          <a:effectLst/>
                          <a:latin typeface="Arial" panose="020B0604020202020204" pitchFamily="34" charset="0"/>
                          <a:cs typeface="Arial" panose="020B0604020202020204" pitchFamily="34" charset="0"/>
                        </a:rPr>
                        <a:t>.5)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050834498"/>
                  </a:ext>
                </a:extLst>
              </a:tr>
              <a:tr h="275582">
                <a:tc>
                  <a:txBody>
                    <a:bodyPr/>
                    <a:lstStyle/>
                    <a:p>
                      <a:pPr algn="r">
                        <a:lnSpc>
                          <a:spcPct val="100000"/>
                        </a:lnSpc>
                      </a:pPr>
                      <a:r>
                        <a:rPr lang="en-US" sz="1200" b="1">
                          <a:solidFill>
                            <a:schemeClr val="tx1"/>
                          </a:solidFill>
                          <a:latin typeface="Arial" panose="020B0604020202020204" pitchFamily="34" charset="0"/>
                          <a:cs typeface="Arial" panose="020B0604020202020204" pitchFamily="34" charset="0"/>
                        </a:rPr>
                        <a:t>Stratified HR (95% CI)</a:t>
                      </a: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baseline="0">
                          <a:solidFill>
                            <a:schemeClr val="tx1"/>
                          </a:solidFill>
                          <a:latin typeface="Arial"/>
                          <a:cs typeface="Arial"/>
                        </a:rPr>
                        <a:t>0.58 (0.43–0.78)</a:t>
                      </a:r>
                      <a:br>
                        <a:rPr lang="en-US" sz="1200" b="1" baseline="0">
                          <a:solidFill>
                            <a:schemeClr val="tx1"/>
                          </a:solidFill>
                          <a:latin typeface="Arial"/>
                          <a:cs typeface="Arial"/>
                        </a:rPr>
                      </a:br>
                      <a:r>
                        <a:rPr lang="en-US" sz="1200" b="1" i="0" baseline="0">
                          <a:solidFill>
                            <a:schemeClr val="tx1"/>
                          </a:solidFill>
                          <a:latin typeface="Arial"/>
                          <a:cs typeface="Arial"/>
                        </a:rPr>
                        <a:t>2-sided</a:t>
                      </a:r>
                      <a:r>
                        <a:rPr lang="en-US" sz="1200" b="1" i="1" baseline="0">
                          <a:solidFill>
                            <a:schemeClr val="tx1"/>
                          </a:solidFill>
                          <a:latin typeface="Arial"/>
                          <a:cs typeface="Arial"/>
                        </a:rPr>
                        <a:t> P &lt; </a:t>
                      </a:r>
                      <a:r>
                        <a:rPr lang="en-US" sz="1200" b="1" baseline="0">
                          <a:solidFill>
                            <a:schemeClr val="tx1"/>
                          </a:solidFill>
                          <a:latin typeface="Arial"/>
                          <a:cs typeface="Arial"/>
                        </a:rPr>
                        <a:t>0.001</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hMerge="1">
                  <a:txBody>
                    <a:bodyPr/>
                    <a:lstStyle/>
                    <a:p>
                      <a:pPr algn="ctr" fontAlgn="auto">
                        <a:lnSpc>
                          <a:spcPts val="1350"/>
                        </a:lnSpc>
                      </a:pPr>
                      <a:endParaRPr lang="en-US" sz="1100" b="0" i="0">
                        <a:solidFill>
                          <a:srgbClr val="000000"/>
                        </a:solidFill>
                        <a:effectLst/>
                        <a:latin typeface="Arial" panose="020B0604020202020204" pitchFamily="34" charset="0"/>
                        <a:cs typeface="Arial" panose="020B0604020202020204" pitchFamily="34" charset="0"/>
                      </a:endParaRPr>
                    </a:p>
                  </a:txBody>
                  <a:tcPr anchor="ctr">
                    <a:lnL w="12700" cap="flat" cmpd="sng" algn="ctr">
                      <a:solidFill>
                        <a:srgbClr val="FFFFFF"/>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rgbClr val="A5A5A5"/>
                      </a:solidFill>
                      <a:prstDash val="solid"/>
                      <a:round/>
                      <a:headEnd type="none" w="med" len="med"/>
                      <a:tailEnd type="none" w="med" len="med"/>
                    </a:lnT>
                    <a:lnB w="6350" cap="flat" cmpd="sng" algn="ctr">
                      <a:noFill/>
                      <a:prstDash val="solid"/>
                      <a:round/>
                      <a:headEnd type="none" w="med" len="med"/>
                      <a:tailEnd type="none" w="med" len="med"/>
                    </a:lnB>
                    <a:noFill/>
                  </a:tcPr>
                </a:tc>
                <a:extLst>
                  <a:ext uri="{0D108BD9-81ED-4DB2-BD59-A6C34878D82A}">
                    <a16:rowId xmlns:a16="http://schemas.microsoft.com/office/drawing/2014/main" val="1656936336"/>
                  </a:ext>
                </a:extLst>
              </a:tr>
            </a:tbl>
          </a:graphicData>
        </a:graphic>
      </p:graphicFrame>
      <p:pic>
        <p:nvPicPr>
          <p:cNvPr id="7" name="Picture 6">
            <a:extLst>
              <a:ext uri="{FF2B5EF4-FFF2-40B4-BE49-F238E27FC236}">
                <a16:creationId xmlns:a16="http://schemas.microsoft.com/office/drawing/2014/main" id="{E0E5EBBA-0CD3-AAFB-642C-4FC104D5DBB2}"/>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36000"/>
                    </a14:imgEffect>
                    <a14:imgEffect>
                      <a14:saturation sat="181000"/>
                    </a14:imgEffect>
                    <a14:imgEffect>
                      <a14:brightnessContrast contrast="21000"/>
                    </a14:imgEffect>
                  </a14:imgLayer>
                </a14:imgProps>
              </a:ext>
            </a:extLst>
          </a:blip>
          <a:stretch>
            <a:fillRect/>
          </a:stretch>
        </p:blipFill>
        <p:spPr>
          <a:xfrm>
            <a:off x="446406" y="1184669"/>
            <a:ext cx="9230993" cy="5100997"/>
          </a:xfrm>
          <a:prstGeom prst="rect">
            <a:avLst/>
          </a:prstGeom>
        </p:spPr>
      </p:pic>
      <p:sp>
        <p:nvSpPr>
          <p:cNvPr id="13" name="Footer Placeholder 2">
            <a:extLst>
              <a:ext uri="{FF2B5EF4-FFF2-40B4-BE49-F238E27FC236}">
                <a16:creationId xmlns:a16="http://schemas.microsoft.com/office/drawing/2014/main" id="{4AD6A434-5611-5904-57A4-1F56CAA77DFC}"/>
              </a:ext>
            </a:extLst>
          </p:cNvPr>
          <p:cNvSpPr txBox="1">
            <a:spLocks/>
          </p:cNvSpPr>
          <p:nvPr/>
        </p:nvSpPr>
        <p:spPr>
          <a:xfrm>
            <a:off x="622300" y="5945188"/>
            <a:ext cx="9316830"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t>Hamilton EP, et al. ASCO 2025. Abstract LBA1000. </a:t>
            </a:r>
            <a:r>
              <a:rPr lang="en-US" dirty="0" err="1"/>
              <a:t>Campone</a:t>
            </a:r>
            <a:r>
              <a:rPr lang="en-US" dirty="0"/>
              <a:t> M, et al. </a:t>
            </a:r>
            <a:r>
              <a:rPr lang="en-US" i="1" dirty="0"/>
              <a:t>N Engl J Med. </a:t>
            </a:r>
            <a:r>
              <a:rPr lang="en-US" dirty="0"/>
              <a:t>2025;393(6):556-568. </a:t>
            </a:r>
          </a:p>
        </p:txBody>
      </p:sp>
    </p:spTree>
    <p:extLst>
      <p:ext uri="{BB962C8B-B14F-4D97-AF65-F5344CB8AC3E}">
        <p14:creationId xmlns:p14="http://schemas.microsoft.com/office/powerpoint/2010/main" val="131557351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FE6223-2179-0DCE-203D-AEBECE6B4916}"/>
              </a:ext>
            </a:extLst>
          </p:cNvPr>
          <p:cNvSpPr>
            <a:spLocks noGrp="1"/>
          </p:cNvSpPr>
          <p:nvPr>
            <p:ph type="title"/>
          </p:nvPr>
        </p:nvSpPr>
        <p:spPr>
          <a:xfrm>
            <a:off x="609600" y="365125"/>
            <a:ext cx="11070336" cy="871393"/>
          </a:xfrm>
        </p:spPr>
        <p:txBody>
          <a:bodyPr>
            <a:normAutofit fontScale="90000"/>
          </a:bodyPr>
          <a:lstStyle/>
          <a:p>
            <a:r>
              <a:rPr lang="en-US" dirty="0"/>
              <a:t>Signal in Patients With </a:t>
            </a:r>
            <a:r>
              <a:rPr lang="en-US" i="1" dirty="0"/>
              <a:t>ESR1</a:t>
            </a:r>
            <a:r>
              <a:rPr lang="en-US" dirty="0"/>
              <a:t> Mutations From Oral SERDs Over SOC ET Consistent in Randomized Trials</a:t>
            </a:r>
            <a:r>
              <a:rPr lang="en-US" baseline="30000" dirty="0"/>
              <a:t>1-3</a:t>
            </a:r>
          </a:p>
        </p:txBody>
      </p:sp>
      <p:sp>
        <p:nvSpPr>
          <p:cNvPr id="14" name="Footer Placeholder 31">
            <a:extLst>
              <a:ext uri="{FF2B5EF4-FFF2-40B4-BE49-F238E27FC236}">
                <a16:creationId xmlns:a16="http://schemas.microsoft.com/office/drawing/2014/main" id="{3A688A27-4236-E73A-B717-3695A46DEB1C}"/>
              </a:ext>
            </a:extLst>
          </p:cNvPr>
          <p:cNvSpPr>
            <a:spLocks noGrp="1"/>
          </p:cNvSpPr>
          <p:nvPr>
            <p:ph type="ftr" sz="quarter" idx="3"/>
          </p:nvPr>
        </p:nvSpPr>
        <p:spPr>
          <a:xfrm>
            <a:off x="621792" y="5944846"/>
            <a:ext cx="10277856" cy="809521"/>
          </a:xfrm>
        </p:spPr>
        <p:txBody>
          <a:bodyPr/>
          <a:lstStyle/>
          <a:p>
            <a:r>
              <a:rPr lang="en-GB" dirty="0"/>
              <a:t>1. Martin M, et al. ESMO 2022. Abstract 211MO. 2. </a:t>
            </a:r>
            <a:r>
              <a:rPr lang="en-GB" dirty="0" err="1"/>
              <a:t>Tolaney</a:t>
            </a:r>
            <a:r>
              <a:rPr lang="en-GB" dirty="0"/>
              <a:t> SM, et al. ESMO 2022. Abstract 212MO. 3. </a:t>
            </a:r>
            <a:r>
              <a:rPr lang="en-US" dirty="0"/>
              <a:t>Bidard FC et al. </a:t>
            </a:r>
            <a:r>
              <a:rPr lang="en-US" i="1" dirty="0"/>
              <a:t>J Clin Oncol</a:t>
            </a:r>
            <a:r>
              <a:rPr lang="en-US" dirty="0"/>
              <a:t>. 2022;40:3246-3256.</a:t>
            </a:r>
            <a:endParaRPr lang="en-GB" dirty="0"/>
          </a:p>
        </p:txBody>
      </p:sp>
      <p:pic>
        <p:nvPicPr>
          <p:cNvPr id="4" name="Picture 3">
            <a:extLst>
              <a:ext uri="{FF2B5EF4-FFF2-40B4-BE49-F238E27FC236}">
                <a16:creationId xmlns:a16="http://schemas.microsoft.com/office/drawing/2014/main" id="{2546447A-6BDC-AE59-6819-7C480CFDA16E}"/>
              </a:ext>
            </a:extLst>
          </p:cNvPr>
          <p:cNvPicPr>
            <a:picLocks noChangeAspect="1"/>
          </p:cNvPicPr>
          <p:nvPr/>
        </p:nvPicPr>
        <p:blipFill>
          <a:blip r:embed="rId3"/>
          <a:srcRect l="1433" t="15063" r="1277"/>
          <a:stretch>
            <a:fillRect/>
          </a:stretch>
        </p:blipFill>
        <p:spPr>
          <a:xfrm>
            <a:off x="226579" y="1949450"/>
            <a:ext cx="11861511" cy="3042439"/>
          </a:xfrm>
          <a:prstGeom prst="rect">
            <a:avLst/>
          </a:prstGeom>
        </p:spPr>
      </p:pic>
      <p:sp>
        <p:nvSpPr>
          <p:cNvPr id="5" name="TextBox 4">
            <a:extLst>
              <a:ext uri="{FF2B5EF4-FFF2-40B4-BE49-F238E27FC236}">
                <a16:creationId xmlns:a16="http://schemas.microsoft.com/office/drawing/2014/main" id="{9B2AD1CE-148A-5333-7A6E-7D5054F4FD16}"/>
              </a:ext>
            </a:extLst>
          </p:cNvPr>
          <p:cNvSpPr txBox="1"/>
          <p:nvPr/>
        </p:nvSpPr>
        <p:spPr>
          <a:xfrm>
            <a:off x="644295" y="4940478"/>
            <a:ext cx="11007320" cy="1025794"/>
          </a:xfrm>
          <a:prstGeom prst="roundRect">
            <a:avLst>
              <a:gd name="adj" fmla="val 0"/>
            </a:avLst>
          </a:prstGeom>
          <a:solidFill>
            <a:srgbClr val="DFDFDF"/>
          </a:solidFill>
          <a:ln>
            <a:noFill/>
          </a:ln>
        </p:spPr>
        <p:txBody>
          <a:bodyPr wrap="square" tIns="182880" bIns="182880" rtlCol="0" anchor="ctr" anchorCtr="0">
            <a:spAutoFit/>
          </a:bodyPr>
          <a:lstStyle/>
          <a:p>
            <a:pPr algn="ctr" defTabSz="914377">
              <a:tabLst>
                <a:tab pos="1312269" algn="l"/>
              </a:tabLst>
              <a:defRPr/>
            </a:pPr>
            <a:r>
              <a:rPr lang="en-US" sz="2133" dirty="0">
                <a:solidFill>
                  <a:srgbClr val="000000"/>
                </a:solidFill>
                <a:latin typeface="Arial" panose="020B0604020202020204"/>
              </a:rPr>
              <a:t>40% across the board still with early progression on monotherapy and 60% still have </a:t>
            </a:r>
            <a:br>
              <a:rPr lang="en-US" sz="2133" dirty="0">
                <a:solidFill>
                  <a:srgbClr val="000000"/>
                </a:solidFill>
                <a:latin typeface="Arial" panose="020B0604020202020204"/>
              </a:rPr>
            </a:br>
            <a:r>
              <a:rPr lang="en-US" sz="2133" dirty="0">
                <a:solidFill>
                  <a:srgbClr val="000000"/>
                </a:solidFill>
                <a:latin typeface="Arial" panose="020B0604020202020204"/>
              </a:rPr>
              <a:t>&lt;6 months benefit, still indicating a need for combination approaches </a:t>
            </a:r>
          </a:p>
        </p:txBody>
      </p:sp>
      <p:sp>
        <p:nvSpPr>
          <p:cNvPr id="6" name="TextBox 5">
            <a:extLst>
              <a:ext uri="{FF2B5EF4-FFF2-40B4-BE49-F238E27FC236}">
                <a16:creationId xmlns:a16="http://schemas.microsoft.com/office/drawing/2014/main" id="{D9DCCC58-3FD2-8A34-8538-33783A5FDC69}"/>
              </a:ext>
            </a:extLst>
          </p:cNvPr>
          <p:cNvSpPr txBox="1"/>
          <p:nvPr/>
        </p:nvSpPr>
        <p:spPr>
          <a:xfrm>
            <a:off x="644295" y="4447968"/>
            <a:ext cx="3405037" cy="329784"/>
          </a:xfrm>
          <a:prstGeom prst="rect">
            <a:avLst/>
          </a:prstGeom>
          <a:solidFill>
            <a:schemeClr val="bg1"/>
          </a:solidFill>
        </p:spPr>
        <p:txBody>
          <a:bodyPr wrap="none" tIns="121920" bIns="121920" rtlCol="0" anchor="ctr">
            <a:noAutofit/>
          </a:bodyPr>
          <a:lstStyle/>
          <a:p>
            <a:pPr algn="ctr" defTabSz="914377">
              <a:spcAft>
                <a:spcPts val="1600"/>
              </a:spcAft>
              <a:defRPr/>
            </a:pPr>
            <a:r>
              <a:rPr lang="en-US" sz="1600" b="1">
                <a:solidFill>
                  <a:srgbClr val="000000"/>
                </a:solidFill>
                <a:latin typeface="Arial" panose="020B0604020202020204"/>
              </a:rPr>
              <a:t>Time, </a:t>
            </a:r>
            <a:r>
              <a:rPr lang="en-US" sz="1600" b="1" err="1">
                <a:solidFill>
                  <a:srgbClr val="000000"/>
                </a:solidFill>
                <a:latin typeface="Arial" panose="020B0604020202020204"/>
              </a:rPr>
              <a:t>mo</a:t>
            </a:r>
            <a:endParaRPr lang="en-US" sz="1600" b="1">
              <a:solidFill>
                <a:srgbClr val="000000"/>
              </a:solidFill>
              <a:latin typeface="Arial" panose="020B0604020202020204"/>
            </a:endParaRPr>
          </a:p>
        </p:txBody>
      </p:sp>
      <p:sp>
        <p:nvSpPr>
          <p:cNvPr id="7" name="TextBox 6">
            <a:extLst>
              <a:ext uri="{FF2B5EF4-FFF2-40B4-BE49-F238E27FC236}">
                <a16:creationId xmlns:a16="http://schemas.microsoft.com/office/drawing/2014/main" id="{56959A14-A49D-050B-BFBC-7A47873FEA62}"/>
              </a:ext>
            </a:extLst>
          </p:cNvPr>
          <p:cNvSpPr txBox="1"/>
          <p:nvPr/>
        </p:nvSpPr>
        <p:spPr>
          <a:xfrm>
            <a:off x="4741606" y="4452185"/>
            <a:ext cx="3405037" cy="329784"/>
          </a:xfrm>
          <a:prstGeom prst="rect">
            <a:avLst/>
          </a:prstGeom>
          <a:solidFill>
            <a:schemeClr val="bg1"/>
          </a:solidFill>
        </p:spPr>
        <p:txBody>
          <a:bodyPr wrap="none" tIns="121920" bIns="121920" rtlCol="0" anchor="ctr">
            <a:noAutofit/>
          </a:bodyPr>
          <a:lstStyle/>
          <a:p>
            <a:pPr algn="ctr" defTabSz="914377">
              <a:spcAft>
                <a:spcPts val="1600"/>
              </a:spcAft>
              <a:defRPr/>
            </a:pPr>
            <a:r>
              <a:rPr lang="en-US" sz="1600" b="1">
                <a:solidFill>
                  <a:srgbClr val="000000"/>
                </a:solidFill>
                <a:latin typeface="Arial" panose="020B0604020202020204"/>
              </a:rPr>
              <a:t>Time, </a:t>
            </a:r>
            <a:r>
              <a:rPr lang="en-US" sz="1600" b="1" err="1">
                <a:solidFill>
                  <a:srgbClr val="000000"/>
                </a:solidFill>
                <a:latin typeface="Arial" panose="020B0604020202020204"/>
              </a:rPr>
              <a:t>mo</a:t>
            </a:r>
            <a:endParaRPr lang="en-US" sz="1600" b="1">
              <a:solidFill>
                <a:srgbClr val="000000"/>
              </a:solidFill>
              <a:latin typeface="Arial" panose="020B0604020202020204"/>
            </a:endParaRPr>
          </a:p>
        </p:txBody>
      </p:sp>
      <p:sp>
        <p:nvSpPr>
          <p:cNvPr id="8" name="TextBox 7">
            <a:extLst>
              <a:ext uri="{FF2B5EF4-FFF2-40B4-BE49-F238E27FC236}">
                <a16:creationId xmlns:a16="http://schemas.microsoft.com/office/drawing/2014/main" id="{6D7F0FB7-C4EE-65B9-21C7-EA8F6F7D925F}"/>
              </a:ext>
            </a:extLst>
          </p:cNvPr>
          <p:cNvSpPr txBox="1"/>
          <p:nvPr/>
        </p:nvSpPr>
        <p:spPr>
          <a:xfrm>
            <a:off x="8534117" y="4458904"/>
            <a:ext cx="3405037" cy="329784"/>
          </a:xfrm>
          <a:prstGeom prst="rect">
            <a:avLst/>
          </a:prstGeom>
          <a:solidFill>
            <a:schemeClr val="bg1"/>
          </a:solidFill>
        </p:spPr>
        <p:txBody>
          <a:bodyPr wrap="none" tIns="121920" bIns="121920" rtlCol="0" anchor="ctr">
            <a:noAutofit/>
          </a:bodyPr>
          <a:lstStyle/>
          <a:p>
            <a:pPr algn="ctr" defTabSz="914377">
              <a:spcAft>
                <a:spcPts val="1600"/>
              </a:spcAft>
              <a:defRPr/>
            </a:pPr>
            <a:r>
              <a:rPr lang="en-US" sz="1600" b="1">
                <a:solidFill>
                  <a:srgbClr val="000000"/>
                </a:solidFill>
                <a:latin typeface="Arial" panose="020B0604020202020204"/>
              </a:rPr>
              <a:t>Time, </a:t>
            </a:r>
            <a:r>
              <a:rPr lang="en-US" sz="1600" b="1" err="1">
                <a:solidFill>
                  <a:srgbClr val="000000"/>
                </a:solidFill>
                <a:latin typeface="Arial" panose="020B0604020202020204"/>
              </a:rPr>
              <a:t>mo</a:t>
            </a:r>
            <a:endParaRPr lang="en-US" sz="1600" b="1">
              <a:solidFill>
                <a:srgbClr val="000000"/>
              </a:solidFill>
              <a:latin typeface="Arial" panose="020B0604020202020204"/>
            </a:endParaRPr>
          </a:p>
        </p:txBody>
      </p:sp>
      <p:sp>
        <p:nvSpPr>
          <p:cNvPr id="10" name="TextBox 9">
            <a:extLst>
              <a:ext uri="{FF2B5EF4-FFF2-40B4-BE49-F238E27FC236}">
                <a16:creationId xmlns:a16="http://schemas.microsoft.com/office/drawing/2014/main" id="{7E9A5679-2B57-4265-ED93-88F23D140818}"/>
              </a:ext>
            </a:extLst>
          </p:cNvPr>
          <p:cNvSpPr txBox="1"/>
          <p:nvPr/>
        </p:nvSpPr>
        <p:spPr>
          <a:xfrm>
            <a:off x="4305238" y="2239427"/>
            <a:ext cx="263765" cy="1922959"/>
          </a:xfrm>
          <a:prstGeom prst="rect">
            <a:avLst/>
          </a:prstGeom>
          <a:solidFill>
            <a:schemeClr val="bg1"/>
          </a:solidFill>
        </p:spPr>
        <p:txBody>
          <a:bodyPr vert="vert270" wrap="none" tIns="121920" bIns="121920" rtlCol="0" anchor="ctr">
            <a:noAutofit/>
          </a:bodyPr>
          <a:lstStyle/>
          <a:p>
            <a:pPr algn="ctr" defTabSz="914377">
              <a:spcAft>
                <a:spcPts val="1600"/>
              </a:spcAft>
              <a:defRPr/>
            </a:pPr>
            <a:r>
              <a:rPr lang="en-US" sz="1600" b="1">
                <a:solidFill>
                  <a:srgbClr val="000000"/>
                </a:solidFill>
                <a:latin typeface="Arial" panose="020B0604020202020204"/>
              </a:rPr>
              <a:t>PFS,%</a:t>
            </a:r>
          </a:p>
        </p:txBody>
      </p:sp>
      <p:sp>
        <p:nvSpPr>
          <p:cNvPr id="11" name="TextBox 10">
            <a:extLst>
              <a:ext uri="{FF2B5EF4-FFF2-40B4-BE49-F238E27FC236}">
                <a16:creationId xmlns:a16="http://schemas.microsoft.com/office/drawing/2014/main" id="{F415A98F-90A7-92F2-4410-9C7D3D00F7C2}"/>
              </a:ext>
            </a:extLst>
          </p:cNvPr>
          <p:cNvSpPr txBox="1"/>
          <p:nvPr/>
        </p:nvSpPr>
        <p:spPr>
          <a:xfrm>
            <a:off x="8146643" y="2239426"/>
            <a:ext cx="263765" cy="1922959"/>
          </a:xfrm>
          <a:prstGeom prst="rect">
            <a:avLst/>
          </a:prstGeom>
          <a:solidFill>
            <a:schemeClr val="bg1"/>
          </a:solidFill>
        </p:spPr>
        <p:txBody>
          <a:bodyPr vert="vert270" wrap="none" tIns="121920" bIns="121920" rtlCol="0" anchor="ctr">
            <a:noAutofit/>
          </a:bodyPr>
          <a:lstStyle/>
          <a:p>
            <a:pPr algn="ctr" defTabSz="914377">
              <a:spcAft>
                <a:spcPts val="1600"/>
              </a:spcAft>
              <a:defRPr/>
            </a:pPr>
            <a:r>
              <a:rPr lang="en-US" sz="1600" b="1">
                <a:solidFill>
                  <a:srgbClr val="000000"/>
                </a:solidFill>
                <a:latin typeface="Arial" panose="020B0604020202020204"/>
              </a:rPr>
              <a:t>PFS,%</a:t>
            </a:r>
          </a:p>
        </p:txBody>
      </p:sp>
      <p:sp>
        <p:nvSpPr>
          <p:cNvPr id="15" name="TextBox 14">
            <a:extLst>
              <a:ext uri="{FF2B5EF4-FFF2-40B4-BE49-F238E27FC236}">
                <a16:creationId xmlns:a16="http://schemas.microsoft.com/office/drawing/2014/main" id="{BE7D9012-9564-0054-9192-F139EBC71272}"/>
              </a:ext>
            </a:extLst>
          </p:cNvPr>
          <p:cNvSpPr txBox="1"/>
          <p:nvPr/>
        </p:nvSpPr>
        <p:spPr>
          <a:xfrm>
            <a:off x="4569003" y="1477846"/>
            <a:ext cx="3890480" cy="532579"/>
          </a:xfrm>
          <a:prstGeom prst="rect">
            <a:avLst/>
          </a:prstGeom>
          <a:solidFill>
            <a:schemeClr val="bg1"/>
          </a:solidFill>
        </p:spPr>
        <p:txBody>
          <a:bodyPr wrap="none" tIns="121920" bIns="121920" rtlCol="0" anchor="ctr">
            <a:noAutofit/>
          </a:bodyPr>
          <a:lstStyle/>
          <a:p>
            <a:pPr algn="ctr" defTabSz="914377">
              <a:spcAft>
                <a:spcPts val="1600"/>
              </a:spcAft>
              <a:defRPr/>
            </a:pPr>
            <a:r>
              <a:rPr lang="en-US" sz="1867" b="1">
                <a:solidFill>
                  <a:srgbClr val="000000"/>
                </a:solidFill>
                <a:latin typeface="Arial" panose="020B0604020202020204"/>
              </a:rPr>
              <a:t>AMEERA-3</a:t>
            </a:r>
            <a:br>
              <a:rPr lang="en-US" sz="1867" b="1">
                <a:solidFill>
                  <a:srgbClr val="000000"/>
                </a:solidFill>
                <a:latin typeface="Arial" panose="020B0604020202020204"/>
              </a:rPr>
            </a:br>
            <a:r>
              <a:rPr lang="en-US" sz="1867">
                <a:solidFill>
                  <a:srgbClr val="000000"/>
                </a:solidFill>
                <a:latin typeface="Arial" panose="020B0604020202020204"/>
              </a:rPr>
              <a:t>2° EP: PFS (</a:t>
            </a:r>
            <a:r>
              <a:rPr lang="en-US" sz="1867" i="1">
                <a:solidFill>
                  <a:srgbClr val="000000"/>
                </a:solidFill>
                <a:latin typeface="Arial" panose="020B0604020202020204"/>
              </a:rPr>
              <a:t>ESR1</a:t>
            </a:r>
            <a:r>
              <a:rPr lang="en-US" sz="1867">
                <a:solidFill>
                  <a:srgbClr val="000000"/>
                </a:solidFill>
                <a:latin typeface="Arial" panose="020B0604020202020204"/>
              </a:rPr>
              <a:t>m)</a:t>
            </a:r>
            <a:endParaRPr lang="en-US" sz="1867" b="1">
              <a:solidFill>
                <a:srgbClr val="000000"/>
              </a:solidFill>
              <a:latin typeface="Arial" panose="020B0604020202020204"/>
            </a:endParaRPr>
          </a:p>
        </p:txBody>
      </p:sp>
      <p:sp>
        <p:nvSpPr>
          <p:cNvPr id="16" name="TextBox 15">
            <a:extLst>
              <a:ext uri="{FF2B5EF4-FFF2-40B4-BE49-F238E27FC236}">
                <a16:creationId xmlns:a16="http://schemas.microsoft.com/office/drawing/2014/main" id="{9173B808-47D9-A577-E699-BAA6D581B91A}"/>
              </a:ext>
            </a:extLst>
          </p:cNvPr>
          <p:cNvSpPr txBox="1"/>
          <p:nvPr/>
        </p:nvSpPr>
        <p:spPr>
          <a:xfrm>
            <a:off x="356755" y="1477848"/>
            <a:ext cx="3890480" cy="532577"/>
          </a:xfrm>
          <a:prstGeom prst="rect">
            <a:avLst/>
          </a:prstGeom>
          <a:solidFill>
            <a:schemeClr val="bg1"/>
          </a:solidFill>
        </p:spPr>
        <p:txBody>
          <a:bodyPr wrap="none" tIns="121920" bIns="121920" rtlCol="0" anchor="ctr">
            <a:noAutofit/>
          </a:bodyPr>
          <a:lstStyle/>
          <a:p>
            <a:pPr algn="ctr" defTabSz="914377">
              <a:spcAft>
                <a:spcPts val="1600"/>
              </a:spcAft>
              <a:defRPr/>
            </a:pPr>
            <a:r>
              <a:rPr lang="en-US" sz="1867" b="1">
                <a:solidFill>
                  <a:srgbClr val="000000"/>
                </a:solidFill>
                <a:latin typeface="Arial" panose="020B0604020202020204"/>
              </a:rPr>
              <a:t>aceIERA BC</a:t>
            </a:r>
            <a:br>
              <a:rPr lang="en-US" sz="1867" b="1">
                <a:solidFill>
                  <a:srgbClr val="000000"/>
                </a:solidFill>
                <a:latin typeface="Arial" panose="020B0604020202020204"/>
              </a:rPr>
            </a:br>
            <a:r>
              <a:rPr lang="en-US" sz="1867">
                <a:solidFill>
                  <a:srgbClr val="000000"/>
                </a:solidFill>
                <a:latin typeface="Arial" panose="020B0604020202020204"/>
              </a:rPr>
              <a:t>2° EP: PFS (</a:t>
            </a:r>
            <a:r>
              <a:rPr lang="en-US" sz="1867" i="1">
                <a:solidFill>
                  <a:srgbClr val="000000"/>
                </a:solidFill>
                <a:latin typeface="Arial" panose="020B0604020202020204"/>
              </a:rPr>
              <a:t>ESR1</a:t>
            </a:r>
            <a:r>
              <a:rPr lang="en-US" sz="1867">
                <a:solidFill>
                  <a:srgbClr val="000000"/>
                </a:solidFill>
                <a:latin typeface="Arial" panose="020B0604020202020204"/>
              </a:rPr>
              <a:t>m)</a:t>
            </a:r>
            <a:endParaRPr lang="en-US" sz="1867" b="1">
              <a:solidFill>
                <a:srgbClr val="000000"/>
              </a:solidFill>
              <a:latin typeface="Arial" panose="020B0604020202020204"/>
            </a:endParaRPr>
          </a:p>
        </p:txBody>
      </p:sp>
      <p:sp>
        <p:nvSpPr>
          <p:cNvPr id="17" name="TextBox 16">
            <a:extLst>
              <a:ext uri="{FF2B5EF4-FFF2-40B4-BE49-F238E27FC236}">
                <a16:creationId xmlns:a16="http://schemas.microsoft.com/office/drawing/2014/main" id="{13B19701-403E-1EBB-B876-59A7D60EC44A}"/>
              </a:ext>
            </a:extLst>
          </p:cNvPr>
          <p:cNvSpPr txBox="1"/>
          <p:nvPr/>
        </p:nvSpPr>
        <p:spPr>
          <a:xfrm>
            <a:off x="8459483" y="1477846"/>
            <a:ext cx="3717132" cy="532579"/>
          </a:xfrm>
          <a:prstGeom prst="rect">
            <a:avLst/>
          </a:prstGeom>
          <a:solidFill>
            <a:schemeClr val="bg1"/>
          </a:solidFill>
        </p:spPr>
        <p:txBody>
          <a:bodyPr wrap="none" tIns="121920" bIns="121920" rtlCol="0" anchor="ctr">
            <a:noAutofit/>
          </a:bodyPr>
          <a:lstStyle/>
          <a:p>
            <a:pPr algn="ctr" defTabSz="914377">
              <a:spcAft>
                <a:spcPts val="1600"/>
              </a:spcAft>
              <a:defRPr/>
            </a:pPr>
            <a:r>
              <a:rPr lang="en-US" sz="1867" b="1">
                <a:solidFill>
                  <a:srgbClr val="000000"/>
                </a:solidFill>
                <a:latin typeface="Arial" panose="020B0604020202020204"/>
              </a:rPr>
              <a:t>EMERALD</a:t>
            </a:r>
            <a:br>
              <a:rPr lang="en-US" sz="1867" b="1">
                <a:solidFill>
                  <a:srgbClr val="000000"/>
                </a:solidFill>
                <a:latin typeface="Arial" panose="020B0604020202020204"/>
              </a:rPr>
            </a:br>
            <a:r>
              <a:rPr lang="en-US" sz="1867">
                <a:solidFill>
                  <a:srgbClr val="000000"/>
                </a:solidFill>
                <a:latin typeface="Arial" panose="020B0604020202020204"/>
              </a:rPr>
              <a:t>Co-1° EP: PFS (</a:t>
            </a:r>
            <a:r>
              <a:rPr lang="en-US" sz="1867" i="1">
                <a:solidFill>
                  <a:srgbClr val="000000"/>
                </a:solidFill>
                <a:latin typeface="Arial" panose="020B0604020202020204"/>
              </a:rPr>
              <a:t>ESR1</a:t>
            </a:r>
            <a:r>
              <a:rPr lang="en-US" sz="1867">
                <a:solidFill>
                  <a:srgbClr val="000000"/>
                </a:solidFill>
                <a:latin typeface="Arial" panose="020B0604020202020204"/>
              </a:rPr>
              <a:t>m)</a:t>
            </a:r>
            <a:endParaRPr lang="en-US" sz="1867" b="1">
              <a:solidFill>
                <a:srgbClr val="000000"/>
              </a:solidFill>
              <a:latin typeface="Arial" panose="020B0604020202020204"/>
            </a:endParaRPr>
          </a:p>
        </p:txBody>
      </p:sp>
      <p:sp>
        <p:nvSpPr>
          <p:cNvPr id="3" name="TextBox 2">
            <a:extLst>
              <a:ext uri="{FF2B5EF4-FFF2-40B4-BE49-F238E27FC236}">
                <a16:creationId xmlns:a16="http://schemas.microsoft.com/office/drawing/2014/main" id="{5E65A2DE-6B2A-1061-D9DC-F08A31E74B99}"/>
              </a:ext>
            </a:extLst>
          </p:cNvPr>
          <p:cNvSpPr txBox="1"/>
          <p:nvPr/>
        </p:nvSpPr>
        <p:spPr>
          <a:xfrm>
            <a:off x="6581868" y="3454841"/>
            <a:ext cx="1537252" cy="239787"/>
          </a:xfrm>
          <a:prstGeom prst="rect">
            <a:avLst/>
          </a:prstGeom>
          <a:solidFill>
            <a:schemeClr val="bg1"/>
          </a:solidFill>
        </p:spPr>
        <p:txBody>
          <a:bodyPr wrap="none" tIns="121920" bIns="121920" rtlCol="0" anchor="ctr">
            <a:noAutofit/>
          </a:bodyPr>
          <a:lstStyle/>
          <a:p>
            <a:pPr defTabSz="914377">
              <a:spcAft>
                <a:spcPts val="1600"/>
              </a:spcAft>
              <a:defRPr/>
            </a:pPr>
            <a:r>
              <a:rPr lang="en-US" sz="1333" b="1" dirty="0" err="1">
                <a:solidFill>
                  <a:srgbClr val="083359">
                    <a:lumMod val="90000"/>
                    <a:lumOff val="10000"/>
                  </a:srgbClr>
                </a:solidFill>
                <a:latin typeface="Arial" panose="020B0604020202020204"/>
              </a:rPr>
              <a:t>Amcenestrant</a:t>
            </a:r>
            <a:endParaRPr lang="en-US" sz="1333" b="1">
              <a:solidFill>
                <a:srgbClr val="083359">
                  <a:lumMod val="90000"/>
                  <a:lumOff val="10000"/>
                </a:srgbClr>
              </a:solidFill>
              <a:latin typeface="Arial" panose="020B0604020202020204"/>
            </a:endParaRPr>
          </a:p>
        </p:txBody>
      </p:sp>
      <p:sp>
        <p:nvSpPr>
          <p:cNvPr id="12" name="TextBox 11">
            <a:extLst>
              <a:ext uri="{FF2B5EF4-FFF2-40B4-BE49-F238E27FC236}">
                <a16:creationId xmlns:a16="http://schemas.microsoft.com/office/drawing/2014/main" id="{B410A7F0-E934-FEF4-2819-064022C07EB3}"/>
              </a:ext>
            </a:extLst>
          </p:cNvPr>
          <p:cNvSpPr txBox="1"/>
          <p:nvPr/>
        </p:nvSpPr>
        <p:spPr>
          <a:xfrm>
            <a:off x="10450797" y="3416039"/>
            <a:ext cx="1537252" cy="239787"/>
          </a:xfrm>
          <a:prstGeom prst="rect">
            <a:avLst/>
          </a:prstGeom>
          <a:solidFill>
            <a:schemeClr val="bg1"/>
          </a:solidFill>
        </p:spPr>
        <p:txBody>
          <a:bodyPr wrap="none" tIns="121920" bIns="121920" rtlCol="0" anchor="ctr">
            <a:noAutofit/>
          </a:bodyPr>
          <a:lstStyle/>
          <a:p>
            <a:pPr defTabSz="914377">
              <a:spcAft>
                <a:spcPts val="1600"/>
              </a:spcAft>
              <a:defRPr/>
            </a:pPr>
            <a:r>
              <a:rPr lang="en-US" sz="1333" b="1" dirty="0" err="1">
                <a:solidFill>
                  <a:srgbClr val="199E7A"/>
                </a:solidFill>
                <a:latin typeface="Arial" panose="020B0604020202020204"/>
              </a:rPr>
              <a:t>Elacestrant</a:t>
            </a:r>
            <a:endParaRPr lang="en-US" sz="1333" b="1">
              <a:solidFill>
                <a:srgbClr val="199E7A"/>
              </a:solidFill>
              <a:latin typeface="Arial" panose="020B0604020202020204"/>
            </a:endParaRPr>
          </a:p>
        </p:txBody>
      </p:sp>
      <p:sp>
        <p:nvSpPr>
          <p:cNvPr id="13" name="TextBox 12">
            <a:extLst>
              <a:ext uri="{FF2B5EF4-FFF2-40B4-BE49-F238E27FC236}">
                <a16:creationId xmlns:a16="http://schemas.microsoft.com/office/drawing/2014/main" id="{0D0FC877-E4A0-2CDB-68A8-CEA7C8E31934}"/>
              </a:ext>
            </a:extLst>
          </p:cNvPr>
          <p:cNvSpPr txBox="1"/>
          <p:nvPr/>
        </p:nvSpPr>
        <p:spPr>
          <a:xfrm>
            <a:off x="138054" y="2228355"/>
            <a:ext cx="263765" cy="1922959"/>
          </a:xfrm>
          <a:prstGeom prst="rect">
            <a:avLst/>
          </a:prstGeom>
          <a:solidFill>
            <a:schemeClr val="bg1"/>
          </a:solidFill>
        </p:spPr>
        <p:txBody>
          <a:bodyPr vert="vert270" wrap="none" tIns="121920" bIns="121920" rtlCol="0" anchor="ctr">
            <a:noAutofit/>
          </a:bodyPr>
          <a:lstStyle/>
          <a:p>
            <a:pPr algn="ctr" defTabSz="914377">
              <a:spcAft>
                <a:spcPts val="1600"/>
              </a:spcAft>
              <a:defRPr/>
            </a:pPr>
            <a:r>
              <a:rPr lang="en-US" sz="1600" b="1">
                <a:solidFill>
                  <a:srgbClr val="000000"/>
                </a:solidFill>
                <a:latin typeface="Arial" panose="020B0604020202020204"/>
              </a:rPr>
              <a:t>PFS,%</a:t>
            </a:r>
          </a:p>
        </p:txBody>
      </p:sp>
      <p:sp>
        <p:nvSpPr>
          <p:cNvPr id="23" name="Freeform 22">
            <a:extLst>
              <a:ext uri="{FF2B5EF4-FFF2-40B4-BE49-F238E27FC236}">
                <a16:creationId xmlns:a16="http://schemas.microsoft.com/office/drawing/2014/main" id="{AF69C6A0-147F-B6A1-A03C-73CE8C31E66D}"/>
              </a:ext>
            </a:extLst>
          </p:cNvPr>
          <p:cNvSpPr/>
          <p:nvPr/>
        </p:nvSpPr>
        <p:spPr>
          <a:xfrm>
            <a:off x="4835622" y="2099734"/>
            <a:ext cx="2345267" cy="2095500"/>
          </a:xfrm>
          <a:custGeom>
            <a:avLst/>
            <a:gdLst>
              <a:gd name="connsiteX0" fmla="*/ 0 w 1758950"/>
              <a:gd name="connsiteY0" fmla="*/ 0 h 1571625"/>
              <a:gd name="connsiteX1" fmla="*/ 79375 w 1758950"/>
              <a:gd name="connsiteY1" fmla="*/ 0 h 1571625"/>
              <a:gd name="connsiteX2" fmla="*/ 79375 w 1758950"/>
              <a:gd name="connsiteY2" fmla="*/ 34925 h 1571625"/>
              <a:gd name="connsiteX3" fmla="*/ 107950 w 1758950"/>
              <a:gd name="connsiteY3" fmla="*/ 34925 h 1571625"/>
              <a:gd name="connsiteX4" fmla="*/ 107950 w 1758950"/>
              <a:gd name="connsiteY4" fmla="*/ 34925 h 1571625"/>
              <a:gd name="connsiteX5" fmla="*/ 107950 w 1758950"/>
              <a:gd name="connsiteY5" fmla="*/ 63500 h 1571625"/>
              <a:gd name="connsiteX6" fmla="*/ 146050 w 1758950"/>
              <a:gd name="connsiteY6" fmla="*/ 63500 h 1571625"/>
              <a:gd name="connsiteX7" fmla="*/ 146050 w 1758950"/>
              <a:gd name="connsiteY7" fmla="*/ 92075 h 1571625"/>
              <a:gd name="connsiteX8" fmla="*/ 168275 w 1758950"/>
              <a:gd name="connsiteY8" fmla="*/ 92075 h 1571625"/>
              <a:gd name="connsiteX9" fmla="*/ 168275 w 1758950"/>
              <a:gd name="connsiteY9" fmla="*/ 92075 h 1571625"/>
              <a:gd name="connsiteX10" fmla="*/ 180975 w 1758950"/>
              <a:gd name="connsiteY10" fmla="*/ 104775 h 1571625"/>
              <a:gd name="connsiteX11" fmla="*/ 180975 w 1758950"/>
              <a:gd name="connsiteY11" fmla="*/ 161925 h 1571625"/>
              <a:gd name="connsiteX12" fmla="*/ 180975 w 1758950"/>
              <a:gd name="connsiteY12" fmla="*/ 314325 h 1571625"/>
              <a:gd name="connsiteX13" fmla="*/ 209550 w 1758950"/>
              <a:gd name="connsiteY13" fmla="*/ 314325 h 1571625"/>
              <a:gd name="connsiteX14" fmla="*/ 209550 w 1758950"/>
              <a:gd name="connsiteY14" fmla="*/ 342900 h 1571625"/>
              <a:gd name="connsiteX15" fmla="*/ 209550 w 1758950"/>
              <a:gd name="connsiteY15" fmla="*/ 403225 h 1571625"/>
              <a:gd name="connsiteX16" fmla="*/ 225425 w 1758950"/>
              <a:gd name="connsiteY16" fmla="*/ 403225 h 1571625"/>
              <a:gd name="connsiteX17" fmla="*/ 225425 w 1758950"/>
              <a:gd name="connsiteY17" fmla="*/ 527050 h 1571625"/>
              <a:gd name="connsiteX18" fmla="*/ 225425 w 1758950"/>
              <a:gd name="connsiteY18" fmla="*/ 701675 h 1571625"/>
              <a:gd name="connsiteX19" fmla="*/ 225425 w 1758950"/>
              <a:gd name="connsiteY19" fmla="*/ 701675 h 1571625"/>
              <a:gd name="connsiteX20" fmla="*/ 225425 w 1758950"/>
              <a:gd name="connsiteY20" fmla="*/ 831850 h 1571625"/>
              <a:gd name="connsiteX21" fmla="*/ 358775 w 1758950"/>
              <a:gd name="connsiteY21" fmla="*/ 831850 h 1571625"/>
              <a:gd name="connsiteX22" fmla="*/ 358775 w 1758950"/>
              <a:gd name="connsiteY22" fmla="*/ 860425 h 1571625"/>
              <a:gd name="connsiteX23" fmla="*/ 419100 w 1758950"/>
              <a:gd name="connsiteY23" fmla="*/ 860425 h 1571625"/>
              <a:gd name="connsiteX24" fmla="*/ 419100 w 1758950"/>
              <a:gd name="connsiteY24" fmla="*/ 946150 h 1571625"/>
              <a:gd name="connsiteX25" fmla="*/ 441325 w 1758950"/>
              <a:gd name="connsiteY25" fmla="*/ 946150 h 1571625"/>
              <a:gd name="connsiteX26" fmla="*/ 441325 w 1758950"/>
              <a:gd name="connsiteY26" fmla="*/ 984250 h 1571625"/>
              <a:gd name="connsiteX27" fmla="*/ 511175 w 1758950"/>
              <a:gd name="connsiteY27" fmla="*/ 984250 h 1571625"/>
              <a:gd name="connsiteX28" fmla="*/ 511175 w 1758950"/>
              <a:gd name="connsiteY28" fmla="*/ 1022350 h 1571625"/>
              <a:gd name="connsiteX29" fmla="*/ 635000 w 1758950"/>
              <a:gd name="connsiteY29" fmla="*/ 1022350 h 1571625"/>
              <a:gd name="connsiteX30" fmla="*/ 635000 w 1758950"/>
              <a:gd name="connsiteY30" fmla="*/ 1069975 h 1571625"/>
              <a:gd name="connsiteX31" fmla="*/ 635000 w 1758950"/>
              <a:gd name="connsiteY31" fmla="*/ 1069975 h 1571625"/>
              <a:gd name="connsiteX32" fmla="*/ 635000 w 1758950"/>
              <a:gd name="connsiteY32" fmla="*/ 1069975 h 1571625"/>
              <a:gd name="connsiteX33" fmla="*/ 635000 w 1758950"/>
              <a:gd name="connsiteY33" fmla="*/ 1069975 h 1571625"/>
              <a:gd name="connsiteX34" fmla="*/ 635000 w 1758950"/>
              <a:gd name="connsiteY34" fmla="*/ 1069975 h 1571625"/>
              <a:gd name="connsiteX35" fmla="*/ 666750 w 1758950"/>
              <a:gd name="connsiteY35" fmla="*/ 1069975 h 1571625"/>
              <a:gd name="connsiteX36" fmla="*/ 666750 w 1758950"/>
              <a:gd name="connsiteY36" fmla="*/ 1111250 h 1571625"/>
              <a:gd name="connsiteX37" fmla="*/ 850900 w 1758950"/>
              <a:gd name="connsiteY37" fmla="*/ 1111250 h 1571625"/>
              <a:gd name="connsiteX38" fmla="*/ 850900 w 1758950"/>
              <a:gd name="connsiteY38" fmla="*/ 1203325 h 1571625"/>
              <a:gd name="connsiteX39" fmla="*/ 923925 w 1758950"/>
              <a:gd name="connsiteY39" fmla="*/ 1203325 h 1571625"/>
              <a:gd name="connsiteX40" fmla="*/ 923925 w 1758950"/>
              <a:gd name="connsiteY40" fmla="*/ 1260475 h 1571625"/>
              <a:gd name="connsiteX41" fmla="*/ 1111250 w 1758950"/>
              <a:gd name="connsiteY41" fmla="*/ 1260475 h 1571625"/>
              <a:gd name="connsiteX42" fmla="*/ 1111250 w 1758950"/>
              <a:gd name="connsiteY42" fmla="*/ 1323975 h 1571625"/>
              <a:gd name="connsiteX43" fmla="*/ 1758950 w 1758950"/>
              <a:gd name="connsiteY43" fmla="*/ 1323975 h 1571625"/>
              <a:gd name="connsiteX44" fmla="*/ 1758950 w 1758950"/>
              <a:gd name="connsiteY44" fmla="*/ 1571625 h 1571625"/>
              <a:gd name="connsiteX45" fmla="*/ 1739900 w 1758950"/>
              <a:gd name="connsiteY45" fmla="*/ 1571625 h 1571625"/>
              <a:gd name="connsiteX0" fmla="*/ 0 w 1758950"/>
              <a:gd name="connsiteY0" fmla="*/ 0 h 1571625"/>
              <a:gd name="connsiteX1" fmla="*/ 79375 w 1758950"/>
              <a:gd name="connsiteY1" fmla="*/ 0 h 1571625"/>
              <a:gd name="connsiteX2" fmla="*/ 79375 w 1758950"/>
              <a:gd name="connsiteY2" fmla="*/ 34925 h 1571625"/>
              <a:gd name="connsiteX3" fmla="*/ 107950 w 1758950"/>
              <a:gd name="connsiteY3" fmla="*/ 34925 h 1571625"/>
              <a:gd name="connsiteX4" fmla="*/ 107950 w 1758950"/>
              <a:gd name="connsiteY4" fmla="*/ 34925 h 1571625"/>
              <a:gd name="connsiteX5" fmla="*/ 107950 w 1758950"/>
              <a:gd name="connsiteY5" fmla="*/ 63500 h 1571625"/>
              <a:gd name="connsiteX6" fmla="*/ 146050 w 1758950"/>
              <a:gd name="connsiteY6" fmla="*/ 63500 h 1571625"/>
              <a:gd name="connsiteX7" fmla="*/ 146050 w 1758950"/>
              <a:gd name="connsiteY7" fmla="*/ 92075 h 1571625"/>
              <a:gd name="connsiteX8" fmla="*/ 168275 w 1758950"/>
              <a:gd name="connsiteY8" fmla="*/ 92075 h 1571625"/>
              <a:gd name="connsiteX9" fmla="*/ 168275 w 1758950"/>
              <a:gd name="connsiteY9" fmla="*/ 92075 h 1571625"/>
              <a:gd name="connsiteX10" fmla="*/ 180975 w 1758950"/>
              <a:gd name="connsiteY10" fmla="*/ 104775 h 1571625"/>
              <a:gd name="connsiteX11" fmla="*/ 180975 w 1758950"/>
              <a:gd name="connsiteY11" fmla="*/ 161925 h 1571625"/>
              <a:gd name="connsiteX12" fmla="*/ 180975 w 1758950"/>
              <a:gd name="connsiteY12" fmla="*/ 314325 h 1571625"/>
              <a:gd name="connsiteX13" fmla="*/ 209550 w 1758950"/>
              <a:gd name="connsiteY13" fmla="*/ 314325 h 1571625"/>
              <a:gd name="connsiteX14" fmla="*/ 209550 w 1758950"/>
              <a:gd name="connsiteY14" fmla="*/ 342900 h 1571625"/>
              <a:gd name="connsiteX15" fmla="*/ 209550 w 1758950"/>
              <a:gd name="connsiteY15" fmla="*/ 403225 h 1571625"/>
              <a:gd name="connsiteX16" fmla="*/ 225425 w 1758950"/>
              <a:gd name="connsiteY16" fmla="*/ 403225 h 1571625"/>
              <a:gd name="connsiteX17" fmla="*/ 225425 w 1758950"/>
              <a:gd name="connsiteY17" fmla="*/ 527050 h 1571625"/>
              <a:gd name="connsiteX18" fmla="*/ 225425 w 1758950"/>
              <a:gd name="connsiteY18" fmla="*/ 701675 h 1571625"/>
              <a:gd name="connsiteX19" fmla="*/ 225425 w 1758950"/>
              <a:gd name="connsiteY19" fmla="*/ 701675 h 1571625"/>
              <a:gd name="connsiteX20" fmla="*/ 225425 w 1758950"/>
              <a:gd name="connsiteY20" fmla="*/ 831850 h 1571625"/>
              <a:gd name="connsiteX21" fmla="*/ 358775 w 1758950"/>
              <a:gd name="connsiteY21" fmla="*/ 831850 h 1571625"/>
              <a:gd name="connsiteX22" fmla="*/ 358775 w 1758950"/>
              <a:gd name="connsiteY22" fmla="*/ 860425 h 1571625"/>
              <a:gd name="connsiteX23" fmla="*/ 419100 w 1758950"/>
              <a:gd name="connsiteY23" fmla="*/ 860425 h 1571625"/>
              <a:gd name="connsiteX24" fmla="*/ 419100 w 1758950"/>
              <a:gd name="connsiteY24" fmla="*/ 946150 h 1571625"/>
              <a:gd name="connsiteX25" fmla="*/ 441325 w 1758950"/>
              <a:gd name="connsiteY25" fmla="*/ 946150 h 1571625"/>
              <a:gd name="connsiteX26" fmla="*/ 441325 w 1758950"/>
              <a:gd name="connsiteY26" fmla="*/ 984250 h 1571625"/>
              <a:gd name="connsiteX27" fmla="*/ 511175 w 1758950"/>
              <a:gd name="connsiteY27" fmla="*/ 984250 h 1571625"/>
              <a:gd name="connsiteX28" fmla="*/ 511175 w 1758950"/>
              <a:gd name="connsiteY28" fmla="*/ 1022350 h 1571625"/>
              <a:gd name="connsiteX29" fmla="*/ 635000 w 1758950"/>
              <a:gd name="connsiteY29" fmla="*/ 1022350 h 1571625"/>
              <a:gd name="connsiteX30" fmla="*/ 635000 w 1758950"/>
              <a:gd name="connsiteY30" fmla="*/ 1069975 h 1571625"/>
              <a:gd name="connsiteX31" fmla="*/ 635000 w 1758950"/>
              <a:gd name="connsiteY31" fmla="*/ 1069975 h 1571625"/>
              <a:gd name="connsiteX32" fmla="*/ 635000 w 1758950"/>
              <a:gd name="connsiteY32" fmla="*/ 1069975 h 1571625"/>
              <a:gd name="connsiteX33" fmla="*/ 635000 w 1758950"/>
              <a:gd name="connsiteY33" fmla="*/ 1069975 h 1571625"/>
              <a:gd name="connsiteX34" fmla="*/ 635000 w 1758950"/>
              <a:gd name="connsiteY34" fmla="*/ 1069975 h 1571625"/>
              <a:gd name="connsiteX35" fmla="*/ 666750 w 1758950"/>
              <a:gd name="connsiteY35" fmla="*/ 1069975 h 1571625"/>
              <a:gd name="connsiteX36" fmla="*/ 666750 w 1758950"/>
              <a:gd name="connsiteY36" fmla="*/ 1111250 h 1571625"/>
              <a:gd name="connsiteX37" fmla="*/ 850900 w 1758950"/>
              <a:gd name="connsiteY37" fmla="*/ 1111250 h 1571625"/>
              <a:gd name="connsiteX38" fmla="*/ 850900 w 1758950"/>
              <a:gd name="connsiteY38" fmla="*/ 1203325 h 1571625"/>
              <a:gd name="connsiteX39" fmla="*/ 923925 w 1758950"/>
              <a:gd name="connsiteY39" fmla="*/ 1203325 h 1571625"/>
              <a:gd name="connsiteX40" fmla="*/ 923925 w 1758950"/>
              <a:gd name="connsiteY40" fmla="*/ 1260475 h 1571625"/>
              <a:gd name="connsiteX41" fmla="*/ 1111250 w 1758950"/>
              <a:gd name="connsiteY41" fmla="*/ 1260475 h 1571625"/>
              <a:gd name="connsiteX42" fmla="*/ 1111250 w 1758950"/>
              <a:gd name="connsiteY42" fmla="*/ 1323975 h 1571625"/>
              <a:gd name="connsiteX43" fmla="*/ 1758950 w 1758950"/>
              <a:gd name="connsiteY43" fmla="*/ 1323975 h 1571625"/>
              <a:gd name="connsiteX44" fmla="*/ 1758950 w 1758950"/>
              <a:gd name="connsiteY44" fmla="*/ 1571625 h 1571625"/>
              <a:gd name="connsiteX0" fmla="*/ 0 w 1758950"/>
              <a:gd name="connsiteY0" fmla="*/ 0 h 1571625"/>
              <a:gd name="connsiteX1" fmla="*/ 79375 w 1758950"/>
              <a:gd name="connsiteY1" fmla="*/ 0 h 1571625"/>
              <a:gd name="connsiteX2" fmla="*/ 79375 w 1758950"/>
              <a:gd name="connsiteY2" fmla="*/ 34925 h 1571625"/>
              <a:gd name="connsiteX3" fmla="*/ 107950 w 1758950"/>
              <a:gd name="connsiteY3" fmla="*/ 34925 h 1571625"/>
              <a:gd name="connsiteX4" fmla="*/ 107950 w 1758950"/>
              <a:gd name="connsiteY4" fmla="*/ 34925 h 1571625"/>
              <a:gd name="connsiteX5" fmla="*/ 107950 w 1758950"/>
              <a:gd name="connsiteY5" fmla="*/ 63500 h 1571625"/>
              <a:gd name="connsiteX6" fmla="*/ 146050 w 1758950"/>
              <a:gd name="connsiteY6" fmla="*/ 63500 h 1571625"/>
              <a:gd name="connsiteX7" fmla="*/ 146050 w 1758950"/>
              <a:gd name="connsiteY7" fmla="*/ 92075 h 1571625"/>
              <a:gd name="connsiteX8" fmla="*/ 168275 w 1758950"/>
              <a:gd name="connsiteY8" fmla="*/ 92075 h 1571625"/>
              <a:gd name="connsiteX9" fmla="*/ 168275 w 1758950"/>
              <a:gd name="connsiteY9" fmla="*/ 92075 h 1571625"/>
              <a:gd name="connsiteX10" fmla="*/ 180975 w 1758950"/>
              <a:gd name="connsiteY10" fmla="*/ 104775 h 1571625"/>
              <a:gd name="connsiteX11" fmla="*/ 180975 w 1758950"/>
              <a:gd name="connsiteY11" fmla="*/ 161925 h 1571625"/>
              <a:gd name="connsiteX12" fmla="*/ 180975 w 1758950"/>
              <a:gd name="connsiteY12" fmla="*/ 314325 h 1571625"/>
              <a:gd name="connsiteX13" fmla="*/ 209550 w 1758950"/>
              <a:gd name="connsiteY13" fmla="*/ 314325 h 1571625"/>
              <a:gd name="connsiteX14" fmla="*/ 209550 w 1758950"/>
              <a:gd name="connsiteY14" fmla="*/ 342900 h 1571625"/>
              <a:gd name="connsiteX15" fmla="*/ 209550 w 1758950"/>
              <a:gd name="connsiteY15" fmla="*/ 403225 h 1571625"/>
              <a:gd name="connsiteX16" fmla="*/ 215900 w 1758950"/>
              <a:gd name="connsiteY16" fmla="*/ 406400 h 1571625"/>
              <a:gd name="connsiteX17" fmla="*/ 225425 w 1758950"/>
              <a:gd name="connsiteY17" fmla="*/ 527050 h 1571625"/>
              <a:gd name="connsiteX18" fmla="*/ 225425 w 1758950"/>
              <a:gd name="connsiteY18" fmla="*/ 701675 h 1571625"/>
              <a:gd name="connsiteX19" fmla="*/ 225425 w 1758950"/>
              <a:gd name="connsiteY19" fmla="*/ 701675 h 1571625"/>
              <a:gd name="connsiteX20" fmla="*/ 225425 w 1758950"/>
              <a:gd name="connsiteY20" fmla="*/ 831850 h 1571625"/>
              <a:gd name="connsiteX21" fmla="*/ 358775 w 1758950"/>
              <a:gd name="connsiteY21" fmla="*/ 831850 h 1571625"/>
              <a:gd name="connsiteX22" fmla="*/ 358775 w 1758950"/>
              <a:gd name="connsiteY22" fmla="*/ 860425 h 1571625"/>
              <a:gd name="connsiteX23" fmla="*/ 419100 w 1758950"/>
              <a:gd name="connsiteY23" fmla="*/ 860425 h 1571625"/>
              <a:gd name="connsiteX24" fmla="*/ 419100 w 1758950"/>
              <a:gd name="connsiteY24" fmla="*/ 946150 h 1571625"/>
              <a:gd name="connsiteX25" fmla="*/ 441325 w 1758950"/>
              <a:gd name="connsiteY25" fmla="*/ 946150 h 1571625"/>
              <a:gd name="connsiteX26" fmla="*/ 441325 w 1758950"/>
              <a:gd name="connsiteY26" fmla="*/ 984250 h 1571625"/>
              <a:gd name="connsiteX27" fmla="*/ 511175 w 1758950"/>
              <a:gd name="connsiteY27" fmla="*/ 984250 h 1571625"/>
              <a:gd name="connsiteX28" fmla="*/ 511175 w 1758950"/>
              <a:gd name="connsiteY28" fmla="*/ 1022350 h 1571625"/>
              <a:gd name="connsiteX29" fmla="*/ 635000 w 1758950"/>
              <a:gd name="connsiteY29" fmla="*/ 1022350 h 1571625"/>
              <a:gd name="connsiteX30" fmla="*/ 635000 w 1758950"/>
              <a:gd name="connsiteY30" fmla="*/ 1069975 h 1571625"/>
              <a:gd name="connsiteX31" fmla="*/ 635000 w 1758950"/>
              <a:gd name="connsiteY31" fmla="*/ 1069975 h 1571625"/>
              <a:gd name="connsiteX32" fmla="*/ 635000 w 1758950"/>
              <a:gd name="connsiteY32" fmla="*/ 1069975 h 1571625"/>
              <a:gd name="connsiteX33" fmla="*/ 635000 w 1758950"/>
              <a:gd name="connsiteY33" fmla="*/ 1069975 h 1571625"/>
              <a:gd name="connsiteX34" fmla="*/ 635000 w 1758950"/>
              <a:gd name="connsiteY34" fmla="*/ 1069975 h 1571625"/>
              <a:gd name="connsiteX35" fmla="*/ 666750 w 1758950"/>
              <a:gd name="connsiteY35" fmla="*/ 1069975 h 1571625"/>
              <a:gd name="connsiteX36" fmla="*/ 666750 w 1758950"/>
              <a:gd name="connsiteY36" fmla="*/ 1111250 h 1571625"/>
              <a:gd name="connsiteX37" fmla="*/ 850900 w 1758950"/>
              <a:gd name="connsiteY37" fmla="*/ 1111250 h 1571625"/>
              <a:gd name="connsiteX38" fmla="*/ 850900 w 1758950"/>
              <a:gd name="connsiteY38" fmla="*/ 1203325 h 1571625"/>
              <a:gd name="connsiteX39" fmla="*/ 923925 w 1758950"/>
              <a:gd name="connsiteY39" fmla="*/ 1203325 h 1571625"/>
              <a:gd name="connsiteX40" fmla="*/ 923925 w 1758950"/>
              <a:gd name="connsiteY40" fmla="*/ 1260475 h 1571625"/>
              <a:gd name="connsiteX41" fmla="*/ 1111250 w 1758950"/>
              <a:gd name="connsiteY41" fmla="*/ 1260475 h 1571625"/>
              <a:gd name="connsiteX42" fmla="*/ 1111250 w 1758950"/>
              <a:gd name="connsiteY42" fmla="*/ 1323975 h 1571625"/>
              <a:gd name="connsiteX43" fmla="*/ 1758950 w 1758950"/>
              <a:gd name="connsiteY43" fmla="*/ 1323975 h 1571625"/>
              <a:gd name="connsiteX44" fmla="*/ 1758950 w 1758950"/>
              <a:gd name="connsiteY44" fmla="*/ 1571625 h 1571625"/>
              <a:gd name="connsiteX0" fmla="*/ 0 w 1758950"/>
              <a:gd name="connsiteY0" fmla="*/ 0 h 1571625"/>
              <a:gd name="connsiteX1" fmla="*/ 79375 w 1758950"/>
              <a:gd name="connsiteY1" fmla="*/ 0 h 1571625"/>
              <a:gd name="connsiteX2" fmla="*/ 79375 w 1758950"/>
              <a:gd name="connsiteY2" fmla="*/ 34925 h 1571625"/>
              <a:gd name="connsiteX3" fmla="*/ 107950 w 1758950"/>
              <a:gd name="connsiteY3" fmla="*/ 34925 h 1571625"/>
              <a:gd name="connsiteX4" fmla="*/ 107950 w 1758950"/>
              <a:gd name="connsiteY4" fmla="*/ 34925 h 1571625"/>
              <a:gd name="connsiteX5" fmla="*/ 107950 w 1758950"/>
              <a:gd name="connsiteY5" fmla="*/ 63500 h 1571625"/>
              <a:gd name="connsiteX6" fmla="*/ 146050 w 1758950"/>
              <a:gd name="connsiteY6" fmla="*/ 63500 h 1571625"/>
              <a:gd name="connsiteX7" fmla="*/ 146050 w 1758950"/>
              <a:gd name="connsiteY7" fmla="*/ 92075 h 1571625"/>
              <a:gd name="connsiteX8" fmla="*/ 168275 w 1758950"/>
              <a:gd name="connsiteY8" fmla="*/ 92075 h 1571625"/>
              <a:gd name="connsiteX9" fmla="*/ 168275 w 1758950"/>
              <a:gd name="connsiteY9" fmla="*/ 92075 h 1571625"/>
              <a:gd name="connsiteX10" fmla="*/ 180975 w 1758950"/>
              <a:gd name="connsiteY10" fmla="*/ 104775 h 1571625"/>
              <a:gd name="connsiteX11" fmla="*/ 180975 w 1758950"/>
              <a:gd name="connsiteY11" fmla="*/ 161925 h 1571625"/>
              <a:gd name="connsiteX12" fmla="*/ 180975 w 1758950"/>
              <a:gd name="connsiteY12" fmla="*/ 314325 h 1571625"/>
              <a:gd name="connsiteX13" fmla="*/ 209550 w 1758950"/>
              <a:gd name="connsiteY13" fmla="*/ 314325 h 1571625"/>
              <a:gd name="connsiteX14" fmla="*/ 209550 w 1758950"/>
              <a:gd name="connsiteY14" fmla="*/ 342900 h 1571625"/>
              <a:gd name="connsiteX15" fmla="*/ 209550 w 1758950"/>
              <a:gd name="connsiteY15" fmla="*/ 403225 h 1571625"/>
              <a:gd name="connsiteX16" fmla="*/ 215900 w 1758950"/>
              <a:gd name="connsiteY16" fmla="*/ 406400 h 1571625"/>
              <a:gd name="connsiteX17" fmla="*/ 215900 w 1758950"/>
              <a:gd name="connsiteY17" fmla="*/ 527050 h 1571625"/>
              <a:gd name="connsiteX18" fmla="*/ 225425 w 1758950"/>
              <a:gd name="connsiteY18" fmla="*/ 701675 h 1571625"/>
              <a:gd name="connsiteX19" fmla="*/ 225425 w 1758950"/>
              <a:gd name="connsiteY19" fmla="*/ 701675 h 1571625"/>
              <a:gd name="connsiteX20" fmla="*/ 225425 w 1758950"/>
              <a:gd name="connsiteY20" fmla="*/ 831850 h 1571625"/>
              <a:gd name="connsiteX21" fmla="*/ 358775 w 1758950"/>
              <a:gd name="connsiteY21" fmla="*/ 831850 h 1571625"/>
              <a:gd name="connsiteX22" fmla="*/ 358775 w 1758950"/>
              <a:gd name="connsiteY22" fmla="*/ 860425 h 1571625"/>
              <a:gd name="connsiteX23" fmla="*/ 419100 w 1758950"/>
              <a:gd name="connsiteY23" fmla="*/ 860425 h 1571625"/>
              <a:gd name="connsiteX24" fmla="*/ 419100 w 1758950"/>
              <a:gd name="connsiteY24" fmla="*/ 946150 h 1571625"/>
              <a:gd name="connsiteX25" fmla="*/ 441325 w 1758950"/>
              <a:gd name="connsiteY25" fmla="*/ 946150 h 1571625"/>
              <a:gd name="connsiteX26" fmla="*/ 441325 w 1758950"/>
              <a:gd name="connsiteY26" fmla="*/ 984250 h 1571625"/>
              <a:gd name="connsiteX27" fmla="*/ 511175 w 1758950"/>
              <a:gd name="connsiteY27" fmla="*/ 984250 h 1571625"/>
              <a:gd name="connsiteX28" fmla="*/ 511175 w 1758950"/>
              <a:gd name="connsiteY28" fmla="*/ 1022350 h 1571625"/>
              <a:gd name="connsiteX29" fmla="*/ 635000 w 1758950"/>
              <a:gd name="connsiteY29" fmla="*/ 1022350 h 1571625"/>
              <a:gd name="connsiteX30" fmla="*/ 635000 w 1758950"/>
              <a:gd name="connsiteY30" fmla="*/ 1069975 h 1571625"/>
              <a:gd name="connsiteX31" fmla="*/ 635000 w 1758950"/>
              <a:gd name="connsiteY31" fmla="*/ 1069975 h 1571625"/>
              <a:gd name="connsiteX32" fmla="*/ 635000 w 1758950"/>
              <a:gd name="connsiteY32" fmla="*/ 1069975 h 1571625"/>
              <a:gd name="connsiteX33" fmla="*/ 635000 w 1758950"/>
              <a:gd name="connsiteY33" fmla="*/ 1069975 h 1571625"/>
              <a:gd name="connsiteX34" fmla="*/ 635000 w 1758950"/>
              <a:gd name="connsiteY34" fmla="*/ 1069975 h 1571625"/>
              <a:gd name="connsiteX35" fmla="*/ 666750 w 1758950"/>
              <a:gd name="connsiteY35" fmla="*/ 1069975 h 1571625"/>
              <a:gd name="connsiteX36" fmla="*/ 666750 w 1758950"/>
              <a:gd name="connsiteY36" fmla="*/ 1111250 h 1571625"/>
              <a:gd name="connsiteX37" fmla="*/ 850900 w 1758950"/>
              <a:gd name="connsiteY37" fmla="*/ 1111250 h 1571625"/>
              <a:gd name="connsiteX38" fmla="*/ 850900 w 1758950"/>
              <a:gd name="connsiteY38" fmla="*/ 1203325 h 1571625"/>
              <a:gd name="connsiteX39" fmla="*/ 923925 w 1758950"/>
              <a:gd name="connsiteY39" fmla="*/ 1203325 h 1571625"/>
              <a:gd name="connsiteX40" fmla="*/ 923925 w 1758950"/>
              <a:gd name="connsiteY40" fmla="*/ 1260475 h 1571625"/>
              <a:gd name="connsiteX41" fmla="*/ 1111250 w 1758950"/>
              <a:gd name="connsiteY41" fmla="*/ 1260475 h 1571625"/>
              <a:gd name="connsiteX42" fmla="*/ 1111250 w 1758950"/>
              <a:gd name="connsiteY42" fmla="*/ 1323975 h 1571625"/>
              <a:gd name="connsiteX43" fmla="*/ 1758950 w 1758950"/>
              <a:gd name="connsiteY43" fmla="*/ 1323975 h 1571625"/>
              <a:gd name="connsiteX44" fmla="*/ 1758950 w 1758950"/>
              <a:gd name="connsiteY44" fmla="*/ 1571625 h 157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58950" h="1571625">
                <a:moveTo>
                  <a:pt x="0" y="0"/>
                </a:moveTo>
                <a:lnTo>
                  <a:pt x="79375" y="0"/>
                </a:lnTo>
                <a:lnTo>
                  <a:pt x="79375" y="34925"/>
                </a:lnTo>
                <a:lnTo>
                  <a:pt x="107950" y="34925"/>
                </a:lnTo>
                <a:lnTo>
                  <a:pt x="107950" y="34925"/>
                </a:lnTo>
                <a:lnTo>
                  <a:pt x="107950" y="63500"/>
                </a:lnTo>
                <a:lnTo>
                  <a:pt x="146050" y="63500"/>
                </a:lnTo>
                <a:lnTo>
                  <a:pt x="146050" y="92075"/>
                </a:lnTo>
                <a:lnTo>
                  <a:pt x="168275" y="92075"/>
                </a:lnTo>
                <a:lnTo>
                  <a:pt x="168275" y="92075"/>
                </a:lnTo>
                <a:lnTo>
                  <a:pt x="180975" y="104775"/>
                </a:lnTo>
                <a:lnTo>
                  <a:pt x="180975" y="161925"/>
                </a:lnTo>
                <a:lnTo>
                  <a:pt x="180975" y="314325"/>
                </a:lnTo>
                <a:lnTo>
                  <a:pt x="209550" y="314325"/>
                </a:lnTo>
                <a:lnTo>
                  <a:pt x="209550" y="342900"/>
                </a:lnTo>
                <a:lnTo>
                  <a:pt x="209550" y="403225"/>
                </a:lnTo>
                <a:lnTo>
                  <a:pt x="215900" y="406400"/>
                </a:lnTo>
                <a:lnTo>
                  <a:pt x="215900" y="527050"/>
                </a:lnTo>
                <a:lnTo>
                  <a:pt x="225425" y="701675"/>
                </a:lnTo>
                <a:lnTo>
                  <a:pt x="225425" y="701675"/>
                </a:lnTo>
                <a:lnTo>
                  <a:pt x="225425" y="831850"/>
                </a:lnTo>
                <a:lnTo>
                  <a:pt x="358775" y="831850"/>
                </a:lnTo>
                <a:lnTo>
                  <a:pt x="358775" y="860425"/>
                </a:lnTo>
                <a:lnTo>
                  <a:pt x="419100" y="860425"/>
                </a:lnTo>
                <a:lnTo>
                  <a:pt x="419100" y="946150"/>
                </a:lnTo>
                <a:lnTo>
                  <a:pt x="441325" y="946150"/>
                </a:lnTo>
                <a:lnTo>
                  <a:pt x="441325" y="984250"/>
                </a:lnTo>
                <a:lnTo>
                  <a:pt x="511175" y="984250"/>
                </a:lnTo>
                <a:lnTo>
                  <a:pt x="511175" y="1022350"/>
                </a:lnTo>
                <a:lnTo>
                  <a:pt x="635000" y="1022350"/>
                </a:lnTo>
                <a:lnTo>
                  <a:pt x="635000" y="1069975"/>
                </a:lnTo>
                <a:lnTo>
                  <a:pt x="635000" y="1069975"/>
                </a:lnTo>
                <a:lnTo>
                  <a:pt x="635000" y="1069975"/>
                </a:lnTo>
                <a:lnTo>
                  <a:pt x="635000" y="1069975"/>
                </a:lnTo>
                <a:lnTo>
                  <a:pt x="635000" y="1069975"/>
                </a:lnTo>
                <a:lnTo>
                  <a:pt x="666750" y="1069975"/>
                </a:lnTo>
                <a:lnTo>
                  <a:pt x="666750" y="1111250"/>
                </a:lnTo>
                <a:lnTo>
                  <a:pt x="850900" y="1111250"/>
                </a:lnTo>
                <a:lnTo>
                  <a:pt x="850900" y="1203325"/>
                </a:lnTo>
                <a:lnTo>
                  <a:pt x="923925" y="1203325"/>
                </a:lnTo>
                <a:lnTo>
                  <a:pt x="923925" y="1260475"/>
                </a:lnTo>
                <a:lnTo>
                  <a:pt x="1111250" y="1260475"/>
                </a:lnTo>
                <a:lnTo>
                  <a:pt x="1111250" y="1323975"/>
                </a:lnTo>
                <a:lnTo>
                  <a:pt x="1758950" y="1323975"/>
                </a:lnTo>
                <a:lnTo>
                  <a:pt x="1758950" y="1571625"/>
                </a:lnTo>
              </a:path>
            </a:pathLst>
          </a:custGeom>
          <a:noFill/>
          <a:ln w="19050">
            <a:solidFill>
              <a:schemeClr val="bg1">
                <a:lumMod val="50000"/>
              </a:schemeClr>
            </a:solid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algn="ctr" defTabSz="914377">
              <a:defRPr/>
            </a:pPr>
            <a:endParaRPr lang="en-US">
              <a:solidFill>
                <a:srgbClr val="FFFFFF"/>
              </a:solidFill>
              <a:latin typeface="Arial" panose="020B0604020202020204"/>
            </a:endParaRPr>
          </a:p>
        </p:txBody>
      </p:sp>
      <p:cxnSp>
        <p:nvCxnSpPr>
          <p:cNvPr id="25" name="Straight Connector 24">
            <a:extLst>
              <a:ext uri="{FF2B5EF4-FFF2-40B4-BE49-F238E27FC236}">
                <a16:creationId xmlns:a16="http://schemas.microsoft.com/office/drawing/2014/main" id="{AC95D2B1-EA8F-1624-4B55-65684591F92C}"/>
              </a:ext>
            </a:extLst>
          </p:cNvPr>
          <p:cNvCxnSpPr>
            <a:cxnSpLocks/>
          </p:cNvCxnSpPr>
          <p:nvPr/>
        </p:nvCxnSpPr>
        <p:spPr>
          <a:xfrm rot="16200000">
            <a:off x="5077316" y="2259355"/>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FA05DC3-2459-26A5-AB26-7AF12E0F02BF}"/>
              </a:ext>
            </a:extLst>
          </p:cNvPr>
          <p:cNvCxnSpPr>
            <a:cxnSpLocks/>
          </p:cNvCxnSpPr>
          <p:nvPr/>
        </p:nvCxnSpPr>
        <p:spPr>
          <a:xfrm rot="16200000">
            <a:off x="5390583" y="3274583"/>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694F6DC-72B3-F307-AF9D-AB95A9718257}"/>
              </a:ext>
            </a:extLst>
          </p:cNvPr>
          <p:cNvCxnSpPr>
            <a:cxnSpLocks/>
          </p:cNvCxnSpPr>
          <p:nvPr/>
        </p:nvCxnSpPr>
        <p:spPr>
          <a:xfrm rot="16200000">
            <a:off x="5138276" y="3111599"/>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0CB84BA4-A0E4-CCCD-26F3-29C25046B73B}"/>
              </a:ext>
            </a:extLst>
          </p:cNvPr>
          <p:cNvCxnSpPr>
            <a:cxnSpLocks/>
          </p:cNvCxnSpPr>
          <p:nvPr/>
        </p:nvCxnSpPr>
        <p:spPr>
          <a:xfrm rot="16200000">
            <a:off x="5134438" y="2847016"/>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B3F92F37-CF65-A240-5968-09E7B3121A1F}"/>
              </a:ext>
            </a:extLst>
          </p:cNvPr>
          <p:cNvCxnSpPr>
            <a:cxnSpLocks/>
          </p:cNvCxnSpPr>
          <p:nvPr/>
        </p:nvCxnSpPr>
        <p:spPr>
          <a:xfrm rot="16200000">
            <a:off x="5109038" y="2512583"/>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21FC99DE-7A4C-3AFA-56CE-6E2E3BB201B3}"/>
              </a:ext>
            </a:extLst>
          </p:cNvPr>
          <p:cNvCxnSpPr>
            <a:cxnSpLocks/>
          </p:cNvCxnSpPr>
          <p:nvPr/>
        </p:nvCxnSpPr>
        <p:spPr>
          <a:xfrm rot="10800000">
            <a:off x="4905838" y="2062145"/>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E612D80D-18BD-7E85-FBC6-DF8468DFC763}"/>
              </a:ext>
            </a:extLst>
          </p:cNvPr>
          <p:cNvCxnSpPr>
            <a:cxnSpLocks/>
          </p:cNvCxnSpPr>
          <p:nvPr/>
        </p:nvCxnSpPr>
        <p:spPr>
          <a:xfrm rot="10800000">
            <a:off x="6002271" y="3660059"/>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DF4C37BD-9A81-D7F4-6C17-0839574B54CA}"/>
              </a:ext>
            </a:extLst>
          </p:cNvPr>
          <p:cNvCxnSpPr>
            <a:cxnSpLocks/>
          </p:cNvCxnSpPr>
          <p:nvPr/>
        </p:nvCxnSpPr>
        <p:spPr>
          <a:xfrm rot="10800000">
            <a:off x="6036138" y="3664293"/>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B8C5976-F768-5779-8CE7-D1B652D7B51D}"/>
              </a:ext>
            </a:extLst>
          </p:cNvPr>
          <p:cNvCxnSpPr>
            <a:cxnSpLocks/>
          </p:cNvCxnSpPr>
          <p:nvPr/>
        </p:nvCxnSpPr>
        <p:spPr>
          <a:xfrm rot="10800000">
            <a:off x="6584350" y="3825161"/>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229DBED3-82B9-A60C-7B02-FEFC2E553F31}"/>
              </a:ext>
            </a:extLst>
          </p:cNvPr>
          <p:cNvCxnSpPr>
            <a:cxnSpLocks/>
          </p:cNvCxnSpPr>
          <p:nvPr/>
        </p:nvCxnSpPr>
        <p:spPr>
          <a:xfrm rot="10800000">
            <a:off x="6711350" y="3825161"/>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3DAB724C-0EA6-818E-12BC-E9382A271F74}"/>
              </a:ext>
            </a:extLst>
          </p:cNvPr>
          <p:cNvCxnSpPr>
            <a:cxnSpLocks/>
          </p:cNvCxnSpPr>
          <p:nvPr/>
        </p:nvCxnSpPr>
        <p:spPr>
          <a:xfrm rot="10800000">
            <a:off x="6851050" y="3825161"/>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B776D19-A914-C6A1-0E94-07C333BB3FE8}"/>
              </a:ext>
            </a:extLst>
          </p:cNvPr>
          <p:cNvCxnSpPr>
            <a:cxnSpLocks/>
          </p:cNvCxnSpPr>
          <p:nvPr/>
        </p:nvCxnSpPr>
        <p:spPr>
          <a:xfrm rot="16200000">
            <a:off x="5128059" y="2983121"/>
            <a:ext cx="0" cy="6096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0BCCC5E3-C290-3A79-6295-EC95B04A0FFF}"/>
              </a:ext>
            </a:extLst>
          </p:cNvPr>
          <p:cNvSpPr txBox="1"/>
          <p:nvPr/>
        </p:nvSpPr>
        <p:spPr>
          <a:xfrm>
            <a:off x="-159712" y="2980267"/>
            <a:ext cx="0" cy="0"/>
          </a:xfrm>
          <a:prstGeom prst="rect">
            <a:avLst/>
          </a:prstGeom>
          <a:noFill/>
        </p:spPr>
        <p:txBody>
          <a:bodyPr wrap="none" tIns="121920" bIns="121920" rtlCol="0" anchor="ctr">
            <a:noAutofit/>
          </a:bodyPr>
          <a:lstStyle/>
          <a:p>
            <a:pPr defTabSz="914377">
              <a:spcAft>
                <a:spcPts val="1600"/>
              </a:spcAft>
              <a:defRPr/>
            </a:pPr>
            <a:endParaRPr lang="en-US" sz="1867">
              <a:solidFill>
                <a:srgbClr val="000000"/>
              </a:solidFill>
              <a:latin typeface="Arial" panose="020B0604020202020204"/>
            </a:endParaRPr>
          </a:p>
        </p:txBody>
      </p:sp>
    </p:spTree>
    <p:extLst>
      <p:ext uri="{BB962C8B-B14F-4D97-AF65-F5344CB8AC3E}">
        <p14:creationId xmlns:p14="http://schemas.microsoft.com/office/powerpoint/2010/main" val="232719595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433888-FD1D-841A-858B-3A41D41D01F0}"/>
            </a:ext>
          </a:extLst>
        </p:cNvPr>
        <p:cNvGrpSpPr/>
        <p:nvPr/>
      </p:nvGrpSpPr>
      <p:grpSpPr>
        <a:xfrm>
          <a:off x="0" y="0"/>
          <a:ext cx="0" cy="0"/>
          <a:chOff x="0" y="0"/>
          <a:chExt cx="0" cy="0"/>
        </a:xfrm>
      </p:grpSpPr>
      <p:sp>
        <p:nvSpPr>
          <p:cNvPr id="3" name="object 3">
            <a:extLst>
              <a:ext uri="{FF2B5EF4-FFF2-40B4-BE49-F238E27FC236}">
                <a16:creationId xmlns:a16="http://schemas.microsoft.com/office/drawing/2014/main" id="{4A3CCD84-9A09-1DF0-458F-0D13144E75B1}"/>
              </a:ext>
            </a:extLst>
          </p:cNvPr>
          <p:cNvSpPr txBox="1">
            <a:spLocks noGrp="1"/>
          </p:cNvSpPr>
          <p:nvPr>
            <p:ph type="title"/>
          </p:nvPr>
        </p:nvSpPr>
        <p:spPr/>
        <p:txBody>
          <a:bodyPr vert="horz" wrap="square" lIns="0" tIns="17780" rIns="0" bIns="0" rtlCol="0" anchor="b" anchorCtr="0">
            <a:spAutoFit/>
          </a:bodyPr>
          <a:lstStyle/>
          <a:p>
            <a:r>
              <a:rPr lang="en-IE" sz="2900"/>
              <a:t>EMBER-3 Primary Endpoint: PFS of </a:t>
            </a:r>
            <a:r>
              <a:rPr lang="en-IE" sz="2900" err="1"/>
              <a:t>Imlunestrant</a:t>
            </a:r>
            <a:r>
              <a:rPr lang="en-IE" sz="2900"/>
              <a:t> + </a:t>
            </a:r>
            <a:r>
              <a:rPr lang="en-IE" sz="2900" err="1"/>
              <a:t>Abemaciclib</a:t>
            </a:r>
            <a:r>
              <a:rPr lang="en-IE" sz="2900"/>
              <a:t> vs </a:t>
            </a:r>
            <a:r>
              <a:rPr lang="en-IE" sz="2900" err="1"/>
              <a:t>Imlunestrant</a:t>
            </a:r>
            <a:r>
              <a:rPr lang="en-IE" sz="2900"/>
              <a:t> in All Patients</a:t>
            </a:r>
          </a:p>
        </p:txBody>
      </p:sp>
      <p:grpSp>
        <p:nvGrpSpPr>
          <p:cNvPr id="5" name="Group 4">
            <a:extLst>
              <a:ext uri="{FF2B5EF4-FFF2-40B4-BE49-F238E27FC236}">
                <a16:creationId xmlns:a16="http://schemas.microsoft.com/office/drawing/2014/main" id="{95007810-2E01-F5D7-D2EE-4442364B3F3C}"/>
              </a:ext>
            </a:extLst>
          </p:cNvPr>
          <p:cNvGrpSpPr/>
          <p:nvPr/>
        </p:nvGrpSpPr>
        <p:grpSpPr>
          <a:xfrm>
            <a:off x="8432805" y="1401494"/>
            <a:ext cx="3406672" cy="773101"/>
            <a:chOff x="6874084" y="1011884"/>
            <a:chExt cx="1799383" cy="432540"/>
          </a:xfrm>
        </p:grpSpPr>
        <p:sp>
          <p:nvSpPr>
            <p:cNvPr id="6" name="Rectangle: Top Corners Rounded 21">
              <a:extLst>
                <a:ext uri="{FF2B5EF4-FFF2-40B4-BE49-F238E27FC236}">
                  <a16:creationId xmlns:a16="http://schemas.microsoft.com/office/drawing/2014/main" id="{D6E2E9D0-05E5-069C-5502-14E05803E011}"/>
                </a:ext>
              </a:extLst>
            </p:cNvPr>
            <p:cNvSpPr/>
            <p:nvPr/>
          </p:nvSpPr>
          <p:spPr>
            <a:xfrm>
              <a:off x="6874084" y="1012424"/>
              <a:ext cx="893788" cy="432000"/>
            </a:xfrm>
            <a:prstGeom prst="round2SameRect">
              <a:avLst>
                <a:gd name="adj1" fmla="val 0"/>
                <a:gd name="adj2" fmla="val 0"/>
              </a:avLst>
            </a:prstGeom>
            <a:solidFill>
              <a:schemeClr val="accent1">
                <a:lumMod val="25000"/>
                <a:lumOff val="75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609585">
                <a:defRPr/>
              </a:pPr>
              <a:r>
                <a:rPr lang="en-US" sz="1400" b="1" kern="1100" dirty="0" err="1">
                  <a:solidFill>
                    <a:schemeClr val="tx1"/>
                  </a:solidFill>
                  <a:latin typeface="Arial" panose="020B0604020202020204" pitchFamily="34" charset="0"/>
                  <a:cs typeface="Arial" panose="020B0604020202020204" pitchFamily="34" charset="0"/>
                </a:rPr>
                <a:t>Imlunestrant</a:t>
              </a:r>
              <a:r>
                <a:rPr lang="en-US" sz="1400" b="1" kern="1100" dirty="0">
                  <a:solidFill>
                    <a:schemeClr val="tx1"/>
                  </a:solidFill>
                  <a:latin typeface="Arial" panose="020B0604020202020204" pitchFamily="34" charset="0"/>
                  <a:cs typeface="Arial" panose="020B0604020202020204" pitchFamily="34" charset="0"/>
                </a:rPr>
                <a:t> + </a:t>
              </a:r>
              <a:r>
                <a:rPr lang="en-US" sz="1400" b="1" kern="1100" dirty="0" err="1">
                  <a:solidFill>
                    <a:schemeClr val="tx1"/>
                  </a:solidFill>
                  <a:latin typeface="Arial" panose="020B0604020202020204" pitchFamily="34" charset="0"/>
                  <a:cs typeface="Arial" panose="020B0604020202020204" pitchFamily="34" charset="0"/>
                </a:rPr>
                <a:t>abemaciclib</a:t>
              </a:r>
              <a:endParaRPr lang="en-US" sz="1400" b="1" kern="1100" dirty="0">
                <a:solidFill>
                  <a:schemeClr val="tx1"/>
                </a:solidFill>
                <a:latin typeface="Arial" panose="020B0604020202020204" pitchFamily="34" charset="0"/>
                <a:cs typeface="Arial" panose="020B0604020202020204" pitchFamily="34" charset="0"/>
              </a:endParaRPr>
            </a:p>
            <a:p>
              <a:pPr algn="ctr" defTabSz="609585">
                <a:defRPr/>
              </a:pPr>
              <a:r>
                <a:rPr lang="en-US" sz="1400" b="1" dirty="0">
                  <a:solidFill>
                    <a:schemeClr val="tx1"/>
                  </a:solidFill>
                  <a:latin typeface="Arial" panose="020B0604020202020204" pitchFamily="34" charset="0"/>
                  <a:cs typeface="Arial" panose="020B0604020202020204" pitchFamily="34" charset="0"/>
                </a:rPr>
                <a:t>n=213</a:t>
              </a:r>
            </a:p>
          </p:txBody>
        </p:sp>
        <p:sp>
          <p:nvSpPr>
            <p:cNvPr id="7" name="Rectangle: Top Corners Rounded 22">
              <a:extLst>
                <a:ext uri="{FF2B5EF4-FFF2-40B4-BE49-F238E27FC236}">
                  <a16:creationId xmlns:a16="http://schemas.microsoft.com/office/drawing/2014/main" id="{F648680A-5EBA-4070-260C-095142D859BE}"/>
                </a:ext>
              </a:extLst>
            </p:cNvPr>
            <p:cNvSpPr/>
            <p:nvPr/>
          </p:nvSpPr>
          <p:spPr>
            <a:xfrm>
              <a:off x="7779680" y="1011884"/>
              <a:ext cx="893787" cy="432000"/>
            </a:xfrm>
            <a:prstGeom prst="round2SameRect">
              <a:avLst>
                <a:gd name="adj1" fmla="val 0"/>
                <a:gd name="adj2" fmla="val 0"/>
              </a:avLst>
            </a:prstGeom>
            <a:solidFill>
              <a:srgbClr val="3C7CEA"/>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609585">
                <a:spcBef>
                  <a:spcPts val="1600"/>
                </a:spcBef>
                <a:defRPr/>
              </a:pPr>
              <a:r>
                <a:rPr lang="en-US" sz="1400" b="1" dirty="0" err="1">
                  <a:solidFill>
                    <a:prstClr val="white"/>
                  </a:solidFill>
                  <a:latin typeface="Arial" panose="020B0604020202020204" pitchFamily="34" charset="0"/>
                  <a:cs typeface="Arial" panose="020B0604020202020204" pitchFamily="34" charset="0"/>
                </a:rPr>
                <a:t>Imlunestrant</a:t>
              </a:r>
              <a:endParaRPr lang="en-US" sz="1400" b="1" dirty="0">
                <a:solidFill>
                  <a:prstClr val="white"/>
                </a:solidFill>
                <a:latin typeface="Arial" panose="020B0604020202020204" pitchFamily="34" charset="0"/>
                <a:cs typeface="Arial" panose="020B0604020202020204" pitchFamily="34" charset="0"/>
              </a:endParaRPr>
            </a:p>
            <a:p>
              <a:pPr algn="ctr" defTabSz="609585">
                <a:defRPr/>
              </a:pPr>
              <a:r>
                <a:rPr lang="en-US" sz="1400" b="1" dirty="0">
                  <a:solidFill>
                    <a:prstClr val="white"/>
                  </a:solidFill>
                  <a:latin typeface="Arial" panose="020B0604020202020204" pitchFamily="34" charset="0"/>
                  <a:cs typeface="Arial" panose="020B0604020202020204" pitchFamily="34" charset="0"/>
                </a:rPr>
                <a:t>n=213</a:t>
              </a:r>
              <a:r>
                <a:rPr lang="en-US" sz="1400" b="1" baseline="30000" dirty="0">
                  <a:solidFill>
                    <a:prstClr val="white"/>
                  </a:solidFill>
                  <a:latin typeface="Arial" panose="020B0604020202020204" pitchFamily="34" charset="0"/>
                  <a:cs typeface="Arial" panose="020B0604020202020204" pitchFamily="34" charset="0"/>
                </a:rPr>
                <a:t>a</a:t>
              </a:r>
            </a:p>
          </p:txBody>
        </p:sp>
      </p:grpSp>
      <p:graphicFrame>
        <p:nvGraphicFramePr>
          <p:cNvPr id="8" name="Table 7">
            <a:extLst>
              <a:ext uri="{FF2B5EF4-FFF2-40B4-BE49-F238E27FC236}">
                <a16:creationId xmlns:a16="http://schemas.microsoft.com/office/drawing/2014/main" id="{B0DB2866-705B-935C-4712-524453590684}"/>
              </a:ext>
            </a:extLst>
          </p:cNvPr>
          <p:cNvGraphicFramePr>
            <a:graphicFrameLocks noGrp="1"/>
          </p:cNvGraphicFramePr>
          <p:nvPr>
            <p:extLst>
              <p:ext uri="{D42A27DB-BD31-4B8C-83A1-F6EECF244321}">
                <p14:modId xmlns:p14="http://schemas.microsoft.com/office/powerpoint/2010/main" val="2278994180"/>
              </p:ext>
            </p:extLst>
          </p:nvPr>
        </p:nvGraphicFramePr>
        <p:xfrm>
          <a:off x="6608229" y="2174875"/>
          <a:ext cx="5242560" cy="1588678"/>
        </p:xfrm>
        <a:graphic>
          <a:graphicData uri="http://schemas.openxmlformats.org/drawingml/2006/table">
            <a:tbl>
              <a:tblPr/>
              <a:tblGrid>
                <a:gridCol w="1727279">
                  <a:extLst>
                    <a:ext uri="{9D8B030D-6E8A-4147-A177-3AD203B41FA5}">
                      <a16:colId xmlns:a16="http://schemas.microsoft.com/office/drawing/2014/main" val="1772073433"/>
                    </a:ext>
                  </a:extLst>
                </a:gridCol>
                <a:gridCol w="111181">
                  <a:extLst>
                    <a:ext uri="{9D8B030D-6E8A-4147-A177-3AD203B41FA5}">
                      <a16:colId xmlns:a16="http://schemas.microsoft.com/office/drawing/2014/main" val="1455750138"/>
                    </a:ext>
                  </a:extLst>
                </a:gridCol>
                <a:gridCol w="1719244">
                  <a:extLst>
                    <a:ext uri="{9D8B030D-6E8A-4147-A177-3AD203B41FA5}">
                      <a16:colId xmlns:a16="http://schemas.microsoft.com/office/drawing/2014/main" val="482366381"/>
                    </a:ext>
                  </a:extLst>
                </a:gridCol>
                <a:gridCol w="1684856">
                  <a:extLst>
                    <a:ext uri="{9D8B030D-6E8A-4147-A177-3AD203B41FA5}">
                      <a16:colId xmlns:a16="http://schemas.microsoft.com/office/drawing/2014/main" val="3570004783"/>
                    </a:ext>
                  </a:extLst>
                </a:gridCol>
              </a:tblGrid>
              <a:tr h="335280">
                <a:tc>
                  <a:txBody>
                    <a:bodyPr/>
                    <a:lstStyle/>
                    <a:p>
                      <a:pPr algn="r" fontAlgn="ctr"/>
                      <a:r>
                        <a:rPr lang="en-US" sz="1600" b="0" i="0" u="none" strike="noStrike">
                          <a:solidFill>
                            <a:srgbClr val="000000"/>
                          </a:solidFill>
                          <a:effectLst/>
                          <a:latin typeface="Arial" panose="020B0604020202020204" pitchFamily="34" charset="0"/>
                        </a:rPr>
                        <a:t>No. of events</a:t>
                      </a: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en-US" sz="1600" b="1" i="0" u="none" strike="noStrike">
                        <a:solidFill>
                          <a:srgbClr val="000000"/>
                        </a:solidFill>
                        <a:effectLst/>
                        <a:latin typeface="Arial" panose="020B0604020202020204" pitchFamily="34" charset="0"/>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IE" sz="1600">
                          <a:latin typeface="Arial" panose="020B0604020202020204" pitchFamily="34" charset="0"/>
                          <a:cs typeface="Arial" panose="020B0604020202020204" pitchFamily="34" charset="0"/>
                        </a:rPr>
                        <a:t>144</a:t>
                      </a:r>
                      <a:endParaRPr lang="en-US" sz="1600">
                        <a:latin typeface="Arial" panose="020B0604020202020204" pitchFamily="34" charset="0"/>
                        <a:cs typeface="Arial" panose="020B0604020202020204" pitchFamily="34" charset="0"/>
                      </a:endParaRPr>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IE" sz="1600">
                          <a:latin typeface="Arial" panose="020B0604020202020204" pitchFamily="34" charset="0"/>
                          <a:cs typeface="Arial" panose="020B0604020202020204" pitchFamily="34" charset="0"/>
                        </a:rPr>
                        <a:t>174</a:t>
                      </a:r>
                      <a:endParaRPr lang="en-US" sz="1600">
                        <a:latin typeface="Arial" panose="020B0604020202020204" pitchFamily="34" charset="0"/>
                        <a:cs typeface="Arial" panose="020B0604020202020204" pitchFamily="34" charset="0"/>
                      </a:endParaRPr>
                    </a:p>
                  </a:txBody>
                  <a:tcPr>
                    <a:lnL w="9525"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77867555"/>
                  </a:ext>
                </a:extLst>
              </a:tr>
              <a:tr h="579120">
                <a:tc>
                  <a:txBody>
                    <a:bodyPr/>
                    <a:lstStyle/>
                    <a:p>
                      <a:pPr algn="r" fontAlgn="ctr"/>
                      <a:r>
                        <a:rPr lang="en-US" sz="1600" b="0" i="0" u="none" strike="noStrike">
                          <a:solidFill>
                            <a:srgbClr val="000000"/>
                          </a:solidFill>
                          <a:effectLst/>
                          <a:latin typeface="Arial" panose="020B0604020202020204" pitchFamily="34" charset="0"/>
                        </a:rPr>
                        <a:t>Median (95% CI)</a:t>
                      </a: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en-US" sz="1600" b="1" i="0" u="none" strike="noStrike">
                        <a:solidFill>
                          <a:srgbClr val="000000"/>
                        </a:solidFill>
                        <a:effectLst/>
                        <a:latin typeface="Arial" panose="020B0604020202020204" pitchFamily="34" charset="0"/>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IE" sz="1600" b="1">
                          <a:latin typeface="Arial" panose="020B0604020202020204" pitchFamily="34" charset="0"/>
                          <a:cs typeface="Arial" panose="020B0604020202020204" pitchFamily="34" charset="0"/>
                        </a:rPr>
                        <a:t>10.9 </a:t>
                      </a:r>
                    </a:p>
                    <a:p>
                      <a:pPr algn="ctr"/>
                      <a:r>
                        <a:rPr lang="en-IE" sz="1600" b="0">
                          <a:latin typeface="Arial" panose="020B0604020202020204" pitchFamily="34" charset="0"/>
                          <a:cs typeface="Arial" panose="020B0604020202020204" pitchFamily="34" charset="0"/>
                        </a:rPr>
                        <a:t>(7.5-12.5</a:t>
                      </a:r>
                      <a:r>
                        <a:rPr lang="en-IE" sz="1600">
                          <a:latin typeface="Arial" panose="020B0604020202020204" pitchFamily="34" charset="0"/>
                          <a:cs typeface="Arial" panose="020B0604020202020204" pitchFamily="34" charset="0"/>
                        </a:rPr>
                        <a:t>)</a:t>
                      </a:r>
                      <a:endParaRPr lang="en-US" sz="1600">
                        <a:latin typeface="Arial" panose="020B0604020202020204" pitchFamily="34" charset="0"/>
                        <a:cs typeface="Arial" panose="020B0604020202020204" pitchFamily="34" charset="0"/>
                      </a:endParaRPr>
                    </a:p>
                  </a:txBody>
                  <a:tcPr anchor="ctr">
                    <a:lnL w="9525"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10000"/>
                        <a:lumOff val="90000"/>
                        <a:alpha val="50196"/>
                      </a:schemeClr>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E" sz="1600" b="1">
                          <a:latin typeface="Arial" panose="020B0604020202020204" pitchFamily="34" charset="0"/>
                          <a:cs typeface="Arial" panose="020B0604020202020204" pitchFamily="34" charset="0"/>
                        </a:rPr>
                        <a:t>5.5</a:t>
                      </a:r>
                    </a:p>
                    <a:p>
                      <a:pPr marL="0" marR="0" lvl="0" indent="0" algn="ctr" defTabSz="457200" rtl="0" eaLnBrk="1" fontAlgn="auto" latinLnBrk="0" hangingPunct="1">
                        <a:lnSpc>
                          <a:spcPct val="100000"/>
                        </a:lnSpc>
                        <a:spcBef>
                          <a:spcPts val="0"/>
                        </a:spcBef>
                        <a:spcAft>
                          <a:spcPts val="0"/>
                        </a:spcAft>
                        <a:buClrTx/>
                        <a:buSzTx/>
                        <a:buFontTx/>
                        <a:buNone/>
                        <a:tabLst/>
                        <a:defRPr/>
                      </a:pPr>
                      <a:r>
                        <a:rPr lang="en-IE" sz="1600" b="1">
                          <a:latin typeface="Arial" panose="020B0604020202020204" pitchFamily="34" charset="0"/>
                          <a:cs typeface="Arial" panose="020B0604020202020204" pitchFamily="34" charset="0"/>
                        </a:rPr>
                        <a:t> </a:t>
                      </a:r>
                      <a:r>
                        <a:rPr lang="en-IE" sz="1600">
                          <a:latin typeface="Arial" panose="020B0604020202020204" pitchFamily="34" charset="0"/>
                          <a:cs typeface="Arial" panose="020B0604020202020204" pitchFamily="34" charset="0"/>
                        </a:rPr>
                        <a:t>(3.8-5.6)</a:t>
                      </a:r>
                      <a:endParaRPr lang="en-US" sz="1600">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a:noFill/>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5000"/>
                        <a:lumOff val="75000"/>
                        <a:alpha val="50000"/>
                      </a:schemeClr>
                    </a:solidFill>
                  </a:tcPr>
                </a:tc>
                <a:extLst>
                  <a:ext uri="{0D108BD9-81ED-4DB2-BD59-A6C34878D82A}">
                    <a16:rowId xmlns:a16="http://schemas.microsoft.com/office/drawing/2014/main" val="2009128691"/>
                  </a:ext>
                </a:extLst>
              </a:tr>
              <a:tr h="337139">
                <a:tc>
                  <a:txBody>
                    <a:bodyPr/>
                    <a:lstStyle/>
                    <a:p>
                      <a:pPr algn="r" fontAlgn="b"/>
                      <a:r>
                        <a:rPr lang="en-US" sz="1600" b="0" i="0" u="none" strike="noStrike" kern="1200">
                          <a:solidFill>
                            <a:srgbClr val="000000"/>
                          </a:solidFill>
                          <a:effectLst/>
                          <a:latin typeface="Arial" panose="020B0604020202020204" pitchFamily="34" charset="0"/>
                          <a:ea typeface="+mn-ea"/>
                          <a:cs typeface="+mn-cs"/>
                        </a:rPr>
                        <a:t>HR (95% CI)</a:t>
                      </a: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endParaRPr lang="en-US" sz="1600" b="0" i="0" u="none" strike="noStrike">
                        <a:solidFill>
                          <a:srgbClr val="000000"/>
                        </a:solidFill>
                        <a:effectLst/>
                        <a:latin typeface="Arial" panose="020B0604020202020204" pitchFamily="34" charset="0"/>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E" sz="1600" b="1">
                          <a:latin typeface="Arial" panose="020B0604020202020204" pitchFamily="34" charset="0"/>
                          <a:cs typeface="Arial" panose="020B0604020202020204" pitchFamily="34" charset="0"/>
                        </a:rPr>
                        <a:t>0.59 (0.47-0.74)</a:t>
                      </a:r>
                    </a:p>
                  </a:txBody>
                  <a:tcPr anchor="ctr">
                    <a:lnL w="1905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mpd="sng">
                      <a:noFill/>
                      <a:prstDash val="solid"/>
                    </a:lnB>
                    <a:lnTlToBr w="12700" cmpd="sng">
                      <a:noFill/>
                      <a:prstDash val="solid"/>
                    </a:lnTlToBr>
                    <a:lnBlToTr w="12700" cmpd="sng">
                      <a:noFill/>
                      <a:prstDash val="solid"/>
                    </a:lnBlToTr>
                    <a:solidFill>
                      <a:schemeClr val="bg1"/>
                    </a:solidFill>
                  </a:tcPr>
                </a:tc>
                <a:tc hMerge="1">
                  <a:txBody>
                    <a:bodyPr/>
                    <a:lstStyle/>
                    <a:p>
                      <a:endParaRPr lang="en-US" sz="1000">
                        <a:latin typeface="Arial" panose="020B0604020202020204" pitchFamily="34" charset="0"/>
                        <a:cs typeface="Arial" panose="020B0604020202020204" pitchFamily="34" charset="0"/>
                      </a:endParaRPr>
                    </a:p>
                  </a:txBody>
                  <a:tcPr>
                    <a:lnL w="1905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5D2CA"/>
                    </a:solidFill>
                  </a:tcPr>
                </a:tc>
                <a:extLst>
                  <a:ext uri="{0D108BD9-81ED-4DB2-BD59-A6C34878D82A}">
                    <a16:rowId xmlns:a16="http://schemas.microsoft.com/office/drawing/2014/main" val="1268160579"/>
                  </a:ext>
                </a:extLst>
              </a:tr>
              <a:tr h="337139">
                <a:tc>
                  <a:txBody>
                    <a:bodyPr/>
                    <a:lstStyle/>
                    <a:p>
                      <a:pPr algn="r" fontAlgn="b"/>
                      <a:endParaRPr lang="en-US" sz="1600" b="0" i="0" u="none" strike="noStrike" kern="1200">
                        <a:solidFill>
                          <a:srgbClr val="000000"/>
                        </a:solidFill>
                        <a:effectLst/>
                        <a:latin typeface="Arial" panose="020B0604020202020204" pitchFamily="34" charset="0"/>
                        <a:ea typeface="+mn-ea"/>
                        <a:cs typeface="+mn-cs"/>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endParaRPr lang="en-US" sz="1600" b="0" i="0" u="none" strike="noStrike">
                        <a:solidFill>
                          <a:srgbClr val="000000"/>
                        </a:solidFill>
                        <a:effectLst/>
                        <a:latin typeface="Arial" panose="020B0604020202020204" pitchFamily="34" charset="0"/>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E" sz="1600" b="0">
                          <a:latin typeface="Arial" panose="020B0604020202020204" pitchFamily="34" charset="0"/>
                          <a:cs typeface="Arial" panose="020B0604020202020204" pitchFamily="34" charset="0"/>
                        </a:rPr>
                        <a:t>Nominal </a:t>
                      </a:r>
                      <a:r>
                        <a:rPr lang="en-IE" sz="1600" b="0" i="1">
                          <a:latin typeface="Arial" panose="020B0604020202020204" pitchFamily="34" charset="0"/>
                          <a:cs typeface="Arial" panose="020B0604020202020204" pitchFamily="34" charset="0"/>
                        </a:rPr>
                        <a:t>P</a:t>
                      </a:r>
                      <a:r>
                        <a:rPr lang="en-IE" sz="1600" b="0">
                          <a:latin typeface="Arial" panose="020B0604020202020204" pitchFamily="34" charset="0"/>
                          <a:cs typeface="Arial" panose="020B0604020202020204" pitchFamily="34" charset="0"/>
                        </a:rPr>
                        <a:t>-</a:t>
                      </a:r>
                      <a:r>
                        <a:rPr lang="en-IE" sz="1600" b="0" err="1">
                          <a:latin typeface="Arial" panose="020B0604020202020204" pitchFamily="34" charset="0"/>
                          <a:cs typeface="Arial" panose="020B0604020202020204" pitchFamily="34" charset="0"/>
                        </a:rPr>
                        <a:t>value</a:t>
                      </a:r>
                      <a:r>
                        <a:rPr lang="en-IE" sz="1600" b="1" baseline="30000" err="1">
                          <a:latin typeface="Arial" panose="020B0604020202020204" pitchFamily="34" charset="0"/>
                          <a:cs typeface="Arial" panose="020B0604020202020204" pitchFamily="34" charset="0"/>
                        </a:rPr>
                        <a:t>a</a:t>
                      </a:r>
                      <a:r>
                        <a:rPr lang="en-IE" sz="1600" b="0">
                          <a:latin typeface="Arial" panose="020B0604020202020204" pitchFamily="34" charset="0"/>
                          <a:cs typeface="Arial" panose="020B0604020202020204" pitchFamily="34" charset="0"/>
                        </a:rPr>
                        <a:t> &lt; 0.0001</a:t>
                      </a:r>
                    </a:p>
                  </a:txBody>
                  <a:tcPr anchor="ctr">
                    <a:lnL w="1905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mpd="sng">
                      <a:noFill/>
                      <a:prstDash val="solid"/>
                    </a:lnB>
                    <a:lnTlToBr w="12700" cmpd="sng">
                      <a:noFill/>
                      <a:prstDash val="solid"/>
                    </a:lnTlToBr>
                    <a:lnBlToTr w="12700" cmpd="sng">
                      <a:noFill/>
                      <a:prstDash val="solid"/>
                    </a:lnBlToTr>
                    <a:solidFill>
                      <a:schemeClr val="bg1"/>
                    </a:solidFill>
                  </a:tcPr>
                </a:tc>
                <a:tc hMerge="1">
                  <a:txBody>
                    <a:bodyPr/>
                    <a:lstStyle/>
                    <a:p>
                      <a:endParaRPr lang="en-US"/>
                    </a:p>
                  </a:txBody>
                  <a:tcPr/>
                </a:tc>
                <a:extLst>
                  <a:ext uri="{0D108BD9-81ED-4DB2-BD59-A6C34878D82A}">
                    <a16:rowId xmlns:a16="http://schemas.microsoft.com/office/drawing/2014/main" val="4182006537"/>
                  </a:ext>
                </a:extLst>
              </a:tr>
            </a:tbl>
          </a:graphicData>
        </a:graphic>
      </p:graphicFrame>
      <p:sp>
        <p:nvSpPr>
          <p:cNvPr id="9" name="TextBox 7">
            <a:extLst>
              <a:ext uri="{FF2B5EF4-FFF2-40B4-BE49-F238E27FC236}">
                <a16:creationId xmlns:a16="http://schemas.microsoft.com/office/drawing/2014/main" id="{5EAE3EE2-CD5B-4D54-F68A-E429AB6C920A}"/>
              </a:ext>
            </a:extLst>
          </p:cNvPr>
          <p:cNvSpPr txBox="1">
            <a:spLocks/>
          </p:cNvSpPr>
          <p:nvPr/>
        </p:nvSpPr>
        <p:spPr>
          <a:xfrm>
            <a:off x="575358" y="5569310"/>
            <a:ext cx="11258876" cy="471989"/>
          </a:xfrm>
          <a:prstGeom prst="roundRect">
            <a:avLst>
              <a:gd name="adj" fmla="val 0"/>
            </a:avLst>
          </a:prstGeom>
          <a:solidFill>
            <a:srgbClr val="DFDFDF"/>
          </a:solidFill>
          <a:ln w="12700" cap="flat" cmpd="sng" algn="ctr">
            <a:noFill/>
            <a:prstDash val="solid"/>
          </a:ln>
          <a:effectLst/>
        </p:spPr>
        <p:txBody>
          <a:bodyPr wrap="square" tIns="91440" rIns="91440" bIns="91440"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170" eaLnBrk="0" fontAlgn="base" hangingPunct="0">
              <a:spcBef>
                <a:spcPct val="30000"/>
              </a:spcBef>
              <a:spcAft>
                <a:spcPct val="0"/>
              </a:spcAft>
              <a:defRPr/>
            </a:pPr>
            <a:r>
              <a:rPr lang="en-US" sz="1867" b="1" kern="0">
                <a:solidFill>
                  <a:srgbClr val="212121"/>
                </a:solidFill>
                <a:latin typeface="Arial"/>
              </a:rPr>
              <a:t>PFS benefit of </a:t>
            </a:r>
            <a:r>
              <a:rPr lang="en-US" sz="1867" b="1" kern="0" dirty="0" err="1">
                <a:solidFill>
                  <a:prstClr val="black"/>
                </a:solidFill>
                <a:latin typeface="Arial"/>
              </a:rPr>
              <a:t>imlunestrant</a:t>
            </a:r>
            <a:r>
              <a:rPr lang="en-US" sz="1867" b="1" kern="0">
                <a:solidFill>
                  <a:prstClr val="black"/>
                </a:solidFill>
                <a:latin typeface="Arial"/>
              </a:rPr>
              <a:t> + </a:t>
            </a:r>
            <a:r>
              <a:rPr lang="en-US" sz="1867" b="1" kern="0" dirty="0" err="1">
                <a:solidFill>
                  <a:prstClr val="black"/>
                </a:solidFill>
                <a:latin typeface="Arial"/>
              </a:rPr>
              <a:t>abemaciclib</a:t>
            </a:r>
            <a:r>
              <a:rPr lang="en-US" sz="1867" b="1" kern="0">
                <a:solidFill>
                  <a:prstClr val="black"/>
                </a:solidFill>
                <a:latin typeface="Arial"/>
              </a:rPr>
              <a:t> </a:t>
            </a:r>
            <a:r>
              <a:rPr lang="en-US" sz="1867" b="1" kern="0">
                <a:solidFill>
                  <a:srgbClr val="212121"/>
                </a:solidFill>
                <a:latin typeface="Arial"/>
              </a:rPr>
              <a:t>was maintained in all patients</a:t>
            </a:r>
            <a:endParaRPr lang="en-GB" sz="1867" b="1">
              <a:solidFill>
                <a:prstClr val="black"/>
              </a:solidFill>
              <a:latin typeface="Calibri"/>
            </a:endParaRPr>
          </a:p>
        </p:txBody>
      </p:sp>
      <p:sp>
        <p:nvSpPr>
          <p:cNvPr id="12" name="Freeform 11">
            <a:extLst>
              <a:ext uri="{FF2B5EF4-FFF2-40B4-BE49-F238E27FC236}">
                <a16:creationId xmlns:a16="http://schemas.microsoft.com/office/drawing/2014/main" id="{3B92BAEA-E914-0450-3F86-C8DE5342A331}"/>
              </a:ext>
            </a:extLst>
          </p:cNvPr>
          <p:cNvSpPr/>
          <p:nvPr/>
        </p:nvSpPr>
        <p:spPr>
          <a:xfrm>
            <a:off x="2489460" y="1694196"/>
            <a:ext cx="3311" cy="2721976"/>
          </a:xfrm>
          <a:custGeom>
            <a:avLst/>
            <a:gdLst>
              <a:gd name="csX0" fmla="*/ 3311 w 3311"/>
              <a:gd name="csY0" fmla="*/ 2721977 h 2721976"/>
              <a:gd name="csX1" fmla="*/ 0 w 3311"/>
              <a:gd name="csY1" fmla="*/ 0 h 2721976"/>
            </a:gdLst>
            <a:ahLst/>
            <a:cxnLst>
              <a:cxn ang="0">
                <a:pos x="csX0" y="csY0"/>
              </a:cxn>
              <a:cxn ang="0">
                <a:pos x="csX1" y="csY1"/>
              </a:cxn>
            </a:cxnLst>
            <a:rect l="l" t="t" r="r" b="b"/>
            <a:pathLst>
              <a:path w="3311" h="2721976">
                <a:moveTo>
                  <a:pt x="3311" y="2721977"/>
                </a:moveTo>
                <a:lnTo>
                  <a:pt x="0" y="0"/>
                </a:lnTo>
              </a:path>
            </a:pathLst>
          </a:custGeom>
          <a:ln w="16550" cap="flat">
            <a:solidFill>
              <a:srgbClr val="7F7F7F"/>
            </a:solidFill>
            <a:prstDash val="dash"/>
            <a:round/>
          </a:ln>
        </p:spPr>
        <p:txBody>
          <a:bodyPr/>
          <a:lstStyle/>
          <a:p>
            <a:endParaRPr lang="en-US" sz="3600"/>
          </a:p>
        </p:txBody>
      </p:sp>
      <p:sp>
        <p:nvSpPr>
          <p:cNvPr id="15" name="Freeform 14">
            <a:extLst>
              <a:ext uri="{FF2B5EF4-FFF2-40B4-BE49-F238E27FC236}">
                <a16:creationId xmlns:a16="http://schemas.microsoft.com/office/drawing/2014/main" id="{B95E4FC3-C0D8-7C89-9327-9B4CF2984C3E}"/>
              </a:ext>
            </a:extLst>
          </p:cNvPr>
          <p:cNvSpPr/>
          <p:nvPr/>
        </p:nvSpPr>
        <p:spPr>
          <a:xfrm>
            <a:off x="3370295" y="2560129"/>
            <a:ext cx="16557" cy="1854388"/>
          </a:xfrm>
          <a:custGeom>
            <a:avLst/>
            <a:gdLst>
              <a:gd name="csX0" fmla="*/ 0 w 16557"/>
              <a:gd name="csY0" fmla="*/ 1854388 h 1854388"/>
              <a:gd name="csX1" fmla="*/ 0 w 16557"/>
              <a:gd name="csY1" fmla="*/ 0 h 1854388"/>
            </a:gdLst>
            <a:ahLst/>
            <a:cxnLst>
              <a:cxn ang="0">
                <a:pos x="csX0" y="csY0"/>
              </a:cxn>
              <a:cxn ang="0">
                <a:pos x="csX1" y="csY1"/>
              </a:cxn>
            </a:cxnLst>
            <a:rect l="l" t="t" r="r" b="b"/>
            <a:pathLst>
              <a:path w="16557" h="1854388">
                <a:moveTo>
                  <a:pt x="0" y="1854388"/>
                </a:moveTo>
                <a:lnTo>
                  <a:pt x="0" y="0"/>
                </a:lnTo>
              </a:path>
            </a:pathLst>
          </a:custGeom>
          <a:ln w="16550" cap="flat">
            <a:solidFill>
              <a:srgbClr val="7F7F7F"/>
            </a:solidFill>
            <a:prstDash val="dash"/>
            <a:round/>
          </a:ln>
        </p:spPr>
        <p:txBody>
          <a:bodyPr/>
          <a:lstStyle/>
          <a:p>
            <a:endParaRPr lang="en-US" sz="3600"/>
          </a:p>
        </p:txBody>
      </p:sp>
      <p:sp>
        <p:nvSpPr>
          <p:cNvPr id="17" name="TextBox 16">
            <a:extLst>
              <a:ext uri="{FF2B5EF4-FFF2-40B4-BE49-F238E27FC236}">
                <a16:creationId xmlns:a16="http://schemas.microsoft.com/office/drawing/2014/main" id="{E364B45C-71E4-5262-650A-EFCACE040EB5}"/>
              </a:ext>
            </a:extLst>
          </p:cNvPr>
          <p:cNvSpPr txBox="1"/>
          <p:nvPr/>
        </p:nvSpPr>
        <p:spPr>
          <a:xfrm>
            <a:off x="2252318" y="1458382"/>
            <a:ext cx="284052" cy="307777"/>
          </a:xfrm>
          <a:prstGeom prst="rect">
            <a:avLst/>
          </a:prstGeom>
          <a:noFill/>
        </p:spPr>
        <p:txBody>
          <a:bodyPr wrap="none" rtlCol="0">
            <a:spAutoFit/>
          </a:bodyPr>
          <a:lstStyle/>
          <a:p>
            <a:pPr algn="l"/>
            <a:r>
              <a:rPr lang="en-US" sz="1400" b="1" spc="0" baseline="0">
                <a:ln/>
                <a:solidFill>
                  <a:schemeClr val="accent1">
                    <a:lumMod val="50000"/>
                    <a:lumOff val="50000"/>
                  </a:schemeClr>
                </a:solidFill>
                <a:latin typeface="Arial"/>
                <a:cs typeface="Arial"/>
                <a:sym typeface="Arial"/>
                <a:rtl val="0"/>
              </a:rPr>
              <a:t>6</a:t>
            </a:r>
          </a:p>
        </p:txBody>
      </p:sp>
      <p:sp>
        <p:nvSpPr>
          <p:cNvPr id="18" name="TextBox 17">
            <a:extLst>
              <a:ext uri="{FF2B5EF4-FFF2-40B4-BE49-F238E27FC236}">
                <a16:creationId xmlns:a16="http://schemas.microsoft.com/office/drawing/2014/main" id="{C2F33C4C-8F7C-0BF3-0F19-C13412565393}"/>
              </a:ext>
            </a:extLst>
          </p:cNvPr>
          <p:cNvSpPr txBox="1"/>
          <p:nvPr/>
        </p:nvSpPr>
        <p:spPr>
          <a:xfrm>
            <a:off x="2338415" y="1458382"/>
            <a:ext cx="444352" cy="307777"/>
          </a:xfrm>
          <a:prstGeom prst="rect">
            <a:avLst/>
          </a:prstGeom>
          <a:noFill/>
        </p:spPr>
        <p:txBody>
          <a:bodyPr wrap="none" rtlCol="0">
            <a:spAutoFit/>
          </a:bodyPr>
          <a:lstStyle/>
          <a:p>
            <a:pPr algn="l"/>
            <a:r>
              <a:rPr lang="en-US" sz="1400" b="1" spc="0" baseline="0">
                <a:ln/>
                <a:solidFill>
                  <a:schemeClr val="accent1">
                    <a:lumMod val="50000"/>
                    <a:lumOff val="50000"/>
                  </a:schemeClr>
                </a:solidFill>
                <a:latin typeface="Arial"/>
                <a:cs typeface="Arial"/>
                <a:sym typeface="Arial"/>
                <a:rtl val="0"/>
              </a:rPr>
              <a:t>6%</a:t>
            </a:r>
          </a:p>
        </p:txBody>
      </p:sp>
      <p:sp>
        <p:nvSpPr>
          <p:cNvPr id="19" name="TextBox 18">
            <a:extLst>
              <a:ext uri="{FF2B5EF4-FFF2-40B4-BE49-F238E27FC236}">
                <a16:creationId xmlns:a16="http://schemas.microsoft.com/office/drawing/2014/main" id="{0DE46018-5742-810A-B01B-54E125681DAF}"/>
              </a:ext>
            </a:extLst>
          </p:cNvPr>
          <p:cNvSpPr txBox="1"/>
          <p:nvPr/>
        </p:nvSpPr>
        <p:spPr>
          <a:xfrm>
            <a:off x="3141431" y="2301135"/>
            <a:ext cx="284052" cy="307777"/>
          </a:xfrm>
          <a:prstGeom prst="rect">
            <a:avLst/>
          </a:prstGeom>
          <a:noFill/>
        </p:spPr>
        <p:txBody>
          <a:bodyPr wrap="none" rtlCol="0">
            <a:spAutoFit/>
          </a:bodyPr>
          <a:lstStyle/>
          <a:p>
            <a:pPr algn="l"/>
            <a:r>
              <a:rPr lang="en-US" sz="1400" b="1" spc="0" baseline="0">
                <a:ln/>
                <a:solidFill>
                  <a:schemeClr val="accent1">
                    <a:lumMod val="50000"/>
                    <a:lumOff val="50000"/>
                  </a:schemeClr>
                </a:solidFill>
                <a:latin typeface="Arial"/>
                <a:cs typeface="Arial"/>
                <a:sym typeface="Arial"/>
                <a:rtl val="0"/>
              </a:rPr>
              <a:t>4</a:t>
            </a:r>
          </a:p>
        </p:txBody>
      </p:sp>
      <p:sp>
        <p:nvSpPr>
          <p:cNvPr id="20" name="TextBox 19">
            <a:extLst>
              <a:ext uri="{FF2B5EF4-FFF2-40B4-BE49-F238E27FC236}">
                <a16:creationId xmlns:a16="http://schemas.microsoft.com/office/drawing/2014/main" id="{6B04A754-8536-59AC-87E3-AADF80DBF62C}"/>
              </a:ext>
            </a:extLst>
          </p:cNvPr>
          <p:cNvSpPr txBox="1"/>
          <p:nvPr/>
        </p:nvSpPr>
        <p:spPr>
          <a:xfrm>
            <a:off x="3227528" y="2301135"/>
            <a:ext cx="444352" cy="307777"/>
          </a:xfrm>
          <a:prstGeom prst="rect">
            <a:avLst/>
          </a:prstGeom>
          <a:noFill/>
        </p:spPr>
        <p:txBody>
          <a:bodyPr wrap="none" rtlCol="0">
            <a:spAutoFit/>
          </a:bodyPr>
          <a:lstStyle/>
          <a:p>
            <a:pPr algn="l"/>
            <a:r>
              <a:rPr lang="en-US" sz="1400" b="1" spc="0" baseline="0" dirty="0">
                <a:ln/>
                <a:solidFill>
                  <a:schemeClr val="accent1">
                    <a:lumMod val="50000"/>
                    <a:lumOff val="50000"/>
                  </a:schemeClr>
                </a:solidFill>
                <a:latin typeface="Arial"/>
                <a:cs typeface="Arial"/>
                <a:sym typeface="Arial"/>
                <a:rtl val="0"/>
              </a:rPr>
              <a:t>3%</a:t>
            </a:r>
          </a:p>
        </p:txBody>
      </p:sp>
      <p:sp>
        <p:nvSpPr>
          <p:cNvPr id="21" name="TextBox 20">
            <a:extLst>
              <a:ext uri="{FF2B5EF4-FFF2-40B4-BE49-F238E27FC236}">
                <a16:creationId xmlns:a16="http://schemas.microsoft.com/office/drawing/2014/main" id="{BC269410-02AB-87CF-77DA-134548403395}"/>
              </a:ext>
            </a:extLst>
          </p:cNvPr>
          <p:cNvSpPr txBox="1"/>
          <p:nvPr/>
        </p:nvSpPr>
        <p:spPr>
          <a:xfrm>
            <a:off x="1965882" y="3044546"/>
            <a:ext cx="284052" cy="307777"/>
          </a:xfrm>
          <a:prstGeom prst="rect">
            <a:avLst/>
          </a:prstGeom>
          <a:noFill/>
        </p:spPr>
        <p:txBody>
          <a:bodyPr wrap="none" rtlCol="0">
            <a:spAutoFit/>
          </a:bodyPr>
          <a:lstStyle/>
          <a:p>
            <a:pPr algn="l"/>
            <a:r>
              <a:rPr lang="en-US" sz="1400" b="1" spc="0" baseline="0">
                <a:ln/>
                <a:solidFill>
                  <a:srgbClr val="3C7CEA"/>
                </a:solidFill>
                <a:latin typeface="Arial"/>
                <a:cs typeface="Arial"/>
                <a:sym typeface="Arial"/>
                <a:rtl val="0"/>
              </a:rPr>
              <a:t>4</a:t>
            </a:r>
          </a:p>
        </p:txBody>
      </p:sp>
      <p:sp>
        <p:nvSpPr>
          <p:cNvPr id="22" name="TextBox 21">
            <a:extLst>
              <a:ext uri="{FF2B5EF4-FFF2-40B4-BE49-F238E27FC236}">
                <a16:creationId xmlns:a16="http://schemas.microsoft.com/office/drawing/2014/main" id="{D869EE1E-0E9D-DD58-3F98-0121180B3BF2}"/>
              </a:ext>
            </a:extLst>
          </p:cNvPr>
          <p:cNvSpPr txBox="1"/>
          <p:nvPr/>
        </p:nvSpPr>
        <p:spPr>
          <a:xfrm>
            <a:off x="2051978" y="3044546"/>
            <a:ext cx="444352" cy="307777"/>
          </a:xfrm>
          <a:prstGeom prst="rect">
            <a:avLst/>
          </a:prstGeom>
          <a:noFill/>
        </p:spPr>
        <p:txBody>
          <a:bodyPr wrap="none" rtlCol="0">
            <a:spAutoFit/>
          </a:bodyPr>
          <a:lstStyle/>
          <a:p>
            <a:pPr algn="l"/>
            <a:r>
              <a:rPr lang="en-US" sz="1400" b="1" spc="0" baseline="0" dirty="0">
                <a:ln/>
                <a:solidFill>
                  <a:srgbClr val="3C7CEA"/>
                </a:solidFill>
                <a:latin typeface="Arial"/>
                <a:cs typeface="Arial"/>
                <a:sym typeface="Arial"/>
                <a:rtl val="0"/>
              </a:rPr>
              <a:t>0%</a:t>
            </a:r>
          </a:p>
        </p:txBody>
      </p:sp>
      <p:sp>
        <p:nvSpPr>
          <p:cNvPr id="23" name="TextBox 22">
            <a:extLst>
              <a:ext uri="{FF2B5EF4-FFF2-40B4-BE49-F238E27FC236}">
                <a16:creationId xmlns:a16="http://schemas.microsoft.com/office/drawing/2014/main" id="{DA063FAE-A934-37E8-6B4B-17965FFFDA08}"/>
              </a:ext>
            </a:extLst>
          </p:cNvPr>
          <p:cNvSpPr txBox="1"/>
          <p:nvPr/>
        </p:nvSpPr>
        <p:spPr>
          <a:xfrm>
            <a:off x="2876519" y="3451849"/>
            <a:ext cx="284052" cy="307777"/>
          </a:xfrm>
          <a:prstGeom prst="rect">
            <a:avLst/>
          </a:prstGeom>
          <a:noFill/>
        </p:spPr>
        <p:txBody>
          <a:bodyPr wrap="none" rtlCol="0">
            <a:spAutoFit/>
          </a:bodyPr>
          <a:lstStyle/>
          <a:p>
            <a:pPr algn="l"/>
            <a:r>
              <a:rPr lang="en-US" sz="1400" b="1" spc="0" baseline="0">
                <a:ln/>
                <a:solidFill>
                  <a:srgbClr val="3C7CEA"/>
                </a:solidFill>
                <a:latin typeface="Arial"/>
                <a:cs typeface="Arial"/>
                <a:sym typeface="Arial"/>
                <a:rtl val="0"/>
              </a:rPr>
              <a:t>2</a:t>
            </a:r>
          </a:p>
        </p:txBody>
      </p:sp>
      <p:sp>
        <p:nvSpPr>
          <p:cNvPr id="24" name="TextBox 23">
            <a:extLst>
              <a:ext uri="{FF2B5EF4-FFF2-40B4-BE49-F238E27FC236}">
                <a16:creationId xmlns:a16="http://schemas.microsoft.com/office/drawing/2014/main" id="{A18AAF34-0A79-B576-AA4B-2437F5B58170}"/>
              </a:ext>
            </a:extLst>
          </p:cNvPr>
          <p:cNvSpPr txBox="1"/>
          <p:nvPr/>
        </p:nvSpPr>
        <p:spPr>
          <a:xfrm>
            <a:off x="2962615" y="3451849"/>
            <a:ext cx="444352" cy="307777"/>
          </a:xfrm>
          <a:prstGeom prst="rect">
            <a:avLst/>
          </a:prstGeom>
          <a:noFill/>
        </p:spPr>
        <p:txBody>
          <a:bodyPr wrap="none" rtlCol="0">
            <a:spAutoFit/>
          </a:bodyPr>
          <a:lstStyle/>
          <a:p>
            <a:pPr algn="l"/>
            <a:r>
              <a:rPr lang="en-US" sz="1400" b="1" spc="0" baseline="0">
                <a:ln/>
                <a:solidFill>
                  <a:srgbClr val="3C7CEA"/>
                </a:solidFill>
                <a:latin typeface="Arial"/>
                <a:cs typeface="Arial"/>
                <a:sym typeface="Arial"/>
                <a:rtl val="0"/>
              </a:rPr>
              <a:t>8%</a:t>
            </a:r>
          </a:p>
        </p:txBody>
      </p:sp>
      <p:sp>
        <p:nvSpPr>
          <p:cNvPr id="25" name="Freeform 24">
            <a:extLst>
              <a:ext uri="{FF2B5EF4-FFF2-40B4-BE49-F238E27FC236}">
                <a16:creationId xmlns:a16="http://schemas.microsoft.com/office/drawing/2014/main" id="{632BD438-658B-D64D-ED81-ADCC873A4C94}"/>
              </a:ext>
            </a:extLst>
          </p:cNvPr>
          <p:cNvSpPr/>
          <p:nvPr/>
        </p:nvSpPr>
        <p:spPr>
          <a:xfrm>
            <a:off x="1603659" y="1353121"/>
            <a:ext cx="4920751" cy="2761713"/>
          </a:xfrm>
          <a:custGeom>
            <a:avLst/>
            <a:gdLst>
              <a:gd name="csX0" fmla="*/ 0 w 4920751"/>
              <a:gd name="csY0" fmla="*/ 0 h 2761713"/>
              <a:gd name="csX1" fmla="*/ 4967 w 4920751"/>
              <a:gd name="csY1" fmla="*/ 0 h 2761713"/>
              <a:gd name="csX2" fmla="*/ 145702 w 4920751"/>
              <a:gd name="csY2" fmla="*/ 0 h 2761713"/>
              <a:gd name="csX3" fmla="*/ 155636 w 4920751"/>
              <a:gd name="csY3" fmla="*/ 0 h 2761713"/>
              <a:gd name="csX4" fmla="*/ 155636 w 4920751"/>
              <a:gd name="csY4" fmla="*/ 14901 h 2761713"/>
              <a:gd name="csX5" fmla="*/ 180472 w 4920751"/>
              <a:gd name="csY5" fmla="*/ 14901 h 2761713"/>
              <a:gd name="csX6" fmla="*/ 180472 w 4920751"/>
              <a:gd name="csY6" fmla="*/ 28147 h 2761713"/>
              <a:gd name="csX7" fmla="*/ 190406 w 4920751"/>
              <a:gd name="csY7" fmla="*/ 28147 h 2761713"/>
              <a:gd name="csX8" fmla="*/ 190406 w 4920751"/>
              <a:gd name="csY8" fmla="*/ 56294 h 2761713"/>
              <a:gd name="csX9" fmla="*/ 210274 w 4920751"/>
              <a:gd name="csY9" fmla="*/ 56294 h 2761713"/>
              <a:gd name="csX10" fmla="*/ 210274 w 4920751"/>
              <a:gd name="csY10" fmla="*/ 86097 h 2761713"/>
              <a:gd name="csX11" fmla="*/ 230143 w 4920751"/>
              <a:gd name="csY11" fmla="*/ 86097 h 2761713"/>
              <a:gd name="csX12" fmla="*/ 230143 w 4920751"/>
              <a:gd name="csY12" fmla="*/ 99342 h 2761713"/>
              <a:gd name="csX13" fmla="*/ 248356 w 4920751"/>
              <a:gd name="csY13" fmla="*/ 99342 h 2761713"/>
              <a:gd name="csX14" fmla="*/ 248356 w 4920751"/>
              <a:gd name="csY14" fmla="*/ 114243 h 2761713"/>
              <a:gd name="csX15" fmla="*/ 253323 w 4920751"/>
              <a:gd name="csY15" fmla="*/ 114243 h 2761713"/>
              <a:gd name="csX16" fmla="*/ 253323 w 4920751"/>
              <a:gd name="csY16" fmla="*/ 157292 h 2761713"/>
              <a:gd name="csX17" fmla="*/ 258290 w 4920751"/>
              <a:gd name="csY17" fmla="*/ 157292 h 2761713"/>
              <a:gd name="csX18" fmla="*/ 258290 w 4920751"/>
              <a:gd name="csY18" fmla="*/ 213586 h 2761713"/>
              <a:gd name="csX19" fmla="*/ 263257 w 4920751"/>
              <a:gd name="csY19" fmla="*/ 213586 h 2761713"/>
              <a:gd name="csX20" fmla="*/ 263257 w 4920751"/>
              <a:gd name="csY20" fmla="*/ 355976 h 2761713"/>
              <a:gd name="csX21" fmla="*/ 268224 w 4920751"/>
              <a:gd name="csY21" fmla="*/ 355976 h 2761713"/>
              <a:gd name="csX22" fmla="*/ 268224 w 4920751"/>
              <a:gd name="csY22" fmla="*/ 485121 h 2761713"/>
              <a:gd name="csX23" fmla="*/ 273191 w 4920751"/>
              <a:gd name="csY23" fmla="*/ 485121 h 2761713"/>
              <a:gd name="csX24" fmla="*/ 273191 w 4920751"/>
              <a:gd name="csY24" fmla="*/ 627512 h 2761713"/>
              <a:gd name="csX25" fmla="*/ 278158 w 4920751"/>
              <a:gd name="csY25" fmla="*/ 627512 h 2761713"/>
              <a:gd name="csX26" fmla="*/ 278158 w 4920751"/>
              <a:gd name="csY26" fmla="*/ 713608 h 2761713"/>
              <a:gd name="csX27" fmla="*/ 283125 w 4920751"/>
              <a:gd name="csY27" fmla="*/ 713608 h 2761713"/>
              <a:gd name="csX28" fmla="*/ 283125 w 4920751"/>
              <a:gd name="csY28" fmla="*/ 857655 h 2761713"/>
              <a:gd name="csX29" fmla="*/ 288092 w 4920751"/>
              <a:gd name="csY29" fmla="*/ 857655 h 2761713"/>
              <a:gd name="csX30" fmla="*/ 288092 w 4920751"/>
              <a:gd name="csY30" fmla="*/ 872556 h 2761713"/>
              <a:gd name="csX31" fmla="*/ 293060 w 4920751"/>
              <a:gd name="csY31" fmla="*/ 872556 h 2761713"/>
              <a:gd name="csX32" fmla="*/ 293060 w 4920751"/>
              <a:gd name="csY32" fmla="*/ 885802 h 2761713"/>
              <a:gd name="csX33" fmla="*/ 298027 w 4920751"/>
              <a:gd name="csY33" fmla="*/ 885802 h 2761713"/>
              <a:gd name="csX34" fmla="*/ 298027 w 4920751"/>
              <a:gd name="csY34" fmla="*/ 900703 h 2761713"/>
              <a:gd name="csX35" fmla="*/ 301338 w 4920751"/>
              <a:gd name="csY35" fmla="*/ 900703 h 2761713"/>
              <a:gd name="csX36" fmla="*/ 301338 w 4920751"/>
              <a:gd name="csY36" fmla="*/ 930505 h 2761713"/>
              <a:gd name="csX37" fmla="*/ 306305 w 4920751"/>
              <a:gd name="csY37" fmla="*/ 930505 h 2761713"/>
              <a:gd name="csX38" fmla="*/ 306305 w 4920751"/>
              <a:gd name="csY38" fmla="*/ 958652 h 2761713"/>
              <a:gd name="csX39" fmla="*/ 311272 w 4920751"/>
              <a:gd name="csY39" fmla="*/ 958652 h 2761713"/>
              <a:gd name="csX40" fmla="*/ 311272 w 4920751"/>
              <a:gd name="csY40" fmla="*/ 988455 h 2761713"/>
              <a:gd name="csX41" fmla="*/ 410615 w 4920751"/>
              <a:gd name="csY41" fmla="*/ 988455 h 2761713"/>
              <a:gd name="csX42" fmla="*/ 410615 w 4920751"/>
              <a:gd name="csY42" fmla="*/ 1003356 h 2761713"/>
              <a:gd name="csX43" fmla="*/ 453663 w 4920751"/>
              <a:gd name="csY43" fmla="*/ 1003356 h 2761713"/>
              <a:gd name="csX44" fmla="*/ 453663 w 4920751"/>
              <a:gd name="csY44" fmla="*/ 1018258 h 2761713"/>
              <a:gd name="csX45" fmla="*/ 463597 w 4920751"/>
              <a:gd name="csY45" fmla="*/ 1018258 h 2761713"/>
              <a:gd name="csX46" fmla="*/ 463597 w 4920751"/>
              <a:gd name="csY46" fmla="*/ 1033159 h 2761713"/>
              <a:gd name="csX47" fmla="*/ 521547 w 4920751"/>
              <a:gd name="csY47" fmla="*/ 1033159 h 2761713"/>
              <a:gd name="csX48" fmla="*/ 521547 w 4920751"/>
              <a:gd name="csY48" fmla="*/ 1076207 h 2761713"/>
              <a:gd name="csX49" fmla="*/ 531481 w 4920751"/>
              <a:gd name="csY49" fmla="*/ 1076207 h 2761713"/>
              <a:gd name="csX50" fmla="*/ 536448 w 4920751"/>
              <a:gd name="csY50" fmla="*/ 1076207 h 2761713"/>
              <a:gd name="csX51" fmla="*/ 536448 w 4920751"/>
              <a:gd name="csY51" fmla="*/ 1107666 h 2761713"/>
              <a:gd name="csX52" fmla="*/ 541415 w 4920751"/>
              <a:gd name="csY52" fmla="*/ 1107666 h 2761713"/>
              <a:gd name="csX53" fmla="*/ 541415 w 4920751"/>
              <a:gd name="csY53" fmla="*/ 1122567 h 2761713"/>
              <a:gd name="csX54" fmla="*/ 546382 w 4920751"/>
              <a:gd name="csY54" fmla="*/ 1122567 h 2761713"/>
              <a:gd name="csX55" fmla="*/ 546382 w 4920751"/>
              <a:gd name="csY55" fmla="*/ 1180517 h 2761713"/>
              <a:gd name="csX56" fmla="*/ 551349 w 4920751"/>
              <a:gd name="csY56" fmla="*/ 1180517 h 2761713"/>
              <a:gd name="csX57" fmla="*/ 551349 w 4920751"/>
              <a:gd name="csY57" fmla="*/ 1197074 h 2761713"/>
              <a:gd name="csX58" fmla="*/ 556316 w 4920751"/>
              <a:gd name="csY58" fmla="*/ 1197074 h 2761713"/>
              <a:gd name="csX59" fmla="*/ 556316 w 4920751"/>
              <a:gd name="csY59" fmla="*/ 1226876 h 2761713"/>
              <a:gd name="csX60" fmla="*/ 561284 w 4920751"/>
              <a:gd name="csY60" fmla="*/ 1226876 h 2761713"/>
              <a:gd name="csX61" fmla="*/ 561284 w 4920751"/>
              <a:gd name="csY61" fmla="*/ 1256679 h 2761713"/>
              <a:gd name="csX62" fmla="*/ 571218 w 4920751"/>
              <a:gd name="csY62" fmla="*/ 1256679 h 2761713"/>
              <a:gd name="csX63" fmla="*/ 571218 w 4920751"/>
              <a:gd name="csY63" fmla="*/ 1271581 h 2761713"/>
              <a:gd name="csX64" fmla="*/ 579496 w 4920751"/>
              <a:gd name="csY64" fmla="*/ 1271581 h 2761713"/>
              <a:gd name="csX65" fmla="*/ 579496 w 4920751"/>
              <a:gd name="csY65" fmla="*/ 1301383 h 2761713"/>
              <a:gd name="csX66" fmla="*/ 589431 w 4920751"/>
              <a:gd name="csY66" fmla="*/ 1301383 h 2761713"/>
              <a:gd name="csX67" fmla="*/ 644069 w 4920751"/>
              <a:gd name="csY67" fmla="*/ 1301383 h 2761713"/>
              <a:gd name="csX68" fmla="*/ 644069 w 4920751"/>
              <a:gd name="csY68" fmla="*/ 1316285 h 2761713"/>
              <a:gd name="csX69" fmla="*/ 654003 w 4920751"/>
              <a:gd name="csY69" fmla="*/ 1316285 h 2761713"/>
              <a:gd name="csX70" fmla="*/ 654003 w 4920751"/>
              <a:gd name="csY70" fmla="*/ 1331186 h 2761713"/>
              <a:gd name="csX71" fmla="*/ 726854 w 4920751"/>
              <a:gd name="csY71" fmla="*/ 1331186 h 2761713"/>
              <a:gd name="csX72" fmla="*/ 726854 w 4920751"/>
              <a:gd name="csY72" fmla="*/ 1346087 h 2761713"/>
              <a:gd name="csX73" fmla="*/ 804672 w 4920751"/>
              <a:gd name="csY73" fmla="*/ 1346087 h 2761713"/>
              <a:gd name="csX74" fmla="*/ 804672 w 4920751"/>
              <a:gd name="csY74" fmla="*/ 1377545 h 2761713"/>
              <a:gd name="csX75" fmla="*/ 809639 w 4920751"/>
              <a:gd name="csY75" fmla="*/ 1377545 h 2761713"/>
              <a:gd name="csX76" fmla="*/ 809639 w 4920751"/>
              <a:gd name="csY76" fmla="*/ 1437151 h 2761713"/>
              <a:gd name="csX77" fmla="*/ 814606 w 4920751"/>
              <a:gd name="csY77" fmla="*/ 1437151 h 2761713"/>
              <a:gd name="csX78" fmla="*/ 814606 w 4920751"/>
              <a:gd name="csY78" fmla="*/ 1483510 h 2761713"/>
              <a:gd name="csX79" fmla="*/ 819574 w 4920751"/>
              <a:gd name="csY79" fmla="*/ 1483510 h 2761713"/>
              <a:gd name="csX80" fmla="*/ 819574 w 4920751"/>
              <a:gd name="csY80" fmla="*/ 1498412 h 2761713"/>
              <a:gd name="csX81" fmla="*/ 824540 w 4920751"/>
              <a:gd name="csY81" fmla="*/ 1498412 h 2761713"/>
              <a:gd name="csX82" fmla="*/ 824540 w 4920751"/>
              <a:gd name="csY82" fmla="*/ 1558017 h 2761713"/>
              <a:gd name="csX83" fmla="*/ 829508 w 4920751"/>
              <a:gd name="csY83" fmla="*/ 1558017 h 2761713"/>
              <a:gd name="csX84" fmla="*/ 829508 w 4920751"/>
              <a:gd name="csY84" fmla="*/ 1619278 h 2761713"/>
              <a:gd name="csX85" fmla="*/ 834475 w 4920751"/>
              <a:gd name="csY85" fmla="*/ 1619278 h 2761713"/>
              <a:gd name="csX86" fmla="*/ 834475 w 4920751"/>
              <a:gd name="csY86" fmla="*/ 1663982 h 2761713"/>
              <a:gd name="csX87" fmla="*/ 839442 w 4920751"/>
              <a:gd name="csY87" fmla="*/ 1663982 h 2761713"/>
              <a:gd name="csX88" fmla="*/ 839442 w 4920751"/>
              <a:gd name="csY88" fmla="*/ 1680539 h 2761713"/>
              <a:gd name="csX89" fmla="*/ 844409 w 4920751"/>
              <a:gd name="csY89" fmla="*/ 1680539 h 2761713"/>
              <a:gd name="csX90" fmla="*/ 844409 w 4920751"/>
              <a:gd name="csY90" fmla="*/ 1695441 h 2761713"/>
              <a:gd name="csX91" fmla="*/ 854343 w 4920751"/>
              <a:gd name="csY91" fmla="*/ 1695441 h 2761713"/>
              <a:gd name="csX92" fmla="*/ 854343 w 4920751"/>
              <a:gd name="csY92" fmla="*/ 1710342 h 2761713"/>
              <a:gd name="csX93" fmla="*/ 859310 w 4920751"/>
              <a:gd name="csY93" fmla="*/ 1710342 h 2761713"/>
              <a:gd name="csX94" fmla="*/ 859310 w 4920751"/>
              <a:gd name="csY94" fmla="*/ 1725243 h 2761713"/>
              <a:gd name="csX95" fmla="*/ 862622 w 4920751"/>
              <a:gd name="csY95" fmla="*/ 1725243 h 2761713"/>
              <a:gd name="csX96" fmla="*/ 862622 w 4920751"/>
              <a:gd name="csY96" fmla="*/ 1740145 h 2761713"/>
              <a:gd name="csX97" fmla="*/ 940440 w 4920751"/>
              <a:gd name="csY97" fmla="*/ 1740145 h 2761713"/>
              <a:gd name="csX98" fmla="*/ 940440 w 4920751"/>
              <a:gd name="csY98" fmla="*/ 1756702 h 2761713"/>
              <a:gd name="csX99" fmla="*/ 950374 w 4920751"/>
              <a:gd name="csY99" fmla="*/ 1756702 h 2761713"/>
              <a:gd name="csX100" fmla="*/ 950374 w 4920751"/>
              <a:gd name="csY100" fmla="*/ 1771603 h 2761713"/>
              <a:gd name="csX101" fmla="*/ 1062962 w 4920751"/>
              <a:gd name="csY101" fmla="*/ 1771603 h 2761713"/>
              <a:gd name="csX102" fmla="*/ 1062962 w 4920751"/>
              <a:gd name="csY102" fmla="*/ 1786504 h 2761713"/>
              <a:gd name="csX103" fmla="*/ 1086142 w 4920751"/>
              <a:gd name="csY103" fmla="*/ 1786504 h 2761713"/>
              <a:gd name="csX104" fmla="*/ 1086142 w 4920751"/>
              <a:gd name="csY104" fmla="*/ 1801406 h 2761713"/>
              <a:gd name="csX105" fmla="*/ 1251712 w 4920751"/>
              <a:gd name="csY105" fmla="*/ 1801406 h 2761713"/>
              <a:gd name="csX106" fmla="*/ 1251712 w 4920751"/>
              <a:gd name="csY106" fmla="*/ 1816307 h 2761713"/>
              <a:gd name="csX107" fmla="*/ 1356021 w 4920751"/>
              <a:gd name="csY107" fmla="*/ 1816307 h 2761713"/>
              <a:gd name="csX108" fmla="*/ 1356021 w 4920751"/>
              <a:gd name="csY108" fmla="*/ 1832864 h 2761713"/>
              <a:gd name="csX109" fmla="*/ 1360989 w 4920751"/>
              <a:gd name="csY109" fmla="*/ 1832864 h 2761713"/>
              <a:gd name="csX110" fmla="*/ 1360989 w 4920751"/>
              <a:gd name="csY110" fmla="*/ 1846110 h 2761713"/>
              <a:gd name="csX111" fmla="*/ 1364300 w 4920751"/>
              <a:gd name="csY111" fmla="*/ 1846110 h 2761713"/>
              <a:gd name="csX112" fmla="*/ 1364300 w 4920751"/>
              <a:gd name="csY112" fmla="*/ 1862667 h 2761713"/>
              <a:gd name="csX113" fmla="*/ 1369267 w 4920751"/>
              <a:gd name="csY113" fmla="*/ 1862667 h 2761713"/>
              <a:gd name="csX114" fmla="*/ 1369267 w 4920751"/>
              <a:gd name="csY114" fmla="*/ 1892469 h 2761713"/>
              <a:gd name="csX115" fmla="*/ 1379201 w 4920751"/>
              <a:gd name="csY115" fmla="*/ 1892469 h 2761713"/>
              <a:gd name="csX116" fmla="*/ 1379201 w 4920751"/>
              <a:gd name="csY116" fmla="*/ 1907371 h 2761713"/>
              <a:gd name="csX117" fmla="*/ 1407348 w 4920751"/>
              <a:gd name="csY117" fmla="*/ 1907371 h 2761713"/>
              <a:gd name="csX118" fmla="*/ 1407348 w 4920751"/>
              <a:gd name="csY118" fmla="*/ 1922272 h 2761713"/>
              <a:gd name="csX119" fmla="*/ 1412315 w 4920751"/>
              <a:gd name="csY119" fmla="*/ 1922272 h 2761713"/>
              <a:gd name="csX120" fmla="*/ 1412315 w 4920751"/>
              <a:gd name="csY120" fmla="*/ 1938829 h 2761713"/>
              <a:gd name="csX121" fmla="*/ 1539805 w 4920751"/>
              <a:gd name="csY121" fmla="*/ 1938829 h 2761713"/>
              <a:gd name="csX122" fmla="*/ 1539805 w 4920751"/>
              <a:gd name="csY122" fmla="*/ 1952075 h 2761713"/>
              <a:gd name="csX123" fmla="*/ 1622590 w 4920751"/>
              <a:gd name="csY123" fmla="*/ 1952075 h 2761713"/>
              <a:gd name="csX124" fmla="*/ 1622590 w 4920751"/>
              <a:gd name="csY124" fmla="*/ 1968632 h 2761713"/>
              <a:gd name="csX125" fmla="*/ 1627557 w 4920751"/>
              <a:gd name="csY125" fmla="*/ 1968632 h 2761713"/>
              <a:gd name="csX126" fmla="*/ 1627557 w 4920751"/>
              <a:gd name="csY126" fmla="*/ 1983533 h 2761713"/>
              <a:gd name="csX127" fmla="*/ 1632524 w 4920751"/>
              <a:gd name="csY127" fmla="*/ 1983533 h 2761713"/>
              <a:gd name="csX128" fmla="*/ 1632524 w 4920751"/>
              <a:gd name="csY128" fmla="*/ 1998434 h 2761713"/>
              <a:gd name="csX129" fmla="*/ 1637491 w 4920751"/>
              <a:gd name="csY129" fmla="*/ 1998434 h 2761713"/>
              <a:gd name="csX130" fmla="*/ 1637491 w 4920751"/>
              <a:gd name="csY130" fmla="*/ 2014991 h 2761713"/>
              <a:gd name="csX131" fmla="*/ 1642458 w 4920751"/>
              <a:gd name="csY131" fmla="*/ 2014991 h 2761713"/>
              <a:gd name="csX132" fmla="*/ 1642458 w 4920751"/>
              <a:gd name="csY132" fmla="*/ 2029893 h 2761713"/>
              <a:gd name="csX133" fmla="*/ 1647425 w 4920751"/>
              <a:gd name="csY133" fmla="*/ 2029893 h 2761713"/>
              <a:gd name="csX134" fmla="*/ 1647425 w 4920751"/>
              <a:gd name="csY134" fmla="*/ 2061351 h 2761713"/>
              <a:gd name="csX135" fmla="*/ 1652392 w 4920751"/>
              <a:gd name="csY135" fmla="*/ 2061351 h 2761713"/>
              <a:gd name="csX136" fmla="*/ 1652392 w 4920751"/>
              <a:gd name="csY136" fmla="*/ 2076252 h 2761713"/>
              <a:gd name="csX137" fmla="*/ 1778226 w 4920751"/>
              <a:gd name="csY137" fmla="*/ 2076252 h 2761713"/>
              <a:gd name="csX138" fmla="*/ 1778226 w 4920751"/>
              <a:gd name="csY138" fmla="*/ 2091154 h 2761713"/>
              <a:gd name="csX139" fmla="*/ 1925583 w 4920751"/>
              <a:gd name="csY139" fmla="*/ 2091154 h 2761713"/>
              <a:gd name="csX140" fmla="*/ 1925583 w 4920751"/>
              <a:gd name="csY140" fmla="*/ 2107711 h 2761713"/>
              <a:gd name="csX141" fmla="*/ 2003402 w 4920751"/>
              <a:gd name="csY141" fmla="*/ 2107711 h 2761713"/>
              <a:gd name="csX142" fmla="*/ 2003402 w 4920751"/>
              <a:gd name="csY142" fmla="*/ 2122612 h 2761713"/>
              <a:gd name="csX143" fmla="*/ 2046450 w 4920751"/>
              <a:gd name="csY143" fmla="*/ 2122612 h 2761713"/>
              <a:gd name="csX144" fmla="*/ 2046450 w 4920751"/>
              <a:gd name="csY144" fmla="*/ 2137513 h 2761713"/>
              <a:gd name="csX145" fmla="*/ 2051417 w 4920751"/>
              <a:gd name="csY145" fmla="*/ 2137513 h 2761713"/>
              <a:gd name="csX146" fmla="*/ 2051417 w 4920751"/>
              <a:gd name="csY146" fmla="*/ 2152415 h 2761713"/>
              <a:gd name="csX147" fmla="*/ 2056384 w 4920751"/>
              <a:gd name="csY147" fmla="*/ 2152415 h 2761713"/>
              <a:gd name="csX148" fmla="*/ 2056384 w 4920751"/>
              <a:gd name="csY148" fmla="*/ 2183873 h 2761713"/>
              <a:gd name="csX149" fmla="*/ 2061351 w 4920751"/>
              <a:gd name="csY149" fmla="*/ 2183873 h 2761713"/>
              <a:gd name="csX150" fmla="*/ 2061351 w 4920751"/>
              <a:gd name="csY150" fmla="*/ 2198775 h 2761713"/>
              <a:gd name="csX151" fmla="*/ 2149104 w 4920751"/>
              <a:gd name="csY151" fmla="*/ 2198775 h 2761713"/>
              <a:gd name="csX152" fmla="*/ 2149104 w 4920751"/>
              <a:gd name="csY152" fmla="*/ 2215332 h 2761713"/>
              <a:gd name="csX153" fmla="*/ 2357722 w 4920751"/>
              <a:gd name="csY153" fmla="*/ 2215332 h 2761713"/>
              <a:gd name="csX154" fmla="*/ 2357722 w 4920751"/>
              <a:gd name="csY154" fmla="*/ 2230233 h 2761713"/>
              <a:gd name="csX155" fmla="*/ 2442163 w 4920751"/>
              <a:gd name="csY155" fmla="*/ 2230233 h 2761713"/>
              <a:gd name="csX156" fmla="*/ 2442163 w 4920751"/>
              <a:gd name="csY156" fmla="*/ 2276593 h 2761713"/>
              <a:gd name="csX157" fmla="*/ 2447130 w 4920751"/>
              <a:gd name="csY157" fmla="*/ 2276593 h 2761713"/>
              <a:gd name="csX158" fmla="*/ 2447130 w 4920751"/>
              <a:gd name="csY158" fmla="*/ 2308051 h 2761713"/>
              <a:gd name="csX159" fmla="*/ 2452097 w 4920751"/>
              <a:gd name="csY159" fmla="*/ 2308051 h 2761713"/>
              <a:gd name="csX160" fmla="*/ 2452097 w 4920751"/>
              <a:gd name="csY160" fmla="*/ 2322952 h 2761713"/>
              <a:gd name="csX161" fmla="*/ 2457065 w 4920751"/>
              <a:gd name="csY161" fmla="*/ 2322952 h 2761713"/>
              <a:gd name="csX162" fmla="*/ 2457065 w 4920751"/>
              <a:gd name="csY162" fmla="*/ 2337854 h 2761713"/>
              <a:gd name="csX163" fmla="*/ 2466999 w 4920751"/>
              <a:gd name="csY163" fmla="*/ 2337854 h 2761713"/>
              <a:gd name="csX164" fmla="*/ 2466999 w 4920751"/>
              <a:gd name="csY164" fmla="*/ 2354411 h 2761713"/>
              <a:gd name="csX165" fmla="*/ 2490179 w 4920751"/>
              <a:gd name="csY165" fmla="*/ 2354411 h 2761713"/>
              <a:gd name="csX166" fmla="*/ 2490179 w 4920751"/>
              <a:gd name="csY166" fmla="*/ 2369312 h 2761713"/>
              <a:gd name="csX167" fmla="*/ 2597799 w 4920751"/>
              <a:gd name="csY167" fmla="*/ 2369312 h 2761713"/>
              <a:gd name="csX168" fmla="*/ 2597799 w 4920751"/>
              <a:gd name="csY168" fmla="*/ 2384213 h 2761713"/>
              <a:gd name="csX169" fmla="*/ 2768337 w 4920751"/>
              <a:gd name="csY169" fmla="*/ 2384213 h 2761713"/>
              <a:gd name="csX170" fmla="*/ 2768337 w 4920751"/>
              <a:gd name="csY170" fmla="*/ 2399115 h 2761713"/>
              <a:gd name="csX171" fmla="*/ 2859400 w 4920751"/>
              <a:gd name="csY171" fmla="*/ 2399115 h 2761713"/>
              <a:gd name="csX172" fmla="*/ 2859400 w 4920751"/>
              <a:gd name="csY172" fmla="*/ 2415672 h 2761713"/>
              <a:gd name="csX173" fmla="*/ 2869335 w 4920751"/>
              <a:gd name="csY173" fmla="*/ 2415672 h 2761713"/>
              <a:gd name="csX174" fmla="*/ 2874302 w 4920751"/>
              <a:gd name="csY174" fmla="*/ 2415672 h 2761713"/>
              <a:gd name="csX175" fmla="*/ 2874302 w 4920751"/>
              <a:gd name="csY175" fmla="*/ 2430573 h 2761713"/>
              <a:gd name="csX176" fmla="*/ 2884236 w 4920751"/>
              <a:gd name="csY176" fmla="*/ 2430573 h 2761713"/>
              <a:gd name="csX177" fmla="*/ 3039872 w 4920751"/>
              <a:gd name="csY177" fmla="*/ 2430573 h 2761713"/>
              <a:gd name="csX178" fmla="*/ 3039872 w 4920751"/>
              <a:gd name="csY178" fmla="*/ 2448786 h 2761713"/>
              <a:gd name="csX179" fmla="*/ 3049806 w 4920751"/>
              <a:gd name="csY179" fmla="*/ 2448786 h 2761713"/>
              <a:gd name="csX180" fmla="*/ 3049806 w 4920751"/>
              <a:gd name="csY180" fmla="*/ 2465343 h 2761713"/>
              <a:gd name="csX181" fmla="*/ 3137559 w 4920751"/>
              <a:gd name="csY181" fmla="*/ 2465343 h 2761713"/>
              <a:gd name="csX182" fmla="*/ 3137559 w 4920751"/>
              <a:gd name="csY182" fmla="*/ 2483556 h 2761713"/>
              <a:gd name="csX183" fmla="*/ 3274982 w 4920751"/>
              <a:gd name="csY183" fmla="*/ 2483556 h 2761713"/>
              <a:gd name="csX184" fmla="*/ 3274982 w 4920751"/>
              <a:gd name="csY184" fmla="*/ 2501768 h 2761713"/>
              <a:gd name="csX185" fmla="*/ 3284916 w 4920751"/>
              <a:gd name="csY185" fmla="*/ 2501768 h 2761713"/>
              <a:gd name="csX186" fmla="*/ 3293195 w 4920751"/>
              <a:gd name="csY186" fmla="*/ 2501768 h 2761713"/>
              <a:gd name="csX187" fmla="*/ 3425651 w 4920751"/>
              <a:gd name="csY187" fmla="*/ 2501768 h 2761713"/>
              <a:gd name="csX188" fmla="*/ 3425651 w 4920751"/>
              <a:gd name="csY188" fmla="*/ 2521637 h 2761713"/>
              <a:gd name="csX189" fmla="*/ 3430618 w 4920751"/>
              <a:gd name="csY189" fmla="*/ 2521637 h 2761713"/>
              <a:gd name="csX190" fmla="*/ 3430618 w 4920751"/>
              <a:gd name="csY190" fmla="*/ 2543161 h 2761713"/>
              <a:gd name="csX191" fmla="*/ 3693875 w 4920751"/>
              <a:gd name="csY191" fmla="*/ 2543161 h 2761713"/>
              <a:gd name="csX192" fmla="*/ 3718711 w 4920751"/>
              <a:gd name="csY192" fmla="*/ 2543161 h 2761713"/>
              <a:gd name="csX193" fmla="*/ 3738579 w 4920751"/>
              <a:gd name="csY193" fmla="*/ 2543161 h 2761713"/>
              <a:gd name="csX194" fmla="*/ 4082966 w 4920751"/>
              <a:gd name="csY194" fmla="*/ 2543161 h 2761713"/>
              <a:gd name="csX195" fmla="*/ 4087933 w 4920751"/>
              <a:gd name="csY195" fmla="*/ 2543161 h 2761713"/>
              <a:gd name="csX196" fmla="*/ 4102834 w 4920751"/>
              <a:gd name="csY196" fmla="*/ 2543161 h 2761713"/>
              <a:gd name="csX197" fmla="*/ 4107801 w 4920751"/>
              <a:gd name="csY197" fmla="*/ 2543161 h 2761713"/>
              <a:gd name="csX198" fmla="*/ 4107801 w 4920751"/>
              <a:gd name="csY198" fmla="*/ 2581242 h 2761713"/>
              <a:gd name="csX199" fmla="*/ 4288273 w 4920751"/>
              <a:gd name="csY199" fmla="*/ 2581242 h 2761713"/>
              <a:gd name="csX200" fmla="*/ 4288273 w 4920751"/>
              <a:gd name="csY200" fmla="*/ 2619323 h 2761713"/>
              <a:gd name="csX201" fmla="*/ 4501859 w 4920751"/>
              <a:gd name="csY201" fmla="*/ 2619323 h 2761713"/>
              <a:gd name="csX202" fmla="*/ 4511793 w 4920751"/>
              <a:gd name="csY202" fmla="*/ 2619323 h 2761713"/>
              <a:gd name="csX203" fmla="*/ 4521727 w 4920751"/>
              <a:gd name="csY203" fmla="*/ 2619323 h 2761713"/>
              <a:gd name="csX204" fmla="*/ 4521727 w 4920751"/>
              <a:gd name="csY204" fmla="*/ 2680584 h 2761713"/>
              <a:gd name="csX205" fmla="*/ 4900883 w 4920751"/>
              <a:gd name="csY205" fmla="*/ 2680584 h 2761713"/>
              <a:gd name="csX206" fmla="*/ 4910818 w 4920751"/>
              <a:gd name="csY206" fmla="*/ 2680584 h 2761713"/>
              <a:gd name="csX207" fmla="*/ 4910818 w 4920751"/>
              <a:gd name="csY207" fmla="*/ 2761714 h 2761713"/>
              <a:gd name="csX208" fmla="*/ 4915785 w 4920751"/>
              <a:gd name="csY208" fmla="*/ 2761714 h 2761713"/>
              <a:gd name="csX209" fmla="*/ 4920752 w 4920751"/>
              <a:gd name="csY209" fmla="*/ 2761714 h 27617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Lst>
            <a:rect l="l" t="t" r="r" b="b"/>
            <a:pathLst>
              <a:path w="4920751" h="2761713">
                <a:moveTo>
                  <a:pt x="0" y="0"/>
                </a:moveTo>
                <a:lnTo>
                  <a:pt x="4967" y="0"/>
                </a:lnTo>
                <a:lnTo>
                  <a:pt x="145702" y="0"/>
                </a:lnTo>
                <a:lnTo>
                  <a:pt x="155636" y="0"/>
                </a:lnTo>
                <a:lnTo>
                  <a:pt x="155636" y="14901"/>
                </a:lnTo>
                <a:lnTo>
                  <a:pt x="180472" y="14901"/>
                </a:lnTo>
                <a:lnTo>
                  <a:pt x="180472" y="28147"/>
                </a:lnTo>
                <a:lnTo>
                  <a:pt x="190406" y="28147"/>
                </a:lnTo>
                <a:lnTo>
                  <a:pt x="190406" y="56294"/>
                </a:lnTo>
                <a:lnTo>
                  <a:pt x="210274" y="56294"/>
                </a:lnTo>
                <a:lnTo>
                  <a:pt x="210274" y="86097"/>
                </a:lnTo>
                <a:lnTo>
                  <a:pt x="230143" y="86097"/>
                </a:lnTo>
                <a:lnTo>
                  <a:pt x="230143" y="99342"/>
                </a:lnTo>
                <a:lnTo>
                  <a:pt x="248356" y="99342"/>
                </a:lnTo>
                <a:lnTo>
                  <a:pt x="248356" y="114243"/>
                </a:lnTo>
                <a:lnTo>
                  <a:pt x="253323" y="114243"/>
                </a:lnTo>
                <a:lnTo>
                  <a:pt x="253323" y="157292"/>
                </a:lnTo>
                <a:lnTo>
                  <a:pt x="258290" y="157292"/>
                </a:lnTo>
                <a:lnTo>
                  <a:pt x="258290" y="213586"/>
                </a:lnTo>
                <a:lnTo>
                  <a:pt x="263257" y="213586"/>
                </a:lnTo>
                <a:lnTo>
                  <a:pt x="263257" y="355976"/>
                </a:lnTo>
                <a:lnTo>
                  <a:pt x="268224" y="355976"/>
                </a:lnTo>
                <a:lnTo>
                  <a:pt x="268224" y="485121"/>
                </a:lnTo>
                <a:lnTo>
                  <a:pt x="273191" y="485121"/>
                </a:lnTo>
                <a:lnTo>
                  <a:pt x="273191" y="627512"/>
                </a:lnTo>
                <a:lnTo>
                  <a:pt x="278158" y="627512"/>
                </a:lnTo>
                <a:lnTo>
                  <a:pt x="278158" y="713608"/>
                </a:lnTo>
                <a:lnTo>
                  <a:pt x="283125" y="713608"/>
                </a:lnTo>
                <a:lnTo>
                  <a:pt x="283125" y="857655"/>
                </a:lnTo>
                <a:lnTo>
                  <a:pt x="288092" y="857655"/>
                </a:lnTo>
                <a:lnTo>
                  <a:pt x="288092" y="872556"/>
                </a:lnTo>
                <a:lnTo>
                  <a:pt x="293060" y="872556"/>
                </a:lnTo>
                <a:lnTo>
                  <a:pt x="293060" y="885802"/>
                </a:lnTo>
                <a:lnTo>
                  <a:pt x="298027" y="885802"/>
                </a:lnTo>
                <a:lnTo>
                  <a:pt x="298027" y="900703"/>
                </a:lnTo>
                <a:lnTo>
                  <a:pt x="301338" y="900703"/>
                </a:lnTo>
                <a:lnTo>
                  <a:pt x="301338" y="930505"/>
                </a:lnTo>
                <a:lnTo>
                  <a:pt x="306305" y="930505"/>
                </a:lnTo>
                <a:lnTo>
                  <a:pt x="306305" y="958652"/>
                </a:lnTo>
                <a:lnTo>
                  <a:pt x="311272" y="958652"/>
                </a:lnTo>
                <a:lnTo>
                  <a:pt x="311272" y="988455"/>
                </a:lnTo>
                <a:lnTo>
                  <a:pt x="410615" y="988455"/>
                </a:lnTo>
                <a:lnTo>
                  <a:pt x="410615" y="1003356"/>
                </a:lnTo>
                <a:lnTo>
                  <a:pt x="453663" y="1003356"/>
                </a:lnTo>
                <a:lnTo>
                  <a:pt x="453663" y="1018258"/>
                </a:lnTo>
                <a:lnTo>
                  <a:pt x="463597" y="1018258"/>
                </a:lnTo>
                <a:lnTo>
                  <a:pt x="463597" y="1033159"/>
                </a:lnTo>
                <a:lnTo>
                  <a:pt x="521547" y="1033159"/>
                </a:lnTo>
                <a:lnTo>
                  <a:pt x="521547" y="1076207"/>
                </a:lnTo>
                <a:lnTo>
                  <a:pt x="531481" y="1076207"/>
                </a:lnTo>
                <a:lnTo>
                  <a:pt x="536448" y="1076207"/>
                </a:lnTo>
                <a:lnTo>
                  <a:pt x="536448" y="1107666"/>
                </a:lnTo>
                <a:lnTo>
                  <a:pt x="541415" y="1107666"/>
                </a:lnTo>
                <a:lnTo>
                  <a:pt x="541415" y="1122567"/>
                </a:lnTo>
                <a:lnTo>
                  <a:pt x="546382" y="1122567"/>
                </a:lnTo>
                <a:lnTo>
                  <a:pt x="546382" y="1180517"/>
                </a:lnTo>
                <a:lnTo>
                  <a:pt x="551349" y="1180517"/>
                </a:lnTo>
                <a:lnTo>
                  <a:pt x="551349" y="1197074"/>
                </a:lnTo>
                <a:lnTo>
                  <a:pt x="556316" y="1197074"/>
                </a:lnTo>
                <a:lnTo>
                  <a:pt x="556316" y="1226876"/>
                </a:lnTo>
                <a:lnTo>
                  <a:pt x="561284" y="1226876"/>
                </a:lnTo>
                <a:lnTo>
                  <a:pt x="561284" y="1256679"/>
                </a:lnTo>
                <a:lnTo>
                  <a:pt x="571218" y="1256679"/>
                </a:lnTo>
                <a:lnTo>
                  <a:pt x="571218" y="1271581"/>
                </a:lnTo>
                <a:lnTo>
                  <a:pt x="579496" y="1271581"/>
                </a:lnTo>
                <a:lnTo>
                  <a:pt x="579496" y="1301383"/>
                </a:lnTo>
                <a:lnTo>
                  <a:pt x="589431" y="1301383"/>
                </a:lnTo>
                <a:lnTo>
                  <a:pt x="644069" y="1301383"/>
                </a:lnTo>
                <a:lnTo>
                  <a:pt x="644069" y="1316285"/>
                </a:lnTo>
                <a:lnTo>
                  <a:pt x="654003" y="1316285"/>
                </a:lnTo>
                <a:lnTo>
                  <a:pt x="654003" y="1331186"/>
                </a:lnTo>
                <a:lnTo>
                  <a:pt x="726854" y="1331186"/>
                </a:lnTo>
                <a:lnTo>
                  <a:pt x="726854" y="1346087"/>
                </a:lnTo>
                <a:lnTo>
                  <a:pt x="804672" y="1346087"/>
                </a:lnTo>
                <a:lnTo>
                  <a:pt x="804672" y="1377545"/>
                </a:lnTo>
                <a:lnTo>
                  <a:pt x="809639" y="1377545"/>
                </a:lnTo>
                <a:lnTo>
                  <a:pt x="809639" y="1437151"/>
                </a:lnTo>
                <a:lnTo>
                  <a:pt x="814606" y="1437151"/>
                </a:lnTo>
                <a:lnTo>
                  <a:pt x="814606" y="1483510"/>
                </a:lnTo>
                <a:lnTo>
                  <a:pt x="819574" y="1483510"/>
                </a:lnTo>
                <a:lnTo>
                  <a:pt x="819574" y="1498412"/>
                </a:lnTo>
                <a:lnTo>
                  <a:pt x="824540" y="1498412"/>
                </a:lnTo>
                <a:lnTo>
                  <a:pt x="824540" y="1558017"/>
                </a:lnTo>
                <a:lnTo>
                  <a:pt x="829508" y="1558017"/>
                </a:lnTo>
                <a:lnTo>
                  <a:pt x="829508" y="1619278"/>
                </a:lnTo>
                <a:lnTo>
                  <a:pt x="834475" y="1619278"/>
                </a:lnTo>
                <a:lnTo>
                  <a:pt x="834475" y="1663982"/>
                </a:lnTo>
                <a:lnTo>
                  <a:pt x="839442" y="1663982"/>
                </a:lnTo>
                <a:lnTo>
                  <a:pt x="839442" y="1680539"/>
                </a:lnTo>
                <a:lnTo>
                  <a:pt x="844409" y="1680539"/>
                </a:lnTo>
                <a:lnTo>
                  <a:pt x="844409" y="1695441"/>
                </a:lnTo>
                <a:lnTo>
                  <a:pt x="854343" y="1695441"/>
                </a:lnTo>
                <a:lnTo>
                  <a:pt x="854343" y="1710342"/>
                </a:lnTo>
                <a:lnTo>
                  <a:pt x="859310" y="1710342"/>
                </a:lnTo>
                <a:lnTo>
                  <a:pt x="859310" y="1725243"/>
                </a:lnTo>
                <a:lnTo>
                  <a:pt x="862622" y="1725243"/>
                </a:lnTo>
                <a:lnTo>
                  <a:pt x="862622" y="1740145"/>
                </a:lnTo>
                <a:lnTo>
                  <a:pt x="940440" y="1740145"/>
                </a:lnTo>
                <a:lnTo>
                  <a:pt x="940440" y="1756702"/>
                </a:lnTo>
                <a:lnTo>
                  <a:pt x="950374" y="1756702"/>
                </a:lnTo>
                <a:lnTo>
                  <a:pt x="950374" y="1771603"/>
                </a:lnTo>
                <a:lnTo>
                  <a:pt x="1062962" y="1771603"/>
                </a:lnTo>
                <a:lnTo>
                  <a:pt x="1062962" y="1786504"/>
                </a:lnTo>
                <a:lnTo>
                  <a:pt x="1086142" y="1786504"/>
                </a:lnTo>
                <a:lnTo>
                  <a:pt x="1086142" y="1801406"/>
                </a:lnTo>
                <a:lnTo>
                  <a:pt x="1251712" y="1801406"/>
                </a:lnTo>
                <a:lnTo>
                  <a:pt x="1251712" y="1816307"/>
                </a:lnTo>
                <a:lnTo>
                  <a:pt x="1356021" y="1816307"/>
                </a:lnTo>
                <a:lnTo>
                  <a:pt x="1356021" y="1832864"/>
                </a:lnTo>
                <a:lnTo>
                  <a:pt x="1360989" y="1832864"/>
                </a:lnTo>
                <a:lnTo>
                  <a:pt x="1360989" y="1846110"/>
                </a:lnTo>
                <a:lnTo>
                  <a:pt x="1364300" y="1846110"/>
                </a:lnTo>
                <a:lnTo>
                  <a:pt x="1364300" y="1862667"/>
                </a:lnTo>
                <a:lnTo>
                  <a:pt x="1369267" y="1862667"/>
                </a:lnTo>
                <a:lnTo>
                  <a:pt x="1369267" y="1892469"/>
                </a:lnTo>
                <a:lnTo>
                  <a:pt x="1379201" y="1892469"/>
                </a:lnTo>
                <a:lnTo>
                  <a:pt x="1379201" y="1907371"/>
                </a:lnTo>
                <a:lnTo>
                  <a:pt x="1407348" y="1907371"/>
                </a:lnTo>
                <a:lnTo>
                  <a:pt x="1407348" y="1922272"/>
                </a:lnTo>
                <a:lnTo>
                  <a:pt x="1412315" y="1922272"/>
                </a:lnTo>
                <a:lnTo>
                  <a:pt x="1412315" y="1938829"/>
                </a:lnTo>
                <a:lnTo>
                  <a:pt x="1539805" y="1938829"/>
                </a:lnTo>
                <a:lnTo>
                  <a:pt x="1539805" y="1952075"/>
                </a:lnTo>
                <a:lnTo>
                  <a:pt x="1622590" y="1952075"/>
                </a:lnTo>
                <a:lnTo>
                  <a:pt x="1622590" y="1968632"/>
                </a:lnTo>
                <a:lnTo>
                  <a:pt x="1627557" y="1968632"/>
                </a:lnTo>
                <a:lnTo>
                  <a:pt x="1627557" y="1983533"/>
                </a:lnTo>
                <a:lnTo>
                  <a:pt x="1632524" y="1983533"/>
                </a:lnTo>
                <a:lnTo>
                  <a:pt x="1632524" y="1998434"/>
                </a:lnTo>
                <a:lnTo>
                  <a:pt x="1637491" y="1998434"/>
                </a:lnTo>
                <a:lnTo>
                  <a:pt x="1637491" y="2014991"/>
                </a:lnTo>
                <a:lnTo>
                  <a:pt x="1642458" y="2014991"/>
                </a:lnTo>
                <a:lnTo>
                  <a:pt x="1642458" y="2029893"/>
                </a:lnTo>
                <a:lnTo>
                  <a:pt x="1647425" y="2029893"/>
                </a:lnTo>
                <a:lnTo>
                  <a:pt x="1647425" y="2061351"/>
                </a:lnTo>
                <a:lnTo>
                  <a:pt x="1652392" y="2061351"/>
                </a:lnTo>
                <a:lnTo>
                  <a:pt x="1652392" y="2076252"/>
                </a:lnTo>
                <a:lnTo>
                  <a:pt x="1778226" y="2076252"/>
                </a:lnTo>
                <a:lnTo>
                  <a:pt x="1778226" y="2091154"/>
                </a:lnTo>
                <a:lnTo>
                  <a:pt x="1925583" y="2091154"/>
                </a:lnTo>
                <a:lnTo>
                  <a:pt x="1925583" y="2107711"/>
                </a:lnTo>
                <a:lnTo>
                  <a:pt x="2003402" y="2107711"/>
                </a:lnTo>
                <a:lnTo>
                  <a:pt x="2003402" y="2122612"/>
                </a:lnTo>
                <a:lnTo>
                  <a:pt x="2046450" y="2122612"/>
                </a:lnTo>
                <a:lnTo>
                  <a:pt x="2046450" y="2137513"/>
                </a:lnTo>
                <a:lnTo>
                  <a:pt x="2051417" y="2137513"/>
                </a:lnTo>
                <a:lnTo>
                  <a:pt x="2051417" y="2152415"/>
                </a:lnTo>
                <a:lnTo>
                  <a:pt x="2056384" y="2152415"/>
                </a:lnTo>
                <a:lnTo>
                  <a:pt x="2056384" y="2183873"/>
                </a:lnTo>
                <a:lnTo>
                  <a:pt x="2061351" y="2183873"/>
                </a:lnTo>
                <a:lnTo>
                  <a:pt x="2061351" y="2198775"/>
                </a:lnTo>
                <a:lnTo>
                  <a:pt x="2149104" y="2198775"/>
                </a:lnTo>
                <a:lnTo>
                  <a:pt x="2149104" y="2215332"/>
                </a:lnTo>
                <a:lnTo>
                  <a:pt x="2357722" y="2215332"/>
                </a:lnTo>
                <a:lnTo>
                  <a:pt x="2357722" y="2230233"/>
                </a:lnTo>
                <a:lnTo>
                  <a:pt x="2442163" y="2230233"/>
                </a:lnTo>
                <a:lnTo>
                  <a:pt x="2442163" y="2276593"/>
                </a:lnTo>
                <a:lnTo>
                  <a:pt x="2447130" y="2276593"/>
                </a:lnTo>
                <a:lnTo>
                  <a:pt x="2447130" y="2308051"/>
                </a:lnTo>
                <a:lnTo>
                  <a:pt x="2452097" y="2308051"/>
                </a:lnTo>
                <a:lnTo>
                  <a:pt x="2452097" y="2322952"/>
                </a:lnTo>
                <a:lnTo>
                  <a:pt x="2457065" y="2322952"/>
                </a:lnTo>
                <a:lnTo>
                  <a:pt x="2457065" y="2337854"/>
                </a:lnTo>
                <a:lnTo>
                  <a:pt x="2466999" y="2337854"/>
                </a:lnTo>
                <a:lnTo>
                  <a:pt x="2466999" y="2354411"/>
                </a:lnTo>
                <a:lnTo>
                  <a:pt x="2490179" y="2354411"/>
                </a:lnTo>
                <a:lnTo>
                  <a:pt x="2490179" y="2369312"/>
                </a:lnTo>
                <a:lnTo>
                  <a:pt x="2597799" y="2369312"/>
                </a:lnTo>
                <a:lnTo>
                  <a:pt x="2597799" y="2384213"/>
                </a:lnTo>
                <a:lnTo>
                  <a:pt x="2768337" y="2384213"/>
                </a:lnTo>
                <a:lnTo>
                  <a:pt x="2768337" y="2399115"/>
                </a:lnTo>
                <a:lnTo>
                  <a:pt x="2859400" y="2399115"/>
                </a:lnTo>
                <a:lnTo>
                  <a:pt x="2859400" y="2415672"/>
                </a:lnTo>
                <a:lnTo>
                  <a:pt x="2869335" y="2415672"/>
                </a:lnTo>
                <a:lnTo>
                  <a:pt x="2874302" y="2415672"/>
                </a:lnTo>
                <a:lnTo>
                  <a:pt x="2874302" y="2430573"/>
                </a:lnTo>
                <a:lnTo>
                  <a:pt x="2884236" y="2430573"/>
                </a:lnTo>
                <a:lnTo>
                  <a:pt x="3039872" y="2430573"/>
                </a:lnTo>
                <a:lnTo>
                  <a:pt x="3039872" y="2448786"/>
                </a:lnTo>
                <a:lnTo>
                  <a:pt x="3049806" y="2448786"/>
                </a:lnTo>
                <a:lnTo>
                  <a:pt x="3049806" y="2465343"/>
                </a:lnTo>
                <a:lnTo>
                  <a:pt x="3137559" y="2465343"/>
                </a:lnTo>
                <a:lnTo>
                  <a:pt x="3137559" y="2483556"/>
                </a:lnTo>
                <a:lnTo>
                  <a:pt x="3274982" y="2483556"/>
                </a:lnTo>
                <a:lnTo>
                  <a:pt x="3274982" y="2501768"/>
                </a:lnTo>
                <a:lnTo>
                  <a:pt x="3284916" y="2501768"/>
                </a:lnTo>
                <a:lnTo>
                  <a:pt x="3293195" y="2501768"/>
                </a:lnTo>
                <a:lnTo>
                  <a:pt x="3425651" y="2501768"/>
                </a:lnTo>
                <a:lnTo>
                  <a:pt x="3425651" y="2521637"/>
                </a:lnTo>
                <a:lnTo>
                  <a:pt x="3430618" y="2521637"/>
                </a:lnTo>
                <a:lnTo>
                  <a:pt x="3430618" y="2543161"/>
                </a:lnTo>
                <a:lnTo>
                  <a:pt x="3693875" y="2543161"/>
                </a:lnTo>
                <a:lnTo>
                  <a:pt x="3718711" y="2543161"/>
                </a:lnTo>
                <a:lnTo>
                  <a:pt x="3738579" y="2543161"/>
                </a:lnTo>
                <a:lnTo>
                  <a:pt x="4082966" y="2543161"/>
                </a:lnTo>
                <a:lnTo>
                  <a:pt x="4087933" y="2543161"/>
                </a:lnTo>
                <a:lnTo>
                  <a:pt x="4102834" y="2543161"/>
                </a:lnTo>
                <a:lnTo>
                  <a:pt x="4107801" y="2543161"/>
                </a:lnTo>
                <a:lnTo>
                  <a:pt x="4107801" y="2581242"/>
                </a:lnTo>
                <a:lnTo>
                  <a:pt x="4288273" y="2581242"/>
                </a:lnTo>
                <a:lnTo>
                  <a:pt x="4288273" y="2619323"/>
                </a:lnTo>
                <a:lnTo>
                  <a:pt x="4501859" y="2619323"/>
                </a:lnTo>
                <a:lnTo>
                  <a:pt x="4511793" y="2619323"/>
                </a:lnTo>
                <a:lnTo>
                  <a:pt x="4521727" y="2619323"/>
                </a:lnTo>
                <a:lnTo>
                  <a:pt x="4521727" y="2680584"/>
                </a:lnTo>
                <a:lnTo>
                  <a:pt x="4900883" y="2680584"/>
                </a:lnTo>
                <a:lnTo>
                  <a:pt x="4910818" y="2680584"/>
                </a:lnTo>
                <a:lnTo>
                  <a:pt x="4910818" y="2761714"/>
                </a:lnTo>
                <a:lnTo>
                  <a:pt x="4915785" y="2761714"/>
                </a:lnTo>
                <a:lnTo>
                  <a:pt x="4920752" y="2761714"/>
                </a:lnTo>
              </a:path>
            </a:pathLst>
          </a:custGeom>
          <a:noFill/>
          <a:ln w="19860" cap="flat">
            <a:solidFill>
              <a:srgbClr val="3C7CEA"/>
            </a:solidFill>
            <a:prstDash val="solid"/>
            <a:round/>
          </a:ln>
        </p:spPr>
        <p:txBody>
          <a:bodyPr/>
          <a:lstStyle/>
          <a:p>
            <a:endParaRPr lang="en-US" sz="3600"/>
          </a:p>
        </p:txBody>
      </p:sp>
      <p:sp>
        <p:nvSpPr>
          <p:cNvPr id="26" name="Freeform 25">
            <a:extLst>
              <a:ext uri="{FF2B5EF4-FFF2-40B4-BE49-F238E27FC236}">
                <a16:creationId xmlns:a16="http://schemas.microsoft.com/office/drawing/2014/main" id="{44F20E57-B0D5-3557-D297-6932DCB5655A}"/>
              </a:ext>
            </a:extLst>
          </p:cNvPr>
          <p:cNvSpPr/>
          <p:nvPr/>
        </p:nvSpPr>
        <p:spPr>
          <a:xfrm>
            <a:off x="1603659" y="1353121"/>
            <a:ext cx="5738669" cy="2463687"/>
          </a:xfrm>
          <a:custGeom>
            <a:avLst/>
            <a:gdLst>
              <a:gd name="csX0" fmla="*/ 0 w 5738669"/>
              <a:gd name="csY0" fmla="*/ 0 h 2463687"/>
              <a:gd name="csX1" fmla="*/ 4967 w 5738669"/>
              <a:gd name="csY1" fmla="*/ 0 h 2463687"/>
              <a:gd name="csX2" fmla="*/ 79474 w 5738669"/>
              <a:gd name="csY2" fmla="*/ 0 h 2463687"/>
              <a:gd name="csX3" fmla="*/ 79474 w 5738669"/>
              <a:gd name="csY3" fmla="*/ 14901 h 2463687"/>
              <a:gd name="csX4" fmla="*/ 97687 w 5738669"/>
              <a:gd name="csY4" fmla="*/ 14901 h 2463687"/>
              <a:gd name="csX5" fmla="*/ 97687 w 5738669"/>
              <a:gd name="csY5" fmla="*/ 28147 h 2463687"/>
              <a:gd name="csX6" fmla="*/ 185439 w 5738669"/>
              <a:gd name="csY6" fmla="*/ 28147 h 2463687"/>
              <a:gd name="csX7" fmla="*/ 185439 w 5738669"/>
              <a:gd name="csY7" fmla="*/ 43048 h 2463687"/>
              <a:gd name="csX8" fmla="*/ 230143 w 5738669"/>
              <a:gd name="csY8" fmla="*/ 43048 h 2463687"/>
              <a:gd name="csX9" fmla="*/ 230143 w 5738669"/>
              <a:gd name="csY9" fmla="*/ 57950 h 2463687"/>
              <a:gd name="csX10" fmla="*/ 238421 w 5738669"/>
              <a:gd name="csY10" fmla="*/ 57950 h 2463687"/>
              <a:gd name="csX11" fmla="*/ 238421 w 5738669"/>
              <a:gd name="csY11" fmla="*/ 72851 h 2463687"/>
              <a:gd name="csX12" fmla="*/ 243389 w 5738669"/>
              <a:gd name="csY12" fmla="*/ 72851 h 2463687"/>
              <a:gd name="csX13" fmla="*/ 243389 w 5738669"/>
              <a:gd name="csY13" fmla="*/ 100998 h 2463687"/>
              <a:gd name="csX14" fmla="*/ 248356 w 5738669"/>
              <a:gd name="csY14" fmla="*/ 100998 h 2463687"/>
              <a:gd name="csX15" fmla="*/ 248356 w 5738669"/>
              <a:gd name="csY15" fmla="*/ 115899 h 2463687"/>
              <a:gd name="csX16" fmla="*/ 253323 w 5738669"/>
              <a:gd name="csY16" fmla="*/ 115899 h 2463687"/>
              <a:gd name="csX17" fmla="*/ 253323 w 5738669"/>
              <a:gd name="csY17" fmla="*/ 130800 h 2463687"/>
              <a:gd name="csX18" fmla="*/ 258290 w 5738669"/>
              <a:gd name="csY18" fmla="*/ 130800 h 2463687"/>
              <a:gd name="csX19" fmla="*/ 258290 w 5738669"/>
              <a:gd name="csY19" fmla="*/ 145702 h 2463687"/>
              <a:gd name="csX20" fmla="*/ 263257 w 5738669"/>
              <a:gd name="csY20" fmla="*/ 145702 h 2463687"/>
              <a:gd name="csX21" fmla="*/ 263257 w 5738669"/>
              <a:gd name="csY21" fmla="*/ 246700 h 2463687"/>
              <a:gd name="csX22" fmla="*/ 268224 w 5738669"/>
              <a:gd name="csY22" fmla="*/ 246700 h 2463687"/>
              <a:gd name="csX23" fmla="*/ 268224 w 5738669"/>
              <a:gd name="csY23" fmla="*/ 276502 h 2463687"/>
              <a:gd name="csX24" fmla="*/ 273191 w 5738669"/>
              <a:gd name="csY24" fmla="*/ 276502 h 2463687"/>
              <a:gd name="csX25" fmla="*/ 273191 w 5738669"/>
              <a:gd name="csY25" fmla="*/ 364255 h 2463687"/>
              <a:gd name="csX26" fmla="*/ 278158 w 5738669"/>
              <a:gd name="csY26" fmla="*/ 364255 h 2463687"/>
              <a:gd name="csX27" fmla="*/ 278158 w 5738669"/>
              <a:gd name="csY27" fmla="*/ 408959 h 2463687"/>
              <a:gd name="csX28" fmla="*/ 283125 w 5738669"/>
              <a:gd name="csY28" fmla="*/ 408959 h 2463687"/>
              <a:gd name="csX29" fmla="*/ 283125 w 5738669"/>
              <a:gd name="csY29" fmla="*/ 423860 h 2463687"/>
              <a:gd name="csX30" fmla="*/ 288092 w 5738669"/>
              <a:gd name="csY30" fmla="*/ 423860 h 2463687"/>
              <a:gd name="csX31" fmla="*/ 288092 w 5738669"/>
              <a:gd name="csY31" fmla="*/ 438761 h 2463687"/>
              <a:gd name="csX32" fmla="*/ 293060 w 5738669"/>
              <a:gd name="csY32" fmla="*/ 438761 h 2463687"/>
              <a:gd name="csX33" fmla="*/ 293060 w 5738669"/>
              <a:gd name="csY33" fmla="*/ 468564 h 2463687"/>
              <a:gd name="csX34" fmla="*/ 298027 w 5738669"/>
              <a:gd name="csY34" fmla="*/ 468564 h 2463687"/>
              <a:gd name="csX35" fmla="*/ 298027 w 5738669"/>
              <a:gd name="csY35" fmla="*/ 483465 h 2463687"/>
              <a:gd name="csX36" fmla="*/ 326174 w 5738669"/>
              <a:gd name="csY36" fmla="*/ 483465 h 2463687"/>
              <a:gd name="csX37" fmla="*/ 385779 w 5738669"/>
              <a:gd name="csY37" fmla="*/ 483465 h 2463687"/>
              <a:gd name="csX38" fmla="*/ 385779 w 5738669"/>
              <a:gd name="csY38" fmla="*/ 498367 h 2463687"/>
              <a:gd name="csX39" fmla="*/ 394058 w 5738669"/>
              <a:gd name="csY39" fmla="*/ 498367 h 2463687"/>
              <a:gd name="csX40" fmla="*/ 394058 w 5738669"/>
              <a:gd name="csY40" fmla="*/ 513268 h 2463687"/>
              <a:gd name="csX41" fmla="*/ 399025 w 5738669"/>
              <a:gd name="csY41" fmla="*/ 513268 h 2463687"/>
              <a:gd name="csX42" fmla="*/ 399025 w 5738669"/>
              <a:gd name="csY42" fmla="*/ 528169 h 2463687"/>
              <a:gd name="csX43" fmla="*/ 448696 w 5738669"/>
              <a:gd name="csY43" fmla="*/ 528169 h 2463687"/>
              <a:gd name="csX44" fmla="*/ 448696 w 5738669"/>
              <a:gd name="csY44" fmla="*/ 543071 h 2463687"/>
              <a:gd name="csX45" fmla="*/ 458630 w 5738669"/>
              <a:gd name="csY45" fmla="*/ 543071 h 2463687"/>
              <a:gd name="csX46" fmla="*/ 458630 w 5738669"/>
              <a:gd name="csY46" fmla="*/ 557972 h 2463687"/>
              <a:gd name="csX47" fmla="*/ 526514 w 5738669"/>
              <a:gd name="csY47" fmla="*/ 557972 h 2463687"/>
              <a:gd name="csX48" fmla="*/ 526514 w 5738669"/>
              <a:gd name="csY48" fmla="*/ 572873 h 2463687"/>
              <a:gd name="csX49" fmla="*/ 531481 w 5738669"/>
              <a:gd name="csY49" fmla="*/ 572873 h 2463687"/>
              <a:gd name="csX50" fmla="*/ 531481 w 5738669"/>
              <a:gd name="csY50" fmla="*/ 589431 h 2463687"/>
              <a:gd name="csX51" fmla="*/ 536448 w 5738669"/>
              <a:gd name="csY51" fmla="*/ 589431 h 2463687"/>
              <a:gd name="csX52" fmla="*/ 536448 w 5738669"/>
              <a:gd name="csY52" fmla="*/ 619233 h 2463687"/>
              <a:gd name="csX53" fmla="*/ 541415 w 5738669"/>
              <a:gd name="csY53" fmla="*/ 619233 h 2463687"/>
              <a:gd name="csX54" fmla="*/ 549694 w 5738669"/>
              <a:gd name="csY54" fmla="*/ 619233 h 2463687"/>
              <a:gd name="csX55" fmla="*/ 549694 w 5738669"/>
              <a:gd name="csY55" fmla="*/ 649036 h 2463687"/>
              <a:gd name="csX56" fmla="*/ 554661 w 5738669"/>
              <a:gd name="csY56" fmla="*/ 649036 h 2463687"/>
              <a:gd name="csX57" fmla="*/ 554661 w 5738669"/>
              <a:gd name="csY57" fmla="*/ 665593 h 2463687"/>
              <a:gd name="csX58" fmla="*/ 559628 w 5738669"/>
              <a:gd name="csY58" fmla="*/ 665593 h 2463687"/>
              <a:gd name="csX59" fmla="*/ 559628 w 5738669"/>
              <a:gd name="csY59" fmla="*/ 680494 h 2463687"/>
              <a:gd name="csX60" fmla="*/ 569562 w 5738669"/>
              <a:gd name="csY60" fmla="*/ 680494 h 2463687"/>
              <a:gd name="csX61" fmla="*/ 569562 w 5738669"/>
              <a:gd name="csY61" fmla="*/ 695396 h 2463687"/>
              <a:gd name="csX62" fmla="*/ 579496 w 5738669"/>
              <a:gd name="csY62" fmla="*/ 695396 h 2463687"/>
              <a:gd name="csX63" fmla="*/ 579496 w 5738669"/>
              <a:gd name="csY63" fmla="*/ 711953 h 2463687"/>
              <a:gd name="csX64" fmla="*/ 609299 w 5738669"/>
              <a:gd name="csY64" fmla="*/ 711953 h 2463687"/>
              <a:gd name="csX65" fmla="*/ 609299 w 5738669"/>
              <a:gd name="csY65" fmla="*/ 726854 h 2463687"/>
              <a:gd name="csX66" fmla="*/ 619233 w 5738669"/>
              <a:gd name="csY66" fmla="*/ 726854 h 2463687"/>
              <a:gd name="csX67" fmla="*/ 619233 w 5738669"/>
              <a:gd name="csY67" fmla="*/ 743411 h 2463687"/>
              <a:gd name="csX68" fmla="*/ 705330 w 5738669"/>
              <a:gd name="csY68" fmla="*/ 743411 h 2463687"/>
              <a:gd name="csX69" fmla="*/ 705330 w 5738669"/>
              <a:gd name="csY69" fmla="*/ 758312 h 2463687"/>
              <a:gd name="csX70" fmla="*/ 784804 w 5738669"/>
              <a:gd name="csY70" fmla="*/ 758312 h 2463687"/>
              <a:gd name="csX71" fmla="*/ 784804 w 5738669"/>
              <a:gd name="csY71" fmla="*/ 773214 h 2463687"/>
              <a:gd name="csX72" fmla="*/ 804672 w 5738669"/>
              <a:gd name="csY72" fmla="*/ 773214 h 2463687"/>
              <a:gd name="csX73" fmla="*/ 804672 w 5738669"/>
              <a:gd name="csY73" fmla="*/ 804672 h 2463687"/>
              <a:gd name="csX74" fmla="*/ 809639 w 5738669"/>
              <a:gd name="csY74" fmla="*/ 804672 h 2463687"/>
              <a:gd name="csX75" fmla="*/ 809639 w 5738669"/>
              <a:gd name="csY75" fmla="*/ 821229 h 2463687"/>
              <a:gd name="csX76" fmla="*/ 814606 w 5738669"/>
              <a:gd name="csY76" fmla="*/ 821229 h 2463687"/>
              <a:gd name="csX77" fmla="*/ 814606 w 5738669"/>
              <a:gd name="csY77" fmla="*/ 837786 h 2463687"/>
              <a:gd name="csX78" fmla="*/ 817918 w 5738669"/>
              <a:gd name="csY78" fmla="*/ 837786 h 2463687"/>
              <a:gd name="csX79" fmla="*/ 817918 w 5738669"/>
              <a:gd name="csY79" fmla="*/ 852687 h 2463687"/>
              <a:gd name="csX80" fmla="*/ 822885 w 5738669"/>
              <a:gd name="csY80" fmla="*/ 852687 h 2463687"/>
              <a:gd name="csX81" fmla="*/ 822885 w 5738669"/>
              <a:gd name="csY81" fmla="*/ 899047 h 2463687"/>
              <a:gd name="csX82" fmla="*/ 827852 w 5738669"/>
              <a:gd name="csY82" fmla="*/ 899047 h 2463687"/>
              <a:gd name="csX83" fmla="*/ 827852 w 5738669"/>
              <a:gd name="csY83" fmla="*/ 963620 h 2463687"/>
              <a:gd name="csX84" fmla="*/ 832819 w 5738669"/>
              <a:gd name="csY84" fmla="*/ 963620 h 2463687"/>
              <a:gd name="csX85" fmla="*/ 832819 w 5738669"/>
              <a:gd name="csY85" fmla="*/ 995078 h 2463687"/>
              <a:gd name="csX86" fmla="*/ 910637 w 5738669"/>
              <a:gd name="csY86" fmla="*/ 995078 h 2463687"/>
              <a:gd name="csX87" fmla="*/ 910637 w 5738669"/>
              <a:gd name="csY87" fmla="*/ 1009979 h 2463687"/>
              <a:gd name="csX88" fmla="*/ 915604 w 5738669"/>
              <a:gd name="csY88" fmla="*/ 1009979 h 2463687"/>
              <a:gd name="csX89" fmla="*/ 915604 w 5738669"/>
              <a:gd name="csY89" fmla="*/ 1026536 h 2463687"/>
              <a:gd name="csX90" fmla="*/ 940440 w 5738669"/>
              <a:gd name="csY90" fmla="*/ 1026536 h 2463687"/>
              <a:gd name="csX91" fmla="*/ 940440 w 5738669"/>
              <a:gd name="csY91" fmla="*/ 1041438 h 2463687"/>
              <a:gd name="csX92" fmla="*/ 965275 w 5738669"/>
              <a:gd name="csY92" fmla="*/ 1041438 h 2463687"/>
              <a:gd name="csX93" fmla="*/ 965275 w 5738669"/>
              <a:gd name="csY93" fmla="*/ 1057995 h 2463687"/>
              <a:gd name="csX94" fmla="*/ 1066273 w 5738669"/>
              <a:gd name="csY94" fmla="*/ 1057995 h 2463687"/>
              <a:gd name="csX95" fmla="*/ 1066273 w 5738669"/>
              <a:gd name="csY95" fmla="*/ 1074552 h 2463687"/>
              <a:gd name="csX96" fmla="*/ 1076208 w 5738669"/>
              <a:gd name="csY96" fmla="*/ 1074552 h 2463687"/>
              <a:gd name="csX97" fmla="*/ 1076208 w 5738669"/>
              <a:gd name="csY97" fmla="*/ 1089453 h 2463687"/>
              <a:gd name="csX98" fmla="*/ 1086142 w 5738669"/>
              <a:gd name="csY98" fmla="*/ 1089453 h 2463687"/>
              <a:gd name="csX99" fmla="*/ 1086142 w 5738669"/>
              <a:gd name="csY99" fmla="*/ 1104354 h 2463687"/>
              <a:gd name="csX100" fmla="*/ 1091109 w 5738669"/>
              <a:gd name="csY100" fmla="*/ 1104354 h 2463687"/>
              <a:gd name="csX101" fmla="*/ 1091109 w 5738669"/>
              <a:gd name="csY101" fmla="*/ 1120911 h 2463687"/>
              <a:gd name="csX102" fmla="*/ 1096076 w 5738669"/>
              <a:gd name="csY102" fmla="*/ 1120911 h 2463687"/>
              <a:gd name="csX103" fmla="*/ 1096076 w 5738669"/>
              <a:gd name="csY103" fmla="*/ 1183828 h 2463687"/>
              <a:gd name="csX104" fmla="*/ 1101043 w 5738669"/>
              <a:gd name="csY104" fmla="*/ 1183828 h 2463687"/>
              <a:gd name="csX105" fmla="*/ 1101043 w 5738669"/>
              <a:gd name="csY105" fmla="*/ 1215286 h 2463687"/>
              <a:gd name="csX106" fmla="*/ 1110977 w 5738669"/>
              <a:gd name="csY106" fmla="*/ 1215286 h 2463687"/>
              <a:gd name="csX107" fmla="*/ 1110977 w 5738669"/>
              <a:gd name="csY107" fmla="*/ 1246745 h 2463687"/>
              <a:gd name="csX108" fmla="*/ 1124223 w 5738669"/>
              <a:gd name="csY108" fmla="*/ 1246745 h 2463687"/>
              <a:gd name="csX109" fmla="*/ 1124223 w 5738669"/>
              <a:gd name="csY109" fmla="*/ 1263302 h 2463687"/>
              <a:gd name="csX110" fmla="*/ 1129190 w 5738669"/>
              <a:gd name="csY110" fmla="*/ 1263302 h 2463687"/>
              <a:gd name="csX111" fmla="*/ 1129190 w 5738669"/>
              <a:gd name="csY111" fmla="*/ 1279859 h 2463687"/>
              <a:gd name="csX112" fmla="*/ 1203697 w 5738669"/>
              <a:gd name="csY112" fmla="*/ 1279859 h 2463687"/>
              <a:gd name="csX113" fmla="*/ 1203697 w 5738669"/>
              <a:gd name="csY113" fmla="*/ 1294760 h 2463687"/>
              <a:gd name="csX114" fmla="*/ 1216942 w 5738669"/>
              <a:gd name="csY114" fmla="*/ 1294760 h 2463687"/>
              <a:gd name="csX115" fmla="*/ 1216942 w 5738669"/>
              <a:gd name="csY115" fmla="*/ 1311317 h 2463687"/>
              <a:gd name="csX116" fmla="*/ 1231844 w 5738669"/>
              <a:gd name="csY116" fmla="*/ 1311317 h 2463687"/>
              <a:gd name="csX117" fmla="*/ 1231844 w 5738669"/>
              <a:gd name="csY117" fmla="*/ 1326219 h 2463687"/>
              <a:gd name="csX118" fmla="*/ 1344432 w 5738669"/>
              <a:gd name="csY118" fmla="*/ 1326219 h 2463687"/>
              <a:gd name="csX119" fmla="*/ 1344432 w 5738669"/>
              <a:gd name="csY119" fmla="*/ 1341120 h 2463687"/>
              <a:gd name="csX120" fmla="*/ 1354366 w 5738669"/>
              <a:gd name="csY120" fmla="*/ 1341120 h 2463687"/>
              <a:gd name="csX121" fmla="*/ 1354366 w 5738669"/>
              <a:gd name="csY121" fmla="*/ 1372578 h 2463687"/>
              <a:gd name="csX122" fmla="*/ 1359333 w 5738669"/>
              <a:gd name="csY122" fmla="*/ 1372578 h 2463687"/>
              <a:gd name="csX123" fmla="*/ 1359333 w 5738669"/>
              <a:gd name="csY123" fmla="*/ 1389135 h 2463687"/>
              <a:gd name="csX124" fmla="*/ 1369267 w 5738669"/>
              <a:gd name="csY124" fmla="*/ 1389135 h 2463687"/>
              <a:gd name="csX125" fmla="*/ 1369267 w 5738669"/>
              <a:gd name="csY125" fmla="*/ 1405692 h 2463687"/>
              <a:gd name="csX126" fmla="*/ 1379201 w 5738669"/>
              <a:gd name="csY126" fmla="*/ 1405692 h 2463687"/>
              <a:gd name="csX127" fmla="*/ 1379201 w 5738669"/>
              <a:gd name="csY127" fmla="*/ 1420594 h 2463687"/>
              <a:gd name="csX128" fmla="*/ 1389136 w 5738669"/>
              <a:gd name="csY128" fmla="*/ 1420594 h 2463687"/>
              <a:gd name="csX129" fmla="*/ 1389136 w 5738669"/>
              <a:gd name="csY129" fmla="*/ 1437151 h 2463687"/>
              <a:gd name="csX130" fmla="*/ 1402381 w 5738669"/>
              <a:gd name="csY130" fmla="*/ 1437151 h 2463687"/>
              <a:gd name="csX131" fmla="*/ 1402381 w 5738669"/>
              <a:gd name="csY131" fmla="*/ 1453708 h 2463687"/>
              <a:gd name="csX132" fmla="*/ 1407348 w 5738669"/>
              <a:gd name="csY132" fmla="*/ 1453708 h 2463687"/>
              <a:gd name="csX133" fmla="*/ 1615967 w 5738669"/>
              <a:gd name="csY133" fmla="*/ 1453708 h 2463687"/>
              <a:gd name="csX134" fmla="*/ 1615967 w 5738669"/>
              <a:gd name="csY134" fmla="*/ 1468609 h 2463687"/>
              <a:gd name="csX135" fmla="*/ 1635835 w 5738669"/>
              <a:gd name="csY135" fmla="*/ 1468609 h 2463687"/>
              <a:gd name="csX136" fmla="*/ 1635835 w 5738669"/>
              <a:gd name="csY136" fmla="*/ 1485166 h 2463687"/>
              <a:gd name="csX137" fmla="*/ 1640802 w 5738669"/>
              <a:gd name="csY137" fmla="*/ 1485166 h 2463687"/>
              <a:gd name="csX138" fmla="*/ 1640802 w 5738669"/>
              <a:gd name="csY138" fmla="*/ 1518280 h 2463687"/>
              <a:gd name="csX139" fmla="*/ 1645770 w 5738669"/>
              <a:gd name="csY139" fmla="*/ 1518280 h 2463687"/>
              <a:gd name="csX140" fmla="*/ 1645770 w 5738669"/>
              <a:gd name="csY140" fmla="*/ 1533182 h 2463687"/>
              <a:gd name="csX141" fmla="*/ 1650737 w 5738669"/>
              <a:gd name="csY141" fmla="*/ 1533182 h 2463687"/>
              <a:gd name="csX142" fmla="*/ 1650737 w 5738669"/>
              <a:gd name="csY142" fmla="*/ 1582853 h 2463687"/>
              <a:gd name="csX143" fmla="*/ 1655704 w 5738669"/>
              <a:gd name="csY143" fmla="*/ 1582853 h 2463687"/>
              <a:gd name="csX144" fmla="*/ 1655704 w 5738669"/>
              <a:gd name="csY144" fmla="*/ 1597754 h 2463687"/>
              <a:gd name="csX145" fmla="*/ 1670605 w 5738669"/>
              <a:gd name="csY145" fmla="*/ 1597754 h 2463687"/>
              <a:gd name="csX146" fmla="*/ 1670605 w 5738669"/>
              <a:gd name="csY146" fmla="*/ 1614311 h 2463687"/>
              <a:gd name="csX147" fmla="*/ 1685506 w 5738669"/>
              <a:gd name="csY147" fmla="*/ 1614311 h 2463687"/>
              <a:gd name="csX148" fmla="*/ 1685506 w 5738669"/>
              <a:gd name="csY148" fmla="*/ 1630868 h 2463687"/>
              <a:gd name="csX149" fmla="*/ 1756702 w 5738669"/>
              <a:gd name="csY149" fmla="*/ 1630868 h 2463687"/>
              <a:gd name="csX150" fmla="*/ 1756702 w 5738669"/>
              <a:gd name="csY150" fmla="*/ 1647425 h 2463687"/>
              <a:gd name="csX151" fmla="*/ 1776570 w 5738669"/>
              <a:gd name="csY151" fmla="*/ 1647425 h 2463687"/>
              <a:gd name="csX152" fmla="*/ 1776570 w 5738669"/>
              <a:gd name="csY152" fmla="*/ 1662326 h 2463687"/>
              <a:gd name="csX153" fmla="*/ 1846110 w 5738669"/>
              <a:gd name="csY153" fmla="*/ 1662326 h 2463687"/>
              <a:gd name="csX154" fmla="*/ 1846110 w 5738669"/>
              <a:gd name="csY154" fmla="*/ 1678884 h 2463687"/>
              <a:gd name="csX155" fmla="*/ 1918961 w 5738669"/>
              <a:gd name="csY155" fmla="*/ 1678884 h 2463687"/>
              <a:gd name="csX156" fmla="*/ 1918961 w 5738669"/>
              <a:gd name="csY156" fmla="*/ 1695441 h 2463687"/>
              <a:gd name="csX157" fmla="*/ 2034860 w 5738669"/>
              <a:gd name="csY157" fmla="*/ 1695441 h 2463687"/>
              <a:gd name="csX158" fmla="*/ 2034860 w 5738669"/>
              <a:gd name="csY158" fmla="*/ 1711998 h 2463687"/>
              <a:gd name="csX159" fmla="*/ 2039827 w 5738669"/>
              <a:gd name="csY159" fmla="*/ 1711998 h 2463687"/>
              <a:gd name="csX160" fmla="*/ 2039827 w 5738669"/>
              <a:gd name="csY160" fmla="*/ 1726899 h 2463687"/>
              <a:gd name="csX161" fmla="*/ 2044794 w 5738669"/>
              <a:gd name="csY161" fmla="*/ 1726899 h 2463687"/>
              <a:gd name="csX162" fmla="*/ 2044794 w 5738669"/>
              <a:gd name="csY162" fmla="*/ 1743456 h 2463687"/>
              <a:gd name="csX163" fmla="*/ 2054728 w 5738669"/>
              <a:gd name="csY163" fmla="*/ 1743456 h 2463687"/>
              <a:gd name="csX164" fmla="*/ 2129235 w 5738669"/>
              <a:gd name="csY164" fmla="*/ 1743456 h 2463687"/>
              <a:gd name="csX165" fmla="*/ 2129235 w 5738669"/>
              <a:gd name="csY165" fmla="*/ 1760013 h 2463687"/>
              <a:gd name="csX166" fmla="*/ 2205398 w 5738669"/>
              <a:gd name="csY166" fmla="*/ 1760013 h 2463687"/>
              <a:gd name="csX167" fmla="*/ 2245134 w 5738669"/>
              <a:gd name="csY167" fmla="*/ 1760013 h 2463687"/>
              <a:gd name="csX168" fmla="*/ 2245134 w 5738669"/>
              <a:gd name="csY168" fmla="*/ 1776570 h 2463687"/>
              <a:gd name="csX169" fmla="*/ 2326264 w 5738669"/>
              <a:gd name="csY169" fmla="*/ 1776570 h 2463687"/>
              <a:gd name="csX170" fmla="*/ 2326264 w 5738669"/>
              <a:gd name="csY170" fmla="*/ 1791471 h 2463687"/>
              <a:gd name="csX171" fmla="*/ 2346132 w 5738669"/>
              <a:gd name="csY171" fmla="*/ 1791471 h 2463687"/>
              <a:gd name="csX172" fmla="*/ 2346132 w 5738669"/>
              <a:gd name="csY172" fmla="*/ 1826241 h 2463687"/>
              <a:gd name="csX173" fmla="*/ 2430573 w 5738669"/>
              <a:gd name="csY173" fmla="*/ 1826241 h 2463687"/>
              <a:gd name="csX174" fmla="*/ 2430573 w 5738669"/>
              <a:gd name="csY174" fmla="*/ 1842798 h 2463687"/>
              <a:gd name="csX175" fmla="*/ 2440507 w 5738669"/>
              <a:gd name="csY175" fmla="*/ 1842798 h 2463687"/>
              <a:gd name="csX176" fmla="*/ 2440507 w 5738669"/>
              <a:gd name="csY176" fmla="*/ 1859355 h 2463687"/>
              <a:gd name="csX177" fmla="*/ 2448786 w 5738669"/>
              <a:gd name="csY177" fmla="*/ 1859355 h 2463687"/>
              <a:gd name="csX178" fmla="*/ 2448786 w 5738669"/>
              <a:gd name="csY178" fmla="*/ 1875912 h 2463687"/>
              <a:gd name="csX179" fmla="*/ 2468654 w 5738669"/>
              <a:gd name="csY179" fmla="*/ 1875912 h 2463687"/>
              <a:gd name="csX180" fmla="*/ 2468654 w 5738669"/>
              <a:gd name="csY180" fmla="*/ 1892469 h 2463687"/>
              <a:gd name="csX181" fmla="*/ 2488523 w 5738669"/>
              <a:gd name="csY181" fmla="*/ 1892469 h 2463687"/>
              <a:gd name="csX182" fmla="*/ 2488523 w 5738669"/>
              <a:gd name="csY182" fmla="*/ 1925584 h 2463687"/>
              <a:gd name="csX183" fmla="*/ 2546472 w 5738669"/>
              <a:gd name="csY183" fmla="*/ 1925584 h 2463687"/>
              <a:gd name="csX184" fmla="*/ 2546472 w 5738669"/>
              <a:gd name="csY184" fmla="*/ 1942141 h 2463687"/>
              <a:gd name="csX185" fmla="*/ 2829598 w 5738669"/>
              <a:gd name="csY185" fmla="*/ 1942141 h 2463687"/>
              <a:gd name="csX186" fmla="*/ 2829598 w 5738669"/>
              <a:gd name="csY186" fmla="*/ 1958698 h 2463687"/>
              <a:gd name="csX187" fmla="*/ 2857745 w 5738669"/>
              <a:gd name="csY187" fmla="*/ 1958698 h 2463687"/>
              <a:gd name="csX188" fmla="*/ 2857745 w 5738669"/>
              <a:gd name="csY188" fmla="*/ 1975255 h 2463687"/>
              <a:gd name="csX189" fmla="*/ 2872646 w 5738669"/>
              <a:gd name="csY189" fmla="*/ 1975255 h 2463687"/>
              <a:gd name="csX190" fmla="*/ 2877613 w 5738669"/>
              <a:gd name="csY190" fmla="*/ 1975255 h 2463687"/>
              <a:gd name="csX191" fmla="*/ 2975300 w 5738669"/>
              <a:gd name="csY191" fmla="*/ 1975255 h 2463687"/>
              <a:gd name="csX192" fmla="*/ 2975300 w 5738669"/>
              <a:gd name="csY192" fmla="*/ 1991812 h 2463687"/>
              <a:gd name="csX193" fmla="*/ 3116034 w 5738669"/>
              <a:gd name="csY193" fmla="*/ 1991812 h 2463687"/>
              <a:gd name="csX194" fmla="*/ 3145837 w 5738669"/>
              <a:gd name="csY194" fmla="*/ 1991812 h 2463687"/>
              <a:gd name="csX195" fmla="*/ 3145837 w 5738669"/>
              <a:gd name="csY195" fmla="*/ 2010024 h 2463687"/>
              <a:gd name="csX196" fmla="*/ 3155772 w 5738669"/>
              <a:gd name="csY196" fmla="*/ 2010024 h 2463687"/>
              <a:gd name="csX197" fmla="*/ 3183918 w 5738669"/>
              <a:gd name="csY197" fmla="*/ 2010024 h 2463687"/>
              <a:gd name="csX198" fmla="*/ 3183918 w 5738669"/>
              <a:gd name="csY198" fmla="*/ 2028237 h 2463687"/>
              <a:gd name="csX199" fmla="*/ 3256769 w 5738669"/>
              <a:gd name="csY199" fmla="*/ 2028237 h 2463687"/>
              <a:gd name="csX200" fmla="*/ 3261737 w 5738669"/>
              <a:gd name="csY200" fmla="*/ 2028237 h 2463687"/>
              <a:gd name="csX201" fmla="*/ 3261737 w 5738669"/>
              <a:gd name="csY201" fmla="*/ 2046450 h 2463687"/>
              <a:gd name="csX202" fmla="*/ 3271671 w 5738669"/>
              <a:gd name="csY202" fmla="*/ 2046450 h 2463687"/>
              <a:gd name="csX203" fmla="*/ 3276638 w 5738669"/>
              <a:gd name="csY203" fmla="*/ 2046450 h 2463687"/>
              <a:gd name="csX204" fmla="*/ 3276638 w 5738669"/>
              <a:gd name="csY204" fmla="*/ 2066318 h 2463687"/>
              <a:gd name="csX205" fmla="*/ 3281605 w 5738669"/>
              <a:gd name="csY205" fmla="*/ 2066318 h 2463687"/>
              <a:gd name="csX206" fmla="*/ 3281605 w 5738669"/>
              <a:gd name="csY206" fmla="*/ 2086187 h 2463687"/>
              <a:gd name="csX207" fmla="*/ 3296507 w 5738669"/>
              <a:gd name="csY207" fmla="*/ 2086187 h 2463687"/>
              <a:gd name="csX208" fmla="*/ 3296507 w 5738669"/>
              <a:gd name="csY208" fmla="*/ 2106055 h 2463687"/>
              <a:gd name="csX209" fmla="*/ 3306440 w 5738669"/>
              <a:gd name="csY209" fmla="*/ 2106055 h 2463687"/>
              <a:gd name="csX210" fmla="*/ 3306440 w 5738669"/>
              <a:gd name="csY210" fmla="*/ 2127579 h 2463687"/>
              <a:gd name="csX211" fmla="*/ 3316375 w 5738669"/>
              <a:gd name="csY211" fmla="*/ 2127579 h 2463687"/>
              <a:gd name="csX212" fmla="*/ 3316375 w 5738669"/>
              <a:gd name="csY212" fmla="*/ 2147448 h 2463687"/>
              <a:gd name="csX213" fmla="*/ 3427307 w 5738669"/>
              <a:gd name="csY213" fmla="*/ 2147448 h 2463687"/>
              <a:gd name="csX214" fmla="*/ 3427307 w 5738669"/>
              <a:gd name="csY214" fmla="*/ 2168972 h 2463687"/>
              <a:gd name="csX215" fmla="*/ 3665728 w 5738669"/>
              <a:gd name="csY215" fmla="*/ 2168972 h 2463687"/>
              <a:gd name="csX216" fmla="*/ 3670695 w 5738669"/>
              <a:gd name="csY216" fmla="*/ 2168972 h 2463687"/>
              <a:gd name="csX217" fmla="*/ 3675663 w 5738669"/>
              <a:gd name="csY217" fmla="*/ 2168972 h 2463687"/>
              <a:gd name="csX218" fmla="*/ 3680629 w 5738669"/>
              <a:gd name="csY218" fmla="*/ 2168972 h 2463687"/>
              <a:gd name="csX219" fmla="*/ 3685597 w 5738669"/>
              <a:gd name="csY219" fmla="*/ 2168972 h 2463687"/>
              <a:gd name="csX220" fmla="*/ 3690564 w 5738669"/>
              <a:gd name="csY220" fmla="*/ 2168972 h 2463687"/>
              <a:gd name="csX221" fmla="*/ 3690564 w 5738669"/>
              <a:gd name="csY221" fmla="*/ 2193808 h 2463687"/>
              <a:gd name="csX222" fmla="*/ 3700498 w 5738669"/>
              <a:gd name="csY222" fmla="*/ 2193808 h 2463687"/>
              <a:gd name="csX223" fmla="*/ 3705465 w 5738669"/>
              <a:gd name="csY223" fmla="*/ 2193808 h 2463687"/>
              <a:gd name="csX224" fmla="*/ 3705465 w 5738669"/>
              <a:gd name="csY224" fmla="*/ 2221954 h 2463687"/>
              <a:gd name="csX225" fmla="*/ 3710432 w 5738669"/>
              <a:gd name="csY225" fmla="*/ 2221954 h 2463687"/>
              <a:gd name="csX226" fmla="*/ 3710432 w 5738669"/>
              <a:gd name="csY226" fmla="*/ 2250101 h 2463687"/>
              <a:gd name="csX227" fmla="*/ 3740235 w 5738669"/>
              <a:gd name="csY227" fmla="*/ 2250101 h 2463687"/>
              <a:gd name="csX228" fmla="*/ 3740235 w 5738669"/>
              <a:gd name="csY228" fmla="*/ 2279904 h 2463687"/>
              <a:gd name="csX229" fmla="*/ 3796529 w 5738669"/>
              <a:gd name="csY229" fmla="*/ 2279904 h 2463687"/>
              <a:gd name="csX230" fmla="*/ 3880970 w 5738669"/>
              <a:gd name="csY230" fmla="*/ 2279904 h 2463687"/>
              <a:gd name="csX231" fmla="*/ 3880970 w 5738669"/>
              <a:gd name="csY231" fmla="*/ 2309707 h 2463687"/>
              <a:gd name="csX232" fmla="*/ 4089589 w 5738669"/>
              <a:gd name="csY232" fmla="*/ 2309707 h 2463687"/>
              <a:gd name="csX233" fmla="*/ 4094555 w 5738669"/>
              <a:gd name="csY233" fmla="*/ 2309707 h 2463687"/>
              <a:gd name="csX234" fmla="*/ 4112768 w 5738669"/>
              <a:gd name="csY234" fmla="*/ 2309707 h 2463687"/>
              <a:gd name="csX235" fmla="*/ 4342911 w 5738669"/>
              <a:gd name="csY235" fmla="*/ 2309707 h 2463687"/>
              <a:gd name="csX236" fmla="*/ 4342911 w 5738669"/>
              <a:gd name="csY236" fmla="*/ 2351099 h 2463687"/>
              <a:gd name="csX237" fmla="*/ 4498547 w 5738669"/>
              <a:gd name="csY237" fmla="*/ 2351099 h 2463687"/>
              <a:gd name="csX238" fmla="*/ 4508481 w 5738669"/>
              <a:gd name="csY238" fmla="*/ 2351099 h 2463687"/>
              <a:gd name="csX239" fmla="*/ 4518416 w 5738669"/>
              <a:gd name="csY239" fmla="*/ 2351099 h 2463687"/>
              <a:gd name="csX240" fmla="*/ 4571399 w 5738669"/>
              <a:gd name="csY240" fmla="*/ 2351099 h 2463687"/>
              <a:gd name="csX241" fmla="*/ 4897572 w 5738669"/>
              <a:gd name="csY241" fmla="*/ 2351099 h 2463687"/>
              <a:gd name="csX242" fmla="*/ 4907506 w 5738669"/>
              <a:gd name="csY242" fmla="*/ 2351099 h 2463687"/>
              <a:gd name="csX243" fmla="*/ 4912473 w 5738669"/>
              <a:gd name="csY243" fmla="*/ 2351099 h 2463687"/>
              <a:gd name="csX244" fmla="*/ 4947243 w 5738669"/>
              <a:gd name="csY244" fmla="*/ 2351099 h 2463687"/>
              <a:gd name="csX245" fmla="*/ 5210500 w 5738669"/>
              <a:gd name="csY245" fmla="*/ 2351099 h 2463687"/>
              <a:gd name="csX246" fmla="*/ 5210500 w 5738669"/>
              <a:gd name="csY246" fmla="*/ 2463687 h 2463687"/>
              <a:gd name="csX247" fmla="*/ 5311498 w 5738669"/>
              <a:gd name="csY247" fmla="*/ 2463687 h 2463687"/>
              <a:gd name="csX248" fmla="*/ 5738670 w 5738669"/>
              <a:gd name="csY248" fmla="*/ 2463687 h 24636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Lst>
            <a:rect l="l" t="t" r="r" b="b"/>
            <a:pathLst>
              <a:path w="5738669" h="2463687">
                <a:moveTo>
                  <a:pt x="0" y="0"/>
                </a:moveTo>
                <a:lnTo>
                  <a:pt x="4967" y="0"/>
                </a:lnTo>
                <a:lnTo>
                  <a:pt x="79474" y="0"/>
                </a:lnTo>
                <a:lnTo>
                  <a:pt x="79474" y="14901"/>
                </a:lnTo>
                <a:lnTo>
                  <a:pt x="97687" y="14901"/>
                </a:lnTo>
                <a:lnTo>
                  <a:pt x="97687" y="28147"/>
                </a:lnTo>
                <a:lnTo>
                  <a:pt x="185439" y="28147"/>
                </a:lnTo>
                <a:lnTo>
                  <a:pt x="185439" y="43048"/>
                </a:lnTo>
                <a:lnTo>
                  <a:pt x="230143" y="43048"/>
                </a:lnTo>
                <a:lnTo>
                  <a:pt x="230143" y="57950"/>
                </a:lnTo>
                <a:lnTo>
                  <a:pt x="238421" y="57950"/>
                </a:lnTo>
                <a:lnTo>
                  <a:pt x="238421" y="72851"/>
                </a:lnTo>
                <a:lnTo>
                  <a:pt x="243389" y="72851"/>
                </a:lnTo>
                <a:lnTo>
                  <a:pt x="243389" y="100998"/>
                </a:lnTo>
                <a:lnTo>
                  <a:pt x="248356" y="100998"/>
                </a:lnTo>
                <a:lnTo>
                  <a:pt x="248356" y="115899"/>
                </a:lnTo>
                <a:lnTo>
                  <a:pt x="253323" y="115899"/>
                </a:lnTo>
                <a:lnTo>
                  <a:pt x="253323" y="130800"/>
                </a:lnTo>
                <a:lnTo>
                  <a:pt x="258290" y="130800"/>
                </a:lnTo>
                <a:lnTo>
                  <a:pt x="258290" y="145702"/>
                </a:lnTo>
                <a:lnTo>
                  <a:pt x="263257" y="145702"/>
                </a:lnTo>
                <a:lnTo>
                  <a:pt x="263257" y="246700"/>
                </a:lnTo>
                <a:lnTo>
                  <a:pt x="268224" y="246700"/>
                </a:lnTo>
                <a:lnTo>
                  <a:pt x="268224" y="276502"/>
                </a:lnTo>
                <a:lnTo>
                  <a:pt x="273191" y="276502"/>
                </a:lnTo>
                <a:lnTo>
                  <a:pt x="273191" y="364255"/>
                </a:lnTo>
                <a:lnTo>
                  <a:pt x="278158" y="364255"/>
                </a:lnTo>
                <a:lnTo>
                  <a:pt x="278158" y="408959"/>
                </a:lnTo>
                <a:lnTo>
                  <a:pt x="283125" y="408959"/>
                </a:lnTo>
                <a:lnTo>
                  <a:pt x="283125" y="423860"/>
                </a:lnTo>
                <a:lnTo>
                  <a:pt x="288092" y="423860"/>
                </a:lnTo>
                <a:lnTo>
                  <a:pt x="288092" y="438761"/>
                </a:lnTo>
                <a:lnTo>
                  <a:pt x="293060" y="438761"/>
                </a:lnTo>
                <a:lnTo>
                  <a:pt x="293060" y="468564"/>
                </a:lnTo>
                <a:lnTo>
                  <a:pt x="298027" y="468564"/>
                </a:lnTo>
                <a:lnTo>
                  <a:pt x="298027" y="483465"/>
                </a:lnTo>
                <a:lnTo>
                  <a:pt x="326174" y="483465"/>
                </a:lnTo>
                <a:lnTo>
                  <a:pt x="385779" y="483465"/>
                </a:lnTo>
                <a:lnTo>
                  <a:pt x="385779" y="498367"/>
                </a:lnTo>
                <a:lnTo>
                  <a:pt x="394058" y="498367"/>
                </a:lnTo>
                <a:lnTo>
                  <a:pt x="394058" y="513268"/>
                </a:lnTo>
                <a:lnTo>
                  <a:pt x="399025" y="513268"/>
                </a:lnTo>
                <a:lnTo>
                  <a:pt x="399025" y="528169"/>
                </a:lnTo>
                <a:lnTo>
                  <a:pt x="448696" y="528169"/>
                </a:lnTo>
                <a:lnTo>
                  <a:pt x="448696" y="543071"/>
                </a:lnTo>
                <a:lnTo>
                  <a:pt x="458630" y="543071"/>
                </a:lnTo>
                <a:lnTo>
                  <a:pt x="458630" y="557972"/>
                </a:lnTo>
                <a:lnTo>
                  <a:pt x="526514" y="557972"/>
                </a:lnTo>
                <a:lnTo>
                  <a:pt x="526514" y="572873"/>
                </a:lnTo>
                <a:lnTo>
                  <a:pt x="531481" y="572873"/>
                </a:lnTo>
                <a:lnTo>
                  <a:pt x="531481" y="589431"/>
                </a:lnTo>
                <a:lnTo>
                  <a:pt x="536448" y="589431"/>
                </a:lnTo>
                <a:lnTo>
                  <a:pt x="536448" y="619233"/>
                </a:lnTo>
                <a:lnTo>
                  <a:pt x="541415" y="619233"/>
                </a:lnTo>
                <a:lnTo>
                  <a:pt x="549694" y="619233"/>
                </a:lnTo>
                <a:lnTo>
                  <a:pt x="549694" y="649036"/>
                </a:lnTo>
                <a:lnTo>
                  <a:pt x="554661" y="649036"/>
                </a:lnTo>
                <a:lnTo>
                  <a:pt x="554661" y="665593"/>
                </a:lnTo>
                <a:lnTo>
                  <a:pt x="559628" y="665593"/>
                </a:lnTo>
                <a:lnTo>
                  <a:pt x="559628" y="680494"/>
                </a:lnTo>
                <a:lnTo>
                  <a:pt x="569562" y="680494"/>
                </a:lnTo>
                <a:lnTo>
                  <a:pt x="569562" y="695396"/>
                </a:lnTo>
                <a:lnTo>
                  <a:pt x="579496" y="695396"/>
                </a:lnTo>
                <a:lnTo>
                  <a:pt x="579496" y="711953"/>
                </a:lnTo>
                <a:lnTo>
                  <a:pt x="609299" y="711953"/>
                </a:lnTo>
                <a:lnTo>
                  <a:pt x="609299" y="726854"/>
                </a:lnTo>
                <a:lnTo>
                  <a:pt x="619233" y="726854"/>
                </a:lnTo>
                <a:lnTo>
                  <a:pt x="619233" y="743411"/>
                </a:lnTo>
                <a:lnTo>
                  <a:pt x="705330" y="743411"/>
                </a:lnTo>
                <a:lnTo>
                  <a:pt x="705330" y="758312"/>
                </a:lnTo>
                <a:lnTo>
                  <a:pt x="784804" y="758312"/>
                </a:lnTo>
                <a:lnTo>
                  <a:pt x="784804" y="773214"/>
                </a:lnTo>
                <a:lnTo>
                  <a:pt x="804672" y="773214"/>
                </a:lnTo>
                <a:lnTo>
                  <a:pt x="804672" y="804672"/>
                </a:lnTo>
                <a:lnTo>
                  <a:pt x="809639" y="804672"/>
                </a:lnTo>
                <a:lnTo>
                  <a:pt x="809639" y="821229"/>
                </a:lnTo>
                <a:lnTo>
                  <a:pt x="814606" y="821229"/>
                </a:lnTo>
                <a:lnTo>
                  <a:pt x="814606" y="837786"/>
                </a:lnTo>
                <a:lnTo>
                  <a:pt x="817918" y="837786"/>
                </a:lnTo>
                <a:lnTo>
                  <a:pt x="817918" y="852687"/>
                </a:lnTo>
                <a:lnTo>
                  <a:pt x="822885" y="852687"/>
                </a:lnTo>
                <a:lnTo>
                  <a:pt x="822885" y="899047"/>
                </a:lnTo>
                <a:lnTo>
                  <a:pt x="827852" y="899047"/>
                </a:lnTo>
                <a:lnTo>
                  <a:pt x="827852" y="963620"/>
                </a:lnTo>
                <a:lnTo>
                  <a:pt x="832819" y="963620"/>
                </a:lnTo>
                <a:lnTo>
                  <a:pt x="832819" y="995078"/>
                </a:lnTo>
                <a:lnTo>
                  <a:pt x="910637" y="995078"/>
                </a:lnTo>
                <a:lnTo>
                  <a:pt x="910637" y="1009979"/>
                </a:lnTo>
                <a:lnTo>
                  <a:pt x="915604" y="1009979"/>
                </a:lnTo>
                <a:lnTo>
                  <a:pt x="915604" y="1026536"/>
                </a:lnTo>
                <a:lnTo>
                  <a:pt x="940440" y="1026536"/>
                </a:lnTo>
                <a:lnTo>
                  <a:pt x="940440" y="1041438"/>
                </a:lnTo>
                <a:lnTo>
                  <a:pt x="965275" y="1041438"/>
                </a:lnTo>
                <a:lnTo>
                  <a:pt x="965275" y="1057995"/>
                </a:lnTo>
                <a:lnTo>
                  <a:pt x="1066273" y="1057995"/>
                </a:lnTo>
                <a:lnTo>
                  <a:pt x="1066273" y="1074552"/>
                </a:lnTo>
                <a:lnTo>
                  <a:pt x="1076208" y="1074552"/>
                </a:lnTo>
                <a:lnTo>
                  <a:pt x="1076208" y="1089453"/>
                </a:lnTo>
                <a:lnTo>
                  <a:pt x="1086142" y="1089453"/>
                </a:lnTo>
                <a:lnTo>
                  <a:pt x="1086142" y="1104354"/>
                </a:lnTo>
                <a:lnTo>
                  <a:pt x="1091109" y="1104354"/>
                </a:lnTo>
                <a:lnTo>
                  <a:pt x="1091109" y="1120911"/>
                </a:lnTo>
                <a:lnTo>
                  <a:pt x="1096076" y="1120911"/>
                </a:lnTo>
                <a:lnTo>
                  <a:pt x="1096076" y="1183828"/>
                </a:lnTo>
                <a:lnTo>
                  <a:pt x="1101043" y="1183828"/>
                </a:lnTo>
                <a:lnTo>
                  <a:pt x="1101043" y="1215286"/>
                </a:lnTo>
                <a:lnTo>
                  <a:pt x="1110977" y="1215286"/>
                </a:lnTo>
                <a:lnTo>
                  <a:pt x="1110977" y="1246745"/>
                </a:lnTo>
                <a:lnTo>
                  <a:pt x="1124223" y="1246745"/>
                </a:lnTo>
                <a:lnTo>
                  <a:pt x="1124223" y="1263302"/>
                </a:lnTo>
                <a:lnTo>
                  <a:pt x="1129190" y="1263302"/>
                </a:lnTo>
                <a:lnTo>
                  <a:pt x="1129190" y="1279859"/>
                </a:lnTo>
                <a:lnTo>
                  <a:pt x="1203697" y="1279859"/>
                </a:lnTo>
                <a:lnTo>
                  <a:pt x="1203697" y="1294760"/>
                </a:lnTo>
                <a:lnTo>
                  <a:pt x="1216942" y="1294760"/>
                </a:lnTo>
                <a:lnTo>
                  <a:pt x="1216942" y="1311317"/>
                </a:lnTo>
                <a:lnTo>
                  <a:pt x="1231844" y="1311317"/>
                </a:lnTo>
                <a:lnTo>
                  <a:pt x="1231844" y="1326219"/>
                </a:lnTo>
                <a:lnTo>
                  <a:pt x="1344432" y="1326219"/>
                </a:lnTo>
                <a:lnTo>
                  <a:pt x="1344432" y="1341120"/>
                </a:lnTo>
                <a:lnTo>
                  <a:pt x="1354366" y="1341120"/>
                </a:lnTo>
                <a:lnTo>
                  <a:pt x="1354366" y="1372578"/>
                </a:lnTo>
                <a:lnTo>
                  <a:pt x="1359333" y="1372578"/>
                </a:lnTo>
                <a:lnTo>
                  <a:pt x="1359333" y="1389135"/>
                </a:lnTo>
                <a:lnTo>
                  <a:pt x="1369267" y="1389135"/>
                </a:lnTo>
                <a:lnTo>
                  <a:pt x="1369267" y="1405692"/>
                </a:lnTo>
                <a:lnTo>
                  <a:pt x="1379201" y="1405692"/>
                </a:lnTo>
                <a:lnTo>
                  <a:pt x="1379201" y="1420594"/>
                </a:lnTo>
                <a:lnTo>
                  <a:pt x="1389136" y="1420594"/>
                </a:lnTo>
                <a:lnTo>
                  <a:pt x="1389136" y="1437151"/>
                </a:lnTo>
                <a:lnTo>
                  <a:pt x="1402381" y="1437151"/>
                </a:lnTo>
                <a:lnTo>
                  <a:pt x="1402381" y="1453708"/>
                </a:lnTo>
                <a:lnTo>
                  <a:pt x="1407348" y="1453708"/>
                </a:lnTo>
                <a:lnTo>
                  <a:pt x="1615967" y="1453708"/>
                </a:lnTo>
                <a:lnTo>
                  <a:pt x="1615967" y="1468609"/>
                </a:lnTo>
                <a:lnTo>
                  <a:pt x="1635835" y="1468609"/>
                </a:lnTo>
                <a:lnTo>
                  <a:pt x="1635835" y="1485166"/>
                </a:lnTo>
                <a:lnTo>
                  <a:pt x="1640802" y="1485166"/>
                </a:lnTo>
                <a:lnTo>
                  <a:pt x="1640802" y="1518280"/>
                </a:lnTo>
                <a:lnTo>
                  <a:pt x="1645770" y="1518280"/>
                </a:lnTo>
                <a:lnTo>
                  <a:pt x="1645770" y="1533182"/>
                </a:lnTo>
                <a:lnTo>
                  <a:pt x="1650737" y="1533182"/>
                </a:lnTo>
                <a:lnTo>
                  <a:pt x="1650737" y="1582853"/>
                </a:lnTo>
                <a:lnTo>
                  <a:pt x="1655704" y="1582853"/>
                </a:lnTo>
                <a:lnTo>
                  <a:pt x="1655704" y="1597754"/>
                </a:lnTo>
                <a:lnTo>
                  <a:pt x="1670605" y="1597754"/>
                </a:lnTo>
                <a:lnTo>
                  <a:pt x="1670605" y="1614311"/>
                </a:lnTo>
                <a:lnTo>
                  <a:pt x="1685506" y="1614311"/>
                </a:lnTo>
                <a:lnTo>
                  <a:pt x="1685506" y="1630868"/>
                </a:lnTo>
                <a:lnTo>
                  <a:pt x="1756702" y="1630868"/>
                </a:lnTo>
                <a:lnTo>
                  <a:pt x="1756702" y="1647425"/>
                </a:lnTo>
                <a:lnTo>
                  <a:pt x="1776570" y="1647425"/>
                </a:lnTo>
                <a:lnTo>
                  <a:pt x="1776570" y="1662326"/>
                </a:lnTo>
                <a:lnTo>
                  <a:pt x="1846110" y="1662326"/>
                </a:lnTo>
                <a:lnTo>
                  <a:pt x="1846110" y="1678884"/>
                </a:lnTo>
                <a:lnTo>
                  <a:pt x="1918961" y="1678884"/>
                </a:lnTo>
                <a:lnTo>
                  <a:pt x="1918961" y="1695441"/>
                </a:lnTo>
                <a:lnTo>
                  <a:pt x="2034860" y="1695441"/>
                </a:lnTo>
                <a:lnTo>
                  <a:pt x="2034860" y="1711998"/>
                </a:lnTo>
                <a:lnTo>
                  <a:pt x="2039827" y="1711998"/>
                </a:lnTo>
                <a:lnTo>
                  <a:pt x="2039827" y="1726899"/>
                </a:lnTo>
                <a:lnTo>
                  <a:pt x="2044794" y="1726899"/>
                </a:lnTo>
                <a:lnTo>
                  <a:pt x="2044794" y="1743456"/>
                </a:lnTo>
                <a:lnTo>
                  <a:pt x="2054728" y="1743456"/>
                </a:lnTo>
                <a:lnTo>
                  <a:pt x="2129235" y="1743456"/>
                </a:lnTo>
                <a:lnTo>
                  <a:pt x="2129235" y="1760013"/>
                </a:lnTo>
                <a:lnTo>
                  <a:pt x="2205398" y="1760013"/>
                </a:lnTo>
                <a:lnTo>
                  <a:pt x="2245134" y="1760013"/>
                </a:lnTo>
                <a:lnTo>
                  <a:pt x="2245134" y="1776570"/>
                </a:lnTo>
                <a:lnTo>
                  <a:pt x="2326264" y="1776570"/>
                </a:lnTo>
                <a:lnTo>
                  <a:pt x="2326264" y="1791471"/>
                </a:lnTo>
                <a:lnTo>
                  <a:pt x="2346132" y="1791471"/>
                </a:lnTo>
                <a:lnTo>
                  <a:pt x="2346132" y="1826241"/>
                </a:lnTo>
                <a:lnTo>
                  <a:pt x="2430573" y="1826241"/>
                </a:lnTo>
                <a:lnTo>
                  <a:pt x="2430573" y="1842798"/>
                </a:lnTo>
                <a:lnTo>
                  <a:pt x="2440507" y="1842798"/>
                </a:lnTo>
                <a:lnTo>
                  <a:pt x="2440507" y="1859355"/>
                </a:lnTo>
                <a:lnTo>
                  <a:pt x="2448786" y="1859355"/>
                </a:lnTo>
                <a:lnTo>
                  <a:pt x="2448786" y="1875912"/>
                </a:lnTo>
                <a:lnTo>
                  <a:pt x="2468654" y="1875912"/>
                </a:lnTo>
                <a:lnTo>
                  <a:pt x="2468654" y="1892469"/>
                </a:lnTo>
                <a:lnTo>
                  <a:pt x="2488523" y="1892469"/>
                </a:lnTo>
                <a:lnTo>
                  <a:pt x="2488523" y="1925584"/>
                </a:lnTo>
                <a:lnTo>
                  <a:pt x="2546472" y="1925584"/>
                </a:lnTo>
                <a:lnTo>
                  <a:pt x="2546472" y="1942141"/>
                </a:lnTo>
                <a:lnTo>
                  <a:pt x="2829598" y="1942141"/>
                </a:lnTo>
                <a:lnTo>
                  <a:pt x="2829598" y="1958698"/>
                </a:lnTo>
                <a:lnTo>
                  <a:pt x="2857745" y="1958698"/>
                </a:lnTo>
                <a:lnTo>
                  <a:pt x="2857745" y="1975255"/>
                </a:lnTo>
                <a:lnTo>
                  <a:pt x="2872646" y="1975255"/>
                </a:lnTo>
                <a:lnTo>
                  <a:pt x="2877613" y="1975255"/>
                </a:lnTo>
                <a:lnTo>
                  <a:pt x="2975300" y="1975255"/>
                </a:lnTo>
                <a:lnTo>
                  <a:pt x="2975300" y="1991812"/>
                </a:lnTo>
                <a:lnTo>
                  <a:pt x="3116034" y="1991812"/>
                </a:lnTo>
                <a:lnTo>
                  <a:pt x="3145837" y="1991812"/>
                </a:lnTo>
                <a:lnTo>
                  <a:pt x="3145837" y="2010024"/>
                </a:lnTo>
                <a:lnTo>
                  <a:pt x="3155772" y="2010024"/>
                </a:lnTo>
                <a:lnTo>
                  <a:pt x="3183918" y="2010024"/>
                </a:lnTo>
                <a:lnTo>
                  <a:pt x="3183918" y="2028237"/>
                </a:lnTo>
                <a:lnTo>
                  <a:pt x="3256769" y="2028237"/>
                </a:lnTo>
                <a:lnTo>
                  <a:pt x="3261737" y="2028237"/>
                </a:lnTo>
                <a:lnTo>
                  <a:pt x="3261737" y="2046450"/>
                </a:lnTo>
                <a:lnTo>
                  <a:pt x="3271671" y="2046450"/>
                </a:lnTo>
                <a:lnTo>
                  <a:pt x="3276638" y="2046450"/>
                </a:lnTo>
                <a:lnTo>
                  <a:pt x="3276638" y="2066318"/>
                </a:lnTo>
                <a:lnTo>
                  <a:pt x="3281605" y="2066318"/>
                </a:lnTo>
                <a:lnTo>
                  <a:pt x="3281605" y="2086187"/>
                </a:lnTo>
                <a:lnTo>
                  <a:pt x="3296507" y="2086187"/>
                </a:lnTo>
                <a:lnTo>
                  <a:pt x="3296507" y="2106055"/>
                </a:lnTo>
                <a:lnTo>
                  <a:pt x="3306440" y="2106055"/>
                </a:lnTo>
                <a:lnTo>
                  <a:pt x="3306440" y="2127579"/>
                </a:lnTo>
                <a:lnTo>
                  <a:pt x="3316375" y="2127579"/>
                </a:lnTo>
                <a:lnTo>
                  <a:pt x="3316375" y="2147448"/>
                </a:lnTo>
                <a:lnTo>
                  <a:pt x="3427307" y="2147448"/>
                </a:lnTo>
                <a:lnTo>
                  <a:pt x="3427307" y="2168972"/>
                </a:lnTo>
                <a:lnTo>
                  <a:pt x="3665728" y="2168972"/>
                </a:lnTo>
                <a:lnTo>
                  <a:pt x="3670695" y="2168972"/>
                </a:lnTo>
                <a:lnTo>
                  <a:pt x="3675663" y="2168972"/>
                </a:lnTo>
                <a:lnTo>
                  <a:pt x="3680629" y="2168972"/>
                </a:lnTo>
                <a:lnTo>
                  <a:pt x="3685597" y="2168972"/>
                </a:lnTo>
                <a:lnTo>
                  <a:pt x="3690564" y="2168972"/>
                </a:lnTo>
                <a:lnTo>
                  <a:pt x="3690564" y="2193808"/>
                </a:lnTo>
                <a:lnTo>
                  <a:pt x="3700498" y="2193808"/>
                </a:lnTo>
                <a:lnTo>
                  <a:pt x="3705465" y="2193808"/>
                </a:lnTo>
                <a:lnTo>
                  <a:pt x="3705465" y="2221954"/>
                </a:lnTo>
                <a:lnTo>
                  <a:pt x="3710432" y="2221954"/>
                </a:lnTo>
                <a:lnTo>
                  <a:pt x="3710432" y="2250101"/>
                </a:lnTo>
                <a:lnTo>
                  <a:pt x="3740235" y="2250101"/>
                </a:lnTo>
                <a:lnTo>
                  <a:pt x="3740235" y="2279904"/>
                </a:lnTo>
                <a:lnTo>
                  <a:pt x="3796529" y="2279904"/>
                </a:lnTo>
                <a:lnTo>
                  <a:pt x="3880970" y="2279904"/>
                </a:lnTo>
                <a:lnTo>
                  <a:pt x="3880970" y="2309707"/>
                </a:lnTo>
                <a:lnTo>
                  <a:pt x="4089589" y="2309707"/>
                </a:lnTo>
                <a:lnTo>
                  <a:pt x="4094555" y="2309707"/>
                </a:lnTo>
                <a:lnTo>
                  <a:pt x="4112768" y="2309707"/>
                </a:lnTo>
                <a:lnTo>
                  <a:pt x="4342911" y="2309707"/>
                </a:lnTo>
                <a:lnTo>
                  <a:pt x="4342911" y="2351099"/>
                </a:lnTo>
                <a:lnTo>
                  <a:pt x="4498547" y="2351099"/>
                </a:lnTo>
                <a:lnTo>
                  <a:pt x="4508481" y="2351099"/>
                </a:lnTo>
                <a:lnTo>
                  <a:pt x="4518416" y="2351099"/>
                </a:lnTo>
                <a:lnTo>
                  <a:pt x="4571399" y="2351099"/>
                </a:lnTo>
                <a:lnTo>
                  <a:pt x="4897572" y="2351099"/>
                </a:lnTo>
                <a:lnTo>
                  <a:pt x="4907506" y="2351099"/>
                </a:lnTo>
                <a:lnTo>
                  <a:pt x="4912473" y="2351099"/>
                </a:lnTo>
                <a:lnTo>
                  <a:pt x="4947243" y="2351099"/>
                </a:lnTo>
                <a:lnTo>
                  <a:pt x="5210500" y="2351099"/>
                </a:lnTo>
                <a:lnTo>
                  <a:pt x="5210500" y="2463687"/>
                </a:lnTo>
                <a:lnTo>
                  <a:pt x="5311498" y="2463687"/>
                </a:lnTo>
                <a:lnTo>
                  <a:pt x="5738670" y="2463687"/>
                </a:lnTo>
              </a:path>
            </a:pathLst>
          </a:custGeom>
          <a:noFill/>
          <a:ln w="19860" cap="flat">
            <a:solidFill>
              <a:schemeClr val="accent1">
                <a:lumMod val="25000"/>
                <a:lumOff val="75000"/>
              </a:schemeClr>
            </a:solidFill>
            <a:prstDash val="solid"/>
            <a:round/>
          </a:ln>
        </p:spPr>
        <p:txBody>
          <a:bodyPr/>
          <a:lstStyle/>
          <a:p>
            <a:endParaRPr lang="en-US" sz="3600"/>
          </a:p>
        </p:txBody>
      </p:sp>
      <p:sp>
        <p:nvSpPr>
          <p:cNvPr id="27" name="Freeform 26">
            <a:extLst>
              <a:ext uri="{FF2B5EF4-FFF2-40B4-BE49-F238E27FC236}">
                <a16:creationId xmlns:a16="http://schemas.microsoft.com/office/drawing/2014/main" id="{FBECB9DF-25DB-D750-2348-7FB8A9E75616}"/>
              </a:ext>
            </a:extLst>
          </p:cNvPr>
          <p:cNvSpPr/>
          <p:nvPr/>
        </p:nvSpPr>
        <p:spPr>
          <a:xfrm>
            <a:off x="1567233" y="1315040"/>
            <a:ext cx="86096" cy="74506"/>
          </a:xfrm>
          <a:custGeom>
            <a:avLst/>
            <a:gdLst>
              <a:gd name="csX0" fmla="*/ 36425 w 86096"/>
              <a:gd name="csY0" fmla="*/ 74507 h 74506"/>
              <a:gd name="csX1" fmla="*/ 36425 w 86096"/>
              <a:gd name="csY1" fmla="*/ 43048 h 74506"/>
              <a:gd name="csX2" fmla="*/ 0 w 86096"/>
              <a:gd name="csY2" fmla="*/ 43048 h 74506"/>
              <a:gd name="csX3" fmla="*/ 0 w 86096"/>
              <a:gd name="csY3" fmla="*/ 31458 h 74506"/>
              <a:gd name="csX4" fmla="*/ 36425 w 86096"/>
              <a:gd name="csY4" fmla="*/ 31458 h 74506"/>
              <a:gd name="csX5" fmla="*/ 36425 w 86096"/>
              <a:gd name="csY5" fmla="*/ 0 h 74506"/>
              <a:gd name="csX6" fmla="*/ 49671 w 86096"/>
              <a:gd name="csY6" fmla="*/ 0 h 74506"/>
              <a:gd name="csX7" fmla="*/ 49671 w 86096"/>
              <a:gd name="csY7" fmla="*/ 31458 h 74506"/>
              <a:gd name="csX8" fmla="*/ 86097 w 86096"/>
              <a:gd name="csY8" fmla="*/ 31458 h 74506"/>
              <a:gd name="csX9" fmla="*/ 86097 w 86096"/>
              <a:gd name="csY9" fmla="*/ 43048 h 74506"/>
              <a:gd name="csX10" fmla="*/ 49671 w 86096"/>
              <a:gd name="csY10" fmla="*/ 43048 h 74506"/>
              <a:gd name="csX11" fmla="*/ 49671 w 86096"/>
              <a:gd name="csY11" fmla="*/ 74507 h 74506"/>
              <a:gd name="csX12" fmla="*/ 36425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5" y="74507"/>
                </a:moveTo>
                <a:lnTo>
                  <a:pt x="36425" y="43048"/>
                </a:lnTo>
                <a:lnTo>
                  <a:pt x="0" y="43048"/>
                </a:lnTo>
                <a:lnTo>
                  <a:pt x="0" y="31458"/>
                </a:lnTo>
                <a:lnTo>
                  <a:pt x="36425" y="31458"/>
                </a:lnTo>
                <a:lnTo>
                  <a:pt x="36425" y="0"/>
                </a:lnTo>
                <a:lnTo>
                  <a:pt x="49671" y="0"/>
                </a:lnTo>
                <a:lnTo>
                  <a:pt x="49671" y="31458"/>
                </a:lnTo>
                <a:lnTo>
                  <a:pt x="86097" y="31458"/>
                </a:lnTo>
                <a:lnTo>
                  <a:pt x="86097" y="43048"/>
                </a:lnTo>
                <a:lnTo>
                  <a:pt x="49671" y="43048"/>
                </a:lnTo>
                <a:lnTo>
                  <a:pt x="49671" y="74507"/>
                </a:lnTo>
                <a:lnTo>
                  <a:pt x="36425" y="74507"/>
                </a:lnTo>
                <a:close/>
              </a:path>
            </a:pathLst>
          </a:custGeom>
          <a:solidFill>
            <a:srgbClr val="F16549"/>
          </a:solidFill>
          <a:ln w="16550" cap="flat">
            <a:solidFill>
              <a:schemeClr val="accent1">
                <a:lumMod val="25000"/>
                <a:lumOff val="75000"/>
              </a:schemeClr>
            </a:solidFill>
            <a:prstDash val="solid"/>
            <a:miter/>
          </a:ln>
        </p:spPr>
        <p:txBody>
          <a:bodyPr/>
          <a:lstStyle/>
          <a:p>
            <a:endParaRPr lang="en-US" sz="3600"/>
          </a:p>
        </p:txBody>
      </p:sp>
      <p:sp>
        <p:nvSpPr>
          <p:cNvPr id="28" name="Freeform 27">
            <a:extLst>
              <a:ext uri="{FF2B5EF4-FFF2-40B4-BE49-F238E27FC236}">
                <a16:creationId xmlns:a16="http://schemas.microsoft.com/office/drawing/2014/main" id="{351717ED-AE89-2A61-C644-E3DB203EF17D}"/>
              </a:ext>
            </a:extLst>
          </p:cNvPr>
          <p:cNvSpPr/>
          <p:nvPr/>
        </p:nvSpPr>
        <p:spPr>
          <a:xfrm>
            <a:off x="1703001" y="1315040"/>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8 h 74506"/>
              <a:gd name="csX4" fmla="*/ 36426 w 86096"/>
              <a:gd name="csY4" fmla="*/ 31458 h 74506"/>
              <a:gd name="csX5" fmla="*/ 36426 w 86096"/>
              <a:gd name="csY5" fmla="*/ 0 h 74506"/>
              <a:gd name="csX6" fmla="*/ 51327 w 86096"/>
              <a:gd name="csY6" fmla="*/ 0 h 74506"/>
              <a:gd name="csX7" fmla="*/ 51327 w 86096"/>
              <a:gd name="csY7" fmla="*/ 31458 h 74506"/>
              <a:gd name="csX8" fmla="*/ 86097 w 86096"/>
              <a:gd name="csY8" fmla="*/ 31458 h 74506"/>
              <a:gd name="csX9" fmla="*/ 86097 w 86096"/>
              <a:gd name="csY9" fmla="*/ 43048 h 74506"/>
              <a:gd name="csX10" fmla="*/ 51327 w 86096"/>
              <a:gd name="csY10" fmla="*/ 43048 h 74506"/>
              <a:gd name="csX11" fmla="*/ 51327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8"/>
                </a:lnTo>
                <a:lnTo>
                  <a:pt x="36426" y="31458"/>
                </a:lnTo>
                <a:lnTo>
                  <a:pt x="36426" y="0"/>
                </a:lnTo>
                <a:lnTo>
                  <a:pt x="51327" y="0"/>
                </a:lnTo>
                <a:lnTo>
                  <a:pt x="51327" y="31458"/>
                </a:lnTo>
                <a:lnTo>
                  <a:pt x="86097" y="31458"/>
                </a:lnTo>
                <a:lnTo>
                  <a:pt x="86097" y="43048"/>
                </a:lnTo>
                <a:lnTo>
                  <a:pt x="51327" y="43048"/>
                </a:lnTo>
                <a:lnTo>
                  <a:pt x="51327" y="74507"/>
                </a:lnTo>
                <a:lnTo>
                  <a:pt x="36426" y="74507"/>
                </a:lnTo>
                <a:close/>
              </a:path>
            </a:pathLst>
          </a:custGeom>
          <a:solidFill>
            <a:srgbClr val="F16549"/>
          </a:solidFill>
          <a:ln w="16550" cap="flat">
            <a:solidFill>
              <a:srgbClr val="3C7CEA"/>
            </a:solidFill>
            <a:prstDash val="solid"/>
            <a:miter/>
          </a:ln>
        </p:spPr>
        <p:txBody>
          <a:bodyPr/>
          <a:lstStyle/>
          <a:p>
            <a:endParaRPr lang="en-US" sz="3600"/>
          </a:p>
        </p:txBody>
      </p:sp>
      <p:sp>
        <p:nvSpPr>
          <p:cNvPr id="29" name="Freeform 28">
            <a:extLst>
              <a:ext uri="{FF2B5EF4-FFF2-40B4-BE49-F238E27FC236}">
                <a16:creationId xmlns:a16="http://schemas.microsoft.com/office/drawing/2014/main" id="{AD3CC6BB-8F11-6316-A29C-CC41BFC91281}"/>
              </a:ext>
            </a:extLst>
          </p:cNvPr>
          <p:cNvSpPr/>
          <p:nvPr/>
        </p:nvSpPr>
        <p:spPr>
          <a:xfrm>
            <a:off x="1827179" y="1798505"/>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8 h 74506"/>
              <a:gd name="csX4" fmla="*/ 36426 w 86096"/>
              <a:gd name="csY4" fmla="*/ 31458 h 74506"/>
              <a:gd name="csX5" fmla="*/ 36426 w 86096"/>
              <a:gd name="csY5" fmla="*/ 0 h 74506"/>
              <a:gd name="csX6" fmla="*/ 49671 w 86096"/>
              <a:gd name="csY6" fmla="*/ 0 h 74506"/>
              <a:gd name="csX7" fmla="*/ 49671 w 86096"/>
              <a:gd name="csY7" fmla="*/ 31458 h 74506"/>
              <a:gd name="csX8" fmla="*/ 86097 w 86096"/>
              <a:gd name="csY8" fmla="*/ 31458 h 74506"/>
              <a:gd name="csX9" fmla="*/ 86097 w 86096"/>
              <a:gd name="csY9" fmla="*/ 43048 h 74506"/>
              <a:gd name="csX10" fmla="*/ 49671 w 86096"/>
              <a:gd name="csY10" fmla="*/ 43048 h 74506"/>
              <a:gd name="csX11" fmla="*/ 49671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8"/>
                </a:lnTo>
                <a:lnTo>
                  <a:pt x="36426" y="31458"/>
                </a:lnTo>
                <a:lnTo>
                  <a:pt x="36426" y="0"/>
                </a:lnTo>
                <a:lnTo>
                  <a:pt x="49671" y="0"/>
                </a:lnTo>
                <a:lnTo>
                  <a:pt x="49671" y="31458"/>
                </a:lnTo>
                <a:lnTo>
                  <a:pt x="86097" y="31458"/>
                </a:lnTo>
                <a:lnTo>
                  <a:pt x="86097" y="43048"/>
                </a:lnTo>
                <a:lnTo>
                  <a:pt x="49671" y="43048"/>
                </a:lnTo>
                <a:lnTo>
                  <a:pt x="49671" y="74507"/>
                </a:lnTo>
                <a:lnTo>
                  <a:pt x="36426" y="74507"/>
                </a:lnTo>
                <a:close/>
              </a:path>
            </a:pathLst>
          </a:custGeom>
          <a:solidFill>
            <a:srgbClr val="F16549"/>
          </a:solidFill>
          <a:ln w="16550" cap="flat">
            <a:solidFill>
              <a:srgbClr val="3C7CEA"/>
            </a:solidFill>
            <a:prstDash val="solid"/>
            <a:miter/>
          </a:ln>
        </p:spPr>
        <p:txBody>
          <a:bodyPr/>
          <a:lstStyle/>
          <a:p>
            <a:endParaRPr lang="en-US" sz="3600"/>
          </a:p>
        </p:txBody>
      </p:sp>
      <p:sp>
        <p:nvSpPr>
          <p:cNvPr id="30" name="Freeform 29">
            <a:extLst>
              <a:ext uri="{FF2B5EF4-FFF2-40B4-BE49-F238E27FC236}">
                <a16:creationId xmlns:a16="http://schemas.microsoft.com/office/drawing/2014/main" id="{0D086FB5-6A98-164B-6F88-85FEAE2972B5}"/>
              </a:ext>
            </a:extLst>
          </p:cNvPr>
          <p:cNvSpPr/>
          <p:nvPr/>
        </p:nvSpPr>
        <p:spPr>
          <a:xfrm>
            <a:off x="1838769" y="2182629"/>
            <a:ext cx="87752" cy="61261"/>
          </a:xfrm>
          <a:custGeom>
            <a:avLst/>
            <a:gdLst>
              <a:gd name="csX0" fmla="*/ 36425 w 87752"/>
              <a:gd name="csY0" fmla="*/ 61261 h 61261"/>
              <a:gd name="csX1" fmla="*/ 36425 w 87752"/>
              <a:gd name="csY1" fmla="*/ 36426 h 61261"/>
              <a:gd name="csX2" fmla="*/ 0 w 87752"/>
              <a:gd name="csY2" fmla="*/ 36426 h 61261"/>
              <a:gd name="csX3" fmla="*/ 0 w 87752"/>
              <a:gd name="csY3" fmla="*/ 26491 h 61261"/>
              <a:gd name="csX4" fmla="*/ 36425 w 87752"/>
              <a:gd name="csY4" fmla="*/ 26491 h 61261"/>
              <a:gd name="csX5" fmla="*/ 36425 w 87752"/>
              <a:gd name="csY5" fmla="*/ 0 h 61261"/>
              <a:gd name="csX6" fmla="*/ 51327 w 87752"/>
              <a:gd name="csY6" fmla="*/ 0 h 61261"/>
              <a:gd name="csX7" fmla="*/ 51327 w 87752"/>
              <a:gd name="csY7" fmla="*/ 26491 h 61261"/>
              <a:gd name="csX8" fmla="*/ 87752 w 87752"/>
              <a:gd name="csY8" fmla="*/ 26491 h 61261"/>
              <a:gd name="csX9" fmla="*/ 87752 w 87752"/>
              <a:gd name="csY9" fmla="*/ 36426 h 61261"/>
              <a:gd name="csX10" fmla="*/ 51327 w 87752"/>
              <a:gd name="csY10" fmla="*/ 36426 h 61261"/>
              <a:gd name="csX11" fmla="*/ 51327 w 87752"/>
              <a:gd name="csY11" fmla="*/ 61261 h 61261"/>
              <a:gd name="csX12" fmla="*/ 36425 w 87752"/>
              <a:gd name="csY12" fmla="*/ 61261 h 612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1261">
                <a:moveTo>
                  <a:pt x="36425" y="61261"/>
                </a:moveTo>
                <a:lnTo>
                  <a:pt x="36425" y="36426"/>
                </a:lnTo>
                <a:lnTo>
                  <a:pt x="0" y="36426"/>
                </a:lnTo>
                <a:lnTo>
                  <a:pt x="0" y="26491"/>
                </a:lnTo>
                <a:lnTo>
                  <a:pt x="36425" y="26491"/>
                </a:lnTo>
                <a:lnTo>
                  <a:pt x="36425" y="0"/>
                </a:lnTo>
                <a:lnTo>
                  <a:pt x="51327" y="0"/>
                </a:lnTo>
                <a:lnTo>
                  <a:pt x="51327" y="26491"/>
                </a:lnTo>
                <a:lnTo>
                  <a:pt x="87752" y="26491"/>
                </a:lnTo>
                <a:lnTo>
                  <a:pt x="87752" y="36426"/>
                </a:lnTo>
                <a:lnTo>
                  <a:pt x="51327" y="36426"/>
                </a:lnTo>
                <a:lnTo>
                  <a:pt x="51327" y="61261"/>
                </a:lnTo>
                <a:lnTo>
                  <a:pt x="36425" y="61261"/>
                </a:lnTo>
                <a:close/>
              </a:path>
            </a:pathLst>
          </a:custGeom>
          <a:solidFill>
            <a:srgbClr val="F16549"/>
          </a:solidFill>
          <a:ln w="16550" cap="flat">
            <a:solidFill>
              <a:srgbClr val="3C7CEA"/>
            </a:solidFill>
            <a:prstDash val="solid"/>
            <a:miter/>
          </a:ln>
        </p:spPr>
        <p:txBody>
          <a:bodyPr/>
          <a:lstStyle/>
          <a:p>
            <a:endParaRPr lang="en-US" sz="3600"/>
          </a:p>
        </p:txBody>
      </p:sp>
      <p:sp>
        <p:nvSpPr>
          <p:cNvPr id="31" name="Freeform 30">
            <a:extLst>
              <a:ext uri="{FF2B5EF4-FFF2-40B4-BE49-F238E27FC236}">
                <a16:creationId xmlns:a16="http://schemas.microsoft.com/office/drawing/2014/main" id="{4F0DCDB7-B67B-FB05-45F1-CA1C6B4665FF}"/>
              </a:ext>
            </a:extLst>
          </p:cNvPr>
          <p:cNvSpPr/>
          <p:nvPr/>
        </p:nvSpPr>
        <p:spPr>
          <a:xfrm>
            <a:off x="1852014" y="2207464"/>
            <a:ext cx="86096" cy="61261"/>
          </a:xfrm>
          <a:custGeom>
            <a:avLst/>
            <a:gdLst>
              <a:gd name="csX0" fmla="*/ 36426 w 86096"/>
              <a:gd name="csY0" fmla="*/ 61261 h 61261"/>
              <a:gd name="csX1" fmla="*/ 36426 w 86096"/>
              <a:gd name="csY1" fmla="*/ 36426 h 61261"/>
              <a:gd name="csX2" fmla="*/ 0 w 86096"/>
              <a:gd name="csY2" fmla="*/ 36426 h 61261"/>
              <a:gd name="csX3" fmla="*/ 0 w 86096"/>
              <a:gd name="csY3" fmla="*/ 26491 h 61261"/>
              <a:gd name="csX4" fmla="*/ 36426 w 86096"/>
              <a:gd name="csY4" fmla="*/ 26491 h 61261"/>
              <a:gd name="csX5" fmla="*/ 36426 w 86096"/>
              <a:gd name="csY5" fmla="*/ 0 h 61261"/>
              <a:gd name="csX6" fmla="*/ 49671 w 86096"/>
              <a:gd name="csY6" fmla="*/ 0 h 61261"/>
              <a:gd name="csX7" fmla="*/ 49671 w 86096"/>
              <a:gd name="csY7" fmla="*/ 26491 h 61261"/>
              <a:gd name="csX8" fmla="*/ 86097 w 86096"/>
              <a:gd name="csY8" fmla="*/ 26491 h 61261"/>
              <a:gd name="csX9" fmla="*/ 86097 w 86096"/>
              <a:gd name="csY9" fmla="*/ 36426 h 61261"/>
              <a:gd name="csX10" fmla="*/ 49671 w 86096"/>
              <a:gd name="csY10" fmla="*/ 36426 h 61261"/>
              <a:gd name="csX11" fmla="*/ 49671 w 86096"/>
              <a:gd name="csY11" fmla="*/ 61261 h 61261"/>
              <a:gd name="csX12" fmla="*/ 36426 w 86096"/>
              <a:gd name="csY12" fmla="*/ 61261 h 612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1">
                <a:moveTo>
                  <a:pt x="36426" y="61261"/>
                </a:moveTo>
                <a:lnTo>
                  <a:pt x="36426" y="36426"/>
                </a:lnTo>
                <a:lnTo>
                  <a:pt x="0" y="36426"/>
                </a:lnTo>
                <a:lnTo>
                  <a:pt x="0" y="26491"/>
                </a:lnTo>
                <a:lnTo>
                  <a:pt x="36426" y="26491"/>
                </a:lnTo>
                <a:lnTo>
                  <a:pt x="36426" y="0"/>
                </a:lnTo>
                <a:lnTo>
                  <a:pt x="49671" y="0"/>
                </a:lnTo>
                <a:lnTo>
                  <a:pt x="49671" y="26491"/>
                </a:lnTo>
                <a:lnTo>
                  <a:pt x="86097" y="26491"/>
                </a:lnTo>
                <a:lnTo>
                  <a:pt x="86097" y="36426"/>
                </a:lnTo>
                <a:lnTo>
                  <a:pt x="49671" y="36426"/>
                </a:lnTo>
                <a:lnTo>
                  <a:pt x="49671" y="61261"/>
                </a:lnTo>
                <a:lnTo>
                  <a:pt x="36426" y="61261"/>
                </a:lnTo>
                <a:close/>
              </a:path>
            </a:pathLst>
          </a:custGeom>
          <a:solidFill>
            <a:srgbClr val="F16549"/>
          </a:solidFill>
          <a:ln w="16550" cap="flat">
            <a:solidFill>
              <a:srgbClr val="3C7CEA"/>
            </a:solidFill>
            <a:prstDash val="solid"/>
            <a:miter/>
          </a:ln>
        </p:spPr>
        <p:txBody>
          <a:bodyPr/>
          <a:lstStyle/>
          <a:p>
            <a:endParaRPr lang="en-US" sz="3600"/>
          </a:p>
        </p:txBody>
      </p:sp>
      <p:sp>
        <p:nvSpPr>
          <p:cNvPr id="32" name="Freeform 31">
            <a:extLst>
              <a:ext uri="{FF2B5EF4-FFF2-40B4-BE49-F238E27FC236}">
                <a16:creationId xmlns:a16="http://schemas.microsoft.com/office/drawing/2014/main" id="{8D68C6BC-CF3A-CB25-8D3E-E164F9503BD8}"/>
              </a:ext>
            </a:extLst>
          </p:cNvPr>
          <p:cNvSpPr/>
          <p:nvPr/>
        </p:nvSpPr>
        <p:spPr>
          <a:xfrm>
            <a:off x="1863604" y="2243890"/>
            <a:ext cx="87752" cy="74506"/>
          </a:xfrm>
          <a:custGeom>
            <a:avLst/>
            <a:gdLst>
              <a:gd name="csX0" fmla="*/ 36425 w 87752"/>
              <a:gd name="csY0" fmla="*/ 74507 h 74506"/>
              <a:gd name="csX1" fmla="*/ 36425 w 87752"/>
              <a:gd name="csY1" fmla="*/ 43048 h 74506"/>
              <a:gd name="csX2" fmla="*/ 0 w 87752"/>
              <a:gd name="csY2" fmla="*/ 43048 h 74506"/>
              <a:gd name="csX3" fmla="*/ 0 w 87752"/>
              <a:gd name="csY3" fmla="*/ 31458 h 74506"/>
              <a:gd name="csX4" fmla="*/ 36425 w 87752"/>
              <a:gd name="csY4" fmla="*/ 31458 h 74506"/>
              <a:gd name="csX5" fmla="*/ 36425 w 87752"/>
              <a:gd name="csY5" fmla="*/ 0 h 74506"/>
              <a:gd name="csX6" fmla="*/ 51327 w 87752"/>
              <a:gd name="csY6" fmla="*/ 0 h 74506"/>
              <a:gd name="csX7" fmla="*/ 51327 w 87752"/>
              <a:gd name="csY7" fmla="*/ 31458 h 74506"/>
              <a:gd name="csX8" fmla="*/ 87752 w 87752"/>
              <a:gd name="csY8" fmla="*/ 31458 h 74506"/>
              <a:gd name="csX9" fmla="*/ 87752 w 87752"/>
              <a:gd name="csY9" fmla="*/ 43048 h 74506"/>
              <a:gd name="csX10" fmla="*/ 51327 w 87752"/>
              <a:gd name="csY10" fmla="*/ 43048 h 74506"/>
              <a:gd name="csX11" fmla="*/ 51327 w 87752"/>
              <a:gd name="csY11" fmla="*/ 74507 h 74506"/>
              <a:gd name="csX12" fmla="*/ 36425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5" y="74507"/>
                </a:moveTo>
                <a:lnTo>
                  <a:pt x="36425" y="43048"/>
                </a:lnTo>
                <a:lnTo>
                  <a:pt x="0" y="43048"/>
                </a:lnTo>
                <a:lnTo>
                  <a:pt x="0" y="31458"/>
                </a:lnTo>
                <a:lnTo>
                  <a:pt x="36425" y="31458"/>
                </a:lnTo>
                <a:lnTo>
                  <a:pt x="36425" y="0"/>
                </a:lnTo>
                <a:lnTo>
                  <a:pt x="51327" y="0"/>
                </a:lnTo>
                <a:lnTo>
                  <a:pt x="51327" y="31458"/>
                </a:lnTo>
                <a:lnTo>
                  <a:pt x="87752" y="31458"/>
                </a:lnTo>
                <a:lnTo>
                  <a:pt x="87752" y="43048"/>
                </a:lnTo>
                <a:lnTo>
                  <a:pt x="51327" y="43048"/>
                </a:lnTo>
                <a:lnTo>
                  <a:pt x="51327" y="74507"/>
                </a:lnTo>
                <a:lnTo>
                  <a:pt x="36425" y="74507"/>
                </a:lnTo>
                <a:close/>
              </a:path>
            </a:pathLst>
          </a:custGeom>
          <a:solidFill>
            <a:srgbClr val="F16549"/>
          </a:solidFill>
          <a:ln w="16550" cap="flat">
            <a:solidFill>
              <a:srgbClr val="3C7CEA"/>
            </a:solidFill>
            <a:prstDash val="solid"/>
            <a:miter/>
          </a:ln>
        </p:spPr>
        <p:txBody>
          <a:bodyPr/>
          <a:lstStyle/>
          <a:p>
            <a:endParaRPr lang="en-US" sz="3600"/>
          </a:p>
        </p:txBody>
      </p:sp>
      <p:sp>
        <p:nvSpPr>
          <p:cNvPr id="33" name="Freeform 32">
            <a:extLst>
              <a:ext uri="{FF2B5EF4-FFF2-40B4-BE49-F238E27FC236}">
                <a16:creationId xmlns:a16="http://schemas.microsoft.com/office/drawing/2014/main" id="{548A474D-0FE4-03A6-EFBE-15FFE4F68913}"/>
              </a:ext>
            </a:extLst>
          </p:cNvPr>
          <p:cNvSpPr/>
          <p:nvPr/>
        </p:nvSpPr>
        <p:spPr>
          <a:xfrm>
            <a:off x="1863604" y="2306806"/>
            <a:ext cx="99342" cy="74506"/>
          </a:xfrm>
          <a:custGeom>
            <a:avLst/>
            <a:gdLst>
              <a:gd name="csX0" fmla="*/ 41393 w 99342"/>
              <a:gd name="csY0" fmla="*/ 74507 h 74506"/>
              <a:gd name="csX1" fmla="*/ 41393 w 99342"/>
              <a:gd name="csY1" fmla="*/ 43048 h 74506"/>
              <a:gd name="csX2" fmla="*/ 0 w 99342"/>
              <a:gd name="csY2" fmla="*/ 43048 h 74506"/>
              <a:gd name="csX3" fmla="*/ 0 w 99342"/>
              <a:gd name="csY3" fmla="*/ 31459 h 74506"/>
              <a:gd name="csX4" fmla="*/ 41393 w 99342"/>
              <a:gd name="csY4" fmla="*/ 31459 h 74506"/>
              <a:gd name="csX5" fmla="*/ 41393 w 99342"/>
              <a:gd name="csY5" fmla="*/ 0 h 74506"/>
              <a:gd name="csX6" fmla="*/ 57950 w 99342"/>
              <a:gd name="csY6" fmla="*/ 0 h 74506"/>
              <a:gd name="csX7" fmla="*/ 57950 w 99342"/>
              <a:gd name="csY7" fmla="*/ 31459 h 74506"/>
              <a:gd name="csX8" fmla="*/ 99342 w 99342"/>
              <a:gd name="csY8" fmla="*/ 31459 h 74506"/>
              <a:gd name="csX9" fmla="*/ 99342 w 99342"/>
              <a:gd name="csY9" fmla="*/ 43048 h 74506"/>
              <a:gd name="csX10" fmla="*/ 57950 w 99342"/>
              <a:gd name="csY10" fmla="*/ 43048 h 74506"/>
              <a:gd name="csX11" fmla="*/ 57950 w 99342"/>
              <a:gd name="csY11" fmla="*/ 74507 h 74506"/>
              <a:gd name="csX12" fmla="*/ 41393 w 9934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99342" h="74506">
                <a:moveTo>
                  <a:pt x="41393" y="74507"/>
                </a:moveTo>
                <a:lnTo>
                  <a:pt x="41393" y="43048"/>
                </a:lnTo>
                <a:lnTo>
                  <a:pt x="0" y="43048"/>
                </a:lnTo>
                <a:lnTo>
                  <a:pt x="0" y="31459"/>
                </a:lnTo>
                <a:lnTo>
                  <a:pt x="41393" y="31459"/>
                </a:lnTo>
                <a:lnTo>
                  <a:pt x="41393" y="0"/>
                </a:lnTo>
                <a:lnTo>
                  <a:pt x="57950" y="0"/>
                </a:lnTo>
                <a:lnTo>
                  <a:pt x="57950" y="31459"/>
                </a:lnTo>
                <a:lnTo>
                  <a:pt x="99342" y="31459"/>
                </a:lnTo>
                <a:lnTo>
                  <a:pt x="99342" y="43048"/>
                </a:lnTo>
                <a:lnTo>
                  <a:pt x="57950" y="43048"/>
                </a:lnTo>
                <a:lnTo>
                  <a:pt x="57950" y="74507"/>
                </a:lnTo>
                <a:lnTo>
                  <a:pt x="41393" y="74507"/>
                </a:lnTo>
                <a:close/>
              </a:path>
            </a:pathLst>
          </a:custGeom>
          <a:solidFill>
            <a:srgbClr val="F16549"/>
          </a:solidFill>
          <a:ln w="16550" cap="flat">
            <a:solidFill>
              <a:srgbClr val="3C7CEA"/>
            </a:solidFill>
            <a:prstDash val="solid"/>
            <a:miter/>
          </a:ln>
        </p:spPr>
        <p:txBody>
          <a:bodyPr/>
          <a:lstStyle/>
          <a:p>
            <a:endParaRPr lang="en-US" sz="3600"/>
          </a:p>
        </p:txBody>
      </p:sp>
      <p:sp>
        <p:nvSpPr>
          <p:cNvPr id="34" name="Freeform 33">
            <a:extLst>
              <a:ext uri="{FF2B5EF4-FFF2-40B4-BE49-F238E27FC236}">
                <a16:creationId xmlns:a16="http://schemas.microsoft.com/office/drawing/2014/main" id="{AEA6D059-0F0B-A895-0A7C-CC5352651CE4}"/>
              </a:ext>
            </a:extLst>
          </p:cNvPr>
          <p:cNvSpPr/>
          <p:nvPr/>
        </p:nvSpPr>
        <p:spPr>
          <a:xfrm>
            <a:off x="2087124" y="2392903"/>
            <a:ext cx="87752" cy="74506"/>
          </a:xfrm>
          <a:custGeom>
            <a:avLst/>
            <a:gdLst>
              <a:gd name="csX0" fmla="*/ 36425 w 87752"/>
              <a:gd name="csY0" fmla="*/ 74507 h 74506"/>
              <a:gd name="csX1" fmla="*/ 36425 w 87752"/>
              <a:gd name="csY1" fmla="*/ 43048 h 74506"/>
              <a:gd name="csX2" fmla="*/ 0 w 87752"/>
              <a:gd name="csY2" fmla="*/ 43048 h 74506"/>
              <a:gd name="csX3" fmla="*/ 0 w 87752"/>
              <a:gd name="csY3" fmla="*/ 31458 h 74506"/>
              <a:gd name="csX4" fmla="*/ 36425 w 87752"/>
              <a:gd name="csY4" fmla="*/ 31458 h 74506"/>
              <a:gd name="csX5" fmla="*/ 36425 w 87752"/>
              <a:gd name="csY5" fmla="*/ 0 h 74506"/>
              <a:gd name="csX6" fmla="*/ 51327 w 87752"/>
              <a:gd name="csY6" fmla="*/ 0 h 74506"/>
              <a:gd name="csX7" fmla="*/ 51327 w 87752"/>
              <a:gd name="csY7" fmla="*/ 31458 h 74506"/>
              <a:gd name="csX8" fmla="*/ 87752 w 87752"/>
              <a:gd name="csY8" fmla="*/ 31458 h 74506"/>
              <a:gd name="csX9" fmla="*/ 87752 w 87752"/>
              <a:gd name="csY9" fmla="*/ 43048 h 74506"/>
              <a:gd name="csX10" fmla="*/ 51327 w 87752"/>
              <a:gd name="csY10" fmla="*/ 43048 h 74506"/>
              <a:gd name="csX11" fmla="*/ 51327 w 87752"/>
              <a:gd name="csY11" fmla="*/ 74507 h 74506"/>
              <a:gd name="csX12" fmla="*/ 36425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5" y="74507"/>
                </a:moveTo>
                <a:lnTo>
                  <a:pt x="36425" y="43048"/>
                </a:lnTo>
                <a:lnTo>
                  <a:pt x="0" y="43048"/>
                </a:lnTo>
                <a:lnTo>
                  <a:pt x="0" y="31458"/>
                </a:lnTo>
                <a:lnTo>
                  <a:pt x="36425" y="31458"/>
                </a:lnTo>
                <a:lnTo>
                  <a:pt x="36425" y="0"/>
                </a:lnTo>
                <a:lnTo>
                  <a:pt x="51327" y="0"/>
                </a:lnTo>
                <a:lnTo>
                  <a:pt x="51327" y="31458"/>
                </a:lnTo>
                <a:lnTo>
                  <a:pt x="87752" y="31458"/>
                </a:lnTo>
                <a:lnTo>
                  <a:pt x="87752" y="43048"/>
                </a:lnTo>
                <a:lnTo>
                  <a:pt x="51327" y="43048"/>
                </a:lnTo>
                <a:lnTo>
                  <a:pt x="51327" y="74507"/>
                </a:lnTo>
                <a:lnTo>
                  <a:pt x="36425" y="74507"/>
                </a:lnTo>
                <a:close/>
              </a:path>
            </a:pathLst>
          </a:custGeom>
          <a:solidFill>
            <a:srgbClr val="F16549"/>
          </a:solidFill>
          <a:ln w="16550" cap="flat">
            <a:solidFill>
              <a:srgbClr val="3C7CEA"/>
            </a:solidFill>
            <a:prstDash val="solid"/>
            <a:miter/>
          </a:ln>
        </p:spPr>
        <p:txBody>
          <a:bodyPr/>
          <a:lstStyle/>
          <a:p>
            <a:endParaRPr lang="en-US" sz="3600"/>
          </a:p>
        </p:txBody>
      </p:sp>
      <p:sp>
        <p:nvSpPr>
          <p:cNvPr id="35" name="Freeform 34">
            <a:extLst>
              <a:ext uri="{FF2B5EF4-FFF2-40B4-BE49-F238E27FC236}">
                <a16:creationId xmlns:a16="http://schemas.microsoft.com/office/drawing/2014/main" id="{7DA76994-FF9C-51CA-4127-F722256464E9}"/>
              </a:ext>
            </a:extLst>
          </p:cNvPr>
          <p:cNvSpPr/>
          <p:nvPr/>
        </p:nvSpPr>
        <p:spPr>
          <a:xfrm>
            <a:off x="2111960" y="2517081"/>
            <a:ext cx="86096" cy="61260"/>
          </a:xfrm>
          <a:custGeom>
            <a:avLst/>
            <a:gdLst>
              <a:gd name="csX0" fmla="*/ 36425 w 86096"/>
              <a:gd name="csY0" fmla="*/ 61261 h 61260"/>
              <a:gd name="csX1" fmla="*/ 36425 w 86096"/>
              <a:gd name="csY1" fmla="*/ 34770 h 61260"/>
              <a:gd name="csX2" fmla="*/ 0 w 86096"/>
              <a:gd name="csY2" fmla="*/ 34770 h 61260"/>
              <a:gd name="csX3" fmla="*/ 0 w 86096"/>
              <a:gd name="csY3" fmla="*/ 26491 h 61260"/>
              <a:gd name="csX4" fmla="*/ 36425 w 86096"/>
              <a:gd name="csY4" fmla="*/ 26491 h 61260"/>
              <a:gd name="csX5" fmla="*/ 36425 w 86096"/>
              <a:gd name="csY5" fmla="*/ 0 h 61260"/>
              <a:gd name="csX6" fmla="*/ 51327 w 86096"/>
              <a:gd name="csY6" fmla="*/ 0 h 61260"/>
              <a:gd name="csX7" fmla="*/ 51327 w 86096"/>
              <a:gd name="csY7" fmla="*/ 26491 h 61260"/>
              <a:gd name="csX8" fmla="*/ 86097 w 86096"/>
              <a:gd name="csY8" fmla="*/ 26491 h 61260"/>
              <a:gd name="csX9" fmla="*/ 86097 w 86096"/>
              <a:gd name="csY9" fmla="*/ 34770 h 61260"/>
              <a:gd name="csX10" fmla="*/ 51327 w 86096"/>
              <a:gd name="csY10" fmla="*/ 34770 h 61260"/>
              <a:gd name="csX11" fmla="*/ 51327 w 86096"/>
              <a:gd name="csY11" fmla="*/ 61261 h 61260"/>
              <a:gd name="csX12" fmla="*/ 36425 w 8609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0">
                <a:moveTo>
                  <a:pt x="36425" y="61261"/>
                </a:moveTo>
                <a:lnTo>
                  <a:pt x="36425" y="34770"/>
                </a:lnTo>
                <a:lnTo>
                  <a:pt x="0" y="34770"/>
                </a:lnTo>
                <a:lnTo>
                  <a:pt x="0" y="26491"/>
                </a:lnTo>
                <a:lnTo>
                  <a:pt x="36425" y="26491"/>
                </a:lnTo>
                <a:lnTo>
                  <a:pt x="36425" y="0"/>
                </a:lnTo>
                <a:lnTo>
                  <a:pt x="51327" y="0"/>
                </a:lnTo>
                <a:lnTo>
                  <a:pt x="51327" y="26491"/>
                </a:lnTo>
                <a:lnTo>
                  <a:pt x="86097" y="26491"/>
                </a:lnTo>
                <a:lnTo>
                  <a:pt x="86097" y="34770"/>
                </a:lnTo>
                <a:lnTo>
                  <a:pt x="51327" y="34770"/>
                </a:lnTo>
                <a:lnTo>
                  <a:pt x="51327" y="61261"/>
                </a:lnTo>
                <a:lnTo>
                  <a:pt x="36425" y="61261"/>
                </a:lnTo>
                <a:close/>
              </a:path>
            </a:pathLst>
          </a:custGeom>
          <a:solidFill>
            <a:srgbClr val="F16549"/>
          </a:solidFill>
          <a:ln w="16550" cap="flat">
            <a:solidFill>
              <a:srgbClr val="3C7CEA"/>
            </a:solidFill>
            <a:prstDash val="solid"/>
            <a:miter/>
          </a:ln>
        </p:spPr>
        <p:txBody>
          <a:bodyPr/>
          <a:lstStyle/>
          <a:p>
            <a:endParaRPr lang="en-US" sz="3600"/>
          </a:p>
        </p:txBody>
      </p:sp>
      <p:sp>
        <p:nvSpPr>
          <p:cNvPr id="36" name="Freeform 35">
            <a:extLst>
              <a:ext uri="{FF2B5EF4-FFF2-40B4-BE49-F238E27FC236}">
                <a16:creationId xmlns:a16="http://schemas.microsoft.com/office/drawing/2014/main" id="{FB38E871-FCDB-8904-A8EB-DEAEAE5982E3}"/>
              </a:ext>
            </a:extLst>
          </p:cNvPr>
          <p:cNvSpPr/>
          <p:nvPr/>
        </p:nvSpPr>
        <p:spPr>
          <a:xfrm>
            <a:off x="2150041" y="2616423"/>
            <a:ext cx="86096" cy="74506"/>
          </a:xfrm>
          <a:custGeom>
            <a:avLst/>
            <a:gdLst>
              <a:gd name="csX0" fmla="*/ 34770 w 86096"/>
              <a:gd name="csY0" fmla="*/ 74507 h 74506"/>
              <a:gd name="csX1" fmla="*/ 34770 w 86096"/>
              <a:gd name="csY1" fmla="*/ 43048 h 74506"/>
              <a:gd name="csX2" fmla="*/ 0 w 86096"/>
              <a:gd name="csY2" fmla="*/ 43048 h 74506"/>
              <a:gd name="csX3" fmla="*/ 0 w 86096"/>
              <a:gd name="csY3" fmla="*/ 31458 h 74506"/>
              <a:gd name="csX4" fmla="*/ 34770 w 86096"/>
              <a:gd name="csY4" fmla="*/ 31458 h 74506"/>
              <a:gd name="csX5" fmla="*/ 34770 w 86096"/>
              <a:gd name="csY5" fmla="*/ 0 h 74506"/>
              <a:gd name="csX6" fmla="*/ 49671 w 86096"/>
              <a:gd name="csY6" fmla="*/ 0 h 74506"/>
              <a:gd name="csX7" fmla="*/ 49671 w 86096"/>
              <a:gd name="csY7" fmla="*/ 31458 h 74506"/>
              <a:gd name="csX8" fmla="*/ 86097 w 86096"/>
              <a:gd name="csY8" fmla="*/ 31458 h 74506"/>
              <a:gd name="csX9" fmla="*/ 86097 w 86096"/>
              <a:gd name="csY9" fmla="*/ 43048 h 74506"/>
              <a:gd name="csX10" fmla="*/ 49671 w 86096"/>
              <a:gd name="csY10" fmla="*/ 43048 h 74506"/>
              <a:gd name="csX11" fmla="*/ 49671 w 86096"/>
              <a:gd name="csY11" fmla="*/ 74507 h 74506"/>
              <a:gd name="csX12" fmla="*/ 34770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4770" y="74507"/>
                </a:moveTo>
                <a:lnTo>
                  <a:pt x="34770" y="43048"/>
                </a:lnTo>
                <a:lnTo>
                  <a:pt x="0" y="43048"/>
                </a:lnTo>
                <a:lnTo>
                  <a:pt x="0" y="31458"/>
                </a:lnTo>
                <a:lnTo>
                  <a:pt x="34770" y="31458"/>
                </a:lnTo>
                <a:lnTo>
                  <a:pt x="34770" y="0"/>
                </a:lnTo>
                <a:lnTo>
                  <a:pt x="49671" y="0"/>
                </a:lnTo>
                <a:lnTo>
                  <a:pt x="49671" y="31458"/>
                </a:lnTo>
                <a:lnTo>
                  <a:pt x="86097" y="31458"/>
                </a:lnTo>
                <a:lnTo>
                  <a:pt x="86097" y="43048"/>
                </a:lnTo>
                <a:lnTo>
                  <a:pt x="49671" y="43048"/>
                </a:lnTo>
                <a:lnTo>
                  <a:pt x="49671" y="74507"/>
                </a:lnTo>
                <a:lnTo>
                  <a:pt x="34770" y="74507"/>
                </a:lnTo>
                <a:close/>
              </a:path>
            </a:pathLst>
          </a:custGeom>
          <a:solidFill>
            <a:srgbClr val="F16549"/>
          </a:solidFill>
          <a:ln w="16550" cap="flat">
            <a:solidFill>
              <a:srgbClr val="3C7CEA"/>
            </a:solidFill>
            <a:prstDash val="solid"/>
            <a:miter/>
          </a:ln>
        </p:spPr>
        <p:txBody>
          <a:bodyPr/>
          <a:lstStyle/>
          <a:p>
            <a:endParaRPr lang="en-US" sz="3600"/>
          </a:p>
        </p:txBody>
      </p:sp>
      <p:sp>
        <p:nvSpPr>
          <p:cNvPr id="37" name="Freeform 36">
            <a:extLst>
              <a:ext uri="{FF2B5EF4-FFF2-40B4-BE49-F238E27FC236}">
                <a16:creationId xmlns:a16="http://schemas.microsoft.com/office/drawing/2014/main" id="{304A2EFC-F687-9C9B-FADD-6009EDCC7C67}"/>
              </a:ext>
            </a:extLst>
          </p:cNvPr>
          <p:cNvSpPr/>
          <p:nvPr/>
        </p:nvSpPr>
        <p:spPr>
          <a:xfrm>
            <a:off x="3178233" y="3285327"/>
            <a:ext cx="86096" cy="61260"/>
          </a:xfrm>
          <a:custGeom>
            <a:avLst/>
            <a:gdLst>
              <a:gd name="csX0" fmla="*/ 36425 w 86096"/>
              <a:gd name="csY0" fmla="*/ 61261 h 61260"/>
              <a:gd name="csX1" fmla="*/ 36425 w 86096"/>
              <a:gd name="csY1" fmla="*/ 34770 h 61260"/>
              <a:gd name="csX2" fmla="*/ 0 w 86096"/>
              <a:gd name="csY2" fmla="*/ 34770 h 61260"/>
              <a:gd name="csX3" fmla="*/ 0 w 86096"/>
              <a:gd name="csY3" fmla="*/ 24836 h 61260"/>
              <a:gd name="csX4" fmla="*/ 36425 w 86096"/>
              <a:gd name="csY4" fmla="*/ 24836 h 61260"/>
              <a:gd name="csX5" fmla="*/ 36425 w 86096"/>
              <a:gd name="csY5" fmla="*/ 0 h 61260"/>
              <a:gd name="csX6" fmla="*/ 49671 w 86096"/>
              <a:gd name="csY6" fmla="*/ 0 h 61260"/>
              <a:gd name="csX7" fmla="*/ 49671 w 86096"/>
              <a:gd name="csY7" fmla="*/ 24836 h 61260"/>
              <a:gd name="csX8" fmla="*/ 86097 w 86096"/>
              <a:gd name="csY8" fmla="*/ 24836 h 61260"/>
              <a:gd name="csX9" fmla="*/ 86097 w 86096"/>
              <a:gd name="csY9" fmla="*/ 34770 h 61260"/>
              <a:gd name="csX10" fmla="*/ 49671 w 86096"/>
              <a:gd name="csY10" fmla="*/ 34770 h 61260"/>
              <a:gd name="csX11" fmla="*/ 49671 w 86096"/>
              <a:gd name="csY11" fmla="*/ 61261 h 61260"/>
              <a:gd name="csX12" fmla="*/ 36425 w 8609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0">
                <a:moveTo>
                  <a:pt x="36425" y="61261"/>
                </a:moveTo>
                <a:lnTo>
                  <a:pt x="36425" y="34770"/>
                </a:lnTo>
                <a:lnTo>
                  <a:pt x="0" y="34770"/>
                </a:lnTo>
                <a:lnTo>
                  <a:pt x="0" y="24836"/>
                </a:lnTo>
                <a:lnTo>
                  <a:pt x="36425" y="24836"/>
                </a:lnTo>
                <a:lnTo>
                  <a:pt x="36425" y="0"/>
                </a:lnTo>
                <a:lnTo>
                  <a:pt x="49671" y="0"/>
                </a:lnTo>
                <a:lnTo>
                  <a:pt x="49671" y="24836"/>
                </a:lnTo>
                <a:lnTo>
                  <a:pt x="86097" y="24836"/>
                </a:lnTo>
                <a:lnTo>
                  <a:pt x="86097" y="34770"/>
                </a:lnTo>
                <a:lnTo>
                  <a:pt x="49671" y="34770"/>
                </a:lnTo>
                <a:lnTo>
                  <a:pt x="49671" y="61261"/>
                </a:lnTo>
                <a:lnTo>
                  <a:pt x="36425" y="61261"/>
                </a:lnTo>
                <a:close/>
              </a:path>
            </a:pathLst>
          </a:custGeom>
          <a:solidFill>
            <a:srgbClr val="F16549"/>
          </a:solidFill>
          <a:ln w="16550" cap="flat">
            <a:solidFill>
              <a:srgbClr val="3C7CEA"/>
            </a:solidFill>
            <a:prstDash val="solid"/>
            <a:miter/>
          </a:ln>
        </p:spPr>
        <p:txBody>
          <a:bodyPr/>
          <a:lstStyle/>
          <a:p>
            <a:endParaRPr lang="en-US" sz="3600"/>
          </a:p>
        </p:txBody>
      </p:sp>
      <p:sp>
        <p:nvSpPr>
          <p:cNvPr id="38" name="Freeform 37">
            <a:extLst>
              <a:ext uri="{FF2B5EF4-FFF2-40B4-BE49-F238E27FC236}">
                <a16:creationId xmlns:a16="http://schemas.microsoft.com/office/drawing/2014/main" id="{2CF221DF-F348-8974-8BE1-B89B3FE1799E}"/>
              </a:ext>
            </a:extLst>
          </p:cNvPr>
          <p:cNvSpPr/>
          <p:nvPr/>
        </p:nvSpPr>
        <p:spPr>
          <a:xfrm>
            <a:off x="4429945" y="3730712"/>
            <a:ext cx="86096" cy="61261"/>
          </a:xfrm>
          <a:custGeom>
            <a:avLst/>
            <a:gdLst>
              <a:gd name="csX0" fmla="*/ 36426 w 86096"/>
              <a:gd name="csY0" fmla="*/ 61261 h 61261"/>
              <a:gd name="csX1" fmla="*/ 36426 w 86096"/>
              <a:gd name="csY1" fmla="*/ 34770 h 61261"/>
              <a:gd name="csX2" fmla="*/ 0 w 86096"/>
              <a:gd name="csY2" fmla="*/ 34770 h 61261"/>
              <a:gd name="csX3" fmla="*/ 0 w 86096"/>
              <a:gd name="csY3" fmla="*/ 26491 h 61261"/>
              <a:gd name="csX4" fmla="*/ 36426 w 86096"/>
              <a:gd name="csY4" fmla="*/ 26491 h 61261"/>
              <a:gd name="csX5" fmla="*/ 36426 w 86096"/>
              <a:gd name="csY5" fmla="*/ 0 h 61261"/>
              <a:gd name="csX6" fmla="*/ 51327 w 86096"/>
              <a:gd name="csY6" fmla="*/ 0 h 61261"/>
              <a:gd name="csX7" fmla="*/ 51327 w 86096"/>
              <a:gd name="csY7" fmla="*/ 26491 h 61261"/>
              <a:gd name="csX8" fmla="*/ 86097 w 86096"/>
              <a:gd name="csY8" fmla="*/ 26491 h 61261"/>
              <a:gd name="csX9" fmla="*/ 86097 w 86096"/>
              <a:gd name="csY9" fmla="*/ 34770 h 61261"/>
              <a:gd name="csX10" fmla="*/ 51327 w 86096"/>
              <a:gd name="csY10" fmla="*/ 34770 h 61261"/>
              <a:gd name="csX11" fmla="*/ 51327 w 86096"/>
              <a:gd name="csY11" fmla="*/ 61261 h 61261"/>
              <a:gd name="csX12" fmla="*/ 36426 w 86096"/>
              <a:gd name="csY12" fmla="*/ 61261 h 612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1">
                <a:moveTo>
                  <a:pt x="36426" y="61261"/>
                </a:moveTo>
                <a:lnTo>
                  <a:pt x="36426" y="34770"/>
                </a:lnTo>
                <a:lnTo>
                  <a:pt x="0" y="34770"/>
                </a:lnTo>
                <a:lnTo>
                  <a:pt x="0" y="26491"/>
                </a:lnTo>
                <a:lnTo>
                  <a:pt x="36426" y="26491"/>
                </a:lnTo>
                <a:lnTo>
                  <a:pt x="36426" y="0"/>
                </a:lnTo>
                <a:lnTo>
                  <a:pt x="51327" y="0"/>
                </a:lnTo>
                <a:lnTo>
                  <a:pt x="51327" y="26491"/>
                </a:lnTo>
                <a:lnTo>
                  <a:pt x="86097" y="26491"/>
                </a:lnTo>
                <a:lnTo>
                  <a:pt x="86097" y="34770"/>
                </a:lnTo>
                <a:lnTo>
                  <a:pt x="51327" y="34770"/>
                </a:lnTo>
                <a:lnTo>
                  <a:pt x="51327" y="61261"/>
                </a:lnTo>
                <a:lnTo>
                  <a:pt x="36426" y="61261"/>
                </a:lnTo>
                <a:close/>
              </a:path>
            </a:pathLst>
          </a:custGeom>
          <a:solidFill>
            <a:srgbClr val="F16549"/>
          </a:solidFill>
          <a:ln w="16550" cap="flat">
            <a:solidFill>
              <a:srgbClr val="3C7CEA"/>
            </a:solidFill>
            <a:prstDash val="solid"/>
            <a:miter/>
          </a:ln>
        </p:spPr>
        <p:txBody>
          <a:bodyPr/>
          <a:lstStyle/>
          <a:p>
            <a:endParaRPr lang="en-US" sz="3600"/>
          </a:p>
        </p:txBody>
      </p:sp>
      <p:sp>
        <p:nvSpPr>
          <p:cNvPr id="39" name="Freeform 38">
            <a:extLst>
              <a:ext uri="{FF2B5EF4-FFF2-40B4-BE49-F238E27FC236}">
                <a16:creationId xmlns:a16="http://schemas.microsoft.com/office/drawing/2014/main" id="{1808FA3F-011C-F665-B1C7-337AC494DD57}"/>
              </a:ext>
            </a:extLst>
          </p:cNvPr>
          <p:cNvSpPr/>
          <p:nvPr/>
        </p:nvSpPr>
        <p:spPr>
          <a:xfrm>
            <a:off x="4429945" y="3742302"/>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8 h 74506"/>
              <a:gd name="csX4" fmla="*/ 36426 w 86096"/>
              <a:gd name="csY4" fmla="*/ 31458 h 74506"/>
              <a:gd name="csX5" fmla="*/ 36426 w 86096"/>
              <a:gd name="csY5" fmla="*/ 0 h 74506"/>
              <a:gd name="csX6" fmla="*/ 51327 w 86096"/>
              <a:gd name="csY6" fmla="*/ 0 h 74506"/>
              <a:gd name="csX7" fmla="*/ 51327 w 86096"/>
              <a:gd name="csY7" fmla="*/ 31458 h 74506"/>
              <a:gd name="csX8" fmla="*/ 86097 w 86096"/>
              <a:gd name="csY8" fmla="*/ 31458 h 74506"/>
              <a:gd name="csX9" fmla="*/ 86097 w 86096"/>
              <a:gd name="csY9" fmla="*/ 43048 h 74506"/>
              <a:gd name="csX10" fmla="*/ 51327 w 86096"/>
              <a:gd name="csY10" fmla="*/ 43048 h 74506"/>
              <a:gd name="csX11" fmla="*/ 51327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8"/>
                </a:lnTo>
                <a:lnTo>
                  <a:pt x="36426" y="31458"/>
                </a:lnTo>
                <a:lnTo>
                  <a:pt x="36426" y="0"/>
                </a:lnTo>
                <a:lnTo>
                  <a:pt x="51327" y="0"/>
                </a:lnTo>
                <a:lnTo>
                  <a:pt x="51327" y="31458"/>
                </a:lnTo>
                <a:lnTo>
                  <a:pt x="86097" y="31458"/>
                </a:lnTo>
                <a:lnTo>
                  <a:pt x="86097" y="43048"/>
                </a:lnTo>
                <a:lnTo>
                  <a:pt x="51327" y="43048"/>
                </a:lnTo>
                <a:lnTo>
                  <a:pt x="51327" y="74507"/>
                </a:lnTo>
                <a:lnTo>
                  <a:pt x="36426" y="74507"/>
                </a:lnTo>
                <a:close/>
              </a:path>
            </a:pathLst>
          </a:custGeom>
          <a:solidFill>
            <a:srgbClr val="F16549"/>
          </a:solidFill>
          <a:ln w="16550" cap="flat">
            <a:solidFill>
              <a:srgbClr val="3C7CEA"/>
            </a:solidFill>
            <a:prstDash val="solid"/>
            <a:miter/>
          </a:ln>
        </p:spPr>
        <p:txBody>
          <a:bodyPr/>
          <a:lstStyle/>
          <a:p>
            <a:endParaRPr lang="en-US" sz="3600"/>
          </a:p>
        </p:txBody>
      </p:sp>
      <p:sp>
        <p:nvSpPr>
          <p:cNvPr id="40" name="Freeform 39">
            <a:extLst>
              <a:ext uri="{FF2B5EF4-FFF2-40B4-BE49-F238E27FC236}">
                <a16:creationId xmlns:a16="http://schemas.microsoft.com/office/drawing/2014/main" id="{DECDD770-A406-EBE1-DFA8-40F8ADE4C731}"/>
              </a:ext>
            </a:extLst>
          </p:cNvPr>
          <p:cNvSpPr/>
          <p:nvPr/>
        </p:nvSpPr>
        <p:spPr>
          <a:xfrm>
            <a:off x="4443191" y="3742302"/>
            <a:ext cx="86096" cy="74506"/>
          </a:xfrm>
          <a:custGeom>
            <a:avLst/>
            <a:gdLst>
              <a:gd name="csX0" fmla="*/ 34770 w 86096"/>
              <a:gd name="csY0" fmla="*/ 74507 h 74506"/>
              <a:gd name="csX1" fmla="*/ 34770 w 86096"/>
              <a:gd name="csY1" fmla="*/ 43048 h 74506"/>
              <a:gd name="csX2" fmla="*/ 0 w 86096"/>
              <a:gd name="csY2" fmla="*/ 43048 h 74506"/>
              <a:gd name="csX3" fmla="*/ 0 w 86096"/>
              <a:gd name="csY3" fmla="*/ 31458 h 74506"/>
              <a:gd name="csX4" fmla="*/ 34770 w 86096"/>
              <a:gd name="csY4" fmla="*/ 31458 h 74506"/>
              <a:gd name="csX5" fmla="*/ 34770 w 86096"/>
              <a:gd name="csY5" fmla="*/ 0 h 74506"/>
              <a:gd name="csX6" fmla="*/ 49671 w 86096"/>
              <a:gd name="csY6" fmla="*/ 0 h 74506"/>
              <a:gd name="csX7" fmla="*/ 49671 w 86096"/>
              <a:gd name="csY7" fmla="*/ 31458 h 74506"/>
              <a:gd name="csX8" fmla="*/ 86096 w 86096"/>
              <a:gd name="csY8" fmla="*/ 31458 h 74506"/>
              <a:gd name="csX9" fmla="*/ 86096 w 86096"/>
              <a:gd name="csY9" fmla="*/ 43048 h 74506"/>
              <a:gd name="csX10" fmla="*/ 49671 w 86096"/>
              <a:gd name="csY10" fmla="*/ 43048 h 74506"/>
              <a:gd name="csX11" fmla="*/ 49671 w 86096"/>
              <a:gd name="csY11" fmla="*/ 74507 h 74506"/>
              <a:gd name="csX12" fmla="*/ 34770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4770" y="74507"/>
                </a:moveTo>
                <a:lnTo>
                  <a:pt x="34770" y="43048"/>
                </a:lnTo>
                <a:lnTo>
                  <a:pt x="0" y="43048"/>
                </a:lnTo>
                <a:lnTo>
                  <a:pt x="0" y="31458"/>
                </a:lnTo>
                <a:lnTo>
                  <a:pt x="34770" y="31458"/>
                </a:lnTo>
                <a:lnTo>
                  <a:pt x="34770" y="0"/>
                </a:lnTo>
                <a:lnTo>
                  <a:pt x="49671" y="0"/>
                </a:lnTo>
                <a:lnTo>
                  <a:pt x="49671" y="31458"/>
                </a:lnTo>
                <a:lnTo>
                  <a:pt x="86096" y="31458"/>
                </a:lnTo>
                <a:lnTo>
                  <a:pt x="86096" y="43048"/>
                </a:lnTo>
                <a:lnTo>
                  <a:pt x="49671" y="43048"/>
                </a:lnTo>
                <a:lnTo>
                  <a:pt x="49671" y="74507"/>
                </a:lnTo>
                <a:lnTo>
                  <a:pt x="34770" y="74507"/>
                </a:lnTo>
                <a:close/>
              </a:path>
            </a:pathLst>
          </a:custGeom>
          <a:solidFill>
            <a:srgbClr val="F16549"/>
          </a:solidFill>
          <a:ln w="16550" cap="flat">
            <a:solidFill>
              <a:srgbClr val="3C7CEA"/>
            </a:solidFill>
            <a:prstDash val="solid"/>
            <a:miter/>
          </a:ln>
        </p:spPr>
        <p:txBody>
          <a:bodyPr/>
          <a:lstStyle/>
          <a:p>
            <a:endParaRPr lang="en-US" sz="3600"/>
          </a:p>
        </p:txBody>
      </p:sp>
      <p:sp>
        <p:nvSpPr>
          <p:cNvPr id="41" name="Freeform 40">
            <a:extLst>
              <a:ext uri="{FF2B5EF4-FFF2-40B4-BE49-F238E27FC236}">
                <a16:creationId xmlns:a16="http://schemas.microsoft.com/office/drawing/2014/main" id="{45DA7F02-94C5-62A9-2540-3F12A444DAA6}"/>
              </a:ext>
            </a:extLst>
          </p:cNvPr>
          <p:cNvSpPr/>
          <p:nvPr/>
        </p:nvSpPr>
        <p:spPr>
          <a:xfrm>
            <a:off x="4838904" y="3816808"/>
            <a:ext cx="87752" cy="62916"/>
          </a:xfrm>
          <a:custGeom>
            <a:avLst/>
            <a:gdLst>
              <a:gd name="csX0" fmla="*/ 36426 w 87752"/>
              <a:gd name="csY0" fmla="*/ 62917 h 62916"/>
              <a:gd name="csX1" fmla="*/ 36426 w 87752"/>
              <a:gd name="csY1" fmla="*/ 36425 h 62916"/>
              <a:gd name="csX2" fmla="*/ 0 w 87752"/>
              <a:gd name="csY2" fmla="*/ 36425 h 62916"/>
              <a:gd name="csX3" fmla="*/ 0 w 87752"/>
              <a:gd name="csY3" fmla="*/ 26491 h 62916"/>
              <a:gd name="csX4" fmla="*/ 36426 w 87752"/>
              <a:gd name="csY4" fmla="*/ 26491 h 62916"/>
              <a:gd name="csX5" fmla="*/ 36426 w 87752"/>
              <a:gd name="csY5" fmla="*/ 0 h 62916"/>
              <a:gd name="csX6" fmla="*/ 51327 w 87752"/>
              <a:gd name="csY6" fmla="*/ 0 h 62916"/>
              <a:gd name="csX7" fmla="*/ 51327 w 87752"/>
              <a:gd name="csY7" fmla="*/ 26491 h 62916"/>
              <a:gd name="csX8" fmla="*/ 87752 w 87752"/>
              <a:gd name="csY8" fmla="*/ 26491 h 62916"/>
              <a:gd name="csX9" fmla="*/ 87752 w 87752"/>
              <a:gd name="csY9" fmla="*/ 36425 h 62916"/>
              <a:gd name="csX10" fmla="*/ 51327 w 87752"/>
              <a:gd name="csY10" fmla="*/ 36425 h 62916"/>
              <a:gd name="csX11" fmla="*/ 51327 w 87752"/>
              <a:gd name="csY11" fmla="*/ 62917 h 62916"/>
              <a:gd name="csX12" fmla="*/ 36426 w 87752"/>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2916">
                <a:moveTo>
                  <a:pt x="36426" y="62917"/>
                </a:moveTo>
                <a:lnTo>
                  <a:pt x="36426" y="36425"/>
                </a:lnTo>
                <a:lnTo>
                  <a:pt x="0" y="36425"/>
                </a:lnTo>
                <a:lnTo>
                  <a:pt x="0" y="26491"/>
                </a:lnTo>
                <a:lnTo>
                  <a:pt x="36426" y="26491"/>
                </a:lnTo>
                <a:lnTo>
                  <a:pt x="36426" y="0"/>
                </a:lnTo>
                <a:lnTo>
                  <a:pt x="51327" y="0"/>
                </a:lnTo>
                <a:lnTo>
                  <a:pt x="51327" y="26491"/>
                </a:lnTo>
                <a:lnTo>
                  <a:pt x="87752" y="26491"/>
                </a:lnTo>
                <a:lnTo>
                  <a:pt x="87752" y="36425"/>
                </a:lnTo>
                <a:lnTo>
                  <a:pt x="51327" y="36425"/>
                </a:lnTo>
                <a:lnTo>
                  <a:pt x="51327" y="62917"/>
                </a:lnTo>
                <a:lnTo>
                  <a:pt x="36426" y="62917"/>
                </a:lnTo>
                <a:close/>
              </a:path>
            </a:pathLst>
          </a:custGeom>
          <a:solidFill>
            <a:srgbClr val="F16549"/>
          </a:solidFill>
          <a:ln w="16550" cap="flat">
            <a:solidFill>
              <a:srgbClr val="3C7CEA"/>
            </a:solidFill>
            <a:prstDash val="solid"/>
            <a:miter/>
          </a:ln>
        </p:spPr>
        <p:txBody>
          <a:bodyPr/>
          <a:lstStyle/>
          <a:p>
            <a:endParaRPr lang="en-US" sz="3600"/>
          </a:p>
        </p:txBody>
      </p:sp>
      <p:sp>
        <p:nvSpPr>
          <p:cNvPr id="42" name="Freeform 41">
            <a:extLst>
              <a:ext uri="{FF2B5EF4-FFF2-40B4-BE49-F238E27FC236}">
                <a16:creationId xmlns:a16="http://schemas.microsoft.com/office/drawing/2014/main" id="{F9E45F61-780E-D20A-F263-52CD67B2FDD8}"/>
              </a:ext>
            </a:extLst>
          </p:cNvPr>
          <p:cNvSpPr/>
          <p:nvPr/>
        </p:nvSpPr>
        <p:spPr>
          <a:xfrm>
            <a:off x="4838904" y="3816808"/>
            <a:ext cx="87752" cy="62916"/>
          </a:xfrm>
          <a:custGeom>
            <a:avLst/>
            <a:gdLst>
              <a:gd name="csX0" fmla="*/ 36426 w 87752"/>
              <a:gd name="csY0" fmla="*/ 62917 h 62916"/>
              <a:gd name="csX1" fmla="*/ 36426 w 87752"/>
              <a:gd name="csY1" fmla="*/ 36425 h 62916"/>
              <a:gd name="csX2" fmla="*/ 0 w 87752"/>
              <a:gd name="csY2" fmla="*/ 36425 h 62916"/>
              <a:gd name="csX3" fmla="*/ 0 w 87752"/>
              <a:gd name="csY3" fmla="*/ 26491 h 62916"/>
              <a:gd name="csX4" fmla="*/ 36426 w 87752"/>
              <a:gd name="csY4" fmla="*/ 26491 h 62916"/>
              <a:gd name="csX5" fmla="*/ 36426 w 87752"/>
              <a:gd name="csY5" fmla="*/ 0 h 62916"/>
              <a:gd name="csX6" fmla="*/ 51327 w 87752"/>
              <a:gd name="csY6" fmla="*/ 0 h 62916"/>
              <a:gd name="csX7" fmla="*/ 51327 w 87752"/>
              <a:gd name="csY7" fmla="*/ 26491 h 62916"/>
              <a:gd name="csX8" fmla="*/ 87752 w 87752"/>
              <a:gd name="csY8" fmla="*/ 26491 h 62916"/>
              <a:gd name="csX9" fmla="*/ 87752 w 87752"/>
              <a:gd name="csY9" fmla="*/ 36425 h 62916"/>
              <a:gd name="csX10" fmla="*/ 51327 w 87752"/>
              <a:gd name="csY10" fmla="*/ 36425 h 62916"/>
              <a:gd name="csX11" fmla="*/ 51327 w 87752"/>
              <a:gd name="csY11" fmla="*/ 62917 h 62916"/>
              <a:gd name="csX12" fmla="*/ 36426 w 87752"/>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2916">
                <a:moveTo>
                  <a:pt x="36426" y="62917"/>
                </a:moveTo>
                <a:lnTo>
                  <a:pt x="36426" y="36425"/>
                </a:lnTo>
                <a:lnTo>
                  <a:pt x="0" y="36425"/>
                </a:lnTo>
                <a:lnTo>
                  <a:pt x="0" y="26491"/>
                </a:lnTo>
                <a:lnTo>
                  <a:pt x="36426" y="26491"/>
                </a:lnTo>
                <a:lnTo>
                  <a:pt x="36426" y="0"/>
                </a:lnTo>
                <a:lnTo>
                  <a:pt x="51327" y="0"/>
                </a:lnTo>
                <a:lnTo>
                  <a:pt x="51327" y="26491"/>
                </a:lnTo>
                <a:lnTo>
                  <a:pt x="87752" y="26491"/>
                </a:lnTo>
                <a:lnTo>
                  <a:pt x="87752" y="36425"/>
                </a:lnTo>
                <a:lnTo>
                  <a:pt x="51327" y="36425"/>
                </a:lnTo>
                <a:lnTo>
                  <a:pt x="51327" y="62917"/>
                </a:lnTo>
                <a:lnTo>
                  <a:pt x="36426" y="62917"/>
                </a:lnTo>
                <a:close/>
              </a:path>
            </a:pathLst>
          </a:custGeom>
          <a:solidFill>
            <a:srgbClr val="F16549"/>
          </a:solidFill>
          <a:ln w="16550" cap="flat">
            <a:solidFill>
              <a:srgbClr val="3C7CEA"/>
            </a:solidFill>
            <a:prstDash val="solid"/>
            <a:miter/>
          </a:ln>
        </p:spPr>
        <p:txBody>
          <a:bodyPr/>
          <a:lstStyle/>
          <a:p>
            <a:endParaRPr lang="en-US" sz="3600"/>
          </a:p>
        </p:txBody>
      </p:sp>
      <p:sp>
        <p:nvSpPr>
          <p:cNvPr id="43" name="Freeform 42">
            <a:extLst>
              <a:ext uri="{FF2B5EF4-FFF2-40B4-BE49-F238E27FC236}">
                <a16:creationId xmlns:a16="http://schemas.microsoft.com/office/drawing/2014/main" id="{5857BEC9-A2A4-893A-C301-4EB655AD5226}"/>
              </a:ext>
            </a:extLst>
          </p:cNvPr>
          <p:cNvSpPr/>
          <p:nvPr/>
        </p:nvSpPr>
        <p:spPr>
          <a:xfrm>
            <a:off x="4852149" y="3816808"/>
            <a:ext cx="86096" cy="62916"/>
          </a:xfrm>
          <a:custGeom>
            <a:avLst/>
            <a:gdLst>
              <a:gd name="csX0" fmla="*/ 34770 w 86096"/>
              <a:gd name="csY0" fmla="*/ 62917 h 62916"/>
              <a:gd name="csX1" fmla="*/ 34770 w 86096"/>
              <a:gd name="csY1" fmla="*/ 36425 h 62916"/>
              <a:gd name="csX2" fmla="*/ 0 w 86096"/>
              <a:gd name="csY2" fmla="*/ 36425 h 62916"/>
              <a:gd name="csX3" fmla="*/ 0 w 86096"/>
              <a:gd name="csY3" fmla="*/ 26491 h 62916"/>
              <a:gd name="csX4" fmla="*/ 34770 w 86096"/>
              <a:gd name="csY4" fmla="*/ 26491 h 62916"/>
              <a:gd name="csX5" fmla="*/ 34770 w 86096"/>
              <a:gd name="csY5" fmla="*/ 0 h 62916"/>
              <a:gd name="csX6" fmla="*/ 49671 w 86096"/>
              <a:gd name="csY6" fmla="*/ 0 h 62916"/>
              <a:gd name="csX7" fmla="*/ 49671 w 86096"/>
              <a:gd name="csY7" fmla="*/ 26491 h 62916"/>
              <a:gd name="csX8" fmla="*/ 86097 w 86096"/>
              <a:gd name="csY8" fmla="*/ 26491 h 62916"/>
              <a:gd name="csX9" fmla="*/ 86097 w 86096"/>
              <a:gd name="csY9" fmla="*/ 36425 h 62916"/>
              <a:gd name="csX10" fmla="*/ 49671 w 86096"/>
              <a:gd name="csY10" fmla="*/ 36425 h 62916"/>
              <a:gd name="csX11" fmla="*/ 49671 w 86096"/>
              <a:gd name="csY11" fmla="*/ 62917 h 62916"/>
              <a:gd name="csX12" fmla="*/ 34770 w 86096"/>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2916">
                <a:moveTo>
                  <a:pt x="34770" y="62917"/>
                </a:moveTo>
                <a:lnTo>
                  <a:pt x="34770" y="36425"/>
                </a:lnTo>
                <a:lnTo>
                  <a:pt x="0" y="36425"/>
                </a:lnTo>
                <a:lnTo>
                  <a:pt x="0" y="26491"/>
                </a:lnTo>
                <a:lnTo>
                  <a:pt x="34770" y="26491"/>
                </a:lnTo>
                <a:lnTo>
                  <a:pt x="34770" y="0"/>
                </a:lnTo>
                <a:lnTo>
                  <a:pt x="49671" y="0"/>
                </a:lnTo>
                <a:lnTo>
                  <a:pt x="49671" y="26491"/>
                </a:lnTo>
                <a:lnTo>
                  <a:pt x="86097" y="26491"/>
                </a:lnTo>
                <a:lnTo>
                  <a:pt x="86097" y="36425"/>
                </a:lnTo>
                <a:lnTo>
                  <a:pt x="49671" y="36425"/>
                </a:lnTo>
                <a:lnTo>
                  <a:pt x="49671" y="62917"/>
                </a:lnTo>
                <a:lnTo>
                  <a:pt x="34770" y="62917"/>
                </a:lnTo>
                <a:close/>
              </a:path>
            </a:pathLst>
          </a:custGeom>
          <a:solidFill>
            <a:srgbClr val="F16549"/>
          </a:solidFill>
          <a:ln w="16550" cap="flat">
            <a:solidFill>
              <a:srgbClr val="3C7CEA"/>
            </a:solidFill>
            <a:prstDash val="solid"/>
            <a:miter/>
          </a:ln>
        </p:spPr>
        <p:txBody>
          <a:bodyPr/>
          <a:lstStyle/>
          <a:p>
            <a:endParaRPr lang="en-US" sz="3600"/>
          </a:p>
        </p:txBody>
      </p:sp>
      <p:sp>
        <p:nvSpPr>
          <p:cNvPr id="44" name="Freeform 43">
            <a:extLst>
              <a:ext uri="{FF2B5EF4-FFF2-40B4-BE49-F238E27FC236}">
                <a16:creationId xmlns:a16="http://schemas.microsoft.com/office/drawing/2014/main" id="{EEF0562B-56D5-97F0-0918-EA520C1F25B8}"/>
              </a:ext>
            </a:extLst>
          </p:cNvPr>
          <p:cNvSpPr/>
          <p:nvPr/>
        </p:nvSpPr>
        <p:spPr>
          <a:xfrm>
            <a:off x="5247863" y="3854889"/>
            <a:ext cx="87752" cy="72851"/>
          </a:xfrm>
          <a:custGeom>
            <a:avLst/>
            <a:gdLst>
              <a:gd name="csX0" fmla="*/ 36425 w 87752"/>
              <a:gd name="csY0" fmla="*/ 72851 h 72851"/>
              <a:gd name="csX1" fmla="*/ 36425 w 87752"/>
              <a:gd name="csY1" fmla="*/ 43048 h 72851"/>
              <a:gd name="csX2" fmla="*/ 0 w 87752"/>
              <a:gd name="csY2" fmla="*/ 43048 h 72851"/>
              <a:gd name="csX3" fmla="*/ 0 w 87752"/>
              <a:gd name="csY3" fmla="*/ 31459 h 72851"/>
              <a:gd name="csX4" fmla="*/ 36425 w 87752"/>
              <a:gd name="csY4" fmla="*/ 31459 h 72851"/>
              <a:gd name="csX5" fmla="*/ 36425 w 87752"/>
              <a:gd name="csY5" fmla="*/ 0 h 72851"/>
              <a:gd name="csX6" fmla="*/ 51326 w 87752"/>
              <a:gd name="csY6" fmla="*/ 0 h 72851"/>
              <a:gd name="csX7" fmla="*/ 51326 w 87752"/>
              <a:gd name="csY7" fmla="*/ 31459 h 72851"/>
              <a:gd name="csX8" fmla="*/ 87752 w 87752"/>
              <a:gd name="csY8" fmla="*/ 31459 h 72851"/>
              <a:gd name="csX9" fmla="*/ 87752 w 87752"/>
              <a:gd name="csY9" fmla="*/ 43048 h 72851"/>
              <a:gd name="csX10" fmla="*/ 51326 w 87752"/>
              <a:gd name="csY10" fmla="*/ 43048 h 72851"/>
              <a:gd name="csX11" fmla="*/ 51326 w 87752"/>
              <a:gd name="csY11" fmla="*/ 72851 h 72851"/>
              <a:gd name="csX12" fmla="*/ 36425 w 87752"/>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2851">
                <a:moveTo>
                  <a:pt x="36425" y="72851"/>
                </a:moveTo>
                <a:lnTo>
                  <a:pt x="36425" y="43048"/>
                </a:lnTo>
                <a:lnTo>
                  <a:pt x="0" y="43048"/>
                </a:lnTo>
                <a:lnTo>
                  <a:pt x="0" y="31459"/>
                </a:lnTo>
                <a:lnTo>
                  <a:pt x="36425" y="31459"/>
                </a:lnTo>
                <a:lnTo>
                  <a:pt x="36425" y="0"/>
                </a:lnTo>
                <a:lnTo>
                  <a:pt x="51326" y="0"/>
                </a:lnTo>
                <a:lnTo>
                  <a:pt x="51326" y="31459"/>
                </a:lnTo>
                <a:lnTo>
                  <a:pt x="87752" y="31459"/>
                </a:lnTo>
                <a:lnTo>
                  <a:pt x="87752" y="43048"/>
                </a:lnTo>
                <a:lnTo>
                  <a:pt x="51326" y="43048"/>
                </a:lnTo>
                <a:lnTo>
                  <a:pt x="51326" y="72851"/>
                </a:lnTo>
                <a:lnTo>
                  <a:pt x="36425" y="72851"/>
                </a:lnTo>
                <a:close/>
              </a:path>
            </a:pathLst>
          </a:custGeom>
          <a:solidFill>
            <a:srgbClr val="F16549"/>
          </a:solidFill>
          <a:ln w="16550" cap="flat">
            <a:solidFill>
              <a:srgbClr val="3C7CEA"/>
            </a:solidFill>
            <a:prstDash val="solid"/>
            <a:miter/>
          </a:ln>
        </p:spPr>
        <p:txBody>
          <a:bodyPr/>
          <a:lstStyle/>
          <a:p>
            <a:endParaRPr lang="en-US" sz="3600"/>
          </a:p>
        </p:txBody>
      </p:sp>
      <p:sp>
        <p:nvSpPr>
          <p:cNvPr id="45" name="Freeform 44">
            <a:extLst>
              <a:ext uri="{FF2B5EF4-FFF2-40B4-BE49-F238E27FC236}">
                <a16:creationId xmlns:a16="http://schemas.microsoft.com/office/drawing/2014/main" id="{219FABDF-7013-B3E0-EFB6-F42361219029}"/>
              </a:ext>
            </a:extLst>
          </p:cNvPr>
          <p:cNvSpPr/>
          <p:nvPr/>
        </p:nvSpPr>
        <p:spPr>
          <a:xfrm>
            <a:off x="5272699" y="3854889"/>
            <a:ext cx="87752" cy="72851"/>
          </a:xfrm>
          <a:custGeom>
            <a:avLst/>
            <a:gdLst>
              <a:gd name="csX0" fmla="*/ 36425 w 87752"/>
              <a:gd name="csY0" fmla="*/ 72851 h 72851"/>
              <a:gd name="csX1" fmla="*/ 36425 w 87752"/>
              <a:gd name="csY1" fmla="*/ 43048 h 72851"/>
              <a:gd name="csX2" fmla="*/ 0 w 87752"/>
              <a:gd name="csY2" fmla="*/ 43048 h 72851"/>
              <a:gd name="csX3" fmla="*/ 0 w 87752"/>
              <a:gd name="csY3" fmla="*/ 31459 h 72851"/>
              <a:gd name="csX4" fmla="*/ 36425 w 87752"/>
              <a:gd name="csY4" fmla="*/ 31459 h 72851"/>
              <a:gd name="csX5" fmla="*/ 36425 w 87752"/>
              <a:gd name="csY5" fmla="*/ 0 h 72851"/>
              <a:gd name="csX6" fmla="*/ 51326 w 87752"/>
              <a:gd name="csY6" fmla="*/ 0 h 72851"/>
              <a:gd name="csX7" fmla="*/ 51326 w 87752"/>
              <a:gd name="csY7" fmla="*/ 31459 h 72851"/>
              <a:gd name="csX8" fmla="*/ 87752 w 87752"/>
              <a:gd name="csY8" fmla="*/ 31459 h 72851"/>
              <a:gd name="csX9" fmla="*/ 87752 w 87752"/>
              <a:gd name="csY9" fmla="*/ 43048 h 72851"/>
              <a:gd name="csX10" fmla="*/ 51326 w 87752"/>
              <a:gd name="csY10" fmla="*/ 43048 h 72851"/>
              <a:gd name="csX11" fmla="*/ 51326 w 87752"/>
              <a:gd name="csY11" fmla="*/ 72851 h 72851"/>
              <a:gd name="csX12" fmla="*/ 36425 w 87752"/>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2851">
                <a:moveTo>
                  <a:pt x="36425" y="72851"/>
                </a:moveTo>
                <a:lnTo>
                  <a:pt x="36425" y="43048"/>
                </a:lnTo>
                <a:lnTo>
                  <a:pt x="0" y="43048"/>
                </a:lnTo>
                <a:lnTo>
                  <a:pt x="0" y="31459"/>
                </a:lnTo>
                <a:lnTo>
                  <a:pt x="36425" y="31459"/>
                </a:lnTo>
                <a:lnTo>
                  <a:pt x="36425" y="0"/>
                </a:lnTo>
                <a:lnTo>
                  <a:pt x="51326" y="0"/>
                </a:lnTo>
                <a:lnTo>
                  <a:pt x="51326" y="31459"/>
                </a:lnTo>
                <a:lnTo>
                  <a:pt x="87752" y="31459"/>
                </a:lnTo>
                <a:lnTo>
                  <a:pt x="87752" y="43048"/>
                </a:lnTo>
                <a:lnTo>
                  <a:pt x="51326" y="43048"/>
                </a:lnTo>
                <a:lnTo>
                  <a:pt x="51326" y="72851"/>
                </a:lnTo>
                <a:lnTo>
                  <a:pt x="36425" y="72851"/>
                </a:lnTo>
                <a:close/>
              </a:path>
            </a:pathLst>
          </a:custGeom>
          <a:solidFill>
            <a:srgbClr val="F16549"/>
          </a:solidFill>
          <a:ln w="16550" cap="flat">
            <a:solidFill>
              <a:srgbClr val="3C7CEA"/>
            </a:solidFill>
            <a:prstDash val="solid"/>
            <a:miter/>
          </a:ln>
        </p:spPr>
        <p:txBody>
          <a:bodyPr/>
          <a:lstStyle/>
          <a:p>
            <a:endParaRPr lang="en-US" sz="3600"/>
          </a:p>
        </p:txBody>
      </p:sp>
      <p:sp>
        <p:nvSpPr>
          <p:cNvPr id="46" name="Freeform 45">
            <a:extLst>
              <a:ext uri="{FF2B5EF4-FFF2-40B4-BE49-F238E27FC236}">
                <a16:creationId xmlns:a16="http://schemas.microsoft.com/office/drawing/2014/main" id="{21C1FD6E-4520-994F-8E9A-86A95D607489}"/>
              </a:ext>
            </a:extLst>
          </p:cNvPr>
          <p:cNvSpPr/>
          <p:nvPr/>
        </p:nvSpPr>
        <p:spPr>
          <a:xfrm>
            <a:off x="5297534" y="3854889"/>
            <a:ext cx="87752" cy="72851"/>
          </a:xfrm>
          <a:custGeom>
            <a:avLst/>
            <a:gdLst>
              <a:gd name="csX0" fmla="*/ 36425 w 87752"/>
              <a:gd name="csY0" fmla="*/ 72851 h 72851"/>
              <a:gd name="csX1" fmla="*/ 36425 w 87752"/>
              <a:gd name="csY1" fmla="*/ 43048 h 72851"/>
              <a:gd name="csX2" fmla="*/ 0 w 87752"/>
              <a:gd name="csY2" fmla="*/ 43048 h 72851"/>
              <a:gd name="csX3" fmla="*/ 0 w 87752"/>
              <a:gd name="csY3" fmla="*/ 31459 h 72851"/>
              <a:gd name="csX4" fmla="*/ 36425 w 87752"/>
              <a:gd name="csY4" fmla="*/ 31459 h 72851"/>
              <a:gd name="csX5" fmla="*/ 36425 w 87752"/>
              <a:gd name="csY5" fmla="*/ 0 h 72851"/>
              <a:gd name="csX6" fmla="*/ 51326 w 87752"/>
              <a:gd name="csY6" fmla="*/ 0 h 72851"/>
              <a:gd name="csX7" fmla="*/ 51326 w 87752"/>
              <a:gd name="csY7" fmla="*/ 31459 h 72851"/>
              <a:gd name="csX8" fmla="*/ 87752 w 87752"/>
              <a:gd name="csY8" fmla="*/ 31459 h 72851"/>
              <a:gd name="csX9" fmla="*/ 87752 w 87752"/>
              <a:gd name="csY9" fmla="*/ 43048 h 72851"/>
              <a:gd name="csX10" fmla="*/ 51326 w 87752"/>
              <a:gd name="csY10" fmla="*/ 43048 h 72851"/>
              <a:gd name="csX11" fmla="*/ 51326 w 87752"/>
              <a:gd name="csY11" fmla="*/ 72851 h 72851"/>
              <a:gd name="csX12" fmla="*/ 36425 w 87752"/>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2851">
                <a:moveTo>
                  <a:pt x="36425" y="72851"/>
                </a:moveTo>
                <a:lnTo>
                  <a:pt x="36425" y="43048"/>
                </a:lnTo>
                <a:lnTo>
                  <a:pt x="0" y="43048"/>
                </a:lnTo>
                <a:lnTo>
                  <a:pt x="0" y="31459"/>
                </a:lnTo>
                <a:lnTo>
                  <a:pt x="36425" y="31459"/>
                </a:lnTo>
                <a:lnTo>
                  <a:pt x="36425" y="0"/>
                </a:lnTo>
                <a:lnTo>
                  <a:pt x="51326" y="0"/>
                </a:lnTo>
                <a:lnTo>
                  <a:pt x="51326" y="31459"/>
                </a:lnTo>
                <a:lnTo>
                  <a:pt x="87752" y="31459"/>
                </a:lnTo>
                <a:lnTo>
                  <a:pt x="87752" y="43048"/>
                </a:lnTo>
                <a:lnTo>
                  <a:pt x="51326" y="43048"/>
                </a:lnTo>
                <a:lnTo>
                  <a:pt x="51326" y="72851"/>
                </a:lnTo>
                <a:lnTo>
                  <a:pt x="36425" y="72851"/>
                </a:lnTo>
                <a:close/>
              </a:path>
            </a:pathLst>
          </a:custGeom>
          <a:solidFill>
            <a:srgbClr val="F16549"/>
          </a:solidFill>
          <a:ln w="16550" cap="flat">
            <a:solidFill>
              <a:srgbClr val="3C7CEA"/>
            </a:solidFill>
            <a:prstDash val="solid"/>
            <a:miter/>
          </a:ln>
        </p:spPr>
        <p:txBody>
          <a:bodyPr/>
          <a:lstStyle/>
          <a:p>
            <a:endParaRPr lang="en-US" sz="3600"/>
          </a:p>
        </p:txBody>
      </p:sp>
      <p:sp>
        <p:nvSpPr>
          <p:cNvPr id="47" name="Freeform 46">
            <a:extLst>
              <a:ext uri="{FF2B5EF4-FFF2-40B4-BE49-F238E27FC236}">
                <a16:creationId xmlns:a16="http://schemas.microsoft.com/office/drawing/2014/main" id="{EBDDBD2E-969F-E907-BBD1-FD54F2DF0329}"/>
              </a:ext>
            </a:extLst>
          </p:cNvPr>
          <p:cNvSpPr/>
          <p:nvPr/>
        </p:nvSpPr>
        <p:spPr>
          <a:xfrm>
            <a:off x="5645232" y="3854889"/>
            <a:ext cx="86096" cy="72851"/>
          </a:xfrm>
          <a:custGeom>
            <a:avLst/>
            <a:gdLst>
              <a:gd name="csX0" fmla="*/ 36425 w 86096"/>
              <a:gd name="csY0" fmla="*/ 72851 h 72851"/>
              <a:gd name="csX1" fmla="*/ 36425 w 86096"/>
              <a:gd name="csY1" fmla="*/ 43048 h 72851"/>
              <a:gd name="csX2" fmla="*/ 0 w 86096"/>
              <a:gd name="csY2" fmla="*/ 43048 h 72851"/>
              <a:gd name="csX3" fmla="*/ 0 w 86096"/>
              <a:gd name="csY3" fmla="*/ 31459 h 72851"/>
              <a:gd name="csX4" fmla="*/ 36425 w 86096"/>
              <a:gd name="csY4" fmla="*/ 31459 h 72851"/>
              <a:gd name="csX5" fmla="*/ 36425 w 86096"/>
              <a:gd name="csY5" fmla="*/ 0 h 72851"/>
              <a:gd name="csX6" fmla="*/ 49671 w 86096"/>
              <a:gd name="csY6" fmla="*/ 0 h 72851"/>
              <a:gd name="csX7" fmla="*/ 49671 w 86096"/>
              <a:gd name="csY7" fmla="*/ 31459 h 72851"/>
              <a:gd name="csX8" fmla="*/ 86096 w 86096"/>
              <a:gd name="csY8" fmla="*/ 31459 h 72851"/>
              <a:gd name="csX9" fmla="*/ 86096 w 86096"/>
              <a:gd name="csY9" fmla="*/ 43048 h 72851"/>
              <a:gd name="csX10" fmla="*/ 49671 w 86096"/>
              <a:gd name="csY10" fmla="*/ 43048 h 72851"/>
              <a:gd name="csX11" fmla="*/ 49671 w 86096"/>
              <a:gd name="csY11" fmla="*/ 72851 h 72851"/>
              <a:gd name="csX12" fmla="*/ 36425 w 86096"/>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2851">
                <a:moveTo>
                  <a:pt x="36425" y="72851"/>
                </a:moveTo>
                <a:lnTo>
                  <a:pt x="36425" y="43048"/>
                </a:lnTo>
                <a:lnTo>
                  <a:pt x="0" y="43048"/>
                </a:lnTo>
                <a:lnTo>
                  <a:pt x="0" y="31459"/>
                </a:lnTo>
                <a:lnTo>
                  <a:pt x="36425" y="31459"/>
                </a:lnTo>
                <a:lnTo>
                  <a:pt x="36425" y="0"/>
                </a:lnTo>
                <a:lnTo>
                  <a:pt x="49671" y="0"/>
                </a:lnTo>
                <a:lnTo>
                  <a:pt x="49671" y="31459"/>
                </a:lnTo>
                <a:lnTo>
                  <a:pt x="86096" y="31459"/>
                </a:lnTo>
                <a:lnTo>
                  <a:pt x="86096" y="43048"/>
                </a:lnTo>
                <a:lnTo>
                  <a:pt x="49671" y="43048"/>
                </a:lnTo>
                <a:lnTo>
                  <a:pt x="49671" y="72851"/>
                </a:lnTo>
                <a:lnTo>
                  <a:pt x="36425" y="72851"/>
                </a:lnTo>
                <a:close/>
              </a:path>
            </a:pathLst>
          </a:custGeom>
          <a:solidFill>
            <a:srgbClr val="F16549"/>
          </a:solidFill>
          <a:ln w="16550" cap="flat">
            <a:solidFill>
              <a:srgbClr val="3C7CEA"/>
            </a:solidFill>
            <a:prstDash val="solid"/>
            <a:miter/>
          </a:ln>
        </p:spPr>
        <p:txBody>
          <a:bodyPr/>
          <a:lstStyle/>
          <a:p>
            <a:endParaRPr lang="en-US" sz="3600"/>
          </a:p>
        </p:txBody>
      </p:sp>
      <p:sp>
        <p:nvSpPr>
          <p:cNvPr id="48" name="Freeform 47">
            <a:extLst>
              <a:ext uri="{FF2B5EF4-FFF2-40B4-BE49-F238E27FC236}">
                <a16:creationId xmlns:a16="http://schemas.microsoft.com/office/drawing/2014/main" id="{9878E98E-EB8F-899C-6F7B-FE71F22ED83E}"/>
              </a:ext>
            </a:extLst>
          </p:cNvPr>
          <p:cNvSpPr/>
          <p:nvPr/>
        </p:nvSpPr>
        <p:spPr>
          <a:xfrm>
            <a:off x="5645232" y="3854889"/>
            <a:ext cx="86096" cy="72851"/>
          </a:xfrm>
          <a:custGeom>
            <a:avLst/>
            <a:gdLst>
              <a:gd name="csX0" fmla="*/ 36425 w 86096"/>
              <a:gd name="csY0" fmla="*/ 72851 h 72851"/>
              <a:gd name="csX1" fmla="*/ 36425 w 86096"/>
              <a:gd name="csY1" fmla="*/ 43048 h 72851"/>
              <a:gd name="csX2" fmla="*/ 0 w 86096"/>
              <a:gd name="csY2" fmla="*/ 43048 h 72851"/>
              <a:gd name="csX3" fmla="*/ 0 w 86096"/>
              <a:gd name="csY3" fmla="*/ 31459 h 72851"/>
              <a:gd name="csX4" fmla="*/ 36425 w 86096"/>
              <a:gd name="csY4" fmla="*/ 31459 h 72851"/>
              <a:gd name="csX5" fmla="*/ 36425 w 86096"/>
              <a:gd name="csY5" fmla="*/ 0 h 72851"/>
              <a:gd name="csX6" fmla="*/ 49671 w 86096"/>
              <a:gd name="csY6" fmla="*/ 0 h 72851"/>
              <a:gd name="csX7" fmla="*/ 49671 w 86096"/>
              <a:gd name="csY7" fmla="*/ 31459 h 72851"/>
              <a:gd name="csX8" fmla="*/ 86096 w 86096"/>
              <a:gd name="csY8" fmla="*/ 31459 h 72851"/>
              <a:gd name="csX9" fmla="*/ 86096 w 86096"/>
              <a:gd name="csY9" fmla="*/ 43048 h 72851"/>
              <a:gd name="csX10" fmla="*/ 49671 w 86096"/>
              <a:gd name="csY10" fmla="*/ 43048 h 72851"/>
              <a:gd name="csX11" fmla="*/ 49671 w 86096"/>
              <a:gd name="csY11" fmla="*/ 72851 h 72851"/>
              <a:gd name="csX12" fmla="*/ 36425 w 86096"/>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2851">
                <a:moveTo>
                  <a:pt x="36425" y="72851"/>
                </a:moveTo>
                <a:lnTo>
                  <a:pt x="36425" y="43048"/>
                </a:lnTo>
                <a:lnTo>
                  <a:pt x="0" y="43048"/>
                </a:lnTo>
                <a:lnTo>
                  <a:pt x="0" y="31459"/>
                </a:lnTo>
                <a:lnTo>
                  <a:pt x="36425" y="31459"/>
                </a:lnTo>
                <a:lnTo>
                  <a:pt x="36425" y="0"/>
                </a:lnTo>
                <a:lnTo>
                  <a:pt x="49671" y="0"/>
                </a:lnTo>
                <a:lnTo>
                  <a:pt x="49671" y="31459"/>
                </a:lnTo>
                <a:lnTo>
                  <a:pt x="86096" y="31459"/>
                </a:lnTo>
                <a:lnTo>
                  <a:pt x="86096" y="43048"/>
                </a:lnTo>
                <a:lnTo>
                  <a:pt x="49671" y="43048"/>
                </a:lnTo>
                <a:lnTo>
                  <a:pt x="49671" y="72851"/>
                </a:lnTo>
                <a:lnTo>
                  <a:pt x="36425" y="72851"/>
                </a:lnTo>
                <a:close/>
              </a:path>
            </a:pathLst>
          </a:custGeom>
          <a:solidFill>
            <a:srgbClr val="F16549"/>
          </a:solidFill>
          <a:ln w="16550" cap="flat">
            <a:solidFill>
              <a:srgbClr val="3C7CEA"/>
            </a:solidFill>
            <a:prstDash val="solid"/>
            <a:miter/>
          </a:ln>
        </p:spPr>
        <p:txBody>
          <a:bodyPr/>
          <a:lstStyle/>
          <a:p>
            <a:endParaRPr lang="en-US" sz="3600"/>
          </a:p>
        </p:txBody>
      </p:sp>
      <p:sp>
        <p:nvSpPr>
          <p:cNvPr id="49" name="Freeform 48">
            <a:extLst>
              <a:ext uri="{FF2B5EF4-FFF2-40B4-BE49-F238E27FC236}">
                <a16:creationId xmlns:a16="http://schemas.microsoft.com/office/drawing/2014/main" id="{8E8596E7-AADB-6C84-41FB-8F90EEE52CFC}"/>
              </a:ext>
            </a:extLst>
          </p:cNvPr>
          <p:cNvSpPr/>
          <p:nvPr/>
        </p:nvSpPr>
        <p:spPr>
          <a:xfrm>
            <a:off x="5656821" y="3854889"/>
            <a:ext cx="87752" cy="72851"/>
          </a:xfrm>
          <a:custGeom>
            <a:avLst/>
            <a:gdLst>
              <a:gd name="csX0" fmla="*/ 36426 w 87752"/>
              <a:gd name="csY0" fmla="*/ 72851 h 72851"/>
              <a:gd name="csX1" fmla="*/ 36426 w 87752"/>
              <a:gd name="csY1" fmla="*/ 43048 h 72851"/>
              <a:gd name="csX2" fmla="*/ 0 w 87752"/>
              <a:gd name="csY2" fmla="*/ 43048 h 72851"/>
              <a:gd name="csX3" fmla="*/ 0 w 87752"/>
              <a:gd name="csY3" fmla="*/ 31459 h 72851"/>
              <a:gd name="csX4" fmla="*/ 36426 w 87752"/>
              <a:gd name="csY4" fmla="*/ 31459 h 72851"/>
              <a:gd name="csX5" fmla="*/ 36426 w 87752"/>
              <a:gd name="csY5" fmla="*/ 0 h 72851"/>
              <a:gd name="csX6" fmla="*/ 51327 w 87752"/>
              <a:gd name="csY6" fmla="*/ 0 h 72851"/>
              <a:gd name="csX7" fmla="*/ 51327 w 87752"/>
              <a:gd name="csY7" fmla="*/ 31459 h 72851"/>
              <a:gd name="csX8" fmla="*/ 87753 w 87752"/>
              <a:gd name="csY8" fmla="*/ 31459 h 72851"/>
              <a:gd name="csX9" fmla="*/ 87753 w 87752"/>
              <a:gd name="csY9" fmla="*/ 43048 h 72851"/>
              <a:gd name="csX10" fmla="*/ 51327 w 87752"/>
              <a:gd name="csY10" fmla="*/ 43048 h 72851"/>
              <a:gd name="csX11" fmla="*/ 51327 w 87752"/>
              <a:gd name="csY11" fmla="*/ 72851 h 72851"/>
              <a:gd name="csX12" fmla="*/ 36426 w 87752"/>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2851">
                <a:moveTo>
                  <a:pt x="36426" y="72851"/>
                </a:moveTo>
                <a:lnTo>
                  <a:pt x="36426" y="43048"/>
                </a:lnTo>
                <a:lnTo>
                  <a:pt x="0" y="43048"/>
                </a:lnTo>
                <a:lnTo>
                  <a:pt x="0" y="31459"/>
                </a:lnTo>
                <a:lnTo>
                  <a:pt x="36426" y="31459"/>
                </a:lnTo>
                <a:lnTo>
                  <a:pt x="36426" y="0"/>
                </a:lnTo>
                <a:lnTo>
                  <a:pt x="51327" y="0"/>
                </a:lnTo>
                <a:lnTo>
                  <a:pt x="51327" y="31459"/>
                </a:lnTo>
                <a:lnTo>
                  <a:pt x="87753" y="31459"/>
                </a:lnTo>
                <a:lnTo>
                  <a:pt x="87753" y="43048"/>
                </a:lnTo>
                <a:lnTo>
                  <a:pt x="51327" y="43048"/>
                </a:lnTo>
                <a:lnTo>
                  <a:pt x="51327" y="72851"/>
                </a:lnTo>
                <a:lnTo>
                  <a:pt x="36426" y="72851"/>
                </a:lnTo>
                <a:close/>
              </a:path>
            </a:pathLst>
          </a:custGeom>
          <a:solidFill>
            <a:srgbClr val="F16549"/>
          </a:solidFill>
          <a:ln w="16550" cap="flat">
            <a:solidFill>
              <a:srgbClr val="3C7CEA"/>
            </a:solidFill>
            <a:prstDash val="solid"/>
            <a:miter/>
          </a:ln>
        </p:spPr>
        <p:txBody>
          <a:bodyPr/>
          <a:lstStyle/>
          <a:p>
            <a:endParaRPr lang="en-US" sz="3600"/>
          </a:p>
        </p:txBody>
      </p:sp>
      <p:sp>
        <p:nvSpPr>
          <p:cNvPr id="50" name="Freeform 49">
            <a:extLst>
              <a:ext uri="{FF2B5EF4-FFF2-40B4-BE49-F238E27FC236}">
                <a16:creationId xmlns:a16="http://schemas.microsoft.com/office/drawing/2014/main" id="{D5CE6794-E8DA-B86C-C07B-977343473D21}"/>
              </a:ext>
            </a:extLst>
          </p:cNvPr>
          <p:cNvSpPr/>
          <p:nvPr/>
        </p:nvSpPr>
        <p:spPr>
          <a:xfrm>
            <a:off x="6065781" y="3929396"/>
            <a:ext cx="87752" cy="72851"/>
          </a:xfrm>
          <a:custGeom>
            <a:avLst/>
            <a:gdLst>
              <a:gd name="csX0" fmla="*/ 36425 w 87752"/>
              <a:gd name="csY0" fmla="*/ 72851 h 72851"/>
              <a:gd name="csX1" fmla="*/ 36425 w 87752"/>
              <a:gd name="csY1" fmla="*/ 41393 h 72851"/>
              <a:gd name="csX2" fmla="*/ 0 w 87752"/>
              <a:gd name="csY2" fmla="*/ 41393 h 72851"/>
              <a:gd name="csX3" fmla="*/ 0 w 87752"/>
              <a:gd name="csY3" fmla="*/ 29803 h 72851"/>
              <a:gd name="csX4" fmla="*/ 36425 w 87752"/>
              <a:gd name="csY4" fmla="*/ 29803 h 72851"/>
              <a:gd name="csX5" fmla="*/ 36425 w 87752"/>
              <a:gd name="csY5" fmla="*/ 0 h 72851"/>
              <a:gd name="csX6" fmla="*/ 51327 w 87752"/>
              <a:gd name="csY6" fmla="*/ 0 h 72851"/>
              <a:gd name="csX7" fmla="*/ 51327 w 87752"/>
              <a:gd name="csY7" fmla="*/ 29803 h 72851"/>
              <a:gd name="csX8" fmla="*/ 87752 w 87752"/>
              <a:gd name="csY8" fmla="*/ 29803 h 72851"/>
              <a:gd name="csX9" fmla="*/ 87752 w 87752"/>
              <a:gd name="csY9" fmla="*/ 41393 h 72851"/>
              <a:gd name="csX10" fmla="*/ 51327 w 87752"/>
              <a:gd name="csY10" fmla="*/ 41393 h 72851"/>
              <a:gd name="csX11" fmla="*/ 51327 w 87752"/>
              <a:gd name="csY11" fmla="*/ 72851 h 72851"/>
              <a:gd name="csX12" fmla="*/ 36425 w 87752"/>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2851">
                <a:moveTo>
                  <a:pt x="36425" y="72851"/>
                </a:moveTo>
                <a:lnTo>
                  <a:pt x="36425" y="41393"/>
                </a:lnTo>
                <a:lnTo>
                  <a:pt x="0" y="41393"/>
                </a:lnTo>
                <a:lnTo>
                  <a:pt x="0" y="29803"/>
                </a:lnTo>
                <a:lnTo>
                  <a:pt x="36425" y="29803"/>
                </a:lnTo>
                <a:lnTo>
                  <a:pt x="36425" y="0"/>
                </a:lnTo>
                <a:lnTo>
                  <a:pt x="51327" y="0"/>
                </a:lnTo>
                <a:lnTo>
                  <a:pt x="51327" y="29803"/>
                </a:lnTo>
                <a:lnTo>
                  <a:pt x="87752" y="29803"/>
                </a:lnTo>
                <a:lnTo>
                  <a:pt x="87752" y="41393"/>
                </a:lnTo>
                <a:lnTo>
                  <a:pt x="51327" y="41393"/>
                </a:lnTo>
                <a:lnTo>
                  <a:pt x="51327" y="72851"/>
                </a:lnTo>
                <a:lnTo>
                  <a:pt x="36425" y="72851"/>
                </a:lnTo>
                <a:close/>
              </a:path>
            </a:pathLst>
          </a:custGeom>
          <a:solidFill>
            <a:srgbClr val="F16549"/>
          </a:solidFill>
          <a:ln w="16550" cap="flat">
            <a:solidFill>
              <a:srgbClr val="3C7CEA"/>
            </a:solidFill>
            <a:prstDash val="solid"/>
            <a:miter/>
          </a:ln>
        </p:spPr>
        <p:txBody>
          <a:bodyPr/>
          <a:lstStyle/>
          <a:p>
            <a:endParaRPr lang="en-US" sz="3600"/>
          </a:p>
        </p:txBody>
      </p:sp>
      <p:sp>
        <p:nvSpPr>
          <p:cNvPr id="51" name="Freeform 50">
            <a:extLst>
              <a:ext uri="{FF2B5EF4-FFF2-40B4-BE49-F238E27FC236}">
                <a16:creationId xmlns:a16="http://schemas.microsoft.com/office/drawing/2014/main" id="{B3D3990E-82BA-A797-C3D7-01D071E5975F}"/>
              </a:ext>
            </a:extLst>
          </p:cNvPr>
          <p:cNvSpPr/>
          <p:nvPr/>
        </p:nvSpPr>
        <p:spPr>
          <a:xfrm>
            <a:off x="6065781" y="3929396"/>
            <a:ext cx="99342" cy="72851"/>
          </a:xfrm>
          <a:custGeom>
            <a:avLst/>
            <a:gdLst>
              <a:gd name="csX0" fmla="*/ 41393 w 99342"/>
              <a:gd name="csY0" fmla="*/ 72851 h 72851"/>
              <a:gd name="csX1" fmla="*/ 41393 w 99342"/>
              <a:gd name="csY1" fmla="*/ 41393 h 72851"/>
              <a:gd name="csX2" fmla="*/ 0 w 99342"/>
              <a:gd name="csY2" fmla="*/ 41393 h 72851"/>
              <a:gd name="csX3" fmla="*/ 0 w 99342"/>
              <a:gd name="csY3" fmla="*/ 29803 h 72851"/>
              <a:gd name="csX4" fmla="*/ 41393 w 99342"/>
              <a:gd name="csY4" fmla="*/ 29803 h 72851"/>
              <a:gd name="csX5" fmla="*/ 41393 w 99342"/>
              <a:gd name="csY5" fmla="*/ 0 h 72851"/>
              <a:gd name="csX6" fmla="*/ 57950 w 99342"/>
              <a:gd name="csY6" fmla="*/ 0 h 72851"/>
              <a:gd name="csX7" fmla="*/ 57950 w 99342"/>
              <a:gd name="csY7" fmla="*/ 29803 h 72851"/>
              <a:gd name="csX8" fmla="*/ 99342 w 99342"/>
              <a:gd name="csY8" fmla="*/ 29803 h 72851"/>
              <a:gd name="csX9" fmla="*/ 99342 w 99342"/>
              <a:gd name="csY9" fmla="*/ 41393 h 72851"/>
              <a:gd name="csX10" fmla="*/ 57950 w 99342"/>
              <a:gd name="csY10" fmla="*/ 41393 h 72851"/>
              <a:gd name="csX11" fmla="*/ 57950 w 99342"/>
              <a:gd name="csY11" fmla="*/ 72851 h 72851"/>
              <a:gd name="csX12" fmla="*/ 41393 w 99342"/>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99342" h="72851">
                <a:moveTo>
                  <a:pt x="41393" y="72851"/>
                </a:moveTo>
                <a:lnTo>
                  <a:pt x="41393" y="41393"/>
                </a:lnTo>
                <a:lnTo>
                  <a:pt x="0" y="41393"/>
                </a:lnTo>
                <a:lnTo>
                  <a:pt x="0" y="29803"/>
                </a:lnTo>
                <a:lnTo>
                  <a:pt x="41393" y="29803"/>
                </a:lnTo>
                <a:lnTo>
                  <a:pt x="41393" y="0"/>
                </a:lnTo>
                <a:lnTo>
                  <a:pt x="57950" y="0"/>
                </a:lnTo>
                <a:lnTo>
                  <a:pt x="57950" y="29803"/>
                </a:lnTo>
                <a:lnTo>
                  <a:pt x="99342" y="29803"/>
                </a:lnTo>
                <a:lnTo>
                  <a:pt x="99342" y="41393"/>
                </a:lnTo>
                <a:lnTo>
                  <a:pt x="57950" y="41393"/>
                </a:lnTo>
                <a:lnTo>
                  <a:pt x="57950" y="72851"/>
                </a:lnTo>
                <a:lnTo>
                  <a:pt x="41393" y="72851"/>
                </a:lnTo>
                <a:close/>
              </a:path>
            </a:pathLst>
          </a:custGeom>
          <a:solidFill>
            <a:srgbClr val="F16549"/>
          </a:solidFill>
          <a:ln w="16550" cap="flat">
            <a:solidFill>
              <a:srgbClr val="3C7CEA"/>
            </a:solidFill>
            <a:prstDash val="solid"/>
            <a:miter/>
          </a:ln>
        </p:spPr>
        <p:txBody>
          <a:bodyPr/>
          <a:lstStyle/>
          <a:p>
            <a:endParaRPr lang="en-US" sz="3600"/>
          </a:p>
        </p:txBody>
      </p:sp>
      <p:sp>
        <p:nvSpPr>
          <p:cNvPr id="52" name="Freeform 51">
            <a:extLst>
              <a:ext uri="{FF2B5EF4-FFF2-40B4-BE49-F238E27FC236}">
                <a16:creationId xmlns:a16="http://schemas.microsoft.com/office/drawing/2014/main" id="{C0D5025E-C902-602F-45AE-B43A1216BFEA}"/>
              </a:ext>
            </a:extLst>
          </p:cNvPr>
          <p:cNvSpPr/>
          <p:nvPr/>
        </p:nvSpPr>
        <p:spPr>
          <a:xfrm>
            <a:off x="6463149" y="3990657"/>
            <a:ext cx="86096" cy="74506"/>
          </a:xfrm>
          <a:custGeom>
            <a:avLst/>
            <a:gdLst>
              <a:gd name="csX0" fmla="*/ 36425 w 86096"/>
              <a:gd name="csY0" fmla="*/ 74507 h 74506"/>
              <a:gd name="csX1" fmla="*/ 36425 w 86096"/>
              <a:gd name="csY1" fmla="*/ 43048 h 74506"/>
              <a:gd name="csX2" fmla="*/ 0 w 86096"/>
              <a:gd name="csY2" fmla="*/ 43048 h 74506"/>
              <a:gd name="csX3" fmla="*/ 0 w 86096"/>
              <a:gd name="csY3" fmla="*/ 31458 h 74506"/>
              <a:gd name="csX4" fmla="*/ 36425 w 86096"/>
              <a:gd name="csY4" fmla="*/ 31458 h 74506"/>
              <a:gd name="csX5" fmla="*/ 36425 w 86096"/>
              <a:gd name="csY5" fmla="*/ 0 h 74506"/>
              <a:gd name="csX6" fmla="*/ 49671 w 86096"/>
              <a:gd name="csY6" fmla="*/ 0 h 74506"/>
              <a:gd name="csX7" fmla="*/ 49671 w 86096"/>
              <a:gd name="csY7" fmla="*/ 31458 h 74506"/>
              <a:gd name="csX8" fmla="*/ 86096 w 86096"/>
              <a:gd name="csY8" fmla="*/ 31458 h 74506"/>
              <a:gd name="csX9" fmla="*/ 86096 w 86096"/>
              <a:gd name="csY9" fmla="*/ 43048 h 74506"/>
              <a:gd name="csX10" fmla="*/ 49671 w 86096"/>
              <a:gd name="csY10" fmla="*/ 43048 h 74506"/>
              <a:gd name="csX11" fmla="*/ 49671 w 86096"/>
              <a:gd name="csY11" fmla="*/ 74507 h 74506"/>
              <a:gd name="csX12" fmla="*/ 36425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5" y="74507"/>
                </a:moveTo>
                <a:lnTo>
                  <a:pt x="36425" y="43048"/>
                </a:lnTo>
                <a:lnTo>
                  <a:pt x="0" y="43048"/>
                </a:lnTo>
                <a:lnTo>
                  <a:pt x="0" y="31458"/>
                </a:lnTo>
                <a:lnTo>
                  <a:pt x="36425" y="31458"/>
                </a:lnTo>
                <a:lnTo>
                  <a:pt x="36425" y="0"/>
                </a:lnTo>
                <a:lnTo>
                  <a:pt x="49671" y="0"/>
                </a:lnTo>
                <a:lnTo>
                  <a:pt x="49671" y="31458"/>
                </a:lnTo>
                <a:lnTo>
                  <a:pt x="86096" y="31458"/>
                </a:lnTo>
                <a:lnTo>
                  <a:pt x="86096" y="43048"/>
                </a:lnTo>
                <a:lnTo>
                  <a:pt x="49671" y="43048"/>
                </a:lnTo>
                <a:lnTo>
                  <a:pt x="49671" y="74507"/>
                </a:lnTo>
                <a:lnTo>
                  <a:pt x="36425" y="74507"/>
                </a:lnTo>
                <a:close/>
              </a:path>
            </a:pathLst>
          </a:custGeom>
          <a:solidFill>
            <a:srgbClr val="F16549"/>
          </a:solidFill>
          <a:ln w="16550" cap="flat">
            <a:solidFill>
              <a:srgbClr val="3C7CEA"/>
            </a:solidFill>
            <a:prstDash val="solid"/>
            <a:miter/>
          </a:ln>
        </p:spPr>
        <p:txBody>
          <a:bodyPr/>
          <a:lstStyle/>
          <a:p>
            <a:endParaRPr lang="en-US" sz="3600"/>
          </a:p>
        </p:txBody>
      </p:sp>
      <p:sp>
        <p:nvSpPr>
          <p:cNvPr id="53" name="Freeform 52">
            <a:extLst>
              <a:ext uri="{FF2B5EF4-FFF2-40B4-BE49-F238E27FC236}">
                <a16:creationId xmlns:a16="http://schemas.microsoft.com/office/drawing/2014/main" id="{3DE08ACF-224D-24CF-91B1-9213E72CA0D8}"/>
              </a:ext>
            </a:extLst>
          </p:cNvPr>
          <p:cNvSpPr/>
          <p:nvPr/>
        </p:nvSpPr>
        <p:spPr>
          <a:xfrm>
            <a:off x="6474739" y="4076754"/>
            <a:ext cx="87752" cy="62916"/>
          </a:xfrm>
          <a:custGeom>
            <a:avLst/>
            <a:gdLst>
              <a:gd name="csX0" fmla="*/ 36426 w 87752"/>
              <a:gd name="csY0" fmla="*/ 62917 h 62916"/>
              <a:gd name="csX1" fmla="*/ 36426 w 87752"/>
              <a:gd name="csY1" fmla="*/ 36425 h 62916"/>
              <a:gd name="csX2" fmla="*/ 0 w 87752"/>
              <a:gd name="csY2" fmla="*/ 36425 h 62916"/>
              <a:gd name="csX3" fmla="*/ 0 w 87752"/>
              <a:gd name="csY3" fmla="*/ 26491 h 62916"/>
              <a:gd name="csX4" fmla="*/ 36426 w 87752"/>
              <a:gd name="csY4" fmla="*/ 26491 h 62916"/>
              <a:gd name="csX5" fmla="*/ 36426 w 87752"/>
              <a:gd name="csY5" fmla="*/ 0 h 62916"/>
              <a:gd name="csX6" fmla="*/ 51327 w 87752"/>
              <a:gd name="csY6" fmla="*/ 0 h 62916"/>
              <a:gd name="csX7" fmla="*/ 51327 w 87752"/>
              <a:gd name="csY7" fmla="*/ 26491 h 62916"/>
              <a:gd name="csX8" fmla="*/ 87753 w 87752"/>
              <a:gd name="csY8" fmla="*/ 26491 h 62916"/>
              <a:gd name="csX9" fmla="*/ 87753 w 87752"/>
              <a:gd name="csY9" fmla="*/ 36425 h 62916"/>
              <a:gd name="csX10" fmla="*/ 51327 w 87752"/>
              <a:gd name="csY10" fmla="*/ 36425 h 62916"/>
              <a:gd name="csX11" fmla="*/ 51327 w 87752"/>
              <a:gd name="csY11" fmla="*/ 62917 h 62916"/>
              <a:gd name="csX12" fmla="*/ 36426 w 87752"/>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2916">
                <a:moveTo>
                  <a:pt x="36426" y="62917"/>
                </a:moveTo>
                <a:lnTo>
                  <a:pt x="36426" y="36425"/>
                </a:lnTo>
                <a:lnTo>
                  <a:pt x="0" y="36425"/>
                </a:lnTo>
                <a:lnTo>
                  <a:pt x="0" y="26491"/>
                </a:lnTo>
                <a:lnTo>
                  <a:pt x="36426" y="26491"/>
                </a:lnTo>
                <a:lnTo>
                  <a:pt x="36426" y="0"/>
                </a:lnTo>
                <a:lnTo>
                  <a:pt x="51327" y="0"/>
                </a:lnTo>
                <a:lnTo>
                  <a:pt x="51327" y="26491"/>
                </a:lnTo>
                <a:lnTo>
                  <a:pt x="87753" y="26491"/>
                </a:lnTo>
                <a:lnTo>
                  <a:pt x="87753" y="36425"/>
                </a:lnTo>
                <a:lnTo>
                  <a:pt x="51327" y="36425"/>
                </a:lnTo>
                <a:lnTo>
                  <a:pt x="51327" y="62917"/>
                </a:lnTo>
                <a:lnTo>
                  <a:pt x="36426" y="62917"/>
                </a:lnTo>
                <a:close/>
              </a:path>
            </a:pathLst>
          </a:custGeom>
          <a:solidFill>
            <a:srgbClr val="F16549"/>
          </a:solidFill>
          <a:ln w="16550" cap="flat">
            <a:solidFill>
              <a:srgbClr val="3C7CEA"/>
            </a:solidFill>
            <a:prstDash val="solid"/>
            <a:miter/>
          </a:ln>
        </p:spPr>
        <p:txBody>
          <a:bodyPr/>
          <a:lstStyle/>
          <a:p>
            <a:endParaRPr lang="en-US" sz="3600"/>
          </a:p>
        </p:txBody>
      </p:sp>
      <p:sp>
        <p:nvSpPr>
          <p:cNvPr id="54" name="Freeform 53">
            <a:extLst>
              <a:ext uri="{FF2B5EF4-FFF2-40B4-BE49-F238E27FC236}">
                <a16:creationId xmlns:a16="http://schemas.microsoft.com/office/drawing/2014/main" id="{39F366DE-FFAD-6CE0-2ABB-673CA7F7A533}"/>
              </a:ext>
            </a:extLst>
          </p:cNvPr>
          <p:cNvSpPr/>
          <p:nvPr/>
        </p:nvSpPr>
        <p:spPr>
          <a:xfrm>
            <a:off x="6474739" y="4076754"/>
            <a:ext cx="99342" cy="62916"/>
          </a:xfrm>
          <a:custGeom>
            <a:avLst/>
            <a:gdLst>
              <a:gd name="csX0" fmla="*/ 41393 w 99342"/>
              <a:gd name="csY0" fmla="*/ 62917 h 62916"/>
              <a:gd name="csX1" fmla="*/ 41393 w 99342"/>
              <a:gd name="csY1" fmla="*/ 36425 h 62916"/>
              <a:gd name="csX2" fmla="*/ 0 w 99342"/>
              <a:gd name="csY2" fmla="*/ 36425 h 62916"/>
              <a:gd name="csX3" fmla="*/ 0 w 99342"/>
              <a:gd name="csY3" fmla="*/ 26491 h 62916"/>
              <a:gd name="csX4" fmla="*/ 41393 w 99342"/>
              <a:gd name="csY4" fmla="*/ 26491 h 62916"/>
              <a:gd name="csX5" fmla="*/ 41393 w 99342"/>
              <a:gd name="csY5" fmla="*/ 0 h 62916"/>
              <a:gd name="csX6" fmla="*/ 57950 w 99342"/>
              <a:gd name="csY6" fmla="*/ 0 h 62916"/>
              <a:gd name="csX7" fmla="*/ 57950 w 99342"/>
              <a:gd name="csY7" fmla="*/ 26491 h 62916"/>
              <a:gd name="csX8" fmla="*/ 99342 w 99342"/>
              <a:gd name="csY8" fmla="*/ 26491 h 62916"/>
              <a:gd name="csX9" fmla="*/ 99342 w 99342"/>
              <a:gd name="csY9" fmla="*/ 36425 h 62916"/>
              <a:gd name="csX10" fmla="*/ 57950 w 99342"/>
              <a:gd name="csY10" fmla="*/ 36425 h 62916"/>
              <a:gd name="csX11" fmla="*/ 57950 w 99342"/>
              <a:gd name="csY11" fmla="*/ 62917 h 62916"/>
              <a:gd name="csX12" fmla="*/ 41393 w 99342"/>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99342" h="62916">
                <a:moveTo>
                  <a:pt x="41393" y="62917"/>
                </a:moveTo>
                <a:lnTo>
                  <a:pt x="41393" y="36425"/>
                </a:lnTo>
                <a:lnTo>
                  <a:pt x="0" y="36425"/>
                </a:lnTo>
                <a:lnTo>
                  <a:pt x="0" y="26491"/>
                </a:lnTo>
                <a:lnTo>
                  <a:pt x="41393" y="26491"/>
                </a:lnTo>
                <a:lnTo>
                  <a:pt x="41393" y="0"/>
                </a:lnTo>
                <a:lnTo>
                  <a:pt x="57950" y="0"/>
                </a:lnTo>
                <a:lnTo>
                  <a:pt x="57950" y="26491"/>
                </a:lnTo>
                <a:lnTo>
                  <a:pt x="99342" y="26491"/>
                </a:lnTo>
                <a:lnTo>
                  <a:pt x="99342" y="36425"/>
                </a:lnTo>
                <a:lnTo>
                  <a:pt x="57950" y="36425"/>
                </a:lnTo>
                <a:lnTo>
                  <a:pt x="57950" y="62917"/>
                </a:lnTo>
                <a:lnTo>
                  <a:pt x="41393" y="62917"/>
                </a:lnTo>
                <a:close/>
              </a:path>
            </a:pathLst>
          </a:custGeom>
          <a:solidFill>
            <a:srgbClr val="F16549"/>
          </a:solidFill>
          <a:ln w="16550" cap="flat">
            <a:solidFill>
              <a:srgbClr val="3C7CEA"/>
            </a:solidFill>
            <a:prstDash val="solid"/>
            <a:miter/>
          </a:ln>
        </p:spPr>
        <p:txBody>
          <a:bodyPr/>
          <a:lstStyle/>
          <a:p>
            <a:endParaRPr lang="en-US" sz="3600"/>
          </a:p>
        </p:txBody>
      </p:sp>
      <p:sp>
        <p:nvSpPr>
          <p:cNvPr id="55" name="Freeform 54">
            <a:extLst>
              <a:ext uri="{FF2B5EF4-FFF2-40B4-BE49-F238E27FC236}">
                <a16:creationId xmlns:a16="http://schemas.microsoft.com/office/drawing/2014/main" id="{BE5D513D-24F6-8552-07DE-45FE1647A2DB}"/>
              </a:ext>
            </a:extLst>
          </p:cNvPr>
          <p:cNvSpPr/>
          <p:nvPr/>
        </p:nvSpPr>
        <p:spPr>
          <a:xfrm>
            <a:off x="1567233" y="1315040"/>
            <a:ext cx="86096" cy="74506"/>
          </a:xfrm>
          <a:custGeom>
            <a:avLst/>
            <a:gdLst>
              <a:gd name="csX0" fmla="*/ 36425 w 86096"/>
              <a:gd name="csY0" fmla="*/ 74507 h 74506"/>
              <a:gd name="csX1" fmla="*/ 36425 w 86096"/>
              <a:gd name="csY1" fmla="*/ 43048 h 74506"/>
              <a:gd name="csX2" fmla="*/ 0 w 86096"/>
              <a:gd name="csY2" fmla="*/ 43048 h 74506"/>
              <a:gd name="csX3" fmla="*/ 0 w 86096"/>
              <a:gd name="csY3" fmla="*/ 31458 h 74506"/>
              <a:gd name="csX4" fmla="*/ 36425 w 86096"/>
              <a:gd name="csY4" fmla="*/ 31458 h 74506"/>
              <a:gd name="csX5" fmla="*/ 36425 w 86096"/>
              <a:gd name="csY5" fmla="*/ 0 h 74506"/>
              <a:gd name="csX6" fmla="*/ 49671 w 86096"/>
              <a:gd name="csY6" fmla="*/ 0 h 74506"/>
              <a:gd name="csX7" fmla="*/ 49671 w 86096"/>
              <a:gd name="csY7" fmla="*/ 31458 h 74506"/>
              <a:gd name="csX8" fmla="*/ 86097 w 86096"/>
              <a:gd name="csY8" fmla="*/ 31458 h 74506"/>
              <a:gd name="csX9" fmla="*/ 86097 w 86096"/>
              <a:gd name="csY9" fmla="*/ 43048 h 74506"/>
              <a:gd name="csX10" fmla="*/ 49671 w 86096"/>
              <a:gd name="csY10" fmla="*/ 43048 h 74506"/>
              <a:gd name="csX11" fmla="*/ 49671 w 86096"/>
              <a:gd name="csY11" fmla="*/ 74507 h 74506"/>
              <a:gd name="csX12" fmla="*/ 36425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5" y="74507"/>
                </a:moveTo>
                <a:lnTo>
                  <a:pt x="36425" y="43048"/>
                </a:lnTo>
                <a:lnTo>
                  <a:pt x="0" y="43048"/>
                </a:lnTo>
                <a:lnTo>
                  <a:pt x="0" y="31458"/>
                </a:lnTo>
                <a:lnTo>
                  <a:pt x="36425" y="31458"/>
                </a:lnTo>
                <a:lnTo>
                  <a:pt x="36425" y="0"/>
                </a:lnTo>
                <a:lnTo>
                  <a:pt x="49671" y="0"/>
                </a:lnTo>
                <a:lnTo>
                  <a:pt x="49671" y="31458"/>
                </a:lnTo>
                <a:lnTo>
                  <a:pt x="86097" y="31458"/>
                </a:lnTo>
                <a:lnTo>
                  <a:pt x="86097" y="43048"/>
                </a:lnTo>
                <a:lnTo>
                  <a:pt x="49671" y="43048"/>
                </a:lnTo>
                <a:lnTo>
                  <a:pt x="49671" y="74507"/>
                </a:lnTo>
                <a:lnTo>
                  <a:pt x="36425"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56" name="Freeform 55">
            <a:extLst>
              <a:ext uri="{FF2B5EF4-FFF2-40B4-BE49-F238E27FC236}">
                <a16:creationId xmlns:a16="http://schemas.microsoft.com/office/drawing/2014/main" id="{5C6548F3-F77C-A5A6-8365-4A2067632614}"/>
              </a:ext>
            </a:extLst>
          </p:cNvPr>
          <p:cNvSpPr/>
          <p:nvPr/>
        </p:nvSpPr>
        <p:spPr>
          <a:xfrm>
            <a:off x="1813933" y="1464053"/>
            <a:ext cx="87752" cy="74506"/>
          </a:xfrm>
          <a:custGeom>
            <a:avLst/>
            <a:gdLst>
              <a:gd name="csX0" fmla="*/ 36425 w 87752"/>
              <a:gd name="csY0" fmla="*/ 74507 h 74506"/>
              <a:gd name="csX1" fmla="*/ 36425 w 87752"/>
              <a:gd name="csY1" fmla="*/ 43048 h 74506"/>
              <a:gd name="csX2" fmla="*/ 0 w 87752"/>
              <a:gd name="csY2" fmla="*/ 43048 h 74506"/>
              <a:gd name="csX3" fmla="*/ 0 w 87752"/>
              <a:gd name="csY3" fmla="*/ 31458 h 74506"/>
              <a:gd name="csX4" fmla="*/ 36425 w 87752"/>
              <a:gd name="csY4" fmla="*/ 31458 h 74506"/>
              <a:gd name="csX5" fmla="*/ 36425 w 87752"/>
              <a:gd name="csY5" fmla="*/ 0 h 74506"/>
              <a:gd name="csX6" fmla="*/ 51327 w 87752"/>
              <a:gd name="csY6" fmla="*/ 0 h 74506"/>
              <a:gd name="csX7" fmla="*/ 51327 w 87752"/>
              <a:gd name="csY7" fmla="*/ 31458 h 74506"/>
              <a:gd name="csX8" fmla="*/ 87752 w 87752"/>
              <a:gd name="csY8" fmla="*/ 31458 h 74506"/>
              <a:gd name="csX9" fmla="*/ 87752 w 87752"/>
              <a:gd name="csY9" fmla="*/ 43048 h 74506"/>
              <a:gd name="csX10" fmla="*/ 51327 w 87752"/>
              <a:gd name="csY10" fmla="*/ 43048 h 74506"/>
              <a:gd name="csX11" fmla="*/ 51327 w 87752"/>
              <a:gd name="csY11" fmla="*/ 74507 h 74506"/>
              <a:gd name="csX12" fmla="*/ 36425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5" y="74507"/>
                </a:moveTo>
                <a:lnTo>
                  <a:pt x="36425" y="43048"/>
                </a:lnTo>
                <a:lnTo>
                  <a:pt x="0" y="43048"/>
                </a:lnTo>
                <a:lnTo>
                  <a:pt x="0" y="31458"/>
                </a:lnTo>
                <a:lnTo>
                  <a:pt x="36425" y="31458"/>
                </a:lnTo>
                <a:lnTo>
                  <a:pt x="36425" y="0"/>
                </a:lnTo>
                <a:lnTo>
                  <a:pt x="51327" y="0"/>
                </a:lnTo>
                <a:lnTo>
                  <a:pt x="51327" y="31458"/>
                </a:lnTo>
                <a:lnTo>
                  <a:pt x="87752" y="31458"/>
                </a:lnTo>
                <a:lnTo>
                  <a:pt x="87752" y="43048"/>
                </a:lnTo>
                <a:lnTo>
                  <a:pt x="51327" y="43048"/>
                </a:lnTo>
                <a:lnTo>
                  <a:pt x="51327" y="74507"/>
                </a:lnTo>
                <a:lnTo>
                  <a:pt x="36425"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57" name="Freeform 56">
            <a:extLst>
              <a:ext uri="{FF2B5EF4-FFF2-40B4-BE49-F238E27FC236}">
                <a16:creationId xmlns:a16="http://schemas.microsoft.com/office/drawing/2014/main" id="{8A319BF2-FF6C-7A27-9CC3-BF8EBBABCFC4}"/>
              </a:ext>
            </a:extLst>
          </p:cNvPr>
          <p:cNvSpPr/>
          <p:nvPr/>
        </p:nvSpPr>
        <p:spPr>
          <a:xfrm>
            <a:off x="1827179" y="1599821"/>
            <a:ext cx="86096" cy="62916"/>
          </a:xfrm>
          <a:custGeom>
            <a:avLst/>
            <a:gdLst>
              <a:gd name="csX0" fmla="*/ 36426 w 86096"/>
              <a:gd name="csY0" fmla="*/ 62917 h 62916"/>
              <a:gd name="csX1" fmla="*/ 36426 w 86096"/>
              <a:gd name="csY1" fmla="*/ 36426 h 62916"/>
              <a:gd name="csX2" fmla="*/ 0 w 86096"/>
              <a:gd name="csY2" fmla="*/ 36426 h 62916"/>
              <a:gd name="csX3" fmla="*/ 0 w 86096"/>
              <a:gd name="csY3" fmla="*/ 26491 h 62916"/>
              <a:gd name="csX4" fmla="*/ 36426 w 86096"/>
              <a:gd name="csY4" fmla="*/ 26491 h 62916"/>
              <a:gd name="csX5" fmla="*/ 36426 w 86096"/>
              <a:gd name="csY5" fmla="*/ 0 h 62916"/>
              <a:gd name="csX6" fmla="*/ 49671 w 86096"/>
              <a:gd name="csY6" fmla="*/ 0 h 62916"/>
              <a:gd name="csX7" fmla="*/ 49671 w 86096"/>
              <a:gd name="csY7" fmla="*/ 26491 h 62916"/>
              <a:gd name="csX8" fmla="*/ 86097 w 86096"/>
              <a:gd name="csY8" fmla="*/ 26491 h 62916"/>
              <a:gd name="csX9" fmla="*/ 86097 w 86096"/>
              <a:gd name="csY9" fmla="*/ 36426 h 62916"/>
              <a:gd name="csX10" fmla="*/ 49671 w 86096"/>
              <a:gd name="csY10" fmla="*/ 36426 h 62916"/>
              <a:gd name="csX11" fmla="*/ 49671 w 86096"/>
              <a:gd name="csY11" fmla="*/ 62917 h 62916"/>
              <a:gd name="csX12" fmla="*/ 36426 w 86096"/>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2916">
                <a:moveTo>
                  <a:pt x="36426" y="62917"/>
                </a:moveTo>
                <a:lnTo>
                  <a:pt x="36426" y="36426"/>
                </a:lnTo>
                <a:lnTo>
                  <a:pt x="0" y="36426"/>
                </a:lnTo>
                <a:lnTo>
                  <a:pt x="0" y="26491"/>
                </a:lnTo>
                <a:lnTo>
                  <a:pt x="36426" y="26491"/>
                </a:lnTo>
                <a:lnTo>
                  <a:pt x="36426" y="0"/>
                </a:lnTo>
                <a:lnTo>
                  <a:pt x="49671" y="0"/>
                </a:lnTo>
                <a:lnTo>
                  <a:pt x="49671" y="26491"/>
                </a:lnTo>
                <a:lnTo>
                  <a:pt x="86097" y="26491"/>
                </a:lnTo>
                <a:lnTo>
                  <a:pt x="86097" y="36426"/>
                </a:lnTo>
                <a:lnTo>
                  <a:pt x="49671" y="36426"/>
                </a:lnTo>
                <a:lnTo>
                  <a:pt x="49671" y="62917"/>
                </a:lnTo>
                <a:lnTo>
                  <a:pt x="36426" y="6291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58" name="Freeform 57">
            <a:extLst>
              <a:ext uri="{FF2B5EF4-FFF2-40B4-BE49-F238E27FC236}">
                <a16:creationId xmlns:a16="http://schemas.microsoft.com/office/drawing/2014/main" id="{E80FDFA9-158B-023D-A858-D3EA712D5C48}"/>
              </a:ext>
            </a:extLst>
          </p:cNvPr>
          <p:cNvSpPr/>
          <p:nvPr/>
        </p:nvSpPr>
        <p:spPr>
          <a:xfrm>
            <a:off x="1827179" y="1687573"/>
            <a:ext cx="86096" cy="61260"/>
          </a:xfrm>
          <a:custGeom>
            <a:avLst/>
            <a:gdLst>
              <a:gd name="csX0" fmla="*/ 36426 w 86096"/>
              <a:gd name="csY0" fmla="*/ 61261 h 61260"/>
              <a:gd name="csX1" fmla="*/ 36426 w 86096"/>
              <a:gd name="csY1" fmla="*/ 34770 h 61260"/>
              <a:gd name="csX2" fmla="*/ 0 w 86096"/>
              <a:gd name="csY2" fmla="*/ 34770 h 61260"/>
              <a:gd name="csX3" fmla="*/ 0 w 86096"/>
              <a:gd name="csY3" fmla="*/ 26491 h 61260"/>
              <a:gd name="csX4" fmla="*/ 36426 w 86096"/>
              <a:gd name="csY4" fmla="*/ 26491 h 61260"/>
              <a:gd name="csX5" fmla="*/ 36426 w 86096"/>
              <a:gd name="csY5" fmla="*/ 0 h 61260"/>
              <a:gd name="csX6" fmla="*/ 49671 w 86096"/>
              <a:gd name="csY6" fmla="*/ 0 h 61260"/>
              <a:gd name="csX7" fmla="*/ 49671 w 86096"/>
              <a:gd name="csY7" fmla="*/ 26491 h 61260"/>
              <a:gd name="csX8" fmla="*/ 86097 w 86096"/>
              <a:gd name="csY8" fmla="*/ 26491 h 61260"/>
              <a:gd name="csX9" fmla="*/ 86097 w 86096"/>
              <a:gd name="csY9" fmla="*/ 34770 h 61260"/>
              <a:gd name="csX10" fmla="*/ 49671 w 86096"/>
              <a:gd name="csY10" fmla="*/ 34770 h 61260"/>
              <a:gd name="csX11" fmla="*/ 49671 w 86096"/>
              <a:gd name="csY11" fmla="*/ 61261 h 61260"/>
              <a:gd name="csX12" fmla="*/ 36426 w 8609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0">
                <a:moveTo>
                  <a:pt x="36426" y="61261"/>
                </a:moveTo>
                <a:lnTo>
                  <a:pt x="36426" y="34770"/>
                </a:lnTo>
                <a:lnTo>
                  <a:pt x="0" y="34770"/>
                </a:lnTo>
                <a:lnTo>
                  <a:pt x="0" y="26491"/>
                </a:lnTo>
                <a:lnTo>
                  <a:pt x="36426" y="26491"/>
                </a:lnTo>
                <a:lnTo>
                  <a:pt x="36426" y="0"/>
                </a:lnTo>
                <a:lnTo>
                  <a:pt x="49671" y="0"/>
                </a:lnTo>
                <a:lnTo>
                  <a:pt x="49671" y="26491"/>
                </a:lnTo>
                <a:lnTo>
                  <a:pt x="86097" y="26491"/>
                </a:lnTo>
                <a:lnTo>
                  <a:pt x="86097" y="34770"/>
                </a:lnTo>
                <a:lnTo>
                  <a:pt x="49671" y="34770"/>
                </a:lnTo>
                <a:lnTo>
                  <a:pt x="49671" y="61261"/>
                </a:lnTo>
                <a:lnTo>
                  <a:pt x="36426"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59" name="Freeform 58">
            <a:extLst>
              <a:ext uri="{FF2B5EF4-FFF2-40B4-BE49-F238E27FC236}">
                <a16:creationId xmlns:a16="http://schemas.microsoft.com/office/drawing/2014/main" id="{F2EBCDEF-9CFF-11D6-4082-6FEEB132EC5D}"/>
              </a:ext>
            </a:extLst>
          </p:cNvPr>
          <p:cNvSpPr/>
          <p:nvPr/>
        </p:nvSpPr>
        <p:spPr>
          <a:xfrm>
            <a:off x="1838769" y="1723999"/>
            <a:ext cx="87752" cy="74506"/>
          </a:xfrm>
          <a:custGeom>
            <a:avLst/>
            <a:gdLst>
              <a:gd name="csX0" fmla="*/ 36425 w 87752"/>
              <a:gd name="csY0" fmla="*/ 74507 h 74506"/>
              <a:gd name="csX1" fmla="*/ 36425 w 87752"/>
              <a:gd name="csY1" fmla="*/ 43048 h 74506"/>
              <a:gd name="csX2" fmla="*/ 0 w 87752"/>
              <a:gd name="csY2" fmla="*/ 43048 h 74506"/>
              <a:gd name="csX3" fmla="*/ 0 w 87752"/>
              <a:gd name="csY3" fmla="*/ 31458 h 74506"/>
              <a:gd name="csX4" fmla="*/ 36425 w 87752"/>
              <a:gd name="csY4" fmla="*/ 31458 h 74506"/>
              <a:gd name="csX5" fmla="*/ 36425 w 87752"/>
              <a:gd name="csY5" fmla="*/ 0 h 74506"/>
              <a:gd name="csX6" fmla="*/ 51327 w 87752"/>
              <a:gd name="csY6" fmla="*/ 0 h 74506"/>
              <a:gd name="csX7" fmla="*/ 51327 w 87752"/>
              <a:gd name="csY7" fmla="*/ 31458 h 74506"/>
              <a:gd name="csX8" fmla="*/ 87752 w 87752"/>
              <a:gd name="csY8" fmla="*/ 31458 h 74506"/>
              <a:gd name="csX9" fmla="*/ 87752 w 87752"/>
              <a:gd name="csY9" fmla="*/ 43048 h 74506"/>
              <a:gd name="csX10" fmla="*/ 51327 w 87752"/>
              <a:gd name="csY10" fmla="*/ 43048 h 74506"/>
              <a:gd name="csX11" fmla="*/ 51327 w 87752"/>
              <a:gd name="csY11" fmla="*/ 74507 h 74506"/>
              <a:gd name="csX12" fmla="*/ 36425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5" y="74507"/>
                </a:moveTo>
                <a:lnTo>
                  <a:pt x="36425" y="43048"/>
                </a:lnTo>
                <a:lnTo>
                  <a:pt x="0" y="43048"/>
                </a:lnTo>
                <a:lnTo>
                  <a:pt x="0" y="31458"/>
                </a:lnTo>
                <a:lnTo>
                  <a:pt x="36425" y="31458"/>
                </a:lnTo>
                <a:lnTo>
                  <a:pt x="36425" y="0"/>
                </a:lnTo>
                <a:lnTo>
                  <a:pt x="51327" y="0"/>
                </a:lnTo>
                <a:lnTo>
                  <a:pt x="51327" y="31458"/>
                </a:lnTo>
                <a:lnTo>
                  <a:pt x="87752" y="31458"/>
                </a:lnTo>
                <a:lnTo>
                  <a:pt x="87752" y="43048"/>
                </a:lnTo>
                <a:lnTo>
                  <a:pt x="51327" y="43048"/>
                </a:lnTo>
                <a:lnTo>
                  <a:pt x="51327" y="74507"/>
                </a:lnTo>
                <a:lnTo>
                  <a:pt x="36425"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0" name="Freeform 59">
            <a:extLst>
              <a:ext uri="{FF2B5EF4-FFF2-40B4-BE49-F238E27FC236}">
                <a16:creationId xmlns:a16="http://schemas.microsoft.com/office/drawing/2014/main" id="{58A3C998-B881-C575-10A8-B6F06474E833}"/>
              </a:ext>
            </a:extLst>
          </p:cNvPr>
          <p:cNvSpPr/>
          <p:nvPr/>
        </p:nvSpPr>
        <p:spPr>
          <a:xfrm>
            <a:off x="1852014" y="1798505"/>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8 h 74506"/>
              <a:gd name="csX4" fmla="*/ 36426 w 86096"/>
              <a:gd name="csY4" fmla="*/ 31458 h 74506"/>
              <a:gd name="csX5" fmla="*/ 36426 w 86096"/>
              <a:gd name="csY5" fmla="*/ 0 h 74506"/>
              <a:gd name="csX6" fmla="*/ 49671 w 86096"/>
              <a:gd name="csY6" fmla="*/ 0 h 74506"/>
              <a:gd name="csX7" fmla="*/ 49671 w 86096"/>
              <a:gd name="csY7" fmla="*/ 31458 h 74506"/>
              <a:gd name="csX8" fmla="*/ 86097 w 86096"/>
              <a:gd name="csY8" fmla="*/ 31458 h 74506"/>
              <a:gd name="csX9" fmla="*/ 86097 w 86096"/>
              <a:gd name="csY9" fmla="*/ 43048 h 74506"/>
              <a:gd name="csX10" fmla="*/ 49671 w 86096"/>
              <a:gd name="csY10" fmla="*/ 43048 h 74506"/>
              <a:gd name="csX11" fmla="*/ 49671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8"/>
                </a:lnTo>
                <a:lnTo>
                  <a:pt x="36426" y="31458"/>
                </a:lnTo>
                <a:lnTo>
                  <a:pt x="36426" y="0"/>
                </a:lnTo>
                <a:lnTo>
                  <a:pt x="49671" y="0"/>
                </a:lnTo>
                <a:lnTo>
                  <a:pt x="49671" y="31458"/>
                </a:lnTo>
                <a:lnTo>
                  <a:pt x="86097" y="31458"/>
                </a:lnTo>
                <a:lnTo>
                  <a:pt x="86097" y="43048"/>
                </a:lnTo>
                <a:lnTo>
                  <a:pt x="49671" y="43048"/>
                </a:lnTo>
                <a:lnTo>
                  <a:pt x="49671" y="74507"/>
                </a:lnTo>
                <a:lnTo>
                  <a:pt x="36426"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1" name="Freeform 60">
            <a:extLst>
              <a:ext uri="{FF2B5EF4-FFF2-40B4-BE49-F238E27FC236}">
                <a16:creationId xmlns:a16="http://schemas.microsoft.com/office/drawing/2014/main" id="{B462851A-830B-7577-8E5D-D163CD3E52E3}"/>
              </a:ext>
            </a:extLst>
          </p:cNvPr>
          <p:cNvSpPr/>
          <p:nvPr/>
        </p:nvSpPr>
        <p:spPr>
          <a:xfrm>
            <a:off x="1888440" y="1798505"/>
            <a:ext cx="87752" cy="74506"/>
          </a:xfrm>
          <a:custGeom>
            <a:avLst/>
            <a:gdLst>
              <a:gd name="csX0" fmla="*/ 36425 w 87752"/>
              <a:gd name="csY0" fmla="*/ 74507 h 74506"/>
              <a:gd name="csX1" fmla="*/ 36425 w 87752"/>
              <a:gd name="csY1" fmla="*/ 43048 h 74506"/>
              <a:gd name="csX2" fmla="*/ 0 w 87752"/>
              <a:gd name="csY2" fmla="*/ 43048 h 74506"/>
              <a:gd name="csX3" fmla="*/ 0 w 87752"/>
              <a:gd name="csY3" fmla="*/ 31458 h 74506"/>
              <a:gd name="csX4" fmla="*/ 36425 w 87752"/>
              <a:gd name="csY4" fmla="*/ 31458 h 74506"/>
              <a:gd name="csX5" fmla="*/ 36425 w 87752"/>
              <a:gd name="csY5" fmla="*/ 0 h 74506"/>
              <a:gd name="csX6" fmla="*/ 51327 w 87752"/>
              <a:gd name="csY6" fmla="*/ 0 h 74506"/>
              <a:gd name="csX7" fmla="*/ 51327 w 87752"/>
              <a:gd name="csY7" fmla="*/ 31458 h 74506"/>
              <a:gd name="csX8" fmla="*/ 87752 w 87752"/>
              <a:gd name="csY8" fmla="*/ 31458 h 74506"/>
              <a:gd name="csX9" fmla="*/ 87752 w 87752"/>
              <a:gd name="csY9" fmla="*/ 43048 h 74506"/>
              <a:gd name="csX10" fmla="*/ 51327 w 87752"/>
              <a:gd name="csY10" fmla="*/ 43048 h 74506"/>
              <a:gd name="csX11" fmla="*/ 51327 w 87752"/>
              <a:gd name="csY11" fmla="*/ 74507 h 74506"/>
              <a:gd name="csX12" fmla="*/ 36425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5" y="74507"/>
                </a:moveTo>
                <a:lnTo>
                  <a:pt x="36425" y="43048"/>
                </a:lnTo>
                <a:lnTo>
                  <a:pt x="0" y="43048"/>
                </a:lnTo>
                <a:lnTo>
                  <a:pt x="0" y="31458"/>
                </a:lnTo>
                <a:lnTo>
                  <a:pt x="36425" y="31458"/>
                </a:lnTo>
                <a:lnTo>
                  <a:pt x="36425" y="0"/>
                </a:lnTo>
                <a:lnTo>
                  <a:pt x="51327" y="0"/>
                </a:lnTo>
                <a:lnTo>
                  <a:pt x="51327" y="31458"/>
                </a:lnTo>
                <a:lnTo>
                  <a:pt x="87752" y="31458"/>
                </a:lnTo>
                <a:lnTo>
                  <a:pt x="87752" y="43048"/>
                </a:lnTo>
                <a:lnTo>
                  <a:pt x="51327" y="43048"/>
                </a:lnTo>
                <a:lnTo>
                  <a:pt x="51327" y="74507"/>
                </a:lnTo>
                <a:lnTo>
                  <a:pt x="36425"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2" name="Freeform 61">
            <a:extLst>
              <a:ext uri="{FF2B5EF4-FFF2-40B4-BE49-F238E27FC236}">
                <a16:creationId xmlns:a16="http://schemas.microsoft.com/office/drawing/2014/main" id="{D8F4B272-4A18-9B40-67D5-838F7A1463D7}"/>
              </a:ext>
            </a:extLst>
          </p:cNvPr>
          <p:cNvSpPr/>
          <p:nvPr/>
        </p:nvSpPr>
        <p:spPr>
          <a:xfrm>
            <a:off x="2100370" y="1934273"/>
            <a:ext cx="86096" cy="74506"/>
          </a:xfrm>
          <a:custGeom>
            <a:avLst/>
            <a:gdLst>
              <a:gd name="csX0" fmla="*/ 34770 w 86096"/>
              <a:gd name="csY0" fmla="*/ 74507 h 74506"/>
              <a:gd name="csX1" fmla="*/ 34770 w 86096"/>
              <a:gd name="csY1" fmla="*/ 43048 h 74506"/>
              <a:gd name="csX2" fmla="*/ 0 w 86096"/>
              <a:gd name="csY2" fmla="*/ 43048 h 74506"/>
              <a:gd name="csX3" fmla="*/ 0 w 86096"/>
              <a:gd name="csY3" fmla="*/ 31458 h 74506"/>
              <a:gd name="csX4" fmla="*/ 34770 w 86096"/>
              <a:gd name="csY4" fmla="*/ 31458 h 74506"/>
              <a:gd name="csX5" fmla="*/ 34770 w 86096"/>
              <a:gd name="csY5" fmla="*/ 0 h 74506"/>
              <a:gd name="csX6" fmla="*/ 49671 w 86096"/>
              <a:gd name="csY6" fmla="*/ 0 h 74506"/>
              <a:gd name="csX7" fmla="*/ 49671 w 86096"/>
              <a:gd name="csY7" fmla="*/ 31458 h 74506"/>
              <a:gd name="csX8" fmla="*/ 86097 w 86096"/>
              <a:gd name="csY8" fmla="*/ 31458 h 74506"/>
              <a:gd name="csX9" fmla="*/ 86097 w 86096"/>
              <a:gd name="csY9" fmla="*/ 43048 h 74506"/>
              <a:gd name="csX10" fmla="*/ 49671 w 86096"/>
              <a:gd name="csY10" fmla="*/ 43048 h 74506"/>
              <a:gd name="csX11" fmla="*/ 49671 w 86096"/>
              <a:gd name="csY11" fmla="*/ 74507 h 74506"/>
              <a:gd name="csX12" fmla="*/ 34770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4770" y="74507"/>
                </a:moveTo>
                <a:lnTo>
                  <a:pt x="34770" y="43048"/>
                </a:lnTo>
                <a:lnTo>
                  <a:pt x="0" y="43048"/>
                </a:lnTo>
                <a:lnTo>
                  <a:pt x="0" y="31458"/>
                </a:lnTo>
                <a:lnTo>
                  <a:pt x="34770" y="31458"/>
                </a:lnTo>
                <a:lnTo>
                  <a:pt x="34770" y="0"/>
                </a:lnTo>
                <a:lnTo>
                  <a:pt x="49671" y="0"/>
                </a:lnTo>
                <a:lnTo>
                  <a:pt x="49671" y="31458"/>
                </a:lnTo>
                <a:lnTo>
                  <a:pt x="86097" y="31458"/>
                </a:lnTo>
                <a:lnTo>
                  <a:pt x="86097" y="43048"/>
                </a:lnTo>
                <a:lnTo>
                  <a:pt x="49671" y="43048"/>
                </a:lnTo>
                <a:lnTo>
                  <a:pt x="49671" y="74507"/>
                </a:lnTo>
                <a:lnTo>
                  <a:pt x="34770"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3" name="Freeform 62">
            <a:extLst>
              <a:ext uri="{FF2B5EF4-FFF2-40B4-BE49-F238E27FC236}">
                <a16:creationId xmlns:a16="http://schemas.microsoft.com/office/drawing/2014/main" id="{46BAB4D8-1069-A0F5-1832-AFEFA2A3D1BE}"/>
              </a:ext>
            </a:extLst>
          </p:cNvPr>
          <p:cNvSpPr/>
          <p:nvPr/>
        </p:nvSpPr>
        <p:spPr>
          <a:xfrm>
            <a:off x="2111960" y="1972354"/>
            <a:ext cx="86096" cy="61261"/>
          </a:xfrm>
          <a:custGeom>
            <a:avLst/>
            <a:gdLst>
              <a:gd name="csX0" fmla="*/ 36425 w 86096"/>
              <a:gd name="csY0" fmla="*/ 61261 h 61261"/>
              <a:gd name="csX1" fmla="*/ 36425 w 86096"/>
              <a:gd name="csY1" fmla="*/ 34770 h 61261"/>
              <a:gd name="csX2" fmla="*/ 0 w 86096"/>
              <a:gd name="csY2" fmla="*/ 34770 h 61261"/>
              <a:gd name="csX3" fmla="*/ 0 w 86096"/>
              <a:gd name="csY3" fmla="*/ 26491 h 61261"/>
              <a:gd name="csX4" fmla="*/ 36425 w 86096"/>
              <a:gd name="csY4" fmla="*/ 26491 h 61261"/>
              <a:gd name="csX5" fmla="*/ 36425 w 86096"/>
              <a:gd name="csY5" fmla="*/ 0 h 61261"/>
              <a:gd name="csX6" fmla="*/ 51327 w 86096"/>
              <a:gd name="csY6" fmla="*/ 0 h 61261"/>
              <a:gd name="csX7" fmla="*/ 51327 w 86096"/>
              <a:gd name="csY7" fmla="*/ 26491 h 61261"/>
              <a:gd name="csX8" fmla="*/ 86097 w 86096"/>
              <a:gd name="csY8" fmla="*/ 26491 h 61261"/>
              <a:gd name="csX9" fmla="*/ 86097 w 86096"/>
              <a:gd name="csY9" fmla="*/ 34770 h 61261"/>
              <a:gd name="csX10" fmla="*/ 51327 w 86096"/>
              <a:gd name="csY10" fmla="*/ 34770 h 61261"/>
              <a:gd name="csX11" fmla="*/ 51327 w 86096"/>
              <a:gd name="csY11" fmla="*/ 61261 h 61261"/>
              <a:gd name="csX12" fmla="*/ 36425 w 86096"/>
              <a:gd name="csY12" fmla="*/ 61261 h 612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1">
                <a:moveTo>
                  <a:pt x="36425" y="61261"/>
                </a:moveTo>
                <a:lnTo>
                  <a:pt x="36425" y="34770"/>
                </a:lnTo>
                <a:lnTo>
                  <a:pt x="0" y="34770"/>
                </a:lnTo>
                <a:lnTo>
                  <a:pt x="0" y="26491"/>
                </a:lnTo>
                <a:lnTo>
                  <a:pt x="36425" y="26491"/>
                </a:lnTo>
                <a:lnTo>
                  <a:pt x="36425" y="0"/>
                </a:lnTo>
                <a:lnTo>
                  <a:pt x="51327" y="0"/>
                </a:lnTo>
                <a:lnTo>
                  <a:pt x="51327" y="26491"/>
                </a:lnTo>
                <a:lnTo>
                  <a:pt x="86097" y="26491"/>
                </a:lnTo>
                <a:lnTo>
                  <a:pt x="86097" y="34770"/>
                </a:lnTo>
                <a:lnTo>
                  <a:pt x="51327" y="34770"/>
                </a:lnTo>
                <a:lnTo>
                  <a:pt x="51327" y="61261"/>
                </a:lnTo>
                <a:lnTo>
                  <a:pt x="36425"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4" name="Freeform 63">
            <a:extLst>
              <a:ext uri="{FF2B5EF4-FFF2-40B4-BE49-F238E27FC236}">
                <a16:creationId xmlns:a16="http://schemas.microsoft.com/office/drawing/2014/main" id="{FD30E06D-E465-4DDB-69E4-C3359C28D6EE}"/>
              </a:ext>
            </a:extLst>
          </p:cNvPr>
          <p:cNvSpPr/>
          <p:nvPr/>
        </p:nvSpPr>
        <p:spPr>
          <a:xfrm>
            <a:off x="2125205" y="2008780"/>
            <a:ext cx="86096" cy="74506"/>
          </a:xfrm>
          <a:custGeom>
            <a:avLst/>
            <a:gdLst>
              <a:gd name="csX0" fmla="*/ 34770 w 86096"/>
              <a:gd name="csY0" fmla="*/ 74507 h 74506"/>
              <a:gd name="csX1" fmla="*/ 34770 w 86096"/>
              <a:gd name="csY1" fmla="*/ 43048 h 74506"/>
              <a:gd name="csX2" fmla="*/ 0 w 86096"/>
              <a:gd name="csY2" fmla="*/ 43048 h 74506"/>
              <a:gd name="csX3" fmla="*/ 0 w 86096"/>
              <a:gd name="csY3" fmla="*/ 31458 h 74506"/>
              <a:gd name="csX4" fmla="*/ 34770 w 86096"/>
              <a:gd name="csY4" fmla="*/ 31458 h 74506"/>
              <a:gd name="csX5" fmla="*/ 34770 w 86096"/>
              <a:gd name="csY5" fmla="*/ 0 h 74506"/>
              <a:gd name="csX6" fmla="*/ 49671 w 86096"/>
              <a:gd name="csY6" fmla="*/ 0 h 74506"/>
              <a:gd name="csX7" fmla="*/ 49671 w 86096"/>
              <a:gd name="csY7" fmla="*/ 31458 h 74506"/>
              <a:gd name="csX8" fmla="*/ 86097 w 86096"/>
              <a:gd name="csY8" fmla="*/ 31458 h 74506"/>
              <a:gd name="csX9" fmla="*/ 86097 w 86096"/>
              <a:gd name="csY9" fmla="*/ 43048 h 74506"/>
              <a:gd name="csX10" fmla="*/ 49671 w 86096"/>
              <a:gd name="csY10" fmla="*/ 43048 h 74506"/>
              <a:gd name="csX11" fmla="*/ 49671 w 86096"/>
              <a:gd name="csY11" fmla="*/ 74507 h 74506"/>
              <a:gd name="csX12" fmla="*/ 34770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4770" y="74507"/>
                </a:moveTo>
                <a:lnTo>
                  <a:pt x="34770" y="43048"/>
                </a:lnTo>
                <a:lnTo>
                  <a:pt x="0" y="43048"/>
                </a:lnTo>
                <a:lnTo>
                  <a:pt x="0" y="31458"/>
                </a:lnTo>
                <a:lnTo>
                  <a:pt x="34770" y="31458"/>
                </a:lnTo>
                <a:lnTo>
                  <a:pt x="34770" y="0"/>
                </a:lnTo>
                <a:lnTo>
                  <a:pt x="49671" y="0"/>
                </a:lnTo>
                <a:lnTo>
                  <a:pt x="49671" y="31458"/>
                </a:lnTo>
                <a:lnTo>
                  <a:pt x="86097" y="31458"/>
                </a:lnTo>
                <a:lnTo>
                  <a:pt x="86097" y="43048"/>
                </a:lnTo>
                <a:lnTo>
                  <a:pt x="49671" y="43048"/>
                </a:lnTo>
                <a:lnTo>
                  <a:pt x="49671" y="74507"/>
                </a:lnTo>
                <a:lnTo>
                  <a:pt x="34770"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5" name="Freeform 64">
            <a:extLst>
              <a:ext uri="{FF2B5EF4-FFF2-40B4-BE49-F238E27FC236}">
                <a16:creationId xmlns:a16="http://schemas.microsoft.com/office/drawing/2014/main" id="{A0E3BF43-C0AE-0E5F-1626-63120C0D0824}"/>
              </a:ext>
            </a:extLst>
          </p:cNvPr>
          <p:cNvSpPr/>
          <p:nvPr/>
        </p:nvSpPr>
        <p:spPr>
          <a:xfrm>
            <a:off x="2360315" y="2121368"/>
            <a:ext cx="86096" cy="72851"/>
          </a:xfrm>
          <a:custGeom>
            <a:avLst/>
            <a:gdLst>
              <a:gd name="csX0" fmla="*/ 36425 w 86096"/>
              <a:gd name="csY0" fmla="*/ 72851 h 72851"/>
              <a:gd name="csX1" fmla="*/ 36425 w 86096"/>
              <a:gd name="csY1" fmla="*/ 41393 h 72851"/>
              <a:gd name="csX2" fmla="*/ 0 w 86096"/>
              <a:gd name="csY2" fmla="*/ 41393 h 72851"/>
              <a:gd name="csX3" fmla="*/ 0 w 86096"/>
              <a:gd name="csY3" fmla="*/ 31459 h 72851"/>
              <a:gd name="csX4" fmla="*/ 36425 w 86096"/>
              <a:gd name="csY4" fmla="*/ 31459 h 72851"/>
              <a:gd name="csX5" fmla="*/ 36425 w 86096"/>
              <a:gd name="csY5" fmla="*/ 0 h 72851"/>
              <a:gd name="csX6" fmla="*/ 49671 w 86096"/>
              <a:gd name="csY6" fmla="*/ 0 h 72851"/>
              <a:gd name="csX7" fmla="*/ 49671 w 86096"/>
              <a:gd name="csY7" fmla="*/ 31459 h 72851"/>
              <a:gd name="csX8" fmla="*/ 86097 w 86096"/>
              <a:gd name="csY8" fmla="*/ 31459 h 72851"/>
              <a:gd name="csX9" fmla="*/ 86097 w 86096"/>
              <a:gd name="csY9" fmla="*/ 41393 h 72851"/>
              <a:gd name="csX10" fmla="*/ 49671 w 86096"/>
              <a:gd name="csY10" fmla="*/ 41393 h 72851"/>
              <a:gd name="csX11" fmla="*/ 49671 w 86096"/>
              <a:gd name="csY11" fmla="*/ 72851 h 72851"/>
              <a:gd name="csX12" fmla="*/ 36425 w 86096"/>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2851">
                <a:moveTo>
                  <a:pt x="36425" y="72851"/>
                </a:moveTo>
                <a:lnTo>
                  <a:pt x="36425" y="41393"/>
                </a:lnTo>
                <a:lnTo>
                  <a:pt x="0" y="41393"/>
                </a:lnTo>
                <a:lnTo>
                  <a:pt x="0" y="31459"/>
                </a:lnTo>
                <a:lnTo>
                  <a:pt x="36425" y="31459"/>
                </a:lnTo>
                <a:lnTo>
                  <a:pt x="36425" y="0"/>
                </a:lnTo>
                <a:lnTo>
                  <a:pt x="49671" y="0"/>
                </a:lnTo>
                <a:lnTo>
                  <a:pt x="49671" y="31459"/>
                </a:lnTo>
                <a:lnTo>
                  <a:pt x="86097" y="31459"/>
                </a:lnTo>
                <a:lnTo>
                  <a:pt x="86097" y="41393"/>
                </a:lnTo>
                <a:lnTo>
                  <a:pt x="49671" y="41393"/>
                </a:lnTo>
                <a:lnTo>
                  <a:pt x="49671" y="72851"/>
                </a:lnTo>
                <a:lnTo>
                  <a:pt x="36425" y="7285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6" name="Freeform 65">
            <a:extLst>
              <a:ext uri="{FF2B5EF4-FFF2-40B4-BE49-F238E27FC236}">
                <a16:creationId xmlns:a16="http://schemas.microsoft.com/office/drawing/2014/main" id="{C304E357-D0AF-5396-1B6C-F13197BE4A75}"/>
              </a:ext>
            </a:extLst>
          </p:cNvPr>
          <p:cNvSpPr/>
          <p:nvPr/>
        </p:nvSpPr>
        <p:spPr>
          <a:xfrm>
            <a:off x="2929877" y="2727355"/>
            <a:ext cx="87752" cy="61260"/>
          </a:xfrm>
          <a:custGeom>
            <a:avLst/>
            <a:gdLst>
              <a:gd name="csX0" fmla="*/ 36425 w 87752"/>
              <a:gd name="csY0" fmla="*/ 61261 h 61260"/>
              <a:gd name="csX1" fmla="*/ 36425 w 87752"/>
              <a:gd name="csY1" fmla="*/ 36425 h 61260"/>
              <a:gd name="csX2" fmla="*/ 0 w 87752"/>
              <a:gd name="csY2" fmla="*/ 36425 h 61260"/>
              <a:gd name="csX3" fmla="*/ 0 w 87752"/>
              <a:gd name="csY3" fmla="*/ 26491 h 61260"/>
              <a:gd name="csX4" fmla="*/ 36425 w 87752"/>
              <a:gd name="csY4" fmla="*/ 26491 h 61260"/>
              <a:gd name="csX5" fmla="*/ 36425 w 87752"/>
              <a:gd name="csY5" fmla="*/ 0 h 61260"/>
              <a:gd name="csX6" fmla="*/ 51327 w 87752"/>
              <a:gd name="csY6" fmla="*/ 0 h 61260"/>
              <a:gd name="csX7" fmla="*/ 51327 w 87752"/>
              <a:gd name="csY7" fmla="*/ 26491 h 61260"/>
              <a:gd name="csX8" fmla="*/ 87752 w 87752"/>
              <a:gd name="csY8" fmla="*/ 26491 h 61260"/>
              <a:gd name="csX9" fmla="*/ 87752 w 87752"/>
              <a:gd name="csY9" fmla="*/ 36425 h 61260"/>
              <a:gd name="csX10" fmla="*/ 51327 w 87752"/>
              <a:gd name="csY10" fmla="*/ 36425 h 61260"/>
              <a:gd name="csX11" fmla="*/ 51327 w 87752"/>
              <a:gd name="csY11" fmla="*/ 61261 h 61260"/>
              <a:gd name="csX12" fmla="*/ 36425 w 87752"/>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1260">
                <a:moveTo>
                  <a:pt x="36425" y="61261"/>
                </a:moveTo>
                <a:lnTo>
                  <a:pt x="36425" y="36425"/>
                </a:lnTo>
                <a:lnTo>
                  <a:pt x="0" y="36425"/>
                </a:lnTo>
                <a:lnTo>
                  <a:pt x="0" y="26491"/>
                </a:lnTo>
                <a:lnTo>
                  <a:pt x="36425" y="26491"/>
                </a:lnTo>
                <a:lnTo>
                  <a:pt x="36425" y="0"/>
                </a:lnTo>
                <a:lnTo>
                  <a:pt x="51327" y="0"/>
                </a:lnTo>
                <a:lnTo>
                  <a:pt x="51327" y="26491"/>
                </a:lnTo>
                <a:lnTo>
                  <a:pt x="87752" y="26491"/>
                </a:lnTo>
                <a:lnTo>
                  <a:pt x="87752" y="36425"/>
                </a:lnTo>
                <a:lnTo>
                  <a:pt x="51327" y="36425"/>
                </a:lnTo>
                <a:lnTo>
                  <a:pt x="51327" y="61261"/>
                </a:lnTo>
                <a:lnTo>
                  <a:pt x="36425"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7" name="Freeform 66">
            <a:extLst>
              <a:ext uri="{FF2B5EF4-FFF2-40B4-BE49-F238E27FC236}">
                <a16:creationId xmlns:a16="http://schemas.microsoft.com/office/drawing/2014/main" id="{46FF3AFC-AE96-0D3C-CF13-EBBF95978556}"/>
              </a:ext>
            </a:extLst>
          </p:cNvPr>
          <p:cNvSpPr/>
          <p:nvPr/>
        </p:nvSpPr>
        <p:spPr>
          <a:xfrm>
            <a:off x="2967959" y="2777026"/>
            <a:ext cx="86096" cy="61260"/>
          </a:xfrm>
          <a:custGeom>
            <a:avLst/>
            <a:gdLst>
              <a:gd name="csX0" fmla="*/ 34770 w 86096"/>
              <a:gd name="csY0" fmla="*/ 61261 h 61260"/>
              <a:gd name="csX1" fmla="*/ 34770 w 86096"/>
              <a:gd name="csY1" fmla="*/ 36425 h 61260"/>
              <a:gd name="csX2" fmla="*/ 0 w 86096"/>
              <a:gd name="csY2" fmla="*/ 36425 h 61260"/>
              <a:gd name="csX3" fmla="*/ 0 w 86096"/>
              <a:gd name="csY3" fmla="*/ 26491 h 61260"/>
              <a:gd name="csX4" fmla="*/ 34770 w 86096"/>
              <a:gd name="csY4" fmla="*/ 26491 h 61260"/>
              <a:gd name="csX5" fmla="*/ 34770 w 86096"/>
              <a:gd name="csY5" fmla="*/ 0 h 61260"/>
              <a:gd name="csX6" fmla="*/ 49671 w 86096"/>
              <a:gd name="csY6" fmla="*/ 0 h 61260"/>
              <a:gd name="csX7" fmla="*/ 49671 w 86096"/>
              <a:gd name="csY7" fmla="*/ 26491 h 61260"/>
              <a:gd name="csX8" fmla="*/ 86097 w 86096"/>
              <a:gd name="csY8" fmla="*/ 26491 h 61260"/>
              <a:gd name="csX9" fmla="*/ 86097 w 86096"/>
              <a:gd name="csY9" fmla="*/ 36425 h 61260"/>
              <a:gd name="csX10" fmla="*/ 49671 w 86096"/>
              <a:gd name="csY10" fmla="*/ 36425 h 61260"/>
              <a:gd name="csX11" fmla="*/ 49671 w 86096"/>
              <a:gd name="csY11" fmla="*/ 61261 h 61260"/>
              <a:gd name="csX12" fmla="*/ 34770 w 8609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0">
                <a:moveTo>
                  <a:pt x="34770" y="61261"/>
                </a:moveTo>
                <a:lnTo>
                  <a:pt x="34770" y="36425"/>
                </a:lnTo>
                <a:lnTo>
                  <a:pt x="0" y="36425"/>
                </a:lnTo>
                <a:lnTo>
                  <a:pt x="0" y="26491"/>
                </a:lnTo>
                <a:lnTo>
                  <a:pt x="34770" y="26491"/>
                </a:lnTo>
                <a:lnTo>
                  <a:pt x="34770" y="0"/>
                </a:lnTo>
                <a:lnTo>
                  <a:pt x="49671" y="0"/>
                </a:lnTo>
                <a:lnTo>
                  <a:pt x="49671" y="26491"/>
                </a:lnTo>
                <a:lnTo>
                  <a:pt x="86097" y="26491"/>
                </a:lnTo>
                <a:lnTo>
                  <a:pt x="86097" y="36425"/>
                </a:lnTo>
                <a:lnTo>
                  <a:pt x="49671" y="36425"/>
                </a:lnTo>
                <a:lnTo>
                  <a:pt x="49671" y="61261"/>
                </a:lnTo>
                <a:lnTo>
                  <a:pt x="34770"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8" name="Freeform 67">
            <a:extLst>
              <a:ext uri="{FF2B5EF4-FFF2-40B4-BE49-F238E27FC236}">
                <a16:creationId xmlns:a16="http://schemas.microsoft.com/office/drawing/2014/main" id="{F39C189F-7E86-941B-DE16-CA67948CF82C}"/>
              </a:ext>
            </a:extLst>
          </p:cNvPr>
          <p:cNvSpPr/>
          <p:nvPr/>
        </p:nvSpPr>
        <p:spPr>
          <a:xfrm>
            <a:off x="3612027" y="3061807"/>
            <a:ext cx="86096" cy="61260"/>
          </a:xfrm>
          <a:custGeom>
            <a:avLst/>
            <a:gdLst>
              <a:gd name="csX0" fmla="*/ 36426 w 86096"/>
              <a:gd name="csY0" fmla="*/ 61261 h 61260"/>
              <a:gd name="csX1" fmla="*/ 36426 w 86096"/>
              <a:gd name="csY1" fmla="*/ 36425 h 61260"/>
              <a:gd name="csX2" fmla="*/ 0 w 86096"/>
              <a:gd name="csY2" fmla="*/ 36425 h 61260"/>
              <a:gd name="csX3" fmla="*/ 0 w 86096"/>
              <a:gd name="csY3" fmla="*/ 26491 h 61260"/>
              <a:gd name="csX4" fmla="*/ 36426 w 86096"/>
              <a:gd name="csY4" fmla="*/ 26491 h 61260"/>
              <a:gd name="csX5" fmla="*/ 36426 w 86096"/>
              <a:gd name="csY5" fmla="*/ 0 h 61260"/>
              <a:gd name="csX6" fmla="*/ 51327 w 86096"/>
              <a:gd name="csY6" fmla="*/ 0 h 61260"/>
              <a:gd name="csX7" fmla="*/ 51327 w 86096"/>
              <a:gd name="csY7" fmla="*/ 26491 h 61260"/>
              <a:gd name="csX8" fmla="*/ 86097 w 86096"/>
              <a:gd name="csY8" fmla="*/ 26491 h 61260"/>
              <a:gd name="csX9" fmla="*/ 86097 w 86096"/>
              <a:gd name="csY9" fmla="*/ 36425 h 61260"/>
              <a:gd name="csX10" fmla="*/ 51327 w 86096"/>
              <a:gd name="csY10" fmla="*/ 36425 h 61260"/>
              <a:gd name="csX11" fmla="*/ 51327 w 86096"/>
              <a:gd name="csY11" fmla="*/ 61261 h 61260"/>
              <a:gd name="csX12" fmla="*/ 36426 w 8609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0">
                <a:moveTo>
                  <a:pt x="36426" y="61261"/>
                </a:moveTo>
                <a:lnTo>
                  <a:pt x="36426" y="36425"/>
                </a:lnTo>
                <a:lnTo>
                  <a:pt x="0" y="36425"/>
                </a:lnTo>
                <a:lnTo>
                  <a:pt x="0" y="26491"/>
                </a:lnTo>
                <a:lnTo>
                  <a:pt x="36426" y="26491"/>
                </a:lnTo>
                <a:lnTo>
                  <a:pt x="36426" y="0"/>
                </a:lnTo>
                <a:lnTo>
                  <a:pt x="51327" y="0"/>
                </a:lnTo>
                <a:lnTo>
                  <a:pt x="51327" y="26491"/>
                </a:lnTo>
                <a:lnTo>
                  <a:pt x="86097" y="26491"/>
                </a:lnTo>
                <a:lnTo>
                  <a:pt x="86097" y="36425"/>
                </a:lnTo>
                <a:lnTo>
                  <a:pt x="51327" y="36425"/>
                </a:lnTo>
                <a:lnTo>
                  <a:pt x="51327" y="61261"/>
                </a:lnTo>
                <a:lnTo>
                  <a:pt x="36426"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69" name="Freeform 68">
            <a:extLst>
              <a:ext uri="{FF2B5EF4-FFF2-40B4-BE49-F238E27FC236}">
                <a16:creationId xmlns:a16="http://schemas.microsoft.com/office/drawing/2014/main" id="{F942974C-C29C-80D8-5608-761F46063968}"/>
              </a:ext>
            </a:extLst>
          </p:cNvPr>
          <p:cNvSpPr/>
          <p:nvPr/>
        </p:nvSpPr>
        <p:spPr>
          <a:xfrm>
            <a:off x="3761041" y="3073397"/>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9 h 74506"/>
              <a:gd name="csX4" fmla="*/ 36426 w 86096"/>
              <a:gd name="csY4" fmla="*/ 31459 h 74506"/>
              <a:gd name="csX5" fmla="*/ 36426 w 86096"/>
              <a:gd name="csY5" fmla="*/ 0 h 74506"/>
              <a:gd name="csX6" fmla="*/ 49671 w 86096"/>
              <a:gd name="csY6" fmla="*/ 0 h 74506"/>
              <a:gd name="csX7" fmla="*/ 49671 w 86096"/>
              <a:gd name="csY7" fmla="*/ 31459 h 74506"/>
              <a:gd name="csX8" fmla="*/ 86097 w 86096"/>
              <a:gd name="csY8" fmla="*/ 31459 h 74506"/>
              <a:gd name="csX9" fmla="*/ 86097 w 86096"/>
              <a:gd name="csY9" fmla="*/ 43048 h 74506"/>
              <a:gd name="csX10" fmla="*/ 49671 w 86096"/>
              <a:gd name="csY10" fmla="*/ 43048 h 74506"/>
              <a:gd name="csX11" fmla="*/ 49671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9"/>
                </a:lnTo>
                <a:lnTo>
                  <a:pt x="36426" y="31459"/>
                </a:lnTo>
                <a:lnTo>
                  <a:pt x="36426" y="0"/>
                </a:lnTo>
                <a:lnTo>
                  <a:pt x="49671" y="0"/>
                </a:lnTo>
                <a:lnTo>
                  <a:pt x="49671" y="31459"/>
                </a:lnTo>
                <a:lnTo>
                  <a:pt x="86097" y="31459"/>
                </a:lnTo>
                <a:lnTo>
                  <a:pt x="86097" y="43048"/>
                </a:lnTo>
                <a:lnTo>
                  <a:pt x="49671" y="43048"/>
                </a:lnTo>
                <a:lnTo>
                  <a:pt x="49671" y="74507"/>
                </a:lnTo>
                <a:lnTo>
                  <a:pt x="36426"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0" name="Freeform 69">
            <a:extLst>
              <a:ext uri="{FF2B5EF4-FFF2-40B4-BE49-F238E27FC236}">
                <a16:creationId xmlns:a16="http://schemas.microsoft.com/office/drawing/2014/main" id="{D2C40801-496D-2F0F-FAC2-F419AC8924B7}"/>
              </a:ext>
            </a:extLst>
          </p:cNvPr>
          <p:cNvSpPr/>
          <p:nvPr/>
        </p:nvSpPr>
        <p:spPr>
          <a:xfrm>
            <a:off x="4429945" y="3296917"/>
            <a:ext cx="86096" cy="61260"/>
          </a:xfrm>
          <a:custGeom>
            <a:avLst/>
            <a:gdLst>
              <a:gd name="csX0" fmla="*/ 36426 w 86096"/>
              <a:gd name="csY0" fmla="*/ 61261 h 61260"/>
              <a:gd name="csX1" fmla="*/ 36426 w 86096"/>
              <a:gd name="csY1" fmla="*/ 36425 h 61260"/>
              <a:gd name="csX2" fmla="*/ 0 w 86096"/>
              <a:gd name="csY2" fmla="*/ 36425 h 61260"/>
              <a:gd name="csX3" fmla="*/ 0 w 86096"/>
              <a:gd name="csY3" fmla="*/ 26491 h 61260"/>
              <a:gd name="csX4" fmla="*/ 36426 w 86096"/>
              <a:gd name="csY4" fmla="*/ 26491 h 61260"/>
              <a:gd name="csX5" fmla="*/ 36426 w 86096"/>
              <a:gd name="csY5" fmla="*/ 0 h 61260"/>
              <a:gd name="csX6" fmla="*/ 51327 w 86096"/>
              <a:gd name="csY6" fmla="*/ 0 h 61260"/>
              <a:gd name="csX7" fmla="*/ 51327 w 86096"/>
              <a:gd name="csY7" fmla="*/ 26491 h 61260"/>
              <a:gd name="csX8" fmla="*/ 86097 w 86096"/>
              <a:gd name="csY8" fmla="*/ 26491 h 61260"/>
              <a:gd name="csX9" fmla="*/ 86097 w 86096"/>
              <a:gd name="csY9" fmla="*/ 36425 h 61260"/>
              <a:gd name="csX10" fmla="*/ 51327 w 86096"/>
              <a:gd name="csY10" fmla="*/ 36425 h 61260"/>
              <a:gd name="csX11" fmla="*/ 51327 w 86096"/>
              <a:gd name="csY11" fmla="*/ 61261 h 61260"/>
              <a:gd name="csX12" fmla="*/ 36426 w 8609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0">
                <a:moveTo>
                  <a:pt x="36426" y="61261"/>
                </a:moveTo>
                <a:lnTo>
                  <a:pt x="36426" y="36425"/>
                </a:lnTo>
                <a:lnTo>
                  <a:pt x="0" y="36425"/>
                </a:lnTo>
                <a:lnTo>
                  <a:pt x="0" y="26491"/>
                </a:lnTo>
                <a:lnTo>
                  <a:pt x="36426" y="26491"/>
                </a:lnTo>
                <a:lnTo>
                  <a:pt x="36426" y="0"/>
                </a:lnTo>
                <a:lnTo>
                  <a:pt x="51327" y="0"/>
                </a:lnTo>
                <a:lnTo>
                  <a:pt x="51327" y="26491"/>
                </a:lnTo>
                <a:lnTo>
                  <a:pt x="86097" y="26491"/>
                </a:lnTo>
                <a:lnTo>
                  <a:pt x="86097" y="36425"/>
                </a:lnTo>
                <a:lnTo>
                  <a:pt x="51327" y="36425"/>
                </a:lnTo>
                <a:lnTo>
                  <a:pt x="51327" y="61261"/>
                </a:lnTo>
                <a:lnTo>
                  <a:pt x="36426"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1" name="Freeform 70">
            <a:extLst>
              <a:ext uri="{FF2B5EF4-FFF2-40B4-BE49-F238E27FC236}">
                <a16:creationId xmlns:a16="http://schemas.microsoft.com/office/drawing/2014/main" id="{CCCBC66D-B132-0F19-5FD2-F73E54511102}"/>
              </a:ext>
            </a:extLst>
          </p:cNvPr>
          <p:cNvSpPr/>
          <p:nvPr/>
        </p:nvSpPr>
        <p:spPr>
          <a:xfrm>
            <a:off x="4443191" y="3296917"/>
            <a:ext cx="86096" cy="61260"/>
          </a:xfrm>
          <a:custGeom>
            <a:avLst/>
            <a:gdLst>
              <a:gd name="csX0" fmla="*/ 34770 w 86096"/>
              <a:gd name="csY0" fmla="*/ 61261 h 61260"/>
              <a:gd name="csX1" fmla="*/ 34770 w 86096"/>
              <a:gd name="csY1" fmla="*/ 36425 h 61260"/>
              <a:gd name="csX2" fmla="*/ 0 w 86096"/>
              <a:gd name="csY2" fmla="*/ 36425 h 61260"/>
              <a:gd name="csX3" fmla="*/ 0 w 86096"/>
              <a:gd name="csY3" fmla="*/ 26491 h 61260"/>
              <a:gd name="csX4" fmla="*/ 34770 w 86096"/>
              <a:gd name="csY4" fmla="*/ 26491 h 61260"/>
              <a:gd name="csX5" fmla="*/ 34770 w 86096"/>
              <a:gd name="csY5" fmla="*/ 0 h 61260"/>
              <a:gd name="csX6" fmla="*/ 49671 w 86096"/>
              <a:gd name="csY6" fmla="*/ 0 h 61260"/>
              <a:gd name="csX7" fmla="*/ 49671 w 86096"/>
              <a:gd name="csY7" fmla="*/ 26491 h 61260"/>
              <a:gd name="csX8" fmla="*/ 86096 w 86096"/>
              <a:gd name="csY8" fmla="*/ 26491 h 61260"/>
              <a:gd name="csX9" fmla="*/ 86096 w 86096"/>
              <a:gd name="csY9" fmla="*/ 36425 h 61260"/>
              <a:gd name="csX10" fmla="*/ 49671 w 86096"/>
              <a:gd name="csY10" fmla="*/ 36425 h 61260"/>
              <a:gd name="csX11" fmla="*/ 49671 w 86096"/>
              <a:gd name="csY11" fmla="*/ 61261 h 61260"/>
              <a:gd name="csX12" fmla="*/ 34770 w 8609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0">
                <a:moveTo>
                  <a:pt x="34770" y="61261"/>
                </a:moveTo>
                <a:lnTo>
                  <a:pt x="34770" y="36425"/>
                </a:lnTo>
                <a:lnTo>
                  <a:pt x="0" y="36425"/>
                </a:lnTo>
                <a:lnTo>
                  <a:pt x="0" y="26491"/>
                </a:lnTo>
                <a:lnTo>
                  <a:pt x="34770" y="26491"/>
                </a:lnTo>
                <a:lnTo>
                  <a:pt x="34770" y="0"/>
                </a:lnTo>
                <a:lnTo>
                  <a:pt x="49671" y="0"/>
                </a:lnTo>
                <a:lnTo>
                  <a:pt x="49671" y="26491"/>
                </a:lnTo>
                <a:lnTo>
                  <a:pt x="86096" y="26491"/>
                </a:lnTo>
                <a:lnTo>
                  <a:pt x="86096" y="36425"/>
                </a:lnTo>
                <a:lnTo>
                  <a:pt x="49671" y="36425"/>
                </a:lnTo>
                <a:lnTo>
                  <a:pt x="49671" y="61261"/>
                </a:lnTo>
                <a:lnTo>
                  <a:pt x="34770"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2" name="Freeform 71">
            <a:extLst>
              <a:ext uri="{FF2B5EF4-FFF2-40B4-BE49-F238E27FC236}">
                <a16:creationId xmlns:a16="http://schemas.microsoft.com/office/drawing/2014/main" id="{BD9BF1A0-7543-8B85-B807-17C68068E0AA}"/>
              </a:ext>
            </a:extLst>
          </p:cNvPr>
          <p:cNvSpPr/>
          <p:nvPr/>
        </p:nvSpPr>
        <p:spPr>
          <a:xfrm>
            <a:off x="4678300" y="3310163"/>
            <a:ext cx="86096" cy="72850"/>
          </a:xfrm>
          <a:custGeom>
            <a:avLst/>
            <a:gdLst>
              <a:gd name="csX0" fmla="*/ 36426 w 86096"/>
              <a:gd name="csY0" fmla="*/ 72851 h 72850"/>
              <a:gd name="csX1" fmla="*/ 36426 w 86096"/>
              <a:gd name="csY1" fmla="*/ 41393 h 72850"/>
              <a:gd name="csX2" fmla="*/ 0 w 86096"/>
              <a:gd name="csY2" fmla="*/ 41393 h 72850"/>
              <a:gd name="csX3" fmla="*/ 0 w 86096"/>
              <a:gd name="csY3" fmla="*/ 31458 h 72850"/>
              <a:gd name="csX4" fmla="*/ 36426 w 86096"/>
              <a:gd name="csY4" fmla="*/ 31458 h 72850"/>
              <a:gd name="csX5" fmla="*/ 36426 w 86096"/>
              <a:gd name="csY5" fmla="*/ 0 h 72850"/>
              <a:gd name="csX6" fmla="*/ 49671 w 86096"/>
              <a:gd name="csY6" fmla="*/ 0 h 72850"/>
              <a:gd name="csX7" fmla="*/ 49671 w 86096"/>
              <a:gd name="csY7" fmla="*/ 31458 h 72850"/>
              <a:gd name="csX8" fmla="*/ 86097 w 86096"/>
              <a:gd name="csY8" fmla="*/ 31458 h 72850"/>
              <a:gd name="csX9" fmla="*/ 86097 w 86096"/>
              <a:gd name="csY9" fmla="*/ 41393 h 72850"/>
              <a:gd name="csX10" fmla="*/ 49671 w 86096"/>
              <a:gd name="csY10" fmla="*/ 41393 h 72850"/>
              <a:gd name="csX11" fmla="*/ 49671 w 86096"/>
              <a:gd name="csY11" fmla="*/ 72851 h 72850"/>
              <a:gd name="csX12" fmla="*/ 36426 w 86096"/>
              <a:gd name="csY12" fmla="*/ 72851 h 728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2850">
                <a:moveTo>
                  <a:pt x="36426" y="72851"/>
                </a:moveTo>
                <a:lnTo>
                  <a:pt x="36426" y="41393"/>
                </a:lnTo>
                <a:lnTo>
                  <a:pt x="0" y="41393"/>
                </a:lnTo>
                <a:lnTo>
                  <a:pt x="0" y="31458"/>
                </a:lnTo>
                <a:lnTo>
                  <a:pt x="36426" y="31458"/>
                </a:lnTo>
                <a:lnTo>
                  <a:pt x="36426" y="0"/>
                </a:lnTo>
                <a:lnTo>
                  <a:pt x="49671" y="0"/>
                </a:lnTo>
                <a:lnTo>
                  <a:pt x="49671" y="31458"/>
                </a:lnTo>
                <a:lnTo>
                  <a:pt x="86097" y="31458"/>
                </a:lnTo>
                <a:lnTo>
                  <a:pt x="86097" y="41393"/>
                </a:lnTo>
                <a:lnTo>
                  <a:pt x="49671" y="41393"/>
                </a:lnTo>
                <a:lnTo>
                  <a:pt x="49671" y="72851"/>
                </a:lnTo>
                <a:lnTo>
                  <a:pt x="36426" y="7285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3" name="Freeform 72">
            <a:extLst>
              <a:ext uri="{FF2B5EF4-FFF2-40B4-BE49-F238E27FC236}">
                <a16:creationId xmlns:a16="http://schemas.microsoft.com/office/drawing/2014/main" id="{8BC43BA7-ACCC-5AFA-3AE9-46914DE89079}"/>
              </a:ext>
            </a:extLst>
          </p:cNvPr>
          <p:cNvSpPr/>
          <p:nvPr/>
        </p:nvSpPr>
        <p:spPr>
          <a:xfrm>
            <a:off x="4714726" y="3321753"/>
            <a:ext cx="87752" cy="74506"/>
          </a:xfrm>
          <a:custGeom>
            <a:avLst/>
            <a:gdLst>
              <a:gd name="csX0" fmla="*/ 36426 w 87752"/>
              <a:gd name="csY0" fmla="*/ 74507 h 74506"/>
              <a:gd name="csX1" fmla="*/ 36426 w 87752"/>
              <a:gd name="csY1" fmla="*/ 43048 h 74506"/>
              <a:gd name="csX2" fmla="*/ 0 w 87752"/>
              <a:gd name="csY2" fmla="*/ 43048 h 74506"/>
              <a:gd name="csX3" fmla="*/ 0 w 87752"/>
              <a:gd name="csY3" fmla="*/ 31459 h 74506"/>
              <a:gd name="csX4" fmla="*/ 36426 w 87752"/>
              <a:gd name="csY4" fmla="*/ 31459 h 74506"/>
              <a:gd name="csX5" fmla="*/ 36426 w 87752"/>
              <a:gd name="csY5" fmla="*/ 0 h 74506"/>
              <a:gd name="csX6" fmla="*/ 51327 w 87752"/>
              <a:gd name="csY6" fmla="*/ 0 h 74506"/>
              <a:gd name="csX7" fmla="*/ 51327 w 87752"/>
              <a:gd name="csY7" fmla="*/ 31459 h 74506"/>
              <a:gd name="csX8" fmla="*/ 87752 w 87752"/>
              <a:gd name="csY8" fmla="*/ 31459 h 74506"/>
              <a:gd name="csX9" fmla="*/ 87752 w 87752"/>
              <a:gd name="csY9" fmla="*/ 43048 h 74506"/>
              <a:gd name="csX10" fmla="*/ 51327 w 87752"/>
              <a:gd name="csY10" fmla="*/ 43048 h 74506"/>
              <a:gd name="csX11" fmla="*/ 51327 w 87752"/>
              <a:gd name="csY11" fmla="*/ 74507 h 74506"/>
              <a:gd name="csX12" fmla="*/ 36426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6" y="74507"/>
                </a:moveTo>
                <a:lnTo>
                  <a:pt x="36426" y="43048"/>
                </a:lnTo>
                <a:lnTo>
                  <a:pt x="0" y="43048"/>
                </a:lnTo>
                <a:lnTo>
                  <a:pt x="0" y="31459"/>
                </a:lnTo>
                <a:lnTo>
                  <a:pt x="36426" y="31459"/>
                </a:lnTo>
                <a:lnTo>
                  <a:pt x="36426" y="0"/>
                </a:lnTo>
                <a:lnTo>
                  <a:pt x="51327" y="0"/>
                </a:lnTo>
                <a:lnTo>
                  <a:pt x="51327" y="31459"/>
                </a:lnTo>
                <a:lnTo>
                  <a:pt x="87752" y="31459"/>
                </a:lnTo>
                <a:lnTo>
                  <a:pt x="87752" y="43048"/>
                </a:lnTo>
                <a:lnTo>
                  <a:pt x="51327" y="43048"/>
                </a:lnTo>
                <a:lnTo>
                  <a:pt x="51327" y="74507"/>
                </a:lnTo>
                <a:lnTo>
                  <a:pt x="36426"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4" name="Freeform 73">
            <a:extLst>
              <a:ext uri="{FF2B5EF4-FFF2-40B4-BE49-F238E27FC236}">
                <a16:creationId xmlns:a16="http://schemas.microsoft.com/office/drawing/2014/main" id="{4287DC2B-304F-6DDD-6487-29EBE9D17475}"/>
              </a:ext>
            </a:extLst>
          </p:cNvPr>
          <p:cNvSpPr/>
          <p:nvPr/>
        </p:nvSpPr>
        <p:spPr>
          <a:xfrm>
            <a:off x="4814068" y="3346588"/>
            <a:ext cx="87752" cy="61260"/>
          </a:xfrm>
          <a:custGeom>
            <a:avLst/>
            <a:gdLst>
              <a:gd name="csX0" fmla="*/ 36426 w 87752"/>
              <a:gd name="csY0" fmla="*/ 61261 h 61260"/>
              <a:gd name="csX1" fmla="*/ 36426 w 87752"/>
              <a:gd name="csY1" fmla="*/ 36425 h 61260"/>
              <a:gd name="csX2" fmla="*/ 0 w 87752"/>
              <a:gd name="csY2" fmla="*/ 36425 h 61260"/>
              <a:gd name="csX3" fmla="*/ 0 w 87752"/>
              <a:gd name="csY3" fmla="*/ 26491 h 61260"/>
              <a:gd name="csX4" fmla="*/ 36426 w 87752"/>
              <a:gd name="csY4" fmla="*/ 26491 h 61260"/>
              <a:gd name="csX5" fmla="*/ 36426 w 87752"/>
              <a:gd name="csY5" fmla="*/ 0 h 61260"/>
              <a:gd name="csX6" fmla="*/ 51327 w 87752"/>
              <a:gd name="csY6" fmla="*/ 0 h 61260"/>
              <a:gd name="csX7" fmla="*/ 51327 w 87752"/>
              <a:gd name="csY7" fmla="*/ 26491 h 61260"/>
              <a:gd name="csX8" fmla="*/ 87752 w 87752"/>
              <a:gd name="csY8" fmla="*/ 26491 h 61260"/>
              <a:gd name="csX9" fmla="*/ 87752 w 87752"/>
              <a:gd name="csY9" fmla="*/ 36425 h 61260"/>
              <a:gd name="csX10" fmla="*/ 51327 w 87752"/>
              <a:gd name="csY10" fmla="*/ 36425 h 61260"/>
              <a:gd name="csX11" fmla="*/ 51327 w 87752"/>
              <a:gd name="csY11" fmla="*/ 61261 h 61260"/>
              <a:gd name="csX12" fmla="*/ 36426 w 87752"/>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1260">
                <a:moveTo>
                  <a:pt x="36426" y="61261"/>
                </a:moveTo>
                <a:lnTo>
                  <a:pt x="36426" y="36425"/>
                </a:lnTo>
                <a:lnTo>
                  <a:pt x="0" y="36425"/>
                </a:lnTo>
                <a:lnTo>
                  <a:pt x="0" y="26491"/>
                </a:lnTo>
                <a:lnTo>
                  <a:pt x="36426" y="26491"/>
                </a:lnTo>
                <a:lnTo>
                  <a:pt x="36426" y="0"/>
                </a:lnTo>
                <a:lnTo>
                  <a:pt x="51327" y="0"/>
                </a:lnTo>
                <a:lnTo>
                  <a:pt x="51327" y="26491"/>
                </a:lnTo>
                <a:lnTo>
                  <a:pt x="87752" y="26491"/>
                </a:lnTo>
                <a:lnTo>
                  <a:pt x="87752" y="36425"/>
                </a:lnTo>
                <a:lnTo>
                  <a:pt x="51327" y="36425"/>
                </a:lnTo>
                <a:lnTo>
                  <a:pt x="51327" y="61261"/>
                </a:lnTo>
                <a:lnTo>
                  <a:pt x="36426"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5" name="Freeform 74">
            <a:extLst>
              <a:ext uri="{FF2B5EF4-FFF2-40B4-BE49-F238E27FC236}">
                <a16:creationId xmlns:a16="http://schemas.microsoft.com/office/drawing/2014/main" id="{CE01E642-DCE3-782A-F7AB-C77CF261B3CD}"/>
              </a:ext>
            </a:extLst>
          </p:cNvPr>
          <p:cNvSpPr/>
          <p:nvPr/>
        </p:nvSpPr>
        <p:spPr>
          <a:xfrm>
            <a:off x="4827314" y="3358178"/>
            <a:ext cx="86096" cy="74506"/>
          </a:xfrm>
          <a:custGeom>
            <a:avLst/>
            <a:gdLst>
              <a:gd name="csX0" fmla="*/ 34770 w 86096"/>
              <a:gd name="csY0" fmla="*/ 74507 h 74506"/>
              <a:gd name="csX1" fmla="*/ 34770 w 86096"/>
              <a:gd name="csY1" fmla="*/ 43048 h 74506"/>
              <a:gd name="csX2" fmla="*/ 0 w 86096"/>
              <a:gd name="csY2" fmla="*/ 43048 h 74506"/>
              <a:gd name="csX3" fmla="*/ 0 w 86096"/>
              <a:gd name="csY3" fmla="*/ 31459 h 74506"/>
              <a:gd name="csX4" fmla="*/ 34770 w 86096"/>
              <a:gd name="csY4" fmla="*/ 31459 h 74506"/>
              <a:gd name="csX5" fmla="*/ 34770 w 86096"/>
              <a:gd name="csY5" fmla="*/ 0 h 74506"/>
              <a:gd name="csX6" fmla="*/ 49671 w 86096"/>
              <a:gd name="csY6" fmla="*/ 0 h 74506"/>
              <a:gd name="csX7" fmla="*/ 49671 w 86096"/>
              <a:gd name="csY7" fmla="*/ 31459 h 74506"/>
              <a:gd name="csX8" fmla="*/ 86097 w 86096"/>
              <a:gd name="csY8" fmla="*/ 31459 h 74506"/>
              <a:gd name="csX9" fmla="*/ 86097 w 86096"/>
              <a:gd name="csY9" fmla="*/ 43048 h 74506"/>
              <a:gd name="csX10" fmla="*/ 49671 w 86096"/>
              <a:gd name="csY10" fmla="*/ 43048 h 74506"/>
              <a:gd name="csX11" fmla="*/ 49671 w 86096"/>
              <a:gd name="csY11" fmla="*/ 74507 h 74506"/>
              <a:gd name="csX12" fmla="*/ 34770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4770" y="74507"/>
                </a:moveTo>
                <a:lnTo>
                  <a:pt x="34770" y="43048"/>
                </a:lnTo>
                <a:lnTo>
                  <a:pt x="0" y="43048"/>
                </a:lnTo>
                <a:lnTo>
                  <a:pt x="0" y="31459"/>
                </a:lnTo>
                <a:lnTo>
                  <a:pt x="34770" y="31459"/>
                </a:lnTo>
                <a:lnTo>
                  <a:pt x="34770" y="0"/>
                </a:lnTo>
                <a:lnTo>
                  <a:pt x="49671" y="0"/>
                </a:lnTo>
                <a:lnTo>
                  <a:pt x="49671" y="31459"/>
                </a:lnTo>
                <a:lnTo>
                  <a:pt x="86097" y="31459"/>
                </a:lnTo>
                <a:lnTo>
                  <a:pt x="86097" y="43048"/>
                </a:lnTo>
                <a:lnTo>
                  <a:pt x="49671" y="43048"/>
                </a:lnTo>
                <a:lnTo>
                  <a:pt x="49671" y="74507"/>
                </a:lnTo>
                <a:lnTo>
                  <a:pt x="34770"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6" name="Freeform 75">
            <a:extLst>
              <a:ext uri="{FF2B5EF4-FFF2-40B4-BE49-F238E27FC236}">
                <a16:creationId xmlns:a16="http://schemas.microsoft.com/office/drawing/2014/main" id="{E45E698E-F05A-CC19-D9DB-2BFFEBF38930}"/>
              </a:ext>
            </a:extLst>
          </p:cNvPr>
          <p:cNvSpPr/>
          <p:nvPr/>
        </p:nvSpPr>
        <p:spPr>
          <a:xfrm>
            <a:off x="4838904" y="3358178"/>
            <a:ext cx="87752" cy="74506"/>
          </a:xfrm>
          <a:custGeom>
            <a:avLst/>
            <a:gdLst>
              <a:gd name="csX0" fmla="*/ 36426 w 87752"/>
              <a:gd name="csY0" fmla="*/ 74507 h 74506"/>
              <a:gd name="csX1" fmla="*/ 36426 w 87752"/>
              <a:gd name="csY1" fmla="*/ 43048 h 74506"/>
              <a:gd name="csX2" fmla="*/ 0 w 87752"/>
              <a:gd name="csY2" fmla="*/ 43048 h 74506"/>
              <a:gd name="csX3" fmla="*/ 0 w 87752"/>
              <a:gd name="csY3" fmla="*/ 31459 h 74506"/>
              <a:gd name="csX4" fmla="*/ 36426 w 87752"/>
              <a:gd name="csY4" fmla="*/ 31459 h 74506"/>
              <a:gd name="csX5" fmla="*/ 36426 w 87752"/>
              <a:gd name="csY5" fmla="*/ 0 h 74506"/>
              <a:gd name="csX6" fmla="*/ 51327 w 87752"/>
              <a:gd name="csY6" fmla="*/ 0 h 74506"/>
              <a:gd name="csX7" fmla="*/ 51327 w 87752"/>
              <a:gd name="csY7" fmla="*/ 31459 h 74506"/>
              <a:gd name="csX8" fmla="*/ 87752 w 87752"/>
              <a:gd name="csY8" fmla="*/ 31459 h 74506"/>
              <a:gd name="csX9" fmla="*/ 87752 w 87752"/>
              <a:gd name="csY9" fmla="*/ 43048 h 74506"/>
              <a:gd name="csX10" fmla="*/ 51327 w 87752"/>
              <a:gd name="csY10" fmla="*/ 43048 h 74506"/>
              <a:gd name="csX11" fmla="*/ 51327 w 87752"/>
              <a:gd name="csY11" fmla="*/ 74507 h 74506"/>
              <a:gd name="csX12" fmla="*/ 36426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6" y="74507"/>
                </a:moveTo>
                <a:lnTo>
                  <a:pt x="36426" y="43048"/>
                </a:lnTo>
                <a:lnTo>
                  <a:pt x="0" y="43048"/>
                </a:lnTo>
                <a:lnTo>
                  <a:pt x="0" y="31459"/>
                </a:lnTo>
                <a:lnTo>
                  <a:pt x="36426" y="31459"/>
                </a:lnTo>
                <a:lnTo>
                  <a:pt x="36426" y="0"/>
                </a:lnTo>
                <a:lnTo>
                  <a:pt x="51327" y="0"/>
                </a:lnTo>
                <a:lnTo>
                  <a:pt x="51327" y="31459"/>
                </a:lnTo>
                <a:lnTo>
                  <a:pt x="87752" y="31459"/>
                </a:lnTo>
                <a:lnTo>
                  <a:pt x="87752" y="43048"/>
                </a:lnTo>
                <a:lnTo>
                  <a:pt x="51327" y="43048"/>
                </a:lnTo>
                <a:lnTo>
                  <a:pt x="51327" y="74507"/>
                </a:lnTo>
                <a:lnTo>
                  <a:pt x="36426"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7" name="Freeform 76">
            <a:extLst>
              <a:ext uri="{FF2B5EF4-FFF2-40B4-BE49-F238E27FC236}">
                <a16:creationId xmlns:a16="http://schemas.microsoft.com/office/drawing/2014/main" id="{78529455-A428-B7CF-8335-CBEFA615513A}"/>
              </a:ext>
            </a:extLst>
          </p:cNvPr>
          <p:cNvSpPr/>
          <p:nvPr/>
        </p:nvSpPr>
        <p:spPr>
          <a:xfrm>
            <a:off x="4863739" y="3445931"/>
            <a:ext cx="86096" cy="61260"/>
          </a:xfrm>
          <a:custGeom>
            <a:avLst/>
            <a:gdLst>
              <a:gd name="csX0" fmla="*/ 36426 w 86096"/>
              <a:gd name="csY0" fmla="*/ 61261 h 61260"/>
              <a:gd name="csX1" fmla="*/ 36426 w 86096"/>
              <a:gd name="csY1" fmla="*/ 34770 h 61260"/>
              <a:gd name="csX2" fmla="*/ 0 w 86096"/>
              <a:gd name="csY2" fmla="*/ 34770 h 61260"/>
              <a:gd name="csX3" fmla="*/ 0 w 86096"/>
              <a:gd name="csY3" fmla="*/ 26491 h 61260"/>
              <a:gd name="csX4" fmla="*/ 36426 w 86096"/>
              <a:gd name="csY4" fmla="*/ 26491 h 61260"/>
              <a:gd name="csX5" fmla="*/ 36426 w 86096"/>
              <a:gd name="csY5" fmla="*/ 0 h 61260"/>
              <a:gd name="csX6" fmla="*/ 51327 w 86096"/>
              <a:gd name="csY6" fmla="*/ 0 h 61260"/>
              <a:gd name="csX7" fmla="*/ 51327 w 86096"/>
              <a:gd name="csY7" fmla="*/ 26491 h 61260"/>
              <a:gd name="csX8" fmla="*/ 86097 w 86096"/>
              <a:gd name="csY8" fmla="*/ 26491 h 61260"/>
              <a:gd name="csX9" fmla="*/ 86097 w 86096"/>
              <a:gd name="csY9" fmla="*/ 34770 h 61260"/>
              <a:gd name="csX10" fmla="*/ 51327 w 86096"/>
              <a:gd name="csY10" fmla="*/ 34770 h 61260"/>
              <a:gd name="csX11" fmla="*/ 51327 w 86096"/>
              <a:gd name="csY11" fmla="*/ 61261 h 61260"/>
              <a:gd name="csX12" fmla="*/ 36426 w 8609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1260">
                <a:moveTo>
                  <a:pt x="36426" y="61261"/>
                </a:moveTo>
                <a:lnTo>
                  <a:pt x="36426" y="34770"/>
                </a:lnTo>
                <a:lnTo>
                  <a:pt x="0" y="34770"/>
                </a:lnTo>
                <a:lnTo>
                  <a:pt x="0" y="26491"/>
                </a:lnTo>
                <a:lnTo>
                  <a:pt x="36426" y="26491"/>
                </a:lnTo>
                <a:lnTo>
                  <a:pt x="36426" y="0"/>
                </a:lnTo>
                <a:lnTo>
                  <a:pt x="51327" y="0"/>
                </a:lnTo>
                <a:lnTo>
                  <a:pt x="51327" y="26491"/>
                </a:lnTo>
                <a:lnTo>
                  <a:pt x="86097" y="26491"/>
                </a:lnTo>
                <a:lnTo>
                  <a:pt x="86097" y="34770"/>
                </a:lnTo>
                <a:lnTo>
                  <a:pt x="51327" y="34770"/>
                </a:lnTo>
                <a:lnTo>
                  <a:pt x="51327" y="61261"/>
                </a:lnTo>
                <a:lnTo>
                  <a:pt x="36426"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8" name="Freeform 77">
            <a:extLst>
              <a:ext uri="{FF2B5EF4-FFF2-40B4-BE49-F238E27FC236}">
                <a16:creationId xmlns:a16="http://schemas.microsoft.com/office/drawing/2014/main" id="{CC835E52-31C8-E076-0368-C8528233DE13}"/>
              </a:ext>
            </a:extLst>
          </p:cNvPr>
          <p:cNvSpPr/>
          <p:nvPr/>
        </p:nvSpPr>
        <p:spPr>
          <a:xfrm>
            <a:off x="5223027" y="3482356"/>
            <a:ext cx="87752" cy="74506"/>
          </a:xfrm>
          <a:custGeom>
            <a:avLst/>
            <a:gdLst>
              <a:gd name="csX0" fmla="*/ 36425 w 87752"/>
              <a:gd name="csY0" fmla="*/ 74507 h 74506"/>
              <a:gd name="csX1" fmla="*/ 36425 w 87752"/>
              <a:gd name="csY1" fmla="*/ 43048 h 74506"/>
              <a:gd name="csX2" fmla="*/ 0 w 87752"/>
              <a:gd name="csY2" fmla="*/ 43048 h 74506"/>
              <a:gd name="csX3" fmla="*/ 0 w 87752"/>
              <a:gd name="csY3" fmla="*/ 31459 h 74506"/>
              <a:gd name="csX4" fmla="*/ 36425 w 87752"/>
              <a:gd name="csY4" fmla="*/ 31459 h 74506"/>
              <a:gd name="csX5" fmla="*/ 36425 w 87752"/>
              <a:gd name="csY5" fmla="*/ 0 h 74506"/>
              <a:gd name="csX6" fmla="*/ 51326 w 87752"/>
              <a:gd name="csY6" fmla="*/ 0 h 74506"/>
              <a:gd name="csX7" fmla="*/ 51326 w 87752"/>
              <a:gd name="csY7" fmla="*/ 31459 h 74506"/>
              <a:gd name="csX8" fmla="*/ 87752 w 87752"/>
              <a:gd name="csY8" fmla="*/ 31459 h 74506"/>
              <a:gd name="csX9" fmla="*/ 87752 w 87752"/>
              <a:gd name="csY9" fmla="*/ 43048 h 74506"/>
              <a:gd name="csX10" fmla="*/ 51326 w 87752"/>
              <a:gd name="csY10" fmla="*/ 43048 h 74506"/>
              <a:gd name="csX11" fmla="*/ 51326 w 87752"/>
              <a:gd name="csY11" fmla="*/ 74507 h 74506"/>
              <a:gd name="csX12" fmla="*/ 36425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5" y="74507"/>
                </a:moveTo>
                <a:lnTo>
                  <a:pt x="36425" y="43048"/>
                </a:lnTo>
                <a:lnTo>
                  <a:pt x="0" y="43048"/>
                </a:lnTo>
                <a:lnTo>
                  <a:pt x="0" y="31459"/>
                </a:lnTo>
                <a:lnTo>
                  <a:pt x="36425" y="31459"/>
                </a:lnTo>
                <a:lnTo>
                  <a:pt x="36425" y="0"/>
                </a:lnTo>
                <a:lnTo>
                  <a:pt x="51326" y="0"/>
                </a:lnTo>
                <a:lnTo>
                  <a:pt x="51326" y="31459"/>
                </a:lnTo>
                <a:lnTo>
                  <a:pt x="87752" y="31459"/>
                </a:lnTo>
                <a:lnTo>
                  <a:pt x="87752" y="43048"/>
                </a:lnTo>
                <a:lnTo>
                  <a:pt x="51326" y="43048"/>
                </a:lnTo>
                <a:lnTo>
                  <a:pt x="51326" y="74507"/>
                </a:lnTo>
                <a:lnTo>
                  <a:pt x="36425"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79" name="Freeform 78">
            <a:extLst>
              <a:ext uri="{FF2B5EF4-FFF2-40B4-BE49-F238E27FC236}">
                <a16:creationId xmlns:a16="http://schemas.microsoft.com/office/drawing/2014/main" id="{823701C8-E8D2-4DEC-22F8-7E6C6B99068A}"/>
              </a:ext>
            </a:extLst>
          </p:cNvPr>
          <p:cNvSpPr/>
          <p:nvPr/>
        </p:nvSpPr>
        <p:spPr>
          <a:xfrm>
            <a:off x="5236273" y="3482356"/>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9 h 74506"/>
              <a:gd name="csX4" fmla="*/ 36426 w 86096"/>
              <a:gd name="csY4" fmla="*/ 31459 h 74506"/>
              <a:gd name="csX5" fmla="*/ 36426 w 86096"/>
              <a:gd name="csY5" fmla="*/ 0 h 74506"/>
              <a:gd name="csX6" fmla="*/ 49671 w 86096"/>
              <a:gd name="csY6" fmla="*/ 0 h 74506"/>
              <a:gd name="csX7" fmla="*/ 49671 w 86096"/>
              <a:gd name="csY7" fmla="*/ 31459 h 74506"/>
              <a:gd name="csX8" fmla="*/ 86097 w 86096"/>
              <a:gd name="csY8" fmla="*/ 31459 h 74506"/>
              <a:gd name="csX9" fmla="*/ 86097 w 86096"/>
              <a:gd name="csY9" fmla="*/ 43048 h 74506"/>
              <a:gd name="csX10" fmla="*/ 49671 w 86096"/>
              <a:gd name="csY10" fmla="*/ 43048 h 74506"/>
              <a:gd name="csX11" fmla="*/ 49671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9"/>
                </a:lnTo>
                <a:lnTo>
                  <a:pt x="36426" y="31459"/>
                </a:lnTo>
                <a:lnTo>
                  <a:pt x="36426" y="0"/>
                </a:lnTo>
                <a:lnTo>
                  <a:pt x="49671" y="0"/>
                </a:lnTo>
                <a:lnTo>
                  <a:pt x="49671" y="31459"/>
                </a:lnTo>
                <a:lnTo>
                  <a:pt x="86097" y="31459"/>
                </a:lnTo>
                <a:lnTo>
                  <a:pt x="86097" y="43048"/>
                </a:lnTo>
                <a:lnTo>
                  <a:pt x="49671" y="43048"/>
                </a:lnTo>
                <a:lnTo>
                  <a:pt x="49671" y="74507"/>
                </a:lnTo>
                <a:lnTo>
                  <a:pt x="36426"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0" name="Freeform 79">
            <a:extLst>
              <a:ext uri="{FF2B5EF4-FFF2-40B4-BE49-F238E27FC236}">
                <a16:creationId xmlns:a16="http://schemas.microsoft.com/office/drawing/2014/main" id="{E03AC137-79E1-823C-CFD7-E3348407B8DC}"/>
              </a:ext>
            </a:extLst>
          </p:cNvPr>
          <p:cNvSpPr/>
          <p:nvPr/>
        </p:nvSpPr>
        <p:spPr>
          <a:xfrm>
            <a:off x="5236273" y="3482356"/>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9 h 74506"/>
              <a:gd name="csX4" fmla="*/ 36426 w 86096"/>
              <a:gd name="csY4" fmla="*/ 31459 h 74506"/>
              <a:gd name="csX5" fmla="*/ 36426 w 86096"/>
              <a:gd name="csY5" fmla="*/ 0 h 74506"/>
              <a:gd name="csX6" fmla="*/ 49671 w 86096"/>
              <a:gd name="csY6" fmla="*/ 0 h 74506"/>
              <a:gd name="csX7" fmla="*/ 49671 w 86096"/>
              <a:gd name="csY7" fmla="*/ 31459 h 74506"/>
              <a:gd name="csX8" fmla="*/ 86097 w 86096"/>
              <a:gd name="csY8" fmla="*/ 31459 h 74506"/>
              <a:gd name="csX9" fmla="*/ 86097 w 86096"/>
              <a:gd name="csY9" fmla="*/ 43048 h 74506"/>
              <a:gd name="csX10" fmla="*/ 49671 w 86096"/>
              <a:gd name="csY10" fmla="*/ 43048 h 74506"/>
              <a:gd name="csX11" fmla="*/ 49671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9"/>
                </a:lnTo>
                <a:lnTo>
                  <a:pt x="36426" y="31459"/>
                </a:lnTo>
                <a:lnTo>
                  <a:pt x="36426" y="0"/>
                </a:lnTo>
                <a:lnTo>
                  <a:pt x="49671" y="0"/>
                </a:lnTo>
                <a:lnTo>
                  <a:pt x="49671" y="31459"/>
                </a:lnTo>
                <a:lnTo>
                  <a:pt x="86097" y="31459"/>
                </a:lnTo>
                <a:lnTo>
                  <a:pt x="86097" y="43048"/>
                </a:lnTo>
                <a:lnTo>
                  <a:pt x="49671" y="43048"/>
                </a:lnTo>
                <a:lnTo>
                  <a:pt x="49671" y="74507"/>
                </a:lnTo>
                <a:lnTo>
                  <a:pt x="36426"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1" name="Freeform 80">
            <a:extLst>
              <a:ext uri="{FF2B5EF4-FFF2-40B4-BE49-F238E27FC236}">
                <a16:creationId xmlns:a16="http://schemas.microsoft.com/office/drawing/2014/main" id="{60B759F1-8F40-1218-B6DA-108F72EDAB42}"/>
              </a:ext>
            </a:extLst>
          </p:cNvPr>
          <p:cNvSpPr/>
          <p:nvPr/>
        </p:nvSpPr>
        <p:spPr>
          <a:xfrm>
            <a:off x="5236273" y="3482356"/>
            <a:ext cx="99342" cy="74506"/>
          </a:xfrm>
          <a:custGeom>
            <a:avLst/>
            <a:gdLst>
              <a:gd name="csX0" fmla="*/ 41393 w 99342"/>
              <a:gd name="csY0" fmla="*/ 74507 h 74506"/>
              <a:gd name="csX1" fmla="*/ 41393 w 99342"/>
              <a:gd name="csY1" fmla="*/ 43048 h 74506"/>
              <a:gd name="csX2" fmla="*/ 0 w 99342"/>
              <a:gd name="csY2" fmla="*/ 43048 h 74506"/>
              <a:gd name="csX3" fmla="*/ 0 w 99342"/>
              <a:gd name="csY3" fmla="*/ 31459 h 74506"/>
              <a:gd name="csX4" fmla="*/ 41393 w 99342"/>
              <a:gd name="csY4" fmla="*/ 31459 h 74506"/>
              <a:gd name="csX5" fmla="*/ 41393 w 99342"/>
              <a:gd name="csY5" fmla="*/ 0 h 74506"/>
              <a:gd name="csX6" fmla="*/ 57950 w 99342"/>
              <a:gd name="csY6" fmla="*/ 0 h 74506"/>
              <a:gd name="csX7" fmla="*/ 57950 w 99342"/>
              <a:gd name="csY7" fmla="*/ 31459 h 74506"/>
              <a:gd name="csX8" fmla="*/ 99342 w 99342"/>
              <a:gd name="csY8" fmla="*/ 31459 h 74506"/>
              <a:gd name="csX9" fmla="*/ 99342 w 99342"/>
              <a:gd name="csY9" fmla="*/ 43048 h 74506"/>
              <a:gd name="csX10" fmla="*/ 57950 w 99342"/>
              <a:gd name="csY10" fmla="*/ 43048 h 74506"/>
              <a:gd name="csX11" fmla="*/ 57950 w 99342"/>
              <a:gd name="csY11" fmla="*/ 74507 h 74506"/>
              <a:gd name="csX12" fmla="*/ 41393 w 9934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99342" h="74506">
                <a:moveTo>
                  <a:pt x="41393" y="74507"/>
                </a:moveTo>
                <a:lnTo>
                  <a:pt x="41393" y="43048"/>
                </a:lnTo>
                <a:lnTo>
                  <a:pt x="0" y="43048"/>
                </a:lnTo>
                <a:lnTo>
                  <a:pt x="0" y="31459"/>
                </a:lnTo>
                <a:lnTo>
                  <a:pt x="41393" y="31459"/>
                </a:lnTo>
                <a:lnTo>
                  <a:pt x="41393" y="0"/>
                </a:lnTo>
                <a:lnTo>
                  <a:pt x="57950" y="0"/>
                </a:lnTo>
                <a:lnTo>
                  <a:pt x="57950" y="31459"/>
                </a:lnTo>
                <a:lnTo>
                  <a:pt x="99342" y="31459"/>
                </a:lnTo>
                <a:lnTo>
                  <a:pt x="99342" y="43048"/>
                </a:lnTo>
                <a:lnTo>
                  <a:pt x="57950" y="43048"/>
                </a:lnTo>
                <a:lnTo>
                  <a:pt x="57950" y="74507"/>
                </a:lnTo>
                <a:lnTo>
                  <a:pt x="41393"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2" name="Freeform 81">
            <a:extLst>
              <a:ext uri="{FF2B5EF4-FFF2-40B4-BE49-F238E27FC236}">
                <a16:creationId xmlns:a16="http://schemas.microsoft.com/office/drawing/2014/main" id="{C407F3B2-E21C-D93C-33A5-3971E0015C4B}"/>
              </a:ext>
            </a:extLst>
          </p:cNvPr>
          <p:cNvSpPr/>
          <p:nvPr/>
        </p:nvSpPr>
        <p:spPr>
          <a:xfrm>
            <a:off x="5247863" y="3482356"/>
            <a:ext cx="87752" cy="74506"/>
          </a:xfrm>
          <a:custGeom>
            <a:avLst/>
            <a:gdLst>
              <a:gd name="csX0" fmla="*/ 36425 w 87752"/>
              <a:gd name="csY0" fmla="*/ 74507 h 74506"/>
              <a:gd name="csX1" fmla="*/ 36425 w 87752"/>
              <a:gd name="csY1" fmla="*/ 43048 h 74506"/>
              <a:gd name="csX2" fmla="*/ 0 w 87752"/>
              <a:gd name="csY2" fmla="*/ 43048 h 74506"/>
              <a:gd name="csX3" fmla="*/ 0 w 87752"/>
              <a:gd name="csY3" fmla="*/ 31459 h 74506"/>
              <a:gd name="csX4" fmla="*/ 36425 w 87752"/>
              <a:gd name="csY4" fmla="*/ 31459 h 74506"/>
              <a:gd name="csX5" fmla="*/ 36425 w 87752"/>
              <a:gd name="csY5" fmla="*/ 0 h 74506"/>
              <a:gd name="csX6" fmla="*/ 51326 w 87752"/>
              <a:gd name="csY6" fmla="*/ 0 h 74506"/>
              <a:gd name="csX7" fmla="*/ 51326 w 87752"/>
              <a:gd name="csY7" fmla="*/ 31459 h 74506"/>
              <a:gd name="csX8" fmla="*/ 87752 w 87752"/>
              <a:gd name="csY8" fmla="*/ 31459 h 74506"/>
              <a:gd name="csX9" fmla="*/ 87752 w 87752"/>
              <a:gd name="csY9" fmla="*/ 43048 h 74506"/>
              <a:gd name="csX10" fmla="*/ 51326 w 87752"/>
              <a:gd name="csY10" fmla="*/ 43048 h 74506"/>
              <a:gd name="csX11" fmla="*/ 51326 w 87752"/>
              <a:gd name="csY11" fmla="*/ 74507 h 74506"/>
              <a:gd name="csX12" fmla="*/ 36425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5" y="74507"/>
                </a:moveTo>
                <a:lnTo>
                  <a:pt x="36425" y="43048"/>
                </a:lnTo>
                <a:lnTo>
                  <a:pt x="0" y="43048"/>
                </a:lnTo>
                <a:lnTo>
                  <a:pt x="0" y="31459"/>
                </a:lnTo>
                <a:lnTo>
                  <a:pt x="36425" y="31459"/>
                </a:lnTo>
                <a:lnTo>
                  <a:pt x="36425" y="0"/>
                </a:lnTo>
                <a:lnTo>
                  <a:pt x="51326" y="0"/>
                </a:lnTo>
                <a:lnTo>
                  <a:pt x="51326" y="31459"/>
                </a:lnTo>
                <a:lnTo>
                  <a:pt x="87752" y="31459"/>
                </a:lnTo>
                <a:lnTo>
                  <a:pt x="87752" y="43048"/>
                </a:lnTo>
                <a:lnTo>
                  <a:pt x="51326" y="43048"/>
                </a:lnTo>
                <a:lnTo>
                  <a:pt x="51326" y="74507"/>
                </a:lnTo>
                <a:lnTo>
                  <a:pt x="36425"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3" name="Freeform 82">
            <a:extLst>
              <a:ext uri="{FF2B5EF4-FFF2-40B4-BE49-F238E27FC236}">
                <a16:creationId xmlns:a16="http://schemas.microsoft.com/office/drawing/2014/main" id="{F58214B5-B62C-3467-8D30-575C81006019}"/>
              </a:ext>
            </a:extLst>
          </p:cNvPr>
          <p:cNvSpPr/>
          <p:nvPr/>
        </p:nvSpPr>
        <p:spPr>
          <a:xfrm>
            <a:off x="5247863" y="3507192"/>
            <a:ext cx="87752" cy="74506"/>
          </a:xfrm>
          <a:custGeom>
            <a:avLst/>
            <a:gdLst>
              <a:gd name="csX0" fmla="*/ 36425 w 87752"/>
              <a:gd name="csY0" fmla="*/ 74507 h 74506"/>
              <a:gd name="csX1" fmla="*/ 36425 w 87752"/>
              <a:gd name="csY1" fmla="*/ 43048 h 74506"/>
              <a:gd name="csX2" fmla="*/ 0 w 87752"/>
              <a:gd name="csY2" fmla="*/ 43048 h 74506"/>
              <a:gd name="csX3" fmla="*/ 0 w 87752"/>
              <a:gd name="csY3" fmla="*/ 31459 h 74506"/>
              <a:gd name="csX4" fmla="*/ 36425 w 87752"/>
              <a:gd name="csY4" fmla="*/ 31459 h 74506"/>
              <a:gd name="csX5" fmla="*/ 36425 w 87752"/>
              <a:gd name="csY5" fmla="*/ 0 h 74506"/>
              <a:gd name="csX6" fmla="*/ 51326 w 87752"/>
              <a:gd name="csY6" fmla="*/ 0 h 74506"/>
              <a:gd name="csX7" fmla="*/ 51326 w 87752"/>
              <a:gd name="csY7" fmla="*/ 31459 h 74506"/>
              <a:gd name="csX8" fmla="*/ 87752 w 87752"/>
              <a:gd name="csY8" fmla="*/ 31459 h 74506"/>
              <a:gd name="csX9" fmla="*/ 87752 w 87752"/>
              <a:gd name="csY9" fmla="*/ 43048 h 74506"/>
              <a:gd name="csX10" fmla="*/ 51326 w 87752"/>
              <a:gd name="csY10" fmla="*/ 43048 h 74506"/>
              <a:gd name="csX11" fmla="*/ 51326 w 87752"/>
              <a:gd name="csY11" fmla="*/ 74507 h 74506"/>
              <a:gd name="csX12" fmla="*/ 36425 w 87752"/>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74506">
                <a:moveTo>
                  <a:pt x="36425" y="74507"/>
                </a:moveTo>
                <a:lnTo>
                  <a:pt x="36425" y="43048"/>
                </a:lnTo>
                <a:lnTo>
                  <a:pt x="0" y="43048"/>
                </a:lnTo>
                <a:lnTo>
                  <a:pt x="0" y="31459"/>
                </a:lnTo>
                <a:lnTo>
                  <a:pt x="36425" y="31459"/>
                </a:lnTo>
                <a:lnTo>
                  <a:pt x="36425" y="0"/>
                </a:lnTo>
                <a:lnTo>
                  <a:pt x="51326" y="0"/>
                </a:lnTo>
                <a:lnTo>
                  <a:pt x="51326" y="31459"/>
                </a:lnTo>
                <a:lnTo>
                  <a:pt x="87752" y="31459"/>
                </a:lnTo>
                <a:lnTo>
                  <a:pt x="87752" y="43048"/>
                </a:lnTo>
                <a:lnTo>
                  <a:pt x="51326" y="43048"/>
                </a:lnTo>
                <a:lnTo>
                  <a:pt x="51326" y="74507"/>
                </a:lnTo>
                <a:lnTo>
                  <a:pt x="36425"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4" name="Freeform 83">
            <a:extLst>
              <a:ext uri="{FF2B5EF4-FFF2-40B4-BE49-F238E27FC236}">
                <a16:creationId xmlns:a16="http://schemas.microsoft.com/office/drawing/2014/main" id="{F93CB6E4-0875-6D98-1837-88B0A7932BD7}"/>
              </a:ext>
            </a:extLst>
          </p:cNvPr>
          <p:cNvSpPr/>
          <p:nvPr/>
        </p:nvSpPr>
        <p:spPr>
          <a:xfrm>
            <a:off x="5261108" y="3507192"/>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9 h 74506"/>
              <a:gd name="csX4" fmla="*/ 36426 w 86096"/>
              <a:gd name="csY4" fmla="*/ 31459 h 74506"/>
              <a:gd name="csX5" fmla="*/ 36426 w 86096"/>
              <a:gd name="csY5" fmla="*/ 0 h 74506"/>
              <a:gd name="csX6" fmla="*/ 49671 w 86096"/>
              <a:gd name="csY6" fmla="*/ 0 h 74506"/>
              <a:gd name="csX7" fmla="*/ 49671 w 86096"/>
              <a:gd name="csY7" fmla="*/ 31459 h 74506"/>
              <a:gd name="csX8" fmla="*/ 86097 w 86096"/>
              <a:gd name="csY8" fmla="*/ 31459 h 74506"/>
              <a:gd name="csX9" fmla="*/ 86097 w 86096"/>
              <a:gd name="csY9" fmla="*/ 43048 h 74506"/>
              <a:gd name="csX10" fmla="*/ 49671 w 86096"/>
              <a:gd name="csY10" fmla="*/ 43048 h 74506"/>
              <a:gd name="csX11" fmla="*/ 49671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9"/>
                </a:lnTo>
                <a:lnTo>
                  <a:pt x="36426" y="31459"/>
                </a:lnTo>
                <a:lnTo>
                  <a:pt x="36426" y="0"/>
                </a:lnTo>
                <a:lnTo>
                  <a:pt x="49671" y="0"/>
                </a:lnTo>
                <a:lnTo>
                  <a:pt x="49671" y="31459"/>
                </a:lnTo>
                <a:lnTo>
                  <a:pt x="86097" y="31459"/>
                </a:lnTo>
                <a:lnTo>
                  <a:pt x="86097" y="43048"/>
                </a:lnTo>
                <a:lnTo>
                  <a:pt x="49671" y="43048"/>
                </a:lnTo>
                <a:lnTo>
                  <a:pt x="49671" y="74507"/>
                </a:lnTo>
                <a:lnTo>
                  <a:pt x="36426"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5" name="Freeform 84">
            <a:extLst>
              <a:ext uri="{FF2B5EF4-FFF2-40B4-BE49-F238E27FC236}">
                <a16:creationId xmlns:a16="http://schemas.microsoft.com/office/drawing/2014/main" id="{D4DBC533-123A-BAD4-2283-FBD87BFFD0B6}"/>
              </a:ext>
            </a:extLst>
          </p:cNvPr>
          <p:cNvSpPr/>
          <p:nvPr/>
        </p:nvSpPr>
        <p:spPr>
          <a:xfrm>
            <a:off x="5272699" y="3570108"/>
            <a:ext cx="87752" cy="61260"/>
          </a:xfrm>
          <a:custGeom>
            <a:avLst/>
            <a:gdLst>
              <a:gd name="csX0" fmla="*/ 36425 w 87752"/>
              <a:gd name="csY0" fmla="*/ 61261 h 61260"/>
              <a:gd name="csX1" fmla="*/ 36425 w 87752"/>
              <a:gd name="csY1" fmla="*/ 34770 h 61260"/>
              <a:gd name="csX2" fmla="*/ 0 w 87752"/>
              <a:gd name="csY2" fmla="*/ 34770 h 61260"/>
              <a:gd name="csX3" fmla="*/ 0 w 87752"/>
              <a:gd name="csY3" fmla="*/ 24836 h 61260"/>
              <a:gd name="csX4" fmla="*/ 36425 w 87752"/>
              <a:gd name="csY4" fmla="*/ 24836 h 61260"/>
              <a:gd name="csX5" fmla="*/ 36425 w 87752"/>
              <a:gd name="csY5" fmla="*/ 0 h 61260"/>
              <a:gd name="csX6" fmla="*/ 51326 w 87752"/>
              <a:gd name="csY6" fmla="*/ 0 h 61260"/>
              <a:gd name="csX7" fmla="*/ 51326 w 87752"/>
              <a:gd name="csY7" fmla="*/ 24836 h 61260"/>
              <a:gd name="csX8" fmla="*/ 87752 w 87752"/>
              <a:gd name="csY8" fmla="*/ 24836 h 61260"/>
              <a:gd name="csX9" fmla="*/ 87752 w 87752"/>
              <a:gd name="csY9" fmla="*/ 34770 h 61260"/>
              <a:gd name="csX10" fmla="*/ 51326 w 87752"/>
              <a:gd name="csY10" fmla="*/ 34770 h 61260"/>
              <a:gd name="csX11" fmla="*/ 51326 w 87752"/>
              <a:gd name="csY11" fmla="*/ 61261 h 61260"/>
              <a:gd name="csX12" fmla="*/ 36425 w 87752"/>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1260">
                <a:moveTo>
                  <a:pt x="36425" y="61261"/>
                </a:moveTo>
                <a:lnTo>
                  <a:pt x="36425" y="34770"/>
                </a:lnTo>
                <a:lnTo>
                  <a:pt x="0" y="34770"/>
                </a:lnTo>
                <a:lnTo>
                  <a:pt x="0" y="24836"/>
                </a:lnTo>
                <a:lnTo>
                  <a:pt x="36425" y="24836"/>
                </a:lnTo>
                <a:lnTo>
                  <a:pt x="36425" y="0"/>
                </a:lnTo>
                <a:lnTo>
                  <a:pt x="51326" y="0"/>
                </a:lnTo>
                <a:lnTo>
                  <a:pt x="51326" y="24836"/>
                </a:lnTo>
                <a:lnTo>
                  <a:pt x="87752" y="24836"/>
                </a:lnTo>
                <a:lnTo>
                  <a:pt x="87752" y="34770"/>
                </a:lnTo>
                <a:lnTo>
                  <a:pt x="51326" y="34770"/>
                </a:lnTo>
                <a:lnTo>
                  <a:pt x="51326" y="61261"/>
                </a:lnTo>
                <a:lnTo>
                  <a:pt x="36425"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6" name="Freeform 85">
            <a:extLst>
              <a:ext uri="{FF2B5EF4-FFF2-40B4-BE49-F238E27FC236}">
                <a16:creationId xmlns:a16="http://schemas.microsoft.com/office/drawing/2014/main" id="{7CD76066-A27C-FA82-21BB-5BBE2194A13C}"/>
              </a:ext>
            </a:extLst>
          </p:cNvPr>
          <p:cNvSpPr/>
          <p:nvPr/>
        </p:nvSpPr>
        <p:spPr>
          <a:xfrm>
            <a:off x="5360451" y="3594944"/>
            <a:ext cx="86096" cy="72851"/>
          </a:xfrm>
          <a:custGeom>
            <a:avLst/>
            <a:gdLst>
              <a:gd name="csX0" fmla="*/ 34770 w 86096"/>
              <a:gd name="csY0" fmla="*/ 72851 h 72851"/>
              <a:gd name="csX1" fmla="*/ 34770 w 86096"/>
              <a:gd name="csY1" fmla="*/ 41393 h 72851"/>
              <a:gd name="csX2" fmla="*/ 0 w 86096"/>
              <a:gd name="csY2" fmla="*/ 41393 h 72851"/>
              <a:gd name="csX3" fmla="*/ 0 w 86096"/>
              <a:gd name="csY3" fmla="*/ 31459 h 72851"/>
              <a:gd name="csX4" fmla="*/ 34770 w 86096"/>
              <a:gd name="csY4" fmla="*/ 31459 h 72851"/>
              <a:gd name="csX5" fmla="*/ 34770 w 86096"/>
              <a:gd name="csY5" fmla="*/ 0 h 72851"/>
              <a:gd name="csX6" fmla="*/ 49671 w 86096"/>
              <a:gd name="csY6" fmla="*/ 0 h 72851"/>
              <a:gd name="csX7" fmla="*/ 49671 w 86096"/>
              <a:gd name="csY7" fmla="*/ 31459 h 72851"/>
              <a:gd name="csX8" fmla="*/ 86097 w 86096"/>
              <a:gd name="csY8" fmla="*/ 31459 h 72851"/>
              <a:gd name="csX9" fmla="*/ 86097 w 86096"/>
              <a:gd name="csY9" fmla="*/ 41393 h 72851"/>
              <a:gd name="csX10" fmla="*/ 49671 w 86096"/>
              <a:gd name="csY10" fmla="*/ 41393 h 72851"/>
              <a:gd name="csX11" fmla="*/ 49671 w 86096"/>
              <a:gd name="csY11" fmla="*/ 72851 h 72851"/>
              <a:gd name="csX12" fmla="*/ 34770 w 86096"/>
              <a:gd name="csY12" fmla="*/ 72851 h 728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2851">
                <a:moveTo>
                  <a:pt x="34770" y="72851"/>
                </a:moveTo>
                <a:lnTo>
                  <a:pt x="34770" y="41393"/>
                </a:lnTo>
                <a:lnTo>
                  <a:pt x="0" y="41393"/>
                </a:lnTo>
                <a:lnTo>
                  <a:pt x="0" y="31459"/>
                </a:lnTo>
                <a:lnTo>
                  <a:pt x="34770" y="31459"/>
                </a:lnTo>
                <a:lnTo>
                  <a:pt x="34770" y="0"/>
                </a:lnTo>
                <a:lnTo>
                  <a:pt x="49671" y="0"/>
                </a:lnTo>
                <a:lnTo>
                  <a:pt x="49671" y="31459"/>
                </a:lnTo>
                <a:lnTo>
                  <a:pt x="86097" y="31459"/>
                </a:lnTo>
                <a:lnTo>
                  <a:pt x="86097" y="41393"/>
                </a:lnTo>
                <a:lnTo>
                  <a:pt x="49671" y="41393"/>
                </a:lnTo>
                <a:lnTo>
                  <a:pt x="49671" y="72851"/>
                </a:lnTo>
                <a:lnTo>
                  <a:pt x="34770" y="7285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7" name="Freeform 86">
            <a:extLst>
              <a:ext uri="{FF2B5EF4-FFF2-40B4-BE49-F238E27FC236}">
                <a16:creationId xmlns:a16="http://schemas.microsoft.com/office/drawing/2014/main" id="{42EDA4C4-92D4-26DF-3298-74702AF743A2}"/>
              </a:ext>
            </a:extLst>
          </p:cNvPr>
          <p:cNvSpPr/>
          <p:nvPr/>
        </p:nvSpPr>
        <p:spPr>
          <a:xfrm>
            <a:off x="5656821" y="3631369"/>
            <a:ext cx="87752" cy="61261"/>
          </a:xfrm>
          <a:custGeom>
            <a:avLst/>
            <a:gdLst>
              <a:gd name="csX0" fmla="*/ 36426 w 87752"/>
              <a:gd name="csY0" fmla="*/ 61261 h 61261"/>
              <a:gd name="csX1" fmla="*/ 36426 w 87752"/>
              <a:gd name="csY1" fmla="*/ 36426 h 61261"/>
              <a:gd name="csX2" fmla="*/ 0 w 87752"/>
              <a:gd name="csY2" fmla="*/ 36426 h 61261"/>
              <a:gd name="csX3" fmla="*/ 0 w 87752"/>
              <a:gd name="csY3" fmla="*/ 26491 h 61261"/>
              <a:gd name="csX4" fmla="*/ 36426 w 87752"/>
              <a:gd name="csY4" fmla="*/ 26491 h 61261"/>
              <a:gd name="csX5" fmla="*/ 36426 w 87752"/>
              <a:gd name="csY5" fmla="*/ 0 h 61261"/>
              <a:gd name="csX6" fmla="*/ 51327 w 87752"/>
              <a:gd name="csY6" fmla="*/ 0 h 61261"/>
              <a:gd name="csX7" fmla="*/ 51327 w 87752"/>
              <a:gd name="csY7" fmla="*/ 26491 h 61261"/>
              <a:gd name="csX8" fmla="*/ 87753 w 87752"/>
              <a:gd name="csY8" fmla="*/ 26491 h 61261"/>
              <a:gd name="csX9" fmla="*/ 87753 w 87752"/>
              <a:gd name="csY9" fmla="*/ 36426 h 61261"/>
              <a:gd name="csX10" fmla="*/ 51327 w 87752"/>
              <a:gd name="csY10" fmla="*/ 36426 h 61261"/>
              <a:gd name="csX11" fmla="*/ 51327 w 87752"/>
              <a:gd name="csY11" fmla="*/ 61261 h 61261"/>
              <a:gd name="csX12" fmla="*/ 36426 w 87752"/>
              <a:gd name="csY12" fmla="*/ 61261 h 612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1261">
                <a:moveTo>
                  <a:pt x="36426" y="61261"/>
                </a:moveTo>
                <a:lnTo>
                  <a:pt x="36426" y="36426"/>
                </a:lnTo>
                <a:lnTo>
                  <a:pt x="0" y="36426"/>
                </a:lnTo>
                <a:lnTo>
                  <a:pt x="0" y="26491"/>
                </a:lnTo>
                <a:lnTo>
                  <a:pt x="36426" y="26491"/>
                </a:lnTo>
                <a:lnTo>
                  <a:pt x="36426" y="0"/>
                </a:lnTo>
                <a:lnTo>
                  <a:pt x="51327" y="0"/>
                </a:lnTo>
                <a:lnTo>
                  <a:pt x="51327" y="26491"/>
                </a:lnTo>
                <a:lnTo>
                  <a:pt x="87753" y="26491"/>
                </a:lnTo>
                <a:lnTo>
                  <a:pt x="87753" y="36426"/>
                </a:lnTo>
                <a:lnTo>
                  <a:pt x="51327" y="36426"/>
                </a:lnTo>
                <a:lnTo>
                  <a:pt x="51327" y="61261"/>
                </a:lnTo>
                <a:lnTo>
                  <a:pt x="36426"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8" name="Freeform 87">
            <a:extLst>
              <a:ext uri="{FF2B5EF4-FFF2-40B4-BE49-F238E27FC236}">
                <a16:creationId xmlns:a16="http://schemas.microsoft.com/office/drawing/2014/main" id="{E6CD4998-515C-BAFE-FC5D-B3BF8B2D8F36}"/>
              </a:ext>
            </a:extLst>
          </p:cNvPr>
          <p:cNvSpPr/>
          <p:nvPr/>
        </p:nvSpPr>
        <p:spPr>
          <a:xfrm>
            <a:off x="5656821" y="3631369"/>
            <a:ext cx="87752" cy="61261"/>
          </a:xfrm>
          <a:custGeom>
            <a:avLst/>
            <a:gdLst>
              <a:gd name="csX0" fmla="*/ 36426 w 87752"/>
              <a:gd name="csY0" fmla="*/ 61261 h 61261"/>
              <a:gd name="csX1" fmla="*/ 36426 w 87752"/>
              <a:gd name="csY1" fmla="*/ 36426 h 61261"/>
              <a:gd name="csX2" fmla="*/ 0 w 87752"/>
              <a:gd name="csY2" fmla="*/ 36426 h 61261"/>
              <a:gd name="csX3" fmla="*/ 0 w 87752"/>
              <a:gd name="csY3" fmla="*/ 26491 h 61261"/>
              <a:gd name="csX4" fmla="*/ 36426 w 87752"/>
              <a:gd name="csY4" fmla="*/ 26491 h 61261"/>
              <a:gd name="csX5" fmla="*/ 36426 w 87752"/>
              <a:gd name="csY5" fmla="*/ 0 h 61261"/>
              <a:gd name="csX6" fmla="*/ 51327 w 87752"/>
              <a:gd name="csY6" fmla="*/ 0 h 61261"/>
              <a:gd name="csX7" fmla="*/ 51327 w 87752"/>
              <a:gd name="csY7" fmla="*/ 26491 h 61261"/>
              <a:gd name="csX8" fmla="*/ 87753 w 87752"/>
              <a:gd name="csY8" fmla="*/ 26491 h 61261"/>
              <a:gd name="csX9" fmla="*/ 87753 w 87752"/>
              <a:gd name="csY9" fmla="*/ 36426 h 61261"/>
              <a:gd name="csX10" fmla="*/ 51327 w 87752"/>
              <a:gd name="csY10" fmla="*/ 36426 h 61261"/>
              <a:gd name="csX11" fmla="*/ 51327 w 87752"/>
              <a:gd name="csY11" fmla="*/ 61261 h 61261"/>
              <a:gd name="csX12" fmla="*/ 36426 w 87752"/>
              <a:gd name="csY12" fmla="*/ 61261 h 612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1261">
                <a:moveTo>
                  <a:pt x="36426" y="61261"/>
                </a:moveTo>
                <a:lnTo>
                  <a:pt x="36426" y="36426"/>
                </a:lnTo>
                <a:lnTo>
                  <a:pt x="0" y="36426"/>
                </a:lnTo>
                <a:lnTo>
                  <a:pt x="0" y="26491"/>
                </a:lnTo>
                <a:lnTo>
                  <a:pt x="36426" y="26491"/>
                </a:lnTo>
                <a:lnTo>
                  <a:pt x="36426" y="0"/>
                </a:lnTo>
                <a:lnTo>
                  <a:pt x="51327" y="0"/>
                </a:lnTo>
                <a:lnTo>
                  <a:pt x="51327" y="26491"/>
                </a:lnTo>
                <a:lnTo>
                  <a:pt x="87753" y="26491"/>
                </a:lnTo>
                <a:lnTo>
                  <a:pt x="87753" y="36426"/>
                </a:lnTo>
                <a:lnTo>
                  <a:pt x="51327" y="36426"/>
                </a:lnTo>
                <a:lnTo>
                  <a:pt x="51327" y="61261"/>
                </a:lnTo>
                <a:lnTo>
                  <a:pt x="36426"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89" name="Freeform 88">
            <a:extLst>
              <a:ext uri="{FF2B5EF4-FFF2-40B4-BE49-F238E27FC236}">
                <a16:creationId xmlns:a16="http://schemas.microsoft.com/office/drawing/2014/main" id="{A5C015CC-E0F6-9ABB-95C1-D9D5F072BB1A}"/>
              </a:ext>
            </a:extLst>
          </p:cNvPr>
          <p:cNvSpPr/>
          <p:nvPr/>
        </p:nvSpPr>
        <p:spPr>
          <a:xfrm>
            <a:off x="5681657" y="3631369"/>
            <a:ext cx="87752" cy="61261"/>
          </a:xfrm>
          <a:custGeom>
            <a:avLst/>
            <a:gdLst>
              <a:gd name="csX0" fmla="*/ 36426 w 87752"/>
              <a:gd name="csY0" fmla="*/ 61261 h 61261"/>
              <a:gd name="csX1" fmla="*/ 36426 w 87752"/>
              <a:gd name="csY1" fmla="*/ 36426 h 61261"/>
              <a:gd name="csX2" fmla="*/ 0 w 87752"/>
              <a:gd name="csY2" fmla="*/ 36426 h 61261"/>
              <a:gd name="csX3" fmla="*/ 0 w 87752"/>
              <a:gd name="csY3" fmla="*/ 26491 h 61261"/>
              <a:gd name="csX4" fmla="*/ 36426 w 87752"/>
              <a:gd name="csY4" fmla="*/ 26491 h 61261"/>
              <a:gd name="csX5" fmla="*/ 36426 w 87752"/>
              <a:gd name="csY5" fmla="*/ 0 h 61261"/>
              <a:gd name="csX6" fmla="*/ 51327 w 87752"/>
              <a:gd name="csY6" fmla="*/ 0 h 61261"/>
              <a:gd name="csX7" fmla="*/ 51327 w 87752"/>
              <a:gd name="csY7" fmla="*/ 26491 h 61261"/>
              <a:gd name="csX8" fmla="*/ 87753 w 87752"/>
              <a:gd name="csY8" fmla="*/ 26491 h 61261"/>
              <a:gd name="csX9" fmla="*/ 87753 w 87752"/>
              <a:gd name="csY9" fmla="*/ 36426 h 61261"/>
              <a:gd name="csX10" fmla="*/ 51327 w 87752"/>
              <a:gd name="csY10" fmla="*/ 36426 h 61261"/>
              <a:gd name="csX11" fmla="*/ 51327 w 87752"/>
              <a:gd name="csY11" fmla="*/ 61261 h 61261"/>
              <a:gd name="csX12" fmla="*/ 36426 w 87752"/>
              <a:gd name="csY12" fmla="*/ 61261 h 612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1261">
                <a:moveTo>
                  <a:pt x="36426" y="61261"/>
                </a:moveTo>
                <a:lnTo>
                  <a:pt x="36426" y="36426"/>
                </a:lnTo>
                <a:lnTo>
                  <a:pt x="0" y="36426"/>
                </a:lnTo>
                <a:lnTo>
                  <a:pt x="0" y="26491"/>
                </a:lnTo>
                <a:lnTo>
                  <a:pt x="36426" y="26491"/>
                </a:lnTo>
                <a:lnTo>
                  <a:pt x="36426" y="0"/>
                </a:lnTo>
                <a:lnTo>
                  <a:pt x="51327" y="0"/>
                </a:lnTo>
                <a:lnTo>
                  <a:pt x="51327" y="26491"/>
                </a:lnTo>
                <a:lnTo>
                  <a:pt x="87753" y="26491"/>
                </a:lnTo>
                <a:lnTo>
                  <a:pt x="87753" y="36426"/>
                </a:lnTo>
                <a:lnTo>
                  <a:pt x="51327" y="36426"/>
                </a:lnTo>
                <a:lnTo>
                  <a:pt x="51327" y="61261"/>
                </a:lnTo>
                <a:lnTo>
                  <a:pt x="36426" y="61261"/>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0" name="Freeform 89">
            <a:extLst>
              <a:ext uri="{FF2B5EF4-FFF2-40B4-BE49-F238E27FC236}">
                <a16:creationId xmlns:a16="http://schemas.microsoft.com/office/drawing/2014/main" id="{9205D2DB-1F31-BB01-3B4B-AE0E1E08A88E}"/>
              </a:ext>
            </a:extLst>
          </p:cNvPr>
          <p:cNvSpPr/>
          <p:nvPr/>
        </p:nvSpPr>
        <p:spPr>
          <a:xfrm>
            <a:off x="6065781" y="3667795"/>
            <a:ext cx="87752" cy="62916"/>
          </a:xfrm>
          <a:custGeom>
            <a:avLst/>
            <a:gdLst>
              <a:gd name="csX0" fmla="*/ 36425 w 87752"/>
              <a:gd name="csY0" fmla="*/ 62917 h 62916"/>
              <a:gd name="csX1" fmla="*/ 36425 w 87752"/>
              <a:gd name="csY1" fmla="*/ 36425 h 62916"/>
              <a:gd name="csX2" fmla="*/ 0 w 87752"/>
              <a:gd name="csY2" fmla="*/ 36425 h 62916"/>
              <a:gd name="csX3" fmla="*/ 0 w 87752"/>
              <a:gd name="csY3" fmla="*/ 26491 h 62916"/>
              <a:gd name="csX4" fmla="*/ 36425 w 87752"/>
              <a:gd name="csY4" fmla="*/ 26491 h 62916"/>
              <a:gd name="csX5" fmla="*/ 36425 w 87752"/>
              <a:gd name="csY5" fmla="*/ 0 h 62916"/>
              <a:gd name="csX6" fmla="*/ 51327 w 87752"/>
              <a:gd name="csY6" fmla="*/ 0 h 62916"/>
              <a:gd name="csX7" fmla="*/ 51327 w 87752"/>
              <a:gd name="csY7" fmla="*/ 26491 h 62916"/>
              <a:gd name="csX8" fmla="*/ 87752 w 87752"/>
              <a:gd name="csY8" fmla="*/ 26491 h 62916"/>
              <a:gd name="csX9" fmla="*/ 87752 w 87752"/>
              <a:gd name="csY9" fmla="*/ 36425 h 62916"/>
              <a:gd name="csX10" fmla="*/ 51327 w 87752"/>
              <a:gd name="csY10" fmla="*/ 36425 h 62916"/>
              <a:gd name="csX11" fmla="*/ 51327 w 87752"/>
              <a:gd name="csY11" fmla="*/ 62917 h 62916"/>
              <a:gd name="csX12" fmla="*/ 36425 w 87752"/>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2916">
                <a:moveTo>
                  <a:pt x="36425" y="62917"/>
                </a:moveTo>
                <a:lnTo>
                  <a:pt x="36425" y="36425"/>
                </a:lnTo>
                <a:lnTo>
                  <a:pt x="0" y="36425"/>
                </a:lnTo>
                <a:lnTo>
                  <a:pt x="0" y="26491"/>
                </a:lnTo>
                <a:lnTo>
                  <a:pt x="36425" y="26491"/>
                </a:lnTo>
                <a:lnTo>
                  <a:pt x="36425" y="0"/>
                </a:lnTo>
                <a:lnTo>
                  <a:pt x="51327" y="0"/>
                </a:lnTo>
                <a:lnTo>
                  <a:pt x="51327" y="26491"/>
                </a:lnTo>
                <a:lnTo>
                  <a:pt x="87752" y="26491"/>
                </a:lnTo>
                <a:lnTo>
                  <a:pt x="87752" y="36425"/>
                </a:lnTo>
                <a:lnTo>
                  <a:pt x="51327" y="36425"/>
                </a:lnTo>
                <a:lnTo>
                  <a:pt x="51327" y="62917"/>
                </a:lnTo>
                <a:lnTo>
                  <a:pt x="36425" y="6291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1" name="Freeform 90">
            <a:extLst>
              <a:ext uri="{FF2B5EF4-FFF2-40B4-BE49-F238E27FC236}">
                <a16:creationId xmlns:a16="http://schemas.microsoft.com/office/drawing/2014/main" id="{265FB558-FEDF-9650-7F95-F48F29B28070}"/>
              </a:ext>
            </a:extLst>
          </p:cNvPr>
          <p:cNvSpPr/>
          <p:nvPr/>
        </p:nvSpPr>
        <p:spPr>
          <a:xfrm>
            <a:off x="6065781" y="3667795"/>
            <a:ext cx="99342" cy="62916"/>
          </a:xfrm>
          <a:custGeom>
            <a:avLst/>
            <a:gdLst>
              <a:gd name="csX0" fmla="*/ 41393 w 99342"/>
              <a:gd name="csY0" fmla="*/ 62917 h 62916"/>
              <a:gd name="csX1" fmla="*/ 41393 w 99342"/>
              <a:gd name="csY1" fmla="*/ 36425 h 62916"/>
              <a:gd name="csX2" fmla="*/ 0 w 99342"/>
              <a:gd name="csY2" fmla="*/ 36425 h 62916"/>
              <a:gd name="csX3" fmla="*/ 0 w 99342"/>
              <a:gd name="csY3" fmla="*/ 26491 h 62916"/>
              <a:gd name="csX4" fmla="*/ 41393 w 99342"/>
              <a:gd name="csY4" fmla="*/ 26491 h 62916"/>
              <a:gd name="csX5" fmla="*/ 41393 w 99342"/>
              <a:gd name="csY5" fmla="*/ 0 h 62916"/>
              <a:gd name="csX6" fmla="*/ 57950 w 99342"/>
              <a:gd name="csY6" fmla="*/ 0 h 62916"/>
              <a:gd name="csX7" fmla="*/ 57950 w 99342"/>
              <a:gd name="csY7" fmla="*/ 26491 h 62916"/>
              <a:gd name="csX8" fmla="*/ 99342 w 99342"/>
              <a:gd name="csY8" fmla="*/ 26491 h 62916"/>
              <a:gd name="csX9" fmla="*/ 99342 w 99342"/>
              <a:gd name="csY9" fmla="*/ 36425 h 62916"/>
              <a:gd name="csX10" fmla="*/ 57950 w 99342"/>
              <a:gd name="csY10" fmla="*/ 36425 h 62916"/>
              <a:gd name="csX11" fmla="*/ 57950 w 99342"/>
              <a:gd name="csY11" fmla="*/ 62917 h 62916"/>
              <a:gd name="csX12" fmla="*/ 41393 w 99342"/>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99342" h="62916">
                <a:moveTo>
                  <a:pt x="41393" y="62917"/>
                </a:moveTo>
                <a:lnTo>
                  <a:pt x="41393" y="36425"/>
                </a:lnTo>
                <a:lnTo>
                  <a:pt x="0" y="36425"/>
                </a:lnTo>
                <a:lnTo>
                  <a:pt x="0" y="26491"/>
                </a:lnTo>
                <a:lnTo>
                  <a:pt x="41393" y="26491"/>
                </a:lnTo>
                <a:lnTo>
                  <a:pt x="41393" y="0"/>
                </a:lnTo>
                <a:lnTo>
                  <a:pt x="57950" y="0"/>
                </a:lnTo>
                <a:lnTo>
                  <a:pt x="57950" y="26491"/>
                </a:lnTo>
                <a:lnTo>
                  <a:pt x="99342" y="26491"/>
                </a:lnTo>
                <a:lnTo>
                  <a:pt x="99342" y="36425"/>
                </a:lnTo>
                <a:lnTo>
                  <a:pt x="57950" y="36425"/>
                </a:lnTo>
                <a:lnTo>
                  <a:pt x="57950" y="62917"/>
                </a:lnTo>
                <a:lnTo>
                  <a:pt x="41393" y="6291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2" name="Freeform 91">
            <a:extLst>
              <a:ext uri="{FF2B5EF4-FFF2-40B4-BE49-F238E27FC236}">
                <a16:creationId xmlns:a16="http://schemas.microsoft.com/office/drawing/2014/main" id="{CF47392B-D662-553E-31D1-844D33DABF9D}"/>
              </a:ext>
            </a:extLst>
          </p:cNvPr>
          <p:cNvSpPr/>
          <p:nvPr/>
        </p:nvSpPr>
        <p:spPr>
          <a:xfrm>
            <a:off x="6079026" y="3667795"/>
            <a:ext cx="86096" cy="62916"/>
          </a:xfrm>
          <a:custGeom>
            <a:avLst/>
            <a:gdLst>
              <a:gd name="csX0" fmla="*/ 36426 w 86096"/>
              <a:gd name="csY0" fmla="*/ 62917 h 62916"/>
              <a:gd name="csX1" fmla="*/ 36426 w 86096"/>
              <a:gd name="csY1" fmla="*/ 36425 h 62916"/>
              <a:gd name="csX2" fmla="*/ 0 w 86096"/>
              <a:gd name="csY2" fmla="*/ 36425 h 62916"/>
              <a:gd name="csX3" fmla="*/ 0 w 86096"/>
              <a:gd name="csY3" fmla="*/ 26491 h 62916"/>
              <a:gd name="csX4" fmla="*/ 36426 w 86096"/>
              <a:gd name="csY4" fmla="*/ 26491 h 62916"/>
              <a:gd name="csX5" fmla="*/ 36426 w 86096"/>
              <a:gd name="csY5" fmla="*/ 0 h 62916"/>
              <a:gd name="csX6" fmla="*/ 49671 w 86096"/>
              <a:gd name="csY6" fmla="*/ 0 h 62916"/>
              <a:gd name="csX7" fmla="*/ 49671 w 86096"/>
              <a:gd name="csY7" fmla="*/ 26491 h 62916"/>
              <a:gd name="csX8" fmla="*/ 86097 w 86096"/>
              <a:gd name="csY8" fmla="*/ 26491 h 62916"/>
              <a:gd name="csX9" fmla="*/ 86097 w 86096"/>
              <a:gd name="csY9" fmla="*/ 36425 h 62916"/>
              <a:gd name="csX10" fmla="*/ 49671 w 86096"/>
              <a:gd name="csY10" fmla="*/ 36425 h 62916"/>
              <a:gd name="csX11" fmla="*/ 49671 w 86096"/>
              <a:gd name="csY11" fmla="*/ 62917 h 62916"/>
              <a:gd name="csX12" fmla="*/ 36426 w 86096"/>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2916">
                <a:moveTo>
                  <a:pt x="36426" y="62917"/>
                </a:moveTo>
                <a:lnTo>
                  <a:pt x="36426" y="36425"/>
                </a:lnTo>
                <a:lnTo>
                  <a:pt x="0" y="36425"/>
                </a:lnTo>
                <a:lnTo>
                  <a:pt x="0" y="26491"/>
                </a:lnTo>
                <a:lnTo>
                  <a:pt x="36426" y="26491"/>
                </a:lnTo>
                <a:lnTo>
                  <a:pt x="36426" y="0"/>
                </a:lnTo>
                <a:lnTo>
                  <a:pt x="49671" y="0"/>
                </a:lnTo>
                <a:lnTo>
                  <a:pt x="49671" y="26491"/>
                </a:lnTo>
                <a:lnTo>
                  <a:pt x="86097" y="26491"/>
                </a:lnTo>
                <a:lnTo>
                  <a:pt x="86097" y="36425"/>
                </a:lnTo>
                <a:lnTo>
                  <a:pt x="49671" y="36425"/>
                </a:lnTo>
                <a:lnTo>
                  <a:pt x="49671" y="62917"/>
                </a:lnTo>
                <a:lnTo>
                  <a:pt x="36426" y="6291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3" name="Freeform 92">
            <a:extLst>
              <a:ext uri="{FF2B5EF4-FFF2-40B4-BE49-F238E27FC236}">
                <a16:creationId xmlns:a16="http://schemas.microsoft.com/office/drawing/2014/main" id="{F0DEB643-BA8D-B177-1CEE-6D299C377D4C}"/>
              </a:ext>
            </a:extLst>
          </p:cNvPr>
          <p:cNvSpPr/>
          <p:nvPr/>
        </p:nvSpPr>
        <p:spPr>
          <a:xfrm>
            <a:off x="6128697" y="3667795"/>
            <a:ext cx="99342" cy="62916"/>
          </a:xfrm>
          <a:custGeom>
            <a:avLst/>
            <a:gdLst>
              <a:gd name="csX0" fmla="*/ 41393 w 99342"/>
              <a:gd name="csY0" fmla="*/ 62917 h 62916"/>
              <a:gd name="csX1" fmla="*/ 41393 w 99342"/>
              <a:gd name="csY1" fmla="*/ 36425 h 62916"/>
              <a:gd name="csX2" fmla="*/ 0 w 99342"/>
              <a:gd name="csY2" fmla="*/ 36425 h 62916"/>
              <a:gd name="csX3" fmla="*/ 0 w 99342"/>
              <a:gd name="csY3" fmla="*/ 26491 h 62916"/>
              <a:gd name="csX4" fmla="*/ 41393 w 99342"/>
              <a:gd name="csY4" fmla="*/ 26491 h 62916"/>
              <a:gd name="csX5" fmla="*/ 41393 w 99342"/>
              <a:gd name="csY5" fmla="*/ 0 h 62916"/>
              <a:gd name="csX6" fmla="*/ 57950 w 99342"/>
              <a:gd name="csY6" fmla="*/ 0 h 62916"/>
              <a:gd name="csX7" fmla="*/ 57950 w 99342"/>
              <a:gd name="csY7" fmla="*/ 26491 h 62916"/>
              <a:gd name="csX8" fmla="*/ 99342 w 99342"/>
              <a:gd name="csY8" fmla="*/ 26491 h 62916"/>
              <a:gd name="csX9" fmla="*/ 99342 w 99342"/>
              <a:gd name="csY9" fmla="*/ 36425 h 62916"/>
              <a:gd name="csX10" fmla="*/ 57950 w 99342"/>
              <a:gd name="csY10" fmla="*/ 36425 h 62916"/>
              <a:gd name="csX11" fmla="*/ 57950 w 99342"/>
              <a:gd name="csY11" fmla="*/ 62917 h 62916"/>
              <a:gd name="csX12" fmla="*/ 41393 w 99342"/>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99342" h="62916">
                <a:moveTo>
                  <a:pt x="41393" y="62917"/>
                </a:moveTo>
                <a:lnTo>
                  <a:pt x="41393" y="36425"/>
                </a:lnTo>
                <a:lnTo>
                  <a:pt x="0" y="36425"/>
                </a:lnTo>
                <a:lnTo>
                  <a:pt x="0" y="26491"/>
                </a:lnTo>
                <a:lnTo>
                  <a:pt x="41393" y="26491"/>
                </a:lnTo>
                <a:lnTo>
                  <a:pt x="41393" y="0"/>
                </a:lnTo>
                <a:lnTo>
                  <a:pt x="57950" y="0"/>
                </a:lnTo>
                <a:lnTo>
                  <a:pt x="57950" y="26491"/>
                </a:lnTo>
                <a:lnTo>
                  <a:pt x="99342" y="26491"/>
                </a:lnTo>
                <a:lnTo>
                  <a:pt x="99342" y="36425"/>
                </a:lnTo>
                <a:lnTo>
                  <a:pt x="57950" y="36425"/>
                </a:lnTo>
                <a:lnTo>
                  <a:pt x="57950" y="62917"/>
                </a:lnTo>
                <a:lnTo>
                  <a:pt x="41393" y="6291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4" name="Freeform 93">
            <a:extLst>
              <a:ext uri="{FF2B5EF4-FFF2-40B4-BE49-F238E27FC236}">
                <a16:creationId xmlns:a16="http://schemas.microsoft.com/office/drawing/2014/main" id="{FE431DCB-D47F-CEFB-9E7D-0C7C5E21582E}"/>
              </a:ext>
            </a:extLst>
          </p:cNvPr>
          <p:cNvSpPr/>
          <p:nvPr/>
        </p:nvSpPr>
        <p:spPr>
          <a:xfrm>
            <a:off x="6463149" y="3667795"/>
            <a:ext cx="86096" cy="62916"/>
          </a:xfrm>
          <a:custGeom>
            <a:avLst/>
            <a:gdLst>
              <a:gd name="csX0" fmla="*/ 36425 w 86096"/>
              <a:gd name="csY0" fmla="*/ 62917 h 62916"/>
              <a:gd name="csX1" fmla="*/ 36425 w 86096"/>
              <a:gd name="csY1" fmla="*/ 36425 h 62916"/>
              <a:gd name="csX2" fmla="*/ 0 w 86096"/>
              <a:gd name="csY2" fmla="*/ 36425 h 62916"/>
              <a:gd name="csX3" fmla="*/ 0 w 86096"/>
              <a:gd name="csY3" fmla="*/ 26491 h 62916"/>
              <a:gd name="csX4" fmla="*/ 36425 w 86096"/>
              <a:gd name="csY4" fmla="*/ 26491 h 62916"/>
              <a:gd name="csX5" fmla="*/ 36425 w 86096"/>
              <a:gd name="csY5" fmla="*/ 0 h 62916"/>
              <a:gd name="csX6" fmla="*/ 49671 w 86096"/>
              <a:gd name="csY6" fmla="*/ 0 h 62916"/>
              <a:gd name="csX7" fmla="*/ 49671 w 86096"/>
              <a:gd name="csY7" fmla="*/ 26491 h 62916"/>
              <a:gd name="csX8" fmla="*/ 86096 w 86096"/>
              <a:gd name="csY8" fmla="*/ 26491 h 62916"/>
              <a:gd name="csX9" fmla="*/ 86096 w 86096"/>
              <a:gd name="csY9" fmla="*/ 36425 h 62916"/>
              <a:gd name="csX10" fmla="*/ 49671 w 86096"/>
              <a:gd name="csY10" fmla="*/ 36425 h 62916"/>
              <a:gd name="csX11" fmla="*/ 49671 w 86096"/>
              <a:gd name="csY11" fmla="*/ 62917 h 62916"/>
              <a:gd name="csX12" fmla="*/ 36425 w 86096"/>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2916">
                <a:moveTo>
                  <a:pt x="36425" y="62917"/>
                </a:moveTo>
                <a:lnTo>
                  <a:pt x="36425" y="36425"/>
                </a:lnTo>
                <a:lnTo>
                  <a:pt x="0" y="36425"/>
                </a:lnTo>
                <a:lnTo>
                  <a:pt x="0" y="26491"/>
                </a:lnTo>
                <a:lnTo>
                  <a:pt x="36425" y="26491"/>
                </a:lnTo>
                <a:lnTo>
                  <a:pt x="36425" y="0"/>
                </a:lnTo>
                <a:lnTo>
                  <a:pt x="49671" y="0"/>
                </a:lnTo>
                <a:lnTo>
                  <a:pt x="49671" y="26491"/>
                </a:lnTo>
                <a:lnTo>
                  <a:pt x="86096" y="26491"/>
                </a:lnTo>
                <a:lnTo>
                  <a:pt x="86096" y="36425"/>
                </a:lnTo>
                <a:lnTo>
                  <a:pt x="49671" y="36425"/>
                </a:lnTo>
                <a:lnTo>
                  <a:pt x="49671" y="62917"/>
                </a:lnTo>
                <a:lnTo>
                  <a:pt x="36425" y="6291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5" name="Freeform 94">
            <a:extLst>
              <a:ext uri="{FF2B5EF4-FFF2-40B4-BE49-F238E27FC236}">
                <a16:creationId xmlns:a16="http://schemas.microsoft.com/office/drawing/2014/main" id="{70933F8F-4AC3-02BB-6E5A-15FE7D00B3F9}"/>
              </a:ext>
            </a:extLst>
          </p:cNvPr>
          <p:cNvSpPr/>
          <p:nvPr/>
        </p:nvSpPr>
        <p:spPr>
          <a:xfrm>
            <a:off x="6474739" y="3667795"/>
            <a:ext cx="87752" cy="62916"/>
          </a:xfrm>
          <a:custGeom>
            <a:avLst/>
            <a:gdLst>
              <a:gd name="csX0" fmla="*/ 36426 w 87752"/>
              <a:gd name="csY0" fmla="*/ 62917 h 62916"/>
              <a:gd name="csX1" fmla="*/ 36426 w 87752"/>
              <a:gd name="csY1" fmla="*/ 36425 h 62916"/>
              <a:gd name="csX2" fmla="*/ 0 w 87752"/>
              <a:gd name="csY2" fmla="*/ 36425 h 62916"/>
              <a:gd name="csX3" fmla="*/ 0 w 87752"/>
              <a:gd name="csY3" fmla="*/ 26491 h 62916"/>
              <a:gd name="csX4" fmla="*/ 36426 w 87752"/>
              <a:gd name="csY4" fmla="*/ 26491 h 62916"/>
              <a:gd name="csX5" fmla="*/ 36426 w 87752"/>
              <a:gd name="csY5" fmla="*/ 0 h 62916"/>
              <a:gd name="csX6" fmla="*/ 51327 w 87752"/>
              <a:gd name="csY6" fmla="*/ 0 h 62916"/>
              <a:gd name="csX7" fmla="*/ 51327 w 87752"/>
              <a:gd name="csY7" fmla="*/ 26491 h 62916"/>
              <a:gd name="csX8" fmla="*/ 87753 w 87752"/>
              <a:gd name="csY8" fmla="*/ 26491 h 62916"/>
              <a:gd name="csX9" fmla="*/ 87753 w 87752"/>
              <a:gd name="csY9" fmla="*/ 36425 h 62916"/>
              <a:gd name="csX10" fmla="*/ 51327 w 87752"/>
              <a:gd name="csY10" fmla="*/ 36425 h 62916"/>
              <a:gd name="csX11" fmla="*/ 51327 w 87752"/>
              <a:gd name="csY11" fmla="*/ 62917 h 62916"/>
              <a:gd name="csX12" fmla="*/ 36426 w 87752"/>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2916">
                <a:moveTo>
                  <a:pt x="36426" y="62917"/>
                </a:moveTo>
                <a:lnTo>
                  <a:pt x="36426" y="36425"/>
                </a:lnTo>
                <a:lnTo>
                  <a:pt x="0" y="36425"/>
                </a:lnTo>
                <a:lnTo>
                  <a:pt x="0" y="26491"/>
                </a:lnTo>
                <a:lnTo>
                  <a:pt x="36426" y="26491"/>
                </a:lnTo>
                <a:lnTo>
                  <a:pt x="36426" y="0"/>
                </a:lnTo>
                <a:lnTo>
                  <a:pt x="51327" y="0"/>
                </a:lnTo>
                <a:lnTo>
                  <a:pt x="51327" y="26491"/>
                </a:lnTo>
                <a:lnTo>
                  <a:pt x="87753" y="26491"/>
                </a:lnTo>
                <a:lnTo>
                  <a:pt x="87753" y="36425"/>
                </a:lnTo>
                <a:lnTo>
                  <a:pt x="51327" y="36425"/>
                </a:lnTo>
                <a:lnTo>
                  <a:pt x="51327" y="62917"/>
                </a:lnTo>
                <a:lnTo>
                  <a:pt x="36426" y="6291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6" name="Freeform 95">
            <a:extLst>
              <a:ext uri="{FF2B5EF4-FFF2-40B4-BE49-F238E27FC236}">
                <a16:creationId xmlns:a16="http://schemas.microsoft.com/office/drawing/2014/main" id="{C06698A0-2FF9-0017-A8E0-F648CB6C99D0}"/>
              </a:ext>
            </a:extLst>
          </p:cNvPr>
          <p:cNvSpPr/>
          <p:nvPr/>
        </p:nvSpPr>
        <p:spPr>
          <a:xfrm>
            <a:off x="6474739" y="3667795"/>
            <a:ext cx="87752" cy="62916"/>
          </a:xfrm>
          <a:custGeom>
            <a:avLst/>
            <a:gdLst>
              <a:gd name="csX0" fmla="*/ 36426 w 87752"/>
              <a:gd name="csY0" fmla="*/ 62917 h 62916"/>
              <a:gd name="csX1" fmla="*/ 36426 w 87752"/>
              <a:gd name="csY1" fmla="*/ 36425 h 62916"/>
              <a:gd name="csX2" fmla="*/ 0 w 87752"/>
              <a:gd name="csY2" fmla="*/ 36425 h 62916"/>
              <a:gd name="csX3" fmla="*/ 0 w 87752"/>
              <a:gd name="csY3" fmla="*/ 26491 h 62916"/>
              <a:gd name="csX4" fmla="*/ 36426 w 87752"/>
              <a:gd name="csY4" fmla="*/ 26491 h 62916"/>
              <a:gd name="csX5" fmla="*/ 36426 w 87752"/>
              <a:gd name="csY5" fmla="*/ 0 h 62916"/>
              <a:gd name="csX6" fmla="*/ 51327 w 87752"/>
              <a:gd name="csY6" fmla="*/ 0 h 62916"/>
              <a:gd name="csX7" fmla="*/ 51327 w 87752"/>
              <a:gd name="csY7" fmla="*/ 26491 h 62916"/>
              <a:gd name="csX8" fmla="*/ 87753 w 87752"/>
              <a:gd name="csY8" fmla="*/ 26491 h 62916"/>
              <a:gd name="csX9" fmla="*/ 87753 w 87752"/>
              <a:gd name="csY9" fmla="*/ 36425 h 62916"/>
              <a:gd name="csX10" fmla="*/ 51327 w 87752"/>
              <a:gd name="csY10" fmla="*/ 36425 h 62916"/>
              <a:gd name="csX11" fmla="*/ 51327 w 87752"/>
              <a:gd name="csY11" fmla="*/ 62917 h 62916"/>
              <a:gd name="csX12" fmla="*/ 36426 w 87752"/>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7752" h="62916">
                <a:moveTo>
                  <a:pt x="36426" y="62917"/>
                </a:moveTo>
                <a:lnTo>
                  <a:pt x="36426" y="36425"/>
                </a:lnTo>
                <a:lnTo>
                  <a:pt x="0" y="36425"/>
                </a:lnTo>
                <a:lnTo>
                  <a:pt x="0" y="26491"/>
                </a:lnTo>
                <a:lnTo>
                  <a:pt x="36426" y="26491"/>
                </a:lnTo>
                <a:lnTo>
                  <a:pt x="36426" y="0"/>
                </a:lnTo>
                <a:lnTo>
                  <a:pt x="51327" y="0"/>
                </a:lnTo>
                <a:lnTo>
                  <a:pt x="51327" y="26491"/>
                </a:lnTo>
                <a:lnTo>
                  <a:pt x="87753" y="26491"/>
                </a:lnTo>
                <a:lnTo>
                  <a:pt x="87753" y="36425"/>
                </a:lnTo>
                <a:lnTo>
                  <a:pt x="51327" y="36425"/>
                </a:lnTo>
                <a:lnTo>
                  <a:pt x="51327" y="62917"/>
                </a:lnTo>
                <a:lnTo>
                  <a:pt x="36426" y="6291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7" name="Freeform 96">
            <a:extLst>
              <a:ext uri="{FF2B5EF4-FFF2-40B4-BE49-F238E27FC236}">
                <a16:creationId xmlns:a16="http://schemas.microsoft.com/office/drawing/2014/main" id="{1637AB94-9770-99CE-47DA-386733A5D3F6}"/>
              </a:ext>
            </a:extLst>
          </p:cNvPr>
          <p:cNvSpPr/>
          <p:nvPr/>
        </p:nvSpPr>
        <p:spPr>
          <a:xfrm>
            <a:off x="6512821" y="3667795"/>
            <a:ext cx="86096" cy="62916"/>
          </a:xfrm>
          <a:custGeom>
            <a:avLst/>
            <a:gdLst>
              <a:gd name="csX0" fmla="*/ 36425 w 86096"/>
              <a:gd name="csY0" fmla="*/ 62917 h 62916"/>
              <a:gd name="csX1" fmla="*/ 36425 w 86096"/>
              <a:gd name="csY1" fmla="*/ 36425 h 62916"/>
              <a:gd name="csX2" fmla="*/ 0 w 86096"/>
              <a:gd name="csY2" fmla="*/ 36425 h 62916"/>
              <a:gd name="csX3" fmla="*/ 0 w 86096"/>
              <a:gd name="csY3" fmla="*/ 26491 h 62916"/>
              <a:gd name="csX4" fmla="*/ 36425 w 86096"/>
              <a:gd name="csY4" fmla="*/ 26491 h 62916"/>
              <a:gd name="csX5" fmla="*/ 36425 w 86096"/>
              <a:gd name="csY5" fmla="*/ 0 h 62916"/>
              <a:gd name="csX6" fmla="*/ 49671 w 86096"/>
              <a:gd name="csY6" fmla="*/ 0 h 62916"/>
              <a:gd name="csX7" fmla="*/ 49671 w 86096"/>
              <a:gd name="csY7" fmla="*/ 26491 h 62916"/>
              <a:gd name="csX8" fmla="*/ 86096 w 86096"/>
              <a:gd name="csY8" fmla="*/ 26491 h 62916"/>
              <a:gd name="csX9" fmla="*/ 86096 w 86096"/>
              <a:gd name="csY9" fmla="*/ 36425 h 62916"/>
              <a:gd name="csX10" fmla="*/ 49671 w 86096"/>
              <a:gd name="csY10" fmla="*/ 36425 h 62916"/>
              <a:gd name="csX11" fmla="*/ 49671 w 86096"/>
              <a:gd name="csY11" fmla="*/ 62917 h 62916"/>
              <a:gd name="csX12" fmla="*/ 36425 w 86096"/>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62916">
                <a:moveTo>
                  <a:pt x="36425" y="62917"/>
                </a:moveTo>
                <a:lnTo>
                  <a:pt x="36425" y="36425"/>
                </a:lnTo>
                <a:lnTo>
                  <a:pt x="0" y="36425"/>
                </a:lnTo>
                <a:lnTo>
                  <a:pt x="0" y="26491"/>
                </a:lnTo>
                <a:lnTo>
                  <a:pt x="36425" y="26491"/>
                </a:lnTo>
                <a:lnTo>
                  <a:pt x="36425" y="0"/>
                </a:lnTo>
                <a:lnTo>
                  <a:pt x="49671" y="0"/>
                </a:lnTo>
                <a:lnTo>
                  <a:pt x="49671" y="26491"/>
                </a:lnTo>
                <a:lnTo>
                  <a:pt x="86096" y="26491"/>
                </a:lnTo>
                <a:lnTo>
                  <a:pt x="86096" y="36425"/>
                </a:lnTo>
                <a:lnTo>
                  <a:pt x="49671" y="36425"/>
                </a:lnTo>
                <a:lnTo>
                  <a:pt x="49671" y="62917"/>
                </a:lnTo>
                <a:lnTo>
                  <a:pt x="36425" y="6291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8" name="Freeform 97">
            <a:extLst>
              <a:ext uri="{FF2B5EF4-FFF2-40B4-BE49-F238E27FC236}">
                <a16:creationId xmlns:a16="http://schemas.microsoft.com/office/drawing/2014/main" id="{64AF9280-CE39-17B7-EE09-944F575C966F}"/>
              </a:ext>
            </a:extLst>
          </p:cNvPr>
          <p:cNvSpPr/>
          <p:nvPr/>
        </p:nvSpPr>
        <p:spPr>
          <a:xfrm>
            <a:off x="6872108" y="3780383"/>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9 h 74506"/>
              <a:gd name="csX4" fmla="*/ 36426 w 86096"/>
              <a:gd name="csY4" fmla="*/ 31459 h 74506"/>
              <a:gd name="csX5" fmla="*/ 36426 w 86096"/>
              <a:gd name="csY5" fmla="*/ 0 h 74506"/>
              <a:gd name="csX6" fmla="*/ 49671 w 86096"/>
              <a:gd name="csY6" fmla="*/ 0 h 74506"/>
              <a:gd name="csX7" fmla="*/ 49671 w 86096"/>
              <a:gd name="csY7" fmla="*/ 31459 h 74506"/>
              <a:gd name="csX8" fmla="*/ 86097 w 86096"/>
              <a:gd name="csY8" fmla="*/ 31459 h 74506"/>
              <a:gd name="csX9" fmla="*/ 86097 w 86096"/>
              <a:gd name="csY9" fmla="*/ 43048 h 74506"/>
              <a:gd name="csX10" fmla="*/ 49671 w 86096"/>
              <a:gd name="csY10" fmla="*/ 43048 h 74506"/>
              <a:gd name="csX11" fmla="*/ 49671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9"/>
                </a:lnTo>
                <a:lnTo>
                  <a:pt x="36426" y="31459"/>
                </a:lnTo>
                <a:lnTo>
                  <a:pt x="36426" y="0"/>
                </a:lnTo>
                <a:lnTo>
                  <a:pt x="49671" y="0"/>
                </a:lnTo>
                <a:lnTo>
                  <a:pt x="49671" y="31459"/>
                </a:lnTo>
                <a:lnTo>
                  <a:pt x="86097" y="31459"/>
                </a:lnTo>
                <a:lnTo>
                  <a:pt x="86097" y="43048"/>
                </a:lnTo>
                <a:lnTo>
                  <a:pt x="49671" y="43048"/>
                </a:lnTo>
                <a:lnTo>
                  <a:pt x="49671" y="74507"/>
                </a:lnTo>
                <a:lnTo>
                  <a:pt x="36426"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99" name="Freeform 98">
            <a:extLst>
              <a:ext uri="{FF2B5EF4-FFF2-40B4-BE49-F238E27FC236}">
                <a16:creationId xmlns:a16="http://schemas.microsoft.com/office/drawing/2014/main" id="{804289A8-BF69-F921-79F2-88C66A6384AE}"/>
              </a:ext>
            </a:extLst>
          </p:cNvPr>
          <p:cNvSpPr/>
          <p:nvPr/>
        </p:nvSpPr>
        <p:spPr>
          <a:xfrm>
            <a:off x="7305903" y="3780383"/>
            <a:ext cx="86096" cy="74506"/>
          </a:xfrm>
          <a:custGeom>
            <a:avLst/>
            <a:gdLst>
              <a:gd name="csX0" fmla="*/ 36426 w 86096"/>
              <a:gd name="csY0" fmla="*/ 74507 h 74506"/>
              <a:gd name="csX1" fmla="*/ 36426 w 86096"/>
              <a:gd name="csY1" fmla="*/ 43048 h 74506"/>
              <a:gd name="csX2" fmla="*/ 0 w 86096"/>
              <a:gd name="csY2" fmla="*/ 43048 h 74506"/>
              <a:gd name="csX3" fmla="*/ 0 w 86096"/>
              <a:gd name="csY3" fmla="*/ 31459 h 74506"/>
              <a:gd name="csX4" fmla="*/ 36426 w 86096"/>
              <a:gd name="csY4" fmla="*/ 31459 h 74506"/>
              <a:gd name="csX5" fmla="*/ 36426 w 86096"/>
              <a:gd name="csY5" fmla="*/ 0 h 74506"/>
              <a:gd name="csX6" fmla="*/ 49671 w 86096"/>
              <a:gd name="csY6" fmla="*/ 0 h 74506"/>
              <a:gd name="csX7" fmla="*/ 49671 w 86096"/>
              <a:gd name="csY7" fmla="*/ 31459 h 74506"/>
              <a:gd name="csX8" fmla="*/ 86097 w 86096"/>
              <a:gd name="csY8" fmla="*/ 31459 h 74506"/>
              <a:gd name="csX9" fmla="*/ 86097 w 86096"/>
              <a:gd name="csY9" fmla="*/ 43048 h 74506"/>
              <a:gd name="csX10" fmla="*/ 49671 w 86096"/>
              <a:gd name="csY10" fmla="*/ 43048 h 74506"/>
              <a:gd name="csX11" fmla="*/ 49671 w 86096"/>
              <a:gd name="csY11" fmla="*/ 74507 h 74506"/>
              <a:gd name="csX12" fmla="*/ 36426 w 86096"/>
              <a:gd name="csY12" fmla="*/ 74507 h 745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86096" h="74506">
                <a:moveTo>
                  <a:pt x="36426" y="74507"/>
                </a:moveTo>
                <a:lnTo>
                  <a:pt x="36426" y="43048"/>
                </a:lnTo>
                <a:lnTo>
                  <a:pt x="0" y="43048"/>
                </a:lnTo>
                <a:lnTo>
                  <a:pt x="0" y="31459"/>
                </a:lnTo>
                <a:lnTo>
                  <a:pt x="36426" y="31459"/>
                </a:lnTo>
                <a:lnTo>
                  <a:pt x="36426" y="0"/>
                </a:lnTo>
                <a:lnTo>
                  <a:pt x="49671" y="0"/>
                </a:lnTo>
                <a:lnTo>
                  <a:pt x="49671" y="31459"/>
                </a:lnTo>
                <a:lnTo>
                  <a:pt x="86097" y="31459"/>
                </a:lnTo>
                <a:lnTo>
                  <a:pt x="86097" y="43048"/>
                </a:lnTo>
                <a:lnTo>
                  <a:pt x="49671" y="43048"/>
                </a:lnTo>
                <a:lnTo>
                  <a:pt x="49671" y="74507"/>
                </a:lnTo>
                <a:lnTo>
                  <a:pt x="36426" y="74507"/>
                </a:lnTo>
                <a:close/>
              </a:path>
            </a:pathLst>
          </a:custGeom>
          <a:solidFill>
            <a:srgbClr val="C41D57"/>
          </a:solidFill>
          <a:ln w="16550" cap="flat">
            <a:solidFill>
              <a:schemeClr val="accent1">
                <a:lumMod val="25000"/>
                <a:lumOff val="75000"/>
              </a:schemeClr>
            </a:solidFill>
            <a:prstDash val="solid"/>
            <a:miter/>
          </a:ln>
        </p:spPr>
        <p:txBody>
          <a:bodyPr/>
          <a:lstStyle/>
          <a:p>
            <a:endParaRPr lang="en-US" sz="3600"/>
          </a:p>
        </p:txBody>
      </p:sp>
      <p:sp>
        <p:nvSpPr>
          <p:cNvPr id="100" name="Freeform 99">
            <a:extLst>
              <a:ext uri="{FF2B5EF4-FFF2-40B4-BE49-F238E27FC236}">
                <a16:creationId xmlns:a16="http://schemas.microsoft.com/office/drawing/2014/main" id="{A718F1DF-5A2B-74B0-00D2-A129ED09F7E7}"/>
              </a:ext>
            </a:extLst>
          </p:cNvPr>
          <p:cNvSpPr/>
          <p:nvPr/>
        </p:nvSpPr>
        <p:spPr>
          <a:xfrm>
            <a:off x="1237748" y="4282061"/>
            <a:ext cx="74506" cy="16557"/>
          </a:xfrm>
          <a:custGeom>
            <a:avLst/>
            <a:gdLst>
              <a:gd name="csX0" fmla="*/ 0 w 74506"/>
              <a:gd name="csY0" fmla="*/ 0 h 16557"/>
              <a:gd name="csX1" fmla="*/ 74507 w 74506"/>
              <a:gd name="csY1" fmla="*/ 0 h 16557"/>
            </a:gdLst>
            <a:ahLst/>
            <a:cxnLst>
              <a:cxn ang="0">
                <a:pos x="csX0" y="csY0"/>
              </a:cxn>
              <a:cxn ang="0">
                <a:pos x="csX1" y="csY1"/>
              </a:cxn>
            </a:cxnLst>
            <a:rect l="l" t="t" r="r" b="b"/>
            <a:pathLst>
              <a:path w="74506" h="16557">
                <a:moveTo>
                  <a:pt x="0" y="0"/>
                </a:moveTo>
                <a:lnTo>
                  <a:pt x="74507" y="0"/>
                </a:lnTo>
              </a:path>
            </a:pathLst>
          </a:custGeom>
          <a:ln w="16550" cap="flat">
            <a:solidFill>
              <a:srgbClr val="000000"/>
            </a:solidFill>
            <a:prstDash val="solid"/>
            <a:round/>
          </a:ln>
        </p:spPr>
        <p:txBody>
          <a:bodyPr/>
          <a:lstStyle/>
          <a:p>
            <a:endParaRPr lang="en-US" sz="3600"/>
          </a:p>
        </p:txBody>
      </p:sp>
      <p:sp>
        <p:nvSpPr>
          <p:cNvPr id="101" name="Freeform 100">
            <a:extLst>
              <a:ext uri="{FF2B5EF4-FFF2-40B4-BE49-F238E27FC236}">
                <a16:creationId xmlns:a16="http://schemas.microsoft.com/office/drawing/2014/main" id="{98036E3C-460D-6532-6471-BC409CAC00A3}"/>
              </a:ext>
            </a:extLst>
          </p:cNvPr>
          <p:cNvSpPr/>
          <p:nvPr/>
        </p:nvSpPr>
        <p:spPr>
          <a:xfrm>
            <a:off x="1237748" y="3550240"/>
            <a:ext cx="74506" cy="16557"/>
          </a:xfrm>
          <a:custGeom>
            <a:avLst/>
            <a:gdLst>
              <a:gd name="csX0" fmla="*/ 0 w 74506"/>
              <a:gd name="csY0" fmla="*/ 0 h 16557"/>
              <a:gd name="csX1" fmla="*/ 74507 w 74506"/>
              <a:gd name="csY1" fmla="*/ 0 h 16557"/>
            </a:gdLst>
            <a:ahLst/>
            <a:cxnLst>
              <a:cxn ang="0">
                <a:pos x="csX0" y="csY0"/>
              </a:cxn>
              <a:cxn ang="0">
                <a:pos x="csX1" y="csY1"/>
              </a:cxn>
            </a:cxnLst>
            <a:rect l="l" t="t" r="r" b="b"/>
            <a:pathLst>
              <a:path w="74506" h="16557">
                <a:moveTo>
                  <a:pt x="0" y="0"/>
                </a:moveTo>
                <a:lnTo>
                  <a:pt x="74507" y="0"/>
                </a:lnTo>
              </a:path>
            </a:pathLst>
          </a:custGeom>
          <a:ln w="16550" cap="flat">
            <a:solidFill>
              <a:srgbClr val="000000"/>
            </a:solidFill>
            <a:prstDash val="solid"/>
            <a:round/>
          </a:ln>
        </p:spPr>
        <p:txBody>
          <a:bodyPr/>
          <a:lstStyle/>
          <a:p>
            <a:endParaRPr lang="en-US" sz="3600"/>
          </a:p>
        </p:txBody>
      </p:sp>
      <p:sp>
        <p:nvSpPr>
          <p:cNvPr id="102" name="Freeform 101">
            <a:extLst>
              <a:ext uri="{FF2B5EF4-FFF2-40B4-BE49-F238E27FC236}">
                <a16:creationId xmlns:a16="http://schemas.microsoft.com/office/drawing/2014/main" id="{6D1F79D2-426B-74A5-0D06-5B6766F92F5E}"/>
              </a:ext>
            </a:extLst>
          </p:cNvPr>
          <p:cNvSpPr/>
          <p:nvPr/>
        </p:nvSpPr>
        <p:spPr>
          <a:xfrm>
            <a:off x="1237748" y="2820075"/>
            <a:ext cx="74506" cy="16557"/>
          </a:xfrm>
          <a:custGeom>
            <a:avLst/>
            <a:gdLst>
              <a:gd name="csX0" fmla="*/ 0 w 74506"/>
              <a:gd name="csY0" fmla="*/ 0 h 16557"/>
              <a:gd name="csX1" fmla="*/ 74507 w 74506"/>
              <a:gd name="csY1" fmla="*/ 0 h 16557"/>
            </a:gdLst>
            <a:ahLst/>
            <a:cxnLst>
              <a:cxn ang="0">
                <a:pos x="csX0" y="csY0"/>
              </a:cxn>
              <a:cxn ang="0">
                <a:pos x="csX1" y="csY1"/>
              </a:cxn>
            </a:cxnLst>
            <a:rect l="l" t="t" r="r" b="b"/>
            <a:pathLst>
              <a:path w="74506" h="16557">
                <a:moveTo>
                  <a:pt x="0" y="0"/>
                </a:moveTo>
                <a:lnTo>
                  <a:pt x="74507" y="0"/>
                </a:lnTo>
              </a:path>
            </a:pathLst>
          </a:custGeom>
          <a:ln w="16550" cap="flat">
            <a:solidFill>
              <a:srgbClr val="000000"/>
            </a:solidFill>
            <a:prstDash val="solid"/>
            <a:round/>
          </a:ln>
        </p:spPr>
        <p:txBody>
          <a:bodyPr/>
          <a:lstStyle/>
          <a:p>
            <a:endParaRPr lang="en-US" sz="3600"/>
          </a:p>
        </p:txBody>
      </p:sp>
      <p:sp>
        <p:nvSpPr>
          <p:cNvPr id="103" name="Freeform 102">
            <a:extLst>
              <a:ext uri="{FF2B5EF4-FFF2-40B4-BE49-F238E27FC236}">
                <a16:creationId xmlns:a16="http://schemas.microsoft.com/office/drawing/2014/main" id="{71533182-44E2-3A98-8399-CADF7243D1AB}"/>
              </a:ext>
            </a:extLst>
          </p:cNvPr>
          <p:cNvSpPr/>
          <p:nvPr/>
        </p:nvSpPr>
        <p:spPr>
          <a:xfrm>
            <a:off x="1237748" y="2089909"/>
            <a:ext cx="74506" cy="16557"/>
          </a:xfrm>
          <a:custGeom>
            <a:avLst/>
            <a:gdLst>
              <a:gd name="csX0" fmla="*/ 0 w 74506"/>
              <a:gd name="csY0" fmla="*/ 0 h 16557"/>
              <a:gd name="csX1" fmla="*/ 74507 w 74506"/>
              <a:gd name="csY1" fmla="*/ 0 h 16557"/>
            </a:gdLst>
            <a:ahLst/>
            <a:cxnLst>
              <a:cxn ang="0">
                <a:pos x="csX0" y="csY0"/>
              </a:cxn>
              <a:cxn ang="0">
                <a:pos x="csX1" y="csY1"/>
              </a:cxn>
            </a:cxnLst>
            <a:rect l="l" t="t" r="r" b="b"/>
            <a:pathLst>
              <a:path w="74506" h="16557">
                <a:moveTo>
                  <a:pt x="0" y="0"/>
                </a:moveTo>
                <a:lnTo>
                  <a:pt x="74507" y="0"/>
                </a:lnTo>
              </a:path>
            </a:pathLst>
          </a:custGeom>
          <a:ln w="16550" cap="flat">
            <a:solidFill>
              <a:srgbClr val="000000"/>
            </a:solidFill>
            <a:prstDash val="solid"/>
            <a:round/>
          </a:ln>
        </p:spPr>
        <p:txBody>
          <a:bodyPr/>
          <a:lstStyle/>
          <a:p>
            <a:endParaRPr lang="en-US" sz="3600"/>
          </a:p>
        </p:txBody>
      </p:sp>
      <p:sp>
        <p:nvSpPr>
          <p:cNvPr id="104" name="Freeform 103">
            <a:extLst>
              <a:ext uri="{FF2B5EF4-FFF2-40B4-BE49-F238E27FC236}">
                <a16:creationId xmlns:a16="http://schemas.microsoft.com/office/drawing/2014/main" id="{F0A52127-A65B-636B-D69B-0545A86627B8}"/>
              </a:ext>
            </a:extLst>
          </p:cNvPr>
          <p:cNvSpPr/>
          <p:nvPr/>
        </p:nvSpPr>
        <p:spPr>
          <a:xfrm>
            <a:off x="1237748" y="1359744"/>
            <a:ext cx="74506" cy="3058084"/>
          </a:xfrm>
          <a:custGeom>
            <a:avLst/>
            <a:gdLst>
              <a:gd name="csX0" fmla="*/ 0 w 74506"/>
              <a:gd name="csY0" fmla="*/ 0 h 3058084"/>
              <a:gd name="csX1" fmla="*/ 74507 w 74506"/>
              <a:gd name="csY1" fmla="*/ 0 h 3058084"/>
              <a:gd name="csX2" fmla="*/ 74507 w 74506"/>
              <a:gd name="csY2" fmla="*/ 3058085 h 3058084"/>
            </a:gdLst>
            <a:ahLst/>
            <a:cxnLst>
              <a:cxn ang="0">
                <a:pos x="csX0" y="csY0"/>
              </a:cxn>
              <a:cxn ang="0">
                <a:pos x="csX1" y="csY1"/>
              </a:cxn>
              <a:cxn ang="0">
                <a:pos x="csX2" y="csY2"/>
              </a:cxn>
            </a:cxnLst>
            <a:rect l="l" t="t" r="r" b="b"/>
            <a:pathLst>
              <a:path w="74506" h="3058084">
                <a:moveTo>
                  <a:pt x="0" y="0"/>
                </a:moveTo>
                <a:lnTo>
                  <a:pt x="74507" y="0"/>
                </a:lnTo>
                <a:lnTo>
                  <a:pt x="74507" y="3058085"/>
                </a:lnTo>
              </a:path>
            </a:pathLst>
          </a:custGeom>
          <a:noFill/>
          <a:ln w="16550" cap="flat">
            <a:solidFill>
              <a:srgbClr val="000000"/>
            </a:solidFill>
            <a:prstDash val="solid"/>
            <a:miter/>
          </a:ln>
        </p:spPr>
        <p:txBody>
          <a:bodyPr/>
          <a:lstStyle/>
          <a:p>
            <a:endParaRPr lang="en-US" sz="3600"/>
          </a:p>
        </p:txBody>
      </p:sp>
      <p:sp>
        <p:nvSpPr>
          <p:cNvPr id="105" name="Freeform 104">
            <a:extLst>
              <a:ext uri="{FF2B5EF4-FFF2-40B4-BE49-F238E27FC236}">
                <a16:creationId xmlns:a16="http://schemas.microsoft.com/office/drawing/2014/main" id="{6384A216-5BCB-BFEA-ED19-7103C2465019}"/>
              </a:ext>
            </a:extLst>
          </p:cNvPr>
          <p:cNvSpPr/>
          <p:nvPr/>
        </p:nvSpPr>
        <p:spPr>
          <a:xfrm>
            <a:off x="1312255" y="4417829"/>
            <a:ext cx="6260215" cy="16557"/>
          </a:xfrm>
          <a:custGeom>
            <a:avLst/>
            <a:gdLst>
              <a:gd name="csX0" fmla="*/ 0 w 6260215"/>
              <a:gd name="csY0" fmla="*/ 0 h 16557"/>
              <a:gd name="csX1" fmla="*/ 6260216 w 6260215"/>
              <a:gd name="csY1" fmla="*/ 0 h 16557"/>
            </a:gdLst>
            <a:ahLst/>
            <a:cxnLst>
              <a:cxn ang="0">
                <a:pos x="csX0" y="csY0"/>
              </a:cxn>
              <a:cxn ang="0">
                <a:pos x="csX1" y="csY1"/>
              </a:cxn>
            </a:cxnLst>
            <a:rect l="l" t="t" r="r" b="b"/>
            <a:pathLst>
              <a:path w="6260215" h="16557">
                <a:moveTo>
                  <a:pt x="0" y="0"/>
                </a:moveTo>
                <a:lnTo>
                  <a:pt x="6260216" y="0"/>
                </a:lnTo>
              </a:path>
            </a:pathLst>
          </a:custGeom>
          <a:ln w="16550" cap="flat">
            <a:solidFill>
              <a:srgbClr val="000000"/>
            </a:solidFill>
            <a:prstDash val="solid"/>
            <a:round/>
          </a:ln>
        </p:spPr>
        <p:txBody>
          <a:bodyPr/>
          <a:lstStyle/>
          <a:p>
            <a:endParaRPr lang="en-US" sz="3600"/>
          </a:p>
        </p:txBody>
      </p:sp>
      <p:sp>
        <p:nvSpPr>
          <p:cNvPr id="106" name="Freeform 105">
            <a:extLst>
              <a:ext uri="{FF2B5EF4-FFF2-40B4-BE49-F238E27FC236}">
                <a16:creationId xmlns:a16="http://schemas.microsoft.com/office/drawing/2014/main" id="{DBAD8B4C-ED0B-E2F9-53C8-AED0239BB70D}"/>
              </a:ext>
            </a:extLst>
          </p:cNvPr>
          <p:cNvSpPr/>
          <p:nvPr/>
        </p:nvSpPr>
        <p:spPr>
          <a:xfrm>
            <a:off x="1610282"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07" name="Freeform 106">
            <a:extLst>
              <a:ext uri="{FF2B5EF4-FFF2-40B4-BE49-F238E27FC236}">
                <a16:creationId xmlns:a16="http://schemas.microsoft.com/office/drawing/2014/main" id="{7A214B07-C9F5-A294-F414-6791CA78E700}"/>
              </a:ext>
            </a:extLst>
          </p:cNvPr>
          <p:cNvSpPr/>
          <p:nvPr/>
        </p:nvSpPr>
        <p:spPr>
          <a:xfrm>
            <a:off x="2055666"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08" name="Freeform 107">
            <a:extLst>
              <a:ext uri="{FF2B5EF4-FFF2-40B4-BE49-F238E27FC236}">
                <a16:creationId xmlns:a16="http://schemas.microsoft.com/office/drawing/2014/main" id="{0E5E3849-4792-2781-BBBD-B3EBEEA29F25}"/>
              </a:ext>
            </a:extLst>
          </p:cNvPr>
          <p:cNvSpPr/>
          <p:nvPr/>
        </p:nvSpPr>
        <p:spPr>
          <a:xfrm>
            <a:off x="2489460"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09" name="Freeform 108">
            <a:extLst>
              <a:ext uri="{FF2B5EF4-FFF2-40B4-BE49-F238E27FC236}">
                <a16:creationId xmlns:a16="http://schemas.microsoft.com/office/drawing/2014/main" id="{B3FFA59F-084D-0132-CD09-5B83CB254D07}"/>
              </a:ext>
            </a:extLst>
          </p:cNvPr>
          <p:cNvSpPr/>
          <p:nvPr/>
        </p:nvSpPr>
        <p:spPr>
          <a:xfrm>
            <a:off x="2936500"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0" name="Freeform 109">
            <a:extLst>
              <a:ext uri="{FF2B5EF4-FFF2-40B4-BE49-F238E27FC236}">
                <a16:creationId xmlns:a16="http://schemas.microsoft.com/office/drawing/2014/main" id="{FF0355A8-0165-A9C8-D451-5798383618B4}"/>
              </a:ext>
            </a:extLst>
          </p:cNvPr>
          <p:cNvSpPr/>
          <p:nvPr/>
        </p:nvSpPr>
        <p:spPr>
          <a:xfrm>
            <a:off x="3381885"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1" name="Freeform 110">
            <a:extLst>
              <a:ext uri="{FF2B5EF4-FFF2-40B4-BE49-F238E27FC236}">
                <a16:creationId xmlns:a16="http://schemas.microsoft.com/office/drawing/2014/main" id="{F750FC02-B9F9-062E-0259-976D53C336F3}"/>
              </a:ext>
            </a:extLst>
          </p:cNvPr>
          <p:cNvSpPr/>
          <p:nvPr/>
        </p:nvSpPr>
        <p:spPr>
          <a:xfrm>
            <a:off x="3828925"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2" name="Freeform 111">
            <a:extLst>
              <a:ext uri="{FF2B5EF4-FFF2-40B4-BE49-F238E27FC236}">
                <a16:creationId xmlns:a16="http://schemas.microsoft.com/office/drawing/2014/main" id="{24172F3B-B51C-4264-30F6-67E45B65E04B}"/>
              </a:ext>
            </a:extLst>
          </p:cNvPr>
          <p:cNvSpPr/>
          <p:nvPr/>
        </p:nvSpPr>
        <p:spPr>
          <a:xfrm>
            <a:off x="4274309"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3" name="Freeform 112">
            <a:extLst>
              <a:ext uri="{FF2B5EF4-FFF2-40B4-BE49-F238E27FC236}">
                <a16:creationId xmlns:a16="http://schemas.microsoft.com/office/drawing/2014/main" id="{2E8A34F0-D1D3-4E16-D88E-AFBFA9053C2D}"/>
              </a:ext>
            </a:extLst>
          </p:cNvPr>
          <p:cNvSpPr/>
          <p:nvPr/>
        </p:nvSpPr>
        <p:spPr>
          <a:xfrm>
            <a:off x="4721349"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4" name="Freeform 113">
            <a:extLst>
              <a:ext uri="{FF2B5EF4-FFF2-40B4-BE49-F238E27FC236}">
                <a16:creationId xmlns:a16="http://schemas.microsoft.com/office/drawing/2014/main" id="{FC9F7D5E-C9C9-A1B7-C34B-0B7849223A07}"/>
              </a:ext>
            </a:extLst>
          </p:cNvPr>
          <p:cNvSpPr/>
          <p:nvPr/>
        </p:nvSpPr>
        <p:spPr>
          <a:xfrm>
            <a:off x="5168389"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5" name="Freeform 114">
            <a:extLst>
              <a:ext uri="{FF2B5EF4-FFF2-40B4-BE49-F238E27FC236}">
                <a16:creationId xmlns:a16="http://schemas.microsoft.com/office/drawing/2014/main" id="{36BAB9B7-3B69-136A-352F-0B9F66CE34AC}"/>
              </a:ext>
            </a:extLst>
          </p:cNvPr>
          <p:cNvSpPr/>
          <p:nvPr/>
        </p:nvSpPr>
        <p:spPr>
          <a:xfrm>
            <a:off x="5613773"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6" name="Freeform 115">
            <a:extLst>
              <a:ext uri="{FF2B5EF4-FFF2-40B4-BE49-F238E27FC236}">
                <a16:creationId xmlns:a16="http://schemas.microsoft.com/office/drawing/2014/main" id="{ABF972EB-1D43-AE7C-423E-A2AD5FA96139}"/>
              </a:ext>
            </a:extLst>
          </p:cNvPr>
          <p:cNvSpPr/>
          <p:nvPr/>
        </p:nvSpPr>
        <p:spPr>
          <a:xfrm>
            <a:off x="6060813"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7" name="Freeform 116">
            <a:extLst>
              <a:ext uri="{FF2B5EF4-FFF2-40B4-BE49-F238E27FC236}">
                <a16:creationId xmlns:a16="http://schemas.microsoft.com/office/drawing/2014/main" id="{DB6FE1FA-A74B-CB83-DABA-A084B31395D1}"/>
              </a:ext>
            </a:extLst>
          </p:cNvPr>
          <p:cNvSpPr/>
          <p:nvPr/>
        </p:nvSpPr>
        <p:spPr>
          <a:xfrm>
            <a:off x="6506198"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8" name="Freeform 117">
            <a:extLst>
              <a:ext uri="{FF2B5EF4-FFF2-40B4-BE49-F238E27FC236}">
                <a16:creationId xmlns:a16="http://schemas.microsoft.com/office/drawing/2014/main" id="{911EFEF0-A94F-80BB-2F8E-668E8AC932CE}"/>
              </a:ext>
            </a:extLst>
          </p:cNvPr>
          <p:cNvSpPr/>
          <p:nvPr/>
        </p:nvSpPr>
        <p:spPr>
          <a:xfrm>
            <a:off x="6953238"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19" name="Freeform 118">
            <a:extLst>
              <a:ext uri="{FF2B5EF4-FFF2-40B4-BE49-F238E27FC236}">
                <a16:creationId xmlns:a16="http://schemas.microsoft.com/office/drawing/2014/main" id="{410EBDEF-0EC5-7E12-92EE-C5CA315B1F00}"/>
              </a:ext>
            </a:extLst>
          </p:cNvPr>
          <p:cNvSpPr/>
          <p:nvPr/>
        </p:nvSpPr>
        <p:spPr>
          <a:xfrm>
            <a:off x="7398622" y="4417829"/>
            <a:ext cx="16557" cy="49671"/>
          </a:xfrm>
          <a:custGeom>
            <a:avLst/>
            <a:gdLst>
              <a:gd name="csX0" fmla="*/ 0 w 16557"/>
              <a:gd name="csY0" fmla="*/ 49671 h 49671"/>
              <a:gd name="csX1" fmla="*/ 0 w 16557"/>
              <a:gd name="csY1" fmla="*/ 0 h 49671"/>
            </a:gdLst>
            <a:ahLst/>
            <a:cxnLst>
              <a:cxn ang="0">
                <a:pos x="csX0" y="csY0"/>
              </a:cxn>
              <a:cxn ang="0">
                <a:pos x="csX1" y="csY1"/>
              </a:cxn>
            </a:cxnLst>
            <a:rect l="l" t="t" r="r" b="b"/>
            <a:pathLst>
              <a:path w="16557" h="49671">
                <a:moveTo>
                  <a:pt x="0" y="49671"/>
                </a:moveTo>
                <a:lnTo>
                  <a:pt x="0" y="0"/>
                </a:lnTo>
              </a:path>
            </a:pathLst>
          </a:custGeom>
          <a:ln w="16550" cap="flat">
            <a:solidFill>
              <a:srgbClr val="000000"/>
            </a:solidFill>
            <a:prstDash val="solid"/>
            <a:round/>
          </a:ln>
        </p:spPr>
        <p:txBody>
          <a:bodyPr/>
          <a:lstStyle/>
          <a:p>
            <a:endParaRPr lang="en-US" sz="3600"/>
          </a:p>
        </p:txBody>
      </p:sp>
      <p:sp>
        <p:nvSpPr>
          <p:cNvPr id="120" name="TextBox 119">
            <a:extLst>
              <a:ext uri="{FF2B5EF4-FFF2-40B4-BE49-F238E27FC236}">
                <a16:creationId xmlns:a16="http://schemas.microsoft.com/office/drawing/2014/main" id="{F4403DF6-B838-6FA9-5372-3F864BF952DA}"/>
              </a:ext>
            </a:extLst>
          </p:cNvPr>
          <p:cNvSpPr txBox="1"/>
          <p:nvPr/>
        </p:nvSpPr>
        <p:spPr>
          <a:xfrm>
            <a:off x="1023786" y="4158835"/>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0</a:t>
            </a:r>
          </a:p>
        </p:txBody>
      </p:sp>
      <p:sp>
        <p:nvSpPr>
          <p:cNvPr id="121" name="TextBox 120">
            <a:extLst>
              <a:ext uri="{FF2B5EF4-FFF2-40B4-BE49-F238E27FC236}">
                <a16:creationId xmlns:a16="http://schemas.microsoft.com/office/drawing/2014/main" id="{B3FBA296-4B30-A333-9307-E63D057FBF8E}"/>
              </a:ext>
            </a:extLst>
          </p:cNvPr>
          <p:cNvSpPr txBox="1"/>
          <p:nvPr/>
        </p:nvSpPr>
        <p:spPr>
          <a:xfrm>
            <a:off x="932722" y="3428670"/>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2</a:t>
            </a:r>
          </a:p>
        </p:txBody>
      </p:sp>
      <p:sp>
        <p:nvSpPr>
          <p:cNvPr id="122" name="TextBox 121">
            <a:extLst>
              <a:ext uri="{FF2B5EF4-FFF2-40B4-BE49-F238E27FC236}">
                <a16:creationId xmlns:a16="http://schemas.microsoft.com/office/drawing/2014/main" id="{EDDFE6DF-AF1B-F8E1-5B98-B9051979653E}"/>
              </a:ext>
            </a:extLst>
          </p:cNvPr>
          <p:cNvSpPr txBox="1"/>
          <p:nvPr/>
        </p:nvSpPr>
        <p:spPr>
          <a:xfrm>
            <a:off x="1018819" y="3428670"/>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5</a:t>
            </a:r>
          </a:p>
        </p:txBody>
      </p:sp>
      <p:sp>
        <p:nvSpPr>
          <p:cNvPr id="123" name="TextBox 122">
            <a:extLst>
              <a:ext uri="{FF2B5EF4-FFF2-40B4-BE49-F238E27FC236}">
                <a16:creationId xmlns:a16="http://schemas.microsoft.com/office/drawing/2014/main" id="{70F851DE-27EA-AA25-0A95-AD4A1EA0F009}"/>
              </a:ext>
            </a:extLst>
          </p:cNvPr>
          <p:cNvSpPr txBox="1"/>
          <p:nvPr/>
        </p:nvSpPr>
        <p:spPr>
          <a:xfrm>
            <a:off x="932722" y="2696849"/>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5</a:t>
            </a:r>
          </a:p>
        </p:txBody>
      </p:sp>
      <p:sp>
        <p:nvSpPr>
          <p:cNvPr id="124" name="TextBox 123">
            <a:extLst>
              <a:ext uri="{FF2B5EF4-FFF2-40B4-BE49-F238E27FC236}">
                <a16:creationId xmlns:a16="http://schemas.microsoft.com/office/drawing/2014/main" id="{18893422-8D22-1A43-FECD-E47378963BF2}"/>
              </a:ext>
            </a:extLst>
          </p:cNvPr>
          <p:cNvSpPr txBox="1"/>
          <p:nvPr/>
        </p:nvSpPr>
        <p:spPr>
          <a:xfrm>
            <a:off x="1018819" y="2696849"/>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0</a:t>
            </a:r>
          </a:p>
        </p:txBody>
      </p:sp>
      <p:sp>
        <p:nvSpPr>
          <p:cNvPr id="125" name="TextBox 124">
            <a:extLst>
              <a:ext uri="{FF2B5EF4-FFF2-40B4-BE49-F238E27FC236}">
                <a16:creationId xmlns:a16="http://schemas.microsoft.com/office/drawing/2014/main" id="{8C49E16E-911A-68DC-7714-56904B5DD225}"/>
              </a:ext>
            </a:extLst>
          </p:cNvPr>
          <p:cNvSpPr txBox="1"/>
          <p:nvPr/>
        </p:nvSpPr>
        <p:spPr>
          <a:xfrm>
            <a:off x="932722" y="1966683"/>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7</a:t>
            </a:r>
          </a:p>
        </p:txBody>
      </p:sp>
      <p:sp>
        <p:nvSpPr>
          <p:cNvPr id="126" name="TextBox 125">
            <a:extLst>
              <a:ext uri="{FF2B5EF4-FFF2-40B4-BE49-F238E27FC236}">
                <a16:creationId xmlns:a16="http://schemas.microsoft.com/office/drawing/2014/main" id="{D5D85ED8-BC9C-F80F-14F4-29FC3263E426}"/>
              </a:ext>
            </a:extLst>
          </p:cNvPr>
          <p:cNvSpPr txBox="1"/>
          <p:nvPr/>
        </p:nvSpPr>
        <p:spPr>
          <a:xfrm>
            <a:off x="1018819" y="1966683"/>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5</a:t>
            </a:r>
          </a:p>
        </p:txBody>
      </p:sp>
      <p:sp>
        <p:nvSpPr>
          <p:cNvPr id="127" name="TextBox 126">
            <a:extLst>
              <a:ext uri="{FF2B5EF4-FFF2-40B4-BE49-F238E27FC236}">
                <a16:creationId xmlns:a16="http://schemas.microsoft.com/office/drawing/2014/main" id="{A7692FB1-E74F-F798-FDCB-205FDA468052}"/>
              </a:ext>
            </a:extLst>
          </p:cNvPr>
          <p:cNvSpPr txBox="1"/>
          <p:nvPr/>
        </p:nvSpPr>
        <p:spPr>
          <a:xfrm>
            <a:off x="841659" y="1236518"/>
            <a:ext cx="383438"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10</a:t>
            </a:r>
          </a:p>
        </p:txBody>
      </p:sp>
      <p:sp>
        <p:nvSpPr>
          <p:cNvPr id="128" name="TextBox 127">
            <a:extLst>
              <a:ext uri="{FF2B5EF4-FFF2-40B4-BE49-F238E27FC236}">
                <a16:creationId xmlns:a16="http://schemas.microsoft.com/office/drawing/2014/main" id="{68BC50E7-98C9-9D1F-C2E7-D44AB86DF2FC}"/>
              </a:ext>
            </a:extLst>
          </p:cNvPr>
          <p:cNvSpPr txBox="1"/>
          <p:nvPr/>
        </p:nvSpPr>
        <p:spPr>
          <a:xfrm>
            <a:off x="1015508" y="1236518"/>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0</a:t>
            </a:r>
          </a:p>
        </p:txBody>
      </p:sp>
      <p:sp>
        <p:nvSpPr>
          <p:cNvPr id="129" name="TextBox 128">
            <a:extLst>
              <a:ext uri="{FF2B5EF4-FFF2-40B4-BE49-F238E27FC236}">
                <a16:creationId xmlns:a16="http://schemas.microsoft.com/office/drawing/2014/main" id="{6B142777-DF1E-ADEE-B2B1-EA9F0197F96E}"/>
              </a:ext>
            </a:extLst>
          </p:cNvPr>
          <p:cNvSpPr txBox="1"/>
          <p:nvPr/>
        </p:nvSpPr>
        <p:spPr>
          <a:xfrm>
            <a:off x="1460892"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0</a:t>
            </a:r>
          </a:p>
        </p:txBody>
      </p:sp>
      <p:sp>
        <p:nvSpPr>
          <p:cNvPr id="130" name="TextBox 129">
            <a:extLst>
              <a:ext uri="{FF2B5EF4-FFF2-40B4-BE49-F238E27FC236}">
                <a16:creationId xmlns:a16="http://schemas.microsoft.com/office/drawing/2014/main" id="{B9B046B6-C252-8F7F-A33C-028E9B4C60AA}"/>
              </a:ext>
            </a:extLst>
          </p:cNvPr>
          <p:cNvSpPr txBox="1"/>
          <p:nvPr/>
        </p:nvSpPr>
        <p:spPr>
          <a:xfrm>
            <a:off x="1907932"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3</a:t>
            </a:r>
          </a:p>
        </p:txBody>
      </p:sp>
      <p:sp>
        <p:nvSpPr>
          <p:cNvPr id="131" name="TextBox 130">
            <a:extLst>
              <a:ext uri="{FF2B5EF4-FFF2-40B4-BE49-F238E27FC236}">
                <a16:creationId xmlns:a16="http://schemas.microsoft.com/office/drawing/2014/main" id="{DAF38965-2353-A27D-46E0-27C9D7459549}"/>
              </a:ext>
            </a:extLst>
          </p:cNvPr>
          <p:cNvSpPr txBox="1"/>
          <p:nvPr/>
        </p:nvSpPr>
        <p:spPr>
          <a:xfrm>
            <a:off x="2354972"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6</a:t>
            </a:r>
          </a:p>
        </p:txBody>
      </p:sp>
      <p:sp>
        <p:nvSpPr>
          <p:cNvPr id="132" name="TextBox 131">
            <a:extLst>
              <a:ext uri="{FF2B5EF4-FFF2-40B4-BE49-F238E27FC236}">
                <a16:creationId xmlns:a16="http://schemas.microsoft.com/office/drawing/2014/main" id="{70202DE0-DC6D-9D09-5C07-028A3F8C78F5}"/>
              </a:ext>
            </a:extLst>
          </p:cNvPr>
          <p:cNvSpPr txBox="1"/>
          <p:nvPr/>
        </p:nvSpPr>
        <p:spPr>
          <a:xfrm>
            <a:off x="2800356"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9</a:t>
            </a:r>
          </a:p>
        </p:txBody>
      </p:sp>
      <p:sp>
        <p:nvSpPr>
          <p:cNvPr id="133" name="TextBox 132">
            <a:extLst>
              <a:ext uri="{FF2B5EF4-FFF2-40B4-BE49-F238E27FC236}">
                <a16:creationId xmlns:a16="http://schemas.microsoft.com/office/drawing/2014/main" id="{6717E946-5045-1AEB-52B9-BE159EB73D39}"/>
              </a:ext>
            </a:extLst>
          </p:cNvPr>
          <p:cNvSpPr txBox="1"/>
          <p:nvPr/>
        </p:nvSpPr>
        <p:spPr>
          <a:xfrm>
            <a:off x="3196070"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1</a:t>
            </a:r>
          </a:p>
        </p:txBody>
      </p:sp>
      <p:sp>
        <p:nvSpPr>
          <p:cNvPr id="134" name="TextBox 133">
            <a:extLst>
              <a:ext uri="{FF2B5EF4-FFF2-40B4-BE49-F238E27FC236}">
                <a16:creationId xmlns:a16="http://schemas.microsoft.com/office/drawing/2014/main" id="{31A164E5-3070-CC8B-6431-019B13FF5A9E}"/>
              </a:ext>
            </a:extLst>
          </p:cNvPr>
          <p:cNvSpPr txBox="1"/>
          <p:nvPr/>
        </p:nvSpPr>
        <p:spPr>
          <a:xfrm>
            <a:off x="3282166"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2</a:t>
            </a:r>
          </a:p>
        </p:txBody>
      </p:sp>
      <p:sp>
        <p:nvSpPr>
          <p:cNvPr id="135" name="TextBox 134">
            <a:extLst>
              <a:ext uri="{FF2B5EF4-FFF2-40B4-BE49-F238E27FC236}">
                <a16:creationId xmlns:a16="http://schemas.microsoft.com/office/drawing/2014/main" id="{B73A3932-129A-6B34-22AE-D20EC07A241E}"/>
              </a:ext>
            </a:extLst>
          </p:cNvPr>
          <p:cNvSpPr txBox="1"/>
          <p:nvPr/>
        </p:nvSpPr>
        <p:spPr>
          <a:xfrm>
            <a:off x="3641454"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1</a:t>
            </a:r>
          </a:p>
        </p:txBody>
      </p:sp>
      <p:sp>
        <p:nvSpPr>
          <p:cNvPr id="136" name="TextBox 135">
            <a:extLst>
              <a:ext uri="{FF2B5EF4-FFF2-40B4-BE49-F238E27FC236}">
                <a16:creationId xmlns:a16="http://schemas.microsoft.com/office/drawing/2014/main" id="{6C0C9B57-B224-C730-638C-A5861BA4F5C1}"/>
              </a:ext>
            </a:extLst>
          </p:cNvPr>
          <p:cNvSpPr txBox="1"/>
          <p:nvPr/>
        </p:nvSpPr>
        <p:spPr>
          <a:xfrm>
            <a:off x="3727550"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5</a:t>
            </a:r>
          </a:p>
        </p:txBody>
      </p:sp>
      <p:sp>
        <p:nvSpPr>
          <p:cNvPr id="137" name="TextBox 136">
            <a:extLst>
              <a:ext uri="{FF2B5EF4-FFF2-40B4-BE49-F238E27FC236}">
                <a16:creationId xmlns:a16="http://schemas.microsoft.com/office/drawing/2014/main" id="{9AD71EA8-1998-1936-66AB-CB3B7F5C542E}"/>
              </a:ext>
            </a:extLst>
          </p:cNvPr>
          <p:cNvSpPr txBox="1"/>
          <p:nvPr/>
        </p:nvSpPr>
        <p:spPr>
          <a:xfrm>
            <a:off x="4086838"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1</a:t>
            </a:r>
          </a:p>
        </p:txBody>
      </p:sp>
      <p:sp>
        <p:nvSpPr>
          <p:cNvPr id="138" name="TextBox 137">
            <a:extLst>
              <a:ext uri="{FF2B5EF4-FFF2-40B4-BE49-F238E27FC236}">
                <a16:creationId xmlns:a16="http://schemas.microsoft.com/office/drawing/2014/main" id="{2E358B79-A3BF-A074-EA22-B1EBADACEBFC}"/>
              </a:ext>
            </a:extLst>
          </p:cNvPr>
          <p:cNvSpPr txBox="1"/>
          <p:nvPr/>
        </p:nvSpPr>
        <p:spPr>
          <a:xfrm>
            <a:off x="4172935"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8</a:t>
            </a:r>
          </a:p>
        </p:txBody>
      </p:sp>
      <p:sp>
        <p:nvSpPr>
          <p:cNvPr id="139" name="TextBox 138">
            <a:extLst>
              <a:ext uri="{FF2B5EF4-FFF2-40B4-BE49-F238E27FC236}">
                <a16:creationId xmlns:a16="http://schemas.microsoft.com/office/drawing/2014/main" id="{DA0F154D-2651-46C7-ED27-70BE8CFE9417}"/>
              </a:ext>
            </a:extLst>
          </p:cNvPr>
          <p:cNvSpPr txBox="1"/>
          <p:nvPr/>
        </p:nvSpPr>
        <p:spPr>
          <a:xfrm>
            <a:off x="4533878"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2</a:t>
            </a:r>
          </a:p>
        </p:txBody>
      </p:sp>
      <p:sp>
        <p:nvSpPr>
          <p:cNvPr id="140" name="TextBox 139">
            <a:extLst>
              <a:ext uri="{FF2B5EF4-FFF2-40B4-BE49-F238E27FC236}">
                <a16:creationId xmlns:a16="http://schemas.microsoft.com/office/drawing/2014/main" id="{F013BABD-91CE-6272-A838-38FE73025521}"/>
              </a:ext>
            </a:extLst>
          </p:cNvPr>
          <p:cNvSpPr txBox="1"/>
          <p:nvPr/>
        </p:nvSpPr>
        <p:spPr>
          <a:xfrm>
            <a:off x="4619975"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1</a:t>
            </a:r>
          </a:p>
        </p:txBody>
      </p:sp>
      <p:sp>
        <p:nvSpPr>
          <p:cNvPr id="141" name="TextBox 140">
            <a:extLst>
              <a:ext uri="{FF2B5EF4-FFF2-40B4-BE49-F238E27FC236}">
                <a16:creationId xmlns:a16="http://schemas.microsoft.com/office/drawing/2014/main" id="{DE0A3D1F-A329-0FC6-D37D-14894F8F7EC2}"/>
              </a:ext>
            </a:extLst>
          </p:cNvPr>
          <p:cNvSpPr txBox="1"/>
          <p:nvPr/>
        </p:nvSpPr>
        <p:spPr>
          <a:xfrm>
            <a:off x="4977607"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2</a:t>
            </a:r>
          </a:p>
        </p:txBody>
      </p:sp>
      <p:sp>
        <p:nvSpPr>
          <p:cNvPr id="142" name="TextBox 141">
            <a:extLst>
              <a:ext uri="{FF2B5EF4-FFF2-40B4-BE49-F238E27FC236}">
                <a16:creationId xmlns:a16="http://schemas.microsoft.com/office/drawing/2014/main" id="{AC7CA71C-A340-7474-8005-9525E4AAC0EB}"/>
              </a:ext>
            </a:extLst>
          </p:cNvPr>
          <p:cNvSpPr txBox="1"/>
          <p:nvPr/>
        </p:nvSpPr>
        <p:spPr>
          <a:xfrm>
            <a:off x="5063703"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4</a:t>
            </a:r>
          </a:p>
        </p:txBody>
      </p:sp>
      <p:sp>
        <p:nvSpPr>
          <p:cNvPr id="143" name="TextBox 142">
            <a:extLst>
              <a:ext uri="{FF2B5EF4-FFF2-40B4-BE49-F238E27FC236}">
                <a16:creationId xmlns:a16="http://schemas.microsoft.com/office/drawing/2014/main" id="{27DAF7EF-8C73-669B-2AAC-3EF754496329}"/>
              </a:ext>
            </a:extLst>
          </p:cNvPr>
          <p:cNvSpPr txBox="1"/>
          <p:nvPr/>
        </p:nvSpPr>
        <p:spPr>
          <a:xfrm>
            <a:off x="5419680"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2</a:t>
            </a:r>
          </a:p>
        </p:txBody>
      </p:sp>
      <p:sp>
        <p:nvSpPr>
          <p:cNvPr id="144" name="TextBox 143">
            <a:extLst>
              <a:ext uri="{FF2B5EF4-FFF2-40B4-BE49-F238E27FC236}">
                <a16:creationId xmlns:a16="http://schemas.microsoft.com/office/drawing/2014/main" id="{4020C857-B7B4-1ED1-18DB-AB4B661C7F1D}"/>
              </a:ext>
            </a:extLst>
          </p:cNvPr>
          <p:cNvSpPr txBox="1"/>
          <p:nvPr/>
        </p:nvSpPr>
        <p:spPr>
          <a:xfrm>
            <a:off x="5505776"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7</a:t>
            </a:r>
          </a:p>
        </p:txBody>
      </p:sp>
      <p:sp>
        <p:nvSpPr>
          <p:cNvPr id="145" name="TextBox 144">
            <a:extLst>
              <a:ext uri="{FF2B5EF4-FFF2-40B4-BE49-F238E27FC236}">
                <a16:creationId xmlns:a16="http://schemas.microsoft.com/office/drawing/2014/main" id="{934B39A7-2D43-A081-FDF2-1D6772FF604F}"/>
              </a:ext>
            </a:extLst>
          </p:cNvPr>
          <p:cNvSpPr txBox="1"/>
          <p:nvPr/>
        </p:nvSpPr>
        <p:spPr>
          <a:xfrm>
            <a:off x="5866720"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3</a:t>
            </a:r>
          </a:p>
        </p:txBody>
      </p:sp>
      <p:sp>
        <p:nvSpPr>
          <p:cNvPr id="146" name="TextBox 145">
            <a:extLst>
              <a:ext uri="{FF2B5EF4-FFF2-40B4-BE49-F238E27FC236}">
                <a16:creationId xmlns:a16="http://schemas.microsoft.com/office/drawing/2014/main" id="{FEFD3891-9CEF-6D8C-3DB5-BE35F09056E2}"/>
              </a:ext>
            </a:extLst>
          </p:cNvPr>
          <p:cNvSpPr txBox="1"/>
          <p:nvPr/>
        </p:nvSpPr>
        <p:spPr>
          <a:xfrm>
            <a:off x="5952816"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0</a:t>
            </a:r>
          </a:p>
        </p:txBody>
      </p:sp>
      <p:sp>
        <p:nvSpPr>
          <p:cNvPr id="147" name="TextBox 146">
            <a:extLst>
              <a:ext uri="{FF2B5EF4-FFF2-40B4-BE49-F238E27FC236}">
                <a16:creationId xmlns:a16="http://schemas.microsoft.com/office/drawing/2014/main" id="{8296AB0D-E41F-0CB0-7178-FAFB755EE687}"/>
              </a:ext>
            </a:extLst>
          </p:cNvPr>
          <p:cNvSpPr txBox="1"/>
          <p:nvPr/>
        </p:nvSpPr>
        <p:spPr>
          <a:xfrm>
            <a:off x="6312104"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3</a:t>
            </a:r>
          </a:p>
        </p:txBody>
      </p:sp>
      <p:sp>
        <p:nvSpPr>
          <p:cNvPr id="148" name="TextBox 147">
            <a:extLst>
              <a:ext uri="{FF2B5EF4-FFF2-40B4-BE49-F238E27FC236}">
                <a16:creationId xmlns:a16="http://schemas.microsoft.com/office/drawing/2014/main" id="{1FC43951-43B9-BF00-DC05-91F392ECFF56}"/>
              </a:ext>
            </a:extLst>
          </p:cNvPr>
          <p:cNvSpPr txBox="1"/>
          <p:nvPr/>
        </p:nvSpPr>
        <p:spPr>
          <a:xfrm>
            <a:off x="6398201"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3</a:t>
            </a:r>
          </a:p>
        </p:txBody>
      </p:sp>
      <p:sp>
        <p:nvSpPr>
          <p:cNvPr id="149" name="TextBox 148">
            <a:extLst>
              <a:ext uri="{FF2B5EF4-FFF2-40B4-BE49-F238E27FC236}">
                <a16:creationId xmlns:a16="http://schemas.microsoft.com/office/drawing/2014/main" id="{9A7336B9-59E7-0460-193A-B0B0D10C4ECF}"/>
              </a:ext>
            </a:extLst>
          </p:cNvPr>
          <p:cNvSpPr txBox="1"/>
          <p:nvPr/>
        </p:nvSpPr>
        <p:spPr>
          <a:xfrm>
            <a:off x="6759144"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3</a:t>
            </a:r>
          </a:p>
        </p:txBody>
      </p:sp>
      <p:sp>
        <p:nvSpPr>
          <p:cNvPr id="150" name="TextBox 149">
            <a:extLst>
              <a:ext uri="{FF2B5EF4-FFF2-40B4-BE49-F238E27FC236}">
                <a16:creationId xmlns:a16="http://schemas.microsoft.com/office/drawing/2014/main" id="{4CC1D463-27B2-7108-7FE0-F4AA78B01E13}"/>
              </a:ext>
            </a:extLst>
          </p:cNvPr>
          <p:cNvSpPr txBox="1"/>
          <p:nvPr/>
        </p:nvSpPr>
        <p:spPr>
          <a:xfrm>
            <a:off x="6845241"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6</a:t>
            </a:r>
          </a:p>
        </p:txBody>
      </p:sp>
      <p:sp>
        <p:nvSpPr>
          <p:cNvPr id="151" name="TextBox 150">
            <a:extLst>
              <a:ext uri="{FF2B5EF4-FFF2-40B4-BE49-F238E27FC236}">
                <a16:creationId xmlns:a16="http://schemas.microsoft.com/office/drawing/2014/main" id="{866AF8AA-65D1-B566-15C3-8A4EEF6B02AF}"/>
              </a:ext>
            </a:extLst>
          </p:cNvPr>
          <p:cNvSpPr txBox="1"/>
          <p:nvPr/>
        </p:nvSpPr>
        <p:spPr>
          <a:xfrm>
            <a:off x="7204528"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3</a:t>
            </a:r>
          </a:p>
        </p:txBody>
      </p:sp>
      <p:sp>
        <p:nvSpPr>
          <p:cNvPr id="152" name="TextBox 151">
            <a:extLst>
              <a:ext uri="{FF2B5EF4-FFF2-40B4-BE49-F238E27FC236}">
                <a16:creationId xmlns:a16="http://schemas.microsoft.com/office/drawing/2014/main" id="{5D4E3E51-3DC5-EAE3-2D1D-D48750952034}"/>
              </a:ext>
            </a:extLst>
          </p:cNvPr>
          <p:cNvSpPr txBox="1"/>
          <p:nvPr/>
        </p:nvSpPr>
        <p:spPr>
          <a:xfrm>
            <a:off x="7290625" y="4443616"/>
            <a:ext cx="284052" cy="307777"/>
          </a:xfrm>
          <a:prstGeom prst="rect">
            <a:avLst/>
          </a:prstGeom>
          <a:noFill/>
        </p:spPr>
        <p:txBody>
          <a:bodyPr wrap="none" rtlCol="0">
            <a:spAutoFit/>
          </a:bodyPr>
          <a:lstStyle/>
          <a:p>
            <a:pPr algn="l"/>
            <a:r>
              <a:rPr lang="en-US" sz="1400" spc="0" baseline="0">
                <a:ln/>
                <a:solidFill>
                  <a:srgbClr val="000000"/>
                </a:solidFill>
                <a:latin typeface="Arial"/>
                <a:cs typeface="Arial"/>
                <a:sym typeface="Arial"/>
                <a:rtl val="0"/>
              </a:rPr>
              <a:t>9</a:t>
            </a:r>
          </a:p>
        </p:txBody>
      </p:sp>
      <p:sp>
        <p:nvSpPr>
          <p:cNvPr id="153" name="TextBox 152">
            <a:extLst>
              <a:ext uri="{FF2B5EF4-FFF2-40B4-BE49-F238E27FC236}">
                <a16:creationId xmlns:a16="http://schemas.microsoft.com/office/drawing/2014/main" id="{7D01E96E-240D-FC08-8285-82AB23E6084C}"/>
              </a:ext>
            </a:extLst>
          </p:cNvPr>
          <p:cNvSpPr txBox="1"/>
          <p:nvPr/>
        </p:nvSpPr>
        <p:spPr>
          <a:xfrm>
            <a:off x="1381418"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2</a:t>
            </a:r>
          </a:p>
        </p:txBody>
      </p:sp>
      <p:sp>
        <p:nvSpPr>
          <p:cNvPr id="154" name="TextBox 153">
            <a:extLst>
              <a:ext uri="{FF2B5EF4-FFF2-40B4-BE49-F238E27FC236}">
                <a16:creationId xmlns:a16="http://schemas.microsoft.com/office/drawing/2014/main" id="{87EB5D3B-DA56-3223-5C53-C9F3DF96DEE2}"/>
              </a:ext>
            </a:extLst>
          </p:cNvPr>
          <p:cNvSpPr txBox="1"/>
          <p:nvPr/>
        </p:nvSpPr>
        <p:spPr>
          <a:xfrm>
            <a:off x="1467515"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155" name="TextBox 154">
            <a:extLst>
              <a:ext uri="{FF2B5EF4-FFF2-40B4-BE49-F238E27FC236}">
                <a16:creationId xmlns:a16="http://schemas.microsoft.com/office/drawing/2014/main" id="{3B20212A-C273-BBBA-BFCC-B6E40F4725B4}"/>
              </a:ext>
            </a:extLst>
          </p:cNvPr>
          <p:cNvSpPr txBox="1"/>
          <p:nvPr/>
        </p:nvSpPr>
        <p:spPr>
          <a:xfrm>
            <a:off x="1542021"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3</a:t>
            </a:r>
          </a:p>
        </p:txBody>
      </p:sp>
      <p:sp>
        <p:nvSpPr>
          <p:cNvPr id="156" name="TextBox 155">
            <a:extLst>
              <a:ext uri="{FF2B5EF4-FFF2-40B4-BE49-F238E27FC236}">
                <a16:creationId xmlns:a16="http://schemas.microsoft.com/office/drawing/2014/main" id="{C3D9DA4E-92C2-E235-2F5D-565791073F26}"/>
              </a:ext>
            </a:extLst>
          </p:cNvPr>
          <p:cNvSpPr txBox="1"/>
          <p:nvPr/>
        </p:nvSpPr>
        <p:spPr>
          <a:xfrm>
            <a:off x="1830114"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157" name="TextBox 156">
            <a:extLst>
              <a:ext uri="{FF2B5EF4-FFF2-40B4-BE49-F238E27FC236}">
                <a16:creationId xmlns:a16="http://schemas.microsoft.com/office/drawing/2014/main" id="{87F5C758-905E-5241-02F0-A5DF444BA3FB}"/>
              </a:ext>
            </a:extLst>
          </p:cNvPr>
          <p:cNvSpPr txBox="1"/>
          <p:nvPr/>
        </p:nvSpPr>
        <p:spPr>
          <a:xfrm>
            <a:off x="1916211"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3</a:t>
            </a:r>
          </a:p>
        </p:txBody>
      </p:sp>
      <p:sp>
        <p:nvSpPr>
          <p:cNvPr id="158" name="TextBox 157">
            <a:extLst>
              <a:ext uri="{FF2B5EF4-FFF2-40B4-BE49-F238E27FC236}">
                <a16:creationId xmlns:a16="http://schemas.microsoft.com/office/drawing/2014/main" id="{359325F2-09E6-23E3-AAD4-9EC9A0FD7749}"/>
              </a:ext>
            </a:extLst>
          </p:cNvPr>
          <p:cNvSpPr txBox="1"/>
          <p:nvPr/>
        </p:nvSpPr>
        <p:spPr>
          <a:xfrm>
            <a:off x="1990717"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0</a:t>
            </a:r>
          </a:p>
        </p:txBody>
      </p:sp>
      <p:sp>
        <p:nvSpPr>
          <p:cNvPr id="159" name="TextBox 158">
            <a:extLst>
              <a:ext uri="{FF2B5EF4-FFF2-40B4-BE49-F238E27FC236}">
                <a16:creationId xmlns:a16="http://schemas.microsoft.com/office/drawing/2014/main" id="{59E89B58-51DD-A694-0F7C-838CE6E780E9}"/>
              </a:ext>
            </a:extLst>
          </p:cNvPr>
          <p:cNvSpPr txBox="1"/>
          <p:nvPr/>
        </p:nvSpPr>
        <p:spPr>
          <a:xfrm>
            <a:off x="2318547"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7</a:t>
            </a:r>
          </a:p>
        </p:txBody>
      </p:sp>
      <p:sp>
        <p:nvSpPr>
          <p:cNvPr id="160" name="TextBox 159">
            <a:extLst>
              <a:ext uri="{FF2B5EF4-FFF2-40B4-BE49-F238E27FC236}">
                <a16:creationId xmlns:a16="http://schemas.microsoft.com/office/drawing/2014/main" id="{CA5C3F33-2414-28A4-FDE6-1EFB9D36C971}"/>
              </a:ext>
            </a:extLst>
          </p:cNvPr>
          <p:cNvSpPr txBox="1"/>
          <p:nvPr/>
        </p:nvSpPr>
        <p:spPr>
          <a:xfrm>
            <a:off x="2404643"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8</a:t>
            </a:r>
          </a:p>
        </p:txBody>
      </p:sp>
      <p:sp>
        <p:nvSpPr>
          <p:cNvPr id="161" name="TextBox 160">
            <a:extLst>
              <a:ext uri="{FF2B5EF4-FFF2-40B4-BE49-F238E27FC236}">
                <a16:creationId xmlns:a16="http://schemas.microsoft.com/office/drawing/2014/main" id="{07C802E5-018E-D401-93EF-71E87FEA4786}"/>
              </a:ext>
            </a:extLst>
          </p:cNvPr>
          <p:cNvSpPr txBox="1"/>
          <p:nvPr/>
        </p:nvSpPr>
        <p:spPr>
          <a:xfrm>
            <a:off x="2762275"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7</a:t>
            </a:r>
          </a:p>
        </p:txBody>
      </p:sp>
      <p:sp>
        <p:nvSpPr>
          <p:cNvPr id="162" name="TextBox 161">
            <a:extLst>
              <a:ext uri="{FF2B5EF4-FFF2-40B4-BE49-F238E27FC236}">
                <a16:creationId xmlns:a16="http://schemas.microsoft.com/office/drawing/2014/main" id="{2A172C92-5C38-9845-9326-9B1A85C7E45B}"/>
              </a:ext>
            </a:extLst>
          </p:cNvPr>
          <p:cNvSpPr txBox="1"/>
          <p:nvPr/>
        </p:nvSpPr>
        <p:spPr>
          <a:xfrm>
            <a:off x="2848372"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3</a:t>
            </a:r>
          </a:p>
        </p:txBody>
      </p:sp>
      <p:sp>
        <p:nvSpPr>
          <p:cNvPr id="163" name="TextBox 162">
            <a:extLst>
              <a:ext uri="{FF2B5EF4-FFF2-40B4-BE49-F238E27FC236}">
                <a16:creationId xmlns:a16="http://schemas.microsoft.com/office/drawing/2014/main" id="{07911C31-6B9A-48BB-185B-D50364A52FAA}"/>
              </a:ext>
            </a:extLst>
          </p:cNvPr>
          <p:cNvSpPr txBox="1"/>
          <p:nvPr/>
        </p:nvSpPr>
        <p:spPr>
          <a:xfrm>
            <a:off x="3204348"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5</a:t>
            </a:r>
          </a:p>
        </p:txBody>
      </p:sp>
      <p:sp>
        <p:nvSpPr>
          <p:cNvPr id="164" name="TextBox 163">
            <a:extLst>
              <a:ext uri="{FF2B5EF4-FFF2-40B4-BE49-F238E27FC236}">
                <a16:creationId xmlns:a16="http://schemas.microsoft.com/office/drawing/2014/main" id="{C88F17D9-D6DF-81A5-6BC5-8D676A4F4742}"/>
              </a:ext>
            </a:extLst>
          </p:cNvPr>
          <p:cNvSpPr txBox="1"/>
          <p:nvPr/>
        </p:nvSpPr>
        <p:spPr>
          <a:xfrm>
            <a:off x="3290445"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4</a:t>
            </a:r>
          </a:p>
        </p:txBody>
      </p:sp>
      <p:sp>
        <p:nvSpPr>
          <p:cNvPr id="165" name="TextBox 164">
            <a:extLst>
              <a:ext uri="{FF2B5EF4-FFF2-40B4-BE49-F238E27FC236}">
                <a16:creationId xmlns:a16="http://schemas.microsoft.com/office/drawing/2014/main" id="{7D5EE5B4-B209-2CA2-42C8-2D84151F1353}"/>
              </a:ext>
            </a:extLst>
          </p:cNvPr>
          <p:cNvSpPr txBox="1"/>
          <p:nvPr/>
        </p:nvSpPr>
        <p:spPr>
          <a:xfrm>
            <a:off x="3649732"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4</a:t>
            </a:r>
          </a:p>
        </p:txBody>
      </p:sp>
      <p:sp>
        <p:nvSpPr>
          <p:cNvPr id="166" name="TextBox 165">
            <a:extLst>
              <a:ext uri="{FF2B5EF4-FFF2-40B4-BE49-F238E27FC236}">
                <a16:creationId xmlns:a16="http://schemas.microsoft.com/office/drawing/2014/main" id="{25A203AB-BF1B-8DE0-0CBB-F730FEB1B9F1}"/>
              </a:ext>
            </a:extLst>
          </p:cNvPr>
          <p:cNvSpPr txBox="1"/>
          <p:nvPr/>
        </p:nvSpPr>
        <p:spPr>
          <a:xfrm>
            <a:off x="3735829"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6</a:t>
            </a:r>
          </a:p>
        </p:txBody>
      </p:sp>
      <p:sp>
        <p:nvSpPr>
          <p:cNvPr id="167" name="TextBox 166">
            <a:extLst>
              <a:ext uri="{FF2B5EF4-FFF2-40B4-BE49-F238E27FC236}">
                <a16:creationId xmlns:a16="http://schemas.microsoft.com/office/drawing/2014/main" id="{995AA68B-7B51-42A6-204E-462A4915159F}"/>
              </a:ext>
            </a:extLst>
          </p:cNvPr>
          <p:cNvSpPr txBox="1"/>
          <p:nvPr/>
        </p:nvSpPr>
        <p:spPr>
          <a:xfrm>
            <a:off x="4095117"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3</a:t>
            </a:r>
          </a:p>
        </p:txBody>
      </p:sp>
      <p:sp>
        <p:nvSpPr>
          <p:cNvPr id="168" name="TextBox 167">
            <a:extLst>
              <a:ext uri="{FF2B5EF4-FFF2-40B4-BE49-F238E27FC236}">
                <a16:creationId xmlns:a16="http://schemas.microsoft.com/office/drawing/2014/main" id="{3423B84A-EFD7-18F9-FC97-6CB822A5625E}"/>
              </a:ext>
            </a:extLst>
          </p:cNvPr>
          <p:cNvSpPr txBox="1"/>
          <p:nvPr/>
        </p:nvSpPr>
        <p:spPr>
          <a:xfrm>
            <a:off x="4181213"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5</a:t>
            </a:r>
          </a:p>
        </p:txBody>
      </p:sp>
      <p:sp>
        <p:nvSpPr>
          <p:cNvPr id="169" name="TextBox 168">
            <a:extLst>
              <a:ext uri="{FF2B5EF4-FFF2-40B4-BE49-F238E27FC236}">
                <a16:creationId xmlns:a16="http://schemas.microsoft.com/office/drawing/2014/main" id="{A6F5F193-8B4D-F6D1-975C-4CC0E962BF79}"/>
              </a:ext>
            </a:extLst>
          </p:cNvPr>
          <p:cNvSpPr txBox="1"/>
          <p:nvPr/>
        </p:nvSpPr>
        <p:spPr>
          <a:xfrm>
            <a:off x="4542157"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2</a:t>
            </a:r>
          </a:p>
        </p:txBody>
      </p:sp>
      <p:sp>
        <p:nvSpPr>
          <p:cNvPr id="170" name="TextBox 169">
            <a:extLst>
              <a:ext uri="{FF2B5EF4-FFF2-40B4-BE49-F238E27FC236}">
                <a16:creationId xmlns:a16="http://schemas.microsoft.com/office/drawing/2014/main" id="{36239D8B-F833-7A3D-7217-19A86771916E}"/>
              </a:ext>
            </a:extLst>
          </p:cNvPr>
          <p:cNvSpPr txBox="1"/>
          <p:nvPr/>
        </p:nvSpPr>
        <p:spPr>
          <a:xfrm>
            <a:off x="4628253"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6</a:t>
            </a:r>
          </a:p>
        </p:txBody>
      </p:sp>
      <p:sp>
        <p:nvSpPr>
          <p:cNvPr id="171" name="TextBox 170">
            <a:extLst>
              <a:ext uri="{FF2B5EF4-FFF2-40B4-BE49-F238E27FC236}">
                <a16:creationId xmlns:a16="http://schemas.microsoft.com/office/drawing/2014/main" id="{1CD30AD4-7F5D-2062-45A3-8450927F74EB}"/>
              </a:ext>
            </a:extLst>
          </p:cNvPr>
          <p:cNvSpPr txBox="1"/>
          <p:nvPr/>
        </p:nvSpPr>
        <p:spPr>
          <a:xfrm>
            <a:off x="4985885"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172" name="TextBox 171">
            <a:extLst>
              <a:ext uri="{FF2B5EF4-FFF2-40B4-BE49-F238E27FC236}">
                <a16:creationId xmlns:a16="http://schemas.microsoft.com/office/drawing/2014/main" id="{D3824DC5-DB59-6E4A-13A0-A4E08C1C1613}"/>
              </a:ext>
            </a:extLst>
          </p:cNvPr>
          <p:cNvSpPr txBox="1"/>
          <p:nvPr/>
        </p:nvSpPr>
        <p:spPr>
          <a:xfrm>
            <a:off x="5071982"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8</a:t>
            </a:r>
          </a:p>
        </p:txBody>
      </p:sp>
      <p:sp>
        <p:nvSpPr>
          <p:cNvPr id="173" name="TextBox 172">
            <a:extLst>
              <a:ext uri="{FF2B5EF4-FFF2-40B4-BE49-F238E27FC236}">
                <a16:creationId xmlns:a16="http://schemas.microsoft.com/office/drawing/2014/main" id="{942522A0-1EBA-A9D5-6DB0-44359CB4B8B3}"/>
              </a:ext>
            </a:extLst>
          </p:cNvPr>
          <p:cNvSpPr txBox="1"/>
          <p:nvPr/>
        </p:nvSpPr>
        <p:spPr>
          <a:xfrm>
            <a:off x="5427958"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174" name="TextBox 173">
            <a:extLst>
              <a:ext uri="{FF2B5EF4-FFF2-40B4-BE49-F238E27FC236}">
                <a16:creationId xmlns:a16="http://schemas.microsoft.com/office/drawing/2014/main" id="{A54602B0-F701-8F03-1BFC-189867BEB792}"/>
              </a:ext>
            </a:extLst>
          </p:cNvPr>
          <p:cNvSpPr txBox="1"/>
          <p:nvPr/>
        </p:nvSpPr>
        <p:spPr>
          <a:xfrm>
            <a:off x="5514055"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4</a:t>
            </a:r>
          </a:p>
        </p:txBody>
      </p:sp>
      <p:sp>
        <p:nvSpPr>
          <p:cNvPr id="175" name="TextBox 174">
            <a:extLst>
              <a:ext uri="{FF2B5EF4-FFF2-40B4-BE49-F238E27FC236}">
                <a16:creationId xmlns:a16="http://schemas.microsoft.com/office/drawing/2014/main" id="{1DBF9D4F-15B7-BBEF-1604-2C0CC14072BB}"/>
              </a:ext>
            </a:extLst>
          </p:cNvPr>
          <p:cNvSpPr txBox="1"/>
          <p:nvPr/>
        </p:nvSpPr>
        <p:spPr>
          <a:xfrm>
            <a:off x="5916391"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8</a:t>
            </a:r>
          </a:p>
        </p:txBody>
      </p:sp>
      <p:sp>
        <p:nvSpPr>
          <p:cNvPr id="176" name="TextBox 175">
            <a:extLst>
              <a:ext uri="{FF2B5EF4-FFF2-40B4-BE49-F238E27FC236}">
                <a16:creationId xmlns:a16="http://schemas.microsoft.com/office/drawing/2014/main" id="{F34A793B-5672-5193-8525-1B1F9B1184DD}"/>
              </a:ext>
            </a:extLst>
          </p:cNvPr>
          <p:cNvSpPr txBox="1"/>
          <p:nvPr/>
        </p:nvSpPr>
        <p:spPr>
          <a:xfrm>
            <a:off x="6361775"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4</a:t>
            </a:r>
          </a:p>
        </p:txBody>
      </p:sp>
      <p:sp>
        <p:nvSpPr>
          <p:cNvPr id="177" name="TextBox 176">
            <a:extLst>
              <a:ext uri="{FF2B5EF4-FFF2-40B4-BE49-F238E27FC236}">
                <a16:creationId xmlns:a16="http://schemas.microsoft.com/office/drawing/2014/main" id="{5E444330-270A-5C9C-1FEC-8B1EA6BB867E}"/>
              </a:ext>
            </a:extLst>
          </p:cNvPr>
          <p:cNvSpPr txBox="1"/>
          <p:nvPr/>
        </p:nvSpPr>
        <p:spPr>
          <a:xfrm>
            <a:off x="6808815"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0</a:t>
            </a:r>
          </a:p>
        </p:txBody>
      </p:sp>
      <p:sp>
        <p:nvSpPr>
          <p:cNvPr id="178" name="TextBox 177">
            <a:extLst>
              <a:ext uri="{FF2B5EF4-FFF2-40B4-BE49-F238E27FC236}">
                <a16:creationId xmlns:a16="http://schemas.microsoft.com/office/drawing/2014/main" id="{B2236C56-4385-397F-BCE7-9A2ACB666681}"/>
              </a:ext>
            </a:extLst>
          </p:cNvPr>
          <p:cNvSpPr txBox="1"/>
          <p:nvPr/>
        </p:nvSpPr>
        <p:spPr>
          <a:xfrm>
            <a:off x="7254199" y="5209109"/>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0</a:t>
            </a:r>
          </a:p>
        </p:txBody>
      </p:sp>
      <p:sp>
        <p:nvSpPr>
          <p:cNvPr id="179" name="TextBox 178">
            <a:extLst>
              <a:ext uri="{FF2B5EF4-FFF2-40B4-BE49-F238E27FC236}">
                <a16:creationId xmlns:a16="http://schemas.microsoft.com/office/drawing/2014/main" id="{D2BE4B71-A259-89E5-5771-560ED6E9DC1E}"/>
              </a:ext>
            </a:extLst>
          </p:cNvPr>
          <p:cNvSpPr txBox="1"/>
          <p:nvPr/>
        </p:nvSpPr>
        <p:spPr>
          <a:xfrm>
            <a:off x="1381418"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2</a:t>
            </a:r>
          </a:p>
        </p:txBody>
      </p:sp>
      <p:sp>
        <p:nvSpPr>
          <p:cNvPr id="180" name="TextBox 179">
            <a:extLst>
              <a:ext uri="{FF2B5EF4-FFF2-40B4-BE49-F238E27FC236}">
                <a16:creationId xmlns:a16="http://schemas.microsoft.com/office/drawing/2014/main" id="{00AA50D7-5644-C1EC-B30C-8CA9ABD6399B}"/>
              </a:ext>
            </a:extLst>
          </p:cNvPr>
          <p:cNvSpPr txBox="1"/>
          <p:nvPr/>
        </p:nvSpPr>
        <p:spPr>
          <a:xfrm>
            <a:off x="1467515"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181" name="TextBox 180">
            <a:extLst>
              <a:ext uri="{FF2B5EF4-FFF2-40B4-BE49-F238E27FC236}">
                <a16:creationId xmlns:a16="http://schemas.microsoft.com/office/drawing/2014/main" id="{1F9669A2-E9EB-2FDF-EEC8-63A7533B6347}"/>
              </a:ext>
            </a:extLst>
          </p:cNvPr>
          <p:cNvSpPr txBox="1"/>
          <p:nvPr/>
        </p:nvSpPr>
        <p:spPr>
          <a:xfrm>
            <a:off x="1542021"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3</a:t>
            </a:r>
          </a:p>
        </p:txBody>
      </p:sp>
      <p:sp>
        <p:nvSpPr>
          <p:cNvPr id="182" name="TextBox 181">
            <a:extLst>
              <a:ext uri="{FF2B5EF4-FFF2-40B4-BE49-F238E27FC236}">
                <a16:creationId xmlns:a16="http://schemas.microsoft.com/office/drawing/2014/main" id="{DB5A388D-47E0-7BE7-1776-945B8596930E}"/>
              </a:ext>
            </a:extLst>
          </p:cNvPr>
          <p:cNvSpPr txBox="1"/>
          <p:nvPr/>
        </p:nvSpPr>
        <p:spPr>
          <a:xfrm>
            <a:off x="1830114"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183" name="TextBox 182">
            <a:extLst>
              <a:ext uri="{FF2B5EF4-FFF2-40B4-BE49-F238E27FC236}">
                <a16:creationId xmlns:a16="http://schemas.microsoft.com/office/drawing/2014/main" id="{71846671-54DA-81DA-2815-5E4945D53013}"/>
              </a:ext>
            </a:extLst>
          </p:cNvPr>
          <p:cNvSpPr txBox="1"/>
          <p:nvPr/>
        </p:nvSpPr>
        <p:spPr>
          <a:xfrm>
            <a:off x="1916211"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5</a:t>
            </a:r>
          </a:p>
        </p:txBody>
      </p:sp>
      <p:sp>
        <p:nvSpPr>
          <p:cNvPr id="184" name="TextBox 183">
            <a:extLst>
              <a:ext uri="{FF2B5EF4-FFF2-40B4-BE49-F238E27FC236}">
                <a16:creationId xmlns:a16="http://schemas.microsoft.com/office/drawing/2014/main" id="{97706D67-D5B8-E109-1D86-0FC20EB1767D}"/>
              </a:ext>
            </a:extLst>
          </p:cNvPr>
          <p:cNvSpPr txBox="1"/>
          <p:nvPr/>
        </p:nvSpPr>
        <p:spPr>
          <a:xfrm>
            <a:off x="1990717"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9</a:t>
            </a:r>
          </a:p>
        </p:txBody>
      </p:sp>
      <p:sp>
        <p:nvSpPr>
          <p:cNvPr id="185" name="TextBox 184">
            <a:extLst>
              <a:ext uri="{FF2B5EF4-FFF2-40B4-BE49-F238E27FC236}">
                <a16:creationId xmlns:a16="http://schemas.microsoft.com/office/drawing/2014/main" id="{421B6786-3566-83D3-EBC6-AA239CE45665}"/>
              </a:ext>
            </a:extLst>
          </p:cNvPr>
          <p:cNvSpPr txBox="1"/>
          <p:nvPr/>
        </p:nvSpPr>
        <p:spPr>
          <a:xfrm>
            <a:off x="2277154"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186" name="TextBox 185">
            <a:extLst>
              <a:ext uri="{FF2B5EF4-FFF2-40B4-BE49-F238E27FC236}">
                <a16:creationId xmlns:a16="http://schemas.microsoft.com/office/drawing/2014/main" id="{02C96C4E-5ED2-8DCE-465E-A10EDD9FFD20}"/>
              </a:ext>
            </a:extLst>
          </p:cNvPr>
          <p:cNvSpPr txBox="1"/>
          <p:nvPr/>
        </p:nvSpPr>
        <p:spPr>
          <a:xfrm>
            <a:off x="2363251"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2</a:t>
            </a:r>
          </a:p>
        </p:txBody>
      </p:sp>
      <p:sp>
        <p:nvSpPr>
          <p:cNvPr id="187" name="TextBox 186">
            <a:extLst>
              <a:ext uri="{FF2B5EF4-FFF2-40B4-BE49-F238E27FC236}">
                <a16:creationId xmlns:a16="http://schemas.microsoft.com/office/drawing/2014/main" id="{B4F7ADF3-FA25-FE56-FC1A-994385C46D48}"/>
              </a:ext>
            </a:extLst>
          </p:cNvPr>
          <p:cNvSpPr txBox="1"/>
          <p:nvPr/>
        </p:nvSpPr>
        <p:spPr>
          <a:xfrm>
            <a:off x="2437757"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2</a:t>
            </a:r>
          </a:p>
        </p:txBody>
      </p:sp>
      <p:sp>
        <p:nvSpPr>
          <p:cNvPr id="188" name="TextBox 187">
            <a:extLst>
              <a:ext uri="{FF2B5EF4-FFF2-40B4-BE49-F238E27FC236}">
                <a16:creationId xmlns:a16="http://schemas.microsoft.com/office/drawing/2014/main" id="{B1DCC335-0E35-9D31-FF14-F76B32A7AFD0}"/>
              </a:ext>
            </a:extLst>
          </p:cNvPr>
          <p:cNvSpPr txBox="1"/>
          <p:nvPr/>
        </p:nvSpPr>
        <p:spPr>
          <a:xfrm>
            <a:off x="2720883"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189" name="TextBox 188">
            <a:extLst>
              <a:ext uri="{FF2B5EF4-FFF2-40B4-BE49-F238E27FC236}">
                <a16:creationId xmlns:a16="http://schemas.microsoft.com/office/drawing/2014/main" id="{13084E92-A94D-EF8B-5D67-7D123D71872D}"/>
              </a:ext>
            </a:extLst>
          </p:cNvPr>
          <p:cNvSpPr txBox="1"/>
          <p:nvPr/>
        </p:nvSpPr>
        <p:spPr>
          <a:xfrm>
            <a:off x="2806979"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0</a:t>
            </a:r>
          </a:p>
        </p:txBody>
      </p:sp>
      <p:sp>
        <p:nvSpPr>
          <p:cNvPr id="190" name="TextBox 189">
            <a:extLst>
              <a:ext uri="{FF2B5EF4-FFF2-40B4-BE49-F238E27FC236}">
                <a16:creationId xmlns:a16="http://schemas.microsoft.com/office/drawing/2014/main" id="{31FCA9D4-24A9-3F42-EC2D-2193265A31D1}"/>
              </a:ext>
            </a:extLst>
          </p:cNvPr>
          <p:cNvSpPr txBox="1"/>
          <p:nvPr/>
        </p:nvSpPr>
        <p:spPr>
          <a:xfrm>
            <a:off x="2881486"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191" name="TextBox 190">
            <a:extLst>
              <a:ext uri="{FF2B5EF4-FFF2-40B4-BE49-F238E27FC236}">
                <a16:creationId xmlns:a16="http://schemas.microsoft.com/office/drawing/2014/main" id="{B58329EC-9BB4-67AE-6D23-D58D4381AA97}"/>
              </a:ext>
            </a:extLst>
          </p:cNvPr>
          <p:cNvSpPr txBox="1"/>
          <p:nvPr/>
        </p:nvSpPr>
        <p:spPr>
          <a:xfrm>
            <a:off x="3204348"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7</a:t>
            </a:r>
          </a:p>
        </p:txBody>
      </p:sp>
      <p:sp>
        <p:nvSpPr>
          <p:cNvPr id="192" name="TextBox 191">
            <a:extLst>
              <a:ext uri="{FF2B5EF4-FFF2-40B4-BE49-F238E27FC236}">
                <a16:creationId xmlns:a16="http://schemas.microsoft.com/office/drawing/2014/main" id="{79B8B8F8-13F1-B00D-7E79-28D490465D44}"/>
              </a:ext>
            </a:extLst>
          </p:cNvPr>
          <p:cNvSpPr txBox="1"/>
          <p:nvPr/>
        </p:nvSpPr>
        <p:spPr>
          <a:xfrm>
            <a:off x="3290445"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8</a:t>
            </a:r>
          </a:p>
        </p:txBody>
      </p:sp>
      <p:sp>
        <p:nvSpPr>
          <p:cNvPr id="193" name="TextBox 192">
            <a:extLst>
              <a:ext uri="{FF2B5EF4-FFF2-40B4-BE49-F238E27FC236}">
                <a16:creationId xmlns:a16="http://schemas.microsoft.com/office/drawing/2014/main" id="{871419C3-9EEF-246C-2F79-F177DAD7EFC3}"/>
              </a:ext>
            </a:extLst>
          </p:cNvPr>
          <p:cNvSpPr txBox="1"/>
          <p:nvPr/>
        </p:nvSpPr>
        <p:spPr>
          <a:xfrm>
            <a:off x="3649732"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7</a:t>
            </a:r>
          </a:p>
        </p:txBody>
      </p:sp>
      <p:sp>
        <p:nvSpPr>
          <p:cNvPr id="194" name="TextBox 193">
            <a:extLst>
              <a:ext uri="{FF2B5EF4-FFF2-40B4-BE49-F238E27FC236}">
                <a16:creationId xmlns:a16="http://schemas.microsoft.com/office/drawing/2014/main" id="{9672FBC7-D618-4904-2168-BD3B46A57763}"/>
              </a:ext>
            </a:extLst>
          </p:cNvPr>
          <p:cNvSpPr txBox="1"/>
          <p:nvPr/>
        </p:nvSpPr>
        <p:spPr>
          <a:xfrm>
            <a:off x="3735829"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0</a:t>
            </a:r>
          </a:p>
        </p:txBody>
      </p:sp>
      <p:sp>
        <p:nvSpPr>
          <p:cNvPr id="195" name="TextBox 194">
            <a:extLst>
              <a:ext uri="{FF2B5EF4-FFF2-40B4-BE49-F238E27FC236}">
                <a16:creationId xmlns:a16="http://schemas.microsoft.com/office/drawing/2014/main" id="{6005A223-8E59-3F0E-463D-4F819F6C9A1E}"/>
              </a:ext>
            </a:extLst>
          </p:cNvPr>
          <p:cNvSpPr txBox="1"/>
          <p:nvPr/>
        </p:nvSpPr>
        <p:spPr>
          <a:xfrm>
            <a:off x="4095117"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5</a:t>
            </a:r>
          </a:p>
        </p:txBody>
      </p:sp>
      <p:sp>
        <p:nvSpPr>
          <p:cNvPr id="196" name="TextBox 195">
            <a:extLst>
              <a:ext uri="{FF2B5EF4-FFF2-40B4-BE49-F238E27FC236}">
                <a16:creationId xmlns:a16="http://schemas.microsoft.com/office/drawing/2014/main" id="{9F6C4E6B-613F-8853-9856-9A598600B2C8}"/>
              </a:ext>
            </a:extLst>
          </p:cNvPr>
          <p:cNvSpPr txBox="1"/>
          <p:nvPr/>
        </p:nvSpPr>
        <p:spPr>
          <a:xfrm>
            <a:off x="4181213"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9</a:t>
            </a:r>
          </a:p>
        </p:txBody>
      </p:sp>
      <p:sp>
        <p:nvSpPr>
          <p:cNvPr id="197" name="TextBox 196">
            <a:extLst>
              <a:ext uri="{FF2B5EF4-FFF2-40B4-BE49-F238E27FC236}">
                <a16:creationId xmlns:a16="http://schemas.microsoft.com/office/drawing/2014/main" id="{8B4F9EA4-1142-ED5E-0AA9-A0F608D35E98}"/>
              </a:ext>
            </a:extLst>
          </p:cNvPr>
          <p:cNvSpPr txBox="1"/>
          <p:nvPr/>
        </p:nvSpPr>
        <p:spPr>
          <a:xfrm>
            <a:off x="4542157"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5</a:t>
            </a:r>
          </a:p>
        </p:txBody>
      </p:sp>
      <p:sp>
        <p:nvSpPr>
          <p:cNvPr id="198" name="TextBox 197">
            <a:extLst>
              <a:ext uri="{FF2B5EF4-FFF2-40B4-BE49-F238E27FC236}">
                <a16:creationId xmlns:a16="http://schemas.microsoft.com/office/drawing/2014/main" id="{1133D4F8-7B00-7DC8-63C1-FBEC6EB3B046}"/>
              </a:ext>
            </a:extLst>
          </p:cNvPr>
          <p:cNvSpPr txBox="1"/>
          <p:nvPr/>
        </p:nvSpPr>
        <p:spPr>
          <a:xfrm>
            <a:off x="4628253"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4</a:t>
            </a:r>
          </a:p>
        </p:txBody>
      </p:sp>
      <p:sp>
        <p:nvSpPr>
          <p:cNvPr id="199" name="TextBox 198">
            <a:extLst>
              <a:ext uri="{FF2B5EF4-FFF2-40B4-BE49-F238E27FC236}">
                <a16:creationId xmlns:a16="http://schemas.microsoft.com/office/drawing/2014/main" id="{26D345E3-E2F1-6A38-44D0-644D83D3D708}"/>
              </a:ext>
            </a:extLst>
          </p:cNvPr>
          <p:cNvSpPr txBox="1"/>
          <p:nvPr/>
        </p:nvSpPr>
        <p:spPr>
          <a:xfrm>
            <a:off x="4985885"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3</a:t>
            </a:r>
          </a:p>
        </p:txBody>
      </p:sp>
      <p:sp>
        <p:nvSpPr>
          <p:cNvPr id="200" name="TextBox 199">
            <a:extLst>
              <a:ext uri="{FF2B5EF4-FFF2-40B4-BE49-F238E27FC236}">
                <a16:creationId xmlns:a16="http://schemas.microsoft.com/office/drawing/2014/main" id="{819D46D8-1F87-0C8E-525B-D18CB38CF031}"/>
              </a:ext>
            </a:extLst>
          </p:cNvPr>
          <p:cNvSpPr txBox="1"/>
          <p:nvPr/>
        </p:nvSpPr>
        <p:spPr>
          <a:xfrm>
            <a:off x="5071982"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6</a:t>
            </a:r>
          </a:p>
        </p:txBody>
      </p:sp>
      <p:sp>
        <p:nvSpPr>
          <p:cNvPr id="201" name="TextBox 200">
            <a:extLst>
              <a:ext uri="{FF2B5EF4-FFF2-40B4-BE49-F238E27FC236}">
                <a16:creationId xmlns:a16="http://schemas.microsoft.com/office/drawing/2014/main" id="{3D3288BF-E508-6596-92D3-D85B95C7230F}"/>
              </a:ext>
            </a:extLst>
          </p:cNvPr>
          <p:cNvSpPr txBox="1"/>
          <p:nvPr/>
        </p:nvSpPr>
        <p:spPr>
          <a:xfrm>
            <a:off x="5427958"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2</a:t>
            </a:r>
          </a:p>
        </p:txBody>
      </p:sp>
      <p:sp>
        <p:nvSpPr>
          <p:cNvPr id="202" name="TextBox 201">
            <a:extLst>
              <a:ext uri="{FF2B5EF4-FFF2-40B4-BE49-F238E27FC236}">
                <a16:creationId xmlns:a16="http://schemas.microsoft.com/office/drawing/2014/main" id="{E6C0705C-37A8-88BF-2DA7-EFDC12F00596}"/>
              </a:ext>
            </a:extLst>
          </p:cNvPr>
          <p:cNvSpPr txBox="1"/>
          <p:nvPr/>
        </p:nvSpPr>
        <p:spPr>
          <a:xfrm>
            <a:off x="5514055"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0</a:t>
            </a:r>
          </a:p>
        </p:txBody>
      </p:sp>
      <p:sp>
        <p:nvSpPr>
          <p:cNvPr id="203" name="TextBox 202">
            <a:extLst>
              <a:ext uri="{FF2B5EF4-FFF2-40B4-BE49-F238E27FC236}">
                <a16:creationId xmlns:a16="http://schemas.microsoft.com/office/drawing/2014/main" id="{B892CA8B-3E2D-926E-A913-295951DEDD59}"/>
              </a:ext>
            </a:extLst>
          </p:cNvPr>
          <p:cNvSpPr txBox="1"/>
          <p:nvPr/>
        </p:nvSpPr>
        <p:spPr>
          <a:xfrm>
            <a:off x="5874998"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204" name="TextBox 203">
            <a:extLst>
              <a:ext uri="{FF2B5EF4-FFF2-40B4-BE49-F238E27FC236}">
                <a16:creationId xmlns:a16="http://schemas.microsoft.com/office/drawing/2014/main" id="{7564981C-F367-2885-B16B-0095C647F5B4}"/>
              </a:ext>
            </a:extLst>
          </p:cNvPr>
          <p:cNvSpPr txBox="1"/>
          <p:nvPr/>
        </p:nvSpPr>
        <p:spPr>
          <a:xfrm>
            <a:off x="5961095"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4</a:t>
            </a:r>
          </a:p>
        </p:txBody>
      </p:sp>
      <p:sp>
        <p:nvSpPr>
          <p:cNvPr id="205" name="TextBox 204">
            <a:extLst>
              <a:ext uri="{FF2B5EF4-FFF2-40B4-BE49-F238E27FC236}">
                <a16:creationId xmlns:a16="http://schemas.microsoft.com/office/drawing/2014/main" id="{532F791F-C459-E281-007F-3849270A3D95}"/>
              </a:ext>
            </a:extLst>
          </p:cNvPr>
          <p:cNvSpPr txBox="1"/>
          <p:nvPr/>
        </p:nvSpPr>
        <p:spPr>
          <a:xfrm>
            <a:off x="6320382"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1</a:t>
            </a:r>
          </a:p>
        </p:txBody>
      </p:sp>
      <p:sp>
        <p:nvSpPr>
          <p:cNvPr id="206" name="TextBox 205">
            <a:extLst>
              <a:ext uri="{FF2B5EF4-FFF2-40B4-BE49-F238E27FC236}">
                <a16:creationId xmlns:a16="http://schemas.microsoft.com/office/drawing/2014/main" id="{43D328E3-CE85-E57D-BD94-D6DF5E449CD8}"/>
              </a:ext>
            </a:extLst>
          </p:cNvPr>
          <p:cNvSpPr txBox="1"/>
          <p:nvPr/>
        </p:nvSpPr>
        <p:spPr>
          <a:xfrm>
            <a:off x="6406479"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0</a:t>
            </a:r>
          </a:p>
        </p:txBody>
      </p:sp>
      <p:sp>
        <p:nvSpPr>
          <p:cNvPr id="207" name="TextBox 206">
            <a:extLst>
              <a:ext uri="{FF2B5EF4-FFF2-40B4-BE49-F238E27FC236}">
                <a16:creationId xmlns:a16="http://schemas.microsoft.com/office/drawing/2014/main" id="{14A573AA-12A4-AFE9-36E0-22CCCBBA08C8}"/>
              </a:ext>
            </a:extLst>
          </p:cNvPr>
          <p:cNvSpPr txBox="1"/>
          <p:nvPr/>
        </p:nvSpPr>
        <p:spPr>
          <a:xfrm>
            <a:off x="6808815"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2</a:t>
            </a:r>
          </a:p>
        </p:txBody>
      </p:sp>
      <p:sp>
        <p:nvSpPr>
          <p:cNvPr id="208" name="TextBox 207">
            <a:extLst>
              <a:ext uri="{FF2B5EF4-FFF2-40B4-BE49-F238E27FC236}">
                <a16:creationId xmlns:a16="http://schemas.microsoft.com/office/drawing/2014/main" id="{F293168E-6262-F018-FC95-AC0880A0B790}"/>
              </a:ext>
            </a:extLst>
          </p:cNvPr>
          <p:cNvSpPr txBox="1"/>
          <p:nvPr/>
        </p:nvSpPr>
        <p:spPr>
          <a:xfrm>
            <a:off x="7254199" y="5023670"/>
            <a:ext cx="269626"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0</a:t>
            </a:r>
          </a:p>
        </p:txBody>
      </p:sp>
      <p:sp>
        <p:nvSpPr>
          <p:cNvPr id="209" name="Freeform 208">
            <a:extLst>
              <a:ext uri="{FF2B5EF4-FFF2-40B4-BE49-F238E27FC236}">
                <a16:creationId xmlns:a16="http://schemas.microsoft.com/office/drawing/2014/main" id="{A29B2A7A-F021-EC64-2C2B-AA9C5D1BC606}"/>
              </a:ext>
            </a:extLst>
          </p:cNvPr>
          <p:cNvSpPr/>
          <p:nvPr/>
        </p:nvSpPr>
        <p:spPr>
          <a:xfrm>
            <a:off x="1083768" y="5154617"/>
            <a:ext cx="160603" cy="16557"/>
          </a:xfrm>
          <a:custGeom>
            <a:avLst/>
            <a:gdLst>
              <a:gd name="csX0" fmla="*/ 160603 w 160603"/>
              <a:gd name="csY0" fmla="*/ 0 h 16557"/>
              <a:gd name="csX1" fmla="*/ 0 w 160603"/>
              <a:gd name="csY1" fmla="*/ 0 h 16557"/>
            </a:gdLst>
            <a:ahLst/>
            <a:cxnLst>
              <a:cxn ang="0">
                <a:pos x="csX0" y="csY0"/>
              </a:cxn>
              <a:cxn ang="0">
                <a:pos x="csX1" y="csY1"/>
              </a:cxn>
            </a:cxnLst>
            <a:rect l="l" t="t" r="r" b="b"/>
            <a:pathLst>
              <a:path w="160603" h="16557">
                <a:moveTo>
                  <a:pt x="160603" y="0"/>
                </a:moveTo>
                <a:lnTo>
                  <a:pt x="0" y="0"/>
                </a:lnTo>
              </a:path>
            </a:pathLst>
          </a:custGeom>
          <a:ln w="25400" cap="flat">
            <a:solidFill>
              <a:schemeClr val="accent1">
                <a:lumMod val="25000"/>
                <a:lumOff val="75000"/>
              </a:schemeClr>
            </a:solidFill>
            <a:prstDash val="solid"/>
            <a:round/>
          </a:ln>
        </p:spPr>
        <p:txBody>
          <a:bodyPr/>
          <a:lstStyle/>
          <a:p>
            <a:endParaRPr lang="en-US" sz="3600"/>
          </a:p>
        </p:txBody>
      </p:sp>
      <p:sp>
        <p:nvSpPr>
          <p:cNvPr id="210" name="Freeform 209">
            <a:extLst>
              <a:ext uri="{FF2B5EF4-FFF2-40B4-BE49-F238E27FC236}">
                <a16:creationId xmlns:a16="http://schemas.microsoft.com/office/drawing/2014/main" id="{40DAB2F9-90BB-E6DC-FDD7-A0E5EE41C5EE}"/>
              </a:ext>
            </a:extLst>
          </p:cNvPr>
          <p:cNvSpPr/>
          <p:nvPr/>
        </p:nvSpPr>
        <p:spPr>
          <a:xfrm>
            <a:off x="1083768" y="5340056"/>
            <a:ext cx="160603" cy="16557"/>
          </a:xfrm>
          <a:custGeom>
            <a:avLst/>
            <a:gdLst>
              <a:gd name="csX0" fmla="*/ 160603 w 160603"/>
              <a:gd name="csY0" fmla="*/ 0 h 16557"/>
              <a:gd name="csX1" fmla="*/ 0 w 160603"/>
              <a:gd name="csY1" fmla="*/ 0 h 16557"/>
            </a:gdLst>
            <a:ahLst/>
            <a:cxnLst>
              <a:cxn ang="0">
                <a:pos x="csX0" y="csY0"/>
              </a:cxn>
              <a:cxn ang="0">
                <a:pos x="csX1" y="csY1"/>
              </a:cxn>
            </a:cxnLst>
            <a:rect l="l" t="t" r="r" b="b"/>
            <a:pathLst>
              <a:path w="160603" h="16557">
                <a:moveTo>
                  <a:pt x="160603" y="0"/>
                </a:moveTo>
                <a:lnTo>
                  <a:pt x="0" y="0"/>
                </a:lnTo>
              </a:path>
            </a:pathLst>
          </a:custGeom>
          <a:ln w="25400" cap="flat">
            <a:solidFill>
              <a:srgbClr val="3C7CEA"/>
            </a:solidFill>
            <a:prstDash val="solid"/>
            <a:round/>
          </a:ln>
        </p:spPr>
        <p:txBody>
          <a:bodyPr/>
          <a:lstStyle/>
          <a:p>
            <a:endParaRPr lang="en-US" sz="3600"/>
          </a:p>
        </p:txBody>
      </p:sp>
      <p:sp>
        <p:nvSpPr>
          <p:cNvPr id="211" name="Freeform 210">
            <a:extLst>
              <a:ext uri="{FF2B5EF4-FFF2-40B4-BE49-F238E27FC236}">
                <a16:creationId xmlns:a16="http://schemas.microsoft.com/office/drawing/2014/main" id="{99383C18-9619-C8A4-DEA5-8C830DF42302}"/>
              </a:ext>
            </a:extLst>
          </p:cNvPr>
          <p:cNvSpPr/>
          <p:nvPr/>
        </p:nvSpPr>
        <p:spPr>
          <a:xfrm>
            <a:off x="4274309" y="2882991"/>
            <a:ext cx="16557" cy="1496756"/>
          </a:xfrm>
          <a:custGeom>
            <a:avLst/>
            <a:gdLst>
              <a:gd name="csX0" fmla="*/ 0 w 16557"/>
              <a:gd name="csY0" fmla="*/ 1496756 h 1496756"/>
              <a:gd name="csX1" fmla="*/ 0 w 16557"/>
              <a:gd name="csY1" fmla="*/ 0 h 1496756"/>
            </a:gdLst>
            <a:ahLst/>
            <a:cxnLst>
              <a:cxn ang="0">
                <a:pos x="csX0" y="csY0"/>
              </a:cxn>
              <a:cxn ang="0">
                <a:pos x="csX1" y="csY1"/>
              </a:cxn>
            </a:cxnLst>
            <a:rect l="l" t="t" r="r" b="b"/>
            <a:pathLst>
              <a:path w="16557" h="1496756">
                <a:moveTo>
                  <a:pt x="0" y="1496756"/>
                </a:moveTo>
                <a:lnTo>
                  <a:pt x="0" y="0"/>
                </a:lnTo>
              </a:path>
            </a:pathLst>
          </a:custGeom>
          <a:ln w="16550" cap="flat">
            <a:solidFill>
              <a:srgbClr val="7F7F7F"/>
            </a:solidFill>
            <a:prstDash val="dash"/>
            <a:round/>
          </a:ln>
        </p:spPr>
        <p:txBody>
          <a:bodyPr/>
          <a:lstStyle/>
          <a:p>
            <a:endParaRPr lang="en-US" sz="3600"/>
          </a:p>
        </p:txBody>
      </p:sp>
      <p:sp>
        <p:nvSpPr>
          <p:cNvPr id="212" name="Freeform 211">
            <a:extLst>
              <a:ext uri="{FF2B5EF4-FFF2-40B4-BE49-F238E27FC236}">
                <a16:creationId xmlns:a16="http://schemas.microsoft.com/office/drawing/2014/main" id="{DCD1F15F-DC1B-8DF0-0B6A-B4BA47520B66}"/>
              </a:ext>
            </a:extLst>
          </p:cNvPr>
          <p:cNvSpPr/>
          <p:nvPr/>
        </p:nvSpPr>
        <p:spPr>
          <a:xfrm>
            <a:off x="5168389" y="3179362"/>
            <a:ext cx="16557" cy="1216942"/>
          </a:xfrm>
          <a:custGeom>
            <a:avLst/>
            <a:gdLst>
              <a:gd name="csX0" fmla="*/ 0 w 16557"/>
              <a:gd name="csY0" fmla="*/ 1216942 h 1216942"/>
              <a:gd name="csX1" fmla="*/ 0 w 16557"/>
              <a:gd name="csY1" fmla="*/ 0 h 1216942"/>
            </a:gdLst>
            <a:ahLst/>
            <a:cxnLst>
              <a:cxn ang="0">
                <a:pos x="csX0" y="csY0"/>
              </a:cxn>
              <a:cxn ang="0">
                <a:pos x="csX1" y="csY1"/>
              </a:cxn>
            </a:cxnLst>
            <a:rect l="l" t="t" r="r" b="b"/>
            <a:pathLst>
              <a:path w="16557" h="1216942">
                <a:moveTo>
                  <a:pt x="0" y="1216942"/>
                </a:moveTo>
                <a:lnTo>
                  <a:pt x="0" y="0"/>
                </a:lnTo>
              </a:path>
            </a:pathLst>
          </a:custGeom>
          <a:ln w="16550" cap="flat">
            <a:solidFill>
              <a:srgbClr val="7F7F7F"/>
            </a:solidFill>
            <a:prstDash val="dash"/>
            <a:round/>
          </a:ln>
        </p:spPr>
        <p:txBody>
          <a:bodyPr/>
          <a:lstStyle/>
          <a:p>
            <a:endParaRPr lang="en-US" sz="3600"/>
          </a:p>
        </p:txBody>
      </p:sp>
      <p:sp>
        <p:nvSpPr>
          <p:cNvPr id="213" name="TextBox 212">
            <a:extLst>
              <a:ext uri="{FF2B5EF4-FFF2-40B4-BE49-F238E27FC236}">
                <a16:creationId xmlns:a16="http://schemas.microsoft.com/office/drawing/2014/main" id="{2BCAB956-54B1-2E8F-8CD0-80D083DA5E11}"/>
              </a:ext>
            </a:extLst>
          </p:cNvPr>
          <p:cNvSpPr txBox="1"/>
          <p:nvPr/>
        </p:nvSpPr>
        <p:spPr>
          <a:xfrm>
            <a:off x="4052068" y="2660423"/>
            <a:ext cx="284052" cy="307777"/>
          </a:xfrm>
          <a:prstGeom prst="rect">
            <a:avLst/>
          </a:prstGeom>
          <a:noFill/>
        </p:spPr>
        <p:txBody>
          <a:bodyPr wrap="none" rtlCol="0">
            <a:spAutoFit/>
          </a:bodyPr>
          <a:lstStyle/>
          <a:p>
            <a:pPr algn="l"/>
            <a:r>
              <a:rPr lang="en-US" sz="1400" b="1" spc="0" baseline="0">
                <a:ln/>
                <a:solidFill>
                  <a:schemeClr val="accent1">
                    <a:lumMod val="50000"/>
                    <a:lumOff val="50000"/>
                  </a:schemeClr>
                </a:solidFill>
                <a:latin typeface="Arial"/>
                <a:cs typeface="Arial"/>
                <a:sym typeface="Arial"/>
                <a:rtl val="0"/>
              </a:rPr>
              <a:t>3</a:t>
            </a:r>
          </a:p>
        </p:txBody>
      </p:sp>
      <p:sp>
        <p:nvSpPr>
          <p:cNvPr id="214" name="TextBox 213">
            <a:extLst>
              <a:ext uri="{FF2B5EF4-FFF2-40B4-BE49-F238E27FC236}">
                <a16:creationId xmlns:a16="http://schemas.microsoft.com/office/drawing/2014/main" id="{0E660DB7-20E0-39AB-4CE9-BD7575A2B2B5}"/>
              </a:ext>
            </a:extLst>
          </p:cNvPr>
          <p:cNvSpPr txBox="1"/>
          <p:nvPr/>
        </p:nvSpPr>
        <p:spPr>
          <a:xfrm>
            <a:off x="4138165" y="2660423"/>
            <a:ext cx="444352" cy="307777"/>
          </a:xfrm>
          <a:prstGeom prst="rect">
            <a:avLst/>
          </a:prstGeom>
          <a:noFill/>
        </p:spPr>
        <p:txBody>
          <a:bodyPr wrap="none" rtlCol="0">
            <a:spAutoFit/>
          </a:bodyPr>
          <a:lstStyle/>
          <a:p>
            <a:pPr algn="l"/>
            <a:r>
              <a:rPr lang="en-US" sz="1400" b="1" spc="0" baseline="0">
                <a:ln/>
                <a:solidFill>
                  <a:schemeClr val="accent1">
                    <a:lumMod val="50000"/>
                    <a:lumOff val="50000"/>
                  </a:schemeClr>
                </a:solidFill>
                <a:latin typeface="Arial"/>
                <a:cs typeface="Arial"/>
                <a:sym typeface="Arial"/>
                <a:rtl val="0"/>
              </a:rPr>
              <a:t>4%</a:t>
            </a:r>
          </a:p>
        </p:txBody>
      </p:sp>
      <p:sp>
        <p:nvSpPr>
          <p:cNvPr id="215" name="TextBox 214">
            <a:extLst>
              <a:ext uri="{FF2B5EF4-FFF2-40B4-BE49-F238E27FC236}">
                <a16:creationId xmlns:a16="http://schemas.microsoft.com/office/drawing/2014/main" id="{87128479-48ED-AE0D-ADE1-FF323CEDB1C6}"/>
              </a:ext>
            </a:extLst>
          </p:cNvPr>
          <p:cNvSpPr txBox="1"/>
          <p:nvPr/>
        </p:nvSpPr>
        <p:spPr>
          <a:xfrm>
            <a:off x="3818614" y="3736631"/>
            <a:ext cx="284052" cy="307777"/>
          </a:xfrm>
          <a:prstGeom prst="rect">
            <a:avLst/>
          </a:prstGeom>
          <a:noFill/>
        </p:spPr>
        <p:txBody>
          <a:bodyPr wrap="none" rtlCol="0">
            <a:spAutoFit/>
          </a:bodyPr>
          <a:lstStyle/>
          <a:p>
            <a:pPr algn="l"/>
            <a:r>
              <a:rPr lang="en-US" sz="1400" b="1" spc="0" baseline="0">
                <a:ln/>
                <a:solidFill>
                  <a:srgbClr val="3C7CEA"/>
                </a:solidFill>
                <a:latin typeface="Arial"/>
                <a:cs typeface="Arial"/>
                <a:sym typeface="Arial"/>
                <a:rtl val="0"/>
              </a:rPr>
              <a:t>1</a:t>
            </a:r>
          </a:p>
        </p:txBody>
      </p:sp>
      <p:sp>
        <p:nvSpPr>
          <p:cNvPr id="216" name="TextBox 215">
            <a:extLst>
              <a:ext uri="{FF2B5EF4-FFF2-40B4-BE49-F238E27FC236}">
                <a16:creationId xmlns:a16="http://schemas.microsoft.com/office/drawing/2014/main" id="{C27AA2E2-8963-04CE-7382-BDC2B2835945}"/>
              </a:ext>
            </a:extLst>
          </p:cNvPr>
          <p:cNvSpPr txBox="1"/>
          <p:nvPr/>
        </p:nvSpPr>
        <p:spPr>
          <a:xfrm>
            <a:off x="3904711" y="3736631"/>
            <a:ext cx="444352" cy="307777"/>
          </a:xfrm>
          <a:prstGeom prst="rect">
            <a:avLst/>
          </a:prstGeom>
          <a:noFill/>
        </p:spPr>
        <p:txBody>
          <a:bodyPr wrap="none" rtlCol="0">
            <a:spAutoFit/>
          </a:bodyPr>
          <a:lstStyle/>
          <a:p>
            <a:pPr algn="l"/>
            <a:r>
              <a:rPr lang="en-US" sz="1400" b="1" spc="0" baseline="0">
                <a:ln/>
                <a:solidFill>
                  <a:srgbClr val="3C7CEA"/>
                </a:solidFill>
                <a:latin typeface="Arial"/>
                <a:cs typeface="Arial"/>
                <a:sym typeface="Arial"/>
                <a:rtl val="0"/>
              </a:rPr>
              <a:t>8%</a:t>
            </a:r>
          </a:p>
        </p:txBody>
      </p:sp>
      <p:sp>
        <p:nvSpPr>
          <p:cNvPr id="217" name="TextBox 216">
            <a:extLst>
              <a:ext uri="{FF2B5EF4-FFF2-40B4-BE49-F238E27FC236}">
                <a16:creationId xmlns:a16="http://schemas.microsoft.com/office/drawing/2014/main" id="{115AEE99-45EB-18C3-1870-C0744BDEB326}"/>
              </a:ext>
            </a:extLst>
          </p:cNvPr>
          <p:cNvSpPr txBox="1"/>
          <p:nvPr/>
        </p:nvSpPr>
        <p:spPr>
          <a:xfrm>
            <a:off x="4982574" y="2907123"/>
            <a:ext cx="284052" cy="307777"/>
          </a:xfrm>
          <a:prstGeom prst="rect">
            <a:avLst/>
          </a:prstGeom>
          <a:noFill/>
        </p:spPr>
        <p:txBody>
          <a:bodyPr wrap="none" rtlCol="0">
            <a:spAutoFit/>
          </a:bodyPr>
          <a:lstStyle/>
          <a:p>
            <a:pPr algn="l"/>
            <a:r>
              <a:rPr lang="en-US" sz="1400" b="1" spc="0" baseline="0">
                <a:ln/>
                <a:solidFill>
                  <a:schemeClr val="accent1">
                    <a:lumMod val="50000"/>
                    <a:lumOff val="50000"/>
                  </a:schemeClr>
                </a:solidFill>
                <a:latin typeface="Arial"/>
                <a:cs typeface="Arial"/>
                <a:sym typeface="Arial"/>
                <a:rtl val="0"/>
              </a:rPr>
              <a:t>2</a:t>
            </a:r>
          </a:p>
        </p:txBody>
      </p:sp>
      <p:sp>
        <p:nvSpPr>
          <p:cNvPr id="218" name="TextBox 217">
            <a:extLst>
              <a:ext uri="{FF2B5EF4-FFF2-40B4-BE49-F238E27FC236}">
                <a16:creationId xmlns:a16="http://schemas.microsoft.com/office/drawing/2014/main" id="{D77BF595-A7DD-6CAE-6052-27F520C48281}"/>
              </a:ext>
            </a:extLst>
          </p:cNvPr>
          <p:cNvSpPr txBox="1"/>
          <p:nvPr/>
        </p:nvSpPr>
        <p:spPr>
          <a:xfrm>
            <a:off x="5068670" y="2907123"/>
            <a:ext cx="444352" cy="307777"/>
          </a:xfrm>
          <a:prstGeom prst="rect">
            <a:avLst/>
          </a:prstGeom>
          <a:noFill/>
        </p:spPr>
        <p:txBody>
          <a:bodyPr wrap="none" rtlCol="0">
            <a:spAutoFit/>
          </a:bodyPr>
          <a:lstStyle/>
          <a:p>
            <a:pPr algn="l"/>
            <a:r>
              <a:rPr lang="en-US" sz="1400" b="1" spc="0" baseline="0">
                <a:ln/>
                <a:solidFill>
                  <a:schemeClr val="accent1">
                    <a:lumMod val="50000"/>
                    <a:lumOff val="50000"/>
                  </a:schemeClr>
                </a:solidFill>
                <a:latin typeface="Arial"/>
                <a:cs typeface="Arial"/>
                <a:sym typeface="Arial"/>
                <a:rtl val="0"/>
              </a:rPr>
              <a:t>6%</a:t>
            </a:r>
          </a:p>
        </p:txBody>
      </p:sp>
      <p:sp>
        <p:nvSpPr>
          <p:cNvPr id="219" name="TextBox 218">
            <a:extLst>
              <a:ext uri="{FF2B5EF4-FFF2-40B4-BE49-F238E27FC236}">
                <a16:creationId xmlns:a16="http://schemas.microsoft.com/office/drawing/2014/main" id="{369ECD46-217C-FD0C-487D-A8FA0C4129FA}"/>
              </a:ext>
            </a:extLst>
          </p:cNvPr>
          <p:cNvSpPr txBox="1"/>
          <p:nvPr/>
        </p:nvSpPr>
        <p:spPr>
          <a:xfrm>
            <a:off x="4699449" y="3885644"/>
            <a:ext cx="284052" cy="307777"/>
          </a:xfrm>
          <a:prstGeom prst="rect">
            <a:avLst/>
          </a:prstGeom>
          <a:noFill/>
        </p:spPr>
        <p:txBody>
          <a:bodyPr wrap="none" rtlCol="0">
            <a:spAutoFit/>
          </a:bodyPr>
          <a:lstStyle/>
          <a:p>
            <a:pPr algn="l"/>
            <a:r>
              <a:rPr lang="en-US" sz="1400" b="1" spc="0" baseline="0">
                <a:ln/>
                <a:solidFill>
                  <a:srgbClr val="3C7CEA"/>
                </a:solidFill>
                <a:latin typeface="Arial"/>
                <a:cs typeface="Arial"/>
                <a:sym typeface="Arial"/>
                <a:rtl val="0"/>
              </a:rPr>
              <a:t>1</a:t>
            </a:r>
          </a:p>
        </p:txBody>
      </p:sp>
      <p:sp>
        <p:nvSpPr>
          <p:cNvPr id="220" name="TextBox 219">
            <a:extLst>
              <a:ext uri="{FF2B5EF4-FFF2-40B4-BE49-F238E27FC236}">
                <a16:creationId xmlns:a16="http://schemas.microsoft.com/office/drawing/2014/main" id="{DC329018-48A2-5481-1528-5BDEC794FA6D}"/>
              </a:ext>
            </a:extLst>
          </p:cNvPr>
          <p:cNvSpPr txBox="1"/>
          <p:nvPr/>
        </p:nvSpPr>
        <p:spPr>
          <a:xfrm>
            <a:off x="4785545" y="3885644"/>
            <a:ext cx="444352" cy="307777"/>
          </a:xfrm>
          <a:prstGeom prst="rect">
            <a:avLst/>
          </a:prstGeom>
          <a:noFill/>
        </p:spPr>
        <p:txBody>
          <a:bodyPr wrap="none" rtlCol="0">
            <a:spAutoFit/>
          </a:bodyPr>
          <a:lstStyle/>
          <a:p>
            <a:pPr algn="l"/>
            <a:r>
              <a:rPr lang="en-US" sz="1400" b="1" spc="0" baseline="0">
                <a:ln/>
                <a:solidFill>
                  <a:srgbClr val="3C7CEA"/>
                </a:solidFill>
                <a:latin typeface="Arial"/>
                <a:cs typeface="Arial"/>
                <a:sym typeface="Arial"/>
                <a:rtl val="0"/>
              </a:rPr>
              <a:t>3%</a:t>
            </a:r>
          </a:p>
        </p:txBody>
      </p:sp>
      <p:sp>
        <p:nvSpPr>
          <p:cNvPr id="221" name="TextBox 220">
            <a:extLst>
              <a:ext uri="{FF2B5EF4-FFF2-40B4-BE49-F238E27FC236}">
                <a16:creationId xmlns:a16="http://schemas.microsoft.com/office/drawing/2014/main" id="{3A98E385-A623-0FEE-4F27-596576069531}"/>
              </a:ext>
            </a:extLst>
          </p:cNvPr>
          <p:cNvSpPr txBox="1"/>
          <p:nvPr/>
        </p:nvSpPr>
        <p:spPr>
          <a:xfrm>
            <a:off x="993984" y="4776970"/>
            <a:ext cx="295274"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N</a:t>
            </a:r>
          </a:p>
        </p:txBody>
      </p:sp>
      <p:sp>
        <p:nvSpPr>
          <p:cNvPr id="222" name="TextBox 221">
            <a:extLst>
              <a:ext uri="{FF2B5EF4-FFF2-40B4-BE49-F238E27FC236}">
                <a16:creationId xmlns:a16="http://schemas.microsoft.com/office/drawing/2014/main" id="{7DD70A70-7866-C096-C448-B653E513A8AA}"/>
              </a:ext>
            </a:extLst>
          </p:cNvPr>
          <p:cNvSpPr txBox="1"/>
          <p:nvPr/>
        </p:nvSpPr>
        <p:spPr>
          <a:xfrm>
            <a:off x="1104916" y="4776970"/>
            <a:ext cx="766557" cy="276999"/>
          </a:xfrm>
          <a:prstGeom prst="rect">
            <a:avLst/>
          </a:prstGeom>
          <a:noFill/>
        </p:spPr>
        <p:txBody>
          <a:bodyPr wrap="none" rtlCol="0">
            <a:spAutoFit/>
          </a:bodyPr>
          <a:lstStyle/>
          <a:p>
            <a:pPr algn="l"/>
            <a:r>
              <a:rPr lang="en-US" sz="1200" spc="0" baseline="0">
                <a:ln/>
                <a:solidFill>
                  <a:srgbClr val="000000"/>
                </a:solidFill>
                <a:latin typeface="Arial"/>
                <a:cs typeface="Arial"/>
                <a:sym typeface="Arial"/>
                <a:rtl val="0"/>
              </a:rPr>
              <a:t>o. at risk</a:t>
            </a:r>
          </a:p>
        </p:txBody>
      </p:sp>
      <p:sp>
        <p:nvSpPr>
          <p:cNvPr id="226" name="TextBox 225">
            <a:extLst>
              <a:ext uri="{FF2B5EF4-FFF2-40B4-BE49-F238E27FC236}">
                <a16:creationId xmlns:a16="http://schemas.microsoft.com/office/drawing/2014/main" id="{2927731A-A177-9581-7DD0-C56E44A7C255}"/>
              </a:ext>
            </a:extLst>
          </p:cNvPr>
          <p:cNvSpPr txBox="1"/>
          <p:nvPr/>
        </p:nvSpPr>
        <p:spPr>
          <a:xfrm>
            <a:off x="3698123" y="4629752"/>
            <a:ext cx="1770678" cy="369332"/>
          </a:xfrm>
          <a:prstGeom prst="rect">
            <a:avLst/>
          </a:prstGeom>
          <a:noFill/>
        </p:spPr>
        <p:txBody>
          <a:bodyPr wrap="none" rtlCol="0">
            <a:spAutoFit/>
          </a:bodyPr>
          <a:lstStyle/>
          <a:p>
            <a:pPr algn="l"/>
            <a:r>
              <a:rPr lang="en-US" b="1" spc="0" baseline="0" dirty="0">
                <a:ln/>
                <a:solidFill>
                  <a:srgbClr val="000000"/>
                </a:solidFill>
                <a:latin typeface="Arial"/>
                <a:cs typeface="Arial"/>
                <a:sym typeface="Arial"/>
                <a:rtl val="0"/>
              </a:rPr>
              <a:t>Time (months)</a:t>
            </a:r>
          </a:p>
        </p:txBody>
      </p:sp>
      <p:sp>
        <p:nvSpPr>
          <p:cNvPr id="235" name="TextBox 234">
            <a:extLst>
              <a:ext uri="{FF2B5EF4-FFF2-40B4-BE49-F238E27FC236}">
                <a16:creationId xmlns:a16="http://schemas.microsoft.com/office/drawing/2014/main" id="{E7BB2FEC-BFF8-3135-5C06-13EFC647995F}"/>
              </a:ext>
            </a:extLst>
          </p:cNvPr>
          <p:cNvSpPr txBox="1"/>
          <p:nvPr/>
        </p:nvSpPr>
        <p:spPr>
          <a:xfrm rot="16200000">
            <a:off x="-1011430" y="2925984"/>
            <a:ext cx="3416320" cy="369332"/>
          </a:xfrm>
          <a:prstGeom prst="rect">
            <a:avLst/>
          </a:prstGeom>
          <a:noFill/>
        </p:spPr>
        <p:txBody>
          <a:bodyPr wrap="none" rtlCol="0">
            <a:spAutoFit/>
          </a:bodyPr>
          <a:lstStyle/>
          <a:p>
            <a:pPr algn="l"/>
            <a:r>
              <a:rPr lang="en-US" b="1" spc="0" baseline="0" dirty="0">
                <a:ln/>
                <a:solidFill>
                  <a:srgbClr val="000000"/>
                </a:solidFill>
                <a:latin typeface="Arial"/>
                <a:cs typeface="Arial"/>
                <a:sym typeface="Arial"/>
                <a:rtl val="0"/>
              </a:rPr>
              <a:t>Progression-free Survival (%)</a:t>
            </a:r>
          </a:p>
        </p:txBody>
      </p:sp>
      <p:grpSp>
        <p:nvGrpSpPr>
          <p:cNvPr id="236" name="Graphic 15">
            <a:extLst>
              <a:ext uri="{FF2B5EF4-FFF2-40B4-BE49-F238E27FC236}">
                <a16:creationId xmlns:a16="http://schemas.microsoft.com/office/drawing/2014/main" id="{9FC67997-2418-DE98-8C60-5A913E76C356}"/>
              </a:ext>
            </a:extLst>
          </p:cNvPr>
          <p:cNvGrpSpPr/>
          <p:nvPr/>
        </p:nvGrpSpPr>
        <p:grpSpPr>
          <a:xfrm>
            <a:off x="1411597" y="3845925"/>
            <a:ext cx="1170726" cy="561292"/>
            <a:chOff x="1317537" y="4117436"/>
            <a:chExt cx="1170726" cy="561292"/>
          </a:xfrm>
        </p:grpSpPr>
        <p:sp>
          <p:nvSpPr>
            <p:cNvPr id="237" name="Freeform 236">
              <a:extLst>
                <a:ext uri="{FF2B5EF4-FFF2-40B4-BE49-F238E27FC236}">
                  <a16:creationId xmlns:a16="http://schemas.microsoft.com/office/drawing/2014/main" id="{C472CF8C-A47F-21AF-85B1-D862C3487799}"/>
                </a:ext>
              </a:extLst>
            </p:cNvPr>
            <p:cNvSpPr/>
            <p:nvPr/>
          </p:nvSpPr>
          <p:spPr>
            <a:xfrm>
              <a:off x="1317537" y="4245611"/>
              <a:ext cx="137423" cy="16557"/>
            </a:xfrm>
            <a:custGeom>
              <a:avLst/>
              <a:gdLst>
                <a:gd name="csX0" fmla="*/ 0 w 137423"/>
                <a:gd name="csY0" fmla="*/ 0 h 16557"/>
                <a:gd name="csX1" fmla="*/ 137423 w 137423"/>
                <a:gd name="csY1" fmla="*/ 0 h 16557"/>
              </a:gdLst>
              <a:ahLst/>
              <a:cxnLst>
                <a:cxn ang="0">
                  <a:pos x="csX0" y="csY0"/>
                </a:cxn>
                <a:cxn ang="0">
                  <a:pos x="csX1" y="csY1"/>
                </a:cxn>
              </a:cxnLst>
              <a:rect l="l" t="t" r="r" b="b"/>
              <a:pathLst>
                <a:path w="137423" h="16557">
                  <a:moveTo>
                    <a:pt x="0" y="0"/>
                  </a:moveTo>
                  <a:lnTo>
                    <a:pt x="137423" y="0"/>
                  </a:lnTo>
                </a:path>
              </a:pathLst>
            </a:custGeom>
            <a:ln w="25400" cap="flat">
              <a:solidFill>
                <a:schemeClr val="accent1">
                  <a:lumMod val="25000"/>
                  <a:lumOff val="75000"/>
                </a:schemeClr>
              </a:solidFill>
              <a:prstDash val="solid"/>
              <a:miter/>
            </a:ln>
          </p:spPr>
          <p:txBody>
            <a:bodyPr/>
            <a:lstStyle/>
            <a:p>
              <a:endParaRPr lang="en-US" sz="3600"/>
            </a:p>
          </p:txBody>
        </p:sp>
        <p:sp>
          <p:nvSpPr>
            <p:cNvPr id="238" name="Freeform 237">
              <a:extLst>
                <a:ext uri="{FF2B5EF4-FFF2-40B4-BE49-F238E27FC236}">
                  <a16:creationId xmlns:a16="http://schemas.microsoft.com/office/drawing/2014/main" id="{93668B7F-1D23-505B-D906-BCE43CCD4E35}"/>
                </a:ext>
              </a:extLst>
            </p:cNvPr>
            <p:cNvSpPr/>
            <p:nvPr/>
          </p:nvSpPr>
          <p:spPr>
            <a:xfrm>
              <a:off x="1317537" y="4540326"/>
              <a:ext cx="137423" cy="16557"/>
            </a:xfrm>
            <a:custGeom>
              <a:avLst/>
              <a:gdLst>
                <a:gd name="csX0" fmla="*/ 0 w 137423"/>
                <a:gd name="csY0" fmla="*/ 0 h 16557"/>
                <a:gd name="csX1" fmla="*/ 137423 w 137423"/>
                <a:gd name="csY1" fmla="*/ 0 h 16557"/>
              </a:gdLst>
              <a:ahLst/>
              <a:cxnLst>
                <a:cxn ang="0">
                  <a:pos x="csX0" y="csY0"/>
                </a:cxn>
                <a:cxn ang="0">
                  <a:pos x="csX1" y="csY1"/>
                </a:cxn>
              </a:cxnLst>
              <a:rect l="l" t="t" r="r" b="b"/>
              <a:pathLst>
                <a:path w="137423" h="16557">
                  <a:moveTo>
                    <a:pt x="0" y="0"/>
                  </a:moveTo>
                  <a:lnTo>
                    <a:pt x="137423" y="0"/>
                  </a:lnTo>
                </a:path>
              </a:pathLst>
            </a:custGeom>
            <a:ln w="25400" cap="flat">
              <a:solidFill>
                <a:srgbClr val="3C7CEA"/>
              </a:solidFill>
              <a:prstDash val="solid"/>
              <a:miter/>
            </a:ln>
          </p:spPr>
          <p:txBody>
            <a:bodyPr/>
            <a:lstStyle/>
            <a:p>
              <a:endParaRPr lang="en-US" sz="3600"/>
            </a:p>
          </p:txBody>
        </p:sp>
        <p:sp>
          <p:nvSpPr>
            <p:cNvPr id="239" name="TextBox 238">
              <a:extLst>
                <a:ext uri="{FF2B5EF4-FFF2-40B4-BE49-F238E27FC236}">
                  <a16:creationId xmlns:a16="http://schemas.microsoft.com/office/drawing/2014/main" id="{39D15D80-A94B-52D6-86E0-5E5ED70D3B77}"/>
                </a:ext>
              </a:extLst>
            </p:cNvPr>
            <p:cNvSpPr txBox="1"/>
            <p:nvPr/>
          </p:nvSpPr>
          <p:spPr>
            <a:xfrm>
              <a:off x="1436372" y="4417118"/>
              <a:ext cx="958917" cy="261610"/>
            </a:xfrm>
            <a:prstGeom prst="rect">
              <a:avLst/>
            </a:prstGeom>
            <a:noFill/>
          </p:spPr>
          <p:txBody>
            <a:bodyPr wrap="none" rtlCol="0">
              <a:spAutoFit/>
            </a:bodyPr>
            <a:lstStyle/>
            <a:p>
              <a:pPr algn="l"/>
              <a:r>
                <a:rPr lang="en-US" sz="1100" spc="0" baseline="0" dirty="0" err="1">
                  <a:ln/>
                  <a:solidFill>
                    <a:srgbClr val="3C7CEA"/>
                  </a:solidFill>
                  <a:latin typeface="Arial"/>
                  <a:cs typeface="Arial"/>
                  <a:sym typeface="Arial"/>
                  <a:rtl val="0"/>
                </a:rPr>
                <a:t>Imlunestrant</a:t>
              </a:r>
              <a:endParaRPr lang="en-US" sz="1100" spc="0" baseline="0" dirty="0">
                <a:ln/>
                <a:solidFill>
                  <a:srgbClr val="3C7CEA"/>
                </a:solidFill>
                <a:latin typeface="Arial"/>
                <a:cs typeface="Arial"/>
                <a:sym typeface="Arial"/>
                <a:rtl val="0"/>
              </a:endParaRPr>
            </a:p>
          </p:txBody>
        </p:sp>
        <p:sp>
          <p:nvSpPr>
            <p:cNvPr id="240" name="TextBox 239">
              <a:extLst>
                <a:ext uri="{FF2B5EF4-FFF2-40B4-BE49-F238E27FC236}">
                  <a16:creationId xmlns:a16="http://schemas.microsoft.com/office/drawing/2014/main" id="{40FE203A-DB9C-E146-4F16-B4969929299E}"/>
                </a:ext>
              </a:extLst>
            </p:cNvPr>
            <p:cNvSpPr txBox="1"/>
            <p:nvPr/>
          </p:nvSpPr>
          <p:spPr>
            <a:xfrm>
              <a:off x="1436372" y="4117436"/>
              <a:ext cx="958917" cy="261610"/>
            </a:xfrm>
            <a:prstGeom prst="rect">
              <a:avLst/>
            </a:prstGeom>
            <a:noFill/>
          </p:spPr>
          <p:txBody>
            <a:bodyPr wrap="none" rtlCol="0">
              <a:spAutoFit/>
            </a:bodyPr>
            <a:lstStyle/>
            <a:p>
              <a:pPr algn="l"/>
              <a:r>
                <a:rPr lang="en-US" sz="1100" spc="0" baseline="0" dirty="0" err="1">
                  <a:ln/>
                  <a:solidFill>
                    <a:schemeClr val="accent1">
                      <a:lumMod val="50000"/>
                      <a:lumOff val="50000"/>
                    </a:schemeClr>
                  </a:solidFill>
                  <a:latin typeface="Arial"/>
                  <a:cs typeface="Arial"/>
                  <a:sym typeface="Arial"/>
                  <a:rtl val="0"/>
                </a:rPr>
                <a:t>Imlunestrant</a:t>
              </a:r>
              <a:endParaRPr lang="en-US" sz="1100" spc="0" baseline="0" dirty="0">
                <a:ln/>
                <a:solidFill>
                  <a:schemeClr val="accent1">
                    <a:lumMod val="50000"/>
                    <a:lumOff val="50000"/>
                  </a:schemeClr>
                </a:solidFill>
                <a:latin typeface="Arial"/>
                <a:cs typeface="Arial"/>
                <a:sym typeface="Arial"/>
                <a:rtl val="0"/>
              </a:endParaRPr>
            </a:p>
          </p:txBody>
        </p:sp>
        <p:sp>
          <p:nvSpPr>
            <p:cNvPr id="241" name="TextBox 240">
              <a:extLst>
                <a:ext uri="{FF2B5EF4-FFF2-40B4-BE49-F238E27FC236}">
                  <a16:creationId xmlns:a16="http://schemas.microsoft.com/office/drawing/2014/main" id="{5D26E664-9B12-132E-E3AD-4643B66702FE}"/>
                </a:ext>
              </a:extLst>
            </p:cNvPr>
            <p:cNvSpPr txBox="1"/>
            <p:nvPr/>
          </p:nvSpPr>
          <p:spPr>
            <a:xfrm>
              <a:off x="1436372" y="4266449"/>
              <a:ext cx="1051891" cy="261610"/>
            </a:xfrm>
            <a:prstGeom prst="rect">
              <a:avLst/>
            </a:prstGeom>
            <a:noFill/>
          </p:spPr>
          <p:txBody>
            <a:bodyPr wrap="none" rtlCol="0">
              <a:spAutoFit/>
            </a:bodyPr>
            <a:lstStyle/>
            <a:p>
              <a:pPr algn="l"/>
              <a:r>
                <a:rPr lang="en-US" sz="1100" spc="0" baseline="0">
                  <a:ln/>
                  <a:solidFill>
                    <a:schemeClr val="accent1">
                      <a:lumMod val="50000"/>
                      <a:lumOff val="50000"/>
                    </a:schemeClr>
                  </a:solidFill>
                  <a:latin typeface="Arial"/>
                  <a:cs typeface="Arial"/>
                  <a:sym typeface="Arial"/>
                  <a:rtl val="0"/>
                </a:rPr>
                <a:t>+ abemaciclib</a:t>
              </a:r>
            </a:p>
          </p:txBody>
        </p:sp>
      </p:grpSp>
      <p:sp>
        <p:nvSpPr>
          <p:cNvPr id="2" name="Footer Placeholder 2">
            <a:extLst>
              <a:ext uri="{FF2B5EF4-FFF2-40B4-BE49-F238E27FC236}">
                <a16:creationId xmlns:a16="http://schemas.microsoft.com/office/drawing/2014/main" id="{0B388170-2DA6-6B3D-BF0C-C37AF4F2430D}"/>
              </a:ext>
            </a:extLst>
          </p:cNvPr>
          <p:cNvSpPr txBox="1">
            <a:spLocks/>
          </p:cNvSpPr>
          <p:nvPr/>
        </p:nvSpPr>
        <p:spPr>
          <a:xfrm>
            <a:off x="622300" y="5945188"/>
            <a:ext cx="9830238"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609585">
              <a:defRPr/>
            </a:pPr>
            <a:r>
              <a:rPr lang="en-US" i="1" kern="0" baseline="30000" dirty="0" err="1">
                <a:latin typeface="Arial"/>
                <a:cs typeface="Arial"/>
                <a:sym typeface="Arial"/>
              </a:rPr>
              <a:t>a</a:t>
            </a:r>
            <a:r>
              <a:rPr lang="en-US" dirty="0" err="1">
                <a:latin typeface="Arial"/>
                <a:ea typeface="Calibri"/>
                <a:cs typeface="Arial"/>
                <a:sym typeface="Arial"/>
              </a:rPr>
              <a:t>Reached</a:t>
            </a:r>
            <a:r>
              <a:rPr lang="en-US" dirty="0">
                <a:latin typeface="Arial"/>
                <a:ea typeface="Calibri"/>
                <a:cs typeface="Arial"/>
                <a:sym typeface="Arial"/>
              </a:rPr>
              <a:t> formal statistical significance at primary PFS analysis. </a:t>
            </a:r>
            <a:br>
              <a:rPr lang="en-US" dirty="0">
                <a:latin typeface="Arial"/>
                <a:ea typeface="Calibri"/>
                <a:cs typeface="Arial"/>
                <a:sym typeface="Arial"/>
              </a:rPr>
            </a:br>
            <a:r>
              <a:rPr lang="en-US" dirty="0">
                <a:latin typeface="Arial"/>
                <a:ea typeface="Calibri"/>
                <a:cs typeface="Arial"/>
                <a:sym typeface="Arial"/>
              </a:rPr>
              <a:t>Notes: </a:t>
            </a:r>
            <a:r>
              <a:rPr lang="en-US" kern="0" dirty="0">
                <a:latin typeface="Arial"/>
                <a:cs typeface="Arial"/>
              </a:rPr>
              <a:t>Efficacy analyses confined to the </a:t>
            </a:r>
            <a:r>
              <a:rPr lang="en-US" kern="0" dirty="0" err="1">
                <a:latin typeface="Arial"/>
                <a:cs typeface="Arial"/>
              </a:rPr>
              <a:t>imlunestrant</a:t>
            </a:r>
            <a:r>
              <a:rPr lang="en-US" kern="0" dirty="0">
                <a:latin typeface="Arial"/>
                <a:cs typeface="Arial"/>
              </a:rPr>
              <a:t> population concurrently randomized to </a:t>
            </a:r>
            <a:r>
              <a:rPr lang="en-US" kern="0" dirty="0" err="1">
                <a:latin typeface="Arial"/>
                <a:cs typeface="Arial"/>
              </a:rPr>
              <a:t>imlunestrant</a:t>
            </a:r>
            <a:r>
              <a:rPr lang="en-US" kern="0" dirty="0">
                <a:latin typeface="Arial"/>
                <a:cs typeface="Arial"/>
              </a:rPr>
              <a:t> + </a:t>
            </a:r>
            <a:r>
              <a:rPr lang="en-US" kern="0" dirty="0" err="1">
                <a:latin typeface="Arial"/>
                <a:cs typeface="Arial"/>
              </a:rPr>
              <a:t>abemaciclib</a:t>
            </a:r>
            <a:r>
              <a:rPr lang="en-US" kern="0" dirty="0">
                <a:latin typeface="Arial"/>
                <a:cs typeface="Arial"/>
              </a:rPr>
              <a:t> treatment arm. </a:t>
            </a:r>
            <a:r>
              <a:rPr lang="en-IE" dirty="0"/>
              <a:t>Median follow-up was 25.2 months across both arms.</a:t>
            </a:r>
            <a:br>
              <a:rPr lang="en-IE" dirty="0"/>
            </a:br>
            <a:r>
              <a:rPr lang="en-IE" dirty="0"/>
              <a:t>Jhaveri KL, et al. </a:t>
            </a:r>
            <a:r>
              <a:rPr lang="en-IE" i="1" dirty="0"/>
              <a:t>Ann Oncol. </a:t>
            </a:r>
            <a:r>
              <a:rPr lang="en-IE" dirty="0"/>
              <a:t>2026;37(4):532-543. </a:t>
            </a:r>
          </a:p>
        </p:txBody>
      </p:sp>
    </p:spTree>
    <p:extLst>
      <p:ext uri="{BB962C8B-B14F-4D97-AF65-F5344CB8AC3E}">
        <p14:creationId xmlns:p14="http://schemas.microsoft.com/office/powerpoint/2010/main" val="346147604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054AB9-C2A2-CC3B-286B-3595722CD7EC}"/>
            </a:ext>
          </a:extLst>
        </p:cNvPr>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0C826606-633A-F0EE-0164-0B3BB38454D1}"/>
              </a:ext>
            </a:extLst>
          </p:cNvPr>
          <p:cNvCxnSpPr>
            <a:cxnSpLocks/>
          </p:cNvCxnSpPr>
          <p:nvPr/>
        </p:nvCxnSpPr>
        <p:spPr>
          <a:xfrm>
            <a:off x="3859435" y="4569020"/>
            <a:ext cx="145620" cy="0"/>
          </a:xfrm>
          <a:prstGeom prst="line">
            <a:avLst/>
          </a:prstGeom>
          <a:ln>
            <a:solidFill>
              <a:srgbClr val="D67F00"/>
            </a:solidFill>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6C21B7AB-B905-37B5-8987-D5792477FB22}"/>
              </a:ext>
            </a:extLst>
          </p:cNvPr>
          <p:cNvCxnSpPr>
            <a:cxnSpLocks/>
          </p:cNvCxnSpPr>
          <p:nvPr/>
        </p:nvCxnSpPr>
        <p:spPr>
          <a:xfrm>
            <a:off x="3859435" y="4307410"/>
            <a:ext cx="145620" cy="0"/>
          </a:xfrm>
          <a:prstGeom prst="line">
            <a:avLst/>
          </a:prstGeom>
          <a:ln>
            <a:solidFill>
              <a:srgbClr val="FFAF34"/>
            </a:solidFill>
          </a:ln>
        </p:spPr>
        <p:style>
          <a:lnRef idx="2">
            <a:schemeClr val="accent1"/>
          </a:lnRef>
          <a:fillRef idx="0">
            <a:schemeClr val="accent1"/>
          </a:fillRef>
          <a:effectRef idx="1">
            <a:schemeClr val="accent1"/>
          </a:effectRef>
          <a:fontRef idx="minor">
            <a:schemeClr val="tx1"/>
          </a:fontRef>
        </p:style>
      </p:cxnSp>
      <p:sp>
        <p:nvSpPr>
          <p:cNvPr id="21" name="TextBox 20">
            <a:extLst>
              <a:ext uri="{FF2B5EF4-FFF2-40B4-BE49-F238E27FC236}">
                <a16:creationId xmlns:a16="http://schemas.microsoft.com/office/drawing/2014/main" id="{1AA280E9-9FD2-3F68-F518-C7BD10D049C6}"/>
              </a:ext>
            </a:extLst>
          </p:cNvPr>
          <p:cNvSpPr txBox="1"/>
          <p:nvPr/>
        </p:nvSpPr>
        <p:spPr>
          <a:xfrm>
            <a:off x="4733116" y="2383438"/>
            <a:ext cx="715313" cy="276999"/>
          </a:xfrm>
          <a:prstGeom prst="rect">
            <a:avLst/>
          </a:prstGeom>
          <a:noFill/>
        </p:spPr>
        <p:txBody>
          <a:bodyPr wrap="square" rtlCol="0">
            <a:spAutoFit/>
          </a:bodyPr>
          <a:lstStyle/>
          <a:p>
            <a:r>
              <a:rPr lang="pt-BR" sz="1200" b="1"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63</a:t>
            </a:r>
            <a:r>
              <a:rPr lang="pt-BR" sz="12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a:t>
            </a:r>
            <a:endParaRPr lang="en-CA" sz="12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22" name="TextBox 21">
            <a:extLst>
              <a:ext uri="{FF2B5EF4-FFF2-40B4-BE49-F238E27FC236}">
                <a16:creationId xmlns:a16="http://schemas.microsoft.com/office/drawing/2014/main" id="{9B10711C-C4BA-8AE6-5732-2D3E3A4EF19C}"/>
              </a:ext>
            </a:extLst>
          </p:cNvPr>
          <p:cNvSpPr txBox="1"/>
          <p:nvPr/>
        </p:nvSpPr>
        <p:spPr>
          <a:xfrm>
            <a:off x="5697707" y="3016366"/>
            <a:ext cx="715313" cy="276999"/>
          </a:xfrm>
          <a:prstGeom prst="rect">
            <a:avLst/>
          </a:prstGeom>
          <a:noFill/>
        </p:spPr>
        <p:txBody>
          <a:bodyPr wrap="square" rtlCol="0">
            <a:spAutoFit/>
          </a:bodyPr>
          <a:lstStyle/>
          <a:p>
            <a:r>
              <a:rPr lang="pt-BR" sz="1200" b="1">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38</a:t>
            </a:r>
            <a:r>
              <a:rPr lang="pt-BR" sz="120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a:t>
            </a:r>
            <a:endParaRPr lang="en-CA" sz="120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23" name="TextBox 22">
            <a:extLst>
              <a:ext uri="{FF2B5EF4-FFF2-40B4-BE49-F238E27FC236}">
                <a16:creationId xmlns:a16="http://schemas.microsoft.com/office/drawing/2014/main" id="{E7521BD6-2265-3507-6398-A6C877DD7C59}"/>
              </a:ext>
            </a:extLst>
          </p:cNvPr>
          <p:cNvSpPr txBox="1"/>
          <p:nvPr/>
        </p:nvSpPr>
        <p:spPr>
          <a:xfrm>
            <a:off x="6627782" y="3293365"/>
            <a:ext cx="715313" cy="276999"/>
          </a:xfrm>
          <a:prstGeom prst="rect">
            <a:avLst/>
          </a:prstGeom>
          <a:noFill/>
        </p:spPr>
        <p:txBody>
          <a:bodyPr wrap="square" rtlCol="0">
            <a:spAutoFit/>
          </a:bodyPr>
          <a:lstStyle/>
          <a:p>
            <a:r>
              <a:rPr lang="pt-BR" sz="1200" b="1"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31</a:t>
            </a:r>
            <a:r>
              <a:rPr lang="pt-BR" sz="12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a:t>
            </a:r>
            <a:endParaRPr lang="en-CA" sz="12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24" name="TextBox 23">
            <a:extLst>
              <a:ext uri="{FF2B5EF4-FFF2-40B4-BE49-F238E27FC236}">
                <a16:creationId xmlns:a16="http://schemas.microsoft.com/office/drawing/2014/main" id="{6E4B843F-5BD9-74E1-6408-3C1A45DBA5E6}"/>
              </a:ext>
            </a:extLst>
          </p:cNvPr>
          <p:cNvSpPr txBox="1"/>
          <p:nvPr/>
        </p:nvSpPr>
        <p:spPr>
          <a:xfrm>
            <a:off x="7576738" y="3423824"/>
            <a:ext cx="715313" cy="276999"/>
          </a:xfrm>
          <a:prstGeom prst="rect">
            <a:avLst/>
          </a:prstGeom>
          <a:noFill/>
        </p:spPr>
        <p:txBody>
          <a:bodyPr wrap="square" rtlCol="0">
            <a:spAutoFit/>
          </a:bodyPr>
          <a:lstStyle/>
          <a:p>
            <a:r>
              <a:rPr lang="pt-BR" sz="1200" b="1">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23</a:t>
            </a:r>
            <a:r>
              <a:rPr lang="pt-BR" sz="120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a:t>
            </a:r>
            <a:endParaRPr lang="en-CA" sz="120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25" name="TextBox 24">
            <a:extLst>
              <a:ext uri="{FF2B5EF4-FFF2-40B4-BE49-F238E27FC236}">
                <a16:creationId xmlns:a16="http://schemas.microsoft.com/office/drawing/2014/main" id="{2573237A-F6FD-47C3-BAE4-063D853E7114}"/>
              </a:ext>
            </a:extLst>
          </p:cNvPr>
          <p:cNvSpPr txBox="1"/>
          <p:nvPr/>
        </p:nvSpPr>
        <p:spPr>
          <a:xfrm>
            <a:off x="4430095" y="3687339"/>
            <a:ext cx="715313" cy="276999"/>
          </a:xfrm>
          <a:prstGeom prst="rect">
            <a:avLst/>
          </a:prstGeom>
          <a:noFill/>
        </p:spPr>
        <p:txBody>
          <a:bodyPr wrap="square" rtlCol="0">
            <a:spAutoFit/>
          </a:bodyPr>
          <a:lstStyle/>
          <a:p>
            <a:r>
              <a:rPr lang="pt-BR" sz="1200" b="1" dirty="0">
                <a:solidFill>
                  <a:srgbClr val="3C7CEA"/>
                </a:solidFill>
                <a:latin typeface="Arial" panose="020B0604020202020204" pitchFamily="34" charset="0"/>
                <a:ea typeface="Roboto" panose="02000000000000000000" pitchFamily="2" charset="0"/>
                <a:cs typeface="Arial" panose="020B0604020202020204" pitchFamily="34" charset="0"/>
              </a:rPr>
              <a:t>32</a:t>
            </a:r>
            <a:r>
              <a:rPr lang="pt-BR" sz="1200" dirty="0">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200" dirty="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26" name="TextBox 25">
            <a:extLst>
              <a:ext uri="{FF2B5EF4-FFF2-40B4-BE49-F238E27FC236}">
                <a16:creationId xmlns:a16="http://schemas.microsoft.com/office/drawing/2014/main" id="{83150C0B-B92A-9A0D-0FA7-E3BA110DDD2B}"/>
              </a:ext>
            </a:extLst>
          </p:cNvPr>
          <p:cNvSpPr txBox="1"/>
          <p:nvPr/>
        </p:nvSpPr>
        <p:spPr>
          <a:xfrm>
            <a:off x="5403112" y="4087657"/>
            <a:ext cx="715313" cy="276999"/>
          </a:xfrm>
          <a:prstGeom prst="rect">
            <a:avLst/>
          </a:prstGeom>
          <a:noFill/>
        </p:spPr>
        <p:txBody>
          <a:bodyPr wrap="square" rtlCol="0">
            <a:spAutoFit/>
          </a:bodyPr>
          <a:lstStyle/>
          <a:p>
            <a:r>
              <a:rPr lang="pt-BR" sz="1200" b="1">
                <a:solidFill>
                  <a:srgbClr val="3C7CEA"/>
                </a:solidFill>
                <a:latin typeface="Arial" panose="020B0604020202020204" pitchFamily="34" charset="0"/>
                <a:ea typeface="Roboto" panose="02000000000000000000" pitchFamily="2" charset="0"/>
                <a:cs typeface="Arial" panose="020B0604020202020204" pitchFamily="34" charset="0"/>
              </a:rPr>
              <a:t>18</a:t>
            </a:r>
            <a:r>
              <a:rPr lang="pt-BR" sz="1200">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20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27" name="TextBox 26">
            <a:extLst>
              <a:ext uri="{FF2B5EF4-FFF2-40B4-BE49-F238E27FC236}">
                <a16:creationId xmlns:a16="http://schemas.microsoft.com/office/drawing/2014/main" id="{9C495538-D045-9A45-8E06-F6F5A5587348}"/>
              </a:ext>
            </a:extLst>
          </p:cNvPr>
          <p:cNvSpPr txBox="1"/>
          <p:nvPr/>
        </p:nvSpPr>
        <p:spPr>
          <a:xfrm>
            <a:off x="6353733" y="4232157"/>
            <a:ext cx="715313" cy="276999"/>
          </a:xfrm>
          <a:prstGeom prst="rect">
            <a:avLst/>
          </a:prstGeom>
          <a:noFill/>
        </p:spPr>
        <p:txBody>
          <a:bodyPr wrap="square" rtlCol="0">
            <a:spAutoFit/>
          </a:bodyPr>
          <a:lstStyle/>
          <a:p>
            <a:r>
              <a:rPr lang="pt-BR" sz="1200" b="1">
                <a:solidFill>
                  <a:srgbClr val="3C7CEA"/>
                </a:solidFill>
                <a:latin typeface="Arial" panose="020B0604020202020204" pitchFamily="34" charset="0"/>
                <a:ea typeface="Roboto" panose="02000000000000000000" pitchFamily="2" charset="0"/>
                <a:cs typeface="Arial" panose="020B0604020202020204" pitchFamily="34" charset="0"/>
              </a:rPr>
              <a:t>14</a:t>
            </a:r>
            <a:r>
              <a:rPr lang="pt-BR" sz="1200">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20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28" name="TextBox 27">
            <a:extLst>
              <a:ext uri="{FF2B5EF4-FFF2-40B4-BE49-F238E27FC236}">
                <a16:creationId xmlns:a16="http://schemas.microsoft.com/office/drawing/2014/main" id="{5A28C902-8DC5-3F2B-591F-3DF06B0A5C00}"/>
              </a:ext>
            </a:extLst>
          </p:cNvPr>
          <p:cNvSpPr txBox="1"/>
          <p:nvPr/>
        </p:nvSpPr>
        <p:spPr>
          <a:xfrm>
            <a:off x="7412339" y="4323862"/>
            <a:ext cx="715313" cy="276999"/>
          </a:xfrm>
          <a:prstGeom prst="rect">
            <a:avLst/>
          </a:prstGeom>
          <a:noFill/>
        </p:spPr>
        <p:txBody>
          <a:bodyPr wrap="square" rtlCol="0">
            <a:spAutoFit/>
          </a:bodyPr>
          <a:lstStyle/>
          <a:p>
            <a:r>
              <a:rPr lang="pt-BR" sz="1200" b="1">
                <a:solidFill>
                  <a:srgbClr val="3C7CEA"/>
                </a:solidFill>
                <a:latin typeface="Arial" panose="020B0604020202020204" pitchFamily="34" charset="0"/>
                <a:ea typeface="Roboto" panose="02000000000000000000" pitchFamily="2" charset="0"/>
                <a:cs typeface="Arial" panose="020B0604020202020204" pitchFamily="34" charset="0"/>
              </a:rPr>
              <a:t>9</a:t>
            </a:r>
            <a:r>
              <a:rPr lang="pt-BR" sz="1200">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200">
              <a:solidFill>
                <a:srgbClr val="3C7CEA"/>
              </a:solidFill>
              <a:latin typeface="Arial" panose="020B0604020202020204" pitchFamily="34" charset="0"/>
              <a:ea typeface="Roboto" panose="02000000000000000000" pitchFamily="2" charset="0"/>
              <a:cs typeface="Arial" panose="020B0604020202020204" pitchFamily="34" charset="0"/>
            </a:endParaRPr>
          </a:p>
        </p:txBody>
      </p:sp>
      <p:cxnSp>
        <p:nvCxnSpPr>
          <p:cNvPr id="29" name="Straight Connector 28">
            <a:extLst>
              <a:ext uri="{FF2B5EF4-FFF2-40B4-BE49-F238E27FC236}">
                <a16:creationId xmlns:a16="http://schemas.microsoft.com/office/drawing/2014/main" id="{9C5768CC-61FB-79F8-879D-78E12B673D31}"/>
              </a:ext>
            </a:extLst>
          </p:cNvPr>
          <p:cNvCxnSpPr>
            <a:cxnSpLocks/>
          </p:cNvCxnSpPr>
          <p:nvPr/>
        </p:nvCxnSpPr>
        <p:spPr>
          <a:xfrm>
            <a:off x="4948649" y="2616898"/>
            <a:ext cx="0" cy="2047019"/>
          </a:xfrm>
          <a:prstGeom prst="line">
            <a:avLst/>
          </a:prstGeom>
          <a:ln>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E8E5C895-9864-28BB-095D-B88920D374BE}"/>
              </a:ext>
            </a:extLst>
          </p:cNvPr>
          <p:cNvCxnSpPr>
            <a:cxnSpLocks/>
          </p:cNvCxnSpPr>
          <p:nvPr/>
        </p:nvCxnSpPr>
        <p:spPr>
          <a:xfrm>
            <a:off x="5897653" y="3326873"/>
            <a:ext cx="0" cy="1372274"/>
          </a:xfrm>
          <a:prstGeom prst="line">
            <a:avLst/>
          </a:prstGeom>
          <a:ln>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97D7F61C-F261-2F95-C161-03C182C74955}"/>
              </a:ext>
            </a:extLst>
          </p:cNvPr>
          <p:cNvCxnSpPr>
            <a:cxnSpLocks/>
          </p:cNvCxnSpPr>
          <p:nvPr/>
        </p:nvCxnSpPr>
        <p:spPr>
          <a:xfrm>
            <a:off x="6857172" y="3566874"/>
            <a:ext cx="0" cy="1114004"/>
          </a:xfrm>
          <a:prstGeom prst="line">
            <a:avLst/>
          </a:prstGeom>
          <a:ln>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BC5DAE77-D632-2ED5-1DA1-5A9F8BD5759D}"/>
              </a:ext>
            </a:extLst>
          </p:cNvPr>
          <p:cNvCxnSpPr>
            <a:cxnSpLocks/>
          </p:cNvCxnSpPr>
          <p:nvPr/>
        </p:nvCxnSpPr>
        <p:spPr>
          <a:xfrm>
            <a:off x="7821948" y="3687339"/>
            <a:ext cx="0" cy="976578"/>
          </a:xfrm>
          <a:prstGeom prst="line">
            <a:avLst/>
          </a:prstGeom>
          <a:ln>
            <a:solidFill>
              <a:schemeClr val="bg1">
                <a:lumMod val="50000"/>
              </a:schemeClr>
            </a:solidFill>
            <a:prstDash val="dash"/>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20CF2594-3E50-BA86-1E22-1F941EBBD132}"/>
              </a:ext>
            </a:extLst>
          </p:cNvPr>
          <p:cNvSpPr txBox="1"/>
          <p:nvPr/>
        </p:nvSpPr>
        <p:spPr>
          <a:xfrm>
            <a:off x="3831634" y="1858686"/>
            <a:ext cx="298134" cy="261610"/>
          </a:xfrm>
          <a:prstGeom prst="rect">
            <a:avLst/>
          </a:prstGeom>
          <a:noFill/>
        </p:spPr>
        <p:txBody>
          <a:bodyPr wrap="square" rtlCol="0">
            <a:spAutoFit/>
          </a:bodyPr>
          <a:lstStyle/>
          <a:p>
            <a:r>
              <a:rPr lang="pt-BR" sz="1100" b="1" dirty="0">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dirty="0">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34" name="TextBox 33">
            <a:extLst>
              <a:ext uri="{FF2B5EF4-FFF2-40B4-BE49-F238E27FC236}">
                <a16:creationId xmlns:a16="http://schemas.microsoft.com/office/drawing/2014/main" id="{0A501C20-68AF-0BE3-C85A-F6AEA09A6432}"/>
              </a:ext>
            </a:extLst>
          </p:cNvPr>
          <p:cNvSpPr txBox="1"/>
          <p:nvPr/>
        </p:nvSpPr>
        <p:spPr>
          <a:xfrm>
            <a:off x="4117068" y="2250934"/>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35" name="TextBox 34">
            <a:extLst>
              <a:ext uri="{FF2B5EF4-FFF2-40B4-BE49-F238E27FC236}">
                <a16:creationId xmlns:a16="http://schemas.microsoft.com/office/drawing/2014/main" id="{B2C17BDA-6429-C294-5222-DBFAFE0678E3}"/>
              </a:ext>
            </a:extLst>
          </p:cNvPr>
          <p:cNvSpPr txBox="1"/>
          <p:nvPr/>
        </p:nvSpPr>
        <p:spPr>
          <a:xfrm>
            <a:off x="4150737" y="2347777"/>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36" name="TextBox 35">
            <a:extLst>
              <a:ext uri="{FF2B5EF4-FFF2-40B4-BE49-F238E27FC236}">
                <a16:creationId xmlns:a16="http://schemas.microsoft.com/office/drawing/2014/main" id="{41EF40CF-A29C-9303-E838-99AEA3597554}"/>
              </a:ext>
            </a:extLst>
          </p:cNvPr>
          <p:cNvSpPr txBox="1"/>
          <p:nvPr/>
        </p:nvSpPr>
        <p:spPr>
          <a:xfrm>
            <a:off x="4192828" y="2349220"/>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37" name="TextBox 36">
            <a:extLst>
              <a:ext uri="{FF2B5EF4-FFF2-40B4-BE49-F238E27FC236}">
                <a16:creationId xmlns:a16="http://schemas.microsoft.com/office/drawing/2014/main" id="{12BF5E95-F96E-B686-2FE2-A01FE29B90FF}"/>
              </a:ext>
            </a:extLst>
          </p:cNvPr>
          <p:cNvSpPr txBox="1"/>
          <p:nvPr/>
        </p:nvSpPr>
        <p:spPr>
          <a:xfrm>
            <a:off x="4425630" y="2537467"/>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38" name="TextBox 37">
            <a:extLst>
              <a:ext uri="{FF2B5EF4-FFF2-40B4-BE49-F238E27FC236}">
                <a16:creationId xmlns:a16="http://schemas.microsoft.com/office/drawing/2014/main" id="{70F41966-530C-21FD-86EA-287570F5B49E}"/>
              </a:ext>
            </a:extLst>
          </p:cNvPr>
          <p:cNvSpPr txBox="1"/>
          <p:nvPr/>
        </p:nvSpPr>
        <p:spPr>
          <a:xfrm>
            <a:off x="4695629" y="2679127"/>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39" name="TextBox 38">
            <a:extLst>
              <a:ext uri="{FF2B5EF4-FFF2-40B4-BE49-F238E27FC236}">
                <a16:creationId xmlns:a16="http://schemas.microsoft.com/office/drawing/2014/main" id="{BA6373C9-4196-AA0C-0118-AC1C579894D8}"/>
              </a:ext>
            </a:extLst>
          </p:cNvPr>
          <p:cNvSpPr txBox="1"/>
          <p:nvPr/>
        </p:nvSpPr>
        <p:spPr>
          <a:xfrm>
            <a:off x="6918821" y="3687339"/>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0" name="TextBox 39">
            <a:extLst>
              <a:ext uri="{FF2B5EF4-FFF2-40B4-BE49-F238E27FC236}">
                <a16:creationId xmlns:a16="http://schemas.microsoft.com/office/drawing/2014/main" id="{FBAD54C7-C426-33C3-6770-AC3DC02AB324}"/>
              </a:ext>
            </a:extLst>
          </p:cNvPr>
          <p:cNvSpPr txBox="1"/>
          <p:nvPr/>
        </p:nvSpPr>
        <p:spPr>
          <a:xfrm>
            <a:off x="7173134" y="3682919"/>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1" name="TextBox 40">
            <a:extLst>
              <a:ext uri="{FF2B5EF4-FFF2-40B4-BE49-F238E27FC236}">
                <a16:creationId xmlns:a16="http://schemas.microsoft.com/office/drawing/2014/main" id="{BF7594C9-CE4D-50A0-62C9-7137134BD2C4}"/>
              </a:ext>
            </a:extLst>
          </p:cNvPr>
          <p:cNvSpPr txBox="1"/>
          <p:nvPr/>
        </p:nvSpPr>
        <p:spPr>
          <a:xfrm>
            <a:off x="7211544" y="3704048"/>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2" name="TextBox 41">
            <a:extLst>
              <a:ext uri="{FF2B5EF4-FFF2-40B4-BE49-F238E27FC236}">
                <a16:creationId xmlns:a16="http://schemas.microsoft.com/office/drawing/2014/main" id="{A6D874E7-4E0A-FBDD-7F72-6CD7A8E9EBC8}"/>
              </a:ext>
            </a:extLst>
          </p:cNvPr>
          <p:cNvSpPr txBox="1"/>
          <p:nvPr/>
        </p:nvSpPr>
        <p:spPr>
          <a:xfrm>
            <a:off x="7322200" y="3749120"/>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3" name="TextBox 42">
            <a:extLst>
              <a:ext uri="{FF2B5EF4-FFF2-40B4-BE49-F238E27FC236}">
                <a16:creationId xmlns:a16="http://schemas.microsoft.com/office/drawing/2014/main" id="{EEF135A9-3DE7-E1EC-13D7-6E532B117062}"/>
              </a:ext>
            </a:extLst>
          </p:cNvPr>
          <p:cNvSpPr txBox="1"/>
          <p:nvPr/>
        </p:nvSpPr>
        <p:spPr>
          <a:xfrm>
            <a:off x="7341406" y="3749642"/>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4" name="TextBox 43">
            <a:extLst>
              <a:ext uri="{FF2B5EF4-FFF2-40B4-BE49-F238E27FC236}">
                <a16:creationId xmlns:a16="http://schemas.microsoft.com/office/drawing/2014/main" id="{25A6530A-3365-A2B4-77CA-649F246D137B}"/>
              </a:ext>
            </a:extLst>
          </p:cNvPr>
          <p:cNvSpPr txBox="1"/>
          <p:nvPr/>
        </p:nvSpPr>
        <p:spPr>
          <a:xfrm>
            <a:off x="7787228" y="3836074"/>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5" name="TextBox 44">
            <a:extLst>
              <a:ext uri="{FF2B5EF4-FFF2-40B4-BE49-F238E27FC236}">
                <a16:creationId xmlns:a16="http://schemas.microsoft.com/office/drawing/2014/main" id="{B5F80912-C291-897F-AA9A-6EE37EC2CF48}"/>
              </a:ext>
            </a:extLst>
          </p:cNvPr>
          <p:cNvSpPr txBox="1"/>
          <p:nvPr/>
        </p:nvSpPr>
        <p:spPr>
          <a:xfrm>
            <a:off x="7802401" y="3870045"/>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6" name="TextBox 45">
            <a:extLst>
              <a:ext uri="{FF2B5EF4-FFF2-40B4-BE49-F238E27FC236}">
                <a16:creationId xmlns:a16="http://schemas.microsoft.com/office/drawing/2014/main" id="{BEB176FD-92E8-8925-BD5B-6A7624026182}"/>
              </a:ext>
            </a:extLst>
          </p:cNvPr>
          <p:cNvSpPr txBox="1"/>
          <p:nvPr/>
        </p:nvSpPr>
        <p:spPr>
          <a:xfrm>
            <a:off x="7907933" y="3905617"/>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7" name="TextBox 46">
            <a:extLst>
              <a:ext uri="{FF2B5EF4-FFF2-40B4-BE49-F238E27FC236}">
                <a16:creationId xmlns:a16="http://schemas.microsoft.com/office/drawing/2014/main" id="{D2397DBA-2BCD-BB03-FB2D-D994098F6C00}"/>
              </a:ext>
            </a:extLst>
          </p:cNvPr>
          <p:cNvSpPr txBox="1"/>
          <p:nvPr/>
        </p:nvSpPr>
        <p:spPr>
          <a:xfrm>
            <a:off x="8231545" y="3944529"/>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8" name="TextBox 47">
            <a:extLst>
              <a:ext uri="{FF2B5EF4-FFF2-40B4-BE49-F238E27FC236}">
                <a16:creationId xmlns:a16="http://schemas.microsoft.com/office/drawing/2014/main" id="{441E353F-FDAC-F90D-31C0-F5DCCD547258}"/>
              </a:ext>
            </a:extLst>
          </p:cNvPr>
          <p:cNvSpPr txBox="1"/>
          <p:nvPr/>
        </p:nvSpPr>
        <p:spPr>
          <a:xfrm>
            <a:off x="8262534" y="3944529"/>
            <a:ext cx="298134" cy="261610"/>
          </a:xfrm>
          <a:prstGeom prst="rect">
            <a:avLst/>
          </a:prstGeom>
          <a:noFill/>
        </p:spPr>
        <p:txBody>
          <a:bodyPr wrap="square" rtlCol="0">
            <a:spAutoFit/>
          </a:bodyPr>
          <a:lstStyle/>
          <a:p>
            <a:r>
              <a:rPr lang="pt-BR" sz="1100" b="1" dirty="0">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dirty="0">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49" name="TextBox 48">
            <a:extLst>
              <a:ext uri="{FF2B5EF4-FFF2-40B4-BE49-F238E27FC236}">
                <a16:creationId xmlns:a16="http://schemas.microsoft.com/office/drawing/2014/main" id="{53415BC1-3BB8-F08D-3421-36C16D95ADE2}"/>
              </a:ext>
            </a:extLst>
          </p:cNvPr>
          <p:cNvSpPr txBox="1"/>
          <p:nvPr/>
        </p:nvSpPr>
        <p:spPr>
          <a:xfrm>
            <a:off x="8656067" y="3944501"/>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50" name="TextBox 49">
            <a:extLst>
              <a:ext uri="{FF2B5EF4-FFF2-40B4-BE49-F238E27FC236}">
                <a16:creationId xmlns:a16="http://schemas.microsoft.com/office/drawing/2014/main" id="{A7E83E24-D2A9-6301-ACA9-F3E959BA2768}"/>
              </a:ext>
            </a:extLst>
          </p:cNvPr>
          <p:cNvSpPr txBox="1"/>
          <p:nvPr/>
        </p:nvSpPr>
        <p:spPr>
          <a:xfrm>
            <a:off x="8681544" y="3944501"/>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51" name="TextBox 50">
            <a:extLst>
              <a:ext uri="{FF2B5EF4-FFF2-40B4-BE49-F238E27FC236}">
                <a16:creationId xmlns:a16="http://schemas.microsoft.com/office/drawing/2014/main" id="{7BA5E2BB-F7E8-574C-E875-4EAE800DEBCF}"/>
              </a:ext>
            </a:extLst>
          </p:cNvPr>
          <p:cNvSpPr txBox="1"/>
          <p:nvPr/>
        </p:nvSpPr>
        <p:spPr>
          <a:xfrm>
            <a:off x="8734703" y="3944501"/>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52" name="TextBox 51">
            <a:extLst>
              <a:ext uri="{FF2B5EF4-FFF2-40B4-BE49-F238E27FC236}">
                <a16:creationId xmlns:a16="http://schemas.microsoft.com/office/drawing/2014/main" id="{A1641935-5F9B-8AAB-2B6E-B5C37DB9C42F}"/>
              </a:ext>
            </a:extLst>
          </p:cNvPr>
          <p:cNvSpPr txBox="1"/>
          <p:nvPr/>
        </p:nvSpPr>
        <p:spPr>
          <a:xfrm>
            <a:off x="9094963" y="3944501"/>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53" name="TextBox 52">
            <a:extLst>
              <a:ext uri="{FF2B5EF4-FFF2-40B4-BE49-F238E27FC236}">
                <a16:creationId xmlns:a16="http://schemas.microsoft.com/office/drawing/2014/main" id="{3F4759FB-FE51-FCD7-9AD5-BE0DB752DD37}"/>
              </a:ext>
            </a:extLst>
          </p:cNvPr>
          <p:cNvSpPr txBox="1"/>
          <p:nvPr/>
        </p:nvSpPr>
        <p:spPr>
          <a:xfrm>
            <a:off x="9147512" y="3947514"/>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54" name="TextBox 53">
            <a:extLst>
              <a:ext uri="{FF2B5EF4-FFF2-40B4-BE49-F238E27FC236}">
                <a16:creationId xmlns:a16="http://schemas.microsoft.com/office/drawing/2014/main" id="{B8195589-376C-3D57-DBCD-05F151282E68}"/>
              </a:ext>
            </a:extLst>
          </p:cNvPr>
          <p:cNvSpPr txBox="1"/>
          <p:nvPr/>
        </p:nvSpPr>
        <p:spPr>
          <a:xfrm>
            <a:off x="9531630" y="3944501"/>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55" name="TextBox 54">
            <a:extLst>
              <a:ext uri="{FF2B5EF4-FFF2-40B4-BE49-F238E27FC236}">
                <a16:creationId xmlns:a16="http://schemas.microsoft.com/office/drawing/2014/main" id="{EA0549BA-B667-6893-9339-A7D83198BF96}"/>
              </a:ext>
            </a:extLst>
          </p:cNvPr>
          <p:cNvSpPr txBox="1"/>
          <p:nvPr/>
        </p:nvSpPr>
        <p:spPr>
          <a:xfrm>
            <a:off x="9981629" y="3944501"/>
            <a:ext cx="298134" cy="261610"/>
          </a:xfrm>
          <a:prstGeom prst="rect">
            <a:avLst/>
          </a:prstGeom>
          <a:noFill/>
        </p:spPr>
        <p:txBody>
          <a:bodyPr wrap="square" rtlCol="0">
            <a:spAutoFit/>
          </a:bodyPr>
          <a:lstStyle/>
          <a:p>
            <a:r>
              <a:rPr lang="pt-BR" sz="110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rPr>
              <a:t>+</a:t>
            </a:r>
            <a:endParaRPr lang="en-CA" sz="1050" b="1">
              <a:solidFill>
                <a:schemeClr val="accent1">
                  <a:lumMod val="25000"/>
                  <a:lumOff val="75000"/>
                </a:schemeClr>
              </a:solidFill>
              <a:latin typeface="Arial" panose="020B0604020202020204" pitchFamily="34" charset="0"/>
              <a:ea typeface="Roboto" panose="02000000000000000000" pitchFamily="2" charset="0"/>
              <a:cs typeface="Arial" panose="020B0604020202020204" pitchFamily="34" charset="0"/>
            </a:endParaRPr>
          </a:p>
        </p:txBody>
      </p:sp>
      <p:sp>
        <p:nvSpPr>
          <p:cNvPr id="56" name="TextBox 55">
            <a:extLst>
              <a:ext uri="{FF2B5EF4-FFF2-40B4-BE49-F238E27FC236}">
                <a16:creationId xmlns:a16="http://schemas.microsoft.com/office/drawing/2014/main" id="{7B3BE339-4EC3-7990-E32E-5E8E4E39C584}"/>
              </a:ext>
            </a:extLst>
          </p:cNvPr>
          <p:cNvSpPr txBox="1"/>
          <p:nvPr/>
        </p:nvSpPr>
        <p:spPr>
          <a:xfrm>
            <a:off x="9092427" y="4307410"/>
            <a:ext cx="298134" cy="261610"/>
          </a:xfrm>
          <a:prstGeom prst="rect">
            <a:avLst/>
          </a:prstGeom>
          <a:noFill/>
        </p:spPr>
        <p:txBody>
          <a:bodyPr wrap="square" rtlCol="0">
            <a:spAutoFit/>
          </a:bodyPr>
          <a:lstStyle/>
          <a:p>
            <a:r>
              <a:rPr lang="pt-BR" sz="1100" b="1" dirty="0">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dirty="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57" name="TextBox 56">
            <a:extLst>
              <a:ext uri="{FF2B5EF4-FFF2-40B4-BE49-F238E27FC236}">
                <a16:creationId xmlns:a16="http://schemas.microsoft.com/office/drawing/2014/main" id="{864225B0-B841-E151-7D7B-939F78523751}"/>
              </a:ext>
            </a:extLst>
          </p:cNvPr>
          <p:cNvSpPr txBox="1"/>
          <p:nvPr/>
        </p:nvSpPr>
        <p:spPr>
          <a:xfrm>
            <a:off x="8668300" y="4243924"/>
            <a:ext cx="298134"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58" name="TextBox 57">
            <a:extLst>
              <a:ext uri="{FF2B5EF4-FFF2-40B4-BE49-F238E27FC236}">
                <a16:creationId xmlns:a16="http://schemas.microsoft.com/office/drawing/2014/main" id="{D0DDD091-D59D-6FB9-51EF-BED13589CDF9}"/>
              </a:ext>
            </a:extLst>
          </p:cNvPr>
          <p:cNvSpPr txBox="1"/>
          <p:nvPr/>
        </p:nvSpPr>
        <p:spPr>
          <a:xfrm>
            <a:off x="8208069" y="4201598"/>
            <a:ext cx="298134"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59" name="TextBox 58">
            <a:extLst>
              <a:ext uri="{FF2B5EF4-FFF2-40B4-BE49-F238E27FC236}">
                <a16:creationId xmlns:a16="http://schemas.microsoft.com/office/drawing/2014/main" id="{BDAFC38D-EFA9-CF0D-6D84-7330F44A732D}"/>
              </a:ext>
            </a:extLst>
          </p:cNvPr>
          <p:cNvSpPr txBox="1"/>
          <p:nvPr/>
        </p:nvSpPr>
        <p:spPr>
          <a:xfrm>
            <a:off x="7816070" y="4199775"/>
            <a:ext cx="298134"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60" name="TextBox 59">
            <a:extLst>
              <a:ext uri="{FF2B5EF4-FFF2-40B4-BE49-F238E27FC236}">
                <a16:creationId xmlns:a16="http://schemas.microsoft.com/office/drawing/2014/main" id="{A74C4CF7-434D-9114-B25B-43D69CB4B7FA}"/>
              </a:ext>
            </a:extLst>
          </p:cNvPr>
          <p:cNvSpPr txBox="1"/>
          <p:nvPr/>
        </p:nvSpPr>
        <p:spPr>
          <a:xfrm>
            <a:off x="7341406" y="4195878"/>
            <a:ext cx="298134"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61" name="TextBox 60">
            <a:extLst>
              <a:ext uri="{FF2B5EF4-FFF2-40B4-BE49-F238E27FC236}">
                <a16:creationId xmlns:a16="http://schemas.microsoft.com/office/drawing/2014/main" id="{B344FDAC-DFA4-9311-E7A6-80368D47BC26}"/>
              </a:ext>
            </a:extLst>
          </p:cNvPr>
          <p:cNvSpPr txBox="1"/>
          <p:nvPr/>
        </p:nvSpPr>
        <p:spPr>
          <a:xfrm>
            <a:off x="6918821" y="4145520"/>
            <a:ext cx="298134"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62" name="TextBox 61">
            <a:extLst>
              <a:ext uri="{FF2B5EF4-FFF2-40B4-BE49-F238E27FC236}">
                <a16:creationId xmlns:a16="http://schemas.microsoft.com/office/drawing/2014/main" id="{1EA6DB1D-0448-BD8D-9D0E-3F023FEE2BB6}"/>
              </a:ext>
            </a:extLst>
          </p:cNvPr>
          <p:cNvSpPr txBox="1"/>
          <p:nvPr/>
        </p:nvSpPr>
        <p:spPr>
          <a:xfrm>
            <a:off x="6909400" y="4118061"/>
            <a:ext cx="298134"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63" name="TextBox 62">
            <a:extLst>
              <a:ext uri="{FF2B5EF4-FFF2-40B4-BE49-F238E27FC236}">
                <a16:creationId xmlns:a16="http://schemas.microsoft.com/office/drawing/2014/main" id="{7791002B-7C7E-4A95-6D80-2902762D8A7F}"/>
              </a:ext>
            </a:extLst>
          </p:cNvPr>
          <p:cNvSpPr txBox="1"/>
          <p:nvPr/>
        </p:nvSpPr>
        <p:spPr>
          <a:xfrm>
            <a:off x="4423460" y="3183233"/>
            <a:ext cx="298134"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3072" name="TextBox 3071">
            <a:extLst>
              <a:ext uri="{FF2B5EF4-FFF2-40B4-BE49-F238E27FC236}">
                <a16:creationId xmlns:a16="http://schemas.microsoft.com/office/drawing/2014/main" id="{1A91DBF7-E513-5403-8179-E49A9F47D110}"/>
              </a:ext>
            </a:extLst>
          </p:cNvPr>
          <p:cNvSpPr txBox="1"/>
          <p:nvPr/>
        </p:nvSpPr>
        <p:spPr>
          <a:xfrm>
            <a:off x="4402474" y="3061575"/>
            <a:ext cx="298134" cy="261610"/>
          </a:xfrm>
          <a:prstGeom prst="rect">
            <a:avLst/>
          </a:prstGeom>
          <a:noFill/>
        </p:spPr>
        <p:txBody>
          <a:bodyPr wrap="square" rtlCol="0">
            <a:spAutoFit/>
          </a:bodyPr>
          <a:lstStyle/>
          <a:p>
            <a:r>
              <a:rPr lang="pt-BR" sz="1100" b="1" dirty="0">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dirty="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3073" name="TextBox 3072">
            <a:extLst>
              <a:ext uri="{FF2B5EF4-FFF2-40B4-BE49-F238E27FC236}">
                <a16:creationId xmlns:a16="http://schemas.microsoft.com/office/drawing/2014/main" id="{AB6CCCF2-87AD-13F5-0AA6-74FE1EAF8EC1}"/>
              </a:ext>
            </a:extLst>
          </p:cNvPr>
          <p:cNvSpPr txBox="1"/>
          <p:nvPr/>
        </p:nvSpPr>
        <p:spPr>
          <a:xfrm>
            <a:off x="4162625" y="2900268"/>
            <a:ext cx="298134"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3074" name="TextBox 3073">
            <a:extLst>
              <a:ext uri="{FF2B5EF4-FFF2-40B4-BE49-F238E27FC236}">
                <a16:creationId xmlns:a16="http://schemas.microsoft.com/office/drawing/2014/main" id="{1F5047CF-EE4C-07FF-C83B-FC69369765D5}"/>
              </a:ext>
            </a:extLst>
          </p:cNvPr>
          <p:cNvSpPr txBox="1"/>
          <p:nvPr/>
        </p:nvSpPr>
        <p:spPr>
          <a:xfrm>
            <a:off x="4135986" y="2861204"/>
            <a:ext cx="298134"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3075" name="TextBox 3074">
            <a:extLst>
              <a:ext uri="{FF2B5EF4-FFF2-40B4-BE49-F238E27FC236}">
                <a16:creationId xmlns:a16="http://schemas.microsoft.com/office/drawing/2014/main" id="{F59D368A-0464-270C-F75D-03411A02FCE1}"/>
              </a:ext>
            </a:extLst>
          </p:cNvPr>
          <p:cNvSpPr txBox="1"/>
          <p:nvPr/>
        </p:nvSpPr>
        <p:spPr>
          <a:xfrm>
            <a:off x="4117673" y="2440044"/>
            <a:ext cx="298134" cy="261610"/>
          </a:xfrm>
          <a:prstGeom prst="rect">
            <a:avLst/>
          </a:prstGeom>
          <a:noFill/>
        </p:spPr>
        <p:txBody>
          <a:bodyPr wrap="square" rtlCol="0">
            <a:spAutoFit/>
          </a:bodyPr>
          <a:lstStyle/>
          <a:p>
            <a:r>
              <a:rPr lang="pt-BR" sz="1100" b="1" dirty="0">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dirty="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3076" name="TextBox 3075">
            <a:extLst>
              <a:ext uri="{FF2B5EF4-FFF2-40B4-BE49-F238E27FC236}">
                <a16:creationId xmlns:a16="http://schemas.microsoft.com/office/drawing/2014/main" id="{B97B767B-43D3-FE77-F533-1C584604FBC2}"/>
              </a:ext>
            </a:extLst>
          </p:cNvPr>
          <p:cNvSpPr txBox="1"/>
          <p:nvPr/>
        </p:nvSpPr>
        <p:spPr>
          <a:xfrm>
            <a:off x="3986165" y="1861434"/>
            <a:ext cx="298134" cy="261610"/>
          </a:xfrm>
          <a:prstGeom prst="rect">
            <a:avLst/>
          </a:prstGeom>
          <a:noFill/>
        </p:spPr>
        <p:txBody>
          <a:bodyPr wrap="square" rtlCol="0">
            <a:spAutoFit/>
          </a:bodyPr>
          <a:lstStyle/>
          <a:p>
            <a:r>
              <a:rPr lang="pt-BR" sz="1100" b="1" dirty="0">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dirty="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9" name="Freeform 8">
            <a:extLst>
              <a:ext uri="{FF2B5EF4-FFF2-40B4-BE49-F238E27FC236}">
                <a16:creationId xmlns:a16="http://schemas.microsoft.com/office/drawing/2014/main" id="{60194419-BE54-D2E4-E939-263C8B47D37C}"/>
              </a:ext>
            </a:extLst>
          </p:cNvPr>
          <p:cNvSpPr/>
          <p:nvPr/>
        </p:nvSpPr>
        <p:spPr>
          <a:xfrm>
            <a:off x="3677937" y="2001924"/>
            <a:ext cx="6672838" cy="2695877"/>
          </a:xfrm>
          <a:custGeom>
            <a:avLst/>
            <a:gdLst>
              <a:gd name="csX0" fmla="*/ 0 w 6672838"/>
              <a:gd name="csY0" fmla="*/ 0 h 2695877"/>
              <a:gd name="csX1" fmla="*/ 0 w 6672838"/>
              <a:gd name="csY1" fmla="*/ 2695878 h 2695877"/>
              <a:gd name="csX2" fmla="*/ 6672839 w 6672838"/>
              <a:gd name="csY2" fmla="*/ 2695878 h 2695877"/>
            </a:gdLst>
            <a:ahLst/>
            <a:cxnLst>
              <a:cxn ang="0">
                <a:pos x="csX0" y="csY0"/>
              </a:cxn>
              <a:cxn ang="0">
                <a:pos x="csX1" y="csY1"/>
              </a:cxn>
              <a:cxn ang="0">
                <a:pos x="csX2" y="csY2"/>
              </a:cxn>
            </a:cxnLst>
            <a:rect l="l" t="t" r="r" b="b"/>
            <a:pathLst>
              <a:path w="6672838" h="2695877">
                <a:moveTo>
                  <a:pt x="0" y="0"/>
                </a:moveTo>
                <a:lnTo>
                  <a:pt x="0" y="2695878"/>
                </a:lnTo>
                <a:lnTo>
                  <a:pt x="6672839" y="2695878"/>
                </a:lnTo>
              </a:path>
            </a:pathLst>
          </a:custGeom>
          <a:noFill/>
          <a:ln w="21071" cap="rnd">
            <a:solidFill>
              <a:schemeClr val="tx1"/>
            </a:solidFill>
            <a:prstDash val="solid"/>
            <a:round/>
          </a:ln>
        </p:spPr>
        <p:txBody>
          <a:bodyPr/>
          <a:lstStyle/>
          <a:p>
            <a:endParaRPr lang="en-US"/>
          </a:p>
        </p:txBody>
      </p:sp>
      <p:sp>
        <p:nvSpPr>
          <p:cNvPr id="11" name="Freeform 10">
            <a:extLst>
              <a:ext uri="{FF2B5EF4-FFF2-40B4-BE49-F238E27FC236}">
                <a16:creationId xmlns:a16="http://schemas.microsoft.com/office/drawing/2014/main" id="{6A1AF1C2-9C09-9972-2886-520DB1064807}"/>
              </a:ext>
            </a:extLst>
          </p:cNvPr>
          <p:cNvSpPr/>
          <p:nvPr/>
        </p:nvSpPr>
        <p:spPr>
          <a:xfrm>
            <a:off x="10176429"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12" name="Freeform 11">
            <a:extLst>
              <a:ext uri="{FF2B5EF4-FFF2-40B4-BE49-F238E27FC236}">
                <a16:creationId xmlns:a16="http://schemas.microsoft.com/office/drawing/2014/main" id="{927A1B17-1667-D7E5-3EBE-A3B706E366F4}"/>
              </a:ext>
            </a:extLst>
          </p:cNvPr>
          <p:cNvSpPr/>
          <p:nvPr/>
        </p:nvSpPr>
        <p:spPr>
          <a:xfrm>
            <a:off x="9706231"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81" name="Freeform 3080">
            <a:extLst>
              <a:ext uri="{FF2B5EF4-FFF2-40B4-BE49-F238E27FC236}">
                <a16:creationId xmlns:a16="http://schemas.microsoft.com/office/drawing/2014/main" id="{5FECF70E-3FBD-E030-715F-E5B84A3B75EF}"/>
              </a:ext>
            </a:extLst>
          </p:cNvPr>
          <p:cNvSpPr/>
          <p:nvPr/>
        </p:nvSpPr>
        <p:spPr>
          <a:xfrm>
            <a:off x="9230971"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83" name="Freeform 3082">
            <a:extLst>
              <a:ext uri="{FF2B5EF4-FFF2-40B4-BE49-F238E27FC236}">
                <a16:creationId xmlns:a16="http://schemas.microsoft.com/office/drawing/2014/main" id="{3E295CAF-501A-0821-F28C-598AB5F98BD3}"/>
              </a:ext>
            </a:extLst>
          </p:cNvPr>
          <p:cNvSpPr/>
          <p:nvPr/>
        </p:nvSpPr>
        <p:spPr>
          <a:xfrm>
            <a:off x="8751176"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84" name="Freeform 3083">
            <a:extLst>
              <a:ext uri="{FF2B5EF4-FFF2-40B4-BE49-F238E27FC236}">
                <a16:creationId xmlns:a16="http://schemas.microsoft.com/office/drawing/2014/main" id="{46886A9D-687F-D5E9-0BB4-17E22C9309A9}"/>
              </a:ext>
            </a:extLst>
          </p:cNvPr>
          <p:cNvSpPr/>
          <p:nvPr/>
        </p:nvSpPr>
        <p:spPr>
          <a:xfrm>
            <a:off x="8280556"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85" name="Freeform 3084">
            <a:extLst>
              <a:ext uri="{FF2B5EF4-FFF2-40B4-BE49-F238E27FC236}">
                <a16:creationId xmlns:a16="http://schemas.microsoft.com/office/drawing/2014/main" id="{FFE08795-7D21-8C2E-E20A-6DAFAA25B2ED}"/>
              </a:ext>
            </a:extLst>
          </p:cNvPr>
          <p:cNvSpPr/>
          <p:nvPr/>
        </p:nvSpPr>
        <p:spPr>
          <a:xfrm>
            <a:off x="7808249"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86" name="Freeform 3085">
            <a:extLst>
              <a:ext uri="{FF2B5EF4-FFF2-40B4-BE49-F238E27FC236}">
                <a16:creationId xmlns:a16="http://schemas.microsoft.com/office/drawing/2014/main" id="{3BE25510-1608-C8B6-68C2-A2CE02C12E4A}"/>
              </a:ext>
            </a:extLst>
          </p:cNvPr>
          <p:cNvSpPr/>
          <p:nvPr/>
        </p:nvSpPr>
        <p:spPr>
          <a:xfrm>
            <a:off x="7325079"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87" name="Freeform 3086">
            <a:extLst>
              <a:ext uri="{FF2B5EF4-FFF2-40B4-BE49-F238E27FC236}">
                <a16:creationId xmlns:a16="http://schemas.microsoft.com/office/drawing/2014/main" id="{CE253450-DFA0-DBB2-BF53-DE8EADE0E5C3}"/>
              </a:ext>
            </a:extLst>
          </p:cNvPr>
          <p:cNvSpPr/>
          <p:nvPr/>
        </p:nvSpPr>
        <p:spPr>
          <a:xfrm>
            <a:off x="6857834"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88" name="Freeform 3087">
            <a:extLst>
              <a:ext uri="{FF2B5EF4-FFF2-40B4-BE49-F238E27FC236}">
                <a16:creationId xmlns:a16="http://schemas.microsoft.com/office/drawing/2014/main" id="{DBE3B3A8-09BC-1B7D-E632-EACABCAFCB2E}"/>
              </a:ext>
            </a:extLst>
          </p:cNvPr>
          <p:cNvSpPr/>
          <p:nvPr/>
        </p:nvSpPr>
        <p:spPr>
          <a:xfrm>
            <a:off x="6378672"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89" name="Freeform 3088">
            <a:extLst>
              <a:ext uri="{FF2B5EF4-FFF2-40B4-BE49-F238E27FC236}">
                <a16:creationId xmlns:a16="http://schemas.microsoft.com/office/drawing/2014/main" id="{0C30162E-EC0A-1ECC-3363-58451B88168B}"/>
              </a:ext>
            </a:extLst>
          </p:cNvPr>
          <p:cNvSpPr/>
          <p:nvPr/>
        </p:nvSpPr>
        <p:spPr>
          <a:xfrm>
            <a:off x="5895501"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90" name="Freeform 3089">
            <a:extLst>
              <a:ext uri="{FF2B5EF4-FFF2-40B4-BE49-F238E27FC236}">
                <a16:creationId xmlns:a16="http://schemas.microsoft.com/office/drawing/2014/main" id="{AB303C90-7672-3DBF-B86E-54DB5495141A}"/>
              </a:ext>
            </a:extLst>
          </p:cNvPr>
          <p:cNvSpPr/>
          <p:nvPr/>
        </p:nvSpPr>
        <p:spPr>
          <a:xfrm>
            <a:off x="5432370"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91" name="Freeform 3090">
            <a:extLst>
              <a:ext uri="{FF2B5EF4-FFF2-40B4-BE49-F238E27FC236}">
                <a16:creationId xmlns:a16="http://schemas.microsoft.com/office/drawing/2014/main" id="{B4C89BE3-D2B6-FCAD-D97F-54461A4F5783}"/>
              </a:ext>
            </a:extLst>
          </p:cNvPr>
          <p:cNvSpPr/>
          <p:nvPr/>
        </p:nvSpPr>
        <p:spPr>
          <a:xfrm>
            <a:off x="4946879"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92" name="Freeform 3091">
            <a:extLst>
              <a:ext uri="{FF2B5EF4-FFF2-40B4-BE49-F238E27FC236}">
                <a16:creationId xmlns:a16="http://schemas.microsoft.com/office/drawing/2014/main" id="{FE62ADF5-C38E-75B2-1C77-65FD62076A37}"/>
              </a:ext>
            </a:extLst>
          </p:cNvPr>
          <p:cNvSpPr/>
          <p:nvPr/>
        </p:nvSpPr>
        <p:spPr>
          <a:xfrm>
            <a:off x="4469299"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93" name="Freeform 3092">
            <a:extLst>
              <a:ext uri="{FF2B5EF4-FFF2-40B4-BE49-F238E27FC236}">
                <a16:creationId xmlns:a16="http://schemas.microsoft.com/office/drawing/2014/main" id="{F0AA0778-6728-E8C5-3545-502111E81879}"/>
              </a:ext>
            </a:extLst>
          </p:cNvPr>
          <p:cNvSpPr/>
          <p:nvPr/>
        </p:nvSpPr>
        <p:spPr>
          <a:xfrm>
            <a:off x="3993511" y="4697802"/>
            <a:ext cx="10547" cy="50832"/>
          </a:xfrm>
          <a:custGeom>
            <a:avLst/>
            <a:gdLst>
              <a:gd name="csX0" fmla="*/ 0 w 10547"/>
              <a:gd name="csY0" fmla="*/ 50833 h 50832"/>
              <a:gd name="csX1" fmla="*/ 0 w 10547"/>
              <a:gd name="csY1" fmla="*/ 0 h 50832"/>
            </a:gdLst>
            <a:ahLst/>
            <a:cxnLst>
              <a:cxn ang="0">
                <a:pos x="csX0" y="csY0"/>
              </a:cxn>
              <a:cxn ang="0">
                <a:pos x="csX1" y="csY1"/>
              </a:cxn>
            </a:cxnLst>
            <a:rect l="l" t="t" r="r" b="b"/>
            <a:pathLst>
              <a:path w="10547" h="50832">
                <a:moveTo>
                  <a:pt x="0" y="50833"/>
                </a:moveTo>
                <a:lnTo>
                  <a:pt x="0" y="0"/>
                </a:lnTo>
              </a:path>
            </a:pathLst>
          </a:custGeom>
          <a:ln w="21071" cap="rnd">
            <a:solidFill>
              <a:schemeClr val="tx1"/>
            </a:solidFill>
            <a:prstDash val="solid"/>
            <a:round/>
          </a:ln>
        </p:spPr>
        <p:txBody>
          <a:bodyPr/>
          <a:lstStyle/>
          <a:p>
            <a:endParaRPr lang="en-US"/>
          </a:p>
        </p:txBody>
      </p:sp>
      <p:sp>
        <p:nvSpPr>
          <p:cNvPr id="3094" name="Freeform 3093">
            <a:extLst>
              <a:ext uri="{FF2B5EF4-FFF2-40B4-BE49-F238E27FC236}">
                <a16:creationId xmlns:a16="http://schemas.microsoft.com/office/drawing/2014/main" id="{4743BC30-BBB9-F5C0-8D90-5C98A1A539CB}"/>
              </a:ext>
            </a:extLst>
          </p:cNvPr>
          <p:cNvSpPr/>
          <p:nvPr/>
        </p:nvSpPr>
        <p:spPr>
          <a:xfrm>
            <a:off x="3611489" y="4574690"/>
            <a:ext cx="66447" cy="9126"/>
          </a:xfrm>
          <a:custGeom>
            <a:avLst/>
            <a:gdLst>
              <a:gd name="csX0" fmla="*/ 0 w 66447"/>
              <a:gd name="csY0" fmla="*/ 0 h 9126"/>
              <a:gd name="csX1" fmla="*/ 66448 w 66447"/>
              <a:gd name="csY1" fmla="*/ 0 h 9126"/>
            </a:gdLst>
            <a:ahLst/>
            <a:cxnLst>
              <a:cxn ang="0">
                <a:pos x="csX0" y="csY0"/>
              </a:cxn>
              <a:cxn ang="0">
                <a:pos x="csX1" y="csY1"/>
              </a:cxn>
            </a:cxnLst>
            <a:rect l="l" t="t" r="r" b="b"/>
            <a:pathLst>
              <a:path w="66447" h="9126">
                <a:moveTo>
                  <a:pt x="0" y="0"/>
                </a:moveTo>
                <a:lnTo>
                  <a:pt x="66448" y="0"/>
                </a:lnTo>
              </a:path>
            </a:pathLst>
          </a:custGeom>
          <a:ln w="21071" cap="rnd">
            <a:solidFill>
              <a:schemeClr val="tx1"/>
            </a:solidFill>
            <a:prstDash val="solid"/>
            <a:round/>
          </a:ln>
        </p:spPr>
        <p:txBody>
          <a:bodyPr/>
          <a:lstStyle/>
          <a:p>
            <a:endParaRPr lang="en-US"/>
          </a:p>
        </p:txBody>
      </p:sp>
      <p:sp>
        <p:nvSpPr>
          <p:cNvPr id="3095" name="Freeform 3094">
            <a:extLst>
              <a:ext uri="{FF2B5EF4-FFF2-40B4-BE49-F238E27FC236}">
                <a16:creationId xmlns:a16="http://schemas.microsoft.com/office/drawing/2014/main" id="{DCC2C6D4-6882-4039-A154-5D51F8EBD474}"/>
              </a:ext>
            </a:extLst>
          </p:cNvPr>
          <p:cNvSpPr/>
          <p:nvPr/>
        </p:nvSpPr>
        <p:spPr>
          <a:xfrm>
            <a:off x="3611489" y="3932936"/>
            <a:ext cx="66447" cy="9126"/>
          </a:xfrm>
          <a:custGeom>
            <a:avLst/>
            <a:gdLst>
              <a:gd name="csX0" fmla="*/ 0 w 66447"/>
              <a:gd name="csY0" fmla="*/ 0 h 9126"/>
              <a:gd name="csX1" fmla="*/ 66448 w 66447"/>
              <a:gd name="csY1" fmla="*/ 0 h 9126"/>
            </a:gdLst>
            <a:ahLst/>
            <a:cxnLst>
              <a:cxn ang="0">
                <a:pos x="csX0" y="csY0"/>
              </a:cxn>
              <a:cxn ang="0">
                <a:pos x="csX1" y="csY1"/>
              </a:cxn>
            </a:cxnLst>
            <a:rect l="l" t="t" r="r" b="b"/>
            <a:pathLst>
              <a:path w="66447" h="9126">
                <a:moveTo>
                  <a:pt x="0" y="0"/>
                </a:moveTo>
                <a:lnTo>
                  <a:pt x="66448" y="0"/>
                </a:lnTo>
              </a:path>
            </a:pathLst>
          </a:custGeom>
          <a:ln w="21071" cap="rnd">
            <a:solidFill>
              <a:schemeClr val="tx1"/>
            </a:solidFill>
            <a:prstDash val="solid"/>
            <a:round/>
          </a:ln>
        </p:spPr>
        <p:txBody>
          <a:bodyPr/>
          <a:lstStyle/>
          <a:p>
            <a:endParaRPr lang="en-US"/>
          </a:p>
        </p:txBody>
      </p:sp>
      <p:sp>
        <p:nvSpPr>
          <p:cNvPr id="3096" name="Freeform 3095">
            <a:extLst>
              <a:ext uri="{FF2B5EF4-FFF2-40B4-BE49-F238E27FC236}">
                <a16:creationId xmlns:a16="http://schemas.microsoft.com/office/drawing/2014/main" id="{1E36B423-CCAF-B260-D05D-AB6B23C33B8A}"/>
              </a:ext>
            </a:extLst>
          </p:cNvPr>
          <p:cNvSpPr/>
          <p:nvPr/>
        </p:nvSpPr>
        <p:spPr>
          <a:xfrm>
            <a:off x="3611489" y="3288991"/>
            <a:ext cx="66447" cy="9126"/>
          </a:xfrm>
          <a:custGeom>
            <a:avLst/>
            <a:gdLst>
              <a:gd name="csX0" fmla="*/ 0 w 66447"/>
              <a:gd name="csY0" fmla="*/ 0 h 9126"/>
              <a:gd name="csX1" fmla="*/ 66448 w 66447"/>
              <a:gd name="csY1" fmla="*/ 0 h 9126"/>
            </a:gdLst>
            <a:ahLst/>
            <a:cxnLst>
              <a:cxn ang="0">
                <a:pos x="csX0" y="csY0"/>
              </a:cxn>
              <a:cxn ang="0">
                <a:pos x="csX1" y="csY1"/>
              </a:cxn>
            </a:cxnLst>
            <a:rect l="l" t="t" r="r" b="b"/>
            <a:pathLst>
              <a:path w="66447" h="9126">
                <a:moveTo>
                  <a:pt x="0" y="0"/>
                </a:moveTo>
                <a:lnTo>
                  <a:pt x="66448" y="0"/>
                </a:lnTo>
              </a:path>
            </a:pathLst>
          </a:custGeom>
          <a:ln w="21071" cap="rnd">
            <a:solidFill>
              <a:schemeClr val="tx1"/>
            </a:solidFill>
            <a:prstDash val="solid"/>
            <a:round/>
          </a:ln>
        </p:spPr>
        <p:txBody>
          <a:bodyPr/>
          <a:lstStyle/>
          <a:p>
            <a:endParaRPr lang="en-US"/>
          </a:p>
        </p:txBody>
      </p:sp>
      <p:sp>
        <p:nvSpPr>
          <p:cNvPr id="3097" name="Freeform 3096">
            <a:extLst>
              <a:ext uri="{FF2B5EF4-FFF2-40B4-BE49-F238E27FC236}">
                <a16:creationId xmlns:a16="http://schemas.microsoft.com/office/drawing/2014/main" id="{015E6181-7A91-9521-5558-CED915799975}"/>
              </a:ext>
            </a:extLst>
          </p:cNvPr>
          <p:cNvSpPr/>
          <p:nvPr/>
        </p:nvSpPr>
        <p:spPr>
          <a:xfrm>
            <a:off x="3611489" y="2649519"/>
            <a:ext cx="66447" cy="9126"/>
          </a:xfrm>
          <a:custGeom>
            <a:avLst/>
            <a:gdLst>
              <a:gd name="csX0" fmla="*/ 0 w 66447"/>
              <a:gd name="csY0" fmla="*/ 0 h 9126"/>
              <a:gd name="csX1" fmla="*/ 66448 w 66447"/>
              <a:gd name="csY1" fmla="*/ 0 h 9126"/>
            </a:gdLst>
            <a:ahLst/>
            <a:cxnLst>
              <a:cxn ang="0">
                <a:pos x="csX0" y="csY0"/>
              </a:cxn>
              <a:cxn ang="0">
                <a:pos x="csX1" y="csY1"/>
              </a:cxn>
            </a:cxnLst>
            <a:rect l="l" t="t" r="r" b="b"/>
            <a:pathLst>
              <a:path w="66447" h="9126">
                <a:moveTo>
                  <a:pt x="0" y="0"/>
                </a:moveTo>
                <a:lnTo>
                  <a:pt x="66448" y="0"/>
                </a:lnTo>
              </a:path>
            </a:pathLst>
          </a:custGeom>
          <a:ln w="21071" cap="rnd">
            <a:solidFill>
              <a:schemeClr val="tx1"/>
            </a:solidFill>
            <a:prstDash val="solid"/>
            <a:round/>
          </a:ln>
        </p:spPr>
        <p:txBody>
          <a:bodyPr/>
          <a:lstStyle/>
          <a:p>
            <a:endParaRPr lang="en-US"/>
          </a:p>
        </p:txBody>
      </p:sp>
      <p:sp>
        <p:nvSpPr>
          <p:cNvPr id="3098" name="Freeform 3097">
            <a:extLst>
              <a:ext uri="{FF2B5EF4-FFF2-40B4-BE49-F238E27FC236}">
                <a16:creationId xmlns:a16="http://schemas.microsoft.com/office/drawing/2014/main" id="{BCF1B70A-8114-726B-88BB-D596366287CA}"/>
              </a:ext>
            </a:extLst>
          </p:cNvPr>
          <p:cNvSpPr/>
          <p:nvPr/>
        </p:nvSpPr>
        <p:spPr>
          <a:xfrm>
            <a:off x="3611489" y="2001924"/>
            <a:ext cx="66447" cy="9126"/>
          </a:xfrm>
          <a:custGeom>
            <a:avLst/>
            <a:gdLst>
              <a:gd name="csX0" fmla="*/ 0 w 66447"/>
              <a:gd name="csY0" fmla="*/ 0 h 9126"/>
              <a:gd name="csX1" fmla="*/ 66448 w 66447"/>
              <a:gd name="csY1" fmla="*/ 0 h 9126"/>
            </a:gdLst>
            <a:ahLst/>
            <a:cxnLst>
              <a:cxn ang="0">
                <a:pos x="csX0" y="csY0"/>
              </a:cxn>
              <a:cxn ang="0">
                <a:pos x="csX1" y="csY1"/>
              </a:cxn>
            </a:cxnLst>
            <a:rect l="l" t="t" r="r" b="b"/>
            <a:pathLst>
              <a:path w="66447" h="9126">
                <a:moveTo>
                  <a:pt x="0" y="0"/>
                </a:moveTo>
                <a:lnTo>
                  <a:pt x="66448" y="0"/>
                </a:lnTo>
              </a:path>
            </a:pathLst>
          </a:custGeom>
          <a:ln w="21071" cap="rnd">
            <a:solidFill>
              <a:schemeClr val="tx1"/>
            </a:solidFill>
            <a:prstDash val="solid"/>
            <a:round/>
          </a:ln>
        </p:spPr>
        <p:txBody>
          <a:bodyPr/>
          <a:lstStyle/>
          <a:p>
            <a:endParaRPr lang="en-US"/>
          </a:p>
        </p:txBody>
      </p:sp>
      <p:sp>
        <p:nvSpPr>
          <p:cNvPr id="3099" name="Freeform 3098">
            <a:extLst>
              <a:ext uri="{FF2B5EF4-FFF2-40B4-BE49-F238E27FC236}">
                <a16:creationId xmlns:a16="http://schemas.microsoft.com/office/drawing/2014/main" id="{8E014683-9D30-2525-BCD9-B0E375AEDD6F}"/>
              </a:ext>
            </a:extLst>
          </p:cNvPr>
          <p:cNvSpPr/>
          <p:nvPr/>
        </p:nvSpPr>
        <p:spPr>
          <a:xfrm>
            <a:off x="3973471" y="2000738"/>
            <a:ext cx="5257078" cy="2564460"/>
          </a:xfrm>
          <a:custGeom>
            <a:avLst/>
            <a:gdLst>
              <a:gd name="csX0" fmla="*/ 0 w 5257078"/>
              <a:gd name="csY0" fmla="*/ 0 h 2564460"/>
              <a:gd name="csX1" fmla="*/ 170128 w 5257078"/>
              <a:gd name="csY1" fmla="*/ 0 h 2564460"/>
              <a:gd name="csX2" fmla="*/ 170128 w 5257078"/>
              <a:gd name="csY2" fmla="*/ 29204 h 2564460"/>
              <a:gd name="csX3" fmla="*/ 202402 w 5257078"/>
              <a:gd name="csY3" fmla="*/ 29204 h 2564460"/>
              <a:gd name="csX4" fmla="*/ 215797 w 5257078"/>
              <a:gd name="csY4" fmla="*/ 84144 h 2564460"/>
              <a:gd name="csX5" fmla="*/ 231091 w 5257078"/>
              <a:gd name="csY5" fmla="*/ 84144 h 2564460"/>
              <a:gd name="csX6" fmla="*/ 231091 w 5257078"/>
              <a:gd name="csY6" fmla="*/ 116085 h 2564460"/>
              <a:gd name="csX7" fmla="*/ 266319 w 5257078"/>
              <a:gd name="csY7" fmla="*/ 116085 h 2564460"/>
              <a:gd name="csX8" fmla="*/ 280874 w 5257078"/>
              <a:gd name="csY8" fmla="*/ 196761 h 2564460"/>
              <a:gd name="csX9" fmla="*/ 288784 w 5257078"/>
              <a:gd name="csY9" fmla="*/ 196761 h 2564460"/>
              <a:gd name="csX10" fmla="*/ 295957 w 5257078"/>
              <a:gd name="csY10" fmla="*/ 461329 h 2564460"/>
              <a:gd name="csX11" fmla="*/ 307348 w 5257078"/>
              <a:gd name="csY11" fmla="*/ 738674 h 2564460"/>
              <a:gd name="csX12" fmla="*/ 313571 w 5257078"/>
              <a:gd name="csY12" fmla="*/ 855398 h 2564460"/>
              <a:gd name="csX13" fmla="*/ 322641 w 5257078"/>
              <a:gd name="csY13" fmla="*/ 1023868 h 2564460"/>
              <a:gd name="csX14" fmla="*/ 335931 w 5257078"/>
              <a:gd name="csY14" fmla="*/ 1044402 h 2564460"/>
              <a:gd name="csX15" fmla="*/ 344369 w 5257078"/>
              <a:gd name="csY15" fmla="*/ 1098429 h 2564460"/>
              <a:gd name="csX16" fmla="*/ 448259 w 5257078"/>
              <a:gd name="csY16" fmla="*/ 1098429 h 2564460"/>
              <a:gd name="csX17" fmla="*/ 448259 w 5257078"/>
              <a:gd name="csY17" fmla="*/ 1122248 h 2564460"/>
              <a:gd name="csX18" fmla="*/ 498570 w 5257078"/>
              <a:gd name="csY18" fmla="*/ 1122248 h 2564460"/>
              <a:gd name="csX19" fmla="*/ 498570 w 5257078"/>
              <a:gd name="csY19" fmla="*/ 1139953 h 2564460"/>
              <a:gd name="csX20" fmla="*/ 567022 w 5257078"/>
              <a:gd name="csY20" fmla="*/ 1139953 h 2564460"/>
              <a:gd name="csX21" fmla="*/ 567022 w 5257078"/>
              <a:gd name="csY21" fmla="*/ 1197448 h 2564460"/>
              <a:gd name="csX22" fmla="*/ 592230 w 5257078"/>
              <a:gd name="csY22" fmla="*/ 1227656 h 2564460"/>
              <a:gd name="csX23" fmla="*/ 592230 w 5257078"/>
              <a:gd name="csY23" fmla="*/ 1306597 h 2564460"/>
              <a:gd name="csX24" fmla="*/ 634735 w 5257078"/>
              <a:gd name="csY24" fmla="*/ 1400506 h 2564460"/>
              <a:gd name="csX25" fmla="*/ 707828 w 5257078"/>
              <a:gd name="csY25" fmla="*/ 1400506 h 2564460"/>
              <a:gd name="csX26" fmla="*/ 707828 w 5257078"/>
              <a:gd name="csY26" fmla="*/ 1420857 h 2564460"/>
              <a:gd name="csX27" fmla="*/ 783873 w 5257078"/>
              <a:gd name="csY27" fmla="*/ 1420857 h 2564460"/>
              <a:gd name="csX28" fmla="*/ 783873 w 5257078"/>
              <a:gd name="csY28" fmla="*/ 1440935 h 2564460"/>
              <a:gd name="csX29" fmla="*/ 866353 w 5257078"/>
              <a:gd name="csY29" fmla="*/ 1440935 h 2564460"/>
              <a:gd name="csX30" fmla="*/ 879010 w 5257078"/>
              <a:gd name="csY30" fmla="*/ 1529368 h 2564460"/>
              <a:gd name="csX31" fmla="*/ 887975 w 5257078"/>
              <a:gd name="csY31" fmla="*/ 1592430 h 2564460"/>
              <a:gd name="csX32" fmla="*/ 899261 w 5257078"/>
              <a:gd name="csY32" fmla="*/ 1671463 h 2564460"/>
              <a:gd name="csX33" fmla="*/ 907593 w 5257078"/>
              <a:gd name="csY33" fmla="*/ 1729596 h 2564460"/>
              <a:gd name="csX34" fmla="*/ 923836 w 5257078"/>
              <a:gd name="csY34" fmla="*/ 1730874 h 2564460"/>
              <a:gd name="csX35" fmla="*/ 923836 w 5257078"/>
              <a:gd name="csY35" fmla="*/ 1748761 h 2564460"/>
              <a:gd name="csX36" fmla="*/ 1013171 w 5257078"/>
              <a:gd name="csY36" fmla="*/ 1754055 h 2564460"/>
              <a:gd name="csX37" fmla="*/ 1030363 w 5257078"/>
              <a:gd name="csY37" fmla="*/ 1790651 h 2564460"/>
              <a:gd name="csX38" fmla="*/ 1141848 w 5257078"/>
              <a:gd name="csY38" fmla="*/ 1790651 h 2564460"/>
              <a:gd name="csX39" fmla="*/ 1141848 w 5257078"/>
              <a:gd name="csY39" fmla="*/ 1809359 h 2564460"/>
              <a:gd name="csX40" fmla="*/ 1172119 w 5257078"/>
              <a:gd name="csY40" fmla="*/ 1809359 h 2564460"/>
              <a:gd name="csX41" fmla="*/ 1172119 w 5257078"/>
              <a:gd name="csY41" fmla="*/ 1831171 h 2564460"/>
              <a:gd name="csX42" fmla="*/ 1345305 w 5257078"/>
              <a:gd name="csY42" fmla="*/ 1831171 h 2564460"/>
              <a:gd name="csX43" fmla="*/ 1345305 w 5257078"/>
              <a:gd name="csY43" fmla="*/ 1849606 h 2564460"/>
              <a:gd name="csX44" fmla="*/ 1459110 w 5257078"/>
              <a:gd name="csY44" fmla="*/ 1849606 h 2564460"/>
              <a:gd name="csX45" fmla="*/ 1484529 w 5257078"/>
              <a:gd name="csY45" fmla="*/ 1950268 h 2564460"/>
              <a:gd name="csX46" fmla="*/ 1514272 w 5257078"/>
              <a:gd name="csY46" fmla="*/ 1950268 h 2564460"/>
              <a:gd name="csX47" fmla="*/ 1523659 w 5257078"/>
              <a:gd name="csY47" fmla="*/ 1995442 h 2564460"/>
              <a:gd name="csX48" fmla="*/ 1660036 w 5257078"/>
              <a:gd name="csY48" fmla="*/ 1995442 h 2564460"/>
              <a:gd name="csX49" fmla="*/ 1660036 w 5257078"/>
              <a:gd name="csY49" fmla="*/ 2016615 h 2564460"/>
              <a:gd name="csX50" fmla="*/ 1744730 w 5257078"/>
              <a:gd name="csY50" fmla="*/ 2016615 h 2564460"/>
              <a:gd name="csX51" fmla="*/ 1769833 w 5257078"/>
              <a:gd name="csY51" fmla="*/ 2080407 h 2564460"/>
              <a:gd name="csX52" fmla="*/ 1910744 w 5257078"/>
              <a:gd name="csY52" fmla="*/ 2080407 h 2564460"/>
              <a:gd name="csX53" fmla="*/ 1910744 w 5257078"/>
              <a:gd name="csY53" fmla="*/ 2097565 h 2564460"/>
              <a:gd name="csX54" fmla="*/ 2063891 w 5257078"/>
              <a:gd name="csY54" fmla="*/ 2097565 h 2564460"/>
              <a:gd name="csX55" fmla="*/ 2063891 w 5257078"/>
              <a:gd name="csY55" fmla="*/ 2118829 h 2564460"/>
              <a:gd name="csX56" fmla="*/ 2212818 w 5257078"/>
              <a:gd name="csY56" fmla="*/ 2118829 h 2564460"/>
              <a:gd name="csX57" fmla="*/ 2212818 w 5257078"/>
              <a:gd name="csY57" fmla="*/ 2137537 h 2564460"/>
              <a:gd name="csX58" fmla="*/ 2616252 w 5257078"/>
              <a:gd name="csY58" fmla="*/ 2137537 h 2564460"/>
              <a:gd name="csX59" fmla="*/ 2654116 w 5257078"/>
              <a:gd name="csY59" fmla="*/ 2220403 h 2564460"/>
              <a:gd name="csX60" fmla="*/ 2963890 w 5257078"/>
              <a:gd name="csY60" fmla="*/ 2220403 h 2564460"/>
              <a:gd name="csX61" fmla="*/ 2974015 w 5257078"/>
              <a:gd name="csY61" fmla="*/ 2238017 h 2564460"/>
              <a:gd name="csX62" fmla="*/ 3070206 w 5257078"/>
              <a:gd name="csY62" fmla="*/ 2238017 h 2564460"/>
              <a:gd name="csX63" fmla="*/ 3094043 w 5257078"/>
              <a:gd name="csY63" fmla="*/ 2283374 h 2564460"/>
              <a:gd name="csX64" fmla="*/ 3260057 w 5257078"/>
              <a:gd name="csY64" fmla="*/ 2283374 h 2564460"/>
              <a:gd name="csX65" fmla="*/ 3260057 w 5257078"/>
              <a:gd name="csY65" fmla="*/ 2309749 h 2564460"/>
              <a:gd name="csX66" fmla="*/ 3366268 w 5257078"/>
              <a:gd name="csY66" fmla="*/ 2309749 h 2564460"/>
              <a:gd name="csX67" fmla="*/ 3366268 w 5257078"/>
              <a:gd name="csY67" fmla="*/ 2330648 h 2564460"/>
              <a:gd name="csX68" fmla="*/ 4398952 w 5257078"/>
              <a:gd name="csY68" fmla="*/ 2330648 h 2564460"/>
              <a:gd name="csX69" fmla="*/ 4398952 w 5257078"/>
              <a:gd name="csY69" fmla="*/ 2383397 h 2564460"/>
              <a:gd name="csX70" fmla="*/ 4846473 w 5257078"/>
              <a:gd name="csY70" fmla="*/ 2383397 h 2564460"/>
              <a:gd name="csX71" fmla="*/ 4846473 w 5257078"/>
              <a:gd name="csY71" fmla="*/ 2448923 h 2564460"/>
              <a:gd name="csX72" fmla="*/ 5257078 w 5257078"/>
              <a:gd name="csY72" fmla="*/ 2448923 h 2564460"/>
              <a:gd name="csX73" fmla="*/ 5257078 w 5257078"/>
              <a:gd name="csY73" fmla="*/ 2564461 h 25644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Lst>
            <a:rect l="l" t="t" r="r" b="b"/>
            <a:pathLst>
              <a:path w="5257078" h="2564460">
                <a:moveTo>
                  <a:pt x="0" y="0"/>
                </a:moveTo>
                <a:lnTo>
                  <a:pt x="170128" y="0"/>
                </a:lnTo>
                <a:lnTo>
                  <a:pt x="170128" y="29204"/>
                </a:lnTo>
                <a:lnTo>
                  <a:pt x="202402" y="29204"/>
                </a:lnTo>
                <a:lnTo>
                  <a:pt x="215797" y="84144"/>
                </a:lnTo>
                <a:lnTo>
                  <a:pt x="231091" y="84144"/>
                </a:lnTo>
                <a:lnTo>
                  <a:pt x="231091" y="116085"/>
                </a:lnTo>
                <a:lnTo>
                  <a:pt x="266319" y="116085"/>
                </a:lnTo>
                <a:lnTo>
                  <a:pt x="280874" y="196761"/>
                </a:lnTo>
                <a:lnTo>
                  <a:pt x="288784" y="196761"/>
                </a:lnTo>
                <a:lnTo>
                  <a:pt x="295957" y="461329"/>
                </a:lnTo>
                <a:lnTo>
                  <a:pt x="307348" y="738674"/>
                </a:lnTo>
                <a:lnTo>
                  <a:pt x="313571" y="855398"/>
                </a:lnTo>
                <a:lnTo>
                  <a:pt x="322641" y="1023868"/>
                </a:lnTo>
                <a:lnTo>
                  <a:pt x="335931" y="1044402"/>
                </a:lnTo>
                <a:lnTo>
                  <a:pt x="344369" y="1098429"/>
                </a:lnTo>
                <a:lnTo>
                  <a:pt x="448259" y="1098429"/>
                </a:lnTo>
                <a:lnTo>
                  <a:pt x="448259" y="1122248"/>
                </a:lnTo>
                <a:lnTo>
                  <a:pt x="498570" y="1122248"/>
                </a:lnTo>
                <a:lnTo>
                  <a:pt x="498570" y="1139953"/>
                </a:lnTo>
                <a:lnTo>
                  <a:pt x="567022" y="1139953"/>
                </a:lnTo>
                <a:lnTo>
                  <a:pt x="567022" y="1197448"/>
                </a:lnTo>
                <a:lnTo>
                  <a:pt x="592230" y="1227656"/>
                </a:lnTo>
                <a:lnTo>
                  <a:pt x="592230" y="1306597"/>
                </a:lnTo>
                <a:lnTo>
                  <a:pt x="634735" y="1400506"/>
                </a:lnTo>
                <a:lnTo>
                  <a:pt x="707828" y="1400506"/>
                </a:lnTo>
                <a:lnTo>
                  <a:pt x="707828" y="1420857"/>
                </a:lnTo>
                <a:lnTo>
                  <a:pt x="783873" y="1420857"/>
                </a:lnTo>
                <a:lnTo>
                  <a:pt x="783873" y="1440935"/>
                </a:lnTo>
                <a:lnTo>
                  <a:pt x="866353" y="1440935"/>
                </a:lnTo>
                <a:lnTo>
                  <a:pt x="879010" y="1529368"/>
                </a:lnTo>
                <a:lnTo>
                  <a:pt x="887975" y="1592430"/>
                </a:lnTo>
                <a:lnTo>
                  <a:pt x="899261" y="1671463"/>
                </a:lnTo>
                <a:lnTo>
                  <a:pt x="907593" y="1729596"/>
                </a:lnTo>
                <a:lnTo>
                  <a:pt x="923836" y="1730874"/>
                </a:lnTo>
                <a:lnTo>
                  <a:pt x="923836" y="1748761"/>
                </a:lnTo>
                <a:lnTo>
                  <a:pt x="1013171" y="1754055"/>
                </a:lnTo>
                <a:lnTo>
                  <a:pt x="1030363" y="1790651"/>
                </a:lnTo>
                <a:lnTo>
                  <a:pt x="1141848" y="1790651"/>
                </a:lnTo>
                <a:lnTo>
                  <a:pt x="1141848" y="1809359"/>
                </a:lnTo>
                <a:lnTo>
                  <a:pt x="1172119" y="1809359"/>
                </a:lnTo>
                <a:lnTo>
                  <a:pt x="1172119" y="1831171"/>
                </a:lnTo>
                <a:lnTo>
                  <a:pt x="1345305" y="1831171"/>
                </a:lnTo>
                <a:lnTo>
                  <a:pt x="1345305" y="1849606"/>
                </a:lnTo>
                <a:lnTo>
                  <a:pt x="1459110" y="1849606"/>
                </a:lnTo>
                <a:lnTo>
                  <a:pt x="1484529" y="1950268"/>
                </a:lnTo>
                <a:lnTo>
                  <a:pt x="1514272" y="1950268"/>
                </a:lnTo>
                <a:lnTo>
                  <a:pt x="1523659" y="1995442"/>
                </a:lnTo>
                <a:lnTo>
                  <a:pt x="1660036" y="1995442"/>
                </a:lnTo>
                <a:lnTo>
                  <a:pt x="1660036" y="2016615"/>
                </a:lnTo>
                <a:lnTo>
                  <a:pt x="1744730" y="2016615"/>
                </a:lnTo>
                <a:lnTo>
                  <a:pt x="1769833" y="2080407"/>
                </a:lnTo>
                <a:lnTo>
                  <a:pt x="1910744" y="2080407"/>
                </a:lnTo>
                <a:lnTo>
                  <a:pt x="1910744" y="2097565"/>
                </a:lnTo>
                <a:lnTo>
                  <a:pt x="2063891" y="2097565"/>
                </a:lnTo>
                <a:lnTo>
                  <a:pt x="2063891" y="2118829"/>
                </a:lnTo>
                <a:lnTo>
                  <a:pt x="2212818" y="2118829"/>
                </a:lnTo>
                <a:lnTo>
                  <a:pt x="2212818" y="2137537"/>
                </a:lnTo>
                <a:lnTo>
                  <a:pt x="2616252" y="2137537"/>
                </a:lnTo>
                <a:lnTo>
                  <a:pt x="2654116" y="2220403"/>
                </a:lnTo>
                <a:lnTo>
                  <a:pt x="2963890" y="2220403"/>
                </a:lnTo>
                <a:lnTo>
                  <a:pt x="2974015" y="2238017"/>
                </a:lnTo>
                <a:lnTo>
                  <a:pt x="3070206" y="2238017"/>
                </a:lnTo>
                <a:lnTo>
                  <a:pt x="3094043" y="2283374"/>
                </a:lnTo>
                <a:lnTo>
                  <a:pt x="3260057" y="2283374"/>
                </a:lnTo>
                <a:lnTo>
                  <a:pt x="3260057" y="2309749"/>
                </a:lnTo>
                <a:lnTo>
                  <a:pt x="3366268" y="2309749"/>
                </a:lnTo>
                <a:lnTo>
                  <a:pt x="3366268" y="2330648"/>
                </a:lnTo>
                <a:lnTo>
                  <a:pt x="4398952" y="2330648"/>
                </a:lnTo>
                <a:lnTo>
                  <a:pt x="4398952" y="2383397"/>
                </a:lnTo>
                <a:lnTo>
                  <a:pt x="4846473" y="2383397"/>
                </a:lnTo>
                <a:lnTo>
                  <a:pt x="4846473" y="2448923"/>
                </a:lnTo>
                <a:lnTo>
                  <a:pt x="5257078" y="2448923"/>
                </a:lnTo>
                <a:lnTo>
                  <a:pt x="5257078" y="2564461"/>
                </a:lnTo>
              </a:path>
            </a:pathLst>
          </a:custGeom>
          <a:noFill/>
          <a:ln w="21071" cap="rnd">
            <a:solidFill>
              <a:srgbClr val="3C7CEA"/>
            </a:solidFill>
            <a:prstDash val="solid"/>
            <a:round/>
          </a:ln>
        </p:spPr>
        <p:txBody>
          <a:bodyPr/>
          <a:lstStyle/>
          <a:p>
            <a:endParaRPr lang="en-US"/>
          </a:p>
        </p:txBody>
      </p:sp>
      <p:sp>
        <p:nvSpPr>
          <p:cNvPr id="3100" name="Freeform 3099">
            <a:extLst>
              <a:ext uri="{FF2B5EF4-FFF2-40B4-BE49-F238E27FC236}">
                <a16:creationId xmlns:a16="http://schemas.microsoft.com/office/drawing/2014/main" id="{13074BDC-BDDC-3611-7E1F-EBD3658F949A}"/>
              </a:ext>
            </a:extLst>
          </p:cNvPr>
          <p:cNvSpPr/>
          <p:nvPr/>
        </p:nvSpPr>
        <p:spPr>
          <a:xfrm>
            <a:off x="3964506" y="1995810"/>
            <a:ext cx="6189562" cy="2078764"/>
          </a:xfrm>
          <a:custGeom>
            <a:avLst/>
            <a:gdLst>
              <a:gd name="csX0" fmla="*/ 0 w 6189562"/>
              <a:gd name="csY0" fmla="*/ 0 h 2078764"/>
              <a:gd name="csX1" fmla="*/ 101359 w 6189562"/>
              <a:gd name="csY1" fmla="*/ 0 h 2078764"/>
              <a:gd name="csX2" fmla="*/ 101359 w 6189562"/>
              <a:gd name="csY2" fmla="*/ 30938 h 2078764"/>
              <a:gd name="csX3" fmla="*/ 123403 w 6189562"/>
              <a:gd name="csY3" fmla="*/ 30938 h 2078764"/>
              <a:gd name="csX4" fmla="*/ 123403 w 6189562"/>
              <a:gd name="csY4" fmla="*/ 49738 h 2078764"/>
              <a:gd name="csX5" fmla="*/ 219383 w 6189562"/>
              <a:gd name="csY5" fmla="*/ 49738 h 2078764"/>
              <a:gd name="csX6" fmla="*/ 219383 w 6189562"/>
              <a:gd name="csY6" fmla="*/ 65709 h 2078764"/>
              <a:gd name="csX7" fmla="*/ 261889 w 6189562"/>
              <a:gd name="csY7" fmla="*/ 65709 h 2078764"/>
              <a:gd name="csX8" fmla="*/ 261889 w 6189562"/>
              <a:gd name="csY8" fmla="*/ 88159 h 2078764"/>
              <a:gd name="csX9" fmla="*/ 274967 w 6189562"/>
              <a:gd name="csY9" fmla="*/ 88159 h 2078764"/>
              <a:gd name="csX10" fmla="*/ 297644 w 6189562"/>
              <a:gd name="csY10" fmla="*/ 193019 h 2078764"/>
              <a:gd name="csX11" fmla="*/ 307137 w 6189562"/>
              <a:gd name="csY11" fmla="*/ 295415 h 2078764"/>
              <a:gd name="csX12" fmla="*/ 320848 w 6189562"/>
              <a:gd name="csY12" fmla="*/ 442803 h 2078764"/>
              <a:gd name="csX13" fmla="*/ 339622 w 6189562"/>
              <a:gd name="csY13" fmla="*/ 475383 h 2078764"/>
              <a:gd name="csX14" fmla="*/ 339622 w 6189562"/>
              <a:gd name="csY14" fmla="*/ 497013 h 2078764"/>
              <a:gd name="csX15" fmla="*/ 431911 w 6189562"/>
              <a:gd name="csY15" fmla="*/ 497013 h 2078764"/>
              <a:gd name="csX16" fmla="*/ 431911 w 6189562"/>
              <a:gd name="csY16" fmla="*/ 517820 h 2078764"/>
              <a:gd name="csX17" fmla="*/ 444251 w 6189562"/>
              <a:gd name="csY17" fmla="*/ 517820 h 2078764"/>
              <a:gd name="csX18" fmla="*/ 444251 w 6189562"/>
              <a:gd name="csY18" fmla="*/ 536894 h 2078764"/>
              <a:gd name="csX19" fmla="*/ 452056 w 6189562"/>
              <a:gd name="csY19" fmla="*/ 555603 h 2078764"/>
              <a:gd name="csX20" fmla="*/ 497831 w 6189562"/>
              <a:gd name="csY20" fmla="*/ 555603 h 2078764"/>
              <a:gd name="csX21" fmla="*/ 497831 w 6189562"/>
              <a:gd name="csY21" fmla="*/ 575315 h 2078764"/>
              <a:gd name="csX22" fmla="*/ 508801 w 6189562"/>
              <a:gd name="csY22" fmla="*/ 575315 h 2078764"/>
              <a:gd name="csX23" fmla="*/ 508801 w 6189562"/>
              <a:gd name="csY23" fmla="*/ 595119 h 2078764"/>
              <a:gd name="csX24" fmla="*/ 581049 w 6189562"/>
              <a:gd name="csY24" fmla="*/ 595119 h 2078764"/>
              <a:gd name="csX25" fmla="*/ 581049 w 6189562"/>
              <a:gd name="csY25" fmla="*/ 621950 h 2078764"/>
              <a:gd name="csX26" fmla="*/ 594655 w 6189562"/>
              <a:gd name="csY26" fmla="*/ 621950 h 2078764"/>
              <a:gd name="csX27" fmla="*/ 594655 w 6189562"/>
              <a:gd name="csY27" fmla="*/ 638104 h 2078764"/>
              <a:gd name="csX28" fmla="*/ 607839 w 6189562"/>
              <a:gd name="csY28" fmla="*/ 638104 h 2078764"/>
              <a:gd name="csX29" fmla="*/ 607839 w 6189562"/>
              <a:gd name="csY29" fmla="*/ 665756 h 2078764"/>
              <a:gd name="csX30" fmla="*/ 616066 w 6189562"/>
              <a:gd name="csY30" fmla="*/ 665756 h 2078764"/>
              <a:gd name="csX31" fmla="*/ 616066 w 6189562"/>
              <a:gd name="csY31" fmla="*/ 700162 h 2078764"/>
              <a:gd name="csX32" fmla="*/ 632626 w 6189562"/>
              <a:gd name="csY32" fmla="*/ 700162 h 2078764"/>
              <a:gd name="csX33" fmla="*/ 632626 w 6189562"/>
              <a:gd name="csY33" fmla="*/ 718962 h 2078764"/>
              <a:gd name="csX34" fmla="*/ 643173 w 6189562"/>
              <a:gd name="csY34" fmla="*/ 718962 h 2078764"/>
              <a:gd name="csX35" fmla="*/ 643173 w 6189562"/>
              <a:gd name="csY35" fmla="*/ 739039 h 2078764"/>
              <a:gd name="csX36" fmla="*/ 668486 w 6189562"/>
              <a:gd name="csY36" fmla="*/ 739039 h 2078764"/>
              <a:gd name="csX37" fmla="*/ 668486 w 6189562"/>
              <a:gd name="csY37" fmla="*/ 760395 h 2078764"/>
              <a:gd name="csX38" fmla="*/ 853064 w 6189562"/>
              <a:gd name="csY38" fmla="*/ 760395 h 2078764"/>
              <a:gd name="csX39" fmla="*/ 853064 w 6189562"/>
              <a:gd name="csY39" fmla="*/ 778738 h 2078764"/>
              <a:gd name="csX40" fmla="*/ 881014 w 6189562"/>
              <a:gd name="csY40" fmla="*/ 778738 h 2078764"/>
              <a:gd name="csX41" fmla="*/ 881014 w 6189562"/>
              <a:gd name="csY41" fmla="*/ 831670 h 2078764"/>
              <a:gd name="csX42" fmla="*/ 904851 w 6189562"/>
              <a:gd name="csY42" fmla="*/ 891082 h 2078764"/>
              <a:gd name="csX43" fmla="*/ 904851 w 6189562"/>
              <a:gd name="csY43" fmla="*/ 953231 h 2078764"/>
              <a:gd name="csX44" fmla="*/ 992288 w 6189562"/>
              <a:gd name="csY44" fmla="*/ 953231 h 2078764"/>
              <a:gd name="csX45" fmla="*/ 992288 w 6189562"/>
              <a:gd name="csY45" fmla="*/ 974586 h 2078764"/>
              <a:gd name="csX46" fmla="*/ 1005155 w 6189562"/>
              <a:gd name="csY46" fmla="*/ 974586 h 2078764"/>
              <a:gd name="csX47" fmla="*/ 1005155 w 6189562"/>
              <a:gd name="csY47" fmla="*/ 994938 h 2078764"/>
              <a:gd name="csX48" fmla="*/ 1023297 w 6189562"/>
              <a:gd name="csY48" fmla="*/ 994938 h 2078764"/>
              <a:gd name="csX49" fmla="*/ 1023297 w 6189562"/>
              <a:gd name="csY49" fmla="*/ 1018392 h 2078764"/>
              <a:gd name="csX50" fmla="*/ 1050403 w 6189562"/>
              <a:gd name="csY50" fmla="*/ 1018392 h 2078764"/>
              <a:gd name="csX51" fmla="*/ 1050403 w 6189562"/>
              <a:gd name="csY51" fmla="*/ 1041025 h 2078764"/>
              <a:gd name="csX52" fmla="*/ 1164314 w 6189562"/>
              <a:gd name="csY52" fmla="*/ 1041025 h 2078764"/>
              <a:gd name="csX53" fmla="*/ 1193846 w 6189562"/>
              <a:gd name="csY53" fmla="*/ 1110749 h 2078764"/>
              <a:gd name="csX54" fmla="*/ 1193846 w 6189562"/>
              <a:gd name="csY54" fmla="*/ 1171803 h 2078764"/>
              <a:gd name="csX55" fmla="*/ 1207452 w 6189562"/>
              <a:gd name="csY55" fmla="*/ 1213784 h 2078764"/>
              <a:gd name="csX56" fmla="*/ 1207452 w 6189562"/>
              <a:gd name="csY56" fmla="*/ 1246364 h 2078764"/>
              <a:gd name="csX57" fmla="*/ 1318937 w 6189562"/>
              <a:gd name="csY57" fmla="*/ 1246364 h 2078764"/>
              <a:gd name="csX58" fmla="*/ 1318937 w 6189562"/>
              <a:gd name="csY58" fmla="*/ 1265621 h 2078764"/>
              <a:gd name="csX59" fmla="*/ 1462063 w 6189562"/>
              <a:gd name="csY59" fmla="*/ 1265621 h 2078764"/>
              <a:gd name="csX60" fmla="*/ 1462063 w 6189562"/>
              <a:gd name="csY60" fmla="*/ 1293729 h 2078764"/>
              <a:gd name="csX61" fmla="*/ 1473876 w 6189562"/>
              <a:gd name="csY61" fmla="*/ 1293729 h 2078764"/>
              <a:gd name="csX62" fmla="*/ 1473876 w 6189562"/>
              <a:gd name="csY62" fmla="*/ 1309518 h 2078764"/>
              <a:gd name="csX63" fmla="*/ 1506151 w 6189562"/>
              <a:gd name="csY63" fmla="*/ 1309518 h 2078764"/>
              <a:gd name="csX64" fmla="*/ 1506151 w 6189562"/>
              <a:gd name="csY64" fmla="*/ 1336166 h 2078764"/>
              <a:gd name="csX65" fmla="*/ 1520601 w 6189562"/>
              <a:gd name="csY65" fmla="*/ 1336166 h 2078764"/>
              <a:gd name="csX66" fmla="*/ 1520601 w 6189562"/>
              <a:gd name="csY66" fmla="*/ 1352593 h 2078764"/>
              <a:gd name="csX67" fmla="*/ 1751691 w 6189562"/>
              <a:gd name="csY67" fmla="*/ 1352593 h 2078764"/>
              <a:gd name="csX68" fmla="*/ 1751691 w 6189562"/>
              <a:gd name="csY68" fmla="*/ 1374952 h 2078764"/>
              <a:gd name="csX69" fmla="*/ 1775528 w 6189562"/>
              <a:gd name="csY69" fmla="*/ 1374952 h 2078764"/>
              <a:gd name="csX70" fmla="*/ 1788923 w 6189562"/>
              <a:gd name="csY70" fmla="*/ 1505548 h 2078764"/>
              <a:gd name="csX71" fmla="*/ 1806326 w 6189562"/>
              <a:gd name="csY71" fmla="*/ 1505548 h 2078764"/>
              <a:gd name="csX72" fmla="*/ 1806326 w 6189562"/>
              <a:gd name="csY72" fmla="*/ 1523071 h 2078764"/>
              <a:gd name="csX73" fmla="*/ 1826577 w 6189562"/>
              <a:gd name="csY73" fmla="*/ 1523071 h 2078764"/>
              <a:gd name="csX74" fmla="*/ 1826577 w 6189562"/>
              <a:gd name="csY74" fmla="*/ 1549902 h 2078764"/>
              <a:gd name="csX75" fmla="*/ 1897666 w 6189562"/>
              <a:gd name="csY75" fmla="*/ 1549902 h 2078764"/>
              <a:gd name="csX76" fmla="*/ 1897666 w 6189562"/>
              <a:gd name="csY76" fmla="*/ 1569432 h 2078764"/>
              <a:gd name="csX77" fmla="*/ 1922030 w 6189562"/>
              <a:gd name="csY77" fmla="*/ 1569432 h 2078764"/>
              <a:gd name="csX78" fmla="*/ 1922030 w 6189562"/>
              <a:gd name="csY78" fmla="*/ 1590787 h 2078764"/>
              <a:gd name="csX79" fmla="*/ 2070114 w 6189562"/>
              <a:gd name="csY79" fmla="*/ 1590787 h 2078764"/>
              <a:gd name="csX80" fmla="*/ 2070114 w 6189562"/>
              <a:gd name="csY80" fmla="*/ 1609222 h 2078764"/>
              <a:gd name="csX81" fmla="*/ 2198158 w 6189562"/>
              <a:gd name="csY81" fmla="*/ 1609222 h 2078764"/>
              <a:gd name="csX82" fmla="*/ 2199107 w 6189562"/>
              <a:gd name="csY82" fmla="*/ 1634501 h 2078764"/>
              <a:gd name="csX83" fmla="*/ 2207861 w 6189562"/>
              <a:gd name="csY83" fmla="*/ 1634501 h 2078764"/>
              <a:gd name="csX84" fmla="*/ 2207861 w 6189562"/>
              <a:gd name="csY84" fmla="*/ 1652936 h 2078764"/>
              <a:gd name="csX85" fmla="*/ 2516791 w 6189562"/>
              <a:gd name="csY85" fmla="*/ 1652936 h 2078764"/>
              <a:gd name="csX86" fmla="*/ 2516791 w 6189562"/>
              <a:gd name="csY86" fmla="*/ 1675204 h 2078764"/>
              <a:gd name="csX87" fmla="*/ 2532717 w 6189562"/>
              <a:gd name="csY87" fmla="*/ 1675204 h 2078764"/>
              <a:gd name="csX88" fmla="*/ 2532717 w 6189562"/>
              <a:gd name="csY88" fmla="*/ 1695008 h 2078764"/>
              <a:gd name="csX89" fmla="*/ 2614142 w 6189562"/>
              <a:gd name="csY89" fmla="*/ 1695008 h 2078764"/>
              <a:gd name="csX90" fmla="*/ 2634288 w 6189562"/>
              <a:gd name="csY90" fmla="*/ 1733794 h 2078764"/>
              <a:gd name="csX91" fmla="*/ 2685864 w 6189562"/>
              <a:gd name="csY91" fmla="*/ 1733794 h 2078764"/>
              <a:gd name="csX92" fmla="*/ 2685864 w 6189562"/>
              <a:gd name="csY92" fmla="*/ 1775775 h 2078764"/>
              <a:gd name="csX93" fmla="*/ 3044893 w 6189562"/>
              <a:gd name="csY93" fmla="*/ 1775775 h 2078764"/>
              <a:gd name="csX94" fmla="*/ 3044893 w 6189562"/>
              <a:gd name="csY94" fmla="*/ 1796400 h 2078764"/>
              <a:gd name="csX95" fmla="*/ 3072316 w 6189562"/>
              <a:gd name="csY95" fmla="*/ 1796400 h 2078764"/>
              <a:gd name="csX96" fmla="*/ 3088875 w 6189562"/>
              <a:gd name="csY96" fmla="*/ 1822501 h 2078764"/>
              <a:gd name="csX97" fmla="*/ 3390527 w 6189562"/>
              <a:gd name="csY97" fmla="*/ 1822501 h 2078764"/>
              <a:gd name="csX98" fmla="*/ 3390527 w 6189562"/>
              <a:gd name="csY98" fmla="*/ 1848054 h 2078764"/>
              <a:gd name="csX99" fmla="*/ 3428392 w 6189562"/>
              <a:gd name="csY99" fmla="*/ 1848054 h 2078764"/>
              <a:gd name="csX100" fmla="*/ 3428392 w 6189562"/>
              <a:gd name="csY100" fmla="*/ 1872786 h 2078764"/>
              <a:gd name="csX101" fmla="*/ 3518993 w 6189562"/>
              <a:gd name="csY101" fmla="*/ 1872786 h 2078764"/>
              <a:gd name="csX102" fmla="*/ 3518993 w 6189562"/>
              <a:gd name="csY102" fmla="*/ 1905093 h 2078764"/>
              <a:gd name="csX103" fmla="*/ 3539349 w 6189562"/>
              <a:gd name="csY103" fmla="*/ 1905093 h 2078764"/>
              <a:gd name="csX104" fmla="*/ 3539349 w 6189562"/>
              <a:gd name="csY104" fmla="*/ 1921794 h 2078764"/>
              <a:gd name="csX105" fmla="*/ 3550951 w 6189562"/>
              <a:gd name="csY105" fmla="*/ 1921794 h 2078764"/>
              <a:gd name="csX106" fmla="*/ 3550951 w 6189562"/>
              <a:gd name="csY106" fmla="*/ 1954922 h 2078764"/>
              <a:gd name="csX107" fmla="*/ 3572784 w 6189562"/>
              <a:gd name="csY107" fmla="*/ 1954922 h 2078764"/>
              <a:gd name="csX108" fmla="*/ 3572784 w 6189562"/>
              <a:gd name="csY108" fmla="*/ 1973357 h 2078764"/>
              <a:gd name="csX109" fmla="*/ 3983917 w 6189562"/>
              <a:gd name="csY109" fmla="*/ 1973357 h 2078764"/>
              <a:gd name="csX110" fmla="*/ 3983917 w 6189562"/>
              <a:gd name="csY110" fmla="*/ 2009132 h 2078764"/>
              <a:gd name="csX111" fmla="*/ 4028426 w 6189562"/>
              <a:gd name="csY111" fmla="*/ 2009132 h 2078764"/>
              <a:gd name="csX112" fmla="*/ 4028426 w 6189562"/>
              <a:gd name="csY112" fmla="*/ 2044815 h 2078764"/>
              <a:gd name="csX113" fmla="*/ 4175244 w 6189562"/>
              <a:gd name="csY113" fmla="*/ 2044815 h 2078764"/>
              <a:gd name="csX114" fmla="*/ 4175244 w 6189562"/>
              <a:gd name="csY114" fmla="*/ 2078765 h 2078764"/>
              <a:gd name="csX115" fmla="*/ 6189563 w 6189562"/>
              <a:gd name="csY115" fmla="*/ 2078765 h 20787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Lst>
            <a:rect l="l" t="t" r="r" b="b"/>
            <a:pathLst>
              <a:path w="6189562" h="2078764">
                <a:moveTo>
                  <a:pt x="0" y="0"/>
                </a:moveTo>
                <a:lnTo>
                  <a:pt x="101359" y="0"/>
                </a:lnTo>
                <a:lnTo>
                  <a:pt x="101359" y="30938"/>
                </a:lnTo>
                <a:lnTo>
                  <a:pt x="123403" y="30938"/>
                </a:lnTo>
                <a:lnTo>
                  <a:pt x="123403" y="49738"/>
                </a:lnTo>
                <a:lnTo>
                  <a:pt x="219383" y="49738"/>
                </a:lnTo>
                <a:lnTo>
                  <a:pt x="219383" y="65709"/>
                </a:lnTo>
                <a:lnTo>
                  <a:pt x="261889" y="65709"/>
                </a:lnTo>
                <a:lnTo>
                  <a:pt x="261889" y="88159"/>
                </a:lnTo>
                <a:lnTo>
                  <a:pt x="274967" y="88159"/>
                </a:lnTo>
                <a:lnTo>
                  <a:pt x="297644" y="193019"/>
                </a:lnTo>
                <a:lnTo>
                  <a:pt x="307137" y="295415"/>
                </a:lnTo>
                <a:lnTo>
                  <a:pt x="320848" y="442803"/>
                </a:lnTo>
                <a:lnTo>
                  <a:pt x="339622" y="475383"/>
                </a:lnTo>
                <a:lnTo>
                  <a:pt x="339622" y="497013"/>
                </a:lnTo>
                <a:lnTo>
                  <a:pt x="431911" y="497013"/>
                </a:lnTo>
                <a:lnTo>
                  <a:pt x="431911" y="517820"/>
                </a:lnTo>
                <a:lnTo>
                  <a:pt x="444251" y="517820"/>
                </a:lnTo>
                <a:lnTo>
                  <a:pt x="444251" y="536894"/>
                </a:lnTo>
                <a:lnTo>
                  <a:pt x="452056" y="555603"/>
                </a:lnTo>
                <a:lnTo>
                  <a:pt x="497831" y="555603"/>
                </a:lnTo>
                <a:lnTo>
                  <a:pt x="497831" y="575315"/>
                </a:lnTo>
                <a:lnTo>
                  <a:pt x="508801" y="575315"/>
                </a:lnTo>
                <a:lnTo>
                  <a:pt x="508801" y="595119"/>
                </a:lnTo>
                <a:lnTo>
                  <a:pt x="581049" y="595119"/>
                </a:lnTo>
                <a:lnTo>
                  <a:pt x="581049" y="621950"/>
                </a:lnTo>
                <a:lnTo>
                  <a:pt x="594655" y="621950"/>
                </a:lnTo>
                <a:lnTo>
                  <a:pt x="594655" y="638104"/>
                </a:lnTo>
                <a:lnTo>
                  <a:pt x="607839" y="638104"/>
                </a:lnTo>
                <a:lnTo>
                  <a:pt x="607839" y="665756"/>
                </a:lnTo>
                <a:lnTo>
                  <a:pt x="616066" y="665756"/>
                </a:lnTo>
                <a:lnTo>
                  <a:pt x="616066" y="700162"/>
                </a:lnTo>
                <a:lnTo>
                  <a:pt x="632626" y="700162"/>
                </a:lnTo>
                <a:lnTo>
                  <a:pt x="632626" y="718962"/>
                </a:lnTo>
                <a:lnTo>
                  <a:pt x="643173" y="718962"/>
                </a:lnTo>
                <a:lnTo>
                  <a:pt x="643173" y="739039"/>
                </a:lnTo>
                <a:lnTo>
                  <a:pt x="668486" y="739039"/>
                </a:lnTo>
                <a:lnTo>
                  <a:pt x="668486" y="760395"/>
                </a:lnTo>
                <a:lnTo>
                  <a:pt x="853064" y="760395"/>
                </a:lnTo>
                <a:lnTo>
                  <a:pt x="853064" y="778738"/>
                </a:lnTo>
                <a:lnTo>
                  <a:pt x="881014" y="778738"/>
                </a:lnTo>
                <a:lnTo>
                  <a:pt x="881014" y="831670"/>
                </a:lnTo>
                <a:lnTo>
                  <a:pt x="904851" y="891082"/>
                </a:lnTo>
                <a:lnTo>
                  <a:pt x="904851" y="953231"/>
                </a:lnTo>
                <a:lnTo>
                  <a:pt x="992288" y="953231"/>
                </a:lnTo>
                <a:lnTo>
                  <a:pt x="992288" y="974586"/>
                </a:lnTo>
                <a:lnTo>
                  <a:pt x="1005155" y="974586"/>
                </a:lnTo>
                <a:lnTo>
                  <a:pt x="1005155" y="994938"/>
                </a:lnTo>
                <a:lnTo>
                  <a:pt x="1023297" y="994938"/>
                </a:lnTo>
                <a:lnTo>
                  <a:pt x="1023297" y="1018392"/>
                </a:lnTo>
                <a:lnTo>
                  <a:pt x="1050403" y="1018392"/>
                </a:lnTo>
                <a:lnTo>
                  <a:pt x="1050403" y="1041025"/>
                </a:lnTo>
                <a:lnTo>
                  <a:pt x="1164314" y="1041025"/>
                </a:lnTo>
                <a:lnTo>
                  <a:pt x="1193846" y="1110749"/>
                </a:lnTo>
                <a:lnTo>
                  <a:pt x="1193846" y="1171803"/>
                </a:lnTo>
                <a:lnTo>
                  <a:pt x="1207452" y="1213784"/>
                </a:lnTo>
                <a:lnTo>
                  <a:pt x="1207452" y="1246364"/>
                </a:lnTo>
                <a:lnTo>
                  <a:pt x="1318937" y="1246364"/>
                </a:lnTo>
                <a:lnTo>
                  <a:pt x="1318937" y="1265621"/>
                </a:lnTo>
                <a:lnTo>
                  <a:pt x="1462063" y="1265621"/>
                </a:lnTo>
                <a:lnTo>
                  <a:pt x="1462063" y="1293729"/>
                </a:lnTo>
                <a:lnTo>
                  <a:pt x="1473876" y="1293729"/>
                </a:lnTo>
                <a:lnTo>
                  <a:pt x="1473876" y="1309518"/>
                </a:lnTo>
                <a:lnTo>
                  <a:pt x="1506151" y="1309518"/>
                </a:lnTo>
                <a:lnTo>
                  <a:pt x="1506151" y="1336166"/>
                </a:lnTo>
                <a:lnTo>
                  <a:pt x="1520601" y="1336166"/>
                </a:lnTo>
                <a:lnTo>
                  <a:pt x="1520601" y="1352593"/>
                </a:lnTo>
                <a:lnTo>
                  <a:pt x="1751691" y="1352593"/>
                </a:lnTo>
                <a:lnTo>
                  <a:pt x="1751691" y="1374952"/>
                </a:lnTo>
                <a:lnTo>
                  <a:pt x="1775528" y="1374952"/>
                </a:lnTo>
                <a:lnTo>
                  <a:pt x="1788923" y="1505548"/>
                </a:lnTo>
                <a:lnTo>
                  <a:pt x="1806326" y="1505548"/>
                </a:lnTo>
                <a:lnTo>
                  <a:pt x="1806326" y="1523071"/>
                </a:lnTo>
                <a:lnTo>
                  <a:pt x="1826577" y="1523071"/>
                </a:lnTo>
                <a:lnTo>
                  <a:pt x="1826577" y="1549902"/>
                </a:lnTo>
                <a:lnTo>
                  <a:pt x="1897666" y="1549902"/>
                </a:lnTo>
                <a:lnTo>
                  <a:pt x="1897666" y="1569432"/>
                </a:lnTo>
                <a:lnTo>
                  <a:pt x="1922030" y="1569432"/>
                </a:lnTo>
                <a:lnTo>
                  <a:pt x="1922030" y="1590787"/>
                </a:lnTo>
                <a:lnTo>
                  <a:pt x="2070114" y="1590787"/>
                </a:lnTo>
                <a:lnTo>
                  <a:pt x="2070114" y="1609222"/>
                </a:lnTo>
                <a:lnTo>
                  <a:pt x="2198158" y="1609222"/>
                </a:lnTo>
                <a:lnTo>
                  <a:pt x="2199107" y="1634501"/>
                </a:lnTo>
                <a:lnTo>
                  <a:pt x="2207861" y="1634501"/>
                </a:lnTo>
                <a:lnTo>
                  <a:pt x="2207861" y="1652936"/>
                </a:lnTo>
                <a:lnTo>
                  <a:pt x="2516791" y="1652936"/>
                </a:lnTo>
                <a:lnTo>
                  <a:pt x="2516791" y="1675204"/>
                </a:lnTo>
                <a:lnTo>
                  <a:pt x="2532717" y="1675204"/>
                </a:lnTo>
                <a:lnTo>
                  <a:pt x="2532717" y="1695008"/>
                </a:lnTo>
                <a:lnTo>
                  <a:pt x="2614142" y="1695008"/>
                </a:lnTo>
                <a:lnTo>
                  <a:pt x="2634288" y="1733794"/>
                </a:lnTo>
                <a:lnTo>
                  <a:pt x="2685864" y="1733794"/>
                </a:lnTo>
                <a:lnTo>
                  <a:pt x="2685864" y="1775775"/>
                </a:lnTo>
                <a:lnTo>
                  <a:pt x="3044893" y="1775775"/>
                </a:lnTo>
                <a:lnTo>
                  <a:pt x="3044893" y="1796400"/>
                </a:lnTo>
                <a:lnTo>
                  <a:pt x="3072316" y="1796400"/>
                </a:lnTo>
                <a:lnTo>
                  <a:pt x="3088875" y="1822501"/>
                </a:lnTo>
                <a:lnTo>
                  <a:pt x="3390527" y="1822501"/>
                </a:lnTo>
                <a:lnTo>
                  <a:pt x="3390527" y="1848054"/>
                </a:lnTo>
                <a:lnTo>
                  <a:pt x="3428392" y="1848054"/>
                </a:lnTo>
                <a:lnTo>
                  <a:pt x="3428392" y="1872786"/>
                </a:lnTo>
                <a:lnTo>
                  <a:pt x="3518993" y="1872786"/>
                </a:lnTo>
                <a:lnTo>
                  <a:pt x="3518993" y="1905093"/>
                </a:lnTo>
                <a:lnTo>
                  <a:pt x="3539349" y="1905093"/>
                </a:lnTo>
                <a:lnTo>
                  <a:pt x="3539349" y="1921794"/>
                </a:lnTo>
                <a:lnTo>
                  <a:pt x="3550951" y="1921794"/>
                </a:lnTo>
                <a:lnTo>
                  <a:pt x="3550951" y="1954922"/>
                </a:lnTo>
                <a:lnTo>
                  <a:pt x="3572784" y="1954922"/>
                </a:lnTo>
                <a:lnTo>
                  <a:pt x="3572784" y="1973357"/>
                </a:lnTo>
                <a:lnTo>
                  <a:pt x="3983917" y="1973357"/>
                </a:lnTo>
                <a:lnTo>
                  <a:pt x="3983917" y="2009132"/>
                </a:lnTo>
                <a:lnTo>
                  <a:pt x="4028426" y="2009132"/>
                </a:lnTo>
                <a:lnTo>
                  <a:pt x="4028426" y="2044815"/>
                </a:lnTo>
                <a:lnTo>
                  <a:pt x="4175244" y="2044815"/>
                </a:lnTo>
                <a:lnTo>
                  <a:pt x="4175244" y="2078765"/>
                </a:lnTo>
                <a:lnTo>
                  <a:pt x="6189563" y="2078765"/>
                </a:lnTo>
              </a:path>
            </a:pathLst>
          </a:custGeom>
          <a:noFill/>
          <a:ln w="21071" cap="rnd">
            <a:solidFill>
              <a:schemeClr val="accent1">
                <a:lumMod val="25000"/>
                <a:lumOff val="75000"/>
              </a:schemeClr>
            </a:solidFill>
            <a:prstDash val="solid"/>
            <a:round/>
          </a:ln>
        </p:spPr>
        <p:txBody>
          <a:bodyPr/>
          <a:lstStyle/>
          <a:p>
            <a:endParaRPr lang="en-US"/>
          </a:p>
        </p:txBody>
      </p:sp>
      <p:sp>
        <p:nvSpPr>
          <p:cNvPr id="2" name="Title 1">
            <a:extLst>
              <a:ext uri="{FF2B5EF4-FFF2-40B4-BE49-F238E27FC236}">
                <a16:creationId xmlns:a16="http://schemas.microsoft.com/office/drawing/2014/main" id="{C9D997C0-0C5E-C2DC-7E3E-7EBC0B656322}"/>
              </a:ext>
            </a:extLst>
          </p:cNvPr>
          <p:cNvSpPr>
            <a:spLocks noGrp="1"/>
          </p:cNvSpPr>
          <p:nvPr>
            <p:ph type="title"/>
          </p:nvPr>
        </p:nvSpPr>
        <p:spPr>
          <a:xfrm>
            <a:off x="360915" y="65757"/>
            <a:ext cx="11645045" cy="1413582"/>
          </a:xfrm>
        </p:spPr>
        <p:txBody>
          <a:bodyPr>
            <a:noAutofit/>
          </a:bodyPr>
          <a:lstStyle/>
          <a:p>
            <a:r>
              <a:rPr lang="en-CA" sz="3200" b="1">
                <a:latin typeface="Arial" panose="020B0604020202020204" pitchFamily="34" charset="0"/>
                <a:cs typeface="Arial" panose="020B0604020202020204" pitchFamily="34" charset="0"/>
              </a:rPr>
              <a:t>EMBER-3: Subgroup Analysis of PFS of </a:t>
            </a:r>
            <a:r>
              <a:rPr lang="en-CA" err="1"/>
              <a:t>I</a:t>
            </a:r>
            <a:r>
              <a:rPr lang="en-CA" sz="3200" b="1" err="1">
                <a:latin typeface="Arial" panose="020B0604020202020204" pitchFamily="34" charset="0"/>
                <a:cs typeface="Arial" panose="020B0604020202020204" pitchFamily="34" charset="0"/>
              </a:rPr>
              <a:t>mlunestrant</a:t>
            </a:r>
            <a:r>
              <a:rPr lang="en-CA" sz="3200" b="1">
                <a:latin typeface="Arial" panose="020B0604020202020204" pitchFamily="34" charset="0"/>
                <a:cs typeface="Arial" panose="020B0604020202020204" pitchFamily="34" charset="0"/>
              </a:rPr>
              <a:t> + </a:t>
            </a:r>
            <a:r>
              <a:rPr lang="en-CA" err="1"/>
              <a:t>A</a:t>
            </a:r>
            <a:r>
              <a:rPr lang="en-CA" sz="3200" b="1" err="1">
                <a:latin typeface="Arial" panose="020B0604020202020204" pitchFamily="34" charset="0"/>
                <a:cs typeface="Arial" panose="020B0604020202020204" pitchFamily="34" charset="0"/>
              </a:rPr>
              <a:t>bemaciclib</a:t>
            </a:r>
            <a:r>
              <a:rPr lang="en-CA" sz="3200" b="1">
                <a:latin typeface="Arial" panose="020B0604020202020204" pitchFamily="34" charset="0"/>
                <a:cs typeface="Arial" panose="020B0604020202020204" pitchFamily="34" charset="0"/>
              </a:rPr>
              <a:t> vs </a:t>
            </a:r>
            <a:r>
              <a:rPr lang="en-CA" err="1"/>
              <a:t>I</a:t>
            </a:r>
            <a:r>
              <a:rPr lang="en-CA" sz="3200" b="1" err="1">
                <a:latin typeface="Arial" panose="020B0604020202020204" pitchFamily="34" charset="0"/>
                <a:cs typeface="Arial" panose="020B0604020202020204" pitchFamily="34" charset="0"/>
              </a:rPr>
              <a:t>mlunestrant</a:t>
            </a:r>
            <a:r>
              <a:rPr lang="en-CA" sz="3200" b="1">
                <a:latin typeface="Arial" panose="020B0604020202020204" pitchFamily="34" charset="0"/>
                <a:cs typeface="Arial" panose="020B0604020202020204" pitchFamily="34" charset="0"/>
              </a:rPr>
              <a:t> in CDK4/6i </a:t>
            </a:r>
            <a:r>
              <a:rPr lang="en-CA"/>
              <a:t>P</a:t>
            </a:r>
            <a:r>
              <a:rPr lang="en-CA" sz="3200" b="1">
                <a:latin typeface="Arial" panose="020B0604020202020204" pitchFamily="34" charset="0"/>
                <a:cs typeface="Arial" panose="020B0604020202020204" pitchFamily="34" charset="0"/>
              </a:rPr>
              <a:t>retreated </a:t>
            </a:r>
            <a:r>
              <a:rPr lang="en-CA"/>
              <a:t>P</a:t>
            </a:r>
            <a:r>
              <a:rPr lang="en-CA" sz="3200" b="1">
                <a:latin typeface="Arial" panose="020B0604020202020204" pitchFamily="34" charset="0"/>
                <a:cs typeface="Arial" panose="020B0604020202020204" pitchFamily="34" charset="0"/>
              </a:rPr>
              <a:t>atients</a:t>
            </a:r>
          </a:p>
        </p:txBody>
      </p:sp>
      <p:sp>
        <p:nvSpPr>
          <p:cNvPr id="3080" name="TextBox 3079">
            <a:extLst>
              <a:ext uri="{FF2B5EF4-FFF2-40B4-BE49-F238E27FC236}">
                <a16:creationId xmlns:a16="http://schemas.microsoft.com/office/drawing/2014/main" id="{64700685-3ECB-E858-AE89-6D268F90ABE8}"/>
              </a:ext>
            </a:extLst>
          </p:cNvPr>
          <p:cNvSpPr txBox="1">
            <a:spLocks/>
          </p:cNvSpPr>
          <p:nvPr/>
        </p:nvSpPr>
        <p:spPr>
          <a:xfrm>
            <a:off x="795839" y="5791320"/>
            <a:ext cx="10877598" cy="603649"/>
          </a:xfrm>
          <a:prstGeom prst="roundRect">
            <a:avLst>
              <a:gd name="adj" fmla="val 0"/>
            </a:avLst>
          </a:prstGeom>
          <a:solidFill>
            <a:schemeClr val="accent1">
              <a:lumMod val="10000"/>
              <a:lumOff val="90000"/>
            </a:schemeClr>
          </a:solidFill>
          <a:ln w="12700" cap="flat" cmpd="sng" algn="ctr">
            <a:noFill/>
            <a:prstDash val="solid"/>
          </a:ln>
          <a:effectLst/>
        </p:spPr>
        <p:txBody>
          <a:bodyPr wrap="square" lIns="0" tIns="182880" rIns="0" bIns="18288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600" b="1" spc="-30" dirty="0">
                <a:solidFill>
                  <a:prstClr val="black"/>
                </a:solidFill>
                <a:latin typeface="Arial" panose="020B0604020202020204" pitchFamily="34" charset="0"/>
                <a:ea typeface="Roboto" panose="02000000000000000000" pitchFamily="2" charset="0"/>
                <a:cs typeface="Arial" panose="020B0604020202020204" pitchFamily="34" charset="0"/>
              </a:rPr>
              <a:t>Consistent benefit of </a:t>
            </a:r>
            <a:r>
              <a:rPr lang="en-US" sz="1600" b="1" spc="-30" dirty="0" err="1">
                <a:solidFill>
                  <a:prstClr val="black"/>
                </a:solidFill>
                <a:latin typeface="Arial" panose="020B0604020202020204" pitchFamily="34" charset="0"/>
                <a:ea typeface="Roboto" panose="02000000000000000000" pitchFamily="2" charset="0"/>
                <a:cs typeface="Arial" panose="020B0604020202020204" pitchFamily="34" charset="0"/>
              </a:rPr>
              <a:t>imlunestrant</a:t>
            </a:r>
            <a:r>
              <a:rPr lang="en-US" sz="1600" b="1" spc="-30" dirty="0">
                <a:solidFill>
                  <a:prstClr val="black"/>
                </a:solidFill>
                <a:latin typeface="Arial" panose="020B0604020202020204" pitchFamily="34" charset="0"/>
                <a:ea typeface="Roboto" panose="02000000000000000000" pitchFamily="2" charset="0"/>
                <a:cs typeface="Arial" panose="020B0604020202020204" pitchFamily="34" charset="0"/>
              </a:rPr>
              <a:t> + </a:t>
            </a:r>
            <a:r>
              <a:rPr lang="en-US" sz="1600" b="1" spc="-30" dirty="0" err="1">
                <a:solidFill>
                  <a:prstClr val="black"/>
                </a:solidFill>
                <a:latin typeface="Arial" panose="020B0604020202020204" pitchFamily="34" charset="0"/>
                <a:ea typeface="Roboto" panose="02000000000000000000" pitchFamily="2" charset="0"/>
                <a:cs typeface="Arial" panose="020B0604020202020204" pitchFamily="34" charset="0"/>
              </a:rPr>
              <a:t>abemaciclib</a:t>
            </a:r>
            <a:r>
              <a:rPr lang="en-US" sz="1600" b="1" spc="-30" dirty="0">
                <a:solidFill>
                  <a:prstClr val="black"/>
                </a:solidFill>
                <a:latin typeface="Arial" panose="020B0604020202020204" pitchFamily="34" charset="0"/>
                <a:ea typeface="Roboto" panose="02000000000000000000" pitchFamily="2" charset="0"/>
                <a:cs typeface="Arial" panose="020B0604020202020204" pitchFamily="34" charset="0"/>
              </a:rPr>
              <a:t> maintained in patients previously treated with a CDK4/6i</a:t>
            </a:r>
          </a:p>
        </p:txBody>
      </p:sp>
      <p:graphicFrame>
        <p:nvGraphicFramePr>
          <p:cNvPr id="3082" name="Table 3081">
            <a:extLst>
              <a:ext uri="{FF2B5EF4-FFF2-40B4-BE49-F238E27FC236}">
                <a16:creationId xmlns:a16="http://schemas.microsoft.com/office/drawing/2014/main" id="{9A90826D-10AB-9EF4-D2EC-7AADB972202C}"/>
              </a:ext>
            </a:extLst>
          </p:cNvPr>
          <p:cNvGraphicFramePr>
            <a:graphicFrameLocks noGrp="1"/>
          </p:cNvGraphicFramePr>
          <p:nvPr>
            <p:extLst>
              <p:ext uri="{D42A27DB-BD31-4B8C-83A1-F6EECF244321}">
                <p14:modId xmlns:p14="http://schemas.microsoft.com/office/powerpoint/2010/main" val="2408542035"/>
              </p:ext>
            </p:extLst>
          </p:nvPr>
        </p:nvGraphicFramePr>
        <p:xfrm>
          <a:off x="7913739" y="1686529"/>
          <a:ext cx="3759698" cy="1689131"/>
        </p:xfrm>
        <a:graphic>
          <a:graphicData uri="http://schemas.openxmlformats.org/drawingml/2006/table">
            <a:tbl>
              <a:tblPr firstRow="1" bandRow="1">
                <a:tableStyleId>{2D5ABB26-0587-4C30-8999-92F81FD0307C}</a:tableStyleId>
              </a:tblPr>
              <a:tblGrid>
                <a:gridCol w="1170992">
                  <a:extLst>
                    <a:ext uri="{9D8B030D-6E8A-4147-A177-3AD203B41FA5}">
                      <a16:colId xmlns:a16="http://schemas.microsoft.com/office/drawing/2014/main" val="14112071"/>
                    </a:ext>
                  </a:extLst>
                </a:gridCol>
                <a:gridCol w="1234300">
                  <a:extLst>
                    <a:ext uri="{9D8B030D-6E8A-4147-A177-3AD203B41FA5}">
                      <a16:colId xmlns:a16="http://schemas.microsoft.com/office/drawing/2014/main" val="633949007"/>
                    </a:ext>
                  </a:extLst>
                </a:gridCol>
                <a:gridCol w="1354406">
                  <a:extLst>
                    <a:ext uri="{9D8B030D-6E8A-4147-A177-3AD203B41FA5}">
                      <a16:colId xmlns:a16="http://schemas.microsoft.com/office/drawing/2014/main" val="665086529"/>
                    </a:ext>
                  </a:extLst>
                </a:gridCol>
              </a:tblGrid>
              <a:tr h="251675">
                <a:tc>
                  <a:txBody>
                    <a:bodyPr/>
                    <a:lstStyle>
                      <a:lvl1pPr marL="0" algn="l" defTabSz="457200" rtl="0" eaLnBrk="1" latinLnBrk="0" hangingPunct="1">
                        <a:defRPr sz="1800" b="1" kern="1200">
                          <a:solidFill>
                            <a:schemeClr val="lt1"/>
                          </a:solidFill>
                          <a:latin typeface="Calibri"/>
                          <a:ea typeface="Heiti SC Light"/>
                          <a:cs typeface="Heiti SC Light"/>
                        </a:defRPr>
                      </a:lvl1pPr>
                      <a:lvl2pPr marL="457200" algn="l" defTabSz="457200" rtl="0" eaLnBrk="1" latinLnBrk="0" hangingPunct="1">
                        <a:defRPr sz="1800" b="1" kern="1200">
                          <a:solidFill>
                            <a:schemeClr val="lt1"/>
                          </a:solidFill>
                          <a:latin typeface="Calibri"/>
                          <a:ea typeface="Heiti SC Light"/>
                          <a:cs typeface="Heiti SC Light"/>
                        </a:defRPr>
                      </a:lvl2pPr>
                      <a:lvl3pPr marL="914400" algn="l" defTabSz="457200" rtl="0" eaLnBrk="1" latinLnBrk="0" hangingPunct="1">
                        <a:defRPr sz="1800" b="1" kern="1200">
                          <a:solidFill>
                            <a:schemeClr val="lt1"/>
                          </a:solidFill>
                          <a:latin typeface="Calibri"/>
                          <a:ea typeface="Heiti SC Light"/>
                          <a:cs typeface="Heiti SC Light"/>
                        </a:defRPr>
                      </a:lvl3pPr>
                      <a:lvl4pPr marL="1371600" algn="l" defTabSz="457200" rtl="0" eaLnBrk="1" latinLnBrk="0" hangingPunct="1">
                        <a:defRPr sz="1800" b="1" kern="1200">
                          <a:solidFill>
                            <a:schemeClr val="lt1"/>
                          </a:solidFill>
                          <a:latin typeface="Calibri"/>
                          <a:ea typeface="Heiti SC Light"/>
                          <a:cs typeface="Heiti SC Light"/>
                        </a:defRPr>
                      </a:lvl4pPr>
                      <a:lvl5pPr marL="1828800" algn="l" defTabSz="457200" rtl="0" eaLnBrk="1" latinLnBrk="0" hangingPunct="1">
                        <a:defRPr sz="1800" b="1" kern="1200">
                          <a:solidFill>
                            <a:schemeClr val="lt1"/>
                          </a:solidFill>
                          <a:latin typeface="Calibri"/>
                          <a:ea typeface="Heiti SC Light"/>
                          <a:cs typeface="Heiti SC Light"/>
                        </a:defRPr>
                      </a:lvl5pPr>
                      <a:lvl6pPr marL="2286000" algn="l" defTabSz="457200" rtl="0" eaLnBrk="1" latinLnBrk="0" hangingPunct="1">
                        <a:defRPr sz="1800" b="1" kern="1200">
                          <a:solidFill>
                            <a:schemeClr val="lt1"/>
                          </a:solidFill>
                          <a:latin typeface="Calibri"/>
                          <a:ea typeface="Heiti SC Light"/>
                          <a:cs typeface="Heiti SC Light"/>
                        </a:defRPr>
                      </a:lvl6pPr>
                      <a:lvl7pPr marL="2743200" algn="l" defTabSz="457200" rtl="0" eaLnBrk="1" latinLnBrk="0" hangingPunct="1">
                        <a:defRPr sz="1800" b="1" kern="1200">
                          <a:solidFill>
                            <a:schemeClr val="lt1"/>
                          </a:solidFill>
                          <a:latin typeface="Calibri"/>
                          <a:ea typeface="Heiti SC Light"/>
                          <a:cs typeface="Heiti SC Light"/>
                        </a:defRPr>
                      </a:lvl7pPr>
                      <a:lvl8pPr marL="3200400" algn="l" defTabSz="457200" rtl="0" eaLnBrk="1" latinLnBrk="0" hangingPunct="1">
                        <a:defRPr sz="1800" b="1" kern="1200">
                          <a:solidFill>
                            <a:schemeClr val="lt1"/>
                          </a:solidFill>
                          <a:latin typeface="Calibri"/>
                          <a:ea typeface="Heiti SC Light"/>
                          <a:cs typeface="Heiti SC Light"/>
                        </a:defRPr>
                      </a:lvl8pPr>
                      <a:lvl9pPr marL="3657600" algn="l" defTabSz="457200" rtl="0" eaLnBrk="1" latinLnBrk="0" hangingPunct="1">
                        <a:defRPr sz="1800" b="1" kern="1200">
                          <a:solidFill>
                            <a:schemeClr val="lt1"/>
                          </a:solidFill>
                          <a:latin typeface="Calibri"/>
                          <a:ea typeface="Heiti SC Light"/>
                          <a:cs typeface="Heiti SC Light"/>
                        </a:defRPr>
                      </a:lvl9pPr>
                    </a:lstStyle>
                    <a:p>
                      <a:endParaRPr lang="en-GB" sz="1100" noProof="0" dirty="0">
                        <a:solidFill>
                          <a:schemeClr val="tx1"/>
                        </a:solidFill>
                        <a:latin typeface="Arial" panose="020B0604020202020204" pitchFamily="34" charset="0"/>
                        <a:ea typeface="Roboto" panose="02000000000000000000" pitchFamily="2" charset="0"/>
                        <a:cs typeface="Arial" panose="020B0604020202020204" pitchFamily="34" charset="0"/>
                      </a:endParaRPr>
                    </a:p>
                  </a:txBody>
                  <a:tcPr marL="68581" marR="6858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Imlunestrant + abemaciclib n=139</a:t>
                      </a:r>
                      <a:endPar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8D3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rPr>
                        <a:t>Imlunestrant n=140</a:t>
                      </a:r>
                      <a:endParaRPr kumimoji="0" lang="en-GB" sz="1100" b="1" i="0" u="none" strike="noStrike" kern="1200" cap="none" spc="0" normalizeH="0" baseline="30000" noProof="0" dirty="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C7CEA"/>
                    </a:solidFill>
                  </a:tcPr>
                </a:tc>
                <a:extLst>
                  <a:ext uri="{0D108BD9-81ED-4DB2-BD59-A6C34878D82A}">
                    <a16:rowId xmlns:a16="http://schemas.microsoft.com/office/drawing/2014/main" val="518073165"/>
                  </a:ext>
                </a:extLst>
              </a:tr>
              <a:tr h="251675">
                <a:tc>
                  <a:txBody>
                    <a:bodyPr/>
                    <a:lstStyle/>
                    <a:p>
                      <a:pPr algn="l">
                        <a:spcBef>
                          <a:spcPts val="0"/>
                        </a:spcBef>
                        <a:spcAft>
                          <a:spcPts val="0"/>
                        </a:spcAft>
                      </a:pPr>
                      <a:r>
                        <a:rPr lang="en-GB" sz="1100" kern="1200" baseline="0" noProof="0">
                          <a:solidFill>
                            <a:schemeClr val="tx1"/>
                          </a:solidFill>
                          <a:latin typeface="Arial" panose="020B0604020202020204" pitchFamily="34" charset="0"/>
                          <a:ea typeface="Roboto" panose="02000000000000000000" pitchFamily="2" charset="0"/>
                          <a:cs typeface="Arial" panose="020B0604020202020204" pitchFamily="34" charset="0"/>
                        </a:rPr>
                        <a:t>No. of events</a:t>
                      </a:r>
                      <a:endParaRPr lang="en-GB" sz="1100" kern="1200" baseline="0" noProof="0" dirty="0">
                        <a:solidFill>
                          <a:schemeClr val="tx1"/>
                        </a:solidFill>
                        <a:latin typeface="Arial" panose="020B0604020202020204" pitchFamily="34" charset="0"/>
                        <a:ea typeface="Roboto" panose="02000000000000000000" pitchFamily="2" charset="0"/>
                        <a:cs typeface="Arial"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kumimoji="0" lang="en-GB" sz="11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97</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kumimoji="0" lang="en-GB" sz="11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120</a:t>
                      </a: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3757133"/>
                  </a:ext>
                </a:extLst>
              </a:tr>
              <a:tr h="408971">
                <a:tc>
                  <a:txBody>
                    <a:bodyPr/>
                    <a:lstStyle>
                      <a:lvl1pPr marL="0" algn="l" defTabSz="457200" rtl="0" eaLnBrk="1" latinLnBrk="0" hangingPunct="1">
                        <a:defRPr sz="1800" kern="1200">
                          <a:solidFill>
                            <a:schemeClr val="dk1"/>
                          </a:solidFill>
                          <a:latin typeface="Calibri"/>
                          <a:ea typeface="Heiti SC Light"/>
                          <a:cs typeface="Heiti SC Light"/>
                        </a:defRPr>
                      </a:lvl1pPr>
                      <a:lvl2pPr marL="457200" algn="l" defTabSz="457200" rtl="0" eaLnBrk="1" latinLnBrk="0" hangingPunct="1">
                        <a:defRPr sz="1800" kern="1200">
                          <a:solidFill>
                            <a:schemeClr val="dk1"/>
                          </a:solidFill>
                          <a:latin typeface="Calibri"/>
                          <a:ea typeface="Heiti SC Light"/>
                          <a:cs typeface="Heiti SC Light"/>
                        </a:defRPr>
                      </a:lvl2pPr>
                      <a:lvl3pPr marL="914400" algn="l" defTabSz="457200" rtl="0" eaLnBrk="1" latinLnBrk="0" hangingPunct="1">
                        <a:defRPr sz="1800" kern="1200">
                          <a:solidFill>
                            <a:schemeClr val="dk1"/>
                          </a:solidFill>
                          <a:latin typeface="Calibri"/>
                          <a:ea typeface="Heiti SC Light"/>
                          <a:cs typeface="Heiti SC Light"/>
                        </a:defRPr>
                      </a:lvl3pPr>
                      <a:lvl4pPr marL="1371600" algn="l" defTabSz="457200" rtl="0" eaLnBrk="1" latinLnBrk="0" hangingPunct="1">
                        <a:defRPr sz="1800" kern="1200">
                          <a:solidFill>
                            <a:schemeClr val="dk1"/>
                          </a:solidFill>
                          <a:latin typeface="Calibri"/>
                          <a:ea typeface="Heiti SC Light"/>
                          <a:cs typeface="Heiti SC Light"/>
                        </a:defRPr>
                      </a:lvl4pPr>
                      <a:lvl5pPr marL="1828800" algn="l" defTabSz="457200" rtl="0" eaLnBrk="1" latinLnBrk="0" hangingPunct="1">
                        <a:defRPr sz="1800" kern="1200">
                          <a:solidFill>
                            <a:schemeClr val="dk1"/>
                          </a:solidFill>
                          <a:latin typeface="Calibri"/>
                          <a:ea typeface="Heiti SC Light"/>
                          <a:cs typeface="Heiti SC Light"/>
                        </a:defRPr>
                      </a:lvl5pPr>
                      <a:lvl6pPr marL="2286000" algn="l" defTabSz="457200" rtl="0" eaLnBrk="1" latinLnBrk="0" hangingPunct="1">
                        <a:defRPr sz="1800" kern="1200">
                          <a:solidFill>
                            <a:schemeClr val="dk1"/>
                          </a:solidFill>
                          <a:latin typeface="Calibri"/>
                          <a:ea typeface="Heiti SC Light"/>
                          <a:cs typeface="Heiti SC Light"/>
                        </a:defRPr>
                      </a:lvl6pPr>
                      <a:lvl7pPr marL="2743200" algn="l" defTabSz="457200" rtl="0" eaLnBrk="1" latinLnBrk="0" hangingPunct="1">
                        <a:defRPr sz="1800" kern="1200">
                          <a:solidFill>
                            <a:schemeClr val="dk1"/>
                          </a:solidFill>
                          <a:latin typeface="Calibri"/>
                          <a:ea typeface="Heiti SC Light"/>
                          <a:cs typeface="Heiti SC Light"/>
                        </a:defRPr>
                      </a:lvl7pPr>
                      <a:lvl8pPr marL="3200400" algn="l" defTabSz="457200" rtl="0" eaLnBrk="1" latinLnBrk="0" hangingPunct="1">
                        <a:defRPr sz="1800" kern="1200">
                          <a:solidFill>
                            <a:schemeClr val="dk1"/>
                          </a:solidFill>
                          <a:latin typeface="Calibri"/>
                          <a:ea typeface="Heiti SC Light"/>
                          <a:cs typeface="Heiti SC Light"/>
                        </a:defRPr>
                      </a:lvl8pPr>
                      <a:lvl9pPr marL="3657600" algn="l" defTabSz="457200" rtl="0" eaLnBrk="1" latinLnBrk="0" hangingPunct="1">
                        <a:defRPr sz="1800" kern="1200">
                          <a:solidFill>
                            <a:schemeClr val="dk1"/>
                          </a:solidFill>
                          <a:latin typeface="Calibri"/>
                          <a:ea typeface="Heiti SC Light"/>
                          <a:cs typeface="Heiti SC Light"/>
                        </a:defRPr>
                      </a:lvl9pPr>
                    </a:lstStyle>
                    <a:p>
                      <a:pPr algn="l">
                        <a:spcBef>
                          <a:spcPts val="0"/>
                        </a:spcBef>
                        <a:spcAft>
                          <a:spcPts val="0"/>
                        </a:spcAft>
                      </a:pPr>
                      <a:r>
                        <a:rPr lang="en-GB" sz="1100" noProof="0">
                          <a:solidFill>
                            <a:schemeClr val="tx1"/>
                          </a:solidFill>
                          <a:latin typeface="Arial" panose="020B0604020202020204" pitchFamily="34" charset="0"/>
                          <a:ea typeface="Roboto" panose="02000000000000000000" pitchFamily="2" charset="0"/>
                          <a:cs typeface="Arial" panose="020B0604020202020204" pitchFamily="34" charset="0"/>
                        </a:rPr>
                        <a:t>Median (95%</a:t>
                      </a:r>
                      <a:r>
                        <a:rPr lang="en-GB" sz="1100" baseline="0" noProof="0">
                          <a:solidFill>
                            <a:schemeClr val="tx1"/>
                          </a:solidFill>
                          <a:latin typeface="Arial" panose="020B0604020202020204" pitchFamily="34" charset="0"/>
                          <a:ea typeface="Roboto" panose="02000000000000000000" pitchFamily="2" charset="0"/>
                          <a:cs typeface="Arial" panose="020B0604020202020204" pitchFamily="34" charset="0"/>
                        </a:rPr>
                        <a:t>CI)</a:t>
                      </a:r>
                      <a:endParaRPr lang="en-GB" sz="1100" b="1" noProof="0">
                        <a:solidFill>
                          <a:schemeClr val="tx1"/>
                        </a:solidFill>
                        <a:latin typeface="Arial" panose="020B0604020202020204" pitchFamily="34" charset="0"/>
                        <a:ea typeface="Roboto" panose="02000000000000000000" pitchFamily="2" charset="0"/>
                        <a:cs typeface="Arial"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9.1 </a:t>
                      </a:r>
                      <a:r>
                        <a:rPr kumimoji="0" lang="en-GB" sz="11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(7.2-11.3)</a:t>
                      </a: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3.7 </a:t>
                      </a:r>
                      <a:r>
                        <a:rPr kumimoji="0" lang="en-GB" sz="11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(2.1-5.5)</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43896891"/>
                  </a:ext>
                </a:extLst>
              </a:tr>
              <a:tr h="251675">
                <a:tc>
                  <a:txBody>
                    <a:bodyPr/>
                    <a:lstStyle/>
                    <a:p>
                      <a:pPr algn="l">
                        <a:spcBef>
                          <a:spcPts val="0"/>
                        </a:spcBef>
                        <a:spcAft>
                          <a:spcPts val="0"/>
                        </a:spcAft>
                      </a:pPr>
                      <a:r>
                        <a:rPr lang="en-GB" sz="1100" noProof="0">
                          <a:solidFill>
                            <a:schemeClr val="tx1"/>
                          </a:solidFill>
                          <a:latin typeface="Arial" panose="020B0604020202020204" pitchFamily="34" charset="0"/>
                          <a:ea typeface="Roboto" panose="02000000000000000000" pitchFamily="2" charset="0"/>
                          <a:cs typeface="Arial" panose="020B0604020202020204" pitchFamily="34" charset="0"/>
                        </a:rPr>
                        <a:t>HR (95% CI)</a:t>
                      </a:r>
                      <a:endParaRPr kumimoji="0" lang="en-GB" sz="11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spcBef>
                          <a:spcPts val="0"/>
                        </a:spcBef>
                        <a:spcAft>
                          <a:spcPts val="0"/>
                        </a:spcAft>
                      </a:pPr>
                      <a:r>
                        <a:rPr kumimoji="0" lang="en-US" sz="11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0.53 </a:t>
                      </a:r>
                      <a:r>
                        <a:rPr kumimoji="0" lang="en-US" sz="11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(0.40–0.69)</a:t>
                      </a:r>
                    </a:p>
                    <a:p>
                      <a:pPr algn="ctr">
                        <a:spcBef>
                          <a:spcPts val="0"/>
                        </a:spcBef>
                        <a:spcAft>
                          <a:spcPts val="0"/>
                        </a:spcAft>
                      </a:pPr>
                      <a:r>
                        <a:rPr kumimoji="0" lang="en-US" sz="11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Nominal </a:t>
                      </a:r>
                      <a:r>
                        <a:rPr kumimoji="0" lang="en-US" sz="1100" b="0" i="1"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P-</a:t>
                      </a:r>
                      <a:r>
                        <a:rPr kumimoji="0" lang="en-US" sz="11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value &lt; 0.0001</a:t>
                      </a:r>
                      <a:endParaRPr lang="en-US" sz="1100" dirty="0">
                        <a:latin typeface="Arial" panose="020B0604020202020204" pitchFamily="34"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endParaRPr kumimoji="0" lang="en-GB" sz="1600" b="0" i="0" u="none" strike="noStrike" kern="1200" cap="none" spc="0" normalizeH="0" baseline="0" noProof="0">
                        <a:ln>
                          <a:noFill/>
                        </a:ln>
                        <a:solidFill>
                          <a:schemeClr val="tx1"/>
                        </a:solidFill>
                        <a:effectLst/>
                        <a:uLnTx/>
                        <a:uFillTx/>
                        <a:latin typeface="Arial"/>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64111990"/>
                  </a:ext>
                </a:extLst>
              </a:tr>
            </a:tbl>
          </a:graphicData>
        </a:graphic>
      </p:graphicFrame>
      <p:sp>
        <p:nvSpPr>
          <p:cNvPr id="5" name="Rectangle: Rounded Corners 4">
            <a:extLst>
              <a:ext uri="{FF2B5EF4-FFF2-40B4-BE49-F238E27FC236}">
                <a16:creationId xmlns:a16="http://schemas.microsoft.com/office/drawing/2014/main" id="{30E2BA08-38AB-B9F1-7F22-D261B36F151D}"/>
              </a:ext>
            </a:extLst>
          </p:cNvPr>
          <p:cNvSpPr/>
          <p:nvPr/>
        </p:nvSpPr>
        <p:spPr>
          <a:xfrm>
            <a:off x="795839" y="2584423"/>
            <a:ext cx="2033516" cy="1799621"/>
          </a:xfrm>
          <a:prstGeom prst="roundRect">
            <a:avLst>
              <a:gd name="adj" fmla="val 0"/>
            </a:avLst>
          </a:prstGeom>
          <a:solidFill>
            <a:schemeClr val="accent1">
              <a:lumMod val="10000"/>
              <a:lumOff val="90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CA" sz="1600">
                <a:solidFill>
                  <a:schemeClr val="tx1"/>
                </a:solidFill>
                <a:latin typeface="Arial" panose="020B0604020202020204" pitchFamily="34" charset="0"/>
                <a:ea typeface="Roboto" panose="02000000000000000000" pitchFamily="2" charset="0"/>
                <a:cs typeface="Arial" panose="020B0604020202020204" pitchFamily="34" charset="0"/>
              </a:rPr>
              <a:t>CDK4/6i pretreated patients represent </a:t>
            </a:r>
            <a:r>
              <a:rPr lang="en-CA" sz="2400" b="1">
                <a:solidFill>
                  <a:schemeClr val="tx1"/>
                </a:solidFill>
                <a:latin typeface="Arial" panose="020B0604020202020204" pitchFamily="34" charset="0"/>
                <a:ea typeface="Roboto" panose="02000000000000000000" pitchFamily="2" charset="0"/>
                <a:cs typeface="Arial" panose="020B0604020202020204" pitchFamily="34" charset="0"/>
              </a:rPr>
              <a:t>65% </a:t>
            </a:r>
            <a:r>
              <a:rPr lang="en-CA" sz="1600">
                <a:solidFill>
                  <a:schemeClr val="tx1"/>
                </a:solidFill>
                <a:latin typeface="Arial" panose="020B0604020202020204" pitchFamily="34" charset="0"/>
                <a:ea typeface="Roboto" panose="02000000000000000000" pitchFamily="2" charset="0"/>
                <a:cs typeface="Arial" panose="020B0604020202020204" pitchFamily="34" charset="0"/>
              </a:rPr>
              <a:t>of the patient population</a:t>
            </a:r>
          </a:p>
        </p:txBody>
      </p:sp>
      <p:sp>
        <p:nvSpPr>
          <p:cNvPr id="7" name="TextBox 6">
            <a:extLst>
              <a:ext uri="{FF2B5EF4-FFF2-40B4-BE49-F238E27FC236}">
                <a16:creationId xmlns:a16="http://schemas.microsoft.com/office/drawing/2014/main" id="{5F317308-14AE-4AE9-CFFA-5E378073E587}"/>
              </a:ext>
            </a:extLst>
          </p:cNvPr>
          <p:cNvSpPr txBox="1"/>
          <p:nvPr/>
        </p:nvSpPr>
        <p:spPr>
          <a:xfrm>
            <a:off x="5184939" y="4968000"/>
            <a:ext cx="3726279" cy="307777"/>
          </a:xfrm>
          <a:prstGeom prst="rect">
            <a:avLst/>
          </a:prstGeom>
          <a:noFill/>
        </p:spPr>
        <p:txBody>
          <a:bodyPr wrap="square" rtlCol="0">
            <a:spAutoFit/>
          </a:bodyPr>
          <a:lstStyle/>
          <a:p>
            <a:pPr algn="ctr"/>
            <a:r>
              <a:rPr lang="en-CA" sz="1400" b="1">
                <a:latin typeface="Arial" panose="020B0604020202020204" pitchFamily="34" charset="0"/>
                <a:ea typeface="Roboto" panose="02000000000000000000" pitchFamily="2" charset="0"/>
                <a:cs typeface="Arial" panose="020B0604020202020204" pitchFamily="34" charset="0"/>
              </a:rPr>
              <a:t>Time (months)</a:t>
            </a:r>
          </a:p>
        </p:txBody>
      </p:sp>
      <p:sp>
        <p:nvSpPr>
          <p:cNvPr id="8" name="TextBox 7">
            <a:extLst>
              <a:ext uri="{FF2B5EF4-FFF2-40B4-BE49-F238E27FC236}">
                <a16:creationId xmlns:a16="http://schemas.microsoft.com/office/drawing/2014/main" id="{F95955FF-2CF5-43DA-B3E4-850AA5D6CDCD}"/>
              </a:ext>
            </a:extLst>
          </p:cNvPr>
          <p:cNvSpPr txBox="1"/>
          <p:nvPr/>
        </p:nvSpPr>
        <p:spPr>
          <a:xfrm>
            <a:off x="3152989" y="1877372"/>
            <a:ext cx="503236" cy="2893100"/>
          </a:xfrm>
          <a:prstGeom prst="rect">
            <a:avLst/>
          </a:prstGeom>
          <a:noFill/>
        </p:spPr>
        <p:txBody>
          <a:bodyPr wrap="square" rtlCol="0">
            <a:spAutoFit/>
          </a:bodyPr>
          <a:lstStyle/>
          <a:p>
            <a:pPr algn="r"/>
            <a:r>
              <a:rPr lang="en-CA" sz="1400">
                <a:latin typeface="Arial" panose="020B0604020202020204" pitchFamily="34" charset="0"/>
                <a:ea typeface="Roboto" panose="02000000000000000000" pitchFamily="2" charset="0"/>
                <a:cs typeface="Arial" panose="020B0604020202020204" pitchFamily="34" charset="0"/>
              </a:rPr>
              <a:t>100</a:t>
            </a:r>
          </a:p>
          <a:p>
            <a:pPr algn="r"/>
            <a:endParaRPr lang="en-CA" sz="1200">
              <a:latin typeface="Arial" panose="020B0604020202020204" pitchFamily="34" charset="0"/>
              <a:ea typeface="Roboto" panose="02000000000000000000" pitchFamily="2" charset="0"/>
              <a:cs typeface="Arial" panose="020B0604020202020204" pitchFamily="34" charset="0"/>
            </a:endParaRPr>
          </a:p>
          <a:p>
            <a:pPr algn="r"/>
            <a:endParaRPr lang="en-CA" sz="1200">
              <a:latin typeface="Arial" panose="020B0604020202020204" pitchFamily="34" charset="0"/>
              <a:ea typeface="Roboto" panose="02000000000000000000" pitchFamily="2" charset="0"/>
              <a:cs typeface="Arial" panose="020B0604020202020204" pitchFamily="34" charset="0"/>
            </a:endParaRPr>
          </a:p>
          <a:p>
            <a:pPr algn="r"/>
            <a:r>
              <a:rPr lang="en-CA" sz="1400">
                <a:latin typeface="Arial" panose="020B0604020202020204" pitchFamily="34" charset="0"/>
                <a:ea typeface="Roboto" panose="02000000000000000000" pitchFamily="2" charset="0"/>
                <a:cs typeface="Arial" panose="020B0604020202020204" pitchFamily="34" charset="0"/>
              </a:rPr>
              <a:t>75</a:t>
            </a:r>
          </a:p>
          <a:p>
            <a:pPr algn="r"/>
            <a:endParaRPr lang="en-CA" sz="1200">
              <a:latin typeface="Arial" panose="020B0604020202020204" pitchFamily="34" charset="0"/>
              <a:ea typeface="Roboto" panose="02000000000000000000" pitchFamily="2" charset="0"/>
              <a:cs typeface="Arial" panose="020B0604020202020204" pitchFamily="34" charset="0"/>
            </a:endParaRPr>
          </a:p>
          <a:p>
            <a:pPr algn="r"/>
            <a:endParaRPr lang="en-CA" sz="1600">
              <a:latin typeface="Arial" panose="020B0604020202020204" pitchFamily="34" charset="0"/>
              <a:ea typeface="Roboto" panose="02000000000000000000" pitchFamily="2" charset="0"/>
              <a:cs typeface="Arial" panose="020B0604020202020204" pitchFamily="34" charset="0"/>
            </a:endParaRPr>
          </a:p>
          <a:p>
            <a:pPr algn="r"/>
            <a:r>
              <a:rPr lang="en-CA" sz="1400">
                <a:latin typeface="Arial" panose="020B0604020202020204" pitchFamily="34" charset="0"/>
                <a:ea typeface="Roboto" panose="02000000000000000000" pitchFamily="2" charset="0"/>
                <a:cs typeface="Arial" panose="020B0604020202020204" pitchFamily="34" charset="0"/>
              </a:rPr>
              <a:t>50</a:t>
            </a:r>
          </a:p>
          <a:p>
            <a:pPr algn="r"/>
            <a:endParaRPr lang="en-CA" sz="1200">
              <a:latin typeface="Arial" panose="020B0604020202020204" pitchFamily="34" charset="0"/>
              <a:ea typeface="Roboto" panose="02000000000000000000" pitchFamily="2" charset="0"/>
              <a:cs typeface="Arial" panose="020B0604020202020204" pitchFamily="34" charset="0"/>
            </a:endParaRPr>
          </a:p>
          <a:p>
            <a:pPr algn="r"/>
            <a:endParaRPr lang="en-CA">
              <a:latin typeface="Arial" panose="020B0604020202020204" pitchFamily="34" charset="0"/>
              <a:ea typeface="Roboto" panose="02000000000000000000" pitchFamily="2" charset="0"/>
              <a:cs typeface="Arial" panose="020B0604020202020204" pitchFamily="34" charset="0"/>
            </a:endParaRPr>
          </a:p>
          <a:p>
            <a:pPr algn="r"/>
            <a:r>
              <a:rPr lang="en-CA" sz="1400">
                <a:latin typeface="Arial" panose="020B0604020202020204" pitchFamily="34" charset="0"/>
                <a:ea typeface="Roboto" panose="02000000000000000000" pitchFamily="2" charset="0"/>
                <a:cs typeface="Arial" panose="020B0604020202020204" pitchFamily="34" charset="0"/>
              </a:rPr>
              <a:t>25</a:t>
            </a:r>
          </a:p>
          <a:p>
            <a:pPr algn="r"/>
            <a:endParaRPr lang="en-CA" sz="1200">
              <a:latin typeface="Arial" panose="020B0604020202020204" pitchFamily="34" charset="0"/>
              <a:ea typeface="Roboto" panose="02000000000000000000" pitchFamily="2" charset="0"/>
              <a:cs typeface="Arial" panose="020B0604020202020204" pitchFamily="34" charset="0"/>
            </a:endParaRPr>
          </a:p>
          <a:p>
            <a:pPr algn="r"/>
            <a:endParaRPr lang="en-CA">
              <a:latin typeface="Arial" panose="020B0604020202020204" pitchFamily="34" charset="0"/>
              <a:ea typeface="Roboto" panose="02000000000000000000" pitchFamily="2" charset="0"/>
              <a:cs typeface="Arial" panose="020B0604020202020204" pitchFamily="34" charset="0"/>
            </a:endParaRPr>
          </a:p>
          <a:p>
            <a:pPr algn="r"/>
            <a:r>
              <a:rPr lang="en-CA" sz="1400">
                <a:latin typeface="Arial" panose="020B0604020202020204" pitchFamily="34" charset="0"/>
                <a:ea typeface="Roboto" panose="02000000000000000000" pitchFamily="2" charset="0"/>
                <a:cs typeface="Arial" panose="020B0604020202020204" pitchFamily="34" charset="0"/>
              </a:rPr>
              <a:t>0</a:t>
            </a:r>
          </a:p>
        </p:txBody>
      </p:sp>
      <p:sp>
        <p:nvSpPr>
          <p:cNvPr id="13" name="TextBox 12">
            <a:extLst>
              <a:ext uri="{FF2B5EF4-FFF2-40B4-BE49-F238E27FC236}">
                <a16:creationId xmlns:a16="http://schemas.microsoft.com/office/drawing/2014/main" id="{F5B5E617-1ACB-DDBE-EF0E-6ED177A6D04F}"/>
              </a:ext>
            </a:extLst>
          </p:cNvPr>
          <p:cNvSpPr txBox="1"/>
          <p:nvPr/>
        </p:nvSpPr>
        <p:spPr>
          <a:xfrm>
            <a:off x="3806507" y="4735948"/>
            <a:ext cx="7222723" cy="307777"/>
          </a:xfrm>
          <a:prstGeom prst="rect">
            <a:avLst/>
          </a:prstGeom>
          <a:noFill/>
        </p:spPr>
        <p:txBody>
          <a:bodyPr wrap="square" rtlCol="0">
            <a:spAutoFit/>
          </a:bodyPr>
          <a:lstStyle/>
          <a:p>
            <a:r>
              <a:rPr lang="en-CA" sz="1400" dirty="0">
                <a:latin typeface="Arial" panose="020B0604020202020204" pitchFamily="34" charset="0"/>
                <a:ea typeface="Roboto" panose="02000000000000000000" pitchFamily="2" charset="0"/>
                <a:cs typeface="Arial" panose="020B0604020202020204" pitchFamily="34" charset="0"/>
              </a:rPr>
              <a:t>0         3        6       9       12     15      18      21      24     27      30      33     36      39</a:t>
            </a:r>
          </a:p>
        </p:txBody>
      </p:sp>
      <p:sp>
        <p:nvSpPr>
          <p:cNvPr id="14" name="TextBox 13">
            <a:extLst>
              <a:ext uri="{FF2B5EF4-FFF2-40B4-BE49-F238E27FC236}">
                <a16:creationId xmlns:a16="http://schemas.microsoft.com/office/drawing/2014/main" id="{9B14D927-101B-7EB0-A162-FEF49FA4C69E}"/>
              </a:ext>
            </a:extLst>
          </p:cNvPr>
          <p:cNvSpPr txBox="1"/>
          <p:nvPr/>
        </p:nvSpPr>
        <p:spPr>
          <a:xfrm>
            <a:off x="3454956" y="5047462"/>
            <a:ext cx="1021179" cy="276999"/>
          </a:xfrm>
          <a:prstGeom prst="rect">
            <a:avLst/>
          </a:prstGeom>
          <a:noFill/>
        </p:spPr>
        <p:txBody>
          <a:bodyPr wrap="square" rtlCol="0">
            <a:spAutoFit/>
          </a:bodyPr>
          <a:lstStyle/>
          <a:p>
            <a:r>
              <a:rPr lang="en-CA" sz="1200">
                <a:latin typeface="Arial" panose="020B0604020202020204" pitchFamily="34" charset="0"/>
                <a:ea typeface="Roboto" panose="02000000000000000000" pitchFamily="2" charset="0"/>
                <a:cs typeface="Arial" panose="020B0604020202020204" pitchFamily="34" charset="0"/>
              </a:rPr>
              <a:t>No. at risk</a:t>
            </a:r>
          </a:p>
        </p:txBody>
      </p:sp>
      <p:sp>
        <p:nvSpPr>
          <p:cNvPr id="17" name="TextBox 16">
            <a:extLst>
              <a:ext uri="{FF2B5EF4-FFF2-40B4-BE49-F238E27FC236}">
                <a16:creationId xmlns:a16="http://schemas.microsoft.com/office/drawing/2014/main" id="{93726E9F-774C-DE0F-6E28-C8F2AC8AEDD2}"/>
              </a:ext>
            </a:extLst>
          </p:cNvPr>
          <p:cNvSpPr txBox="1"/>
          <p:nvPr/>
        </p:nvSpPr>
        <p:spPr>
          <a:xfrm>
            <a:off x="3963073" y="4133316"/>
            <a:ext cx="1188319" cy="553998"/>
          </a:xfrm>
          <a:prstGeom prst="rect">
            <a:avLst/>
          </a:prstGeom>
          <a:noFill/>
        </p:spPr>
        <p:txBody>
          <a:bodyPr wrap="square" rtlCol="0">
            <a:spAutoFit/>
          </a:bodyPr>
          <a:lstStyle/>
          <a:p>
            <a:r>
              <a:rPr lang="en-CA" sz="1000" dirty="0" err="1">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Imlunestrant</a:t>
            </a:r>
            <a:endParaRPr lang="en-CA" sz="10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a:p>
            <a:r>
              <a:rPr lang="en-CA" sz="10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 </a:t>
            </a:r>
            <a:r>
              <a:rPr lang="en-CA" sz="1000" dirty="0" err="1">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abemaciclib</a:t>
            </a:r>
            <a:endParaRPr lang="en-CA" sz="10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a:p>
            <a:r>
              <a:rPr lang="en-CA" sz="1000" dirty="0" err="1">
                <a:solidFill>
                  <a:srgbClr val="3C7CEA"/>
                </a:solidFill>
                <a:latin typeface="Arial" panose="020B0604020202020204" pitchFamily="34" charset="0"/>
                <a:ea typeface="Roboto" panose="02000000000000000000" pitchFamily="2" charset="0"/>
                <a:cs typeface="Arial" panose="020B0604020202020204" pitchFamily="34" charset="0"/>
              </a:rPr>
              <a:t>Imlunestrant</a:t>
            </a:r>
            <a:endParaRPr lang="en-CA" sz="1000" dirty="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8" name="TextBox 17">
            <a:extLst>
              <a:ext uri="{FF2B5EF4-FFF2-40B4-BE49-F238E27FC236}">
                <a16:creationId xmlns:a16="http://schemas.microsoft.com/office/drawing/2014/main" id="{E05AD867-58E1-0946-A68B-032679319F4B}"/>
              </a:ext>
            </a:extLst>
          </p:cNvPr>
          <p:cNvSpPr txBox="1"/>
          <p:nvPr/>
        </p:nvSpPr>
        <p:spPr>
          <a:xfrm>
            <a:off x="3778072" y="5244033"/>
            <a:ext cx="7532449" cy="461665"/>
          </a:xfrm>
          <a:prstGeom prst="rect">
            <a:avLst/>
          </a:prstGeom>
          <a:noFill/>
        </p:spPr>
        <p:txBody>
          <a:bodyPr wrap="square" rtlCol="0">
            <a:spAutoFit/>
          </a:bodyPr>
          <a:lstStyle/>
          <a:p>
            <a:r>
              <a:rPr lang="en-CA" sz="1200" dirty="0">
                <a:latin typeface="Arial" panose="020B0604020202020204" pitchFamily="34" charset="0"/>
                <a:ea typeface="Roboto" panose="02000000000000000000" pitchFamily="2" charset="0"/>
                <a:cs typeface="Arial" panose="020B0604020202020204" pitchFamily="34" charset="0"/>
              </a:rPr>
              <a:t>139      100      76       61       46       43        37       34       21       13        9         5         1          0</a:t>
            </a:r>
          </a:p>
          <a:p>
            <a:r>
              <a:rPr lang="en-CA" sz="1200" dirty="0">
                <a:latin typeface="Arial" panose="020B0604020202020204" pitchFamily="34" charset="0"/>
                <a:ea typeface="Roboto" panose="02000000000000000000" pitchFamily="2" charset="0"/>
                <a:cs typeface="Arial" panose="020B0604020202020204" pitchFamily="34" charset="0"/>
              </a:rPr>
              <a:t>140       73       40       35       23       21        17       10        7         6         4         2         0          0</a:t>
            </a:r>
          </a:p>
        </p:txBody>
      </p:sp>
      <p:cxnSp>
        <p:nvCxnSpPr>
          <p:cNvPr id="19" name="Straight Connector 18">
            <a:extLst>
              <a:ext uri="{FF2B5EF4-FFF2-40B4-BE49-F238E27FC236}">
                <a16:creationId xmlns:a16="http://schemas.microsoft.com/office/drawing/2014/main" id="{23114995-3C22-B2F6-DAEA-6CAA8D9ED526}"/>
              </a:ext>
            </a:extLst>
          </p:cNvPr>
          <p:cNvCxnSpPr>
            <a:cxnSpLocks/>
          </p:cNvCxnSpPr>
          <p:nvPr/>
        </p:nvCxnSpPr>
        <p:spPr>
          <a:xfrm>
            <a:off x="3572616" y="5538674"/>
            <a:ext cx="189723" cy="0"/>
          </a:xfrm>
          <a:prstGeom prst="line">
            <a:avLst/>
          </a:prstGeom>
          <a:ln w="25400">
            <a:solidFill>
              <a:srgbClr val="3C7CEA"/>
            </a:solidFill>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587443F0-D9D7-B9B3-D28C-E38ACF885632}"/>
              </a:ext>
            </a:extLst>
          </p:cNvPr>
          <p:cNvCxnSpPr>
            <a:cxnSpLocks/>
          </p:cNvCxnSpPr>
          <p:nvPr/>
        </p:nvCxnSpPr>
        <p:spPr>
          <a:xfrm>
            <a:off x="3572616" y="5376849"/>
            <a:ext cx="189723" cy="0"/>
          </a:xfrm>
          <a:prstGeom prst="line">
            <a:avLst/>
          </a:prstGeom>
          <a:ln w="25400">
            <a:solidFill>
              <a:schemeClr val="accent1">
                <a:lumMod val="25000"/>
                <a:lumOff val="75000"/>
              </a:schemeClr>
            </a:solidFill>
          </a:ln>
        </p:spPr>
        <p:style>
          <a:lnRef idx="2">
            <a:schemeClr val="accent1"/>
          </a:lnRef>
          <a:fillRef idx="0">
            <a:schemeClr val="accent1"/>
          </a:fillRef>
          <a:effectRef idx="1">
            <a:schemeClr val="accent1"/>
          </a:effectRef>
          <a:fontRef idx="minor">
            <a:schemeClr val="tx1"/>
          </a:fontRef>
        </p:style>
      </p:cxnSp>
      <p:sp>
        <p:nvSpPr>
          <p:cNvPr id="3078" name="TextBox 3077">
            <a:extLst>
              <a:ext uri="{FF2B5EF4-FFF2-40B4-BE49-F238E27FC236}">
                <a16:creationId xmlns:a16="http://schemas.microsoft.com/office/drawing/2014/main" id="{20409DB0-77F9-18AA-0AE3-4765ADF8CD14}"/>
              </a:ext>
            </a:extLst>
          </p:cNvPr>
          <p:cNvSpPr txBox="1"/>
          <p:nvPr/>
        </p:nvSpPr>
        <p:spPr>
          <a:xfrm rot="16200000">
            <a:off x="1782939" y="3144808"/>
            <a:ext cx="2593049" cy="523220"/>
          </a:xfrm>
          <a:prstGeom prst="rect">
            <a:avLst/>
          </a:prstGeom>
          <a:noFill/>
        </p:spPr>
        <p:txBody>
          <a:bodyPr wrap="square" rtlCol="0">
            <a:spAutoFit/>
          </a:bodyPr>
          <a:lstStyle/>
          <a:p>
            <a:pPr algn="ctr"/>
            <a:r>
              <a:rPr lang="en-CA" sz="1400" b="1" dirty="0">
                <a:latin typeface="Arial" panose="020B0604020202020204" pitchFamily="34" charset="0"/>
                <a:ea typeface="Roboto" panose="02000000000000000000" pitchFamily="2" charset="0"/>
                <a:cs typeface="Arial" panose="020B0604020202020204" pitchFamily="34" charset="0"/>
              </a:rPr>
              <a:t>Progression-free Survival (%)</a:t>
            </a:r>
          </a:p>
        </p:txBody>
      </p:sp>
      <p:sp>
        <p:nvSpPr>
          <p:cNvPr id="10" name="TextBox 9">
            <a:extLst>
              <a:ext uri="{FF2B5EF4-FFF2-40B4-BE49-F238E27FC236}">
                <a16:creationId xmlns:a16="http://schemas.microsoft.com/office/drawing/2014/main" id="{4B27B444-C4F5-BE59-A113-BD5D41B0B1C9}"/>
              </a:ext>
            </a:extLst>
          </p:cNvPr>
          <p:cNvSpPr txBox="1"/>
          <p:nvPr/>
        </p:nvSpPr>
        <p:spPr>
          <a:xfrm>
            <a:off x="635152" y="6493207"/>
            <a:ext cx="6094268" cy="246221"/>
          </a:xfrm>
          <a:prstGeom prst="rect">
            <a:avLst/>
          </a:prstGeom>
          <a:noFill/>
        </p:spPr>
        <p:txBody>
          <a:bodyPr wrap="square">
            <a:spAutoFit/>
          </a:bodyPr>
          <a:lstStyle/>
          <a:p>
            <a:r>
              <a:rPr lang="en-IE" sz="1000">
                <a:solidFill>
                  <a:prstClr val="black"/>
                </a:solidFill>
                <a:latin typeface="Arial" panose="020B0604020202020204" pitchFamily="34" charset="0"/>
                <a:cs typeface="Arial" panose="020B0604020202020204" pitchFamily="34" charset="0"/>
              </a:rPr>
              <a:t>Jhaveri KL, et al. </a:t>
            </a:r>
            <a:r>
              <a:rPr lang="en-IE" sz="1000" i="1">
                <a:solidFill>
                  <a:prstClr val="black"/>
                </a:solidFill>
                <a:latin typeface="Arial" panose="020B0604020202020204" pitchFamily="34" charset="0"/>
                <a:cs typeface="Arial" panose="020B0604020202020204" pitchFamily="34" charset="0"/>
              </a:rPr>
              <a:t>Ann Oncol. </a:t>
            </a:r>
            <a:r>
              <a:rPr lang="en-IE" sz="1000">
                <a:solidFill>
                  <a:prstClr val="black"/>
                </a:solidFill>
                <a:latin typeface="Arial" panose="020B0604020202020204" pitchFamily="34" charset="0"/>
                <a:cs typeface="Arial" panose="020B0604020202020204" pitchFamily="34" charset="0"/>
              </a:rPr>
              <a:t>2026;37(4):532-543. </a:t>
            </a:r>
            <a:endParaRPr lang="en-US"/>
          </a:p>
        </p:txBody>
      </p:sp>
      <p:cxnSp>
        <p:nvCxnSpPr>
          <p:cNvPr id="3" name="Straight Connector 2">
            <a:extLst>
              <a:ext uri="{FF2B5EF4-FFF2-40B4-BE49-F238E27FC236}">
                <a16:creationId xmlns:a16="http://schemas.microsoft.com/office/drawing/2014/main" id="{144AFCCA-1F88-4003-0D15-3F0EC11AE526}"/>
              </a:ext>
            </a:extLst>
          </p:cNvPr>
          <p:cNvCxnSpPr>
            <a:cxnSpLocks/>
          </p:cNvCxnSpPr>
          <p:nvPr/>
        </p:nvCxnSpPr>
        <p:spPr>
          <a:xfrm>
            <a:off x="3830120" y="4304793"/>
            <a:ext cx="189723" cy="0"/>
          </a:xfrm>
          <a:prstGeom prst="line">
            <a:avLst/>
          </a:prstGeom>
          <a:ln w="25400">
            <a:solidFill>
              <a:schemeClr val="accent1">
                <a:lumMod val="25000"/>
                <a:lumOff val="75000"/>
              </a:schemeClr>
            </a:solidFill>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4EF11E86-292C-2E0A-D886-AB5E3039DED1}"/>
              </a:ext>
            </a:extLst>
          </p:cNvPr>
          <p:cNvCxnSpPr>
            <a:cxnSpLocks/>
          </p:cNvCxnSpPr>
          <p:nvPr/>
        </p:nvCxnSpPr>
        <p:spPr>
          <a:xfrm>
            <a:off x="3840630" y="4561212"/>
            <a:ext cx="189723" cy="0"/>
          </a:xfrm>
          <a:prstGeom prst="line">
            <a:avLst/>
          </a:prstGeom>
          <a:ln w="25400">
            <a:solidFill>
              <a:srgbClr val="3C7CEA"/>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22071073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9E1412-B022-1D33-7997-8E758F26272D}"/>
            </a:ext>
          </a:extLst>
        </p:cNvPr>
        <p:cNvGrpSpPr/>
        <p:nvPr/>
      </p:nvGrpSpPr>
      <p:grpSpPr>
        <a:xfrm>
          <a:off x="0" y="0"/>
          <a:ext cx="0" cy="0"/>
          <a:chOff x="0" y="0"/>
          <a:chExt cx="0" cy="0"/>
        </a:xfrm>
      </p:grpSpPr>
      <p:grpSp>
        <p:nvGrpSpPr>
          <p:cNvPr id="3" name="Graphic 6">
            <a:extLst>
              <a:ext uri="{FF2B5EF4-FFF2-40B4-BE49-F238E27FC236}">
                <a16:creationId xmlns:a16="http://schemas.microsoft.com/office/drawing/2014/main" id="{F77B1845-CD68-551D-5839-72920EB0A8B4}"/>
              </a:ext>
            </a:extLst>
          </p:cNvPr>
          <p:cNvGrpSpPr/>
          <p:nvPr/>
        </p:nvGrpSpPr>
        <p:grpSpPr>
          <a:xfrm>
            <a:off x="6810779" y="1889391"/>
            <a:ext cx="4876267" cy="2837566"/>
            <a:chOff x="6810779" y="2146566"/>
            <a:chExt cx="4876267" cy="2837566"/>
          </a:xfrm>
          <a:noFill/>
        </p:grpSpPr>
        <p:sp>
          <p:nvSpPr>
            <p:cNvPr id="4" name="Freeform 3">
              <a:extLst>
                <a:ext uri="{FF2B5EF4-FFF2-40B4-BE49-F238E27FC236}">
                  <a16:creationId xmlns:a16="http://schemas.microsoft.com/office/drawing/2014/main" id="{90CC1338-EC25-1B3E-FCDE-66EB21C85A72}"/>
                </a:ext>
              </a:extLst>
            </p:cNvPr>
            <p:cNvSpPr/>
            <p:nvPr/>
          </p:nvSpPr>
          <p:spPr>
            <a:xfrm>
              <a:off x="6862193" y="2156573"/>
              <a:ext cx="4824853" cy="2771436"/>
            </a:xfrm>
            <a:custGeom>
              <a:avLst/>
              <a:gdLst>
                <a:gd name="csX0" fmla="*/ 0 w 4824853"/>
                <a:gd name="csY0" fmla="*/ 0 h 2771436"/>
                <a:gd name="csX1" fmla="*/ 0 w 4824853"/>
                <a:gd name="csY1" fmla="*/ 2771437 h 2771436"/>
                <a:gd name="csX2" fmla="*/ 4824854 w 4824853"/>
                <a:gd name="csY2" fmla="*/ 2771437 h 2771436"/>
              </a:gdLst>
              <a:ahLst/>
              <a:cxnLst>
                <a:cxn ang="0">
                  <a:pos x="csX0" y="csY0"/>
                </a:cxn>
                <a:cxn ang="0">
                  <a:pos x="csX1" y="csY1"/>
                </a:cxn>
                <a:cxn ang="0">
                  <a:pos x="csX2" y="csY2"/>
                </a:cxn>
              </a:cxnLst>
              <a:rect l="l" t="t" r="r" b="b"/>
              <a:pathLst>
                <a:path w="4824853" h="2771436">
                  <a:moveTo>
                    <a:pt x="0" y="0"/>
                  </a:moveTo>
                  <a:lnTo>
                    <a:pt x="0" y="2771437"/>
                  </a:lnTo>
                  <a:lnTo>
                    <a:pt x="4824854" y="2771437"/>
                  </a:lnTo>
                </a:path>
              </a:pathLst>
            </a:custGeom>
            <a:noFill/>
            <a:ln w="19050" cap="rnd">
              <a:solidFill>
                <a:srgbClr val="000000"/>
              </a:solidFill>
              <a:prstDash val="solid"/>
              <a:round/>
            </a:ln>
          </p:spPr>
          <p:txBody>
            <a:bodyPr/>
            <a:lstStyle/>
            <a:p>
              <a:endParaRPr lang="en-US"/>
            </a:p>
          </p:txBody>
        </p:sp>
        <p:sp>
          <p:nvSpPr>
            <p:cNvPr id="5" name="Freeform 4">
              <a:extLst>
                <a:ext uri="{FF2B5EF4-FFF2-40B4-BE49-F238E27FC236}">
                  <a16:creationId xmlns:a16="http://schemas.microsoft.com/office/drawing/2014/main" id="{1132F2D0-E29E-1C4D-21EC-08E1BCB5384D}"/>
                </a:ext>
              </a:extLst>
            </p:cNvPr>
            <p:cNvSpPr/>
            <p:nvPr/>
          </p:nvSpPr>
          <p:spPr>
            <a:xfrm>
              <a:off x="11469873"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8" name="Freeform 7">
              <a:extLst>
                <a:ext uri="{FF2B5EF4-FFF2-40B4-BE49-F238E27FC236}">
                  <a16:creationId xmlns:a16="http://schemas.microsoft.com/office/drawing/2014/main" id="{36D42A37-43E6-4886-FA0D-FC2F7AFA4058}"/>
                </a:ext>
              </a:extLst>
            </p:cNvPr>
            <p:cNvSpPr/>
            <p:nvPr/>
          </p:nvSpPr>
          <p:spPr>
            <a:xfrm>
              <a:off x="11127046"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35" name="Freeform 1034">
              <a:extLst>
                <a:ext uri="{FF2B5EF4-FFF2-40B4-BE49-F238E27FC236}">
                  <a16:creationId xmlns:a16="http://schemas.microsoft.com/office/drawing/2014/main" id="{A0C17605-4197-DC41-69D4-2BDAF935CCD6}"/>
                </a:ext>
              </a:extLst>
            </p:cNvPr>
            <p:cNvSpPr/>
            <p:nvPr/>
          </p:nvSpPr>
          <p:spPr>
            <a:xfrm>
              <a:off x="10790406"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65" name="Freeform 1064">
              <a:extLst>
                <a:ext uri="{FF2B5EF4-FFF2-40B4-BE49-F238E27FC236}">
                  <a16:creationId xmlns:a16="http://schemas.microsoft.com/office/drawing/2014/main" id="{4C876C3E-6895-FADA-56F2-C57E0C9344BC}"/>
                </a:ext>
              </a:extLst>
            </p:cNvPr>
            <p:cNvSpPr/>
            <p:nvPr/>
          </p:nvSpPr>
          <p:spPr>
            <a:xfrm>
              <a:off x="10455899"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66" name="Freeform 1065">
              <a:extLst>
                <a:ext uri="{FF2B5EF4-FFF2-40B4-BE49-F238E27FC236}">
                  <a16:creationId xmlns:a16="http://schemas.microsoft.com/office/drawing/2014/main" id="{3B6A07E0-A937-63D8-7202-AD46DFDBA240}"/>
                </a:ext>
              </a:extLst>
            </p:cNvPr>
            <p:cNvSpPr/>
            <p:nvPr/>
          </p:nvSpPr>
          <p:spPr>
            <a:xfrm>
              <a:off x="10113073"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67" name="Freeform 1066">
              <a:extLst>
                <a:ext uri="{FF2B5EF4-FFF2-40B4-BE49-F238E27FC236}">
                  <a16:creationId xmlns:a16="http://schemas.microsoft.com/office/drawing/2014/main" id="{2DA6CB33-AE95-387D-1AB1-AEF33A694249}"/>
                </a:ext>
              </a:extLst>
            </p:cNvPr>
            <p:cNvSpPr/>
            <p:nvPr/>
          </p:nvSpPr>
          <p:spPr>
            <a:xfrm>
              <a:off x="9782726"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68" name="Freeform 1067">
              <a:extLst>
                <a:ext uri="{FF2B5EF4-FFF2-40B4-BE49-F238E27FC236}">
                  <a16:creationId xmlns:a16="http://schemas.microsoft.com/office/drawing/2014/main" id="{43B78CB2-39D0-9E87-2272-ECE671468DA2}"/>
                </a:ext>
              </a:extLst>
            </p:cNvPr>
            <p:cNvSpPr/>
            <p:nvPr/>
          </p:nvSpPr>
          <p:spPr>
            <a:xfrm>
              <a:off x="9446086"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69" name="Freeform 1068">
              <a:extLst>
                <a:ext uri="{FF2B5EF4-FFF2-40B4-BE49-F238E27FC236}">
                  <a16:creationId xmlns:a16="http://schemas.microsoft.com/office/drawing/2014/main" id="{3C9593BC-A2C2-21D3-3FBC-CDF0D2CEEE6E}"/>
                </a:ext>
              </a:extLst>
            </p:cNvPr>
            <p:cNvSpPr/>
            <p:nvPr/>
          </p:nvSpPr>
          <p:spPr>
            <a:xfrm>
              <a:off x="9105286"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70" name="Freeform 1069">
              <a:extLst>
                <a:ext uri="{FF2B5EF4-FFF2-40B4-BE49-F238E27FC236}">
                  <a16:creationId xmlns:a16="http://schemas.microsoft.com/office/drawing/2014/main" id="{8E91DFF4-7FD4-7D7B-4C17-722B1E9F6F1F}"/>
                </a:ext>
              </a:extLst>
            </p:cNvPr>
            <p:cNvSpPr/>
            <p:nvPr/>
          </p:nvSpPr>
          <p:spPr>
            <a:xfrm>
              <a:off x="8768113"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71" name="Freeform 1070">
              <a:extLst>
                <a:ext uri="{FF2B5EF4-FFF2-40B4-BE49-F238E27FC236}">
                  <a16:creationId xmlns:a16="http://schemas.microsoft.com/office/drawing/2014/main" id="{55034A7D-0157-8D58-06C5-A29B7A1A2ED1}"/>
                </a:ext>
              </a:extLst>
            </p:cNvPr>
            <p:cNvSpPr/>
            <p:nvPr/>
          </p:nvSpPr>
          <p:spPr>
            <a:xfrm>
              <a:off x="8433606"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72" name="Freeform 1071">
              <a:extLst>
                <a:ext uri="{FF2B5EF4-FFF2-40B4-BE49-F238E27FC236}">
                  <a16:creationId xmlns:a16="http://schemas.microsoft.com/office/drawing/2014/main" id="{F0EE3BFA-EC51-EB69-C509-5C9483D91626}"/>
                </a:ext>
              </a:extLst>
            </p:cNvPr>
            <p:cNvSpPr/>
            <p:nvPr/>
          </p:nvSpPr>
          <p:spPr>
            <a:xfrm>
              <a:off x="8101233"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73" name="Freeform 1072">
              <a:extLst>
                <a:ext uri="{FF2B5EF4-FFF2-40B4-BE49-F238E27FC236}">
                  <a16:creationId xmlns:a16="http://schemas.microsoft.com/office/drawing/2014/main" id="{E3CEB0D8-4148-3832-0770-D28A6559346C}"/>
                </a:ext>
              </a:extLst>
            </p:cNvPr>
            <p:cNvSpPr/>
            <p:nvPr/>
          </p:nvSpPr>
          <p:spPr>
            <a:xfrm>
              <a:off x="7754139"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74" name="Freeform 1073">
              <a:extLst>
                <a:ext uri="{FF2B5EF4-FFF2-40B4-BE49-F238E27FC236}">
                  <a16:creationId xmlns:a16="http://schemas.microsoft.com/office/drawing/2014/main" id="{832D042D-F116-B173-76F5-8A39712E09E8}"/>
                </a:ext>
              </a:extLst>
            </p:cNvPr>
            <p:cNvSpPr/>
            <p:nvPr/>
          </p:nvSpPr>
          <p:spPr>
            <a:xfrm>
              <a:off x="7432219"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75" name="Freeform 1074">
              <a:extLst>
                <a:ext uri="{FF2B5EF4-FFF2-40B4-BE49-F238E27FC236}">
                  <a16:creationId xmlns:a16="http://schemas.microsoft.com/office/drawing/2014/main" id="{60703918-6AA9-FE24-62F1-E9E78F22A447}"/>
                </a:ext>
              </a:extLst>
            </p:cNvPr>
            <p:cNvSpPr/>
            <p:nvPr/>
          </p:nvSpPr>
          <p:spPr>
            <a:xfrm>
              <a:off x="7085126" y="4928010"/>
              <a:ext cx="10666" cy="56122"/>
            </a:xfrm>
            <a:custGeom>
              <a:avLst/>
              <a:gdLst>
                <a:gd name="csX0" fmla="*/ 0 w 10666"/>
                <a:gd name="csY0" fmla="*/ 56122 h 56122"/>
                <a:gd name="csX1" fmla="*/ 0 w 10666"/>
                <a:gd name="csY1" fmla="*/ 0 h 56122"/>
              </a:gdLst>
              <a:ahLst/>
              <a:cxnLst>
                <a:cxn ang="0">
                  <a:pos x="csX0" y="csY0"/>
                </a:cxn>
                <a:cxn ang="0">
                  <a:pos x="csX1" y="csY1"/>
                </a:cxn>
              </a:cxnLst>
              <a:rect l="l" t="t" r="r" b="b"/>
              <a:pathLst>
                <a:path w="10666" h="56122">
                  <a:moveTo>
                    <a:pt x="0" y="56122"/>
                  </a:moveTo>
                  <a:lnTo>
                    <a:pt x="0" y="0"/>
                  </a:lnTo>
                </a:path>
              </a:pathLst>
            </a:custGeom>
            <a:ln w="19050" cap="rnd">
              <a:solidFill>
                <a:srgbClr val="000000"/>
              </a:solidFill>
              <a:prstDash val="solid"/>
              <a:round/>
            </a:ln>
          </p:spPr>
          <p:txBody>
            <a:bodyPr/>
            <a:lstStyle/>
            <a:p>
              <a:endParaRPr lang="en-US"/>
            </a:p>
          </p:txBody>
        </p:sp>
        <p:sp>
          <p:nvSpPr>
            <p:cNvPr id="1076" name="Freeform 1075">
              <a:extLst>
                <a:ext uri="{FF2B5EF4-FFF2-40B4-BE49-F238E27FC236}">
                  <a16:creationId xmlns:a16="http://schemas.microsoft.com/office/drawing/2014/main" id="{D65140C5-E54C-334F-A361-56668338E6A6}"/>
                </a:ext>
              </a:extLst>
            </p:cNvPr>
            <p:cNvSpPr/>
            <p:nvPr/>
          </p:nvSpPr>
          <p:spPr>
            <a:xfrm>
              <a:off x="6810779" y="4795958"/>
              <a:ext cx="51413" cy="10316"/>
            </a:xfrm>
            <a:custGeom>
              <a:avLst/>
              <a:gdLst>
                <a:gd name="csX0" fmla="*/ 0 w 51413"/>
                <a:gd name="csY0" fmla="*/ 0 h 10316"/>
                <a:gd name="csX1" fmla="*/ 51413 w 51413"/>
                <a:gd name="csY1" fmla="*/ 0 h 10316"/>
              </a:gdLst>
              <a:ahLst/>
              <a:cxnLst>
                <a:cxn ang="0">
                  <a:pos x="csX0" y="csY0"/>
                </a:cxn>
                <a:cxn ang="0">
                  <a:pos x="csX1" y="csY1"/>
                </a:cxn>
              </a:cxnLst>
              <a:rect l="l" t="t" r="r" b="b"/>
              <a:pathLst>
                <a:path w="51413" h="10316">
                  <a:moveTo>
                    <a:pt x="0" y="0"/>
                  </a:moveTo>
                  <a:lnTo>
                    <a:pt x="51413" y="0"/>
                  </a:lnTo>
                </a:path>
              </a:pathLst>
            </a:custGeom>
            <a:ln w="19050" cap="rnd">
              <a:solidFill>
                <a:srgbClr val="000000"/>
              </a:solidFill>
              <a:prstDash val="solid"/>
              <a:round/>
            </a:ln>
          </p:spPr>
          <p:txBody>
            <a:bodyPr/>
            <a:lstStyle/>
            <a:p>
              <a:endParaRPr lang="en-US"/>
            </a:p>
          </p:txBody>
        </p:sp>
        <p:sp>
          <p:nvSpPr>
            <p:cNvPr id="1077" name="Freeform 1076">
              <a:extLst>
                <a:ext uri="{FF2B5EF4-FFF2-40B4-BE49-F238E27FC236}">
                  <a16:creationId xmlns:a16="http://schemas.microsoft.com/office/drawing/2014/main" id="{86E583BE-D697-19C9-B760-8DC8AF92E113}"/>
                </a:ext>
              </a:extLst>
            </p:cNvPr>
            <p:cNvSpPr/>
            <p:nvPr/>
          </p:nvSpPr>
          <p:spPr>
            <a:xfrm>
              <a:off x="6810779" y="4133533"/>
              <a:ext cx="51413" cy="10316"/>
            </a:xfrm>
            <a:custGeom>
              <a:avLst/>
              <a:gdLst>
                <a:gd name="csX0" fmla="*/ 0 w 51413"/>
                <a:gd name="csY0" fmla="*/ 0 h 10316"/>
                <a:gd name="csX1" fmla="*/ 51413 w 51413"/>
                <a:gd name="csY1" fmla="*/ 0 h 10316"/>
              </a:gdLst>
              <a:ahLst/>
              <a:cxnLst>
                <a:cxn ang="0">
                  <a:pos x="csX0" y="csY0"/>
                </a:cxn>
                <a:cxn ang="0">
                  <a:pos x="csX1" y="csY1"/>
                </a:cxn>
              </a:cxnLst>
              <a:rect l="l" t="t" r="r" b="b"/>
              <a:pathLst>
                <a:path w="51413" h="10316">
                  <a:moveTo>
                    <a:pt x="0" y="0"/>
                  </a:moveTo>
                  <a:lnTo>
                    <a:pt x="51413" y="0"/>
                  </a:lnTo>
                </a:path>
              </a:pathLst>
            </a:custGeom>
            <a:ln w="19050" cap="rnd">
              <a:solidFill>
                <a:srgbClr val="000000"/>
              </a:solidFill>
              <a:prstDash val="solid"/>
              <a:round/>
            </a:ln>
          </p:spPr>
          <p:txBody>
            <a:bodyPr/>
            <a:lstStyle/>
            <a:p>
              <a:endParaRPr lang="en-US"/>
            </a:p>
          </p:txBody>
        </p:sp>
        <p:sp>
          <p:nvSpPr>
            <p:cNvPr id="1078" name="Freeform 1077">
              <a:extLst>
                <a:ext uri="{FF2B5EF4-FFF2-40B4-BE49-F238E27FC236}">
                  <a16:creationId xmlns:a16="http://schemas.microsoft.com/office/drawing/2014/main" id="{A1357763-84EC-0515-8672-7EE9F6685D44}"/>
                </a:ext>
              </a:extLst>
            </p:cNvPr>
            <p:cNvSpPr/>
            <p:nvPr/>
          </p:nvSpPr>
          <p:spPr>
            <a:xfrm>
              <a:off x="6810779" y="3475956"/>
              <a:ext cx="51413" cy="10316"/>
            </a:xfrm>
            <a:custGeom>
              <a:avLst/>
              <a:gdLst>
                <a:gd name="csX0" fmla="*/ 0 w 51413"/>
                <a:gd name="csY0" fmla="*/ 0 h 10316"/>
                <a:gd name="csX1" fmla="*/ 51413 w 51413"/>
                <a:gd name="csY1" fmla="*/ 0 h 10316"/>
              </a:gdLst>
              <a:ahLst/>
              <a:cxnLst>
                <a:cxn ang="0">
                  <a:pos x="csX0" y="csY0"/>
                </a:cxn>
                <a:cxn ang="0">
                  <a:pos x="csX1" y="csY1"/>
                </a:cxn>
              </a:cxnLst>
              <a:rect l="l" t="t" r="r" b="b"/>
              <a:pathLst>
                <a:path w="51413" h="10316">
                  <a:moveTo>
                    <a:pt x="0" y="0"/>
                  </a:moveTo>
                  <a:lnTo>
                    <a:pt x="51413" y="0"/>
                  </a:lnTo>
                </a:path>
              </a:pathLst>
            </a:custGeom>
            <a:ln w="19050" cap="rnd">
              <a:solidFill>
                <a:srgbClr val="000000"/>
              </a:solidFill>
              <a:prstDash val="solid"/>
              <a:round/>
            </a:ln>
          </p:spPr>
          <p:txBody>
            <a:bodyPr/>
            <a:lstStyle/>
            <a:p>
              <a:endParaRPr lang="en-US"/>
            </a:p>
          </p:txBody>
        </p:sp>
        <p:sp>
          <p:nvSpPr>
            <p:cNvPr id="1079" name="Freeform 1078">
              <a:extLst>
                <a:ext uri="{FF2B5EF4-FFF2-40B4-BE49-F238E27FC236}">
                  <a16:creationId xmlns:a16="http://schemas.microsoft.com/office/drawing/2014/main" id="{31362DD3-9FD5-863B-AD2D-E10CB1B0048D}"/>
                </a:ext>
              </a:extLst>
            </p:cNvPr>
            <p:cNvSpPr/>
            <p:nvPr/>
          </p:nvSpPr>
          <p:spPr>
            <a:xfrm>
              <a:off x="6810779" y="2817657"/>
              <a:ext cx="51413" cy="10316"/>
            </a:xfrm>
            <a:custGeom>
              <a:avLst/>
              <a:gdLst>
                <a:gd name="csX0" fmla="*/ 0 w 51413"/>
                <a:gd name="csY0" fmla="*/ 0 h 10316"/>
                <a:gd name="csX1" fmla="*/ 51413 w 51413"/>
                <a:gd name="csY1" fmla="*/ 0 h 10316"/>
              </a:gdLst>
              <a:ahLst/>
              <a:cxnLst>
                <a:cxn ang="0">
                  <a:pos x="csX0" y="csY0"/>
                </a:cxn>
                <a:cxn ang="0">
                  <a:pos x="csX1" y="csY1"/>
                </a:cxn>
              </a:cxnLst>
              <a:rect l="l" t="t" r="r" b="b"/>
              <a:pathLst>
                <a:path w="51413" h="10316">
                  <a:moveTo>
                    <a:pt x="0" y="0"/>
                  </a:moveTo>
                  <a:lnTo>
                    <a:pt x="51413" y="0"/>
                  </a:lnTo>
                </a:path>
              </a:pathLst>
            </a:custGeom>
            <a:ln w="19050" cap="rnd">
              <a:solidFill>
                <a:srgbClr val="000000"/>
              </a:solidFill>
              <a:prstDash val="solid"/>
              <a:round/>
            </a:ln>
          </p:spPr>
          <p:txBody>
            <a:bodyPr/>
            <a:lstStyle/>
            <a:p>
              <a:endParaRPr lang="en-US"/>
            </a:p>
          </p:txBody>
        </p:sp>
        <p:sp>
          <p:nvSpPr>
            <p:cNvPr id="1080" name="Freeform 1079">
              <a:extLst>
                <a:ext uri="{FF2B5EF4-FFF2-40B4-BE49-F238E27FC236}">
                  <a16:creationId xmlns:a16="http://schemas.microsoft.com/office/drawing/2014/main" id="{EDDB5409-FE01-3092-AC10-333DDAB08C2E}"/>
                </a:ext>
              </a:extLst>
            </p:cNvPr>
            <p:cNvSpPr/>
            <p:nvPr/>
          </p:nvSpPr>
          <p:spPr>
            <a:xfrm>
              <a:off x="6810779" y="2156573"/>
              <a:ext cx="51413" cy="10316"/>
            </a:xfrm>
            <a:custGeom>
              <a:avLst/>
              <a:gdLst>
                <a:gd name="csX0" fmla="*/ 0 w 51413"/>
                <a:gd name="csY0" fmla="*/ 0 h 10316"/>
                <a:gd name="csX1" fmla="*/ 51413 w 51413"/>
                <a:gd name="csY1" fmla="*/ 0 h 10316"/>
              </a:gdLst>
              <a:ahLst/>
              <a:cxnLst>
                <a:cxn ang="0">
                  <a:pos x="csX0" y="csY0"/>
                </a:cxn>
                <a:cxn ang="0">
                  <a:pos x="csX1" y="csY1"/>
                </a:cxn>
              </a:cxnLst>
              <a:rect l="l" t="t" r="r" b="b"/>
              <a:pathLst>
                <a:path w="51413" h="10316">
                  <a:moveTo>
                    <a:pt x="0" y="0"/>
                  </a:moveTo>
                  <a:lnTo>
                    <a:pt x="51413" y="0"/>
                  </a:lnTo>
                </a:path>
              </a:pathLst>
            </a:custGeom>
            <a:ln w="19050" cap="rnd">
              <a:solidFill>
                <a:srgbClr val="000000"/>
              </a:solidFill>
              <a:prstDash val="solid"/>
              <a:round/>
            </a:ln>
          </p:spPr>
          <p:txBody>
            <a:bodyPr/>
            <a:lstStyle/>
            <a:p>
              <a:endParaRPr lang="en-US"/>
            </a:p>
          </p:txBody>
        </p:sp>
        <p:sp>
          <p:nvSpPr>
            <p:cNvPr id="1081" name="Freeform 1080">
              <a:extLst>
                <a:ext uri="{FF2B5EF4-FFF2-40B4-BE49-F238E27FC236}">
                  <a16:creationId xmlns:a16="http://schemas.microsoft.com/office/drawing/2014/main" id="{1E5F3E85-AF26-4CFC-9513-8F23DA17431D}"/>
                </a:ext>
              </a:extLst>
            </p:cNvPr>
            <p:cNvSpPr/>
            <p:nvPr/>
          </p:nvSpPr>
          <p:spPr>
            <a:xfrm>
              <a:off x="7075419" y="2155954"/>
              <a:ext cx="3719573" cy="2647122"/>
            </a:xfrm>
            <a:custGeom>
              <a:avLst/>
              <a:gdLst>
                <a:gd name="csX0" fmla="*/ 0 w 3719573"/>
                <a:gd name="csY0" fmla="*/ 0 h 2647122"/>
                <a:gd name="csX1" fmla="*/ 117013 w 3719573"/>
                <a:gd name="csY1" fmla="*/ 0 h 2647122"/>
                <a:gd name="csX2" fmla="*/ 117013 w 3719573"/>
                <a:gd name="csY2" fmla="*/ 41988 h 2647122"/>
                <a:gd name="csX3" fmla="*/ 135573 w 3719573"/>
                <a:gd name="csY3" fmla="*/ 41988 h 2647122"/>
                <a:gd name="csX4" fmla="*/ 135573 w 3719573"/>
                <a:gd name="csY4" fmla="*/ 82120 h 2647122"/>
                <a:gd name="csX5" fmla="*/ 146773 w 3719573"/>
                <a:gd name="csY5" fmla="*/ 82120 h 2647122"/>
                <a:gd name="csX6" fmla="*/ 146773 w 3719573"/>
                <a:gd name="csY6" fmla="*/ 124933 h 2647122"/>
                <a:gd name="csX7" fmla="*/ 187200 w 3719573"/>
                <a:gd name="csY7" fmla="*/ 124933 h 2647122"/>
                <a:gd name="csX8" fmla="*/ 202987 w 3719573"/>
                <a:gd name="csY8" fmla="*/ 167747 h 2647122"/>
                <a:gd name="csX9" fmla="*/ 202987 w 3719573"/>
                <a:gd name="csY9" fmla="*/ 356746 h 2647122"/>
                <a:gd name="csX10" fmla="*/ 215467 w 3719573"/>
                <a:gd name="csY10" fmla="*/ 373768 h 2647122"/>
                <a:gd name="csX11" fmla="*/ 215467 w 3719573"/>
                <a:gd name="csY11" fmla="*/ 520779 h 2647122"/>
                <a:gd name="csX12" fmla="*/ 215893 w 3719573"/>
                <a:gd name="csY12" fmla="*/ 674599 h 2647122"/>
                <a:gd name="csX13" fmla="*/ 215893 w 3719573"/>
                <a:gd name="csY13" fmla="*/ 930759 h 2647122"/>
                <a:gd name="csX14" fmla="*/ 222933 w 3719573"/>
                <a:gd name="csY14" fmla="*/ 947162 h 2647122"/>
                <a:gd name="csX15" fmla="*/ 222933 w 3719573"/>
                <a:gd name="csY15" fmla="*/ 1134923 h 2647122"/>
                <a:gd name="csX16" fmla="*/ 237653 w 3719573"/>
                <a:gd name="csY16" fmla="*/ 1134923 h 2647122"/>
                <a:gd name="csX17" fmla="*/ 237653 w 3719573"/>
                <a:gd name="csY17" fmla="*/ 1262539 h 2647122"/>
                <a:gd name="csX18" fmla="*/ 243840 w 3719573"/>
                <a:gd name="csY18" fmla="*/ 1262539 h 2647122"/>
                <a:gd name="csX19" fmla="*/ 243840 w 3719573"/>
                <a:gd name="csY19" fmla="*/ 1300194 h 2647122"/>
                <a:gd name="csX20" fmla="*/ 314453 w 3719573"/>
                <a:gd name="csY20" fmla="*/ 1300194 h 2647122"/>
                <a:gd name="csX21" fmla="*/ 314453 w 3719573"/>
                <a:gd name="csY21" fmla="*/ 1346206 h 2647122"/>
                <a:gd name="csX22" fmla="*/ 398613 w 3719573"/>
                <a:gd name="csY22" fmla="*/ 1346206 h 2647122"/>
                <a:gd name="csX23" fmla="*/ 398613 w 3719573"/>
                <a:gd name="csY23" fmla="*/ 1423374 h 2647122"/>
                <a:gd name="csX24" fmla="*/ 407147 w 3719573"/>
                <a:gd name="csY24" fmla="*/ 1451744 h 2647122"/>
                <a:gd name="csX25" fmla="*/ 407147 w 3719573"/>
                <a:gd name="csY25" fmla="*/ 1475988 h 2647122"/>
                <a:gd name="csX26" fmla="*/ 407147 w 3719573"/>
                <a:gd name="csY26" fmla="*/ 1487336 h 2647122"/>
                <a:gd name="csX27" fmla="*/ 414080 w 3719573"/>
                <a:gd name="csY27" fmla="*/ 1560481 h 2647122"/>
                <a:gd name="csX28" fmla="*/ 431787 w 3719573"/>
                <a:gd name="csY28" fmla="*/ 1560481 h 2647122"/>
                <a:gd name="csX29" fmla="*/ 431787 w 3719573"/>
                <a:gd name="csY29" fmla="*/ 1604120 h 2647122"/>
                <a:gd name="csX30" fmla="*/ 453120 w 3719573"/>
                <a:gd name="csY30" fmla="*/ 1604120 h 2647122"/>
                <a:gd name="csX31" fmla="*/ 453120 w 3719573"/>
                <a:gd name="csY31" fmla="*/ 1644561 h 2647122"/>
                <a:gd name="csX32" fmla="*/ 500907 w 3719573"/>
                <a:gd name="csY32" fmla="*/ 1644561 h 2647122"/>
                <a:gd name="csX33" fmla="*/ 500907 w 3719573"/>
                <a:gd name="csY33" fmla="*/ 1696865 h 2647122"/>
                <a:gd name="csX34" fmla="*/ 619200 w 3719573"/>
                <a:gd name="csY34" fmla="*/ 1696865 h 2647122"/>
                <a:gd name="csX35" fmla="*/ 619200 w 3719573"/>
                <a:gd name="csY35" fmla="*/ 1777128 h 2647122"/>
                <a:gd name="csX36" fmla="*/ 633280 w 3719573"/>
                <a:gd name="csY36" fmla="*/ 1789714 h 2647122"/>
                <a:gd name="csX37" fmla="*/ 633280 w 3719573"/>
                <a:gd name="csY37" fmla="*/ 1871112 h 2647122"/>
                <a:gd name="csX38" fmla="*/ 721173 w 3719573"/>
                <a:gd name="csY38" fmla="*/ 1871112 h 2647122"/>
                <a:gd name="csX39" fmla="*/ 721173 w 3719573"/>
                <a:gd name="csY39" fmla="*/ 1912378 h 2647122"/>
                <a:gd name="csX40" fmla="*/ 823360 w 3719573"/>
                <a:gd name="csY40" fmla="*/ 1912378 h 2647122"/>
                <a:gd name="csX41" fmla="*/ 823360 w 3719573"/>
                <a:gd name="csY41" fmla="*/ 1957461 h 2647122"/>
                <a:gd name="csX42" fmla="*/ 955093 w 3719573"/>
                <a:gd name="csY42" fmla="*/ 1957461 h 2647122"/>
                <a:gd name="csX43" fmla="*/ 955093 w 3719573"/>
                <a:gd name="csY43" fmla="*/ 1988205 h 2647122"/>
                <a:gd name="csX44" fmla="*/ 1041813 w 3719573"/>
                <a:gd name="csY44" fmla="*/ 1988205 h 2647122"/>
                <a:gd name="csX45" fmla="*/ 1041813 w 3719573"/>
                <a:gd name="csY45" fmla="*/ 2035764 h 2647122"/>
                <a:gd name="csX46" fmla="*/ 1078187 w 3719573"/>
                <a:gd name="csY46" fmla="*/ 2035764 h 2647122"/>
                <a:gd name="csX47" fmla="*/ 1078187 w 3719573"/>
                <a:gd name="csY47" fmla="*/ 2081673 h 2647122"/>
                <a:gd name="csX48" fmla="*/ 1359893 w 3719573"/>
                <a:gd name="csY48" fmla="*/ 2081673 h 2647122"/>
                <a:gd name="csX49" fmla="*/ 1359893 w 3719573"/>
                <a:gd name="csY49" fmla="*/ 2119431 h 2647122"/>
                <a:gd name="csX50" fmla="*/ 1857493 w 3719573"/>
                <a:gd name="csY50" fmla="*/ 2119431 h 2647122"/>
                <a:gd name="csX51" fmla="*/ 1857493 w 3719573"/>
                <a:gd name="csY51" fmla="*/ 2169776 h 2647122"/>
                <a:gd name="csX52" fmla="*/ 2306347 w 3719573"/>
                <a:gd name="csY52" fmla="*/ 2169776 h 2647122"/>
                <a:gd name="csX53" fmla="*/ 2306347 w 3719573"/>
                <a:gd name="csY53" fmla="*/ 2224660 h 2647122"/>
                <a:gd name="csX54" fmla="*/ 3116373 w 3719573"/>
                <a:gd name="csY54" fmla="*/ 2224660 h 2647122"/>
                <a:gd name="csX55" fmla="*/ 3116373 w 3719573"/>
                <a:gd name="csY55" fmla="*/ 2324215 h 2647122"/>
                <a:gd name="csX56" fmla="*/ 3719573 w 3719573"/>
                <a:gd name="csY56" fmla="*/ 2324215 h 2647122"/>
                <a:gd name="csX57" fmla="*/ 3719573 w 3719573"/>
                <a:gd name="csY57" fmla="*/ 2647122 h 26471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3719573" h="2647122">
                  <a:moveTo>
                    <a:pt x="0" y="0"/>
                  </a:moveTo>
                  <a:lnTo>
                    <a:pt x="117013" y="0"/>
                  </a:lnTo>
                  <a:lnTo>
                    <a:pt x="117013" y="41988"/>
                  </a:lnTo>
                  <a:lnTo>
                    <a:pt x="135573" y="41988"/>
                  </a:lnTo>
                  <a:lnTo>
                    <a:pt x="135573" y="82120"/>
                  </a:lnTo>
                  <a:lnTo>
                    <a:pt x="146773" y="82120"/>
                  </a:lnTo>
                  <a:lnTo>
                    <a:pt x="146773" y="124933"/>
                  </a:lnTo>
                  <a:lnTo>
                    <a:pt x="187200" y="124933"/>
                  </a:lnTo>
                  <a:lnTo>
                    <a:pt x="202987" y="167747"/>
                  </a:lnTo>
                  <a:lnTo>
                    <a:pt x="202987" y="356746"/>
                  </a:lnTo>
                  <a:lnTo>
                    <a:pt x="215467" y="373768"/>
                  </a:lnTo>
                  <a:lnTo>
                    <a:pt x="215467" y="520779"/>
                  </a:lnTo>
                  <a:lnTo>
                    <a:pt x="215893" y="674599"/>
                  </a:lnTo>
                  <a:lnTo>
                    <a:pt x="215893" y="930759"/>
                  </a:lnTo>
                  <a:lnTo>
                    <a:pt x="222933" y="947162"/>
                  </a:lnTo>
                  <a:lnTo>
                    <a:pt x="222933" y="1134923"/>
                  </a:lnTo>
                  <a:lnTo>
                    <a:pt x="237653" y="1134923"/>
                  </a:lnTo>
                  <a:lnTo>
                    <a:pt x="237653" y="1262539"/>
                  </a:lnTo>
                  <a:lnTo>
                    <a:pt x="243840" y="1262539"/>
                  </a:lnTo>
                  <a:lnTo>
                    <a:pt x="243840" y="1300194"/>
                  </a:lnTo>
                  <a:lnTo>
                    <a:pt x="314453" y="1300194"/>
                  </a:lnTo>
                  <a:lnTo>
                    <a:pt x="314453" y="1346206"/>
                  </a:lnTo>
                  <a:lnTo>
                    <a:pt x="398613" y="1346206"/>
                  </a:lnTo>
                  <a:lnTo>
                    <a:pt x="398613" y="1423374"/>
                  </a:lnTo>
                  <a:lnTo>
                    <a:pt x="407147" y="1451744"/>
                  </a:lnTo>
                  <a:lnTo>
                    <a:pt x="407147" y="1475988"/>
                  </a:lnTo>
                  <a:lnTo>
                    <a:pt x="407147" y="1487336"/>
                  </a:lnTo>
                  <a:lnTo>
                    <a:pt x="414080" y="1560481"/>
                  </a:lnTo>
                  <a:lnTo>
                    <a:pt x="431787" y="1560481"/>
                  </a:lnTo>
                  <a:lnTo>
                    <a:pt x="431787" y="1604120"/>
                  </a:lnTo>
                  <a:lnTo>
                    <a:pt x="453120" y="1604120"/>
                  </a:lnTo>
                  <a:lnTo>
                    <a:pt x="453120" y="1644561"/>
                  </a:lnTo>
                  <a:lnTo>
                    <a:pt x="500907" y="1644561"/>
                  </a:lnTo>
                  <a:lnTo>
                    <a:pt x="500907" y="1696865"/>
                  </a:lnTo>
                  <a:lnTo>
                    <a:pt x="619200" y="1696865"/>
                  </a:lnTo>
                  <a:lnTo>
                    <a:pt x="619200" y="1777128"/>
                  </a:lnTo>
                  <a:lnTo>
                    <a:pt x="633280" y="1789714"/>
                  </a:lnTo>
                  <a:lnTo>
                    <a:pt x="633280" y="1871112"/>
                  </a:lnTo>
                  <a:lnTo>
                    <a:pt x="721173" y="1871112"/>
                  </a:lnTo>
                  <a:lnTo>
                    <a:pt x="721173" y="1912378"/>
                  </a:lnTo>
                  <a:lnTo>
                    <a:pt x="823360" y="1912378"/>
                  </a:lnTo>
                  <a:lnTo>
                    <a:pt x="823360" y="1957461"/>
                  </a:lnTo>
                  <a:lnTo>
                    <a:pt x="955093" y="1957461"/>
                  </a:lnTo>
                  <a:lnTo>
                    <a:pt x="955093" y="1988205"/>
                  </a:lnTo>
                  <a:lnTo>
                    <a:pt x="1041813" y="1988205"/>
                  </a:lnTo>
                  <a:lnTo>
                    <a:pt x="1041813" y="2035764"/>
                  </a:lnTo>
                  <a:lnTo>
                    <a:pt x="1078187" y="2035764"/>
                  </a:lnTo>
                  <a:lnTo>
                    <a:pt x="1078187" y="2081673"/>
                  </a:lnTo>
                  <a:lnTo>
                    <a:pt x="1359893" y="2081673"/>
                  </a:lnTo>
                  <a:lnTo>
                    <a:pt x="1359893" y="2119431"/>
                  </a:lnTo>
                  <a:lnTo>
                    <a:pt x="1857493" y="2119431"/>
                  </a:lnTo>
                  <a:lnTo>
                    <a:pt x="1857493" y="2169776"/>
                  </a:lnTo>
                  <a:lnTo>
                    <a:pt x="2306347" y="2169776"/>
                  </a:lnTo>
                  <a:lnTo>
                    <a:pt x="2306347" y="2224660"/>
                  </a:lnTo>
                  <a:lnTo>
                    <a:pt x="3116373" y="2224660"/>
                  </a:lnTo>
                  <a:lnTo>
                    <a:pt x="3116373" y="2324215"/>
                  </a:lnTo>
                  <a:lnTo>
                    <a:pt x="3719573" y="2324215"/>
                  </a:lnTo>
                  <a:lnTo>
                    <a:pt x="3719573" y="2647122"/>
                  </a:lnTo>
                </a:path>
              </a:pathLst>
            </a:custGeom>
            <a:noFill/>
            <a:ln w="19050" cap="rnd">
              <a:solidFill>
                <a:srgbClr val="3C7CEA"/>
              </a:solidFill>
              <a:prstDash val="solid"/>
              <a:round/>
            </a:ln>
          </p:spPr>
          <p:txBody>
            <a:bodyPr/>
            <a:lstStyle/>
            <a:p>
              <a:endParaRPr lang="en-US"/>
            </a:p>
          </p:txBody>
        </p:sp>
        <p:sp>
          <p:nvSpPr>
            <p:cNvPr id="1082" name="Freeform 1081">
              <a:extLst>
                <a:ext uri="{FF2B5EF4-FFF2-40B4-BE49-F238E27FC236}">
                  <a16:creationId xmlns:a16="http://schemas.microsoft.com/office/drawing/2014/main" id="{573A4061-C557-116B-A06A-FE352E890104}"/>
                </a:ext>
              </a:extLst>
            </p:cNvPr>
            <p:cNvSpPr/>
            <p:nvPr/>
          </p:nvSpPr>
          <p:spPr>
            <a:xfrm>
              <a:off x="7081926" y="2146566"/>
              <a:ext cx="4358506" cy="2072490"/>
            </a:xfrm>
            <a:custGeom>
              <a:avLst/>
              <a:gdLst>
                <a:gd name="csX0" fmla="*/ 0 w 4358506"/>
                <a:gd name="csY0" fmla="*/ 0 h 2072490"/>
                <a:gd name="csX1" fmla="*/ 57493 w 4358506"/>
                <a:gd name="csY1" fmla="*/ 0 h 2072490"/>
                <a:gd name="csX2" fmla="*/ 57493 w 4358506"/>
                <a:gd name="csY2" fmla="*/ 40338 h 2072490"/>
                <a:gd name="csX3" fmla="*/ 74773 w 4358506"/>
                <a:gd name="csY3" fmla="*/ 40338 h 2072490"/>
                <a:gd name="csX4" fmla="*/ 74773 w 4358506"/>
                <a:gd name="csY4" fmla="*/ 71494 h 2072490"/>
                <a:gd name="csX5" fmla="*/ 138987 w 4358506"/>
                <a:gd name="csY5" fmla="*/ 71494 h 2072490"/>
                <a:gd name="csX6" fmla="*/ 138987 w 4358506"/>
                <a:gd name="csY6" fmla="*/ 106467 h 2072490"/>
                <a:gd name="csX7" fmla="*/ 183893 w 4358506"/>
                <a:gd name="csY7" fmla="*/ 106467 h 2072490"/>
                <a:gd name="csX8" fmla="*/ 183893 w 4358506"/>
                <a:gd name="csY8" fmla="*/ 166303 h 2072490"/>
                <a:gd name="csX9" fmla="*/ 199040 w 4358506"/>
                <a:gd name="csY9" fmla="*/ 179302 h 2072490"/>
                <a:gd name="csX10" fmla="*/ 199040 w 4358506"/>
                <a:gd name="csY10" fmla="*/ 238725 h 2072490"/>
                <a:gd name="csX11" fmla="*/ 205120 w 4358506"/>
                <a:gd name="csY11" fmla="*/ 250176 h 2072490"/>
                <a:gd name="csX12" fmla="*/ 205120 w 4358506"/>
                <a:gd name="csY12" fmla="*/ 304751 h 2072490"/>
                <a:gd name="csX13" fmla="*/ 216213 w 4358506"/>
                <a:gd name="csY13" fmla="*/ 316821 h 2072490"/>
                <a:gd name="csX14" fmla="*/ 216213 w 4358506"/>
                <a:gd name="csY14" fmla="*/ 530064 h 2072490"/>
                <a:gd name="csX15" fmla="*/ 221653 w 4358506"/>
                <a:gd name="csY15" fmla="*/ 537595 h 2072490"/>
                <a:gd name="csX16" fmla="*/ 221653 w 4358506"/>
                <a:gd name="csY16" fmla="*/ 595058 h 2072490"/>
                <a:gd name="csX17" fmla="*/ 291840 w 4358506"/>
                <a:gd name="csY17" fmla="*/ 595058 h 2072490"/>
                <a:gd name="csX18" fmla="*/ 291840 w 4358506"/>
                <a:gd name="csY18" fmla="*/ 623532 h 2072490"/>
                <a:gd name="csX19" fmla="*/ 301440 w 4358506"/>
                <a:gd name="csY19" fmla="*/ 623532 h 2072490"/>
                <a:gd name="csX20" fmla="*/ 301440 w 4358506"/>
                <a:gd name="csY20" fmla="*/ 655823 h 2072490"/>
                <a:gd name="csX21" fmla="*/ 393173 w 4358506"/>
                <a:gd name="csY21" fmla="*/ 655823 h 2072490"/>
                <a:gd name="csX22" fmla="*/ 393173 w 4358506"/>
                <a:gd name="csY22" fmla="*/ 721642 h 2072490"/>
                <a:gd name="csX23" fmla="*/ 415573 w 4358506"/>
                <a:gd name="csY23" fmla="*/ 721642 h 2072490"/>
                <a:gd name="csX24" fmla="*/ 415573 w 4358506"/>
                <a:gd name="csY24" fmla="*/ 787359 h 2072490"/>
                <a:gd name="csX25" fmla="*/ 423893 w 4358506"/>
                <a:gd name="csY25" fmla="*/ 793549 h 2072490"/>
                <a:gd name="csX26" fmla="*/ 423893 w 4358506"/>
                <a:gd name="csY26" fmla="*/ 814594 h 2072490"/>
                <a:gd name="csX27" fmla="*/ 435627 w 4358506"/>
                <a:gd name="csY27" fmla="*/ 825530 h 2072490"/>
                <a:gd name="csX28" fmla="*/ 435627 w 4358506"/>
                <a:gd name="csY28" fmla="*/ 851631 h 2072490"/>
                <a:gd name="csX29" fmla="*/ 602667 w 4358506"/>
                <a:gd name="csY29" fmla="*/ 851631 h 2072490"/>
                <a:gd name="csX30" fmla="*/ 602667 w 4358506"/>
                <a:gd name="csY30" fmla="*/ 896301 h 2072490"/>
                <a:gd name="csX31" fmla="*/ 622507 w 4358506"/>
                <a:gd name="csY31" fmla="*/ 928489 h 2072490"/>
                <a:gd name="csX32" fmla="*/ 622507 w 4358506"/>
                <a:gd name="csY32" fmla="*/ 1043828 h 2072490"/>
                <a:gd name="csX33" fmla="*/ 686187 w 4358506"/>
                <a:gd name="csY33" fmla="*/ 1043828 h 2072490"/>
                <a:gd name="csX34" fmla="*/ 686187 w 4358506"/>
                <a:gd name="csY34" fmla="*/ 1113258 h 2072490"/>
                <a:gd name="csX35" fmla="*/ 715520 w 4358506"/>
                <a:gd name="csY35" fmla="*/ 1113258 h 2072490"/>
                <a:gd name="csX36" fmla="*/ 715520 w 4358506"/>
                <a:gd name="csY36" fmla="*/ 1145446 h 2072490"/>
                <a:gd name="csX37" fmla="*/ 728533 w 4358506"/>
                <a:gd name="csY37" fmla="*/ 1154731 h 2072490"/>
                <a:gd name="csX38" fmla="*/ 728533 w 4358506"/>
                <a:gd name="csY38" fmla="*/ 1186506 h 2072490"/>
                <a:gd name="csX39" fmla="*/ 809600 w 4358506"/>
                <a:gd name="csY39" fmla="*/ 1186506 h 2072490"/>
                <a:gd name="csX40" fmla="*/ 809600 w 4358506"/>
                <a:gd name="csY40" fmla="*/ 1212400 h 2072490"/>
                <a:gd name="csX41" fmla="*/ 817920 w 4358506"/>
                <a:gd name="csY41" fmla="*/ 1226431 h 2072490"/>
                <a:gd name="csX42" fmla="*/ 817920 w 4358506"/>
                <a:gd name="csY42" fmla="*/ 1259031 h 2072490"/>
                <a:gd name="csX43" fmla="*/ 827307 w 4358506"/>
                <a:gd name="csY43" fmla="*/ 1268935 h 2072490"/>
                <a:gd name="csX44" fmla="*/ 827307 w 4358506"/>
                <a:gd name="csY44" fmla="*/ 1396551 h 2072490"/>
                <a:gd name="csX45" fmla="*/ 837547 w 4358506"/>
                <a:gd name="csY45" fmla="*/ 1404804 h 2072490"/>
                <a:gd name="csX46" fmla="*/ 837547 w 4358506"/>
                <a:gd name="csY46" fmla="*/ 1430389 h 2072490"/>
                <a:gd name="csX47" fmla="*/ 917227 w 4358506"/>
                <a:gd name="csY47" fmla="*/ 1430389 h 2072490"/>
                <a:gd name="csX48" fmla="*/ 917227 w 4358506"/>
                <a:gd name="csY48" fmla="*/ 1467425 h 2072490"/>
                <a:gd name="csX49" fmla="*/ 1010347 w 4358506"/>
                <a:gd name="csY49" fmla="*/ 1467425 h 2072490"/>
                <a:gd name="csX50" fmla="*/ 1010347 w 4358506"/>
                <a:gd name="csY50" fmla="*/ 1495280 h 2072490"/>
                <a:gd name="csX51" fmla="*/ 1025600 w 4358506"/>
                <a:gd name="csY51" fmla="*/ 1509207 h 2072490"/>
                <a:gd name="csX52" fmla="*/ 1025600 w 4358506"/>
                <a:gd name="csY52" fmla="*/ 1531594 h 2072490"/>
                <a:gd name="csX53" fmla="*/ 1245227 w 4358506"/>
                <a:gd name="csY53" fmla="*/ 1531594 h 2072490"/>
                <a:gd name="csX54" fmla="*/ 1245227 w 4358506"/>
                <a:gd name="csY54" fmla="*/ 1573170 h 2072490"/>
                <a:gd name="csX55" fmla="*/ 1250667 w 4358506"/>
                <a:gd name="csY55" fmla="*/ 1582145 h 2072490"/>
                <a:gd name="csX56" fmla="*/ 1250667 w 4358506"/>
                <a:gd name="csY56" fmla="*/ 1676748 h 2072490"/>
                <a:gd name="csX57" fmla="*/ 1250667 w 4358506"/>
                <a:gd name="csY57" fmla="*/ 1690366 h 2072490"/>
                <a:gd name="csX58" fmla="*/ 1266133 w 4358506"/>
                <a:gd name="csY58" fmla="*/ 1690366 h 2072490"/>
                <a:gd name="csX59" fmla="*/ 1266133 w 4358506"/>
                <a:gd name="csY59" fmla="*/ 1724204 h 2072490"/>
                <a:gd name="csX60" fmla="*/ 1277867 w 4358506"/>
                <a:gd name="csY60" fmla="*/ 1724204 h 2072490"/>
                <a:gd name="csX61" fmla="*/ 1277867 w 4358506"/>
                <a:gd name="csY61" fmla="*/ 1761447 h 2072490"/>
                <a:gd name="csX62" fmla="*/ 1543040 w 4358506"/>
                <a:gd name="csY62" fmla="*/ 1761447 h 2072490"/>
                <a:gd name="csX63" fmla="*/ 1543040 w 4358506"/>
                <a:gd name="csY63" fmla="*/ 1792603 h 2072490"/>
                <a:gd name="csX64" fmla="*/ 1759040 w 4358506"/>
                <a:gd name="csY64" fmla="*/ 1792603 h 2072490"/>
                <a:gd name="csX65" fmla="*/ 1759040 w 4358506"/>
                <a:gd name="csY65" fmla="*/ 1824687 h 2072490"/>
                <a:gd name="csX66" fmla="*/ 1777493 w 4358506"/>
                <a:gd name="csY66" fmla="*/ 1824687 h 2072490"/>
                <a:gd name="csX67" fmla="*/ 1777493 w 4358506"/>
                <a:gd name="csY67" fmla="*/ 1858526 h 2072490"/>
                <a:gd name="csX68" fmla="*/ 1884587 w 4358506"/>
                <a:gd name="csY68" fmla="*/ 1858526 h 2072490"/>
                <a:gd name="csX69" fmla="*/ 1884587 w 4358506"/>
                <a:gd name="csY69" fmla="*/ 1902577 h 2072490"/>
                <a:gd name="csX70" fmla="*/ 2141547 w 4358506"/>
                <a:gd name="csY70" fmla="*/ 1902577 h 2072490"/>
                <a:gd name="csX71" fmla="*/ 2184000 w 4358506"/>
                <a:gd name="csY71" fmla="*/ 1931773 h 2072490"/>
                <a:gd name="csX72" fmla="*/ 2463574 w 4358506"/>
                <a:gd name="csY72" fmla="*/ 1931773 h 2072490"/>
                <a:gd name="csX73" fmla="*/ 2463574 w 4358506"/>
                <a:gd name="csY73" fmla="*/ 1973658 h 2072490"/>
                <a:gd name="csX74" fmla="*/ 2798080 w 4358506"/>
                <a:gd name="csY74" fmla="*/ 1973658 h 2072490"/>
                <a:gd name="csX75" fmla="*/ 2798080 w 4358506"/>
                <a:gd name="csY75" fmla="*/ 2016059 h 2072490"/>
                <a:gd name="csX76" fmla="*/ 2936533 w 4358506"/>
                <a:gd name="csY76" fmla="*/ 2016059 h 2072490"/>
                <a:gd name="csX77" fmla="*/ 2936533 w 4358506"/>
                <a:gd name="csY77" fmla="*/ 2072491 h 2072490"/>
                <a:gd name="csX78" fmla="*/ 4358507 w 4358506"/>
                <a:gd name="csY78" fmla="*/ 2072491 h 20724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Lst>
              <a:rect l="l" t="t" r="r" b="b"/>
              <a:pathLst>
                <a:path w="4358506" h="2072490">
                  <a:moveTo>
                    <a:pt x="0" y="0"/>
                  </a:moveTo>
                  <a:lnTo>
                    <a:pt x="57493" y="0"/>
                  </a:lnTo>
                  <a:lnTo>
                    <a:pt x="57493" y="40338"/>
                  </a:lnTo>
                  <a:lnTo>
                    <a:pt x="74773" y="40338"/>
                  </a:lnTo>
                  <a:lnTo>
                    <a:pt x="74773" y="71494"/>
                  </a:lnTo>
                  <a:lnTo>
                    <a:pt x="138987" y="71494"/>
                  </a:lnTo>
                  <a:lnTo>
                    <a:pt x="138987" y="106467"/>
                  </a:lnTo>
                  <a:lnTo>
                    <a:pt x="183893" y="106467"/>
                  </a:lnTo>
                  <a:lnTo>
                    <a:pt x="183893" y="166303"/>
                  </a:lnTo>
                  <a:lnTo>
                    <a:pt x="199040" y="179302"/>
                  </a:lnTo>
                  <a:lnTo>
                    <a:pt x="199040" y="238725"/>
                  </a:lnTo>
                  <a:lnTo>
                    <a:pt x="205120" y="250176"/>
                  </a:lnTo>
                  <a:lnTo>
                    <a:pt x="205120" y="304751"/>
                  </a:lnTo>
                  <a:lnTo>
                    <a:pt x="216213" y="316821"/>
                  </a:lnTo>
                  <a:lnTo>
                    <a:pt x="216213" y="530064"/>
                  </a:lnTo>
                  <a:lnTo>
                    <a:pt x="221653" y="537595"/>
                  </a:lnTo>
                  <a:lnTo>
                    <a:pt x="221653" y="595058"/>
                  </a:lnTo>
                  <a:lnTo>
                    <a:pt x="291840" y="595058"/>
                  </a:lnTo>
                  <a:lnTo>
                    <a:pt x="291840" y="623532"/>
                  </a:lnTo>
                  <a:lnTo>
                    <a:pt x="301440" y="623532"/>
                  </a:lnTo>
                  <a:lnTo>
                    <a:pt x="301440" y="655823"/>
                  </a:lnTo>
                  <a:lnTo>
                    <a:pt x="393173" y="655823"/>
                  </a:lnTo>
                  <a:lnTo>
                    <a:pt x="393173" y="721642"/>
                  </a:lnTo>
                  <a:lnTo>
                    <a:pt x="415573" y="721642"/>
                  </a:lnTo>
                  <a:lnTo>
                    <a:pt x="415573" y="787359"/>
                  </a:lnTo>
                  <a:lnTo>
                    <a:pt x="423893" y="793549"/>
                  </a:lnTo>
                  <a:lnTo>
                    <a:pt x="423893" y="814594"/>
                  </a:lnTo>
                  <a:lnTo>
                    <a:pt x="435627" y="825530"/>
                  </a:lnTo>
                  <a:lnTo>
                    <a:pt x="435627" y="851631"/>
                  </a:lnTo>
                  <a:lnTo>
                    <a:pt x="602667" y="851631"/>
                  </a:lnTo>
                  <a:lnTo>
                    <a:pt x="602667" y="896301"/>
                  </a:lnTo>
                  <a:lnTo>
                    <a:pt x="622507" y="928489"/>
                  </a:lnTo>
                  <a:lnTo>
                    <a:pt x="622507" y="1043828"/>
                  </a:lnTo>
                  <a:lnTo>
                    <a:pt x="686187" y="1043828"/>
                  </a:lnTo>
                  <a:lnTo>
                    <a:pt x="686187" y="1113258"/>
                  </a:lnTo>
                  <a:lnTo>
                    <a:pt x="715520" y="1113258"/>
                  </a:lnTo>
                  <a:lnTo>
                    <a:pt x="715520" y="1145446"/>
                  </a:lnTo>
                  <a:lnTo>
                    <a:pt x="728533" y="1154731"/>
                  </a:lnTo>
                  <a:lnTo>
                    <a:pt x="728533" y="1186506"/>
                  </a:lnTo>
                  <a:lnTo>
                    <a:pt x="809600" y="1186506"/>
                  </a:lnTo>
                  <a:lnTo>
                    <a:pt x="809600" y="1212400"/>
                  </a:lnTo>
                  <a:lnTo>
                    <a:pt x="817920" y="1226431"/>
                  </a:lnTo>
                  <a:lnTo>
                    <a:pt x="817920" y="1259031"/>
                  </a:lnTo>
                  <a:lnTo>
                    <a:pt x="827307" y="1268935"/>
                  </a:lnTo>
                  <a:lnTo>
                    <a:pt x="827307" y="1396551"/>
                  </a:lnTo>
                  <a:lnTo>
                    <a:pt x="837547" y="1404804"/>
                  </a:lnTo>
                  <a:lnTo>
                    <a:pt x="837547" y="1430389"/>
                  </a:lnTo>
                  <a:lnTo>
                    <a:pt x="917227" y="1430389"/>
                  </a:lnTo>
                  <a:lnTo>
                    <a:pt x="917227" y="1467425"/>
                  </a:lnTo>
                  <a:lnTo>
                    <a:pt x="1010347" y="1467425"/>
                  </a:lnTo>
                  <a:lnTo>
                    <a:pt x="1010347" y="1495280"/>
                  </a:lnTo>
                  <a:lnTo>
                    <a:pt x="1025600" y="1509207"/>
                  </a:lnTo>
                  <a:lnTo>
                    <a:pt x="1025600" y="1531594"/>
                  </a:lnTo>
                  <a:lnTo>
                    <a:pt x="1245227" y="1531594"/>
                  </a:lnTo>
                  <a:lnTo>
                    <a:pt x="1245227" y="1573170"/>
                  </a:lnTo>
                  <a:lnTo>
                    <a:pt x="1250667" y="1582145"/>
                  </a:lnTo>
                  <a:lnTo>
                    <a:pt x="1250667" y="1676748"/>
                  </a:lnTo>
                  <a:lnTo>
                    <a:pt x="1250667" y="1690366"/>
                  </a:lnTo>
                  <a:lnTo>
                    <a:pt x="1266133" y="1690366"/>
                  </a:lnTo>
                  <a:lnTo>
                    <a:pt x="1266133" y="1724204"/>
                  </a:lnTo>
                  <a:lnTo>
                    <a:pt x="1277867" y="1724204"/>
                  </a:lnTo>
                  <a:lnTo>
                    <a:pt x="1277867" y="1761447"/>
                  </a:lnTo>
                  <a:lnTo>
                    <a:pt x="1543040" y="1761447"/>
                  </a:lnTo>
                  <a:lnTo>
                    <a:pt x="1543040" y="1792603"/>
                  </a:lnTo>
                  <a:lnTo>
                    <a:pt x="1759040" y="1792603"/>
                  </a:lnTo>
                  <a:lnTo>
                    <a:pt x="1759040" y="1824687"/>
                  </a:lnTo>
                  <a:lnTo>
                    <a:pt x="1777493" y="1824687"/>
                  </a:lnTo>
                  <a:lnTo>
                    <a:pt x="1777493" y="1858526"/>
                  </a:lnTo>
                  <a:lnTo>
                    <a:pt x="1884587" y="1858526"/>
                  </a:lnTo>
                  <a:lnTo>
                    <a:pt x="1884587" y="1902577"/>
                  </a:lnTo>
                  <a:lnTo>
                    <a:pt x="2141547" y="1902577"/>
                  </a:lnTo>
                  <a:lnTo>
                    <a:pt x="2184000" y="1931773"/>
                  </a:lnTo>
                  <a:lnTo>
                    <a:pt x="2463574" y="1931773"/>
                  </a:lnTo>
                  <a:lnTo>
                    <a:pt x="2463574" y="1973658"/>
                  </a:lnTo>
                  <a:lnTo>
                    <a:pt x="2798080" y="1973658"/>
                  </a:lnTo>
                  <a:lnTo>
                    <a:pt x="2798080" y="2016059"/>
                  </a:lnTo>
                  <a:lnTo>
                    <a:pt x="2936533" y="2016059"/>
                  </a:lnTo>
                  <a:lnTo>
                    <a:pt x="2936533" y="2072491"/>
                  </a:lnTo>
                  <a:lnTo>
                    <a:pt x="4358507" y="2072491"/>
                  </a:lnTo>
                </a:path>
              </a:pathLst>
            </a:custGeom>
            <a:noFill/>
            <a:ln w="19050" cap="rnd">
              <a:solidFill>
                <a:srgbClr val="98D3FF"/>
              </a:solidFill>
              <a:prstDash val="solid"/>
              <a:round/>
            </a:ln>
          </p:spPr>
          <p:txBody>
            <a:bodyPr/>
            <a:lstStyle/>
            <a:p>
              <a:endParaRPr lang="en-US" dirty="0"/>
            </a:p>
          </p:txBody>
        </p:sp>
      </p:grpSp>
      <p:cxnSp>
        <p:nvCxnSpPr>
          <p:cNvPr id="13" name="Straight Connector 12">
            <a:extLst>
              <a:ext uri="{FF2B5EF4-FFF2-40B4-BE49-F238E27FC236}">
                <a16:creationId xmlns:a16="http://schemas.microsoft.com/office/drawing/2014/main" id="{391D7A12-0F5A-B4A4-0BB6-65A4F72FBB42}"/>
              </a:ext>
            </a:extLst>
          </p:cNvPr>
          <p:cNvCxnSpPr>
            <a:cxnSpLocks/>
          </p:cNvCxnSpPr>
          <p:nvPr/>
        </p:nvCxnSpPr>
        <p:spPr>
          <a:xfrm>
            <a:off x="6965762" y="4554218"/>
            <a:ext cx="141102" cy="0"/>
          </a:xfrm>
          <a:prstGeom prst="line">
            <a:avLst/>
          </a:prstGeom>
          <a:ln>
            <a:solidFill>
              <a:srgbClr val="3C7CEA"/>
            </a:solidFill>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28F16D90-7AF7-B34A-DEB5-8DB458C1B93F}"/>
              </a:ext>
            </a:extLst>
          </p:cNvPr>
          <p:cNvCxnSpPr>
            <a:cxnSpLocks/>
          </p:cNvCxnSpPr>
          <p:nvPr/>
        </p:nvCxnSpPr>
        <p:spPr>
          <a:xfrm>
            <a:off x="6965762" y="4254175"/>
            <a:ext cx="141102" cy="0"/>
          </a:xfrm>
          <a:prstGeom prst="line">
            <a:avLst/>
          </a:prstGeom>
          <a:ln>
            <a:solidFill>
              <a:srgbClr val="98D3FF"/>
            </a:solidFill>
          </a:ln>
        </p:spPr>
        <p:style>
          <a:lnRef idx="2">
            <a:schemeClr val="accent1"/>
          </a:lnRef>
          <a:fillRef idx="0">
            <a:schemeClr val="accent1"/>
          </a:fillRef>
          <a:effectRef idx="1">
            <a:schemeClr val="accent1"/>
          </a:effectRef>
          <a:fontRef idx="minor">
            <a:schemeClr val="tx1"/>
          </a:fontRef>
        </p:style>
      </p:cxnSp>
      <p:sp>
        <p:nvSpPr>
          <p:cNvPr id="40" name="TextBox 39">
            <a:extLst>
              <a:ext uri="{FF2B5EF4-FFF2-40B4-BE49-F238E27FC236}">
                <a16:creationId xmlns:a16="http://schemas.microsoft.com/office/drawing/2014/main" id="{BFBA162C-338E-B2CA-959C-9F2519D5BAB5}"/>
              </a:ext>
            </a:extLst>
          </p:cNvPr>
          <p:cNvSpPr txBox="1"/>
          <p:nvPr/>
        </p:nvSpPr>
        <p:spPr>
          <a:xfrm>
            <a:off x="6936229" y="1748758"/>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41" name="TextBox 40">
            <a:extLst>
              <a:ext uri="{FF2B5EF4-FFF2-40B4-BE49-F238E27FC236}">
                <a16:creationId xmlns:a16="http://schemas.microsoft.com/office/drawing/2014/main" id="{CE9FA46B-7E03-98F0-83E6-3CE14AD2FC73}"/>
              </a:ext>
            </a:extLst>
          </p:cNvPr>
          <p:cNvSpPr txBox="1"/>
          <p:nvPr/>
        </p:nvSpPr>
        <p:spPr>
          <a:xfrm>
            <a:off x="7145673" y="2169304"/>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42" name="TextBox 41">
            <a:extLst>
              <a:ext uri="{FF2B5EF4-FFF2-40B4-BE49-F238E27FC236}">
                <a16:creationId xmlns:a16="http://schemas.microsoft.com/office/drawing/2014/main" id="{AC03A266-9E72-AE03-CEC9-E892C808E992}"/>
              </a:ext>
            </a:extLst>
          </p:cNvPr>
          <p:cNvSpPr txBox="1"/>
          <p:nvPr/>
        </p:nvSpPr>
        <p:spPr>
          <a:xfrm>
            <a:off x="7362996" y="2496690"/>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43" name="TextBox 42">
            <a:extLst>
              <a:ext uri="{FF2B5EF4-FFF2-40B4-BE49-F238E27FC236}">
                <a16:creationId xmlns:a16="http://schemas.microsoft.com/office/drawing/2014/main" id="{3160CE3A-5FA7-E6F7-C98D-834C0E6D7A58}"/>
              </a:ext>
            </a:extLst>
          </p:cNvPr>
          <p:cNvSpPr txBox="1"/>
          <p:nvPr/>
        </p:nvSpPr>
        <p:spPr>
          <a:xfrm>
            <a:off x="7557245" y="2635774"/>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44" name="TextBox 43">
            <a:extLst>
              <a:ext uri="{FF2B5EF4-FFF2-40B4-BE49-F238E27FC236}">
                <a16:creationId xmlns:a16="http://schemas.microsoft.com/office/drawing/2014/main" id="{095CBA62-B574-74A9-6D34-FE404813B7A4}"/>
              </a:ext>
            </a:extLst>
          </p:cNvPr>
          <p:cNvSpPr txBox="1"/>
          <p:nvPr/>
        </p:nvSpPr>
        <p:spPr>
          <a:xfrm>
            <a:off x="9122786" y="3695905"/>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45" name="TextBox 44">
            <a:extLst>
              <a:ext uri="{FF2B5EF4-FFF2-40B4-BE49-F238E27FC236}">
                <a16:creationId xmlns:a16="http://schemas.microsoft.com/office/drawing/2014/main" id="{90D7B900-A66C-4E33-2CE9-604D1B99EA20}"/>
              </a:ext>
            </a:extLst>
          </p:cNvPr>
          <p:cNvSpPr txBox="1"/>
          <p:nvPr/>
        </p:nvSpPr>
        <p:spPr>
          <a:xfrm>
            <a:off x="9313432" y="3695905"/>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46" name="TextBox 45">
            <a:extLst>
              <a:ext uri="{FF2B5EF4-FFF2-40B4-BE49-F238E27FC236}">
                <a16:creationId xmlns:a16="http://schemas.microsoft.com/office/drawing/2014/main" id="{A32125F9-4642-8910-6842-D37EC8F1412B}"/>
              </a:ext>
            </a:extLst>
          </p:cNvPr>
          <p:cNvSpPr txBox="1"/>
          <p:nvPr/>
        </p:nvSpPr>
        <p:spPr>
          <a:xfrm>
            <a:off x="9434103" y="3728065"/>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47" name="TextBox 46">
            <a:extLst>
              <a:ext uri="{FF2B5EF4-FFF2-40B4-BE49-F238E27FC236}">
                <a16:creationId xmlns:a16="http://schemas.microsoft.com/office/drawing/2014/main" id="{A107E4F6-4BD1-F668-3624-3E21CCD24293}"/>
              </a:ext>
            </a:extLst>
          </p:cNvPr>
          <p:cNvSpPr txBox="1"/>
          <p:nvPr/>
        </p:nvSpPr>
        <p:spPr>
          <a:xfrm>
            <a:off x="9752893" y="3734054"/>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48" name="TextBox 47">
            <a:extLst>
              <a:ext uri="{FF2B5EF4-FFF2-40B4-BE49-F238E27FC236}">
                <a16:creationId xmlns:a16="http://schemas.microsoft.com/office/drawing/2014/main" id="{EE574403-4BE0-6E6C-9C70-A6AF924C00F5}"/>
              </a:ext>
            </a:extLst>
          </p:cNvPr>
          <p:cNvSpPr txBox="1"/>
          <p:nvPr/>
        </p:nvSpPr>
        <p:spPr>
          <a:xfrm>
            <a:off x="9779865" y="3784239"/>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49" name="TextBox 48">
            <a:extLst>
              <a:ext uri="{FF2B5EF4-FFF2-40B4-BE49-F238E27FC236}">
                <a16:creationId xmlns:a16="http://schemas.microsoft.com/office/drawing/2014/main" id="{A065B5E0-0548-7981-9421-D6EB2F1046A0}"/>
              </a:ext>
            </a:extLst>
          </p:cNvPr>
          <p:cNvSpPr txBox="1"/>
          <p:nvPr/>
        </p:nvSpPr>
        <p:spPr>
          <a:xfrm>
            <a:off x="9843660" y="3791671"/>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50" name="TextBox 49">
            <a:extLst>
              <a:ext uri="{FF2B5EF4-FFF2-40B4-BE49-F238E27FC236}">
                <a16:creationId xmlns:a16="http://schemas.microsoft.com/office/drawing/2014/main" id="{4BC259CB-9912-D3E7-2F0E-632164C9EA44}"/>
              </a:ext>
            </a:extLst>
          </p:cNvPr>
          <p:cNvSpPr txBox="1"/>
          <p:nvPr/>
        </p:nvSpPr>
        <p:spPr>
          <a:xfrm>
            <a:off x="10062952" y="3834060"/>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51" name="TextBox 50">
            <a:extLst>
              <a:ext uri="{FF2B5EF4-FFF2-40B4-BE49-F238E27FC236}">
                <a16:creationId xmlns:a16="http://schemas.microsoft.com/office/drawing/2014/main" id="{C2F912FF-9BFC-A7AF-99FF-62BD27F9FE93}"/>
              </a:ext>
            </a:extLst>
          </p:cNvPr>
          <p:cNvSpPr txBox="1"/>
          <p:nvPr/>
        </p:nvSpPr>
        <p:spPr>
          <a:xfrm>
            <a:off x="10086172" y="3834060"/>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52" name="TextBox 51">
            <a:extLst>
              <a:ext uri="{FF2B5EF4-FFF2-40B4-BE49-F238E27FC236}">
                <a16:creationId xmlns:a16="http://schemas.microsoft.com/office/drawing/2014/main" id="{4B87DE4E-5D88-4456-C24B-7F71FF801AED}"/>
              </a:ext>
            </a:extLst>
          </p:cNvPr>
          <p:cNvSpPr txBox="1"/>
          <p:nvPr/>
        </p:nvSpPr>
        <p:spPr>
          <a:xfrm>
            <a:off x="10369259" y="3836279"/>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53" name="TextBox 52">
            <a:extLst>
              <a:ext uri="{FF2B5EF4-FFF2-40B4-BE49-F238E27FC236}">
                <a16:creationId xmlns:a16="http://schemas.microsoft.com/office/drawing/2014/main" id="{B2F1ECE4-2EAF-46AC-A42B-73CD39DDBD08}"/>
              </a:ext>
            </a:extLst>
          </p:cNvPr>
          <p:cNvSpPr txBox="1"/>
          <p:nvPr/>
        </p:nvSpPr>
        <p:spPr>
          <a:xfrm>
            <a:off x="10386682" y="3835756"/>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54" name="TextBox 53">
            <a:extLst>
              <a:ext uri="{FF2B5EF4-FFF2-40B4-BE49-F238E27FC236}">
                <a16:creationId xmlns:a16="http://schemas.microsoft.com/office/drawing/2014/main" id="{C3C820EF-FC1B-6E1E-ADA0-04B2A7BC2FA8}"/>
              </a:ext>
            </a:extLst>
          </p:cNvPr>
          <p:cNvSpPr txBox="1"/>
          <p:nvPr/>
        </p:nvSpPr>
        <p:spPr>
          <a:xfrm>
            <a:off x="10433052" y="3842426"/>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55" name="TextBox 54">
            <a:extLst>
              <a:ext uri="{FF2B5EF4-FFF2-40B4-BE49-F238E27FC236}">
                <a16:creationId xmlns:a16="http://schemas.microsoft.com/office/drawing/2014/main" id="{1B8D05A0-55A2-EE36-5866-CFA5A75B79FA}"/>
              </a:ext>
            </a:extLst>
          </p:cNvPr>
          <p:cNvSpPr txBox="1"/>
          <p:nvPr/>
        </p:nvSpPr>
        <p:spPr>
          <a:xfrm>
            <a:off x="10696846" y="3834060"/>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56" name="TextBox 55">
            <a:extLst>
              <a:ext uri="{FF2B5EF4-FFF2-40B4-BE49-F238E27FC236}">
                <a16:creationId xmlns:a16="http://schemas.microsoft.com/office/drawing/2014/main" id="{B72CD544-8391-E26E-E387-BE6DCFF4D087}"/>
              </a:ext>
            </a:extLst>
          </p:cNvPr>
          <p:cNvSpPr txBox="1"/>
          <p:nvPr/>
        </p:nvSpPr>
        <p:spPr>
          <a:xfrm>
            <a:off x="10997341" y="3834060"/>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57" name="TextBox 56">
            <a:extLst>
              <a:ext uri="{FF2B5EF4-FFF2-40B4-BE49-F238E27FC236}">
                <a16:creationId xmlns:a16="http://schemas.microsoft.com/office/drawing/2014/main" id="{46058C7F-E76D-103A-B27C-74FBF24D58D7}"/>
              </a:ext>
            </a:extLst>
          </p:cNvPr>
          <p:cNvSpPr txBox="1"/>
          <p:nvPr/>
        </p:nvSpPr>
        <p:spPr>
          <a:xfrm>
            <a:off x="11332242" y="3830550"/>
            <a:ext cx="288885"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58" name="TextBox 57">
            <a:extLst>
              <a:ext uri="{FF2B5EF4-FFF2-40B4-BE49-F238E27FC236}">
                <a16:creationId xmlns:a16="http://schemas.microsoft.com/office/drawing/2014/main" id="{8D24D680-2DF8-2D43-F282-9F3A15FAC5B1}"/>
              </a:ext>
            </a:extLst>
          </p:cNvPr>
          <p:cNvSpPr txBox="1"/>
          <p:nvPr/>
        </p:nvSpPr>
        <p:spPr>
          <a:xfrm>
            <a:off x="7145672" y="2477535"/>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59" name="TextBox 58">
            <a:extLst>
              <a:ext uri="{FF2B5EF4-FFF2-40B4-BE49-F238E27FC236}">
                <a16:creationId xmlns:a16="http://schemas.microsoft.com/office/drawing/2014/main" id="{B4873C4E-298A-3232-D7ED-A2DE93F7F0DD}"/>
              </a:ext>
            </a:extLst>
          </p:cNvPr>
          <p:cNvSpPr txBox="1"/>
          <p:nvPr/>
        </p:nvSpPr>
        <p:spPr>
          <a:xfrm>
            <a:off x="7145670" y="2888192"/>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60" name="TextBox 59">
            <a:extLst>
              <a:ext uri="{FF2B5EF4-FFF2-40B4-BE49-F238E27FC236}">
                <a16:creationId xmlns:a16="http://schemas.microsoft.com/office/drawing/2014/main" id="{4A7902B1-F611-61F5-E2CB-6AC54CF31072}"/>
              </a:ext>
            </a:extLst>
          </p:cNvPr>
          <p:cNvSpPr txBox="1"/>
          <p:nvPr/>
        </p:nvSpPr>
        <p:spPr>
          <a:xfrm>
            <a:off x="7181278" y="2927020"/>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61" name="TextBox 60">
            <a:extLst>
              <a:ext uri="{FF2B5EF4-FFF2-40B4-BE49-F238E27FC236}">
                <a16:creationId xmlns:a16="http://schemas.microsoft.com/office/drawing/2014/main" id="{DF3D7CC2-0FC1-319C-617D-98A9C7E0E478}"/>
              </a:ext>
            </a:extLst>
          </p:cNvPr>
          <p:cNvSpPr txBox="1"/>
          <p:nvPr/>
        </p:nvSpPr>
        <p:spPr>
          <a:xfrm>
            <a:off x="9129857" y="3933347"/>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62" name="TextBox 61">
            <a:extLst>
              <a:ext uri="{FF2B5EF4-FFF2-40B4-BE49-F238E27FC236}">
                <a16:creationId xmlns:a16="http://schemas.microsoft.com/office/drawing/2014/main" id="{AADAA25D-A55A-9510-3512-705B9312A534}"/>
              </a:ext>
            </a:extLst>
          </p:cNvPr>
          <p:cNvSpPr txBox="1"/>
          <p:nvPr/>
        </p:nvSpPr>
        <p:spPr>
          <a:xfrm>
            <a:off x="9440259" y="3990089"/>
            <a:ext cx="288885" cy="261610"/>
          </a:xfrm>
          <a:prstGeom prst="rect">
            <a:avLst/>
          </a:prstGeom>
          <a:noFill/>
        </p:spPr>
        <p:txBody>
          <a:bodyPr wrap="square" rtlCol="0">
            <a:spAutoFit/>
          </a:bodyPr>
          <a:lstStyle/>
          <a:p>
            <a:r>
              <a:rPr lang="pt-BR" sz="1100" b="1" dirty="0">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dirty="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63" name="TextBox 62">
            <a:extLst>
              <a:ext uri="{FF2B5EF4-FFF2-40B4-BE49-F238E27FC236}">
                <a16:creationId xmlns:a16="http://schemas.microsoft.com/office/drawing/2014/main" id="{FDC9D389-2EB0-A5C1-5B5A-DCC99CAFEEDB}"/>
              </a:ext>
            </a:extLst>
          </p:cNvPr>
          <p:cNvSpPr txBox="1"/>
          <p:nvPr/>
        </p:nvSpPr>
        <p:spPr>
          <a:xfrm>
            <a:off x="9785664" y="3994305"/>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024" name="TextBox 1023">
            <a:extLst>
              <a:ext uri="{FF2B5EF4-FFF2-40B4-BE49-F238E27FC236}">
                <a16:creationId xmlns:a16="http://schemas.microsoft.com/office/drawing/2014/main" id="{BB2CCD9E-8038-4717-7CE3-D59A6DD99648}"/>
              </a:ext>
            </a:extLst>
          </p:cNvPr>
          <p:cNvSpPr txBox="1"/>
          <p:nvPr/>
        </p:nvSpPr>
        <p:spPr>
          <a:xfrm>
            <a:off x="10053705" y="3993892"/>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025" name="TextBox 1024">
            <a:extLst>
              <a:ext uri="{FF2B5EF4-FFF2-40B4-BE49-F238E27FC236}">
                <a16:creationId xmlns:a16="http://schemas.microsoft.com/office/drawing/2014/main" id="{FD1A2654-E8AA-2C8E-3767-4AD062D17E49}"/>
              </a:ext>
            </a:extLst>
          </p:cNvPr>
          <p:cNvSpPr txBox="1"/>
          <p:nvPr/>
        </p:nvSpPr>
        <p:spPr>
          <a:xfrm>
            <a:off x="10375063" y="4097272"/>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027" name="TextBox 1026">
            <a:extLst>
              <a:ext uri="{FF2B5EF4-FFF2-40B4-BE49-F238E27FC236}">
                <a16:creationId xmlns:a16="http://schemas.microsoft.com/office/drawing/2014/main" id="{9DE90A12-FFAE-F871-EEBE-2B83700F2BE6}"/>
              </a:ext>
            </a:extLst>
          </p:cNvPr>
          <p:cNvSpPr txBox="1"/>
          <p:nvPr/>
        </p:nvSpPr>
        <p:spPr>
          <a:xfrm>
            <a:off x="10679423" y="4097272"/>
            <a:ext cx="288885"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cxnSp>
        <p:nvCxnSpPr>
          <p:cNvPr id="9" name="Straight Connector 8">
            <a:extLst>
              <a:ext uri="{FF2B5EF4-FFF2-40B4-BE49-F238E27FC236}">
                <a16:creationId xmlns:a16="http://schemas.microsoft.com/office/drawing/2014/main" id="{D1B96217-4AE5-3774-2079-661A0961B8CA}"/>
              </a:ext>
            </a:extLst>
          </p:cNvPr>
          <p:cNvCxnSpPr>
            <a:cxnSpLocks/>
          </p:cNvCxnSpPr>
          <p:nvPr/>
        </p:nvCxnSpPr>
        <p:spPr bwMode="auto">
          <a:xfrm>
            <a:off x="6154403" y="1818477"/>
            <a:ext cx="0" cy="3726280"/>
          </a:xfrm>
          <a:prstGeom prst="line">
            <a:avLst/>
          </a:prstGeom>
          <a:ln w="19050">
            <a:solidFill>
              <a:srgbClr val="FFAF34"/>
            </a:solidFill>
            <a:headEnd type="none" w="med" len="med"/>
            <a:tailEnd type="none" w="med" len="med"/>
          </a:ln>
        </p:spPr>
        <p:style>
          <a:lnRef idx="1">
            <a:schemeClr val="dk1"/>
          </a:lnRef>
          <a:fillRef idx="0">
            <a:schemeClr val="dk1"/>
          </a:fillRef>
          <a:effectRef idx="0">
            <a:schemeClr val="dk1"/>
          </a:effectRef>
          <a:fontRef idx="minor">
            <a:schemeClr val="tx1"/>
          </a:fontRef>
        </p:style>
      </p:cxnSp>
      <p:sp>
        <p:nvSpPr>
          <p:cNvPr id="2" name="Title 1">
            <a:extLst>
              <a:ext uri="{FF2B5EF4-FFF2-40B4-BE49-F238E27FC236}">
                <a16:creationId xmlns:a16="http://schemas.microsoft.com/office/drawing/2014/main" id="{69245774-D0AC-3560-0CD4-254CEAC0DECD}"/>
              </a:ext>
            </a:extLst>
          </p:cNvPr>
          <p:cNvSpPr>
            <a:spLocks noGrp="1"/>
          </p:cNvSpPr>
          <p:nvPr>
            <p:ph type="title"/>
          </p:nvPr>
        </p:nvSpPr>
        <p:spPr/>
        <p:txBody>
          <a:bodyPr>
            <a:noAutofit/>
          </a:bodyPr>
          <a:lstStyle/>
          <a:p>
            <a:r>
              <a:rPr lang="en-US" sz="3200" b="1">
                <a:latin typeface="Arial" panose="020B0604020202020204" pitchFamily="34" charset="0"/>
                <a:cs typeface="Arial" panose="020B0604020202020204" pitchFamily="34" charset="0"/>
              </a:rPr>
              <a:t>EMBER-3: Subgroup Analysis PFS of </a:t>
            </a:r>
            <a:r>
              <a:rPr lang="en-US" err="1"/>
              <a:t>I</a:t>
            </a:r>
            <a:r>
              <a:rPr lang="en-US" sz="3200" b="1" err="1">
                <a:latin typeface="Arial" panose="020B0604020202020204" pitchFamily="34" charset="0"/>
                <a:cs typeface="Arial" panose="020B0604020202020204" pitchFamily="34" charset="0"/>
              </a:rPr>
              <a:t>mlunestrant</a:t>
            </a:r>
            <a:r>
              <a:rPr lang="en-US" sz="3200" b="1">
                <a:latin typeface="Arial" panose="020B0604020202020204" pitchFamily="34" charset="0"/>
                <a:cs typeface="Arial" panose="020B0604020202020204" pitchFamily="34" charset="0"/>
              </a:rPr>
              <a:t> + </a:t>
            </a:r>
            <a:r>
              <a:rPr lang="en-US" err="1"/>
              <a:t>A</a:t>
            </a:r>
            <a:r>
              <a:rPr lang="en-US" sz="3200" b="1" err="1">
                <a:latin typeface="Arial" panose="020B0604020202020204" pitchFamily="34" charset="0"/>
                <a:cs typeface="Arial" panose="020B0604020202020204" pitchFamily="34" charset="0"/>
              </a:rPr>
              <a:t>bemaciclib</a:t>
            </a:r>
            <a:r>
              <a:rPr lang="en-US" sz="3200" b="1">
                <a:latin typeface="Arial" panose="020B0604020202020204" pitchFamily="34" charset="0"/>
                <a:cs typeface="Arial" panose="020B0604020202020204" pitchFamily="34" charset="0"/>
              </a:rPr>
              <a:t> vs. </a:t>
            </a:r>
            <a:r>
              <a:rPr lang="en-US" err="1"/>
              <a:t>I</a:t>
            </a:r>
            <a:r>
              <a:rPr lang="en-US" sz="3200" b="1" err="1">
                <a:latin typeface="Arial" panose="020B0604020202020204" pitchFamily="34" charset="0"/>
                <a:cs typeface="Arial" panose="020B0604020202020204" pitchFamily="34" charset="0"/>
              </a:rPr>
              <a:t>mlunestrant</a:t>
            </a:r>
            <a:r>
              <a:rPr lang="en-US" sz="3200" b="1">
                <a:latin typeface="Arial" panose="020B0604020202020204" pitchFamily="34" charset="0"/>
                <a:cs typeface="Arial" panose="020B0604020202020204" pitchFamily="34" charset="0"/>
              </a:rPr>
              <a:t> in CDK4/6i Pretreated </a:t>
            </a:r>
            <a:r>
              <a:rPr lang="en-US"/>
              <a:t>P</a:t>
            </a:r>
            <a:r>
              <a:rPr lang="en-US" sz="3200" b="1">
                <a:latin typeface="Arial" panose="020B0604020202020204" pitchFamily="34" charset="0"/>
                <a:cs typeface="Arial" panose="020B0604020202020204" pitchFamily="34" charset="0"/>
              </a:rPr>
              <a:t>atients by </a:t>
            </a:r>
            <a:r>
              <a:rPr lang="en-US" sz="3200" b="1" i="1">
                <a:latin typeface="Arial" panose="020B0604020202020204" pitchFamily="34" charset="0"/>
                <a:cs typeface="Arial" panose="020B0604020202020204" pitchFamily="34" charset="0"/>
              </a:rPr>
              <a:t>ESR1m</a:t>
            </a:r>
            <a:r>
              <a:rPr lang="en-US" sz="3200" b="1">
                <a:latin typeface="Arial" panose="020B0604020202020204" pitchFamily="34" charset="0"/>
                <a:cs typeface="Arial" panose="020B0604020202020204" pitchFamily="34" charset="0"/>
              </a:rPr>
              <a:t> Status </a:t>
            </a:r>
            <a:endParaRPr lang="en-CA" sz="3200" b="1">
              <a:highlight>
                <a:srgbClr val="FFFF00"/>
              </a:highlight>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0C4D5B4-1C66-D0AF-DFBA-FF4B58B81B8D}"/>
              </a:ext>
            </a:extLst>
          </p:cNvPr>
          <p:cNvSpPr txBox="1">
            <a:spLocks/>
          </p:cNvSpPr>
          <p:nvPr/>
        </p:nvSpPr>
        <p:spPr>
          <a:xfrm>
            <a:off x="750590" y="5723064"/>
            <a:ext cx="10980000" cy="487934"/>
          </a:xfrm>
          <a:prstGeom prst="roundRect">
            <a:avLst>
              <a:gd name="adj" fmla="val 0"/>
            </a:avLst>
          </a:prstGeom>
          <a:solidFill>
            <a:schemeClr val="accent1"/>
          </a:solidFill>
          <a:ln w="12700" cap="flat" cmpd="sng" algn="ctr">
            <a:noFill/>
            <a:prstDash val="solid"/>
          </a:ln>
          <a:effectLst/>
        </p:spPr>
        <p:txBody>
          <a:bodyPr wrap="square" lIns="0" tIns="45720" rIns="0" bIns="4572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pc="-30" dirty="0">
                <a:solidFill>
                  <a:schemeClr val="bg1"/>
                </a:solidFill>
                <a:latin typeface="Arial" panose="020B0604020202020204" pitchFamily="34" charset="0"/>
                <a:ea typeface="Roboto" panose="02000000000000000000" pitchFamily="2" charset="0"/>
                <a:cs typeface="Arial" panose="020B0604020202020204" pitchFamily="34" charset="0"/>
              </a:rPr>
              <a:t>Consistent benefit of </a:t>
            </a:r>
            <a:r>
              <a:rPr lang="en-US" spc="-30" dirty="0" err="1">
                <a:solidFill>
                  <a:schemeClr val="bg1"/>
                </a:solidFill>
                <a:latin typeface="Arial" panose="020B0604020202020204" pitchFamily="34" charset="0"/>
                <a:ea typeface="Roboto" panose="02000000000000000000" pitchFamily="2" charset="0"/>
                <a:cs typeface="Arial" panose="020B0604020202020204" pitchFamily="34" charset="0"/>
              </a:rPr>
              <a:t>imlunestrant</a:t>
            </a:r>
            <a:r>
              <a:rPr lang="en-US" spc="-30" dirty="0">
                <a:solidFill>
                  <a:schemeClr val="bg1"/>
                </a:solidFill>
                <a:latin typeface="Arial" panose="020B0604020202020204" pitchFamily="34" charset="0"/>
                <a:ea typeface="Roboto" panose="02000000000000000000" pitchFamily="2" charset="0"/>
                <a:cs typeface="Arial" panose="020B0604020202020204" pitchFamily="34" charset="0"/>
              </a:rPr>
              <a:t> + </a:t>
            </a:r>
            <a:r>
              <a:rPr lang="en-US" spc="-30" dirty="0" err="1">
                <a:solidFill>
                  <a:schemeClr val="bg1"/>
                </a:solidFill>
                <a:latin typeface="Arial" panose="020B0604020202020204" pitchFamily="34" charset="0"/>
                <a:ea typeface="Roboto" panose="02000000000000000000" pitchFamily="2" charset="0"/>
                <a:cs typeface="Arial" panose="020B0604020202020204" pitchFamily="34" charset="0"/>
              </a:rPr>
              <a:t>abemaciclib</a:t>
            </a:r>
            <a:r>
              <a:rPr lang="en-US" spc="-30" dirty="0">
                <a:solidFill>
                  <a:schemeClr val="bg1"/>
                </a:solidFill>
                <a:latin typeface="Arial" panose="020B0604020202020204" pitchFamily="34" charset="0"/>
                <a:ea typeface="Roboto" panose="02000000000000000000" pitchFamily="2" charset="0"/>
                <a:cs typeface="Arial" panose="020B0604020202020204" pitchFamily="34" charset="0"/>
              </a:rPr>
              <a:t> maintained regardless of </a:t>
            </a:r>
            <a:r>
              <a:rPr lang="en-US" i="1" spc="-30" dirty="0">
                <a:solidFill>
                  <a:schemeClr val="bg1"/>
                </a:solidFill>
                <a:latin typeface="Arial" panose="020B0604020202020204" pitchFamily="34" charset="0"/>
                <a:ea typeface="Roboto" panose="02000000000000000000" pitchFamily="2" charset="0"/>
                <a:cs typeface="Arial" panose="020B0604020202020204" pitchFamily="34" charset="0"/>
              </a:rPr>
              <a:t>ESR1m</a:t>
            </a:r>
            <a:r>
              <a:rPr lang="en-US" spc="-30" dirty="0">
                <a:solidFill>
                  <a:schemeClr val="bg1"/>
                </a:solidFill>
                <a:latin typeface="Arial" panose="020B0604020202020204" pitchFamily="34" charset="0"/>
                <a:ea typeface="Roboto" panose="02000000000000000000" pitchFamily="2" charset="0"/>
                <a:cs typeface="Arial" panose="020B0604020202020204" pitchFamily="34" charset="0"/>
              </a:rPr>
              <a:t> status </a:t>
            </a:r>
          </a:p>
        </p:txBody>
      </p:sp>
      <p:cxnSp>
        <p:nvCxnSpPr>
          <p:cNvPr id="10" name="Straight Connector 9">
            <a:extLst>
              <a:ext uri="{FF2B5EF4-FFF2-40B4-BE49-F238E27FC236}">
                <a16:creationId xmlns:a16="http://schemas.microsoft.com/office/drawing/2014/main" id="{82C915A8-B09B-ADDF-37BA-E03CDBDF5A0E}"/>
              </a:ext>
            </a:extLst>
          </p:cNvPr>
          <p:cNvCxnSpPr>
            <a:cxnSpLocks/>
          </p:cNvCxnSpPr>
          <p:nvPr/>
        </p:nvCxnSpPr>
        <p:spPr>
          <a:xfrm>
            <a:off x="793417" y="4501991"/>
            <a:ext cx="126000" cy="0"/>
          </a:xfrm>
          <a:prstGeom prst="line">
            <a:avLst/>
          </a:prstGeom>
          <a:ln>
            <a:solidFill>
              <a:srgbClr val="3C7CEA"/>
            </a:solidFill>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3CF06FBA-C167-1AD0-411C-8F07A04A8C64}"/>
              </a:ext>
            </a:extLst>
          </p:cNvPr>
          <p:cNvCxnSpPr>
            <a:cxnSpLocks/>
          </p:cNvCxnSpPr>
          <p:nvPr/>
        </p:nvCxnSpPr>
        <p:spPr>
          <a:xfrm>
            <a:off x="793417" y="4224969"/>
            <a:ext cx="126000" cy="0"/>
          </a:xfrm>
          <a:prstGeom prst="line">
            <a:avLst/>
          </a:prstGeom>
          <a:ln>
            <a:solidFill>
              <a:srgbClr val="98D3FF"/>
            </a:solidFill>
          </a:ln>
        </p:spPr>
        <p:style>
          <a:lnRef idx="2">
            <a:schemeClr val="accent1"/>
          </a:lnRef>
          <a:fillRef idx="0">
            <a:schemeClr val="accent1"/>
          </a:fillRef>
          <a:effectRef idx="1">
            <a:schemeClr val="accent1"/>
          </a:effectRef>
          <a:fontRef idx="minor">
            <a:schemeClr val="tx1"/>
          </a:fontRef>
        </p:style>
      </p:cxnSp>
      <p:sp>
        <p:nvSpPr>
          <p:cNvPr id="12" name="TextBox 11">
            <a:extLst>
              <a:ext uri="{FF2B5EF4-FFF2-40B4-BE49-F238E27FC236}">
                <a16:creationId xmlns:a16="http://schemas.microsoft.com/office/drawing/2014/main" id="{8A656661-2141-AE36-4E7C-43BD5672E680}"/>
              </a:ext>
            </a:extLst>
          </p:cNvPr>
          <p:cNvSpPr txBox="1"/>
          <p:nvPr/>
        </p:nvSpPr>
        <p:spPr>
          <a:xfrm>
            <a:off x="879441" y="4067589"/>
            <a:ext cx="1188319" cy="553998"/>
          </a:xfrm>
          <a:prstGeom prst="rect">
            <a:avLst/>
          </a:prstGeom>
          <a:noFill/>
        </p:spPr>
        <p:txBody>
          <a:bodyPr wrap="square" rtlCol="0">
            <a:spAutoFit/>
          </a:bodyPr>
          <a:lstStyle/>
          <a:p>
            <a:r>
              <a:rPr lang="en-CA" sz="1000" dirty="0" err="1">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Imlunestrant</a:t>
            </a:r>
            <a:endParaRPr lang="en-CA" sz="10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a:p>
            <a:r>
              <a:rPr lang="en-CA" sz="10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 </a:t>
            </a:r>
            <a:r>
              <a:rPr lang="en-CA" sz="1000" dirty="0" err="1">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abemaciclib</a:t>
            </a:r>
            <a:endParaRPr lang="en-CA" sz="10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a:p>
            <a:r>
              <a:rPr lang="en-CA" sz="1000" dirty="0" err="1">
                <a:solidFill>
                  <a:srgbClr val="3C7CEA"/>
                </a:solidFill>
                <a:latin typeface="Arial" panose="020B0604020202020204" pitchFamily="34" charset="0"/>
                <a:ea typeface="Roboto" panose="02000000000000000000" pitchFamily="2" charset="0"/>
                <a:cs typeface="Arial" panose="020B0604020202020204" pitchFamily="34" charset="0"/>
              </a:rPr>
              <a:t>Imlunestrant</a:t>
            </a:r>
            <a:endParaRPr lang="en-CA" sz="1000" dirty="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5" name="TextBox 14">
            <a:extLst>
              <a:ext uri="{FF2B5EF4-FFF2-40B4-BE49-F238E27FC236}">
                <a16:creationId xmlns:a16="http://schemas.microsoft.com/office/drawing/2014/main" id="{94C503B9-46A9-42C5-514F-44F220F5FDAA}"/>
              </a:ext>
            </a:extLst>
          </p:cNvPr>
          <p:cNvSpPr txBox="1"/>
          <p:nvPr/>
        </p:nvSpPr>
        <p:spPr>
          <a:xfrm>
            <a:off x="7068362" y="4108319"/>
            <a:ext cx="1188319" cy="553998"/>
          </a:xfrm>
          <a:prstGeom prst="rect">
            <a:avLst/>
          </a:prstGeom>
          <a:noFill/>
        </p:spPr>
        <p:txBody>
          <a:bodyPr wrap="square" rtlCol="0">
            <a:spAutoFit/>
          </a:bodyPr>
          <a:lstStyle/>
          <a:p>
            <a:r>
              <a:rPr lang="en-CA" sz="1000" dirty="0" err="1">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Imlunestrant</a:t>
            </a:r>
            <a:endParaRPr lang="en-CA" sz="10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a:p>
            <a:r>
              <a:rPr lang="en-CA" sz="10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 </a:t>
            </a:r>
            <a:r>
              <a:rPr lang="en-CA" sz="1000" dirty="0" err="1">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abemaciclib</a:t>
            </a:r>
            <a:endParaRPr lang="en-CA" sz="10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endParaRPr>
          </a:p>
          <a:p>
            <a:r>
              <a:rPr lang="en-CA" sz="1000" dirty="0" err="1">
                <a:solidFill>
                  <a:srgbClr val="3C7CEA"/>
                </a:solidFill>
                <a:latin typeface="Arial" panose="020B0604020202020204" pitchFamily="34" charset="0"/>
                <a:ea typeface="Roboto" panose="02000000000000000000" pitchFamily="2" charset="0"/>
                <a:cs typeface="Arial" panose="020B0604020202020204" pitchFamily="34" charset="0"/>
              </a:rPr>
              <a:t>Imlunestrant</a:t>
            </a:r>
            <a:endParaRPr lang="en-CA" sz="1000" dirty="0">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6" name="TextBox 15">
            <a:extLst>
              <a:ext uri="{FF2B5EF4-FFF2-40B4-BE49-F238E27FC236}">
                <a16:creationId xmlns:a16="http://schemas.microsoft.com/office/drawing/2014/main" id="{506566A1-2862-1627-6EDA-F5C2DFDC35AF}"/>
              </a:ext>
            </a:extLst>
          </p:cNvPr>
          <p:cNvSpPr txBox="1"/>
          <p:nvPr/>
        </p:nvSpPr>
        <p:spPr>
          <a:xfrm>
            <a:off x="1218707" y="4876249"/>
            <a:ext cx="3726279" cy="307777"/>
          </a:xfrm>
          <a:prstGeom prst="rect">
            <a:avLst/>
          </a:prstGeom>
          <a:noFill/>
        </p:spPr>
        <p:txBody>
          <a:bodyPr wrap="square" rtlCol="0">
            <a:spAutoFit/>
          </a:bodyPr>
          <a:lstStyle/>
          <a:p>
            <a:pPr algn="ctr"/>
            <a:r>
              <a:rPr lang="en-CA" sz="1400" b="1">
                <a:latin typeface="Arial" panose="020B0604020202020204" pitchFamily="34" charset="0"/>
                <a:ea typeface="Roboto" panose="02000000000000000000" pitchFamily="2" charset="0"/>
                <a:cs typeface="Arial" panose="020B0604020202020204" pitchFamily="34" charset="0"/>
              </a:rPr>
              <a:t>Time (months)</a:t>
            </a:r>
          </a:p>
        </p:txBody>
      </p:sp>
      <p:sp>
        <p:nvSpPr>
          <p:cNvPr id="17" name="TextBox 16">
            <a:extLst>
              <a:ext uri="{FF2B5EF4-FFF2-40B4-BE49-F238E27FC236}">
                <a16:creationId xmlns:a16="http://schemas.microsoft.com/office/drawing/2014/main" id="{9089D457-4779-1842-AEB5-999D2ABB3D55}"/>
              </a:ext>
            </a:extLst>
          </p:cNvPr>
          <p:cNvSpPr txBox="1"/>
          <p:nvPr/>
        </p:nvSpPr>
        <p:spPr>
          <a:xfrm>
            <a:off x="7381909" y="4876249"/>
            <a:ext cx="3726279" cy="307777"/>
          </a:xfrm>
          <a:prstGeom prst="rect">
            <a:avLst/>
          </a:prstGeom>
          <a:noFill/>
        </p:spPr>
        <p:txBody>
          <a:bodyPr wrap="square" rtlCol="0">
            <a:spAutoFit/>
          </a:bodyPr>
          <a:lstStyle/>
          <a:p>
            <a:pPr algn="ctr"/>
            <a:r>
              <a:rPr lang="en-CA" sz="1400" b="1">
                <a:latin typeface="Arial" panose="020B0604020202020204" pitchFamily="34" charset="0"/>
                <a:ea typeface="Roboto" panose="02000000000000000000" pitchFamily="2" charset="0"/>
                <a:cs typeface="Arial" panose="020B0604020202020204" pitchFamily="34" charset="0"/>
              </a:rPr>
              <a:t>Time (months)</a:t>
            </a:r>
          </a:p>
        </p:txBody>
      </p:sp>
      <p:sp>
        <p:nvSpPr>
          <p:cNvPr id="18" name="TextBox 17">
            <a:extLst>
              <a:ext uri="{FF2B5EF4-FFF2-40B4-BE49-F238E27FC236}">
                <a16:creationId xmlns:a16="http://schemas.microsoft.com/office/drawing/2014/main" id="{BF59A507-D65E-3A93-D4A0-7430163B5413}"/>
              </a:ext>
            </a:extLst>
          </p:cNvPr>
          <p:cNvSpPr txBox="1"/>
          <p:nvPr/>
        </p:nvSpPr>
        <p:spPr>
          <a:xfrm>
            <a:off x="320492" y="4907027"/>
            <a:ext cx="1021179" cy="276999"/>
          </a:xfrm>
          <a:prstGeom prst="rect">
            <a:avLst/>
          </a:prstGeom>
          <a:noFill/>
        </p:spPr>
        <p:txBody>
          <a:bodyPr wrap="square" rtlCol="0">
            <a:spAutoFit/>
          </a:bodyPr>
          <a:lstStyle/>
          <a:p>
            <a:r>
              <a:rPr lang="en-CA" sz="1200">
                <a:latin typeface="Arial" panose="020B0604020202020204" pitchFamily="34" charset="0"/>
                <a:ea typeface="Roboto" panose="02000000000000000000" pitchFamily="2" charset="0"/>
                <a:cs typeface="Arial" panose="020B0604020202020204" pitchFamily="34" charset="0"/>
              </a:rPr>
              <a:t>No. at risk</a:t>
            </a:r>
          </a:p>
        </p:txBody>
      </p:sp>
      <p:sp>
        <p:nvSpPr>
          <p:cNvPr id="19" name="TextBox 18">
            <a:extLst>
              <a:ext uri="{FF2B5EF4-FFF2-40B4-BE49-F238E27FC236}">
                <a16:creationId xmlns:a16="http://schemas.microsoft.com/office/drawing/2014/main" id="{9CA3465E-2F63-31DF-5075-A30811C6B8EB}"/>
              </a:ext>
            </a:extLst>
          </p:cNvPr>
          <p:cNvSpPr txBox="1"/>
          <p:nvPr/>
        </p:nvSpPr>
        <p:spPr>
          <a:xfrm>
            <a:off x="6475976" y="4914681"/>
            <a:ext cx="1021179" cy="276999"/>
          </a:xfrm>
          <a:prstGeom prst="rect">
            <a:avLst/>
          </a:prstGeom>
          <a:noFill/>
        </p:spPr>
        <p:txBody>
          <a:bodyPr wrap="square" rtlCol="0">
            <a:spAutoFit/>
          </a:bodyPr>
          <a:lstStyle/>
          <a:p>
            <a:r>
              <a:rPr lang="en-CA" sz="1200">
                <a:latin typeface="Arial" panose="020B0604020202020204" pitchFamily="34" charset="0"/>
                <a:ea typeface="Roboto" panose="02000000000000000000" pitchFamily="2" charset="0"/>
                <a:cs typeface="Arial" panose="020B0604020202020204" pitchFamily="34" charset="0"/>
              </a:rPr>
              <a:t>No. at risk</a:t>
            </a:r>
          </a:p>
        </p:txBody>
      </p:sp>
      <p:grpSp>
        <p:nvGrpSpPr>
          <p:cNvPr id="20" name="Group 19">
            <a:extLst>
              <a:ext uri="{FF2B5EF4-FFF2-40B4-BE49-F238E27FC236}">
                <a16:creationId xmlns:a16="http://schemas.microsoft.com/office/drawing/2014/main" id="{CDDBBDA2-59DC-FD95-1D85-B1E9706E9A7B}"/>
              </a:ext>
            </a:extLst>
          </p:cNvPr>
          <p:cNvGrpSpPr/>
          <p:nvPr/>
        </p:nvGrpSpPr>
        <p:grpSpPr>
          <a:xfrm>
            <a:off x="517789" y="5291962"/>
            <a:ext cx="189723" cy="161825"/>
            <a:chOff x="1163824" y="5694780"/>
            <a:chExt cx="189723" cy="161825"/>
          </a:xfrm>
        </p:grpSpPr>
        <p:cxnSp>
          <p:nvCxnSpPr>
            <p:cNvPr id="21" name="Straight Connector 20">
              <a:extLst>
                <a:ext uri="{FF2B5EF4-FFF2-40B4-BE49-F238E27FC236}">
                  <a16:creationId xmlns:a16="http://schemas.microsoft.com/office/drawing/2014/main" id="{96F2A08B-4163-FB20-B5DC-7505A2A7C164}"/>
                </a:ext>
              </a:extLst>
            </p:cNvPr>
            <p:cNvCxnSpPr>
              <a:cxnSpLocks/>
            </p:cNvCxnSpPr>
            <p:nvPr/>
          </p:nvCxnSpPr>
          <p:spPr>
            <a:xfrm>
              <a:off x="1163824" y="5856605"/>
              <a:ext cx="189723" cy="0"/>
            </a:xfrm>
            <a:prstGeom prst="line">
              <a:avLst/>
            </a:prstGeom>
            <a:ln>
              <a:solidFill>
                <a:srgbClr val="3C7CEA"/>
              </a:solidFill>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9E19F8B4-FBAA-29DE-A7BE-3C0ECA7B6C44}"/>
                </a:ext>
              </a:extLst>
            </p:cNvPr>
            <p:cNvCxnSpPr>
              <a:cxnSpLocks/>
            </p:cNvCxnSpPr>
            <p:nvPr/>
          </p:nvCxnSpPr>
          <p:spPr>
            <a:xfrm>
              <a:off x="1163824" y="5694780"/>
              <a:ext cx="189723" cy="0"/>
            </a:xfrm>
            <a:prstGeom prst="line">
              <a:avLst/>
            </a:prstGeom>
            <a:ln>
              <a:solidFill>
                <a:srgbClr val="98D3FF"/>
              </a:solidFill>
            </a:ln>
          </p:spPr>
          <p:style>
            <a:lnRef idx="2">
              <a:schemeClr val="accent1"/>
            </a:lnRef>
            <a:fillRef idx="0">
              <a:schemeClr val="accent1"/>
            </a:fillRef>
            <a:effectRef idx="1">
              <a:schemeClr val="accent1"/>
            </a:effectRef>
            <a:fontRef idx="minor">
              <a:schemeClr val="tx1"/>
            </a:fontRef>
          </p:style>
        </p:cxnSp>
      </p:grpSp>
      <p:grpSp>
        <p:nvGrpSpPr>
          <p:cNvPr id="23" name="Group 22">
            <a:extLst>
              <a:ext uri="{FF2B5EF4-FFF2-40B4-BE49-F238E27FC236}">
                <a16:creationId xmlns:a16="http://schemas.microsoft.com/office/drawing/2014/main" id="{EA34E115-86B9-A4C5-B8B8-AC410E4FFA00}"/>
              </a:ext>
            </a:extLst>
          </p:cNvPr>
          <p:cNvGrpSpPr/>
          <p:nvPr/>
        </p:nvGrpSpPr>
        <p:grpSpPr>
          <a:xfrm>
            <a:off x="6590126" y="5327848"/>
            <a:ext cx="189723" cy="161825"/>
            <a:chOff x="6559555" y="5694780"/>
            <a:chExt cx="189723" cy="161825"/>
          </a:xfrm>
        </p:grpSpPr>
        <p:cxnSp>
          <p:nvCxnSpPr>
            <p:cNvPr id="24" name="Straight Connector 23">
              <a:extLst>
                <a:ext uri="{FF2B5EF4-FFF2-40B4-BE49-F238E27FC236}">
                  <a16:creationId xmlns:a16="http://schemas.microsoft.com/office/drawing/2014/main" id="{1D91B5B5-1CD6-DE23-8B13-8EE2F03870BA}"/>
                </a:ext>
              </a:extLst>
            </p:cNvPr>
            <p:cNvCxnSpPr>
              <a:cxnSpLocks/>
            </p:cNvCxnSpPr>
            <p:nvPr/>
          </p:nvCxnSpPr>
          <p:spPr>
            <a:xfrm>
              <a:off x="6559555" y="5856605"/>
              <a:ext cx="189723" cy="0"/>
            </a:xfrm>
            <a:prstGeom prst="line">
              <a:avLst/>
            </a:prstGeom>
            <a:ln>
              <a:solidFill>
                <a:srgbClr val="3C7CEA"/>
              </a:solidFill>
            </a:ln>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0EFA27DE-361D-0FCD-5828-330F0F718333}"/>
                </a:ext>
              </a:extLst>
            </p:cNvPr>
            <p:cNvCxnSpPr>
              <a:cxnSpLocks/>
            </p:cNvCxnSpPr>
            <p:nvPr/>
          </p:nvCxnSpPr>
          <p:spPr>
            <a:xfrm>
              <a:off x="6559555" y="5694780"/>
              <a:ext cx="189723" cy="0"/>
            </a:xfrm>
            <a:prstGeom prst="line">
              <a:avLst/>
            </a:prstGeom>
            <a:ln>
              <a:solidFill>
                <a:srgbClr val="98D3FF"/>
              </a:solidFill>
            </a:ln>
          </p:spPr>
          <p:style>
            <a:lnRef idx="2">
              <a:schemeClr val="accent1"/>
            </a:lnRef>
            <a:fillRef idx="0">
              <a:schemeClr val="accent1"/>
            </a:fillRef>
            <a:effectRef idx="1">
              <a:schemeClr val="accent1"/>
            </a:effectRef>
            <a:fontRef idx="minor">
              <a:schemeClr val="tx1"/>
            </a:fontRef>
          </p:style>
        </p:cxnSp>
      </p:grpSp>
      <p:sp>
        <p:nvSpPr>
          <p:cNvPr id="26" name="TextBox 25">
            <a:extLst>
              <a:ext uri="{FF2B5EF4-FFF2-40B4-BE49-F238E27FC236}">
                <a16:creationId xmlns:a16="http://schemas.microsoft.com/office/drawing/2014/main" id="{30ED7393-FFA9-63E0-5BF6-AF5C44F06B1F}"/>
              </a:ext>
            </a:extLst>
          </p:cNvPr>
          <p:cNvSpPr txBox="1"/>
          <p:nvPr/>
        </p:nvSpPr>
        <p:spPr>
          <a:xfrm>
            <a:off x="780838" y="5155668"/>
            <a:ext cx="5139008" cy="461665"/>
          </a:xfrm>
          <a:prstGeom prst="rect">
            <a:avLst/>
          </a:prstGeom>
          <a:noFill/>
        </p:spPr>
        <p:txBody>
          <a:bodyPr wrap="square" rtlCol="0">
            <a:spAutoFit/>
          </a:bodyPr>
          <a:lstStyle/>
          <a:p>
            <a:r>
              <a:rPr lang="en-CA" sz="12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53    39    31   28    21     19    16    15      5    2      1      1       0      0     </a:t>
            </a:r>
          </a:p>
          <a:p>
            <a:r>
              <a:rPr lang="en-CA" sz="1200" dirty="0">
                <a:solidFill>
                  <a:srgbClr val="3C7CEA"/>
                </a:solidFill>
                <a:latin typeface="Arial" panose="020B0604020202020204" pitchFamily="34" charset="0"/>
                <a:ea typeface="Roboto" panose="02000000000000000000" pitchFamily="2" charset="0"/>
                <a:cs typeface="Arial" panose="020B0604020202020204" pitchFamily="34" charset="0"/>
              </a:rPr>
              <a:t>72    43    22   20    11      9      6       2      1    1      1      0       0      0</a:t>
            </a:r>
          </a:p>
        </p:txBody>
      </p:sp>
      <p:sp>
        <p:nvSpPr>
          <p:cNvPr id="27" name="TextBox 26">
            <a:extLst>
              <a:ext uri="{FF2B5EF4-FFF2-40B4-BE49-F238E27FC236}">
                <a16:creationId xmlns:a16="http://schemas.microsoft.com/office/drawing/2014/main" id="{92E66525-7927-E4CB-F151-EA8FC4330742}"/>
              </a:ext>
            </a:extLst>
          </p:cNvPr>
          <p:cNvSpPr txBox="1"/>
          <p:nvPr/>
        </p:nvSpPr>
        <p:spPr>
          <a:xfrm>
            <a:off x="6953621" y="5191017"/>
            <a:ext cx="5088123" cy="461665"/>
          </a:xfrm>
          <a:prstGeom prst="rect">
            <a:avLst/>
          </a:prstGeom>
          <a:noFill/>
        </p:spPr>
        <p:txBody>
          <a:bodyPr wrap="square" rtlCol="0">
            <a:spAutoFit/>
          </a:bodyPr>
          <a:lstStyle/>
          <a:p>
            <a:r>
              <a:rPr lang="en-CA" sz="1200" dirty="0">
                <a:solidFill>
                  <a:schemeClr val="accent1">
                    <a:lumMod val="50000"/>
                    <a:lumOff val="50000"/>
                  </a:schemeClr>
                </a:solidFill>
                <a:latin typeface="Arial" panose="020B0604020202020204" pitchFamily="34" charset="0"/>
                <a:ea typeface="Roboto" panose="02000000000000000000" pitchFamily="2" charset="0"/>
                <a:cs typeface="Arial" panose="020B0604020202020204" pitchFamily="34" charset="0"/>
              </a:rPr>
              <a:t>86   61    45    33    25    24     21    19   16    11     8      4     1      0</a:t>
            </a:r>
          </a:p>
          <a:p>
            <a:r>
              <a:rPr lang="en-CA" sz="1200" dirty="0">
                <a:solidFill>
                  <a:srgbClr val="3C7CEA"/>
                </a:solidFill>
                <a:latin typeface="Arial" panose="020B0604020202020204" pitchFamily="34" charset="0"/>
                <a:ea typeface="Roboto" panose="02000000000000000000" pitchFamily="2" charset="0"/>
                <a:cs typeface="Arial" panose="020B0604020202020204" pitchFamily="34" charset="0"/>
              </a:rPr>
              <a:t>68   30    18    15    12    12     11     8     6      5      3      2     0      0   </a:t>
            </a:r>
          </a:p>
        </p:txBody>
      </p:sp>
      <p:sp>
        <p:nvSpPr>
          <p:cNvPr id="28" name="TextBox 27">
            <a:extLst>
              <a:ext uri="{FF2B5EF4-FFF2-40B4-BE49-F238E27FC236}">
                <a16:creationId xmlns:a16="http://schemas.microsoft.com/office/drawing/2014/main" id="{5977FBB1-C462-11BB-A41B-C86E8099A8AB}"/>
              </a:ext>
            </a:extLst>
          </p:cNvPr>
          <p:cNvSpPr txBox="1"/>
          <p:nvPr/>
        </p:nvSpPr>
        <p:spPr>
          <a:xfrm>
            <a:off x="72121" y="1776022"/>
            <a:ext cx="646317" cy="2923877"/>
          </a:xfrm>
          <a:prstGeom prst="rect">
            <a:avLst/>
          </a:prstGeom>
          <a:noFill/>
        </p:spPr>
        <p:txBody>
          <a:bodyPr wrap="square" rtlCol="0">
            <a:spAutoFit/>
          </a:bodyPr>
          <a:lstStyle/>
          <a:p>
            <a:pPr algn="r"/>
            <a:r>
              <a:rPr lang="en-CA" sz="1400">
                <a:latin typeface="Roboto" panose="02000000000000000000" pitchFamily="2" charset="0"/>
                <a:ea typeface="Roboto" panose="02000000000000000000" pitchFamily="2" charset="0"/>
                <a:cs typeface="Roboto" panose="02000000000000000000" pitchFamily="2" charset="0"/>
              </a:rPr>
              <a:t>100</a:t>
            </a:r>
          </a:p>
          <a:p>
            <a:pPr algn="r"/>
            <a:endParaRPr lang="en-CA" sz="1400">
              <a:latin typeface="Roboto" panose="02000000000000000000" pitchFamily="2" charset="0"/>
              <a:ea typeface="Roboto" panose="02000000000000000000" pitchFamily="2" charset="0"/>
              <a:cs typeface="Roboto" panose="02000000000000000000" pitchFamily="2" charset="0"/>
            </a:endParaRPr>
          </a:p>
          <a:p>
            <a:pPr algn="r"/>
            <a:endParaRPr lang="en-CA" sz="1400">
              <a:latin typeface="Roboto" panose="02000000000000000000" pitchFamily="2" charset="0"/>
              <a:ea typeface="Roboto" panose="02000000000000000000" pitchFamily="2" charset="0"/>
              <a:cs typeface="Roboto" panose="02000000000000000000" pitchFamily="2" charset="0"/>
            </a:endParaRPr>
          </a:p>
          <a:p>
            <a:pPr algn="r"/>
            <a:r>
              <a:rPr lang="en-CA" sz="1400">
                <a:latin typeface="Roboto" panose="02000000000000000000" pitchFamily="2" charset="0"/>
                <a:ea typeface="Roboto" panose="02000000000000000000" pitchFamily="2" charset="0"/>
                <a:cs typeface="Roboto" panose="02000000000000000000" pitchFamily="2" charset="0"/>
              </a:rPr>
              <a:t>75</a:t>
            </a:r>
          </a:p>
          <a:p>
            <a:pPr algn="r"/>
            <a:endParaRPr lang="en-CA" sz="1200">
              <a:latin typeface="Roboto" panose="02000000000000000000" pitchFamily="2" charset="0"/>
              <a:ea typeface="Roboto" panose="02000000000000000000" pitchFamily="2" charset="0"/>
              <a:cs typeface="Roboto" panose="02000000000000000000" pitchFamily="2" charset="0"/>
            </a:endParaRPr>
          </a:p>
          <a:p>
            <a:pPr algn="r"/>
            <a:endParaRPr lang="en-CA" sz="1600">
              <a:latin typeface="Roboto" panose="02000000000000000000" pitchFamily="2" charset="0"/>
              <a:ea typeface="Roboto" panose="02000000000000000000" pitchFamily="2" charset="0"/>
              <a:cs typeface="Roboto" panose="02000000000000000000" pitchFamily="2" charset="0"/>
            </a:endParaRPr>
          </a:p>
          <a:p>
            <a:pPr algn="r"/>
            <a:r>
              <a:rPr lang="en-CA" sz="1400">
                <a:latin typeface="Roboto" panose="02000000000000000000" pitchFamily="2" charset="0"/>
                <a:ea typeface="Roboto" panose="02000000000000000000" pitchFamily="2" charset="0"/>
                <a:cs typeface="Roboto" panose="02000000000000000000" pitchFamily="2" charset="0"/>
              </a:rPr>
              <a:t>50</a:t>
            </a:r>
          </a:p>
          <a:p>
            <a:pPr algn="r"/>
            <a:endParaRPr lang="en-CA" sz="1200">
              <a:latin typeface="Roboto" panose="02000000000000000000" pitchFamily="2" charset="0"/>
              <a:ea typeface="Roboto" panose="02000000000000000000" pitchFamily="2" charset="0"/>
              <a:cs typeface="Roboto" panose="02000000000000000000" pitchFamily="2" charset="0"/>
            </a:endParaRPr>
          </a:p>
          <a:p>
            <a:pPr algn="r"/>
            <a:endParaRPr lang="en-CA">
              <a:latin typeface="Roboto" panose="02000000000000000000" pitchFamily="2" charset="0"/>
              <a:ea typeface="Roboto" panose="02000000000000000000" pitchFamily="2" charset="0"/>
              <a:cs typeface="Roboto" panose="02000000000000000000" pitchFamily="2" charset="0"/>
            </a:endParaRPr>
          </a:p>
          <a:p>
            <a:pPr algn="r"/>
            <a:r>
              <a:rPr lang="en-CA" sz="1400">
                <a:latin typeface="Roboto" panose="02000000000000000000" pitchFamily="2" charset="0"/>
                <a:ea typeface="Roboto" panose="02000000000000000000" pitchFamily="2" charset="0"/>
                <a:cs typeface="Roboto" panose="02000000000000000000" pitchFamily="2" charset="0"/>
              </a:rPr>
              <a:t>25</a:t>
            </a:r>
          </a:p>
          <a:p>
            <a:pPr algn="r"/>
            <a:endParaRPr lang="en-CA" sz="1200">
              <a:latin typeface="Roboto" panose="02000000000000000000" pitchFamily="2" charset="0"/>
              <a:ea typeface="Roboto" panose="02000000000000000000" pitchFamily="2" charset="0"/>
              <a:cs typeface="Roboto" panose="02000000000000000000" pitchFamily="2" charset="0"/>
            </a:endParaRPr>
          </a:p>
          <a:p>
            <a:pPr algn="r"/>
            <a:endParaRPr lang="en-CA" sz="1600">
              <a:latin typeface="Roboto" panose="02000000000000000000" pitchFamily="2" charset="0"/>
              <a:ea typeface="Roboto" panose="02000000000000000000" pitchFamily="2" charset="0"/>
              <a:cs typeface="Roboto" panose="02000000000000000000" pitchFamily="2" charset="0"/>
            </a:endParaRPr>
          </a:p>
          <a:p>
            <a:pPr algn="r"/>
            <a:r>
              <a:rPr lang="en-CA" sz="1400">
                <a:latin typeface="Roboto" panose="02000000000000000000" pitchFamily="2" charset="0"/>
                <a:ea typeface="Roboto" panose="02000000000000000000" pitchFamily="2" charset="0"/>
                <a:cs typeface="Roboto" panose="02000000000000000000" pitchFamily="2" charset="0"/>
              </a:rPr>
              <a:t>0</a:t>
            </a:r>
          </a:p>
        </p:txBody>
      </p:sp>
      <p:sp>
        <p:nvSpPr>
          <p:cNvPr id="29" name="TextBox 28">
            <a:extLst>
              <a:ext uri="{FF2B5EF4-FFF2-40B4-BE49-F238E27FC236}">
                <a16:creationId xmlns:a16="http://schemas.microsoft.com/office/drawing/2014/main" id="{702995EC-D9C2-0A9B-32F8-670873E158E1}"/>
              </a:ext>
            </a:extLst>
          </p:cNvPr>
          <p:cNvSpPr txBox="1"/>
          <p:nvPr/>
        </p:nvSpPr>
        <p:spPr>
          <a:xfrm>
            <a:off x="6272111" y="1791411"/>
            <a:ext cx="563533" cy="2893100"/>
          </a:xfrm>
          <a:prstGeom prst="rect">
            <a:avLst/>
          </a:prstGeom>
          <a:noFill/>
        </p:spPr>
        <p:txBody>
          <a:bodyPr wrap="square" rtlCol="0">
            <a:spAutoFit/>
          </a:bodyPr>
          <a:lstStyle/>
          <a:p>
            <a:pPr algn="r"/>
            <a:r>
              <a:rPr lang="en-CA" sz="1400" dirty="0">
                <a:latin typeface="Arial" panose="020B0604020202020204" pitchFamily="34" charset="0"/>
                <a:ea typeface="Roboto" panose="02000000000000000000" pitchFamily="2" charset="0"/>
                <a:cs typeface="Arial" panose="020B0604020202020204" pitchFamily="34" charset="0"/>
              </a:rPr>
              <a:t>100</a:t>
            </a:r>
          </a:p>
          <a:p>
            <a:pPr algn="r"/>
            <a:endParaRPr lang="en-CA" sz="1400" dirty="0">
              <a:latin typeface="Arial" panose="020B0604020202020204" pitchFamily="34" charset="0"/>
              <a:ea typeface="Roboto" panose="02000000000000000000" pitchFamily="2" charset="0"/>
              <a:cs typeface="Arial" panose="020B0604020202020204" pitchFamily="34" charset="0"/>
            </a:endParaRPr>
          </a:p>
          <a:p>
            <a:pPr algn="r"/>
            <a:endParaRPr lang="en-CA" sz="1400" dirty="0">
              <a:latin typeface="Arial" panose="020B0604020202020204" pitchFamily="34" charset="0"/>
              <a:ea typeface="Roboto" panose="02000000000000000000" pitchFamily="2" charset="0"/>
              <a:cs typeface="Arial" panose="020B0604020202020204" pitchFamily="34" charset="0"/>
            </a:endParaRPr>
          </a:p>
          <a:p>
            <a:pPr algn="r"/>
            <a:r>
              <a:rPr lang="en-CA" sz="1400" dirty="0">
                <a:latin typeface="Arial" panose="020B0604020202020204" pitchFamily="34" charset="0"/>
                <a:ea typeface="Roboto" panose="02000000000000000000" pitchFamily="2" charset="0"/>
                <a:cs typeface="Arial" panose="020B0604020202020204" pitchFamily="34" charset="0"/>
              </a:rPr>
              <a:t>75</a:t>
            </a:r>
          </a:p>
          <a:p>
            <a:pPr algn="r"/>
            <a:endParaRPr lang="en-CA" sz="1200" dirty="0">
              <a:latin typeface="Arial" panose="020B0604020202020204" pitchFamily="34" charset="0"/>
              <a:ea typeface="Roboto" panose="02000000000000000000" pitchFamily="2" charset="0"/>
              <a:cs typeface="Arial" panose="020B0604020202020204" pitchFamily="34" charset="0"/>
            </a:endParaRPr>
          </a:p>
          <a:p>
            <a:pPr algn="r"/>
            <a:endParaRPr lang="en-CA" sz="1600" dirty="0">
              <a:latin typeface="Arial" panose="020B0604020202020204" pitchFamily="34" charset="0"/>
              <a:ea typeface="Roboto" panose="02000000000000000000" pitchFamily="2" charset="0"/>
              <a:cs typeface="Arial" panose="020B0604020202020204" pitchFamily="34" charset="0"/>
            </a:endParaRPr>
          </a:p>
          <a:p>
            <a:pPr algn="r"/>
            <a:r>
              <a:rPr lang="en-CA" sz="1400" dirty="0">
                <a:latin typeface="Arial" panose="020B0604020202020204" pitchFamily="34" charset="0"/>
                <a:ea typeface="Roboto" panose="02000000000000000000" pitchFamily="2" charset="0"/>
                <a:cs typeface="Arial" panose="020B0604020202020204" pitchFamily="34" charset="0"/>
              </a:rPr>
              <a:t>50</a:t>
            </a:r>
          </a:p>
          <a:p>
            <a:pPr algn="r"/>
            <a:endParaRPr lang="en-CA" sz="1200" dirty="0">
              <a:latin typeface="Arial" panose="020B0604020202020204" pitchFamily="34" charset="0"/>
              <a:ea typeface="Roboto" panose="02000000000000000000" pitchFamily="2" charset="0"/>
              <a:cs typeface="Arial" panose="020B0604020202020204" pitchFamily="34" charset="0"/>
            </a:endParaRPr>
          </a:p>
          <a:p>
            <a:pPr algn="r"/>
            <a:endParaRPr lang="en-CA" sz="1600" dirty="0">
              <a:latin typeface="Arial" panose="020B0604020202020204" pitchFamily="34" charset="0"/>
              <a:ea typeface="Roboto" panose="02000000000000000000" pitchFamily="2" charset="0"/>
              <a:cs typeface="Arial" panose="020B0604020202020204" pitchFamily="34" charset="0"/>
            </a:endParaRPr>
          </a:p>
          <a:p>
            <a:pPr algn="r"/>
            <a:r>
              <a:rPr lang="en-CA" sz="1400" dirty="0">
                <a:latin typeface="Arial" panose="020B0604020202020204" pitchFamily="34" charset="0"/>
                <a:ea typeface="Roboto" panose="02000000000000000000" pitchFamily="2" charset="0"/>
                <a:cs typeface="Arial" panose="020B0604020202020204" pitchFamily="34" charset="0"/>
              </a:rPr>
              <a:t>25</a:t>
            </a:r>
          </a:p>
          <a:p>
            <a:pPr algn="r"/>
            <a:endParaRPr lang="en-CA" sz="1200" dirty="0">
              <a:latin typeface="Arial" panose="020B0604020202020204" pitchFamily="34" charset="0"/>
              <a:ea typeface="Roboto" panose="02000000000000000000" pitchFamily="2" charset="0"/>
              <a:cs typeface="Arial" panose="020B0604020202020204" pitchFamily="34" charset="0"/>
            </a:endParaRPr>
          </a:p>
          <a:p>
            <a:pPr algn="r"/>
            <a:endParaRPr lang="en-CA" sz="1600" dirty="0">
              <a:latin typeface="Arial" panose="020B0604020202020204" pitchFamily="34" charset="0"/>
              <a:ea typeface="Roboto" panose="02000000000000000000" pitchFamily="2" charset="0"/>
              <a:cs typeface="Arial" panose="020B0604020202020204" pitchFamily="34" charset="0"/>
            </a:endParaRPr>
          </a:p>
          <a:p>
            <a:pPr algn="r"/>
            <a:r>
              <a:rPr lang="en-CA" sz="1400" dirty="0">
                <a:latin typeface="Arial" panose="020B0604020202020204" pitchFamily="34" charset="0"/>
                <a:ea typeface="Roboto" panose="02000000000000000000" pitchFamily="2" charset="0"/>
                <a:cs typeface="Arial" panose="020B0604020202020204" pitchFamily="34" charset="0"/>
              </a:rPr>
              <a:t>0</a:t>
            </a:r>
          </a:p>
        </p:txBody>
      </p:sp>
      <p:sp>
        <p:nvSpPr>
          <p:cNvPr id="30" name="TextBox 29">
            <a:extLst>
              <a:ext uri="{FF2B5EF4-FFF2-40B4-BE49-F238E27FC236}">
                <a16:creationId xmlns:a16="http://schemas.microsoft.com/office/drawing/2014/main" id="{027BA51D-3587-7338-E16D-741E1A9DD584}"/>
              </a:ext>
            </a:extLst>
          </p:cNvPr>
          <p:cNvSpPr txBox="1"/>
          <p:nvPr/>
        </p:nvSpPr>
        <p:spPr>
          <a:xfrm>
            <a:off x="829156" y="4692167"/>
            <a:ext cx="5480475" cy="307777"/>
          </a:xfrm>
          <a:prstGeom prst="rect">
            <a:avLst/>
          </a:prstGeom>
          <a:noFill/>
        </p:spPr>
        <p:txBody>
          <a:bodyPr wrap="square" rtlCol="0">
            <a:spAutoFit/>
          </a:bodyPr>
          <a:lstStyle/>
          <a:p>
            <a:r>
              <a:rPr lang="en-CA" sz="1400" dirty="0">
                <a:latin typeface="Arial" panose="020B0604020202020204" pitchFamily="34" charset="0"/>
                <a:ea typeface="Roboto" panose="02000000000000000000" pitchFamily="2" charset="0"/>
                <a:cs typeface="Arial" panose="020B0604020202020204" pitchFamily="34" charset="0"/>
              </a:rPr>
              <a:t>0     3    6     9    12   15   18   21   24  27   30   33   36   39</a:t>
            </a:r>
          </a:p>
        </p:txBody>
      </p:sp>
      <p:sp>
        <p:nvSpPr>
          <p:cNvPr id="31" name="TextBox 30">
            <a:extLst>
              <a:ext uri="{FF2B5EF4-FFF2-40B4-BE49-F238E27FC236}">
                <a16:creationId xmlns:a16="http://schemas.microsoft.com/office/drawing/2014/main" id="{19729D13-CE3C-826E-B511-3308306E0A1B}"/>
              </a:ext>
            </a:extLst>
          </p:cNvPr>
          <p:cNvSpPr txBox="1"/>
          <p:nvPr/>
        </p:nvSpPr>
        <p:spPr>
          <a:xfrm>
            <a:off x="6953622" y="4689011"/>
            <a:ext cx="5652485" cy="307777"/>
          </a:xfrm>
          <a:prstGeom prst="rect">
            <a:avLst/>
          </a:prstGeom>
          <a:noFill/>
        </p:spPr>
        <p:txBody>
          <a:bodyPr wrap="square" rtlCol="0">
            <a:spAutoFit/>
          </a:bodyPr>
          <a:lstStyle/>
          <a:p>
            <a:r>
              <a:rPr lang="en-CA" sz="1400" dirty="0">
                <a:latin typeface="Roboto" panose="02000000000000000000" pitchFamily="2" charset="0"/>
                <a:ea typeface="Roboto" panose="02000000000000000000" pitchFamily="2" charset="0"/>
                <a:cs typeface="Roboto" panose="02000000000000000000" pitchFamily="2" charset="0"/>
              </a:rPr>
              <a:t>0     3     6      9    12   15   18   21   24   27   30   33   36   39</a:t>
            </a:r>
          </a:p>
        </p:txBody>
      </p:sp>
      <p:grpSp>
        <p:nvGrpSpPr>
          <p:cNvPr id="1042" name="Graphic 7">
            <a:extLst>
              <a:ext uri="{FF2B5EF4-FFF2-40B4-BE49-F238E27FC236}">
                <a16:creationId xmlns:a16="http://schemas.microsoft.com/office/drawing/2014/main" id="{531E0D8A-ED30-E77E-84B4-0A306F63B883}"/>
              </a:ext>
            </a:extLst>
          </p:cNvPr>
          <p:cNvGrpSpPr/>
          <p:nvPr/>
        </p:nvGrpSpPr>
        <p:grpSpPr>
          <a:xfrm>
            <a:off x="683424" y="1875611"/>
            <a:ext cx="4876943" cy="2851796"/>
            <a:chOff x="626272" y="2132786"/>
            <a:chExt cx="4876943" cy="2851796"/>
          </a:xfrm>
          <a:noFill/>
        </p:grpSpPr>
        <p:sp>
          <p:nvSpPr>
            <p:cNvPr id="1043" name="Freeform: Shape 1042">
              <a:extLst>
                <a:ext uri="{FF2B5EF4-FFF2-40B4-BE49-F238E27FC236}">
                  <a16:creationId xmlns:a16="http://schemas.microsoft.com/office/drawing/2014/main" id="{37B652DA-B62E-F412-7AA0-DF1827CB2EA7}"/>
                </a:ext>
              </a:extLst>
            </p:cNvPr>
            <p:cNvSpPr/>
            <p:nvPr/>
          </p:nvSpPr>
          <p:spPr>
            <a:xfrm>
              <a:off x="677665" y="2160030"/>
              <a:ext cx="4825550" cy="2768543"/>
            </a:xfrm>
            <a:custGeom>
              <a:avLst/>
              <a:gdLst>
                <a:gd name="csX0" fmla="*/ 0 w 4825550"/>
                <a:gd name="csY0" fmla="*/ 0 h 2768543"/>
                <a:gd name="csX1" fmla="*/ 0 w 4825550"/>
                <a:gd name="csY1" fmla="*/ 2768544 h 2768543"/>
                <a:gd name="csX2" fmla="*/ 4825551 w 4825550"/>
                <a:gd name="csY2" fmla="*/ 2768544 h 2768543"/>
              </a:gdLst>
              <a:ahLst/>
              <a:cxnLst>
                <a:cxn ang="0">
                  <a:pos x="csX0" y="csY0"/>
                </a:cxn>
                <a:cxn ang="0">
                  <a:pos x="csX1" y="csY1"/>
                </a:cxn>
                <a:cxn ang="0">
                  <a:pos x="csX2" y="csY2"/>
                </a:cxn>
              </a:cxnLst>
              <a:rect l="l" t="t" r="r" b="b"/>
              <a:pathLst>
                <a:path w="4825550" h="2768543">
                  <a:moveTo>
                    <a:pt x="0" y="0"/>
                  </a:moveTo>
                  <a:lnTo>
                    <a:pt x="0" y="2768544"/>
                  </a:lnTo>
                  <a:lnTo>
                    <a:pt x="4825551" y="2768544"/>
                  </a:lnTo>
                </a:path>
              </a:pathLst>
            </a:custGeom>
            <a:noFill/>
            <a:ln w="19050"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44" name="Freeform: Shape 1043">
              <a:extLst>
                <a:ext uri="{FF2B5EF4-FFF2-40B4-BE49-F238E27FC236}">
                  <a16:creationId xmlns:a16="http://schemas.microsoft.com/office/drawing/2014/main" id="{DCAA5EED-46BB-7BF4-2F32-D558B89BF841}"/>
                </a:ext>
              </a:extLst>
            </p:cNvPr>
            <p:cNvSpPr/>
            <p:nvPr/>
          </p:nvSpPr>
          <p:spPr>
            <a:xfrm>
              <a:off x="5286088"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45" name="Freeform: Shape 1044">
              <a:extLst>
                <a:ext uri="{FF2B5EF4-FFF2-40B4-BE49-F238E27FC236}">
                  <a16:creationId xmlns:a16="http://schemas.microsoft.com/office/drawing/2014/main" id="{F377E311-608E-395F-52C5-72435FBABD32}"/>
                </a:ext>
              </a:extLst>
            </p:cNvPr>
            <p:cNvSpPr/>
            <p:nvPr/>
          </p:nvSpPr>
          <p:spPr>
            <a:xfrm>
              <a:off x="4943166"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46" name="Freeform: Shape 1045">
              <a:extLst>
                <a:ext uri="{FF2B5EF4-FFF2-40B4-BE49-F238E27FC236}">
                  <a16:creationId xmlns:a16="http://schemas.microsoft.com/office/drawing/2014/main" id="{DCD3A08C-737B-FE4B-9071-278101B2F4B6}"/>
                </a:ext>
              </a:extLst>
            </p:cNvPr>
            <p:cNvSpPr/>
            <p:nvPr/>
          </p:nvSpPr>
          <p:spPr>
            <a:xfrm>
              <a:off x="4606528"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47" name="Freeform: Shape 1046">
              <a:extLst>
                <a:ext uri="{FF2B5EF4-FFF2-40B4-BE49-F238E27FC236}">
                  <a16:creationId xmlns:a16="http://schemas.microsoft.com/office/drawing/2014/main" id="{97E3DE92-71AD-97F3-35A0-A4DBBD03DC7B}"/>
                </a:ext>
              </a:extLst>
            </p:cNvPr>
            <p:cNvSpPr/>
            <p:nvPr/>
          </p:nvSpPr>
          <p:spPr>
            <a:xfrm>
              <a:off x="4271917"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48" name="Freeform: Shape 1047">
              <a:extLst>
                <a:ext uri="{FF2B5EF4-FFF2-40B4-BE49-F238E27FC236}">
                  <a16:creationId xmlns:a16="http://schemas.microsoft.com/office/drawing/2014/main" id="{39DBCAD3-E757-D565-F053-0F66060EF7FA}"/>
                </a:ext>
              </a:extLst>
            </p:cNvPr>
            <p:cNvSpPr/>
            <p:nvPr/>
          </p:nvSpPr>
          <p:spPr>
            <a:xfrm>
              <a:off x="3928994"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49" name="Freeform: Shape 1048">
              <a:extLst>
                <a:ext uri="{FF2B5EF4-FFF2-40B4-BE49-F238E27FC236}">
                  <a16:creationId xmlns:a16="http://schemas.microsoft.com/office/drawing/2014/main" id="{64C8E7ED-0C44-9B0C-8A76-7F07D2803481}"/>
                </a:ext>
              </a:extLst>
            </p:cNvPr>
            <p:cNvSpPr/>
            <p:nvPr/>
          </p:nvSpPr>
          <p:spPr>
            <a:xfrm>
              <a:off x="3598641"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0" name="Freeform: Shape 1049">
              <a:extLst>
                <a:ext uri="{FF2B5EF4-FFF2-40B4-BE49-F238E27FC236}">
                  <a16:creationId xmlns:a16="http://schemas.microsoft.com/office/drawing/2014/main" id="{B493F7D1-611E-D91F-F4E7-CBA2D09AABC7}"/>
                </a:ext>
              </a:extLst>
            </p:cNvPr>
            <p:cNvSpPr/>
            <p:nvPr/>
          </p:nvSpPr>
          <p:spPr>
            <a:xfrm>
              <a:off x="3262003"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1" name="Freeform: Shape 1050">
              <a:extLst>
                <a:ext uri="{FF2B5EF4-FFF2-40B4-BE49-F238E27FC236}">
                  <a16:creationId xmlns:a16="http://schemas.microsoft.com/office/drawing/2014/main" id="{46668494-D21F-89CE-C0EF-EC0823DB62B2}"/>
                </a:ext>
              </a:extLst>
            </p:cNvPr>
            <p:cNvSpPr/>
            <p:nvPr/>
          </p:nvSpPr>
          <p:spPr>
            <a:xfrm>
              <a:off x="2921107"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2" name="Freeform: Shape 1051">
              <a:extLst>
                <a:ext uri="{FF2B5EF4-FFF2-40B4-BE49-F238E27FC236}">
                  <a16:creationId xmlns:a16="http://schemas.microsoft.com/office/drawing/2014/main" id="{B81FC6AE-FA7F-CD00-6061-2220808C4246}"/>
                </a:ext>
              </a:extLst>
            </p:cNvPr>
            <p:cNvSpPr/>
            <p:nvPr/>
          </p:nvSpPr>
          <p:spPr>
            <a:xfrm>
              <a:off x="2583963"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3" name="Freeform: Shape 1052">
              <a:extLst>
                <a:ext uri="{FF2B5EF4-FFF2-40B4-BE49-F238E27FC236}">
                  <a16:creationId xmlns:a16="http://schemas.microsoft.com/office/drawing/2014/main" id="{052946EE-04AB-858D-59AE-3613E7571EBF}"/>
                </a:ext>
              </a:extLst>
            </p:cNvPr>
            <p:cNvSpPr/>
            <p:nvPr/>
          </p:nvSpPr>
          <p:spPr>
            <a:xfrm>
              <a:off x="2249352"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4" name="Freeform: Shape 1053">
              <a:extLst>
                <a:ext uri="{FF2B5EF4-FFF2-40B4-BE49-F238E27FC236}">
                  <a16:creationId xmlns:a16="http://schemas.microsoft.com/office/drawing/2014/main" id="{C946746C-B196-3A86-C12F-98E1BD0A8DA8}"/>
                </a:ext>
              </a:extLst>
            </p:cNvPr>
            <p:cNvSpPr/>
            <p:nvPr/>
          </p:nvSpPr>
          <p:spPr>
            <a:xfrm>
              <a:off x="1916870"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5" name="Freeform: Shape 1054">
              <a:extLst>
                <a:ext uri="{FF2B5EF4-FFF2-40B4-BE49-F238E27FC236}">
                  <a16:creationId xmlns:a16="http://schemas.microsoft.com/office/drawing/2014/main" id="{BC2712B7-C4D7-5CE8-4F86-D75CB77B14AA}"/>
                </a:ext>
              </a:extLst>
            </p:cNvPr>
            <p:cNvSpPr/>
            <p:nvPr/>
          </p:nvSpPr>
          <p:spPr>
            <a:xfrm>
              <a:off x="1569791"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6" name="Freeform: Shape 1055">
              <a:extLst>
                <a:ext uri="{FF2B5EF4-FFF2-40B4-BE49-F238E27FC236}">
                  <a16:creationId xmlns:a16="http://schemas.microsoft.com/office/drawing/2014/main" id="{5568D84D-2B04-3439-3076-BA2119A3DDF8}"/>
                </a:ext>
              </a:extLst>
            </p:cNvPr>
            <p:cNvSpPr/>
            <p:nvPr/>
          </p:nvSpPr>
          <p:spPr>
            <a:xfrm>
              <a:off x="1247750"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7" name="Freeform: Shape 1056">
              <a:extLst>
                <a:ext uri="{FF2B5EF4-FFF2-40B4-BE49-F238E27FC236}">
                  <a16:creationId xmlns:a16="http://schemas.microsoft.com/office/drawing/2014/main" id="{56C5CFD5-668C-5608-8E94-1C3960ED1AD8}"/>
                </a:ext>
              </a:extLst>
            </p:cNvPr>
            <p:cNvSpPr/>
            <p:nvPr/>
          </p:nvSpPr>
          <p:spPr>
            <a:xfrm>
              <a:off x="900671" y="4928573"/>
              <a:ext cx="10136" cy="56009"/>
            </a:xfrm>
            <a:custGeom>
              <a:avLst/>
              <a:gdLst>
                <a:gd name="csX0" fmla="*/ 0 w 10136"/>
                <a:gd name="csY0" fmla="*/ 56009 h 56009"/>
                <a:gd name="csX1" fmla="*/ 0 w 10136"/>
                <a:gd name="csY1" fmla="*/ 0 h 56009"/>
              </a:gdLst>
              <a:ahLst/>
              <a:cxnLst>
                <a:cxn ang="0">
                  <a:pos x="csX0" y="csY0"/>
                </a:cxn>
                <a:cxn ang="0">
                  <a:pos x="csX1" y="csY1"/>
                </a:cxn>
              </a:cxnLst>
              <a:rect l="l" t="t" r="r" b="b"/>
              <a:pathLst>
                <a:path w="10136" h="56009">
                  <a:moveTo>
                    <a:pt x="0" y="56009"/>
                  </a:moveTo>
                  <a:lnTo>
                    <a:pt x="0"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8" name="Freeform: Shape 1057">
              <a:extLst>
                <a:ext uri="{FF2B5EF4-FFF2-40B4-BE49-F238E27FC236}">
                  <a16:creationId xmlns:a16="http://schemas.microsoft.com/office/drawing/2014/main" id="{9399F073-530F-EEDF-FFBC-9AD8CE1FA12A}"/>
                </a:ext>
              </a:extLst>
            </p:cNvPr>
            <p:cNvSpPr/>
            <p:nvPr/>
          </p:nvSpPr>
          <p:spPr>
            <a:xfrm>
              <a:off x="626272" y="4796677"/>
              <a:ext cx="51392" cy="9791"/>
            </a:xfrm>
            <a:custGeom>
              <a:avLst/>
              <a:gdLst>
                <a:gd name="csX0" fmla="*/ 0 w 51392"/>
                <a:gd name="csY0" fmla="*/ 0 h 9791"/>
                <a:gd name="csX1" fmla="*/ 51393 w 51392"/>
                <a:gd name="csY1" fmla="*/ 0 h 9791"/>
              </a:gdLst>
              <a:ahLst/>
              <a:cxnLst>
                <a:cxn ang="0">
                  <a:pos x="csX0" y="csY0"/>
                </a:cxn>
                <a:cxn ang="0">
                  <a:pos x="csX1" y="csY1"/>
                </a:cxn>
              </a:cxnLst>
              <a:rect l="l" t="t" r="r" b="b"/>
              <a:pathLst>
                <a:path w="51392" h="9791">
                  <a:moveTo>
                    <a:pt x="0" y="0"/>
                  </a:moveTo>
                  <a:lnTo>
                    <a:pt x="51393"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59" name="Freeform: Shape 1058">
              <a:extLst>
                <a:ext uri="{FF2B5EF4-FFF2-40B4-BE49-F238E27FC236}">
                  <a16:creationId xmlns:a16="http://schemas.microsoft.com/office/drawing/2014/main" id="{65A3A980-6E44-9EA2-023E-6D8BC70C21DB}"/>
                </a:ext>
              </a:extLst>
            </p:cNvPr>
            <p:cNvSpPr/>
            <p:nvPr/>
          </p:nvSpPr>
          <p:spPr>
            <a:xfrm>
              <a:off x="626272" y="4134945"/>
              <a:ext cx="51392" cy="9791"/>
            </a:xfrm>
            <a:custGeom>
              <a:avLst/>
              <a:gdLst>
                <a:gd name="csX0" fmla="*/ 0 w 51392"/>
                <a:gd name="csY0" fmla="*/ 0 h 9791"/>
                <a:gd name="csX1" fmla="*/ 51393 w 51392"/>
                <a:gd name="csY1" fmla="*/ 0 h 9791"/>
              </a:gdLst>
              <a:ahLst/>
              <a:cxnLst>
                <a:cxn ang="0">
                  <a:pos x="csX0" y="csY0"/>
                </a:cxn>
                <a:cxn ang="0">
                  <a:pos x="csX1" y="csY1"/>
                </a:cxn>
              </a:cxnLst>
              <a:rect l="l" t="t" r="r" b="b"/>
              <a:pathLst>
                <a:path w="51392" h="9791">
                  <a:moveTo>
                    <a:pt x="0" y="0"/>
                  </a:moveTo>
                  <a:lnTo>
                    <a:pt x="51393"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60" name="Freeform: Shape 1059">
              <a:extLst>
                <a:ext uri="{FF2B5EF4-FFF2-40B4-BE49-F238E27FC236}">
                  <a16:creationId xmlns:a16="http://schemas.microsoft.com/office/drawing/2014/main" id="{F709F9BB-0521-6FA5-FA9A-22D6FA5CCE3A}"/>
                </a:ext>
              </a:extLst>
            </p:cNvPr>
            <p:cNvSpPr/>
            <p:nvPr/>
          </p:nvSpPr>
          <p:spPr>
            <a:xfrm>
              <a:off x="626272" y="3478109"/>
              <a:ext cx="51392" cy="9791"/>
            </a:xfrm>
            <a:custGeom>
              <a:avLst/>
              <a:gdLst>
                <a:gd name="csX0" fmla="*/ 0 w 51392"/>
                <a:gd name="csY0" fmla="*/ 0 h 9791"/>
                <a:gd name="csX1" fmla="*/ 51393 w 51392"/>
                <a:gd name="csY1" fmla="*/ 0 h 9791"/>
              </a:gdLst>
              <a:ahLst/>
              <a:cxnLst>
                <a:cxn ang="0">
                  <a:pos x="csX0" y="csY0"/>
                </a:cxn>
                <a:cxn ang="0">
                  <a:pos x="csX1" y="csY1"/>
                </a:cxn>
              </a:cxnLst>
              <a:rect l="l" t="t" r="r" b="b"/>
              <a:pathLst>
                <a:path w="51392" h="9791">
                  <a:moveTo>
                    <a:pt x="0" y="0"/>
                  </a:moveTo>
                  <a:lnTo>
                    <a:pt x="51393"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61" name="Freeform: Shape 1060">
              <a:extLst>
                <a:ext uri="{FF2B5EF4-FFF2-40B4-BE49-F238E27FC236}">
                  <a16:creationId xmlns:a16="http://schemas.microsoft.com/office/drawing/2014/main" id="{55458B6F-3C70-BF22-F884-3BA55E45304C}"/>
                </a:ext>
              </a:extLst>
            </p:cNvPr>
            <p:cNvSpPr/>
            <p:nvPr/>
          </p:nvSpPr>
          <p:spPr>
            <a:xfrm>
              <a:off x="626272" y="2820391"/>
              <a:ext cx="51392" cy="9791"/>
            </a:xfrm>
            <a:custGeom>
              <a:avLst/>
              <a:gdLst>
                <a:gd name="csX0" fmla="*/ 0 w 51392"/>
                <a:gd name="csY0" fmla="*/ 0 h 9791"/>
                <a:gd name="csX1" fmla="*/ 51393 w 51392"/>
                <a:gd name="csY1" fmla="*/ 0 h 9791"/>
              </a:gdLst>
              <a:ahLst/>
              <a:cxnLst>
                <a:cxn ang="0">
                  <a:pos x="csX0" y="csY0"/>
                </a:cxn>
                <a:cxn ang="0">
                  <a:pos x="csX1" y="csY1"/>
                </a:cxn>
              </a:cxnLst>
              <a:rect l="l" t="t" r="r" b="b"/>
              <a:pathLst>
                <a:path w="51392" h="9791">
                  <a:moveTo>
                    <a:pt x="0" y="0"/>
                  </a:moveTo>
                  <a:lnTo>
                    <a:pt x="51393"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62" name="Freeform: Shape 1061">
              <a:extLst>
                <a:ext uri="{FF2B5EF4-FFF2-40B4-BE49-F238E27FC236}">
                  <a16:creationId xmlns:a16="http://schemas.microsoft.com/office/drawing/2014/main" id="{A4F1E72A-F289-E98C-4979-99D1C918E99A}"/>
                </a:ext>
              </a:extLst>
            </p:cNvPr>
            <p:cNvSpPr/>
            <p:nvPr/>
          </p:nvSpPr>
          <p:spPr>
            <a:xfrm>
              <a:off x="626272" y="2160030"/>
              <a:ext cx="51392" cy="9791"/>
            </a:xfrm>
            <a:custGeom>
              <a:avLst/>
              <a:gdLst>
                <a:gd name="csX0" fmla="*/ 0 w 51392"/>
                <a:gd name="csY0" fmla="*/ 0 h 9791"/>
                <a:gd name="csX1" fmla="*/ 51393 w 51392"/>
                <a:gd name="csY1" fmla="*/ 0 h 9791"/>
              </a:gdLst>
              <a:ahLst/>
              <a:cxnLst>
                <a:cxn ang="0">
                  <a:pos x="csX0" y="csY0"/>
                </a:cxn>
                <a:cxn ang="0">
                  <a:pos x="csX1" y="csY1"/>
                </a:cxn>
              </a:cxnLst>
              <a:rect l="l" t="t" r="r" b="b"/>
              <a:pathLst>
                <a:path w="51392" h="9791">
                  <a:moveTo>
                    <a:pt x="0" y="0"/>
                  </a:moveTo>
                  <a:lnTo>
                    <a:pt x="51393" y="0"/>
                  </a:lnTo>
                </a:path>
              </a:pathLst>
            </a:custGeom>
            <a:ln w="20273" cap="rnd">
              <a:solidFill>
                <a:schemeClr val="tx1"/>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63" name="Freeform: Shape 1062">
              <a:extLst>
                <a:ext uri="{FF2B5EF4-FFF2-40B4-BE49-F238E27FC236}">
                  <a16:creationId xmlns:a16="http://schemas.microsoft.com/office/drawing/2014/main" id="{6371B2AC-160F-A2DE-2D81-9D85D7C5E5EC}"/>
                </a:ext>
              </a:extLst>
            </p:cNvPr>
            <p:cNvSpPr/>
            <p:nvPr/>
          </p:nvSpPr>
          <p:spPr>
            <a:xfrm>
              <a:off x="881174" y="2160030"/>
              <a:ext cx="3412197" cy="2636451"/>
            </a:xfrm>
            <a:custGeom>
              <a:avLst/>
              <a:gdLst>
                <a:gd name="csX0" fmla="*/ 0 w 3412197"/>
                <a:gd name="csY0" fmla="*/ 0 h 2636451"/>
                <a:gd name="csX1" fmla="*/ 139886 w 3412197"/>
                <a:gd name="csY1" fmla="*/ 0 h 2636451"/>
                <a:gd name="csX2" fmla="*/ 139886 w 3412197"/>
                <a:gd name="csY2" fmla="*/ 39363 h 2636451"/>
                <a:gd name="csX3" fmla="*/ 156408 w 3412197"/>
                <a:gd name="csY3" fmla="*/ 39363 h 2636451"/>
                <a:gd name="csX4" fmla="*/ 156408 w 3412197"/>
                <a:gd name="csY4" fmla="*/ 116425 h 2636451"/>
                <a:gd name="csX5" fmla="*/ 194421 w 3412197"/>
                <a:gd name="csY5" fmla="*/ 116425 h 2636451"/>
                <a:gd name="csX6" fmla="*/ 194421 w 3412197"/>
                <a:gd name="csY6" fmla="*/ 425945 h 2636451"/>
                <a:gd name="csX7" fmla="*/ 200199 w 3412197"/>
                <a:gd name="csY7" fmla="*/ 425945 h 2636451"/>
                <a:gd name="csX8" fmla="*/ 200199 w 3412197"/>
                <a:gd name="csY8" fmla="*/ 933260 h 2636451"/>
                <a:gd name="csX9" fmla="*/ 209322 w 3412197"/>
                <a:gd name="csY9" fmla="*/ 933260 h 2636451"/>
                <a:gd name="csX10" fmla="*/ 209322 w 3412197"/>
                <a:gd name="csY10" fmla="*/ 959796 h 2636451"/>
                <a:gd name="csX11" fmla="*/ 326501 w 3412197"/>
                <a:gd name="csY11" fmla="*/ 959796 h 2636451"/>
                <a:gd name="csX12" fmla="*/ 326501 w 3412197"/>
                <a:gd name="csY12" fmla="*/ 998376 h 2636451"/>
                <a:gd name="csX13" fmla="*/ 392592 w 3412197"/>
                <a:gd name="csY13" fmla="*/ 998376 h 2636451"/>
                <a:gd name="csX14" fmla="*/ 392592 w 3412197"/>
                <a:gd name="csY14" fmla="*/ 1037053 h 2636451"/>
                <a:gd name="csX15" fmla="*/ 407088 w 3412197"/>
                <a:gd name="csY15" fmla="*/ 1058497 h 2636451"/>
                <a:gd name="csX16" fmla="*/ 407088 w 3412197"/>
                <a:gd name="csY16" fmla="*/ 1131545 h 2636451"/>
                <a:gd name="csX17" fmla="*/ 418542 w 3412197"/>
                <a:gd name="csY17" fmla="*/ 1142218 h 2636451"/>
                <a:gd name="csX18" fmla="*/ 418542 w 3412197"/>
                <a:gd name="csY18" fmla="*/ 1249438 h 2636451"/>
                <a:gd name="csX19" fmla="*/ 541398 w 3412197"/>
                <a:gd name="csY19" fmla="*/ 1249438 h 2636451"/>
                <a:gd name="csX20" fmla="*/ 541398 w 3412197"/>
                <a:gd name="csY20" fmla="*/ 1287039 h 2636451"/>
                <a:gd name="csX21" fmla="*/ 612862 w 3412197"/>
                <a:gd name="csY21" fmla="*/ 1287039 h 2636451"/>
                <a:gd name="csX22" fmla="*/ 612862 w 3412197"/>
                <a:gd name="csY22" fmla="*/ 1531149 h 2636451"/>
                <a:gd name="csX23" fmla="*/ 629486 w 3412197"/>
                <a:gd name="csY23" fmla="*/ 1615065 h 2636451"/>
                <a:gd name="csX24" fmla="*/ 629486 w 3412197"/>
                <a:gd name="csY24" fmla="*/ 1696044 h 2636451"/>
                <a:gd name="csX25" fmla="*/ 642663 w 3412197"/>
                <a:gd name="csY25" fmla="*/ 1696044 h 2636451"/>
                <a:gd name="csX26" fmla="*/ 642663 w 3412197"/>
                <a:gd name="csY26" fmla="*/ 1741967 h 2636451"/>
                <a:gd name="csX27" fmla="*/ 703078 w 3412197"/>
                <a:gd name="csY27" fmla="*/ 1741967 h 2636451"/>
                <a:gd name="csX28" fmla="*/ 703078 w 3412197"/>
                <a:gd name="csY28" fmla="*/ 1778589 h 2636451"/>
                <a:gd name="csX29" fmla="*/ 793193 w 3412197"/>
                <a:gd name="csY29" fmla="*/ 1778589 h 2636451"/>
                <a:gd name="csX30" fmla="*/ 793193 w 3412197"/>
                <a:gd name="csY30" fmla="*/ 1815896 h 2636451"/>
                <a:gd name="csX31" fmla="*/ 1012448 w 3412197"/>
                <a:gd name="csY31" fmla="*/ 1815896 h 2636451"/>
                <a:gd name="csX32" fmla="*/ 1012448 w 3412197"/>
                <a:gd name="csY32" fmla="*/ 1856434 h 2636451"/>
                <a:gd name="csX33" fmla="*/ 1026133 w 3412197"/>
                <a:gd name="csY33" fmla="*/ 1868968 h 2636451"/>
                <a:gd name="csX34" fmla="*/ 1026133 w 3412197"/>
                <a:gd name="csY34" fmla="*/ 1941623 h 2636451"/>
                <a:gd name="csX35" fmla="*/ 1035256 w 3412197"/>
                <a:gd name="csY35" fmla="*/ 1959346 h 2636451"/>
                <a:gd name="csX36" fmla="*/ 1035256 w 3412197"/>
                <a:gd name="csY36" fmla="*/ 1977755 h 2636451"/>
                <a:gd name="csX37" fmla="*/ 1060699 w 3412197"/>
                <a:gd name="csY37" fmla="*/ 1977755 h 2636451"/>
                <a:gd name="csX38" fmla="*/ 1060699 w 3412197"/>
                <a:gd name="csY38" fmla="*/ 2024560 h 2636451"/>
                <a:gd name="csX39" fmla="*/ 1157301 w 3412197"/>
                <a:gd name="csY39" fmla="*/ 2024560 h 2636451"/>
                <a:gd name="csX40" fmla="*/ 1157301 w 3412197"/>
                <a:gd name="csY40" fmla="*/ 2062748 h 2636451"/>
                <a:gd name="csX41" fmla="*/ 1222682 w 3412197"/>
                <a:gd name="csY41" fmla="*/ 2062748 h 2636451"/>
                <a:gd name="csX42" fmla="*/ 1222682 w 3412197"/>
                <a:gd name="csY42" fmla="*/ 2096922 h 2636451"/>
                <a:gd name="csX43" fmla="*/ 1233326 w 3412197"/>
                <a:gd name="csY43" fmla="*/ 2107497 h 2636451"/>
                <a:gd name="csX44" fmla="*/ 1233326 w 3412197"/>
                <a:gd name="csY44" fmla="*/ 2185244 h 2636451"/>
                <a:gd name="csX45" fmla="*/ 1448425 w 3412197"/>
                <a:gd name="csY45" fmla="*/ 2185244 h 2636451"/>
                <a:gd name="csX46" fmla="*/ 1448425 w 3412197"/>
                <a:gd name="csY46" fmla="*/ 2226272 h 2636451"/>
                <a:gd name="csX47" fmla="*/ 1546041 w 3412197"/>
                <a:gd name="csY47" fmla="*/ 2226272 h 2636451"/>
                <a:gd name="csX48" fmla="*/ 1546041 w 3412197"/>
                <a:gd name="csY48" fmla="*/ 2266027 h 2636451"/>
                <a:gd name="csX49" fmla="*/ 1842538 w 3412197"/>
                <a:gd name="csY49" fmla="*/ 2266027 h 2636451"/>
                <a:gd name="csX50" fmla="*/ 1842538 w 3412197"/>
                <a:gd name="csY50" fmla="*/ 2306075 h 2636451"/>
                <a:gd name="csX51" fmla="*/ 1853790 w 3412197"/>
                <a:gd name="csY51" fmla="*/ 2306075 h 2636451"/>
                <a:gd name="csX52" fmla="*/ 1853790 w 3412197"/>
                <a:gd name="csY52" fmla="*/ 2358070 h 2636451"/>
                <a:gd name="csX53" fmla="*/ 1860581 w 3412197"/>
                <a:gd name="csY53" fmla="*/ 2366687 h 2636451"/>
                <a:gd name="csX54" fmla="*/ 1860581 w 3412197"/>
                <a:gd name="csY54" fmla="*/ 2398902 h 2636451"/>
                <a:gd name="csX55" fmla="*/ 2080141 w 3412197"/>
                <a:gd name="csY55" fmla="*/ 2398902 h 2636451"/>
                <a:gd name="csX56" fmla="*/ 2080141 w 3412197"/>
                <a:gd name="csY56" fmla="*/ 2434740 h 2636451"/>
                <a:gd name="csX57" fmla="*/ 2155963 w 3412197"/>
                <a:gd name="csY57" fmla="*/ 2434740 h 2636451"/>
                <a:gd name="csX58" fmla="*/ 2155963 w 3412197"/>
                <a:gd name="csY58" fmla="*/ 2479391 h 2636451"/>
                <a:gd name="csX59" fmla="*/ 2174919 w 3412197"/>
                <a:gd name="csY59" fmla="*/ 2479391 h 2636451"/>
                <a:gd name="csX60" fmla="*/ 2174919 w 3412197"/>
                <a:gd name="csY60" fmla="*/ 2523552 h 2636451"/>
                <a:gd name="csX61" fmla="*/ 2364474 w 3412197"/>
                <a:gd name="csY61" fmla="*/ 2523552 h 2636451"/>
                <a:gd name="csX62" fmla="*/ 2364474 w 3412197"/>
                <a:gd name="csY62" fmla="*/ 2582107 h 2636451"/>
                <a:gd name="csX63" fmla="*/ 3412198 w 3412197"/>
                <a:gd name="csY63" fmla="*/ 2582107 h 2636451"/>
                <a:gd name="csX64" fmla="*/ 3412198 w 3412197"/>
                <a:gd name="csY64" fmla="*/ 2636452 h 26364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Lst>
              <a:rect l="l" t="t" r="r" b="b"/>
              <a:pathLst>
                <a:path w="3412197" h="2636451">
                  <a:moveTo>
                    <a:pt x="0" y="0"/>
                  </a:moveTo>
                  <a:lnTo>
                    <a:pt x="139886" y="0"/>
                  </a:lnTo>
                  <a:lnTo>
                    <a:pt x="139886" y="39363"/>
                  </a:lnTo>
                  <a:lnTo>
                    <a:pt x="156408" y="39363"/>
                  </a:lnTo>
                  <a:lnTo>
                    <a:pt x="156408" y="116425"/>
                  </a:lnTo>
                  <a:lnTo>
                    <a:pt x="194421" y="116425"/>
                  </a:lnTo>
                  <a:lnTo>
                    <a:pt x="194421" y="425945"/>
                  </a:lnTo>
                  <a:lnTo>
                    <a:pt x="200199" y="425945"/>
                  </a:lnTo>
                  <a:lnTo>
                    <a:pt x="200199" y="933260"/>
                  </a:lnTo>
                  <a:lnTo>
                    <a:pt x="209322" y="933260"/>
                  </a:lnTo>
                  <a:lnTo>
                    <a:pt x="209322" y="959796"/>
                  </a:lnTo>
                  <a:lnTo>
                    <a:pt x="326501" y="959796"/>
                  </a:lnTo>
                  <a:lnTo>
                    <a:pt x="326501" y="998376"/>
                  </a:lnTo>
                  <a:lnTo>
                    <a:pt x="392592" y="998376"/>
                  </a:lnTo>
                  <a:lnTo>
                    <a:pt x="392592" y="1037053"/>
                  </a:lnTo>
                  <a:lnTo>
                    <a:pt x="407088" y="1058497"/>
                  </a:lnTo>
                  <a:lnTo>
                    <a:pt x="407088" y="1131545"/>
                  </a:lnTo>
                  <a:lnTo>
                    <a:pt x="418542" y="1142218"/>
                  </a:lnTo>
                  <a:lnTo>
                    <a:pt x="418542" y="1249438"/>
                  </a:lnTo>
                  <a:lnTo>
                    <a:pt x="541398" y="1249438"/>
                  </a:lnTo>
                  <a:lnTo>
                    <a:pt x="541398" y="1287039"/>
                  </a:lnTo>
                  <a:lnTo>
                    <a:pt x="612862" y="1287039"/>
                  </a:lnTo>
                  <a:lnTo>
                    <a:pt x="612862" y="1531149"/>
                  </a:lnTo>
                  <a:lnTo>
                    <a:pt x="629486" y="1615065"/>
                  </a:lnTo>
                  <a:lnTo>
                    <a:pt x="629486" y="1696044"/>
                  </a:lnTo>
                  <a:lnTo>
                    <a:pt x="642663" y="1696044"/>
                  </a:lnTo>
                  <a:lnTo>
                    <a:pt x="642663" y="1741967"/>
                  </a:lnTo>
                  <a:lnTo>
                    <a:pt x="703078" y="1741967"/>
                  </a:lnTo>
                  <a:lnTo>
                    <a:pt x="703078" y="1778589"/>
                  </a:lnTo>
                  <a:lnTo>
                    <a:pt x="793193" y="1778589"/>
                  </a:lnTo>
                  <a:lnTo>
                    <a:pt x="793193" y="1815896"/>
                  </a:lnTo>
                  <a:lnTo>
                    <a:pt x="1012448" y="1815896"/>
                  </a:lnTo>
                  <a:lnTo>
                    <a:pt x="1012448" y="1856434"/>
                  </a:lnTo>
                  <a:lnTo>
                    <a:pt x="1026133" y="1868968"/>
                  </a:lnTo>
                  <a:lnTo>
                    <a:pt x="1026133" y="1941623"/>
                  </a:lnTo>
                  <a:lnTo>
                    <a:pt x="1035256" y="1959346"/>
                  </a:lnTo>
                  <a:lnTo>
                    <a:pt x="1035256" y="1977755"/>
                  </a:lnTo>
                  <a:lnTo>
                    <a:pt x="1060699" y="1977755"/>
                  </a:lnTo>
                  <a:lnTo>
                    <a:pt x="1060699" y="2024560"/>
                  </a:lnTo>
                  <a:lnTo>
                    <a:pt x="1157301" y="2024560"/>
                  </a:lnTo>
                  <a:lnTo>
                    <a:pt x="1157301" y="2062748"/>
                  </a:lnTo>
                  <a:lnTo>
                    <a:pt x="1222682" y="2062748"/>
                  </a:lnTo>
                  <a:lnTo>
                    <a:pt x="1222682" y="2096922"/>
                  </a:lnTo>
                  <a:lnTo>
                    <a:pt x="1233326" y="2107497"/>
                  </a:lnTo>
                  <a:lnTo>
                    <a:pt x="1233326" y="2185244"/>
                  </a:lnTo>
                  <a:lnTo>
                    <a:pt x="1448425" y="2185244"/>
                  </a:lnTo>
                  <a:lnTo>
                    <a:pt x="1448425" y="2226272"/>
                  </a:lnTo>
                  <a:lnTo>
                    <a:pt x="1546041" y="2226272"/>
                  </a:lnTo>
                  <a:lnTo>
                    <a:pt x="1546041" y="2266027"/>
                  </a:lnTo>
                  <a:lnTo>
                    <a:pt x="1842538" y="2266027"/>
                  </a:lnTo>
                  <a:lnTo>
                    <a:pt x="1842538" y="2306075"/>
                  </a:lnTo>
                  <a:lnTo>
                    <a:pt x="1853790" y="2306075"/>
                  </a:lnTo>
                  <a:lnTo>
                    <a:pt x="1853790" y="2358070"/>
                  </a:lnTo>
                  <a:lnTo>
                    <a:pt x="1860581" y="2366687"/>
                  </a:lnTo>
                  <a:lnTo>
                    <a:pt x="1860581" y="2398902"/>
                  </a:lnTo>
                  <a:lnTo>
                    <a:pt x="2080141" y="2398902"/>
                  </a:lnTo>
                  <a:lnTo>
                    <a:pt x="2080141" y="2434740"/>
                  </a:lnTo>
                  <a:lnTo>
                    <a:pt x="2155963" y="2434740"/>
                  </a:lnTo>
                  <a:lnTo>
                    <a:pt x="2155963" y="2479391"/>
                  </a:lnTo>
                  <a:lnTo>
                    <a:pt x="2174919" y="2479391"/>
                  </a:lnTo>
                  <a:lnTo>
                    <a:pt x="2174919" y="2523552"/>
                  </a:lnTo>
                  <a:lnTo>
                    <a:pt x="2364474" y="2523552"/>
                  </a:lnTo>
                  <a:lnTo>
                    <a:pt x="2364474" y="2582107"/>
                  </a:lnTo>
                  <a:lnTo>
                    <a:pt x="3412198" y="2582107"/>
                  </a:lnTo>
                  <a:lnTo>
                    <a:pt x="3412198" y="2636452"/>
                  </a:lnTo>
                </a:path>
              </a:pathLst>
            </a:custGeom>
            <a:noFill/>
            <a:ln w="20273" cap="rnd">
              <a:solidFill>
                <a:srgbClr val="3C7CEA"/>
              </a:solidFill>
              <a:prstDash val="solid"/>
              <a:round/>
            </a:ln>
          </p:spPr>
          <p:txBody>
            <a:bodyPr/>
            <a:lstStyle/>
            <a:p>
              <a:endParaRPr lang="en-CA">
                <a:latin typeface="Arial" panose="020B0604020202020204" pitchFamily="34" charset="0"/>
                <a:cs typeface="Arial" panose="020B0604020202020204" pitchFamily="34" charset="0"/>
              </a:endParaRPr>
            </a:p>
          </p:txBody>
        </p:sp>
        <p:sp>
          <p:nvSpPr>
            <p:cNvPr id="1064" name="Freeform: Shape 1063">
              <a:extLst>
                <a:ext uri="{FF2B5EF4-FFF2-40B4-BE49-F238E27FC236}">
                  <a16:creationId xmlns:a16="http://schemas.microsoft.com/office/drawing/2014/main" id="{934E72CC-7C91-841F-256E-736AF335CCFF}"/>
                </a:ext>
              </a:extLst>
            </p:cNvPr>
            <p:cNvSpPr/>
            <p:nvPr/>
          </p:nvSpPr>
          <p:spPr>
            <a:xfrm>
              <a:off x="882424" y="2132786"/>
              <a:ext cx="3752687" cy="2333198"/>
            </a:xfrm>
            <a:custGeom>
              <a:avLst/>
              <a:gdLst>
                <a:gd name="csX0" fmla="*/ 0 w 3752687"/>
                <a:gd name="csY0" fmla="*/ 0 h 2333198"/>
                <a:gd name="csX1" fmla="*/ 173641 w 3752687"/>
                <a:gd name="csY1" fmla="*/ 0 h 2333198"/>
                <a:gd name="csX2" fmla="*/ 173641 w 3752687"/>
                <a:gd name="csY2" fmla="*/ 50526 h 2333198"/>
                <a:gd name="csX3" fmla="*/ 190569 w 3752687"/>
                <a:gd name="csY3" fmla="*/ 50526 h 2333198"/>
                <a:gd name="csX4" fmla="*/ 190569 w 3752687"/>
                <a:gd name="csY4" fmla="*/ 161957 h 2333198"/>
                <a:gd name="csX5" fmla="*/ 195739 w 3752687"/>
                <a:gd name="csY5" fmla="*/ 161957 h 2333198"/>
                <a:gd name="csX6" fmla="*/ 195739 w 3752687"/>
                <a:gd name="csY6" fmla="*/ 259875 h 2333198"/>
                <a:gd name="csX7" fmla="*/ 208004 w 3752687"/>
                <a:gd name="csY7" fmla="*/ 279655 h 2333198"/>
                <a:gd name="csX8" fmla="*/ 208004 w 3752687"/>
                <a:gd name="csY8" fmla="*/ 372188 h 2333198"/>
                <a:gd name="csX9" fmla="*/ 302376 w 3752687"/>
                <a:gd name="csY9" fmla="*/ 372188 h 2333198"/>
                <a:gd name="csX10" fmla="*/ 302376 w 3752687"/>
                <a:gd name="csY10" fmla="*/ 429078 h 2333198"/>
                <a:gd name="csX11" fmla="*/ 339679 w 3752687"/>
                <a:gd name="csY11" fmla="*/ 429078 h 2333198"/>
                <a:gd name="csX12" fmla="*/ 339679 w 3752687"/>
                <a:gd name="csY12" fmla="*/ 499775 h 2333198"/>
                <a:gd name="csX13" fmla="*/ 347991 w 3752687"/>
                <a:gd name="csY13" fmla="*/ 499775 h 2333198"/>
                <a:gd name="csX14" fmla="*/ 347991 w 3752687"/>
                <a:gd name="csY14" fmla="*/ 551966 h 2333198"/>
                <a:gd name="csX15" fmla="*/ 422293 w 3752687"/>
                <a:gd name="csY15" fmla="*/ 551966 h 2333198"/>
                <a:gd name="csX16" fmla="*/ 422293 w 3752687"/>
                <a:gd name="csY16" fmla="*/ 602981 h 2333198"/>
                <a:gd name="csX17" fmla="*/ 457872 w 3752687"/>
                <a:gd name="csY17" fmla="*/ 602981 h 2333198"/>
                <a:gd name="csX18" fmla="*/ 457872 w 3752687"/>
                <a:gd name="csY18" fmla="*/ 661928 h 2333198"/>
                <a:gd name="csX19" fmla="*/ 584682 w 3752687"/>
                <a:gd name="csY19" fmla="*/ 661928 h 2333198"/>
                <a:gd name="csX20" fmla="*/ 584682 w 3752687"/>
                <a:gd name="csY20" fmla="*/ 714217 h 2333198"/>
                <a:gd name="csX21" fmla="*/ 609719 w 3752687"/>
                <a:gd name="csY21" fmla="*/ 714217 h 2333198"/>
                <a:gd name="csX22" fmla="*/ 609719 w 3752687"/>
                <a:gd name="csY22" fmla="*/ 773849 h 2333198"/>
                <a:gd name="csX23" fmla="*/ 618234 w 3752687"/>
                <a:gd name="csY23" fmla="*/ 773849 h 2333198"/>
                <a:gd name="csX24" fmla="*/ 618234 w 3752687"/>
                <a:gd name="csY24" fmla="*/ 834069 h 2333198"/>
                <a:gd name="csX25" fmla="*/ 626850 w 3752687"/>
                <a:gd name="csY25" fmla="*/ 842196 h 2333198"/>
                <a:gd name="csX26" fmla="*/ 626850 w 3752687"/>
                <a:gd name="csY26" fmla="*/ 887532 h 2333198"/>
                <a:gd name="csX27" fmla="*/ 811337 w 3752687"/>
                <a:gd name="csY27" fmla="*/ 887532 h 2333198"/>
                <a:gd name="csX28" fmla="*/ 811337 w 3752687"/>
                <a:gd name="csY28" fmla="*/ 937666 h 2333198"/>
                <a:gd name="csX29" fmla="*/ 821372 w 3752687"/>
                <a:gd name="csY29" fmla="*/ 937666 h 2333198"/>
                <a:gd name="csX30" fmla="*/ 821372 w 3752687"/>
                <a:gd name="csY30" fmla="*/ 990934 h 2333198"/>
                <a:gd name="csX31" fmla="*/ 841849 w 3752687"/>
                <a:gd name="csY31" fmla="*/ 990934 h 2333198"/>
                <a:gd name="csX32" fmla="*/ 841849 w 3752687"/>
                <a:gd name="csY32" fmla="*/ 1055854 h 2333198"/>
                <a:gd name="csX33" fmla="*/ 1050562 w 3752687"/>
                <a:gd name="csY33" fmla="*/ 1055854 h 2333198"/>
                <a:gd name="csX34" fmla="*/ 1050562 w 3752687"/>
                <a:gd name="csY34" fmla="*/ 1114605 h 2333198"/>
                <a:gd name="csX35" fmla="*/ 1060496 w 3752687"/>
                <a:gd name="csY35" fmla="*/ 1126355 h 2333198"/>
                <a:gd name="csX36" fmla="*/ 1060496 w 3752687"/>
                <a:gd name="csY36" fmla="*/ 1176685 h 2333198"/>
                <a:gd name="csX37" fmla="*/ 1227345 w 3752687"/>
                <a:gd name="csY37" fmla="*/ 1176685 h 2333198"/>
                <a:gd name="csX38" fmla="*/ 1227345 w 3752687"/>
                <a:gd name="csY38" fmla="*/ 1229659 h 2333198"/>
                <a:gd name="csX39" fmla="*/ 1253498 w 3752687"/>
                <a:gd name="csY39" fmla="*/ 1229659 h 2333198"/>
                <a:gd name="csX40" fmla="*/ 1253498 w 3752687"/>
                <a:gd name="csY40" fmla="*/ 1341090 h 2333198"/>
                <a:gd name="csX41" fmla="*/ 1322528 w 3752687"/>
                <a:gd name="csY41" fmla="*/ 1341090 h 2333198"/>
                <a:gd name="csX42" fmla="*/ 1322528 w 3752687"/>
                <a:gd name="csY42" fmla="*/ 1385251 h 2333198"/>
                <a:gd name="csX43" fmla="*/ 1344525 w 3752687"/>
                <a:gd name="csY43" fmla="*/ 1404247 h 2333198"/>
                <a:gd name="csX44" fmla="*/ 1344525 w 3752687"/>
                <a:gd name="csY44" fmla="*/ 1455654 h 2333198"/>
                <a:gd name="csX45" fmla="*/ 1453190 w 3752687"/>
                <a:gd name="csY45" fmla="*/ 1455654 h 2333198"/>
                <a:gd name="csX46" fmla="*/ 1453190 w 3752687"/>
                <a:gd name="csY46" fmla="*/ 1512545 h 2333198"/>
                <a:gd name="csX47" fmla="*/ 1541784 w 3752687"/>
                <a:gd name="csY47" fmla="*/ 1512545 h 2333198"/>
                <a:gd name="csX48" fmla="*/ 1541784 w 3752687"/>
                <a:gd name="csY48" fmla="*/ 1567281 h 2333198"/>
                <a:gd name="csX49" fmla="*/ 1843552 w 3752687"/>
                <a:gd name="csY49" fmla="*/ 1567281 h 2333198"/>
                <a:gd name="csX50" fmla="*/ 1843552 w 3752687"/>
                <a:gd name="csY50" fmla="*/ 1619668 h 2333198"/>
                <a:gd name="csX51" fmla="*/ 1849228 w 3752687"/>
                <a:gd name="csY51" fmla="*/ 1627403 h 2333198"/>
                <a:gd name="csX52" fmla="*/ 1849228 w 3752687"/>
                <a:gd name="csY52" fmla="*/ 1674600 h 2333198"/>
                <a:gd name="csX53" fmla="*/ 1875381 w 3752687"/>
                <a:gd name="csY53" fmla="*/ 1674600 h 2333198"/>
                <a:gd name="csX54" fmla="*/ 1875381 w 3752687"/>
                <a:gd name="csY54" fmla="*/ 1733938 h 2333198"/>
                <a:gd name="csX55" fmla="*/ 2143799 w 3752687"/>
                <a:gd name="csY55" fmla="*/ 1733938 h 2333198"/>
                <a:gd name="csX56" fmla="*/ 2143799 w 3752687"/>
                <a:gd name="csY56" fmla="*/ 1798271 h 2333198"/>
                <a:gd name="csX57" fmla="*/ 2377348 w 3752687"/>
                <a:gd name="csY57" fmla="*/ 1798271 h 2333198"/>
                <a:gd name="csX58" fmla="*/ 2377348 w 3752687"/>
                <a:gd name="csY58" fmla="*/ 1855749 h 2333198"/>
                <a:gd name="csX59" fmla="*/ 2401980 w 3752687"/>
                <a:gd name="csY59" fmla="*/ 1868576 h 2333198"/>
                <a:gd name="csX60" fmla="*/ 2401980 w 3752687"/>
                <a:gd name="csY60" fmla="*/ 1908331 h 2333198"/>
                <a:gd name="csX61" fmla="*/ 2484289 w 3752687"/>
                <a:gd name="csY61" fmla="*/ 1908331 h 2333198"/>
                <a:gd name="csX62" fmla="*/ 2484289 w 3752687"/>
                <a:gd name="csY62" fmla="*/ 2001255 h 2333198"/>
                <a:gd name="csX63" fmla="*/ 2496149 w 3752687"/>
                <a:gd name="csY63" fmla="*/ 2015453 h 2333198"/>
                <a:gd name="csX64" fmla="*/ 2496149 w 3752687"/>
                <a:gd name="csY64" fmla="*/ 2100349 h 2333198"/>
                <a:gd name="csX65" fmla="*/ 2513685 w 3752687"/>
                <a:gd name="csY65" fmla="*/ 2100349 h 2333198"/>
                <a:gd name="csX66" fmla="*/ 2513685 w 3752687"/>
                <a:gd name="csY66" fmla="*/ 2183971 h 2333198"/>
                <a:gd name="csX67" fmla="*/ 2838869 w 3752687"/>
                <a:gd name="csY67" fmla="*/ 2183971 h 2333198"/>
                <a:gd name="csX68" fmla="*/ 2838869 w 3752687"/>
                <a:gd name="csY68" fmla="*/ 2333199 h 2333198"/>
                <a:gd name="csX69" fmla="*/ 3752688 w 3752687"/>
                <a:gd name="csY69" fmla="*/ 2333199 h 23331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Lst>
              <a:rect l="l" t="t" r="r" b="b"/>
              <a:pathLst>
                <a:path w="3752687" h="2333198">
                  <a:moveTo>
                    <a:pt x="0" y="0"/>
                  </a:moveTo>
                  <a:lnTo>
                    <a:pt x="173641" y="0"/>
                  </a:lnTo>
                  <a:lnTo>
                    <a:pt x="173641" y="50526"/>
                  </a:lnTo>
                  <a:lnTo>
                    <a:pt x="190569" y="50526"/>
                  </a:lnTo>
                  <a:lnTo>
                    <a:pt x="190569" y="161957"/>
                  </a:lnTo>
                  <a:lnTo>
                    <a:pt x="195739" y="161957"/>
                  </a:lnTo>
                  <a:lnTo>
                    <a:pt x="195739" y="259875"/>
                  </a:lnTo>
                  <a:lnTo>
                    <a:pt x="208004" y="279655"/>
                  </a:lnTo>
                  <a:lnTo>
                    <a:pt x="208004" y="372188"/>
                  </a:lnTo>
                  <a:lnTo>
                    <a:pt x="302376" y="372188"/>
                  </a:lnTo>
                  <a:lnTo>
                    <a:pt x="302376" y="429078"/>
                  </a:lnTo>
                  <a:lnTo>
                    <a:pt x="339679" y="429078"/>
                  </a:lnTo>
                  <a:lnTo>
                    <a:pt x="339679" y="499775"/>
                  </a:lnTo>
                  <a:lnTo>
                    <a:pt x="347991" y="499775"/>
                  </a:lnTo>
                  <a:lnTo>
                    <a:pt x="347991" y="551966"/>
                  </a:lnTo>
                  <a:lnTo>
                    <a:pt x="422293" y="551966"/>
                  </a:lnTo>
                  <a:lnTo>
                    <a:pt x="422293" y="602981"/>
                  </a:lnTo>
                  <a:lnTo>
                    <a:pt x="457872" y="602981"/>
                  </a:lnTo>
                  <a:lnTo>
                    <a:pt x="457872" y="661928"/>
                  </a:lnTo>
                  <a:lnTo>
                    <a:pt x="584682" y="661928"/>
                  </a:lnTo>
                  <a:lnTo>
                    <a:pt x="584682" y="714217"/>
                  </a:lnTo>
                  <a:lnTo>
                    <a:pt x="609719" y="714217"/>
                  </a:lnTo>
                  <a:lnTo>
                    <a:pt x="609719" y="773849"/>
                  </a:lnTo>
                  <a:lnTo>
                    <a:pt x="618234" y="773849"/>
                  </a:lnTo>
                  <a:lnTo>
                    <a:pt x="618234" y="834069"/>
                  </a:lnTo>
                  <a:lnTo>
                    <a:pt x="626850" y="842196"/>
                  </a:lnTo>
                  <a:lnTo>
                    <a:pt x="626850" y="887532"/>
                  </a:lnTo>
                  <a:lnTo>
                    <a:pt x="811337" y="887532"/>
                  </a:lnTo>
                  <a:lnTo>
                    <a:pt x="811337" y="937666"/>
                  </a:lnTo>
                  <a:lnTo>
                    <a:pt x="821372" y="937666"/>
                  </a:lnTo>
                  <a:lnTo>
                    <a:pt x="821372" y="990934"/>
                  </a:lnTo>
                  <a:lnTo>
                    <a:pt x="841849" y="990934"/>
                  </a:lnTo>
                  <a:lnTo>
                    <a:pt x="841849" y="1055854"/>
                  </a:lnTo>
                  <a:lnTo>
                    <a:pt x="1050562" y="1055854"/>
                  </a:lnTo>
                  <a:lnTo>
                    <a:pt x="1050562" y="1114605"/>
                  </a:lnTo>
                  <a:lnTo>
                    <a:pt x="1060496" y="1126355"/>
                  </a:lnTo>
                  <a:lnTo>
                    <a:pt x="1060496" y="1176685"/>
                  </a:lnTo>
                  <a:lnTo>
                    <a:pt x="1227345" y="1176685"/>
                  </a:lnTo>
                  <a:lnTo>
                    <a:pt x="1227345" y="1229659"/>
                  </a:lnTo>
                  <a:lnTo>
                    <a:pt x="1253498" y="1229659"/>
                  </a:lnTo>
                  <a:lnTo>
                    <a:pt x="1253498" y="1341090"/>
                  </a:lnTo>
                  <a:lnTo>
                    <a:pt x="1322528" y="1341090"/>
                  </a:lnTo>
                  <a:lnTo>
                    <a:pt x="1322528" y="1385251"/>
                  </a:lnTo>
                  <a:lnTo>
                    <a:pt x="1344525" y="1404247"/>
                  </a:lnTo>
                  <a:lnTo>
                    <a:pt x="1344525" y="1455654"/>
                  </a:lnTo>
                  <a:lnTo>
                    <a:pt x="1453190" y="1455654"/>
                  </a:lnTo>
                  <a:lnTo>
                    <a:pt x="1453190" y="1512545"/>
                  </a:lnTo>
                  <a:lnTo>
                    <a:pt x="1541784" y="1512545"/>
                  </a:lnTo>
                  <a:lnTo>
                    <a:pt x="1541784" y="1567281"/>
                  </a:lnTo>
                  <a:lnTo>
                    <a:pt x="1843552" y="1567281"/>
                  </a:lnTo>
                  <a:lnTo>
                    <a:pt x="1843552" y="1619668"/>
                  </a:lnTo>
                  <a:lnTo>
                    <a:pt x="1849228" y="1627403"/>
                  </a:lnTo>
                  <a:lnTo>
                    <a:pt x="1849228" y="1674600"/>
                  </a:lnTo>
                  <a:lnTo>
                    <a:pt x="1875381" y="1674600"/>
                  </a:lnTo>
                  <a:lnTo>
                    <a:pt x="1875381" y="1733938"/>
                  </a:lnTo>
                  <a:lnTo>
                    <a:pt x="2143799" y="1733938"/>
                  </a:lnTo>
                  <a:lnTo>
                    <a:pt x="2143799" y="1798271"/>
                  </a:lnTo>
                  <a:lnTo>
                    <a:pt x="2377348" y="1798271"/>
                  </a:lnTo>
                  <a:lnTo>
                    <a:pt x="2377348" y="1855749"/>
                  </a:lnTo>
                  <a:lnTo>
                    <a:pt x="2401980" y="1868576"/>
                  </a:lnTo>
                  <a:lnTo>
                    <a:pt x="2401980" y="1908331"/>
                  </a:lnTo>
                  <a:lnTo>
                    <a:pt x="2484289" y="1908331"/>
                  </a:lnTo>
                  <a:lnTo>
                    <a:pt x="2484289" y="2001255"/>
                  </a:lnTo>
                  <a:lnTo>
                    <a:pt x="2496149" y="2015453"/>
                  </a:lnTo>
                  <a:lnTo>
                    <a:pt x="2496149" y="2100349"/>
                  </a:lnTo>
                  <a:lnTo>
                    <a:pt x="2513685" y="2100349"/>
                  </a:lnTo>
                  <a:lnTo>
                    <a:pt x="2513685" y="2183971"/>
                  </a:lnTo>
                  <a:lnTo>
                    <a:pt x="2838869" y="2183971"/>
                  </a:lnTo>
                  <a:lnTo>
                    <a:pt x="2838869" y="2333199"/>
                  </a:lnTo>
                  <a:lnTo>
                    <a:pt x="3752688" y="2333199"/>
                  </a:lnTo>
                </a:path>
              </a:pathLst>
            </a:custGeom>
            <a:noFill/>
            <a:ln w="20273" cap="rnd">
              <a:solidFill>
                <a:srgbClr val="98D3FF"/>
              </a:solidFill>
              <a:prstDash val="solid"/>
              <a:round/>
            </a:ln>
          </p:spPr>
          <p:txBody>
            <a:bodyPr/>
            <a:lstStyle/>
            <a:p>
              <a:endParaRPr lang="en-CA">
                <a:latin typeface="Arial" panose="020B0604020202020204" pitchFamily="34" charset="0"/>
                <a:cs typeface="Arial" panose="020B0604020202020204" pitchFamily="34" charset="0"/>
              </a:endParaRPr>
            </a:p>
          </p:txBody>
        </p:sp>
      </p:grpSp>
      <p:sp>
        <p:nvSpPr>
          <p:cNvPr id="32" name="TextBox 31">
            <a:extLst>
              <a:ext uri="{FF2B5EF4-FFF2-40B4-BE49-F238E27FC236}">
                <a16:creationId xmlns:a16="http://schemas.microsoft.com/office/drawing/2014/main" id="{9989E090-B2B4-C398-1F47-EE278F86451C}"/>
              </a:ext>
            </a:extLst>
          </p:cNvPr>
          <p:cNvSpPr txBox="1"/>
          <p:nvPr/>
        </p:nvSpPr>
        <p:spPr>
          <a:xfrm>
            <a:off x="807845" y="1748025"/>
            <a:ext cx="286589"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33" name="TextBox 32">
            <a:extLst>
              <a:ext uri="{FF2B5EF4-FFF2-40B4-BE49-F238E27FC236}">
                <a16:creationId xmlns:a16="http://schemas.microsoft.com/office/drawing/2014/main" id="{B84ED69B-CE18-8A1A-10B7-268994F9E2EC}"/>
              </a:ext>
            </a:extLst>
          </p:cNvPr>
          <p:cNvSpPr txBox="1"/>
          <p:nvPr/>
        </p:nvSpPr>
        <p:spPr>
          <a:xfrm>
            <a:off x="1027045" y="2120589"/>
            <a:ext cx="286589"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34" name="TextBox 33">
            <a:extLst>
              <a:ext uri="{FF2B5EF4-FFF2-40B4-BE49-F238E27FC236}">
                <a16:creationId xmlns:a16="http://schemas.microsoft.com/office/drawing/2014/main" id="{6D96A4B5-1289-7860-D9DA-812901453AD9}"/>
              </a:ext>
            </a:extLst>
          </p:cNvPr>
          <p:cNvSpPr txBox="1"/>
          <p:nvPr/>
        </p:nvSpPr>
        <p:spPr>
          <a:xfrm>
            <a:off x="1055082" y="2122943"/>
            <a:ext cx="286589"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35" name="TextBox 34">
            <a:extLst>
              <a:ext uri="{FF2B5EF4-FFF2-40B4-BE49-F238E27FC236}">
                <a16:creationId xmlns:a16="http://schemas.microsoft.com/office/drawing/2014/main" id="{4D5AA5CE-7A90-AB01-5E1A-DFD9DBAD255C}"/>
              </a:ext>
            </a:extLst>
          </p:cNvPr>
          <p:cNvSpPr txBox="1"/>
          <p:nvPr/>
        </p:nvSpPr>
        <p:spPr>
          <a:xfrm>
            <a:off x="3185892" y="3597256"/>
            <a:ext cx="286589"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36" name="TextBox 35">
            <a:extLst>
              <a:ext uri="{FF2B5EF4-FFF2-40B4-BE49-F238E27FC236}">
                <a16:creationId xmlns:a16="http://schemas.microsoft.com/office/drawing/2014/main" id="{5FFBEC83-4EA5-E1B5-5B96-47DFD382DC5A}"/>
              </a:ext>
            </a:extLst>
          </p:cNvPr>
          <p:cNvSpPr txBox="1"/>
          <p:nvPr/>
        </p:nvSpPr>
        <p:spPr>
          <a:xfrm>
            <a:off x="3282805" y="3656961"/>
            <a:ext cx="286589"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37" name="TextBox 36">
            <a:extLst>
              <a:ext uri="{FF2B5EF4-FFF2-40B4-BE49-F238E27FC236}">
                <a16:creationId xmlns:a16="http://schemas.microsoft.com/office/drawing/2014/main" id="{800D0292-F2F0-F449-7ACC-FDCA5360AB20}"/>
              </a:ext>
            </a:extLst>
          </p:cNvPr>
          <p:cNvSpPr txBox="1"/>
          <p:nvPr/>
        </p:nvSpPr>
        <p:spPr>
          <a:xfrm>
            <a:off x="3599741" y="3937713"/>
            <a:ext cx="286589"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38" name="TextBox 37">
            <a:extLst>
              <a:ext uri="{FF2B5EF4-FFF2-40B4-BE49-F238E27FC236}">
                <a16:creationId xmlns:a16="http://schemas.microsoft.com/office/drawing/2014/main" id="{30990B37-AFA3-2831-21F9-841B9B5D0064}"/>
              </a:ext>
            </a:extLst>
          </p:cNvPr>
          <p:cNvSpPr txBox="1"/>
          <p:nvPr/>
        </p:nvSpPr>
        <p:spPr>
          <a:xfrm>
            <a:off x="3898068" y="4078089"/>
            <a:ext cx="286589"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39" name="TextBox 38">
            <a:extLst>
              <a:ext uri="{FF2B5EF4-FFF2-40B4-BE49-F238E27FC236}">
                <a16:creationId xmlns:a16="http://schemas.microsoft.com/office/drawing/2014/main" id="{5E6DE459-EB6A-CBC4-88CF-57D64FD17D06}"/>
              </a:ext>
            </a:extLst>
          </p:cNvPr>
          <p:cNvSpPr txBox="1"/>
          <p:nvPr/>
        </p:nvSpPr>
        <p:spPr>
          <a:xfrm>
            <a:off x="4546944" y="4078089"/>
            <a:ext cx="286589" cy="261610"/>
          </a:xfrm>
          <a:prstGeom prst="rect">
            <a:avLst/>
          </a:prstGeom>
          <a:noFill/>
        </p:spPr>
        <p:txBody>
          <a:bodyPr wrap="square" rtlCol="0">
            <a:spAutoFit/>
          </a:bodyPr>
          <a:lstStyle/>
          <a:p>
            <a:r>
              <a:rPr lang="pt-BR" sz="1100" b="1">
                <a:solidFill>
                  <a:srgbClr val="98D3FF"/>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98D3FF"/>
              </a:solidFill>
              <a:latin typeface="Arial" panose="020B0604020202020204" pitchFamily="34" charset="0"/>
              <a:ea typeface="Roboto" panose="02000000000000000000" pitchFamily="2" charset="0"/>
              <a:cs typeface="Arial" panose="020B0604020202020204" pitchFamily="34" charset="0"/>
            </a:endParaRPr>
          </a:p>
        </p:txBody>
      </p:sp>
      <p:sp>
        <p:nvSpPr>
          <p:cNvPr id="1028" name="TextBox 1027">
            <a:extLst>
              <a:ext uri="{FF2B5EF4-FFF2-40B4-BE49-F238E27FC236}">
                <a16:creationId xmlns:a16="http://schemas.microsoft.com/office/drawing/2014/main" id="{6529C1AC-0262-2CED-C4AB-586551214F29}"/>
              </a:ext>
            </a:extLst>
          </p:cNvPr>
          <p:cNvSpPr txBox="1"/>
          <p:nvPr/>
        </p:nvSpPr>
        <p:spPr>
          <a:xfrm>
            <a:off x="2985735" y="4257522"/>
            <a:ext cx="286589"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029" name="TextBox 1028">
            <a:extLst>
              <a:ext uri="{FF2B5EF4-FFF2-40B4-BE49-F238E27FC236}">
                <a16:creationId xmlns:a16="http://schemas.microsoft.com/office/drawing/2014/main" id="{95B82A07-00F2-A164-58B3-A80F1E4F1F2A}"/>
              </a:ext>
            </a:extLst>
          </p:cNvPr>
          <p:cNvSpPr txBox="1"/>
          <p:nvPr/>
        </p:nvSpPr>
        <p:spPr>
          <a:xfrm>
            <a:off x="1218707" y="2920157"/>
            <a:ext cx="286589"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030" name="TextBox 1029">
            <a:extLst>
              <a:ext uri="{FF2B5EF4-FFF2-40B4-BE49-F238E27FC236}">
                <a16:creationId xmlns:a16="http://schemas.microsoft.com/office/drawing/2014/main" id="{A18ED828-D136-4982-0793-86A019364249}"/>
              </a:ext>
            </a:extLst>
          </p:cNvPr>
          <p:cNvSpPr txBox="1"/>
          <p:nvPr/>
        </p:nvSpPr>
        <p:spPr>
          <a:xfrm>
            <a:off x="1207946" y="2797650"/>
            <a:ext cx="286589"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031" name="TextBox 1030">
            <a:extLst>
              <a:ext uri="{FF2B5EF4-FFF2-40B4-BE49-F238E27FC236}">
                <a16:creationId xmlns:a16="http://schemas.microsoft.com/office/drawing/2014/main" id="{41CBA484-0C4E-AF16-F86E-8E9536299587}"/>
              </a:ext>
            </a:extLst>
          </p:cNvPr>
          <p:cNvSpPr txBox="1"/>
          <p:nvPr/>
        </p:nvSpPr>
        <p:spPr>
          <a:xfrm>
            <a:off x="904883" y="1748025"/>
            <a:ext cx="286589" cy="261610"/>
          </a:xfrm>
          <a:prstGeom prst="rect">
            <a:avLst/>
          </a:prstGeom>
          <a:noFill/>
        </p:spPr>
        <p:txBody>
          <a:bodyPr wrap="square" rtlCol="0">
            <a:spAutoFit/>
          </a:bodyPr>
          <a:lstStyle/>
          <a:p>
            <a:r>
              <a:rPr lang="pt-BR" sz="1100" b="1">
                <a:solidFill>
                  <a:srgbClr val="3C7CEA"/>
                </a:solidFill>
                <a:latin typeface="Arial" panose="020B0604020202020204" pitchFamily="34" charset="0"/>
                <a:ea typeface="Roboto" panose="02000000000000000000" pitchFamily="2" charset="0"/>
                <a:cs typeface="Arial" panose="020B0604020202020204" pitchFamily="34" charset="0"/>
              </a:rPr>
              <a:t>+</a:t>
            </a:r>
            <a:endParaRPr lang="en-CA" sz="1050" b="1">
              <a:solidFill>
                <a:srgbClr val="3C7CEA"/>
              </a:solidFill>
              <a:latin typeface="Arial" panose="020B0604020202020204" pitchFamily="34" charset="0"/>
              <a:ea typeface="Roboto" panose="02000000000000000000" pitchFamily="2" charset="0"/>
              <a:cs typeface="Arial" panose="020B0604020202020204" pitchFamily="34" charset="0"/>
            </a:endParaRPr>
          </a:p>
        </p:txBody>
      </p:sp>
      <p:sp>
        <p:nvSpPr>
          <p:cNvPr id="1032" name="TextBox 1031">
            <a:extLst>
              <a:ext uri="{FF2B5EF4-FFF2-40B4-BE49-F238E27FC236}">
                <a16:creationId xmlns:a16="http://schemas.microsoft.com/office/drawing/2014/main" id="{103FD214-1687-23C6-5A5C-7DC8E47A702A}"/>
              </a:ext>
            </a:extLst>
          </p:cNvPr>
          <p:cNvSpPr txBox="1"/>
          <p:nvPr/>
        </p:nvSpPr>
        <p:spPr>
          <a:xfrm rot="16200000">
            <a:off x="-1545467" y="3145921"/>
            <a:ext cx="3726279" cy="307777"/>
          </a:xfrm>
          <a:prstGeom prst="rect">
            <a:avLst/>
          </a:prstGeom>
          <a:noFill/>
        </p:spPr>
        <p:txBody>
          <a:bodyPr wrap="square" rtlCol="0">
            <a:spAutoFit/>
          </a:bodyPr>
          <a:lstStyle/>
          <a:p>
            <a:pPr algn="ctr"/>
            <a:r>
              <a:rPr lang="en-CA" sz="1400" b="1" dirty="0">
                <a:latin typeface="Arial" panose="020B0604020202020204" pitchFamily="34" charset="0"/>
                <a:ea typeface="Roboto" panose="02000000000000000000" pitchFamily="2" charset="0"/>
                <a:cs typeface="Arial" panose="020B0604020202020204" pitchFamily="34" charset="0"/>
              </a:rPr>
              <a:t>Progression-free Survival (%)</a:t>
            </a:r>
          </a:p>
        </p:txBody>
      </p:sp>
      <p:sp>
        <p:nvSpPr>
          <p:cNvPr id="1033" name="TextBox 1032">
            <a:extLst>
              <a:ext uri="{FF2B5EF4-FFF2-40B4-BE49-F238E27FC236}">
                <a16:creationId xmlns:a16="http://schemas.microsoft.com/office/drawing/2014/main" id="{0903FC1B-CDAE-19F2-28DF-81EFD52AF34B}"/>
              </a:ext>
            </a:extLst>
          </p:cNvPr>
          <p:cNvSpPr txBox="1"/>
          <p:nvPr/>
        </p:nvSpPr>
        <p:spPr>
          <a:xfrm rot="16200000">
            <a:off x="4502304" y="3116479"/>
            <a:ext cx="3726279" cy="307777"/>
          </a:xfrm>
          <a:prstGeom prst="rect">
            <a:avLst/>
          </a:prstGeom>
          <a:noFill/>
        </p:spPr>
        <p:txBody>
          <a:bodyPr wrap="square" rtlCol="0">
            <a:spAutoFit/>
          </a:bodyPr>
          <a:lstStyle/>
          <a:p>
            <a:pPr algn="ctr"/>
            <a:r>
              <a:rPr lang="en-CA" sz="1400" b="1" dirty="0">
                <a:latin typeface="Arial" panose="020B0604020202020204" pitchFamily="34" charset="0"/>
                <a:ea typeface="Roboto" panose="02000000000000000000" pitchFamily="2" charset="0"/>
                <a:cs typeface="Arial" panose="020B0604020202020204" pitchFamily="34" charset="0"/>
              </a:rPr>
              <a:t>Progression-free Survival (%)</a:t>
            </a:r>
          </a:p>
        </p:txBody>
      </p:sp>
      <p:sp>
        <p:nvSpPr>
          <p:cNvPr id="1036" name="TextBox 1035">
            <a:extLst>
              <a:ext uri="{FF2B5EF4-FFF2-40B4-BE49-F238E27FC236}">
                <a16:creationId xmlns:a16="http://schemas.microsoft.com/office/drawing/2014/main" id="{62762F1F-6E2F-6E77-C5F3-1CBC913549D6}"/>
              </a:ext>
            </a:extLst>
          </p:cNvPr>
          <p:cNvSpPr txBox="1"/>
          <p:nvPr/>
        </p:nvSpPr>
        <p:spPr>
          <a:xfrm>
            <a:off x="2072447" y="1644992"/>
            <a:ext cx="2226893"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a:solidFill>
                  <a:srgbClr val="000000"/>
                </a:solidFill>
                <a:latin typeface="Arial" panose="020B0604020202020204" pitchFamily="34" charset="0"/>
                <a:ea typeface="Roboto" panose="02000000000000000000" pitchFamily="2" charset="0"/>
                <a:cs typeface="Arial" panose="020B0604020202020204" pitchFamily="34" charset="0"/>
              </a:rPr>
              <a:t>Patients with </a:t>
            </a:r>
            <a:r>
              <a:rPr lang="en-US" sz="1600" b="1" i="1">
                <a:solidFill>
                  <a:srgbClr val="000000"/>
                </a:solidFill>
                <a:latin typeface="Arial" panose="020B0604020202020204" pitchFamily="34" charset="0"/>
                <a:ea typeface="Roboto" panose="02000000000000000000" pitchFamily="2" charset="0"/>
                <a:cs typeface="Arial" panose="020B0604020202020204" pitchFamily="34" charset="0"/>
              </a:rPr>
              <a:t>ESR1</a:t>
            </a:r>
            <a:r>
              <a:rPr lang="en-US" sz="1600" b="1">
                <a:solidFill>
                  <a:srgbClr val="000000"/>
                </a:solidFill>
                <a:latin typeface="Arial" panose="020B0604020202020204" pitchFamily="34" charset="0"/>
                <a:ea typeface="Roboto" panose="02000000000000000000" pitchFamily="2" charset="0"/>
                <a:cs typeface="Arial" panose="020B0604020202020204" pitchFamily="34" charset="0"/>
              </a:rPr>
              <a:t>m</a:t>
            </a:r>
            <a:endParaRPr kumimoji="0" lang="en-GB" sz="1600" b="1" i="0" u="none" strike="noStrike" kern="1200" cap="none" spc="0" normalizeH="0" baseline="0" noProof="0">
              <a:ln>
                <a:noFill/>
              </a:ln>
              <a:solidFill>
                <a:srgbClr val="000000"/>
              </a:solidFill>
              <a:effectLst/>
              <a:uLnTx/>
              <a:uFillTx/>
              <a:latin typeface="Arial" panose="020B0604020202020204" pitchFamily="34" charset="0"/>
              <a:ea typeface="Roboto" panose="02000000000000000000" pitchFamily="2" charset="0"/>
              <a:cs typeface="Arial" panose="020B0604020202020204" pitchFamily="34" charset="0"/>
            </a:endParaRPr>
          </a:p>
        </p:txBody>
      </p:sp>
      <p:sp>
        <p:nvSpPr>
          <p:cNvPr id="1037" name="TextBox 1036">
            <a:extLst>
              <a:ext uri="{FF2B5EF4-FFF2-40B4-BE49-F238E27FC236}">
                <a16:creationId xmlns:a16="http://schemas.microsoft.com/office/drawing/2014/main" id="{BA94AD3C-16F2-7D8B-72E5-2A27A011C60B}"/>
              </a:ext>
            </a:extLst>
          </p:cNvPr>
          <p:cNvSpPr txBox="1"/>
          <p:nvPr/>
        </p:nvSpPr>
        <p:spPr>
          <a:xfrm>
            <a:off x="8032835" y="1577491"/>
            <a:ext cx="2545890"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00000"/>
                </a:solidFill>
                <a:effectLst/>
                <a:uLnTx/>
                <a:uFillTx/>
                <a:latin typeface="Arial" panose="020B0604020202020204" pitchFamily="34" charset="0"/>
                <a:ea typeface="Roboto" panose="02000000000000000000" pitchFamily="2" charset="0"/>
                <a:cs typeface="Arial" panose="020B0604020202020204" pitchFamily="34" charset="0"/>
              </a:rPr>
              <a:t>Patients without </a:t>
            </a:r>
            <a:r>
              <a:rPr kumimoji="0" lang="en-GB" sz="1600" b="1" i="1" u="none" strike="noStrike" kern="1200" cap="none" spc="0" normalizeH="0" baseline="0" noProof="0">
                <a:ln>
                  <a:noFill/>
                </a:ln>
                <a:solidFill>
                  <a:srgbClr val="000000"/>
                </a:solidFill>
                <a:effectLst/>
                <a:uLnTx/>
                <a:uFillTx/>
                <a:latin typeface="Arial" panose="020B0604020202020204" pitchFamily="34" charset="0"/>
                <a:ea typeface="Roboto" panose="02000000000000000000" pitchFamily="2" charset="0"/>
                <a:cs typeface="Arial" panose="020B0604020202020204" pitchFamily="34" charset="0"/>
              </a:rPr>
              <a:t>ESR1</a:t>
            </a:r>
            <a:r>
              <a:rPr kumimoji="0" lang="en-GB" sz="1600" b="1" i="0" u="none" strike="noStrike" kern="1200" cap="none" spc="0" normalizeH="0" baseline="0" noProof="0">
                <a:ln>
                  <a:noFill/>
                </a:ln>
                <a:solidFill>
                  <a:srgbClr val="000000"/>
                </a:solidFill>
                <a:effectLst/>
                <a:uLnTx/>
                <a:uFillTx/>
                <a:latin typeface="Arial" panose="020B0604020202020204" pitchFamily="34" charset="0"/>
                <a:ea typeface="Roboto" panose="02000000000000000000" pitchFamily="2" charset="0"/>
                <a:cs typeface="Arial" panose="020B0604020202020204" pitchFamily="34" charset="0"/>
              </a:rPr>
              <a:t>m</a:t>
            </a:r>
            <a:endParaRPr kumimoji="0" lang="en-GB" sz="1600" b="1" i="1" u="none" strike="noStrike" kern="1200" cap="none" spc="0" normalizeH="0" baseline="0" noProof="0">
              <a:ln>
                <a:noFill/>
              </a:ln>
              <a:solidFill>
                <a:srgbClr val="000000"/>
              </a:solidFill>
              <a:effectLst/>
              <a:uLnTx/>
              <a:uFillTx/>
              <a:latin typeface="Arial" panose="020B0604020202020204" pitchFamily="34" charset="0"/>
              <a:ea typeface="Roboto" panose="02000000000000000000" pitchFamily="2" charset="0"/>
              <a:cs typeface="Arial" panose="020B0604020202020204" pitchFamily="34" charset="0"/>
            </a:endParaRPr>
          </a:p>
        </p:txBody>
      </p:sp>
      <p:graphicFrame>
        <p:nvGraphicFramePr>
          <p:cNvPr id="1038" name="Table 561">
            <a:extLst>
              <a:ext uri="{FF2B5EF4-FFF2-40B4-BE49-F238E27FC236}">
                <a16:creationId xmlns:a16="http://schemas.microsoft.com/office/drawing/2014/main" id="{035ED712-F12D-AB3D-00EA-4FCEA62DCB13}"/>
              </a:ext>
            </a:extLst>
          </p:cNvPr>
          <p:cNvGraphicFramePr>
            <a:graphicFrameLocks noGrp="1"/>
          </p:cNvGraphicFramePr>
          <p:nvPr>
            <p:extLst>
              <p:ext uri="{D42A27DB-BD31-4B8C-83A1-F6EECF244321}">
                <p14:modId xmlns:p14="http://schemas.microsoft.com/office/powerpoint/2010/main" val="3451608430"/>
              </p:ext>
            </p:extLst>
          </p:nvPr>
        </p:nvGraphicFramePr>
        <p:xfrm>
          <a:off x="2425245" y="1924202"/>
          <a:ext cx="3592050" cy="1293840"/>
        </p:xfrm>
        <a:graphic>
          <a:graphicData uri="http://schemas.openxmlformats.org/drawingml/2006/table">
            <a:tbl>
              <a:tblPr firstRow="1" bandRow="1"/>
              <a:tblGrid>
                <a:gridCol w="1348774">
                  <a:extLst>
                    <a:ext uri="{9D8B030D-6E8A-4147-A177-3AD203B41FA5}">
                      <a16:colId xmlns:a16="http://schemas.microsoft.com/office/drawing/2014/main" val="559026787"/>
                    </a:ext>
                  </a:extLst>
                </a:gridCol>
                <a:gridCol w="1187589">
                  <a:extLst>
                    <a:ext uri="{9D8B030D-6E8A-4147-A177-3AD203B41FA5}">
                      <a16:colId xmlns:a16="http://schemas.microsoft.com/office/drawing/2014/main" val="3751778875"/>
                    </a:ext>
                  </a:extLst>
                </a:gridCol>
                <a:gridCol w="1055687">
                  <a:extLst>
                    <a:ext uri="{9D8B030D-6E8A-4147-A177-3AD203B41FA5}">
                      <a16:colId xmlns:a16="http://schemas.microsoft.com/office/drawing/2014/main" val="2573926804"/>
                    </a:ext>
                  </a:extLst>
                </a:gridCol>
              </a:tblGrid>
              <a:tr h="257215">
                <a:tc>
                  <a:txBody>
                    <a:bodyPr/>
                    <a:lstStyle>
                      <a:lvl1pPr marL="0" marR="0" indent="0" algn="ctr" defTabSz="457200" rtl="0" eaLnBrk="1" latinLnBrk="0" hangingPunct="1">
                        <a:lnSpc>
                          <a:spcPct val="100000"/>
                        </a:lnSpc>
                        <a:spcBef>
                          <a:spcPts val="0"/>
                        </a:spcBef>
                        <a:spcAft>
                          <a:spcPts val="0"/>
                        </a:spcAft>
                        <a:buClrTx/>
                        <a:buSzTx/>
                        <a:buFontTx/>
                        <a:buNone/>
                        <a:tabLst/>
                        <a:defRPr sz="800" b="1" i="0" u="none" strike="noStrike" kern="1200" cap="none" spc="0" baseline="0">
                          <a:solidFill>
                            <a:schemeClr val="bg1"/>
                          </a:solidFill>
                          <a:uFillTx/>
                          <a:latin typeface="Calibri"/>
                          <a:ea typeface="Tahoma"/>
                          <a:cs typeface="Tahoma"/>
                          <a:sym typeface="Roboto Regular"/>
                        </a:defRPr>
                      </a:lvl1pPr>
                      <a:lvl2pPr marL="0" marR="0" indent="228600" algn="ctr" defTabSz="457200" rtl="0" eaLnBrk="1" latinLnBrk="0" hangingPunct="1">
                        <a:lnSpc>
                          <a:spcPct val="100000"/>
                        </a:lnSpc>
                        <a:spcBef>
                          <a:spcPts val="0"/>
                        </a:spcBef>
                        <a:spcAft>
                          <a:spcPts val="0"/>
                        </a:spcAft>
                        <a:buClrTx/>
                        <a:buSzTx/>
                        <a:buFontTx/>
                        <a:buNone/>
                        <a:tabLst/>
                        <a:defRPr sz="800" b="1" i="0" u="none" strike="noStrike" kern="1200" cap="none" spc="0" baseline="0">
                          <a:solidFill>
                            <a:schemeClr val="bg1"/>
                          </a:solidFill>
                          <a:uFillTx/>
                          <a:latin typeface="Calibri"/>
                          <a:ea typeface="Tahoma"/>
                          <a:cs typeface="Tahoma"/>
                          <a:sym typeface="Roboto Regular"/>
                        </a:defRPr>
                      </a:lvl2pPr>
                      <a:lvl3pPr marL="0" marR="0" indent="457200" algn="ctr" defTabSz="457200" rtl="0" eaLnBrk="1" latinLnBrk="0" hangingPunct="1">
                        <a:lnSpc>
                          <a:spcPct val="100000"/>
                        </a:lnSpc>
                        <a:spcBef>
                          <a:spcPts val="0"/>
                        </a:spcBef>
                        <a:spcAft>
                          <a:spcPts val="0"/>
                        </a:spcAft>
                        <a:buClrTx/>
                        <a:buSzTx/>
                        <a:buFontTx/>
                        <a:buNone/>
                        <a:tabLst/>
                        <a:defRPr sz="800" b="1" i="0" u="none" strike="noStrike" kern="1200" cap="none" spc="0" baseline="0">
                          <a:solidFill>
                            <a:schemeClr val="bg1"/>
                          </a:solidFill>
                          <a:uFillTx/>
                          <a:latin typeface="Calibri"/>
                          <a:ea typeface="Tahoma"/>
                          <a:cs typeface="Tahoma"/>
                          <a:sym typeface="Roboto Regular"/>
                        </a:defRPr>
                      </a:lvl3pPr>
                      <a:lvl4pPr marL="0" marR="0" indent="685800" algn="ctr" defTabSz="457200" rtl="0" eaLnBrk="1" latinLnBrk="0" hangingPunct="1">
                        <a:lnSpc>
                          <a:spcPct val="100000"/>
                        </a:lnSpc>
                        <a:spcBef>
                          <a:spcPts val="0"/>
                        </a:spcBef>
                        <a:spcAft>
                          <a:spcPts val="0"/>
                        </a:spcAft>
                        <a:buClrTx/>
                        <a:buSzTx/>
                        <a:buFontTx/>
                        <a:buNone/>
                        <a:tabLst/>
                        <a:defRPr sz="800" b="1" i="0" u="none" strike="noStrike" kern="1200" cap="none" spc="0" baseline="0">
                          <a:solidFill>
                            <a:schemeClr val="bg1"/>
                          </a:solidFill>
                          <a:uFillTx/>
                          <a:latin typeface="Calibri"/>
                          <a:ea typeface="Tahoma"/>
                          <a:cs typeface="Tahoma"/>
                          <a:sym typeface="Roboto Regular"/>
                        </a:defRPr>
                      </a:lvl4pPr>
                      <a:lvl5pPr marL="0" marR="0" indent="914400" algn="ctr" defTabSz="457200" rtl="0" eaLnBrk="1" latinLnBrk="0" hangingPunct="1">
                        <a:lnSpc>
                          <a:spcPct val="100000"/>
                        </a:lnSpc>
                        <a:spcBef>
                          <a:spcPts val="0"/>
                        </a:spcBef>
                        <a:spcAft>
                          <a:spcPts val="0"/>
                        </a:spcAft>
                        <a:buClrTx/>
                        <a:buSzTx/>
                        <a:buFontTx/>
                        <a:buNone/>
                        <a:tabLst/>
                        <a:defRPr sz="800" b="1" i="0" u="none" strike="noStrike" kern="1200" cap="none" spc="0" baseline="0">
                          <a:solidFill>
                            <a:schemeClr val="bg1"/>
                          </a:solidFill>
                          <a:uFillTx/>
                          <a:latin typeface="Calibri"/>
                          <a:ea typeface="Tahoma"/>
                          <a:cs typeface="Tahoma"/>
                          <a:sym typeface="Roboto Regular"/>
                        </a:defRPr>
                      </a:lvl5pPr>
                      <a:lvl6pPr marL="0" marR="0" indent="1143000" algn="ctr" defTabSz="457200" rtl="0" eaLnBrk="1" latinLnBrk="0" hangingPunct="1">
                        <a:lnSpc>
                          <a:spcPct val="100000"/>
                        </a:lnSpc>
                        <a:spcBef>
                          <a:spcPts val="0"/>
                        </a:spcBef>
                        <a:spcAft>
                          <a:spcPts val="0"/>
                        </a:spcAft>
                        <a:buClrTx/>
                        <a:buSzTx/>
                        <a:buFontTx/>
                        <a:buNone/>
                        <a:tabLst/>
                        <a:defRPr sz="800" b="1" i="0" u="none" strike="noStrike" kern="1200" cap="none" spc="0" baseline="0">
                          <a:solidFill>
                            <a:schemeClr val="bg1"/>
                          </a:solidFill>
                          <a:uFillTx/>
                          <a:latin typeface="Calibri"/>
                          <a:ea typeface="Tahoma"/>
                          <a:cs typeface="Tahoma"/>
                          <a:sym typeface="Roboto Regular"/>
                        </a:defRPr>
                      </a:lvl6pPr>
                      <a:lvl7pPr marL="0" marR="0" indent="1371600" algn="ctr" defTabSz="457200" rtl="0" eaLnBrk="1" latinLnBrk="0" hangingPunct="1">
                        <a:lnSpc>
                          <a:spcPct val="100000"/>
                        </a:lnSpc>
                        <a:spcBef>
                          <a:spcPts val="0"/>
                        </a:spcBef>
                        <a:spcAft>
                          <a:spcPts val="0"/>
                        </a:spcAft>
                        <a:buClrTx/>
                        <a:buSzTx/>
                        <a:buFontTx/>
                        <a:buNone/>
                        <a:tabLst/>
                        <a:defRPr sz="800" b="1" i="0" u="none" strike="noStrike" kern="1200" cap="none" spc="0" baseline="0">
                          <a:solidFill>
                            <a:schemeClr val="bg1"/>
                          </a:solidFill>
                          <a:uFillTx/>
                          <a:latin typeface="Calibri"/>
                          <a:ea typeface="Tahoma"/>
                          <a:cs typeface="Tahoma"/>
                          <a:sym typeface="Roboto Regular"/>
                        </a:defRPr>
                      </a:lvl7pPr>
                      <a:lvl8pPr marL="0" marR="0" indent="1600200" algn="ctr" defTabSz="457200" rtl="0" eaLnBrk="1" latinLnBrk="0" hangingPunct="1">
                        <a:lnSpc>
                          <a:spcPct val="100000"/>
                        </a:lnSpc>
                        <a:spcBef>
                          <a:spcPts val="0"/>
                        </a:spcBef>
                        <a:spcAft>
                          <a:spcPts val="0"/>
                        </a:spcAft>
                        <a:buClrTx/>
                        <a:buSzTx/>
                        <a:buFontTx/>
                        <a:buNone/>
                        <a:tabLst/>
                        <a:defRPr sz="800" b="1" i="0" u="none" strike="noStrike" kern="1200" cap="none" spc="0" baseline="0">
                          <a:solidFill>
                            <a:schemeClr val="bg1"/>
                          </a:solidFill>
                          <a:uFillTx/>
                          <a:latin typeface="Calibri"/>
                          <a:ea typeface="Tahoma"/>
                          <a:cs typeface="Tahoma"/>
                          <a:sym typeface="Roboto Regular"/>
                        </a:defRPr>
                      </a:lvl8pPr>
                      <a:lvl9pPr marL="0" marR="0" indent="1828800" algn="ctr" defTabSz="457200" rtl="0" eaLnBrk="1" latinLnBrk="0" hangingPunct="1">
                        <a:lnSpc>
                          <a:spcPct val="100000"/>
                        </a:lnSpc>
                        <a:spcBef>
                          <a:spcPts val="0"/>
                        </a:spcBef>
                        <a:spcAft>
                          <a:spcPts val="0"/>
                        </a:spcAft>
                        <a:buClrTx/>
                        <a:buSzTx/>
                        <a:buFontTx/>
                        <a:buNone/>
                        <a:tabLst/>
                        <a:defRPr sz="800" b="1" i="0" u="none" strike="noStrike" kern="1200" cap="none" spc="0" baseline="0">
                          <a:solidFill>
                            <a:schemeClr val="bg1"/>
                          </a:solidFill>
                          <a:uFillTx/>
                          <a:latin typeface="Calibri"/>
                          <a:ea typeface="Tahoma"/>
                          <a:cs typeface="Tahoma"/>
                          <a:sym typeface="Roboto Regular"/>
                        </a:defRPr>
                      </a:lvl9pPr>
                    </a:lstStyle>
                    <a:p>
                      <a:endParaRPr lang="en-GB" sz="1100" dirty="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a:solidFill>
                            <a:schemeClr val="tx1"/>
                          </a:solidFill>
                          <a:latin typeface="Arial" panose="020B0604020202020204" pitchFamily="34" charset="0"/>
                          <a:ea typeface="Roboto" panose="02000000000000000000" pitchFamily="2" charset="0"/>
                          <a:cs typeface="Arial" panose="020B0604020202020204" pitchFamily="34" charset="0"/>
                        </a:rPr>
                        <a:t>Imlunestrant + abemaciclib</a:t>
                      </a:r>
                      <a:br>
                        <a:rPr lang="en-US" sz="1100" b="1">
                          <a:solidFill>
                            <a:schemeClr val="tx1"/>
                          </a:solidFill>
                          <a:latin typeface="Arial" panose="020B0604020202020204" pitchFamily="34" charset="0"/>
                          <a:ea typeface="Roboto" panose="02000000000000000000" pitchFamily="2" charset="0"/>
                          <a:cs typeface="Arial" panose="020B0604020202020204" pitchFamily="34" charset="0"/>
                        </a:rPr>
                      </a:br>
                      <a:r>
                        <a:rPr lang="en-US" sz="1100" b="1">
                          <a:solidFill>
                            <a:schemeClr val="tx1"/>
                          </a:solidFill>
                          <a:latin typeface="Arial" panose="020B0604020202020204" pitchFamily="34" charset="0"/>
                          <a:ea typeface="Roboto" panose="02000000000000000000" pitchFamily="2" charset="0"/>
                          <a:cs typeface="Arial" panose="020B0604020202020204" pitchFamily="34" charset="0"/>
                        </a:rPr>
                        <a:t>(n=53)</a:t>
                      </a:r>
                      <a:endParaRPr lang="en-US" sz="1100" b="1" dirty="0">
                        <a:solidFill>
                          <a:schemeClr val="tx1"/>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a:noFill/>
                    </a:lnL>
                    <a:lnR w="28575" cap="flat" cmpd="sng" algn="ctr">
                      <a:solidFill>
                        <a:sysClr val="window" lastClr="FFFFFF"/>
                      </a:solidFill>
                      <a:prstDash val="solid"/>
                      <a:round/>
                      <a:headEnd type="none" w="med" len="med"/>
                      <a:tailEnd type="none" w="med" len="med"/>
                    </a:lnR>
                    <a:lnT w="28575" cap="flat" cmpd="sng" algn="ctr">
                      <a:no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rgbClr val="98D3FF"/>
                    </a:solidFill>
                  </a:tcPr>
                </a:tc>
                <a:tc>
                  <a:txBody>
                    <a:bodyPr/>
                    <a:lstStyle/>
                    <a:p>
                      <a:pPr algn="ctr"/>
                      <a:r>
                        <a:rPr lang="en-US" sz="1100" b="1">
                          <a:solidFill>
                            <a:schemeClr val="bg1"/>
                          </a:solidFill>
                          <a:latin typeface="Arial" panose="020B0604020202020204" pitchFamily="34" charset="0"/>
                          <a:ea typeface="Roboto" panose="02000000000000000000" pitchFamily="2" charset="0"/>
                          <a:cs typeface="Arial" panose="020B0604020202020204" pitchFamily="34" charset="0"/>
                        </a:rPr>
                        <a:t>Imlunestrant</a:t>
                      </a:r>
                      <a:br>
                        <a:rPr lang="en-US" sz="1100" b="1">
                          <a:solidFill>
                            <a:schemeClr val="bg1"/>
                          </a:solidFill>
                          <a:latin typeface="Arial" panose="020B0604020202020204" pitchFamily="34" charset="0"/>
                          <a:ea typeface="Roboto" panose="02000000000000000000" pitchFamily="2" charset="0"/>
                          <a:cs typeface="Arial" panose="020B0604020202020204" pitchFamily="34" charset="0"/>
                        </a:rPr>
                      </a:br>
                      <a:r>
                        <a:rPr lang="en-US" sz="1100" b="1">
                          <a:solidFill>
                            <a:schemeClr val="bg1"/>
                          </a:solidFill>
                          <a:latin typeface="Arial" panose="020B0604020202020204" pitchFamily="34" charset="0"/>
                          <a:ea typeface="Roboto" panose="02000000000000000000" pitchFamily="2" charset="0"/>
                          <a:cs typeface="Arial" panose="020B0604020202020204" pitchFamily="34" charset="0"/>
                        </a:rPr>
                        <a:t>(n=72)</a:t>
                      </a:r>
                      <a:endParaRPr lang="en-GB" sz="1100" b="1" dirty="0">
                        <a:solidFill>
                          <a:schemeClr val="bg1"/>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w="28575" cap="flat" cmpd="sng" algn="ctr">
                      <a:solidFill>
                        <a:sysClr val="window" lastClr="FFFFFF"/>
                      </a:solid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rgbClr val="3C7CEA"/>
                    </a:solidFill>
                  </a:tcPr>
                </a:tc>
                <a:extLst>
                  <a:ext uri="{0D108BD9-81ED-4DB2-BD59-A6C34878D82A}">
                    <a16:rowId xmlns:a16="http://schemas.microsoft.com/office/drawing/2014/main" val="4258434239"/>
                  </a:ext>
                </a:extLst>
              </a:tr>
              <a:tr h="0">
                <a:tc>
                  <a:txBody>
                    <a:bodyPr/>
                    <a:lstStyle/>
                    <a:p>
                      <a:pPr algn="l"/>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No. of events</a:t>
                      </a:r>
                    </a:p>
                  </a:txBody>
                  <a:tcPr marL="36000" marR="36000" marT="36000" marB="36000" anchor="ctr">
                    <a:lnL w="9525" cap="flat" cmpd="sng" algn="ctr">
                      <a:solidFill>
                        <a:srgbClr val="4E2E2D">
                          <a:shade val="95000"/>
                          <a:satMod val="105000"/>
                        </a:srgbClr>
                      </a:solidFill>
                      <a:prstDash val="solid"/>
                    </a:lnL>
                    <a:lnR>
                      <a:noFill/>
                    </a:lnR>
                    <a:lnT w="9525" cap="flat" cmpd="sng" algn="ctr">
                      <a:solidFill>
                        <a:srgbClr val="4E2E2D">
                          <a:shade val="95000"/>
                          <a:satMod val="105000"/>
                        </a:srgbClr>
                      </a:solidFill>
                      <a:prstDash val="soli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38</a:t>
                      </a:r>
                      <a:endParaRPr lang="en-GB" sz="1100" dirty="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a:noFill/>
                    </a:lnL>
                    <a:lnR>
                      <a:noFill/>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65</a:t>
                      </a:r>
                    </a:p>
                  </a:txBody>
                  <a:tcPr marL="36000" marR="36000" marT="36000" marB="36000" anchor="ctr">
                    <a:lnL>
                      <a:noFill/>
                    </a:lnL>
                    <a:lnR w="9525" cap="flat" cmpd="sng" algn="ctr">
                      <a:solidFill>
                        <a:srgbClr val="4E2E2D">
                          <a:shade val="95000"/>
                          <a:satMod val="105000"/>
                        </a:srgbClr>
                      </a:solidFill>
                      <a:prstDash val="solid"/>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15514858"/>
                  </a:ext>
                </a:extLst>
              </a:tr>
              <a:tr h="153696">
                <a:tc>
                  <a:txBody>
                    <a:bodyPr/>
                    <a:lstStyle/>
                    <a:p>
                      <a:pPr algn="l"/>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Median (95% CI)</a:t>
                      </a:r>
                    </a:p>
                  </a:txBody>
                  <a:tcPr marL="36000" marR="36000" marT="36000" marB="36000" anchor="ctr">
                    <a:lnL w="9525" cap="flat" cmpd="sng" algn="ctr">
                      <a:solidFill>
                        <a:srgbClr val="4E2E2D">
                          <a:shade val="95000"/>
                          <a:satMod val="105000"/>
                        </a:srgbClr>
                      </a:solidFill>
                      <a:prstDash val="solid"/>
                    </a:lnL>
                    <a:lnR>
                      <a:noFill/>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GB" sz="1100" b="1">
                          <a:solidFill>
                            <a:srgbClr val="000000"/>
                          </a:solidFill>
                          <a:latin typeface="Arial" panose="020B0604020202020204" pitchFamily="34" charset="0"/>
                          <a:ea typeface="Roboto" panose="02000000000000000000" pitchFamily="2" charset="0"/>
                          <a:cs typeface="Arial" panose="020B0604020202020204" pitchFamily="34" charset="0"/>
                        </a:rPr>
                        <a:t>11.1 </a:t>
                      </a:r>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(7.2-16.5)</a:t>
                      </a:r>
                    </a:p>
                  </a:txBody>
                  <a:tcPr marL="36000" marR="36000" marT="36000" marB="36000" anchor="ctr">
                    <a:lnL>
                      <a:noFill/>
                    </a:lnL>
                    <a:lnR w="12700" cap="flat" cmpd="sng" algn="ctr">
                      <a:noFill/>
                      <a:prstDash val="solid"/>
                      <a:round/>
                      <a:headEnd type="none" w="med" len="med"/>
                      <a:tailEnd type="none" w="med" len="med"/>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100" b="1">
                          <a:solidFill>
                            <a:srgbClr val="000000"/>
                          </a:solidFill>
                          <a:latin typeface="Arial" panose="020B0604020202020204" pitchFamily="34" charset="0"/>
                          <a:ea typeface="Roboto" panose="02000000000000000000" pitchFamily="2" charset="0"/>
                          <a:cs typeface="Arial" panose="020B0604020202020204" pitchFamily="34" charset="0"/>
                        </a:rPr>
                        <a:t>5.5</a:t>
                      </a:r>
                      <a:r>
                        <a:rPr lang="en-US" sz="1100">
                          <a:solidFill>
                            <a:srgbClr val="000000"/>
                          </a:solidFill>
                          <a:latin typeface="Arial" panose="020B0604020202020204" pitchFamily="34" charset="0"/>
                          <a:ea typeface="Roboto" panose="02000000000000000000" pitchFamily="2" charset="0"/>
                          <a:cs typeface="Arial" panose="020B0604020202020204" pitchFamily="34" charset="0"/>
                        </a:rPr>
                        <a:t> (3.1-5.6)</a:t>
                      </a:r>
                      <a:endParaRPr lang="en-GB" sz="1100" dirty="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9525" cap="flat" cmpd="sng" algn="ctr">
                      <a:solidFill>
                        <a:srgbClr val="4E2E2D">
                          <a:shade val="95000"/>
                          <a:satMod val="105000"/>
                        </a:srgbClr>
                      </a:solidFill>
                      <a:prstDash val="solid"/>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39342447"/>
                  </a:ext>
                </a:extLst>
              </a:tr>
              <a:tr h="153696">
                <a:tc>
                  <a:txBody>
                    <a:bodyPr/>
                    <a:lstStyle/>
                    <a:p>
                      <a:pPr algn="l"/>
                      <a:r>
                        <a:rPr lang="en-US" sz="1100">
                          <a:solidFill>
                            <a:srgbClr val="000000"/>
                          </a:solidFill>
                          <a:latin typeface="Arial" panose="020B0604020202020204" pitchFamily="34" charset="0"/>
                          <a:ea typeface="Roboto" panose="02000000000000000000" pitchFamily="2" charset="0"/>
                          <a:cs typeface="Arial" panose="020B0604020202020204" pitchFamily="34" charset="0"/>
                        </a:rPr>
                        <a:t>HR (95% CI) </a:t>
                      </a:r>
                      <a:endParaRPr lang="en-GB" sz="110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w="9525" cap="flat" cmpd="sng" algn="ctr">
                      <a:solidFill>
                        <a:srgbClr val="4E2E2D">
                          <a:shade val="95000"/>
                          <a:satMod val="105000"/>
                        </a:srgbClr>
                      </a:solidFill>
                      <a:prstDash val="solid"/>
                    </a:lnL>
                    <a:lnR>
                      <a:noFill/>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lnB>
                    <a:lnTlToBr w="12700" cmpd="sng">
                      <a:noFill/>
                      <a:prstDash val="solid"/>
                    </a:lnTlToBr>
                    <a:lnBlToTr w="12700" cmpd="sng">
                      <a:noFill/>
                      <a:prstDash val="solid"/>
                    </a:lnBlToTr>
                    <a:solidFill>
                      <a:schemeClr val="bg1"/>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100" b="1">
                          <a:solidFill>
                            <a:srgbClr val="000000"/>
                          </a:solidFill>
                          <a:latin typeface="Arial" panose="020B0604020202020204" pitchFamily="34" charset="0"/>
                          <a:ea typeface="Roboto" panose="02000000000000000000" pitchFamily="2" charset="0"/>
                          <a:cs typeface="Arial" panose="020B0604020202020204" pitchFamily="34" charset="0"/>
                        </a:rPr>
                        <a:t>0.42 (0.28-0.64)</a:t>
                      </a:r>
                      <a:endParaRPr lang="en-GB" sz="1100" b="1" dirty="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a:noFill/>
                    </a:lnL>
                    <a:lnR w="9525" cap="flat" cmpd="sng" algn="ctr">
                      <a:solidFill>
                        <a:srgbClr val="4E2E2D">
                          <a:shade val="95000"/>
                          <a:satMod val="105000"/>
                        </a:srgbClr>
                      </a:solidFill>
                      <a:prstDash val="solid"/>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lnB>
                    <a:lnTlToBr w="12700" cmpd="sng">
                      <a:noFill/>
                      <a:prstDash val="solid"/>
                    </a:lnTlToBr>
                    <a:lnBlToTr w="12700" cmpd="sng">
                      <a:noFill/>
                      <a:prstDash val="solid"/>
                    </a:lnBlToTr>
                    <a:solidFill>
                      <a:schemeClr val="bg1"/>
                    </a:solidFill>
                  </a:tcPr>
                </a:tc>
                <a:tc hMerge="1">
                  <a:txBody>
                    <a:bodyPr/>
                    <a:lstStyle/>
                    <a:p>
                      <a:pPr algn="ctr"/>
                      <a:endParaRPr lang="en-GB" sz="1200">
                        <a:latin typeface="Arial" panose="020B0604020202020204" pitchFamily="34" charset="0"/>
                        <a:cs typeface="Arial" panose="020B0604020202020204" pitchFamily="34" charset="0"/>
                      </a:endParaRPr>
                    </a:p>
                  </a:txBody>
                  <a:tcPr>
                    <a:lnL w="9525" cap="flat" cmpd="sng" algn="ctr">
                      <a:solidFill>
                        <a:srgbClr val="4E2E2D">
                          <a:shade val="95000"/>
                          <a:satMod val="105000"/>
                        </a:srgbClr>
                      </a:solidFill>
                      <a:prstDash val="solid"/>
                      <a:round/>
                      <a:headEnd type="none" w="med" len="med"/>
                      <a:tailEnd type="none" w="med" len="med"/>
                    </a:lnL>
                    <a:lnT w="9525" cap="flat" cmpd="sng" algn="ctr">
                      <a:solidFill>
                        <a:srgbClr val="4E2E2D">
                          <a:shade val="95000"/>
                          <a:satMod val="105000"/>
                        </a:srgbClr>
                      </a:solidFill>
                      <a:prstDash val="solid"/>
                      <a:round/>
                      <a:headEnd type="none" w="med" len="med"/>
                      <a:tailEnd type="none" w="med" len="med"/>
                    </a:lnT>
                  </a:tcPr>
                </a:tc>
                <a:extLst>
                  <a:ext uri="{0D108BD9-81ED-4DB2-BD59-A6C34878D82A}">
                    <a16:rowId xmlns:a16="http://schemas.microsoft.com/office/drawing/2014/main" val="4143179510"/>
                  </a:ext>
                </a:extLst>
              </a:tr>
            </a:tbl>
          </a:graphicData>
        </a:graphic>
      </p:graphicFrame>
      <p:graphicFrame>
        <p:nvGraphicFramePr>
          <p:cNvPr id="1039" name="Table 561">
            <a:extLst>
              <a:ext uri="{FF2B5EF4-FFF2-40B4-BE49-F238E27FC236}">
                <a16:creationId xmlns:a16="http://schemas.microsoft.com/office/drawing/2014/main" id="{929D01A7-128C-9E83-D375-7F236B2B10DE}"/>
              </a:ext>
            </a:extLst>
          </p:cNvPr>
          <p:cNvGraphicFramePr>
            <a:graphicFrameLocks noGrp="1"/>
          </p:cNvGraphicFramePr>
          <p:nvPr>
            <p:extLst>
              <p:ext uri="{D42A27DB-BD31-4B8C-83A1-F6EECF244321}">
                <p14:modId xmlns:p14="http://schemas.microsoft.com/office/powerpoint/2010/main" val="2402064802"/>
              </p:ext>
            </p:extLst>
          </p:nvPr>
        </p:nvGraphicFramePr>
        <p:xfrm>
          <a:off x="8449697" y="1924202"/>
          <a:ext cx="3592050" cy="1293840"/>
        </p:xfrm>
        <a:graphic>
          <a:graphicData uri="http://schemas.openxmlformats.org/drawingml/2006/table">
            <a:tbl>
              <a:tblPr firstRow="1" bandRow="1"/>
              <a:tblGrid>
                <a:gridCol w="1377988">
                  <a:extLst>
                    <a:ext uri="{9D8B030D-6E8A-4147-A177-3AD203B41FA5}">
                      <a16:colId xmlns:a16="http://schemas.microsoft.com/office/drawing/2014/main" val="559026787"/>
                    </a:ext>
                  </a:extLst>
                </a:gridCol>
                <a:gridCol w="1158375">
                  <a:extLst>
                    <a:ext uri="{9D8B030D-6E8A-4147-A177-3AD203B41FA5}">
                      <a16:colId xmlns:a16="http://schemas.microsoft.com/office/drawing/2014/main" val="3751778875"/>
                    </a:ext>
                  </a:extLst>
                </a:gridCol>
                <a:gridCol w="1055687">
                  <a:extLst>
                    <a:ext uri="{9D8B030D-6E8A-4147-A177-3AD203B41FA5}">
                      <a16:colId xmlns:a16="http://schemas.microsoft.com/office/drawing/2014/main" val="2573926804"/>
                    </a:ext>
                  </a:extLst>
                </a:gridCol>
              </a:tblGrid>
              <a:tr h="257215">
                <a:tc>
                  <a:txBody>
                    <a:bodyPr/>
                    <a:lstStyle/>
                    <a:p>
                      <a:pPr algn="l"/>
                      <a:endParaRPr lang="en-GB" sz="1100" dirty="0">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a:solidFill>
                            <a:schemeClr val="tx1"/>
                          </a:solidFill>
                          <a:latin typeface="Arial" panose="020B0604020202020204" pitchFamily="34" charset="0"/>
                          <a:ea typeface="Roboto" panose="02000000000000000000" pitchFamily="2" charset="0"/>
                          <a:cs typeface="Arial" panose="020B0604020202020204" pitchFamily="34" charset="0"/>
                        </a:rPr>
                        <a:t>Imlunestrant + abemaciclib</a:t>
                      </a:r>
                      <a:br>
                        <a:rPr lang="en-US" sz="1100" b="1">
                          <a:solidFill>
                            <a:schemeClr val="tx1"/>
                          </a:solidFill>
                          <a:latin typeface="Arial" panose="020B0604020202020204" pitchFamily="34" charset="0"/>
                          <a:ea typeface="Roboto" panose="02000000000000000000" pitchFamily="2" charset="0"/>
                          <a:cs typeface="Arial" panose="020B0604020202020204" pitchFamily="34" charset="0"/>
                        </a:rPr>
                      </a:br>
                      <a:r>
                        <a:rPr lang="en-US" sz="1100" b="1">
                          <a:solidFill>
                            <a:schemeClr val="tx1"/>
                          </a:solidFill>
                          <a:latin typeface="Arial" panose="020B0604020202020204" pitchFamily="34" charset="0"/>
                          <a:ea typeface="Roboto" panose="02000000000000000000" pitchFamily="2" charset="0"/>
                          <a:cs typeface="Arial" panose="020B0604020202020204" pitchFamily="34" charset="0"/>
                        </a:rPr>
                        <a:t>(n=86)</a:t>
                      </a:r>
                      <a:endParaRPr lang="en-US" sz="1100" b="1" dirty="0">
                        <a:solidFill>
                          <a:schemeClr val="tx1"/>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a:noFill/>
                    </a:lnL>
                    <a:lnR w="28575" cap="flat" cmpd="sng" algn="ctr">
                      <a:solidFill>
                        <a:sysClr val="window" lastClr="FFFFFF"/>
                      </a:solidFill>
                      <a:prstDash val="solid"/>
                      <a:round/>
                      <a:headEnd type="none" w="med" len="med"/>
                      <a:tailEnd type="none" w="med" len="med"/>
                    </a:lnR>
                    <a:lnT w="28575" cap="flat" cmpd="sng" algn="ctr">
                      <a:no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rgbClr val="98D3FF"/>
                    </a:solidFill>
                  </a:tcPr>
                </a:tc>
                <a:tc>
                  <a:txBody>
                    <a:bodyPr/>
                    <a:lstStyle/>
                    <a:p>
                      <a:pPr algn="ctr"/>
                      <a:r>
                        <a:rPr lang="en-US" sz="1100" b="1">
                          <a:solidFill>
                            <a:schemeClr val="bg1"/>
                          </a:solidFill>
                          <a:latin typeface="Arial" panose="020B0604020202020204" pitchFamily="34" charset="0"/>
                          <a:ea typeface="Roboto" panose="02000000000000000000" pitchFamily="2" charset="0"/>
                          <a:cs typeface="Arial" panose="020B0604020202020204" pitchFamily="34" charset="0"/>
                        </a:rPr>
                        <a:t>Imlunestrant</a:t>
                      </a:r>
                      <a:br>
                        <a:rPr lang="en-US" sz="1100" b="1">
                          <a:solidFill>
                            <a:schemeClr val="bg1"/>
                          </a:solidFill>
                          <a:latin typeface="Arial" panose="020B0604020202020204" pitchFamily="34" charset="0"/>
                          <a:ea typeface="Roboto" panose="02000000000000000000" pitchFamily="2" charset="0"/>
                          <a:cs typeface="Arial" panose="020B0604020202020204" pitchFamily="34" charset="0"/>
                        </a:rPr>
                      </a:br>
                      <a:r>
                        <a:rPr lang="en-US" sz="1100" b="1">
                          <a:solidFill>
                            <a:schemeClr val="bg1"/>
                          </a:solidFill>
                          <a:latin typeface="Arial" panose="020B0604020202020204" pitchFamily="34" charset="0"/>
                          <a:ea typeface="Roboto" panose="02000000000000000000" pitchFamily="2" charset="0"/>
                          <a:cs typeface="Arial" panose="020B0604020202020204" pitchFamily="34" charset="0"/>
                        </a:rPr>
                        <a:t>(n=68)</a:t>
                      </a:r>
                      <a:endParaRPr lang="en-GB" sz="1100" b="1" dirty="0">
                        <a:solidFill>
                          <a:schemeClr val="bg1"/>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w="28575" cap="flat" cmpd="sng" algn="ctr">
                      <a:solidFill>
                        <a:sysClr val="window" lastClr="FFFFFF"/>
                      </a:solid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rgbClr val="3C7CEA"/>
                    </a:solidFill>
                  </a:tcPr>
                </a:tc>
                <a:extLst>
                  <a:ext uri="{0D108BD9-81ED-4DB2-BD59-A6C34878D82A}">
                    <a16:rowId xmlns:a16="http://schemas.microsoft.com/office/drawing/2014/main" val="4258434239"/>
                  </a:ext>
                </a:extLst>
              </a:tr>
              <a:tr h="0">
                <a:tc>
                  <a:txBody>
                    <a:bodyPr/>
                    <a:lstStyle/>
                    <a:p>
                      <a:pPr algn="l"/>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No. of events</a:t>
                      </a:r>
                    </a:p>
                  </a:txBody>
                  <a:tcPr marL="36000" marR="36000" marT="36000" marB="36000" anchor="ctr">
                    <a:lnL w="9525" cap="flat" cmpd="sng" algn="ctr">
                      <a:solidFill>
                        <a:srgbClr val="4E2E2D">
                          <a:shade val="95000"/>
                          <a:satMod val="105000"/>
                        </a:srgbClr>
                      </a:solidFill>
                      <a:prstDash val="solid"/>
                    </a:lnL>
                    <a:lnR>
                      <a:noFill/>
                    </a:lnR>
                    <a:lnT w="9525" cap="flat" cmpd="sng" algn="ctr">
                      <a:solidFill>
                        <a:srgbClr val="4E2E2D">
                          <a:shade val="95000"/>
                          <a:satMod val="105000"/>
                        </a:srgbClr>
                      </a:solidFill>
                      <a:prstDash val="soli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59</a:t>
                      </a:r>
                      <a:endParaRPr lang="en-GB" sz="1100" dirty="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a:noFill/>
                    </a:lnL>
                    <a:lnR>
                      <a:noFill/>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55</a:t>
                      </a:r>
                      <a:endParaRPr lang="en-GB" sz="1100" dirty="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a:noFill/>
                    </a:lnL>
                    <a:lnR w="9525" cap="flat" cmpd="sng" algn="ctr">
                      <a:solidFill>
                        <a:srgbClr val="4E2E2D">
                          <a:shade val="95000"/>
                          <a:satMod val="105000"/>
                        </a:srgbClr>
                      </a:solidFill>
                      <a:prstDash val="solid"/>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15514858"/>
                  </a:ext>
                </a:extLst>
              </a:tr>
              <a:tr h="153696">
                <a:tc>
                  <a:txBody>
                    <a:bodyPr/>
                    <a:lstStyle/>
                    <a:p>
                      <a:pPr algn="l"/>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Median (95% CI)</a:t>
                      </a:r>
                    </a:p>
                  </a:txBody>
                  <a:tcPr marL="36000" marR="36000" marT="36000" marB="36000" anchor="ctr">
                    <a:lnL w="9525" cap="flat" cmpd="sng" algn="ctr">
                      <a:solidFill>
                        <a:srgbClr val="4E2E2D">
                          <a:shade val="95000"/>
                          <a:satMod val="105000"/>
                        </a:srgbClr>
                      </a:solidFill>
                      <a:prstDash val="solid"/>
                    </a:lnL>
                    <a:lnR>
                      <a:noFill/>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GB" sz="1100" b="1">
                          <a:solidFill>
                            <a:srgbClr val="000000"/>
                          </a:solidFill>
                          <a:latin typeface="Arial" panose="020B0604020202020204" pitchFamily="34" charset="0"/>
                          <a:ea typeface="Roboto" panose="02000000000000000000" pitchFamily="2" charset="0"/>
                          <a:cs typeface="Arial" panose="020B0604020202020204" pitchFamily="34" charset="0"/>
                        </a:rPr>
                        <a:t>7.4 </a:t>
                      </a:r>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(5.6-11.1)</a:t>
                      </a:r>
                    </a:p>
                  </a:txBody>
                  <a:tcPr marL="36000" marR="36000" marT="36000" marB="36000" anchor="ctr">
                    <a:lnL>
                      <a:noFill/>
                    </a:lnL>
                    <a:lnR w="12700" cap="flat" cmpd="sng" algn="ctr">
                      <a:noFill/>
                      <a:prstDash val="solid"/>
                      <a:round/>
                      <a:headEnd type="none" w="med" len="med"/>
                      <a:tailEnd type="none" w="med" len="med"/>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GB" sz="1100" b="1">
                          <a:solidFill>
                            <a:srgbClr val="000000"/>
                          </a:solidFill>
                          <a:latin typeface="Arial" panose="020B0604020202020204" pitchFamily="34" charset="0"/>
                          <a:ea typeface="Roboto" panose="02000000000000000000" pitchFamily="2" charset="0"/>
                          <a:cs typeface="Arial" panose="020B0604020202020204" pitchFamily="34" charset="0"/>
                        </a:rPr>
                        <a:t>2.8</a:t>
                      </a:r>
                      <a:r>
                        <a:rPr lang="en-GB" sz="1100">
                          <a:solidFill>
                            <a:srgbClr val="000000"/>
                          </a:solidFill>
                          <a:latin typeface="Arial" panose="020B0604020202020204" pitchFamily="34" charset="0"/>
                          <a:ea typeface="Roboto" panose="02000000000000000000" pitchFamily="2" charset="0"/>
                          <a:cs typeface="Arial" panose="020B0604020202020204" pitchFamily="34" charset="0"/>
                        </a:rPr>
                        <a:t> (1.9-3.9)</a:t>
                      </a:r>
                      <a:endParaRPr lang="en-GB" sz="1100" dirty="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w="12700" cap="flat" cmpd="sng" algn="ctr">
                      <a:noFill/>
                      <a:prstDash val="solid"/>
                      <a:round/>
                      <a:headEnd type="none" w="med" len="med"/>
                      <a:tailEnd type="none" w="med" len="med"/>
                    </a:lnL>
                    <a:lnR w="9525" cap="flat" cmpd="sng" algn="ctr">
                      <a:solidFill>
                        <a:srgbClr val="4E2E2D">
                          <a:shade val="95000"/>
                          <a:satMod val="105000"/>
                        </a:srgbClr>
                      </a:solidFill>
                      <a:prstDash val="solid"/>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39342447"/>
                  </a:ext>
                </a:extLst>
              </a:tr>
              <a:tr h="153696">
                <a:tc>
                  <a:txBody>
                    <a:bodyPr/>
                    <a:lstStyle/>
                    <a:p>
                      <a:pPr algn="l"/>
                      <a:r>
                        <a:rPr lang="en-US" sz="1100">
                          <a:solidFill>
                            <a:srgbClr val="000000"/>
                          </a:solidFill>
                          <a:latin typeface="Arial" panose="020B0604020202020204" pitchFamily="34" charset="0"/>
                          <a:ea typeface="Roboto" panose="02000000000000000000" pitchFamily="2" charset="0"/>
                          <a:cs typeface="Arial" panose="020B0604020202020204" pitchFamily="34" charset="0"/>
                        </a:rPr>
                        <a:t>HR (95% CI) </a:t>
                      </a:r>
                      <a:endParaRPr lang="en-GB" sz="110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w="9525" cap="flat" cmpd="sng" algn="ctr">
                      <a:solidFill>
                        <a:srgbClr val="4E2E2D">
                          <a:shade val="95000"/>
                          <a:satMod val="105000"/>
                        </a:srgbClr>
                      </a:solidFill>
                      <a:prstDash val="solid"/>
                    </a:lnL>
                    <a:lnR>
                      <a:noFill/>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lnB>
                    <a:lnTlToBr w="12700" cmpd="sng">
                      <a:noFill/>
                      <a:prstDash val="solid"/>
                    </a:lnTlToBr>
                    <a:lnBlToTr w="12700" cmpd="sng">
                      <a:noFill/>
                      <a:prstDash val="solid"/>
                    </a:lnBlToTr>
                    <a:solidFill>
                      <a:schemeClr val="bg1"/>
                    </a:solidFill>
                  </a:tcPr>
                </a:tc>
                <a:tc gridSpan="2">
                  <a:txBody>
                    <a:bodyPr/>
                    <a:lstStyle/>
                    <a:p>
                      <a:pPr algn="ctr"/>
                      <a:r>
                        <a:rPr lang="en-GB" sz="1100" b="1">
                          <a:solidFill>
                            <a:srgbClr val="000000"/>
                          </a:solidFill>
                          <a:latin typeface="Arial" panose="020B0604020202020204" pitchFamily="34" charset="0"/>
                          <a:ea typeface="Roboto" panose="02000000000000000000" pitchFamily="2" charset="0"/>
                          <a:cs typeface="Arial" panose="020B0604020202020204" pitchFamily="34" charset="0"/>
                        </a:rPr>
                        <a:t>0.58 (0.40-0.84)</a:t>
                      </a:r>
                      <a:endParaRPr lang="en-GB" sz="1100" b="1" dirty="0">
                        <a:solidFill>
                          <a:srgbClr val="000000"/>
                        </a:solidFill>
                        <a:latin typeface="Arial" panose="020B0604020202020204" pitchFamily="34" charset="0"/>
                        <a:ea typeface="Roboto" panose="02000000000000000000" pitchFamily="2" charset="0"/>
                        <a:cs typeface="Arial" panose="020B0604020202020204" pitchFamily="34" charset="0"/>
                      </a:endParaRPr>
                    </a:p>
                  </a:txBody>
                  <a:tcPr marL="36000" marR="36000" marT="36000" marB="36000" anchor="ctr">
                    <a:lnL>
                      <a:noFill/>
                    </a:lnL>
                    <a:lnR w="9525" cap="flat" cmpd="sng" algn="ctr">
                      <a:solidFill>
                        <a:srgbClr val="4E2E2D">
                          <a:shade val="95000"/>
                          <a:satMod val="105000"/>
                        </a:srgbClr>
                      </a:solidFill>
                      <a:prstDash val="solid"/>
                    </a:lnR>
                    <a:lnT w="9525" cap="flat" cmpd="sng" algn="ctr">
                      <a:solidFill>
                        <a:srgbClr val="4E2E2D">
                          <a:shade val="95000"/>
                          <a:satMod val="105000"/>
                        </a:srgbClr>
                      </a:solidFill>
                      <a:prstDash val="solid"/>
                      <a:round/>
                      <a:headEnd type="none" w="med" len="med"/>
                      <a:tailEnd type="none" w="med" len="med"/>
                    </a:lnT>
                    <a:lnB w="9525" cap="flat" cmpd="sng" algn="ctr">
                      <a:solidFill>
                        <a:srgbClr val="4E2E2D">
                          <a:shade val="95000"/>
                          <a:satMod val="105000"/>
                        </a:srgbClr>
                      </a:solidFill>
                      <a:prstDash val="solid"/>
                    </a:lnB>
                    <a:lnTlToBr w="12700" cmpd="sng">
                      <a:noFill/>
                      <a:prstDash val="solid"/>
                    </a:lnTlToBr>
                    <a:lnBlToTr w="12700" cmpd="sng">
                      <a:noFill/>
                      <a:prstDash val="solid"/>
                    </a:lnBlToTr>
                    <a:solidFill>
                      <a:schemeClr val="bg1"/>
                    </a:solidFill>
                  </a:tcPr>
                </a:tc>
                <a:tc hMerge="1">
                  <a:txBody>
                    <a:bodyPr/>
                    <a:lstStyle/>
                    <a:p>
                      <a:pPr algn="ctr"/>
                      <a:endParaRPr lang="en-GB" sz="1200">
                        <a:latin typeface="Arial" panose="020B0604020202020204" pitchFamily="34" charset="0"/>
                        <a:cs typeface="Arial" panose="020B0604020202020204" pitchFamily="34" charset="0"/>
                      </a:endParaRPr>
                    </a:p>
                  </a:txBody>
                  <a:tcPr>
                    <a:lnL w="9525" cap="flat" cmpd="sng" algn="ctr">
                      <a:solidFill>
                        <a:srgbClr val="4E2E2D">
                          <a:shade val="95000"/>
                          <a:satMod val="105000"/>
                        </a:srgbClr>
                      </a:solidFill>
                      <a:prstDash val="solid"/>
                      <a:round/>
                      <a:headEnd type="none" w="med" len="med"/>
                      <a:tailEnd type="none" w="med" len="med"/>
                    </a:lnL>
                    <a:lnT w="9525" cap="flat" cmpd="sng" algn="ctr">
                      <a:solidFill>
                        <a:srgbClr val="4E2E2D">
                          <a:shade val="95000"/>
                          <a:satMod val="105000"/>
                        </a:srgbClr>
                      </a:solidFill>
                      <a:prstDash val="solid"/>
                      <a:round/>
                      <a:headEnd type="none" w="med" len="med"/>
                      <a:tailEnd type="none" w="med" len="med"/>
                    </a:lnT>
                  </a:tcPr>
                </a:tc>
                <a:extLst>
                  <a:ext uri="{0D108BD9-81ED-4DB2-BD59-A6C34878D82A}">
                    <a16:rowId xmlns:a16="http://schemas.microsoft.com/office/drawing/2014/main" val="4143179510"/>
                  </a:ext>
                </a:extLst>
              </a:tr>
            </a:tbl>
          </a:graphicData>
        </a:graphic>
      </p:graphicFrame>
      <p:sp>
        <p:nvSpPr>
          <p:cNvPr id="1040" name="TextBox 1039">
            <a:extLst>
              <a:ext uri="{FF2B5EF4-FFF2-40B4-BE49-F238E27FC236}">
                <a16:creationId xmlns:a16="http://schemas.microsoft.com/office/drawing/2014/main" id="{FBB3ADC4-0ADC-2361-3AFF-7C2417116AA8}"/>
              </a:ext>
            </a:extLst>
          </p:cNvPr>
          <p:cNvSpPr txBox="1"/>
          <p:nvPr/>
        </p:nvSpPr>
        <p:spPr>
          <a:xfrm>
            <a:off x="4078265" y="3165099"/>
            <a:ext cx="1773242" cy="261610"/>
          </a:xfrm>
          <a:prstGeom prst="rect">
            <a:avLst/>
          </a:prstGeom>
          <a:noFill/>
        </p:spPr>
        <p:txBody>
          <a:bodyPr wrap="none" rtlCol="0">
            <a:spAutoFit/>
          </a:bodyPr>
          <a:lstStyle/>
          <a:p>
            <a:r>
              <a:rPr lang="en-CA" sz="1100">
                <a:latin typeface="Arial" panose="020B0604020202020204" pitchFamily="34" charset="0"/>
                <a:ea typeface="Roboto" panose="02000000000000000000" pitchFamily="2" charset="0"/>
                <a:cs typeface="Arial" panose="020B0604020202020204" pitchFamily="34" charset="0"/>
              </a:rPr>
              <a:t>Nominal </a:t>
            </a:r>
            <a:r>
              <a:rPr lang="en-CA" sz="1100" i="1">
                <a:latin typeface="Arial" panose="020B0604020202020204" pitchFamily="34" charset="0"/>
                <a:ea typeface="Roboto" panose="02000000000000000000" pitchFamily="2" charset="0"/>
                <a:cs typeface="Arial" panose="020B0604020202020204" pitchFamily="34" charset="0"/>
              </a:rPr>
              <a:t>P</a:t>
            </a:r>
            <a:r>
              <a:rPr lang="en-CA" sz="1100">
                <a:latin typeface="Arial" panose="020B0604020202020204" pitchFamily="34" charset="0"/>
                <a:ea typeface="Roboto" panose="02000000000000000000" pitchFamily="2" charset="0"/>
                <a:cs typeface="Arial" panose="020B0604020202020204" pitchFamily="34" charset="0"/>
              </a:rPr>
              <a:t>-value &lt;0.0001</a:t>
            </a:r>
          </a:p>
        </p:txBody>
      </p:sp>
      <p:sp>
        <p:nvSpPr>
          <p:cNvPr id="1041" name="TextBox 1040">
            <a:extLst>
              <a:ext uri="{FF2B5EF4-FFF2-40B4-BE49-F238E27FC236}">
                <a16:creationId xmlns:a16="http://schemas.microsoft.com/office/drawing/2014/main" id="{9FA7BE34-B460-FCD4-17F9-190D9A8F189C}"/>
              </a:ext>
            </a:extLst>
          </p:cNvPr>
          <p:cNvSpPr txBox="1"/>
          <p:nvPr/>
        </p:nvSpPr>
        <p:spPr>
          <a:xfrm>
            <a:off x="10118346" y="3165099"/>
            <a:ext cx="1773242" cy="261610"/>
          </a:xfrm>
          <a:prstGeom prst="rect">
            <a:avLst/>
          </a:prstGeom>
          <a:noFill/>
        </p:spPr>
        <p:txBody>
          <a:bodyPr wrap="none" rtlCol="0">
            <a:spAutoFit/>
          </a:bodyPr>
          <a:lstStyle/>
          <a:p>
            <a:r>
              <a:rPr lang="en-CA" sz="1100" dirty="0">
                <a:latin typeface="Arial" panose="020B0604020202020204" pitchFamily="34" charset="0"/>
                <a:ea typeface="Roboto" panose="02000000000000000000" pitchFamily="2" charset="0"/>
                <a:cs typeface="Arial" panose="020B0604020202020204" pitchFamily="34" charset="0"/>
              </a:rPr>
              <a:t>Nominal </a:t>
            </a:r>
            <a:r>
              <a:rPr lang="en-CA" sz="1100" i="1" dirty="0">
                <a:latin typeface="Arial" panose="020B0604020202020204" pitchFamily="34" charset="0"/>
                <a:ea typeface="Roboto" panose="02000000000000000000" pitchFamily="2" charset="0"/>
                <a:cs typeface="Arial" panose="020B0604020202020204" pitchFamily="34" charset="0"/>
              </a:rPr>
              <a:t>P</a:t>
            </a:r>
            <a:r>
              <a:rPr lang="en-CA" sz="1100" dirty="0">
                <a:latin typeface="Arial" panose="020B0604020202020204" pitchFamily="34" charset="0"/>
                <a:ea typeface="Roboto" panose="02000000000000000000" pitchFamily="2" charset="0"/>
                <a:cs typeface="Arial" panose="020B0604020202020204" pitchFamily="34" charset="0"/>
              </a:rPr>
              <a:t>-value &lt;0.0036</a:t>
            </a:r>
          </a:p>
        </p:txBody>
      </p:sp>
      <p:sp>
        <p:nvSpPr>
          <p:cNvPr id="1026" name="TextBox 1025">
            <a:extLst>
              <a:ext uri="{FF2B5EF4-FFF2-40B4-BE49-F238E27FC236}">
                <a16:creationId xmlns:a16="http://schemas.microsoft.com/office/drawing/2014/main" id="{4152F957-79F7-5492-F608-C6739276B21A}"/>
              </a:ext>
            </a:extLst>
          </p:cNvPr>
          <p:cNvSpPr txBox="1"/>
          <p:nvPr/>
        </p:nvSpPr>
        <p:spPr>
          <a:xfrm>
            <a:off x="658752" y="6480846"/>
            <a:ext cx="8686800" cy="230832"/>
          </a:xfrm>
          <a:prstGeom prst="rect">
            <a:avLst/>
          </a:prstGeom>
          <a:noFill/>
        </p:spPr>
        <p:txBody>
          <a:bodyPr wrap="square">
            <a:spAutoFit/>
          </a:bodyPr>
          <a:lstStyle/>
          <a:p>
            <a:r>
              <a:rPr lang="en-IE" sz="900" dirty="0">
                <a:solidFill>
                  <a:prstClr val="black"/>
                </a:solidFill>
                <a:latin typeface="Arial" panose="020B0604020202020204" pitchFamily="34" charset="0"/>
                <a:cs typeface="Arial" panose="020B0604020202020204" pitchFamily="34" charset="0"/>
              </a:rPr>
              <a:t>Jhaveri KL, et al. </a:t>
            </a:r>
            <a:r>
              <a:rPr lang="en-IE" sz="900" i="1" dirty="0">
                <a:solidFill>
                  <a:prstClr val="black"/>
                </a:solidFill>
                <a:latin typeface="Arial" panose="020B0604020202020204" pitchFamily="34" charset="0"/>
                <a:cs typeface="Arial" panose="020B0604020202020204" pitchFamily="34" charset="0"/>
              </a:rPr>
              <a:t>Ann Oncol. </a:t>
            </a:r>
            <a:r>
              <a:rPr lang="en-IE" sz="900" dirty="0">
                <a:solidFill>
                  <a:prstClr val="black"/>
                </a:solidFill>
                <a:latin typeface="Arial" panose="020B0604020202020204" pitchFamily="34" charset="0"/>
                <a:cs typeface="Arial" panose="020B0604020202020204" pitchFamily="34" charset="0"/>
              </a:rPr>
              <a:t>2026;37(4):532-543. </a:t>
            </a:r>
            <a:endParaRPr lang="en-US" sz="900" dirty="0"/>
          </a:p>
        </p:txBody>
      </p:sp>
    </p:spTree>
    <p:extLst>
      <p:ext uri="{BB962C8B-B14F-4D97-AF65-F5344CB8AC3E}">
        <p14:creationId xmlns:p14="http://schemas.microsoft.com/office/powerpoint/2010/main" val="364377515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39B40A-5955-0F09-8DC8-D9F1E435AB41}"/>
            </a:ext>
          </a:extLst>
        </p:cNvPr>
        <p:cNvGrpSpPr/>
        <p:nvPr/>
      </p:nvGrpSpPr>
      <p:grpSpPr>
        <a:xfrm>
          <a:off x="0" y="0"/>
          <a:ext cx="0" cy="0"/>
          <a:chOff x="0" y="0"/>
          <a:chExt cx="0" cy="0"/>
        </a:xfrm>
      </p:grpSpPr>
      <p:sp>
        <p:nvSpPr>
          <p:cNvPr id="3" name="object 3">
            <a:extLst>
              <a:ext uri="{FF2B5EF4-FFF2-40B4-BE49-F238E27FC236}">
                <a16:creationId xmlns:a16="http://schemas.microsoft.com/office/drawing/2014/main" id="{58A3D6B9-740E-CB7F-4624-6DA7D0566CF8}"/>
              </a:ext>
            </a:extLst>
          </p:cNvPr>
          <p:cNvSpPr txBox="1">
            <a:spLocks noGrp="1"/>
          </p:cNvSpPr>
          <p:nvPr>
            <p:ph type="title"/>
          </p:nvPr>
        </p:nvSpPr>
        <p:spPr/>
        <p:txBody>
          <a:bodyPr vert="horz" wrap="square" lIns="0" tIns="17780" rIns="0" bIns="0" rtlCol="0" anchor="b" anchorCtr="0">
            <a:spAutoFit/>
          </a:bodyPr>
          <a:lstStyle/>
          <a:p>
            <a:r>
              <a:rPr lang="en-IE" sz="2800"/>
              <a:t>EMBER-3 Subgroup Analysis: PFS of </a:t>
            </a:r>
            <a:r>
              <a:rPr lang="en-IE" sz="2800" err="1"/>
              <a:t>Imlunestrant</a:t>
            </a:r>
            <a:r>
              <a:rPr lang="en-IE" sz="2800"/>
              <a:t> + </a:t>
            </a:r>
            <a:r>
              <a:rPr lang="en-IE" sz="2800" err="1"/>
              <a:t>Abemaciclib</a:t>
            </a:r>
            <a:r>
              <a:rPr lang="en-IE" sz="2800"/>
              <a:t> vs </a:t>
            </a:r>
            <a:r>
              <a:rPr lang="en-IE" sz="2800" err="1"/>
              <a:t>Imlunestrant</a:t>
            </a:r>
            <a:r>
              <a:rPr lang="en-IE" sz="2800"/>
              <a:t> by</a:t>
            </a:r>
            <a:r>
              <a:rPr lang="en-US" sz="2800"/>
              <a:t> PI3K Pathway Mutation </a:t>
            </a:r>
            <a:r>
              <a:rPr lang="en-US" sz="2800" err="1"/>
              <a:t>Status</a:t>
            </a:r>
            <a:r>
              <a:rPr lang="en-US" sz="2800" baseline="30000" err="1"/>
              <a:t>a</a:t>
            </a:r>
            <a:endParaRPr lang="en-IE" sz="2800" baseline="30000"/>
          </a:p>
        </p:txBody>
      </p:sp>
      <p:sp>
        <p:nvSpPr>
          <p:cNvPr id="17" name="Footer Placeholder 16">
            <a:extLst>
              <a:ext uri="{FF2B5EF4-FFF2-40B4-BE49-F238E27FC236}">
                <a16:creationId xmlns:a16="http://schemas.microsoft.com/office/drawing/2014/main" id="{590697F9-5695-F4D7-6D7C-FA6A4099AF66}"/>
              </a:ext>
            </a:extLst>
          </p:cNvPr>
          <p:cNvSpPr>
            <a:spLocks noGrp="1"/>
          </p:cNvSpPr>
          <p:nvPr>
            <p:ph type="ftr" sz="quarter" idx="3"/>
          </p:nvPr>
        </p:nvSpPr>
        <p:spPr/>
        <p:txBody>
          <a:bodyPr/>
          <a:lstStyle/>
          <a:p>
            <a:r>
              <a:rPr lang="en-US" kern="0" baseline="30000" dirty="0" err="1"/>
              <a:t>a</a:t>
            </a:r>
            <a:r>
              <a:rPr lang="en-US" kern="100" dirty="0" err="1">
                <a:ea typeface="Calibri" panose="020F0502020204030204" pitchFamily="34" charset="0"/>
              </a:rPr>
              <a:t>Includes</a:t>
            </a:r>
            <a:r>
              <a:rPr lang="en-US" kern="100" dirty="0">
                <a:ea typeface="Calibri" panose="020F0502020204030204" pitchFamily="34" charset="0"/>
              </a:rPr>
              <a:t> single nucleotide variants and insertions/deletions of </a:t>
            </a:r>
            <a:r>
              <a:rPr lang="en-US" i="1" kern="100" dirty="0">
                <a:ea typeface="Calibri" panose="020F0502020204030204" pitchFamily="34" charset="0"/>
              </a:rPr>
              <a:t>PIK3CA</a:t>
            </a:r>
            <a:r>
              <a:rPr lang="en-US" kern="100" dirty="0">
                <a:ea typeface="Calibri" panose="020F0502020204030204" pitchFamily="34" charset="0"/>
              </a:rPr>
              <a:t>, </a:t>
            </a:r>
            <a:r>
              <a:rPr lang="en-US" i="1" kern="100" dirty="0">
                <a:ea typeface="Calibri" panose="020F0502020204030204" pitchFamily="34" charset="0"/>
              </a:rPr>
              <a:t>AKT1,</a:t>
            </a:r>
            <a:r>
              <a:rPr lang="en-US" kern="100" dirty="0">
                <a:ea typeface="Calibri" panose="020F0502020204030204" pitchFamily="34" charset="0"/>
              </a:rPr>
              <a:t> or </a:t>
            </a:r>
            <a:r>
              <a:rPr lang="en-US" i="1" kern="100" dirty="0">
                <a:ea typeface="Calibri" panose="020F0502020204030204" pitchFamily="34" charset="0"/>
              </a:rPr>
              <a:t>PTEN</a:t>
            </a:r>
            <a:r>
              <a:rPr lang="en-US" kern="100" dirty="0">
                <a:ea typeface="Calibri" panose="020F0502020204030204" pitchFamily="34" charset="0"/>
              </a:rPr>
              <a:t> analyzed by Guardant 360 ctDNA assay.</a:t>
            </a:r>
            <a:br>
              <a:rPr lang="en-US" kern="100" dirty="0">
                <a:ea typeface="Calibri" panose="020F0502020204030204" pitchFamily="34" charset="0"/>
              </a:rPr>
            </a:br>
            <a:r>
              <a:rPr lang="en-IE" dirty="0">
                <a:solidFill>
                  <a:prstClr val="black"/>
                </a:solidFill>
              </a:rPr>
              <a:t>Jhaveri KL, et al. </a:t>
            </a:r>
            <a:r>
              <a:rPr lang="en-IE" i="1" dirty="0">
                <a:solidFill>
                  <a:prstClr val="black"/>
                </a:solidFill>
              </a:rPr>
              <a:t>Ann Oncol. </a:t>
            </a:r>
            <a:r>
              <a:rPr lang="en-IE" dirty="0">
                <a:solidFill>
                  <a:prstClr val="black"/>
                </a:solidFill>
              </a:rPr>
              <a:t>2026;37(4):532-543.</a:t>
            </a:r>
            <a:endParaRPr lang="en-US" i="1" dirty="0"/>
          </a:p>
        </p:txBody>
      </p:sp>
      <p:graphicFrame>
        <p:nvGraphicFramePr>
          <p:cNvPr id="4" name="Table 3">
            <a:extLst>
              <a:ext uri="{FF2B5EF4-FFF2-40B4-BE49-F238E27FC236}">
                <a16:creationId xmlns:a16="http://schemas.microsoft.com/office/drawing/2014/main" id="{9AE270C5-1285-E46B-DAA0-D79810ED6165}"/>
              </a:ext>
            </a:extLst>
          </p:cNvPr>
          <p:cNvGraphicFramePr>
            <a:graphicFrameLocks noGrp="1"/>
          </p:cNvGraphicFramePr>
          <p:nvPr>
            <p:extLst>
              <p:ext uri="{D42A27DB-BD31-4B8C-83A1-F6EECF244321}">
                <p14:modId xmlns:p14="http://schemas.microsoft.com/office/powerpoint/2010/main" val="2035102392"/>
              </p:ext>
            </p:extLst>
          </p:nvPr>
        </p:nvGraphicFramePr>
        <p:xfrm>
          <a:off x="7938114" y="2266679"/>
          <a:ext cx="3901441" cy="1280160"/>
        </p:xfrm>
        <a:graphic>
          <a:graphicData uri="http://schemas.openxmlformats.org/drawingml/2006/table">
            <a:tbl>
              <a:tblPr/>
              <a:tblGrid>
                <a:gridCol w="1411927">
                  <a:extLst>
                    <a:ext uri="{9D8B030D-6E8A-4147-A177-3AD203B41FA5}">
                      <a16:colId xmlns:a16="http://schemas.microsoft.com/office/drawing/2014/main" val="1772073433"/>
                    </a:ext>
                  </a:extLst>
                </a:gridCol>
                <a:gridCol w="68020">
                  <a:extLst>
                    <a:ext uri="{9D8B030D-6E8A-4147-A177-3AD203B41FA5}">
                      <a16:colId xmlns:a16="http://schemas.microsoft.com/office/drawing/2014/main" val="692157439"/>
                    </a:ext>
                  </a:extLst>
                </a:gridCol>
                <a:gridCol w="1223609">
                  <a:extLst>
                    <a:ext uri="{9D8B030D-6E8A-4147-A177-3AD203B41FA5}">
                      <a16:colId xmlns:a16="http://schemas.microsoft.com/office/drawing/2014/main" val="482366381"/>
                    </a:ext>
                  </a:extLst>
                </a:gridCol>
                <a:gridCol w="1197885">
                  <a:extLst>
                    <a:ext uri="{9D8B030D-6E8A-4147-A177-3AD203B41FA5}">
                      <a16:colId xmlns:a16="http://schemas.microsoft.com/office/drawing/2014/main" val="3570004783"/>
                    </a:ext>
                  </a:extLst>
                </a:gridCol>
              </a:tblGrid>
              <a:tr h="274320">
                <a:tc>
                  <a:txBody>
                    <a:bodyPr/>
                    <a:lstStyle/>
                    <a:p>
                      <a:pPr algn="r" fontAlgn="ctr"/>
                      <a:r>
                        <a:rPr lang="en-US" sz="1200" b="0" i="0" u="none" strike="noStrike">
                          <a:solidFill>
                            <a:srgbClr val="000000"/>
                          </a:solidFill>
                          <a:effectLst/>
                          <a:latin typeface="Arial" panose="020B0604020202020204" pitchFamily="34" charset="0"/>
                        </a:rPr>
                        <a:t>No. of events</a:t>
                      </a: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en-US" sz="1200" b="0" i="0" u="none" strike="noStrike">
                        <a:solidFill>
                          <a:srgbClr val="000000"/>
                        </a:solidFill>
                        <a:effectLst/>
                        <a:latin typeface="Arial" panose="020B0604020202020204" pitchFamily="34" charset="0"/>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IE" sz="1200">
                          <a:latin typeface="Arial" panose="020B0604020202020204" pitchFamily="34" charset="0"/>
                          <a:cs typeface="Arial" panose="020B0604020202020204" pitchFamily="34" charset="0"/>
                        </a:rPr>
                        <a:t>70</a:t>
                      </a:r>
                      <a:endParaRPr lang="en-US" sz="1200">
                        <a:latin typeface="Arial" panose="020B0604020202020204" pitchFamily="34" charset="0"/>
                        <a:cs typeface="Arial" panose="020B0604020202020204" pitchFamily="34" charset="0"/>
                      </a:endParaRPr>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IE" sz="1200">
                          <a:latin typeface="Arial" panose="020B0604020202020204" pitchFamily="34" charset="0"/>
                          <a:cs typeface="Arial" panose="020B0604020202020204" pitchFamily="34" charset="0"/>
                        </a:rPr>
                        <a:t>86</a:t>
                      </a:r>
                      <a:endParaRPr lang="en-US" sz="1200">
                        <a:latin typeface="Arial" panose="020B0604020202020204" pitchFamily="34" charset="0"/>
                        <a:cs typeface="Arial" panose="020B0604020202020204" pitchFamily="34" charset="0"/>
                      </a:endParaRPr>
                    </a:p>
                  </a:txBody>
                  <a:tcPr>
                    <a:lnL w="9525"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7867555"/>
                  </a:ext>
                </a:extLst>
              </a:tr>
              <a:tr h="457200">
                <a:tc>
                  <a:txBody>
                    <a:bodyPr/>
                    <a:lstStyle/>
                    <a:p>
                      <a:pPr algn="r" fontAlgn="ctr"/>
                      <a:r>
                        <a:rPr lang="en-US" sz="1200" b="0" i="0" u="none" strike="noStrike">
                          <a:solidFill>
                            <a:srgbClr val="000000"/>
                          </a:solidFill>
                          <a:effectLst/>
                          <a:latin typeface="Arial" panose="020B0604020202020204" pitchFamily="34" charset="0"/>
                        </a:rPr>
                        <a:t>Median (95% CI)</a:t>
                      </a: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en-US" sz="1200" b="0" i="0" u="none" strike="noStrike">
                        <a:solidFill>
                          <a:srgbClr val="000000"/>
                        </a:solidFill>
                        <a:effectLst/>
                        <a:latin typeface="Arial" panose="020B0604020202020204" pitchFamily="34" charset="0"/>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IE" sz="1200" b="1">
                          <a:latin typeface="Arial" panose="020B0604020202020204" pitchFamily="34" charset="0"/>
                          <a:cs typeface="Arial" panose="020B0604020202020204" pitchFamily="34" charset="0"/>
                        </a:rPr>
                        <a:t>11.3 </a:t>
                      </a:r>
                    </a:p>
                    <a:p>
                      <a:pPr algn="ctr"/>
                      <a:r>
                        <a:rPr lang="en-IE" sz="1200" b="0">
                          <a:latin typeface="Arial" panose="020B0604020202020204" pitchFamily="34" charset="0"/>
                          <a:cs typeface="Arial" panose="020B0604020202020204" pitchFamily="34" charset="0"/>
                        </a:rPr>
                        <a:t>(7.6-19.3</a:t>
                      </a:r>
                      <a:r>
                        <a:rPr lang="en-IE" sz="1200">
                          <a:latin typeface="Arial" panose="020B0604020202020204" pitchFamily="34" charset="0"/>
                          <a:cs typeface="Arial" panose="020B0604020202020204" pitchFamily="34" charset="0"/>
                        </a:rPr>
                        <a:t>)</a:t>
                      </a:r>
                      <a:endParaRPr lang="en-US" sz="1200">
                        <a:latin typeface="Arial" panose="020B0604020202020204" pitchFamily="34" charset="0"/>
                        <a:cs typeface="Arial" panose="020B0604020202020204" pitchFamily="34" charset="0"/>
                      </a:endParaRPr>
                    </a:p>
                  </a:txBody>
                  <a:tcPr anchor="ctr">
                    <a:lnL w="9525"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10000"/>
                        <a:lumOff val="90000"/>
                        <a:alpha val="50196"/>
                      </a:schemeClr>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E" sz="1200" b="1">
                          <a:latin typeface="Arial" panose="020B0604020202020204" pitchFamily="34" charset="0"/>
                          <a:cs typeface="Arial" panose="020B0604020202020204" pitchFamily="34" charset="0"/>
                        </a:rPr>
                        <a:t>5.6</a:t>
                      </a:r>
                    </a:p>
                    <a:p>
                      <a:pPr marL="0" marR="0" lvl="0" indent="0" algn="ctr" defTabSz="457200" rtl="0" eaLnBrk="1" fontAlgn="auto" latinLnBrk="0" hangingPunct="1">
                        <a:lnSpc>
                          <a:spcPct val="100000"/>
                        </a:lnSpc>
                        <a:spcBef>
                          <a:spcPts val="0"/>
                        </a:spcBef>
                        <a:spcAft>
                          <a:spcPts val="0"/>
                        </a:spcAft>
                        <a:buClrTx/>
                        <a:buSzTx/>
                        <a:buFontTx/>
                        <a:buNone/>
                        <a:tabLst/>
                        <a:defRPr/>
                      </a:pPr>
                      <a:r>
                        <a:rPr lang="en-IE" sz="1200" b="1">
                          <a:latin typeface="Arial" panose="020B0604020202020204" pitchFamily="34" charset="0"/>
                          <a:cs typeface="Arial" panose="020B0604020202020204" pitchFamily="34" charset="0"/>
                        </a:rPr>
                        <a:t> </a:t>
                      </a:r>
                      <a:r>
                        <a:rPr lang="en-IE" sz="1200">
                          <a:latin typeface="Arial" panose="020B0604020202020204" pitchFamily="34" charset="0"/>
                          <a:cs typeface="Arial" panose="020B0604020202020204" pitchFamily="34" charset="0"/>
                        </a:rPr>
                        <a:t>(4.4-9.2)</a:t>
                      </a:r>
                      <a:endParaRPr lang="en-US" sz="1200">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a:noFill/>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5000"/>
                        <a:lumOff val="75000"/>
                        <a:alpha val="50196"/>
                      </a:schemeClr>
                    </a:solidFill>
                  </a:tcPr>
                </a:tc>
                <a:extLst>
                  <a:ext uri="{0D108BD9-81ED-4DB2-BD59-A6C34878D82A}">
                    <a16:rowId xmlns:a16="http://schemas.microsoft.com/office/drawing/2014/main" val="2009128691"/>
                  </a:ext>
                </a:extLst>
              </a:tr>
              <a:tr h="274320">
                <a:tc>
                  <a:txBody>
                    <a:bodyPr/>
                    <a:lstStyle/>
                    <a:p>
                      <a:pPr algn="r" fontAlgn="b"/>
                      <a:r>
                        <a:rPr lang="en-US" sz="1200" b="0" i="0" u="none" strike="noStrike" kern="1200">
                          <a:solidFill>
                            <a:srgbClr val="000000"/>
                          </a:solidFill>
                          <a:effectLst/>
                          <a:latin typeface="Arial" panose="020B0604020202020204" pitchFamily="34" charset="0"/>
                          <a:ea typeface="+mn-ea"/>
                          <a:cs typeface="+mn-cs"/>
                        </a:rPr>
                        <a:t>HR (95% CI)</a:t>
                      </a: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b"/>
                      <a:endParaRPr lang="en-US" sz="1200" b="0" i="0" u="none" strike="noStrike" kern="1200">
                        <a:solidFill>
                          <a:srgbClr val="000000"/>
                        </a:solidFill>
                        <a:effectLst/>
                        <a:latin typeface="Arial" panose="020B0604020202020204" pitchFamily="34" charset="0"/>
                        <a:ea typeface="+mn-ea"/>
                        <a:cs typeface="+mn-cs"/>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E" sz="1200" b="1">
                          <a:latin typeface="Arial" panose="020B0604020202020204" pitchFamily="34" charset="0"/>
                          <a:cs typeface="Arial" panose="020B0604020202020204" pitchFamily="34" charset="0"/>
                        </a:rPr>
                        <a:t>0.59 (0.43-0.81)</a:t>
                      </a:r>
                    </a:p>
                  </a:txBody>
                  <a:tcPr anchor="ctr">
                    <a:lnL w="1905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mpd="sng">
                      <a:noFill/>
                      <a:prstDash val="solid"/>
                    </a:lnB>
                    <a:lnTlToBr w="12700" cmpd="sng">
                      <a:noFill/>
                      <a:prstDash val="solid"/>
                    </a:lnTlToBr>
                    <a:lnBlToTr w="12700" cmpd="sng">
                      <a:noFill/>
                      <a:prstDash val="solid"/>
                    </a:lnBlToTr>
                    <a:solidFill>
                      <a:schemeClr val="bg1"/>
                    </a:solidFill>
                  </a:tcPr>
                </a:tc>
                <a:tc hMerge="1">
                  <a:txBody>
                    <a:bodyPr/>
                    <a:lstStyle/>
                    <a:p>
                      <a:endParaRPr lang="en-US" sz="1000">
                        <a:latin typeface="Arial" panose="020B0604020202020204" pitchFamily="34" charset="0"/>
                        <a:cs typeface="Arial" panose="020B0604020202020204" pitchFamily="34" charset="0"/>
                      </a:endParaRPr>
                    </a:p>
                  </a:txBody>
                  <a:tcPr>
                    <a:lnL w="1905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5D2CA"/>
                    </a:solidFill>
                  </a:tcPr>
                </a:tc>
                <a:extLst>
                  <a:ext uri="{0D108BD9-81ED-4DB2-BD59-A6C34878D82A}">
                    <a16:rowId xmlns:a16="http://schemas.microsoft.com/office/drawing/2014/main" val="1268160579"/>
                  </a:ext>
                </a:extLst>
              </a:tr>
              <a:tr h="274320">
                <a:tc gridSpan="2">
                  <a:txBody>
                    <a:bodyPr/>
                    <a:lstStyle/>
                    <a:p>
                      <a:pPr algn="r" fontAlgn="b"/>
                      <a:endParaRPr lang="en-US" sz="1200" b="0" i="0" u="none" strike="noStrike" kern="1200">
                        <a:solidFill>
                          <a:srgbClr val="000000"/>
                        </a:solidFill>
                        <a:effectLst/>
                        <a:latin typeface="Arial" panose="020B0604020202020204" pitchFamily="34" charset="0"/>
                        <a:ea typeface="+mn-ea"/>
                        <a:cs typeface="+mn-cs"/>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gridSpan="2">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E" sz="1200" b="0" i="0">
                          <a:latin typeface="Arial" panose="020B0604020202020204" pitchFamily="34" charset="0"/>
                          <a:cs typeface="Arial" panose="020B0604020202020204" pitchFamily="34" charset="0"/>
                        </a:rPr>
                        <a:t>Nominal</a:t>
                      </a:r>
                      <a:r>
                        <a:rPr lang="en-IE" sz="1200" b="0" i="1">
                          <a:latin typeface="Arial" panose="020B0604020202020204" pitchFamily="34" charset="0"/>
                          <a:cs typeface="Arial" panose="020B0604020202020204" pitchFamily="34" charset="0"/>
                        </a:rPr>
                        <a:t> P</a:t>
                      </a:r>
                      <a:r>
                        <a:rPr lang="en-IE" sz="1200" b="0">
                          <a:latin typeface="Arial" panose="020B0604020202020204" pitchFamily="34" charset="0"/>
                          <a:cs typeface="Arial" panose="020B0604020202020204" pitchFamily="34" charset="0"/>
                        </a:rPr>
                        <a:t>-value = 0.0009</a:t>
                      </a:r>
                    </a:p>
                  </a:txBody>
                  <a:tcPr anchor="ctr">
                    <a:lnL w="1905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mpd="sng">
                      <a:noFill/>
                      <a:prstDash val="soli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664920767"/>
                  </a:ext>
                </a:extLst>
              </a:tr>
            </a:tbl>
          </a:graphicData>
        </a:graphic>
      </p:graphicFrame>
      <p:graphicFrame>
        <p:nvGraphicFramePr>
          <p:cNvPr id="5" name="Table 4">
            <a:extLst>
              <a:ext uri="{FF2B5EF4-FFF2-40B4-BE49-F238E27FC236}">
                <a16:creationId xmlns:a16="http://schemas.microsoft.com/office/drawing/2014/main" id="{84584F9F-5CC9-7C8A-D17B-32A4BE9415A6}"/>
              </a:ext>
            </a:extLst>
          </p:cNvPr>
          <p:cNvGraphicFramePr>
            <a:graphicFrameLocks noGrp="1"/>
          </p:cNvGraphicFramePr>
          <p:nvPr>
            <p:extLst>
              <p:ext uri="{D42A27DB-BD31-4B8C-83A1-F6EECF244321}">
                <p14:modId xmlns:p14="http://schemas.microsoft.com/office/powerpoint/2010/main" val="2478973645"/>
              </p:ext>
            </p:extLst>
          </p:nvPr>
        </p:nvGraphicFramePr>
        <p:xfrm>
          <a:off x="2215208" y="2262817"/>
          <a:ext cx="3901441" cy="1280160"/>
        </p:xfrm>
        <a:graphic>
          <a:graphicData uri="http://schemas.openxmlformats.org/drawingml/2006/table">
            <a:tbl>
              <a:tblPr/>
              <a:tblGrid>
                <a:gridCol w="1391191">
                  <a:extLst>
                    <a:ext uri="{9D8B030D-6E8A-4147-A177-3AD203B41FA5}">
                      <a16:colId xmlns:a16="http://schemas.microsoft.com/office/drawing/2014/main" val="1772073433"/>
                    </a:ext>
                  </a:extLst>
                </a:gridCol>
                <a:gridCol w="88756">
                  <a:extLst>
                    <a:ext uri="{9D8B030D-6E8A-4147-A177-3AD203B41FA5}">
                      <a16:colId xmlns:a16="http://schemas.microsoft.com/office/drawing/2014/main" val="3115831972"/>
                    </a:ext>
                  </a:extLst>
                </a:gridCol>
                <a:gridCol w="1223609">
                  <a:extLst>
                    <a:ext uri="{9D8B030D-6E8A-4147-A177-3AD203B41FA5}">
                      <a16:colId xmlns:a16="http://schemas.microsoft.com/office/drawing/2014/main" val="482366381"/>
                    </a:ext>
                  </a:extLst>
                </a:gridCol>
                <a:gridCol w="1197885">
                  <a:extLst>
                    <a:ext uri="{9D8B030D-6E8A-4147-A177-3AD203B41FA5}">
                      <a16:colId xmlns:a16="http://schemas.microsoft.com/office/drawing/2014/main" val="3570004783"/>
                    </a:ext>
                  </a:extLst>
                </a:gridCol>
              </a:tblGrid>
              <a:tr h="274320">
                <a:tc>
                  <a:txBody>
                    <a:bodyPr/>
                    <a:lstStyle/>
                    <a:p>
                      <a:pPr algn="r" fontAlgn="ctr"/>
                      <a:r>
                        <a:rPr lang="en-US" sz="1200" b="0" i="0" u="none" strike="noStrike">
                          <a:solidFill>
                            <a:srgbClr val="000000"/>
                          </a:solidFill>
                          <a:effectLst/>
                          <a:latin typeface="Arial" panose="020B0604020202020204" pitchFamily="34" charset="0"/>
                        </a:rPr>
                        <a:t>No. of events</a:t>
                      </a: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endParaRPr lang="en-US" sz="1200" b="0" i="0" u="none" strike="noStrike">
                        <a:solidFill>
                          <a:srgbClr val="000000"/>
                        </a:solidFill>
                        <a:effectLst/>
                        <a:latin typeface="Arial" panose="020B0604020202020204" pitchFamily="34" charset="0"/>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IE" sz="1200">
                          <a:latin typeface="Arial" panose="020B0604020202020204" pitchFamily="34" charset="0"/>
                          <a:cs typeface="Arial" panose="020B0604020202020204" pitchFamily="34" charset="0"/>
                        </a:rPr>
                        <a:t>63</a:t>
                      </a:r>
                      <a:endParaRPr lang="en-US" sz="1200">
                        <a:latin typeface="Arial" panose="020B0604020202020204" pitchFamily="34" charset="0"/>
                        <a:cs typeface="Arial" panose="020B0604020202020204" pitchFamily="34" charset="0"/>
                      </a:endParaRPr>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IE" sz="1200">
                          <a:latin typeface="Arial" panose="020B0604020202020204" pitchFamily="34" charset="0"/>
                          <a:cs typeface="Arial" panose="020B0604020202020204" pitchFamily="34" charset="0"/>
                        </a:rPr>
                        <a:t>78</a:t>
                      </a:r>
                      <a:endParaRPr lang="en-US" sz="1200">
                        <a:latin typeface="Arial" panose="020B0604020202020204" pitchFamily="34" charset="0"/>
                        <a:cs typeface="Arial" panose="020B0604020202020204" pitchFamily="34" charset="0"/>
                      </a:endParaRPr>
                    </a:p>
                  </a:txBody>
                  <a:tcPr>
                    <a:lnL w="9525"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7867555"/>
                  </a:ext>
                </a:extLst>
              </a:tr>
              <a:tr h="457200">
                <a:tc>
                  <a:txBody>
                    <a:bodyPr/>
                    <a:lstStyle/>
                    <a:p>
                      <a:pPr algn="r" fontAlgn="ctr"/>
                      <a:r>
                        <a:rPr lang="en-US" sz="1200" b="0" i="0" u="none" strike="noStrike">
                          <a:solidFill>
                            <a:srgbClr val="000000"/>
                          </a:solidFill>
                          <a:effectLst/>
                          <a:latin typeface="Arial" panose="020B0604020202020204" pitchFamily="34" charset="0"/>
                        </a:rPr>
                        <a:t>Median (95% CI)</a:t>
                      </a: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ctr"/>
                      <a:endParaRPr lang="en-US" sz="1200" b="0" i="0" u="none" strike="noStrike">
                        <a:solidFill>
                          <a:srgbClr val="000000"/>
                        </a:solidFill>
                        <a:effectLst/>
                        <a:latin typeface="Arial" panose="020B0604020202020204" pitchFamily="34" charset="0"/>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IE" sz="1200" b="1">
                          <a:latin typeface="Arial" panose="020B0604020202020204" pitchFamily="34" charset="0"/>
                          <a:cs typeface="Arial" panose="020B0604020202020204" pitchFamily="34" charset="0"/>
                        </a:rPr>
                        <a:t>7.6 </a:t>
                      </a:r>
                    </a:p>
                    <a:p>
                      <a:pPr algn="ctr"/>
                      <a:r>
                        <a:rPr lang="en-IE" sz="1200" b="0">
                          <a:latin typeface="Arial" panose="020B0604020202020204" pitchFamily="34" charset="0"/>
                          <a:cs typeface="Arial" panose="020B0604020202020204" pitchFamily="34" charset="0"/>
                        </a:rPr>
                        <a:t>(5.6-11.1</a:t>
                      </a:r>
                      <a:r>
                        <a:rPr lang="en-IE" sz="1200">
                          <a:latin typeface="Arial" panose="020B0604020202020204" pitchFamily="34" charset="0"/>
                          <a:cs typeface="Arial" panose="020B0604020202020204" pitchFamily="34" charset="0"/>
                        </a:rPr>
                        <a:t>)</a:t>
                      </a:r>
                      <a:endParaRPr lang="en-US" sz="1200">
                        <a:latin typeface="Arial" panose="020B0604020202020204" pitchFamily="34" charset="0"/>
                        <a:cs typeface="Arial" panose="020B0604020202020204" pitchFamily="34" charset="0"/>
                      </a:endParaRPr>
                    </a:p>
                  </a:txBody>
                  <a:tcPr anchor="ctr">
                    <a:lnL w="9525"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10000"/>
                        <a:lumOff val="90000"/>
                        <a:alpha val="50196"/>
                      </a:schemeClr>
                    </a:solidFill>
                  </a:tcP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E" sz="1200" b="1">
                          <a:latin typeface="Arial" panose="020B0604020202020204" pitchFamily="34" charset="0"/>
                          <a:cs typeface="Arial" panose="020B0604020202020204" pitchFamily="34" charset="0"/>
                        </a:rPr>
                        <a:t>3.8</a:t>
                      </a:r>
                    </a:p>
                    <a:p>
                      <a:pPr marL="0" marR="0" lvl="0" indent="0" algn="ctr" defTabSz="457200" rtl="0" eaLnBrk="1" fontAlgn="auto" latinLnBrk="0" hangingPunct="1">
                        <a:lnSpc>
                          <a:spcPct val="100000"/>
                        </a:lnSpc>
                        <a:spcBef>
                          <a:spcPts val="0"/>
                        </a:spcBef>
                        <a:spcAft>
                          <a:spcPts val="0"/>
                        </a:spcAft>
                        <a:buClrTx/>
                        <a:buSzTx/>
                        <a:buFontTx/>
                        <a:buNone/>
                        <a:tabLst/>
                        <a:defRPr/>
                      </a:pPr>
                      <a:r>
                        <a:rPr lang="en-IE" sz="1200" b="1">
                          <a:latin typeface="Arial" panose="020B0604020202020204" pitchFamily="34" charset="0"/>
                          <a:cs typeface="Arial" panose="020B0604020202020204" pitchFamily="34" charset="0"/>
                        </a:rPr>
                        <a:t> </a:t>
                      </a:r>
                      <a:r>
                        <a:rPr lang="en-IE" sz="1200">
                          <a:latin typeface="Arial" panose="020B0604020202020204" pitchFamily="34" charset="0"/>
                          <a:cs typeface="Arial" panose="020B0604020202020204" pitchFamily="34" charset="0"/>
                        </a:rPr>
                        <a:t>(3.1-5.5)</a:t>
                      </a:r>
                      <a:endParaRPr lang="en-US" sz="1200">
                        <a:latin typeface="Arial" panose="020B0604020202020204" pitchFamily="34" charset="0"/>
                        <a:cs typeface="Arial" panose="020B0604020202020204" pitchFamily="34" charset="0"/>
                      </a:endParaRPr>
                    </a:p>
                  </a:txBody>
                  <a:tcPr anchor="ctr">
                    <a:lnL w="12700" cap="flat" cmpd="sng" algn="ctr">
                      <a:solidFill>
                        <a:schemeClr val="bg1"/>
                      </a:solidFill>
                      <a:prstDash val="solid"/>
                      <a:round/>
                      <a:headEnd type="none" w="med" len="med"/>
                      <a:tailEnd type="none" w="med" len="med"/>
                    </a:lnL>
                    <a:lnR>
                      <a:noFill/>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5000"/>
                        <a:lumOff val="75000"/>
                        <a:alpha val="50196"/>
                      </a:schemeClr>
                    </a:solidFill>
                  </a:tcPr>
                </a:tc>
                <a:extLst>
                  <a:ext uri="{0D108BD9-81ED-4DB2-BD59-A6C34878D82A}">
                    <a16:rowId xmlns:a16="http://schemas.microsoft.com/office/drawing/2014/main" val="2009128691"/>
                  </a:ext>
                </a:extLst>
              </a:tr>
              <a:tr h="274320">
                <a:tc>
                  <a:txBody>
                    <a:bodyPr/>
                    <a:lstStyle/>
                    <a:p>
                      <a:pPr algn="r" fontAlgn="b"/>
                      <a:r>
                        <a:rPr lang="en-US" sz="1200" b="0" i="0" u="none" strike="noStrike" kern="1200">
                          <a:solidFill>
                            <a:srgbClr val="000000"/>
                          </a:solidFill>
                          <a:effectLst/>
                          <a:latin typeface="Arial" panose="020B0604020202020204" pitchFamily="34" charset="0"/>
                          <a:ea typeface="+mn-ea"/>
                          <a:cs typeface="+mn-cs"/>
                        </a:rPr>
                        <a:t>HR (95% CI)</a:t>
                      </a: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fontAlgn="b"/>
                      <a:endParaRPr lang="en-US" sz="1200" b="0" i="0" u="none" strike="noStrike" kern="1200">
                        <a:solidFill>
                          <a:srgbClr val="000000"/>
                        </a:solidFill>
                        <a:effectLst/>
                        <a:latin typeface="Arial" panose="020B0604020202020204" pitchFamily="34" charset="0"/>
                        <a:ea typeface="+mn-ea"/>
                        <a:cs typeface="+mn-cs"/>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E" sz="1200" b="1">
                          <a:latin typeface="Arial" panose="020B0604020202020204" pitchFamily="34" charset="0"/>
                          <a:cs typeface="Arial" panose="020B0604020202020204" pitchFamily="34" charset="0"/>
                        </a:rPr>
                        <a:t>0.57 (0.41-0.80)</a:t>
                      </a:r>
                    </a:p>
                  </a:txBody>
                  <a:tcPr anchor="ctr">
                    <a:lnL w="1905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mpd="sng">
                      <a:noFill/>
                      <a:prstDash val="solid"/>
                    </a:lnB>
                    <a:lnTlToBr w="12700" cmpd="sng">
                      <a:noFill/>
                      <a:prstDash val="solid"/>
                    </a:lnTlToBr>
                    <a:lnBlToTr w="12700" cmpd="sng">
                      <a:noFill/>
                      <a:prstDash val="solid"/>
                    </a:lnBlToTr>
                    <a:solidFill>
                      <a:schemeClr val="bg1"/>
                    </a:solidFill>
                  </a:tcPr>
                </a:tc>
                <a:tc hMerge="1">
                  <a:txBody>
                    <a:bodyPr/>
                    <a:lstStyle/>
                    <a:p>
                      <a:endParaRPr lang="en-US" sz="1000">
                        <a:latin typeface="Arial" panose="020B0604020202020204" pitchFamily="34" charset="0"/>
                        <a:cs typeface="Arial" panose="020B0604020202020204" pitchFamily="34" charset="0"/>
                      </a:endParaRPr>
                    </a:p>
                  </a:txBody>
                  <a:tcPr>
                    <a:lnL w="1905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D5D2CA"/>
                    </a:solidFill>
                  </a:tcPr>
                </a:tc>
                <a:extLst>
                  <a:ext uri="{0D108BD9-81ED-4DB2-BD59-A6C34878D82A}">
                    <a16:rowId xmlns:a16="http://schemas.microsoft.com/office/drawing/2014/main" val="1268160579"/>
                  </a:ext>
                </a:extLst>
              </a:tr>
              <a:tr h="274320">
                <a:tc gridSpan="2">
                  <a:txBody>
                    <a:bodyPr/>
                    <a:lstStyle/>
                    <a:p>
                      <a:pPr algn="r" fontAlgn="b"/>
                      <a:endParaRPr lang="en-US" sz="1200" b="0" i="0" u="none" strike="noStrike" kern="1200">
                        <a:solidFill>
                          <a:srgbClr val="000000"/>
                        </a:solidFill>
                        <a:effectLst/>
                        <a:latin typeface="Arial" panose="020B0604020202020204" pitchFamily="34" charset="0"/>
                        <a:ea typeface="+mn-ea"/>
                        <a:cs typeface="+mn-cs"/>
                      </a:endParaRPr>
                    </a:p>
                  </a:txBody>
                  <a:tcPr marL="6351" marR="6351" marT="6351"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US"/>
                    </a:p>
                  </a:txBody>
                  <a:tcPr/>
                </a:tc>
                <a:tc gridSpan="2">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IE" sz="1200" b="0" i="0">
                          <a:latin typeface="Arial" panose="020B0604020202020204" pitchFamily="34" charset="0"/>
                          <a:cs typeface="Arial" panose="020B0604020202020204" pitchFamily="34" charset="0"/>
                        </a:rPr>
                        <a:t>Nominal</a:t>
                      </a:r>
                      <a:r>
                        <a:rPr lang="en-IE" sz="1200" b="0" i="1">
                          <a:latin typeface="Arial" panose="020B0604020202020204" pitchFamily="34" charset="0"/>
                          <a:cs typeface="Arial" panose="020B0604020202020204" pitchFamily="34" charset="0"/>
                        </a:rPr>
                        <a:t> P</a:t>
                      </a:r>
                      <a:r>
                        <a:rPr lang="en-IE" sz="1200" b="0">
                          <a:latin typeface="Arial" panose="020B0604020202020204" pitchFamily="34" charset="0"/>
                          <a:cs typeface="Arial" panose="020B0604020202020204" pitchFamily="34" charset="0"/>
                        </a:rPr>
                        <a:t>-value = 0.0010</a:t>
                      </a:r>
                    </a:p>
                  </a:txBody>
                  <a:tcPr anchor="ctr">
                    <a:lnL w="1905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mpd="sng">
                      <a:noFill/>
                      <a:prstDash val="solid"/>
                    </a:lnB>
                    <a:lnTlToBr w="12700" cmpd="sng">
                      <a:noFill/>
                      <a:prstDash val="solid"/>
                    </a:lnTlToBr>
                    <a:lnBlToTr w="12700" cmpd="sng">
                      <a:noFill/>
                      <a:prstDash val="solid"/>
                    </a:lnBlToTr>
                    <a:noFill/>
                  </a:tcPr>
                </a:tc>
                <a:tc hMerge="1">
                  <a:txBody>
                    <a:bodyPr/>
                    <a:lstStyle/>
                    <a:p>
                      <a:endParaRPr lang="en-US"/>
                    </a:p>
                  </a:txBody>
                  <a:tcPr/>
                </a:tc>
                <a:extLst>
                  <a:ext uri="{0D108BD9-81ED-4DB2-BD59-A6C34878D82A}">
                    <a16:rowId xmlns:a16="http://schemas.microsoft.com/office/drawing/2014/main" val="1664920767"/>
                  </a:ext>
                </a:extLst>
              </a:tr>
            </a:tbl>
          </a:graphicData>
        </a:graphic>
      </p:graphicFrame>
      <p:sp>
        <p:nvSpPr>
          <p:cNvPr id="6" name="TextBox 5">
            <a:extLst>
              <a:ext uri="{FF2B5EF4-FFF2-40B4-BE49-F238E27FC236}">
                <a16:creationId xmlns:a16="http://schemas.microsoft.com/office/drawing/2014/main" id="{AB50E09B-DEF5-20DA-C2FE-440927EE158B}"/>
              </a:ext>
            </a:extLst>
          </p:cNvPr>
          <p:cNvSpPr txBox="1"/>
          <p:nvPr/>
        </p:nvSpPr>
        <p:spPr>
          <a:xfrm>
            <a:off x="1168401" y="1282173"/>
            <a:ext cx="4702697" cy="369332"/>
          </a:xfrm>
          <a:prstGeom prst="rect">
            <a:avLst/>
          </a:prstGeom>
          <a:noFill/>
        </p:spPr>
        <p:txBody>
          <a:bodyPr wrap="square" lIns="121920" tIns="60960" rIns="121920" bIns="60960" rtlCol="0" anchor="t">
            <a:spAutoFit/>
          </a:bodyPr>
          <a:lstStyle/>
          <a:p>
            <a:pPr algn="ctr"/>
            <a:r>
              <a:rPr lang="en-US" sz="1600" b="1">
                <a:latin typeface="Arial" panose="020B0604020202020204" pitchFamily="34" charset="0"/>
                <a:cs typeface="Arial" panose="020B0604020202020204" pitchFamily="34" charset="0"/>
              </a:rPr>
              <a:t>Patients With PI3K Pathway Mutation</a:t>
            </a:r>
          </a:p>
        </p:txBody>
      </p:sp>
      <p:sp>
        <p:nvSpPr>
          <p:cNvPr id="7" name="TextBox 6">
            <a:extLst>
              <a:ext uri="{FF2B5EF4-FFF2-40B4-BE49-F238E27FC236}">
                <a16:creationId xmlns:a16="http://schemas.microsoft.com/office/drawing/2014/main" id="{045083D6-B8B1-7650-3095-C670A9E33975}"/>
              </a:ext>
            </a:extLst>
          </p:cNvPr>
          <p:cNvSpPr txBox="1"/>
          <p:nvPr/>
        </p:nvSpPr>
        <p:spPr>
          <a:xfrm>
            <a:off x="6747031" y="1282173"/>
            <a:ext cx="4836224" cy="369332"/>
          </a:xfrm>
          <a:prstGeom prst="rect">
            <a:avLst/>
          </a:prstGeom>
          <a:noFill/>
        </p:spPr>
        <p:txBody>
          <a:bodyPr wrap="square" lIns="121920" tIns="60960" rIns="121920" bIns="60960" rtlCol="0" anchor="t">
            <a:spAutoFit/>
          </a:bodyPr>
          <a:lstStyle/>
          <a:p>
            <a:pPr algn="ctr"/>
            <a:r>
              <a:rPr lang="en-US" sz="1600" b="1">
                <a:latin typeface="Arial" panose="020B0604020202020204" pitchFamily="34" charset="0"/>
                <a:cs typeface="Arial" panose="020B0604020202020204" pitchFamily="34" charset="0"/>
              </a:rPr>
              <a:t>Patients Without PI3K Pathway Mutation</a:t>
            </a:r>
          </a:p>
        </p:txBody>
      </p:sp>
      <p:grpSp>
        <p:nvGrpSpPr>
          <p:cNvPr id="10" name="Group 9">
            <a:extLst>
              <a:ext uri="{FF2B5EF4-FFF2-40B4-BE49-F238E27FC236}">
                <a16:creationId xmlns:a16="http://schemas.microsoft.com/office/drawing/2014/main" id="{DBA74B80-A5B4-48AC-3959-603C1FA0E45E}"/>
              </a:ext>
            </a:extLst>
          </p:cNvPr>
          <p:cNvGrpSpPr/>
          <p:nvPr/>
        </p:nvGrpSpPr>
        <p:grpSpPr>
          <a:xfrm>
            <a:off x="3694199" y="1652947"/>
            <a:ext cx="2406794" cy="627083"/>
            <a:chOff x="6885906" y="1012424"/>
            <a:chExt cx="1594770" cy="470312"/>
          </a:xfrm>
        </p:grpSpPr>
        <p:sp>
          <p:nvSpPr>
            <p:cNvPr id="11" name="Rectangle: Top Corners Rounded 21">
              <a:extLst>
                <a:ext uri="{FF2B5EF4-FFF2-40B4-BE49-F238E27FC236}">
                  <a16:creationId xmlns:a16="http://schemas.microsoft.com/office/drawing/2014/main" id="{BD2B129B-6ECF-08E4-2C75-802D61359F3D}"/>
                </a:ext>
              </a:extLst>
            </p:cNvPr>
            <p:cNvSpPr/>
            <p:nvPr/>
          </p:nvSpPr>
          <p:spPr>
            <a:xfrm>
              <a:off x="6885906" y="1012424"/>
              <a:ext cx="795134" cy="468000"/>
            </a:xfrm>
            <a:prstGeom prst="round2SameRect">
              <a:avLst/>
            </a:prstGeom>
            <a:solidFill>
              <a:srgbClr val="98D3FF"/>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r>
                <a:rPr lang="en-US" sz="1200" b="1" dirty="0" err="1">
                  <a:solidFill>
                    <a:schemeClr val="tx1"/>
                  </a:solidFill>
                  <a:latin typeface="Arial" panose="020B0604020202020204" pitchFamily="34" charset="0"/>
                  <a:cs typeface="Arial" panose="020B0604020202020204" pitchFamily="34" charset="0"/>
                </a:rPr>
                <a:t>Imlunestrant</a:t>
              </a:r>
              <a:r>
                <a:rPr lang="en-US" sz="1200" b="1" dirty="0">
                  <a:solidFill>
                    <a:schemeClr val="tx1"/>
                  </a:solidFill>
                  <a:latin typeface="Arial" panose="020B0604020202020204" pitchFamily="34" charset="0"/>
                  <a:cs typeface="Arial" panose="020B0604020202020204" pitchFamily="34" charset="0"/>
                </a:rPr>
                <a:t> </a:t>
              </a:r>
            </a:p>
            <a:p>
              <a:pPr algn="ctr"/>
              <a:r>
                <a:rPr lang="en-US" sz="1200" b="1" dirty="0">
                  <a:solidFill>
                    <a:schemeClr val="tx1"/>
                  </a:solidFill>
                  <a:latin typeface="Arial" panose="020B0604020202020204" pitchFamily="34" charset="0"/>
                  <a:cs typeface="Arial" panose="020B0604020202020204" pitchFamily="34" charset="0"/>
                </a:rPr>
                <a:t>+ </a:t>
              </a:r>
              <a:r>
                <a:rPr lang="en-US" sz="1200" b="1" dirty="0" err="1">
                  <a:solidFill>
                    <a:schemeClr val="tx1"/>
                  </a:solidFill>
                  <a:latin typeface="Arial" panose="020B0604020202020204" pitchFamily="34" charset="0"/>
                  <a:cs typeface="Arial" panose="020B0604020202020204" pitchFamily="34" charset="0"/>
                </a:rPr>
                <a:t>abemaciclib</a:t>
              </a:r>
              <a:endParaRPr lang="en-US" sz="1200" b="1" dirty="0">
                <a:solidFill>
                  <a:schemeClr val="tx1"/>
                </a:solidFill>
                <a:latin typeface="Arial" panose="020B0604020202020204" pitchFamily="34" charset="0"/>
                <a:cs typeface="Arial" panose="020B0604020202020204" pitchFamily="34" charset="0"/>
              </a:endParaRPr>
            </a:p>
            <a:p>
              <a:pPr algn="ctr"/>
              <a:r>
                <a:rPr lang="en-US" sz="1200" b="1" dirty="0">
                  <a:solidFill>
                    <a:schemeClr val="tx1"/>
                  </a:solidFill>
                  <a:latin typeface="Arial" panose="020B0604020202020204" pitchFamily="34" charset="0"/>
                  <a:cs typeface="Arial" panose="020B0604020202020204" pitchFamily="34" charset="0"/>
                </a:rPr>
                <a:t>n=88</a:t>
              </a:r>
            </a:p>
          </p:txBody>
        </p:sp>
        <p:sp>
          <p:nvSpPr>
            <p:cNvPr id="12" name="Rectangle: Top Corners Rounded 22">
              <a:extLst>
                <a:ext uri="{FF2B5EF4-FFF2-40B4-BE49-F238E27FC236}">
                  <a16:creationId xmlns:a16="http://schemas.microsoft.com/office/drawing/2014/main" id="{320948BA-C067-94E4-E627-F97047CABF89}"/>
                </a:ext>
              </a:extLst>
            </p:cNvPr>
            <p:cNvSpPr/>
            <p:nvPr/>
          </p:nvSpPr>
          <p:spPr>
            <a:xfrm>
              <a:off x="7695084" y="1014736"/>
              <a:ext cx="785592" cy="468000"/>
            </a:xfrm>
            <a:prstGeom prst="round2SameRect">
              <a:avLst/>
            </a:prstGeom>
            <a:solidFill>
              <a:srgbClr val="3C7CEA"/>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spcBef>
                  <a:spcPts val="1200"/>
                </a:spcBef>
              </a:pPr>
              <a:r>
                <a:rPr lang="en-US" sz="1200" b="1" dirty="0" err="1">
                  <a:latin typeface="Arial" panose="020B0604020202020204" pitchFamily="34" charset="0"/>
                  <a:cs typeface="Arial" panose="020B0604020202020204" pitchFamily="34" charset="0"/>
                </a:rPr>
                <a:t>Imlunestrant</a:t>
              </a:r>
              <a:endParaRPr lang="en-US" sz="1200" b="1" dirty="0">
                <a:latin typeface="Arial" panose="020B0604020202020204" pitchFamily="34" charset="0"/>
                <a:cs typeface="Arial" panose="020B0604020202020204" pitchFamily="34" charset="0"/>
              </a:endParaRPr>
            </a:p>
            <a:p>
              <a:pPr algn="ctr"/>
              <a:r>
                <a:rPr lang="en-US" sz="1200" b="1" dirty="0">
                  <a:latin typeface="Arial" panose="020B0604020202020204" pitchFamily="34" charset="0"/>
                  <a:cs typeface="Arial" panose="020B0604020202020204" pitchFamily="34" charset="0"/>
                </a:rPr>
                <a:t>n=84</a:t>
              </a:r>
            </a:p>
          </p:txBody>
        </p:sp>
      </p:grpSp>
      <p:grpSp>
        <p:nvGrpSpPr>
          <p:cNvPr id="13" name="Group 12">
            <a:extLst>
              <a:ext uri="{FF2B5EF4-FFF2-40B4-BE49-F238E27FC236}">
                <a16:creationId xmlns:a16="http://schemas.microsoft.com/office/drawing/2014/main" id="{4FC520C5-3302-BF98-FFB9-292D5C41F039}"/>
              </a:ext>
            </a:extLst>
          </p:cNvPr>
          <p:cNvGrpSpPr/>
          <p:nvPr/>
        </p:nvGrpSpPr>
        <p:grpSpPr>
          <a:xfrm>
            <a:off x="9411500" y="1652803"/>
            <a:ext cx="2431311" cy="628005"/>
            <a:chOff x="6877491" y="1009420"/>
            <a:chExt cx="1611015" cy="471004"/>
          </a:xfrm>
        </p:grpSpPr>
        <p:sp>
          <p:nvSpPr>
            <p:cNvPr id="14" name="Rectangle: Top Corners Rounded 21">
              <a:extLst>
                <a:ext uri="{FF2B5EF4-FFF2-40B4-BE49-F238E27FC236}">
                  <a16:creationId xmlns:a16="http://schemas.microsoft.com/office/drawing/2014/main" id="{9F331EEC-03C3-E210-87A3-6852097592B3}"/>
                </a:ext>
              </a:extLst>
            </p:cNvPr>
            <p:cNvSpPr/>
            <p:nvPr/>
          </p:nvSpPr>
          <p:spPr>
            <a:xfrm>
              <a:off x="6877491" y="1012424"/>
              <a:ext cx="798119" cy="468000"/>
            </a:xfrm>
            <a:prstGeom prst="round2SameRect">
              <a:avLst/>
            </a:prstGeom>
            <a:solidFill>
              <a:srgbClr val="98D3FF"/>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r>
                <a:rPr lang="en-US" sz="1200" b="1" dirty="0" err="1">
                  <a:solidFill>
                    <a:schemeClr val="tx1"/>
                  </a:solidFill>
                  <a:latin typeface="Arial" panose="020B0604020202020204" pitchFamily="34" charset="0"/>
                  <a:cs typeface="Arial" panose="020B0604020202020204" pitchFamily="34" charset="0"/>
                </a:rPr>
                <a:t>Imlunestrant</a:t>
              </a:r>
              <a:r>
                <a:rPr lang="en-US" sz="1200" b="1" dirty="0">
                  <a:solidFill>
                    <a:schemeClr val="tx1"/>
                  </a:solidFill>
                  <a:latin typeface="Arial" panose="020B0604020202020204" pitchFamily="34" charset="0"/>
                  <a:cs typeface="Arial" panose="020B0604020202020204" pitchFamily="34" charset="0"/>
                </a:rPr>
                <a:t> </a:t>
              </a:r>
            </a:p>
            <a:p>
              <a:pPr algn="ctr"/>
              <a:r>
                <a:rPr lang="en-US" sz="1200" b="1" dirty="0">
                  <a:solidFill>
                    <a:schemeClr val="tx1"/>
                  </a:solidFill>
                  <a:latin typeface="Arial" panose="020B0604020202020204" pitchFamily="34" charset="0"/>
                  <a:cs typeface="Arial" panose="020B0604020202020204" pitchFamily="34" charset="0"/>
                </a:rPr>
                <a:t>+ </a:t>
              </a:r>
              <a:r>
                <a:rPr lang="en-US" sz="1200" b="1" dirty="0" err="1">
                  <a:solidFill>
                    <a:schemeClr val="tx1"/>
                  </a:solidFill>
                  <a:latin typeface="Arial" panose="020B0604020202020204" pitchFamily="34" charset="0"/>
                  <a:cs typeface="Arial" panose="020B0604020202020204" pitchFamily="34" charset="0"/>
                </a:rPr>
                <a:t>abemaciclib</a:t>
              </a:r>
              <a:endParaRPr lang="en-US" sz="1200" b="1" dirty="0">
                <a:solidFill>
                  <a:schemeClr val="tx1"/>
                </a:solidFill>
                <a:latin typeface="Arial" panose="020B0604020202020204" pitchFamily="34" charset="0"/>
                <a:cs typeface="Arial" panose="020B0604020202020204" pitchFamily="34" charset="0"/>
              </a:endParaRPr>
            </a:p>
            <a:p>
              <a:pPr algn="ctr"/>
              <a:r>
                <a:rPr lang="en-US" sz="1200" b="1" dirty="0">
                  <a:solidFill>
                    <a:schemeClr val="tx1"/>
                  </a:solidFill>
                  <a:latin typeface="Arial" panose="020B0604020202020204" pitchFamily="34" charset="0"/>
                  <a:cs typeface="Arial" panose="020B0604020202020204" pitchFamily="34" charset="0"/>
                </a:rPr>
                <a:t>n=109</a:t>
              </a:r>
            </a:p>
          </p:txBody>
        </p:sp>
        <p:sp>
          <p:nvSpPr>
            <p:cNvPr id="15" name="Rectangle: Top Corners Rounded 22">
              <a:extLst>
                <a:ext uri="{FF2B5EF4-FFF2-40B4-BE49-F238E27FC236}">
                  <a16:creationId xmlns:a16="http://schemas.microsoft.com/office/drawing/2014/main" id="{5F4F712A-FC71-3F63-D95B-3250C11BFF57}"/>
                </a:ext>
              </a:extLst>
            </p:cNvPr>
            <p:cNvSpPr/>
            <p:nvPr/>
          </p:nvSpPr>
          <p:spPr>
            <a:xfrm>
              <a:off x="7690387" y="1009420"/>
              <a:ext cx="798119" cy="468000"/>
            </a:xfrm>
            <a:prstGeom prst="round2SameRect">
              <a:avLst/>
            </a:prstGeom>
            <a:solidFill>
              <a:srgbClr val="3C7CEA"/>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spcBef>
                  <a:spcPts val="1600"/>
                </a:spcBef>
              </a:pPr>
              <a:r>
                <a:rPr lang="en-US" sz="1200" b="1" err="1">
                  <a:latin typeface="Arial" panose="020B0604020202020204" pitchFamily="34" charset="0"/>
                  <a:cs typeface="Arial" panose="020B0604020202020204" pitchFamily="34" charset="0"/>
                </a:rPr>
                <a:t>Imlunestrant</a:t>
              </a:r>
              <a:endParaRPr lang="en-US" sz="1200" b="1">
                <a:latin typeface="Arial" panose="020B0604020202020204" pitchFamily="34" charset="0"/>
                <a:cs typeface="Arial" panose="020B0604020202020204" pitchFamily="34" charset="0"/>
              </a:endParaRPr>
            </a:p>
            <a:p>
              <a:pPr algn="ctr"/>
              <a:r>
                <a:rPr lang="en-US" sz="1200" b="1">
                  <a:latin typeface="Arial" panose="020B0604020202020204" pitchFamily="34" charset="0"/>
                  <a:cs typeface="Arial" panose="020B0604020202020204" pitchFamily="34" charset="0"/>
                </a:rPr>
                <a:t>n=112</a:t>
              </a:r>
            </a:p>
          </p:txBody>
        </p:sp>
      </p:grpSp>
      <p:sp>
        <p:nvSpPr>
          <p:cNvPr id="16" name="TextBox 7">
            <a:extLst>
              <a:ext uri="{FF2B5EF4-FFF2-40B4-BE49-F238E27FC236}">
                <a16:creationId xmlns:a16="http://schemas.microsoft.com/office/drawing/2014/main" id="{16A6C10B-6F3B-A861-827F-78CEEB20AD83}"/>
              </a:ext>
            </a:extLst>
          </p:cNvPr>
          <p:cNvSpPr txBox="1">
            <a:spLocks/>
          </p:cNvSpPr>
          <p:nvPr/>
        </p:nvSpPr>
        <p:spPr>
          <a:xfrm>
            <a:off x="477849" y="5706079"/>
            <a:ext cx="11277600" cy="469809"/>
          </a:xfrm>
          <a:prstGeom prst="roundRect">
            <a:avLst>
              <a:gd name="adj" fmla="val 0"/>
            </a:avLst>
          </a:prstGeom>
          <a:solidFill>
            <a:schemeClr val="accent1"/>
          </a:solidFill>
          <a:ln w="12700" cap="flat" cmpd="sng" algn="ctr">
            <a:noFill/>
            <a:prstDash val="solid"/>
          </a:ln>
          <a:effectLst/>
        </p:spPr>
        <p:txBody>
          <a:bodyPr wrap="square" tIns="91440" bIns="91440" rtlCol="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1853" kern="0">
                <a:solidFill>
                  <a:schemeClr val="bg1"/>
                </a:solidFill>
                <a:latin typeface="Arial"/>
              </a:rPr>
              <a:t>Consistent benefit of </a:t>
            </a:r>
            <a:r>
              <a:rPr lang="en-US" sz="1853" kern="0" dirty="0" err="1">
                <a:solidFill>
                  <a:schemeClr val="bg1"/>
                </a:solidFill>
                <a:latin typeface="Arial"/>
              </a:rPr>
              <a:t>imlunestrant</a:t>
            </a:r>
            <a:r>
              <a:rPr lang="en-US" sz="1853" kern="0">
                <a:solidFill>
                  <a:schemeClr val="bg1"/>
                </a:solidFill>
                <a:latin typeface="Arial"/>
              </a:rPr>
              <a:t> + </a:t>
            </a:r>
            <a:r>
              <a:rPr lang="en-US" sz="1853" kern="0" dirty="0" err="1">
                <a:solidFill>
                  <a:schemeClr val="bg1"/>
                </a:solidFill>
                <a:latin typeface="Arial"/>
              </a:rPr>
              <a:t>abemaciclib</a:t>
            </a:r>
            <a:r>
              <a:rPr lang="en-US" sz="1853" kern="0">
                <a:solidFill>
                  <a:schemeClr val="bg1"/>
                </a:solidFill>
                <a:latin typeface="Arial"/>
              </a:rPr>
              <a:t> maintained regardless of PI3K pathway mutation</a:t>
            </a:r>
          </a:p>
        </p:txBody>
      </p:sp>
      <p:sp>
        <p:nvSpPr>
          <p:cNvPr id="9" name="Freeform 8">
            <a:extLst>
              <a:ext uri="{FF2B5EF4-FFF2-40B4-BE49-F238E27FC236}">
                <a16:creationId xmlns:a16="http://schemas.microsoft.com/office/drawing/2014/main" id="{FCF66387-9AA6-6EF2-A905-11ECB7266F8D}"/>
              </a:ext>
            </a:extLst>
          </p:cNvPr>
          <p:cNvSpPr/>
          <p:nvPr/>
        </p:nvSpPr>
        <p:spPr>
          <a:xfrm>
            <a:off x="7004910" y="2226090"/>
            <a:ext cx="3604467" cy="2165660"/>
          </a:xfrm>
          <a:custGeom>
            <a:avLst/>
            <a:gdLst>
              <a:gd name="csX0" fmla="*/ 0 w 3604467"/>
              <a:gd name="csY0" fmla="*/ 0 h 2165660"/>
              <a:gd name="csX1" fmla="*/ 4967 w 3604467"/>
              <a:gd name="csY1" fmla="*/ 0 h 2165660"/>
              <a:gd name="csX2" fmla="*/ 107621 w 3604467"/>
              <a:gd name="csY2" fmla="*/ 0 h 2165660"/>
              <a:gd name="csX3" fmla="*/ 114243 w 3604467"/>
              <a:gd name="csY3" fmla="*/ 0 h 2165660"/>
              <a:gd name="csX4" fmla="*/ 114243 w 3604467"/>
              <a:gd name="csY4" fmla="*/ 21524 h 2165660"/>
              <a:gd name="csX5" fmla="*/ 132456 w 3604467"/>
              <a:gd name="csY5" fmla="*/ 21524 h 2165660"/>
              <a:gd name="csX6" fmla="*/ 132456 w 3604467"/>
              <a:gd name="csY6" fmla="*/ 43048 h 2165660"/>
              <a:gd name="csX7" fmla="*/ 139079 w 3604467"/>
              <a:gd name="csY7" fmla="*/ 43048 h 2165660"/>
              <a:gd name="csX8" fmla="*/ 139079 w 3604467"/>
              <a:gd name="csY8" fmla="*/ 66228 h 2165660"/>
              <a:gd name="csX9" fmla="*/ 168882 w 3604467"/>
              <a:gd name="csY9" fmla="*/ 66228 h 2165660"/>
              <a:gd name="csX10" fmla="*/ 168882 w 3604467"/>
              <a:gd name="csY10" fmla="*/ 87752 h 2165660"/>
              <a:gd name="csX11" fmla="*/ 187094 w 3604467"/>
              <a:gd name="csY11" fmla="*/ 87752 h 2165660"/>
              <a:gd name="csX12" fmla="*/ 187094 w 3604467"/>
              <a:gd name="csY12" fmla="*/ 109277 h 2165660"/>
              <a:gd name="csX13" fmla="*/ 190406 w 3604467"/>
              <a:gd name="csY13" fmla="*/ 109277 h 2165660"/>
              <a:gd name="csX14" fmla="*/ 190406 w 3604467"/>
              <a:gd name="csY14" fmla="*/ 175505 h 2165660"/>
              <a:gd name="csX15" fmla="*/ 193718 w 3604467"/>
              <a:gd name="csY15" fmla="*/ 175505 h 2165660"/>
              <a:gd name="csX16" fmla="*/ 193718 w 3604467"/>
              <a:gd name="csY16" fmla="*/ 283125 h 2165660"/>
              <a:gd name="csX17" fmla="*/ 197029 w 3604467"/>
              <a:gd name="csY17" fmla="*/ 283125 h 2165660"/>
              <a:gd name="csX18" fmla="*/ 197029 w 3604467"/>
              <a:gd name="csY18" fmla="*/ 370878 h 2165660"/>
              <a:gd name="csX19" fmla="*/ 200340 w 3604467"/>
              <a:gd name="csY19" fmla="*/ 370878 h 2165660"/>
              <a:gd name="csX20" fmla="*/ 200340 w 3604467"/>
              <a:gd name="csY20" fmla="*/ 481810 h 2165660"/>
              <a:gd name="csX21" fmla="*/ 203651 w 3604467"/>
              <a:gd name="csY21" fmla="*/ 481810 h 2165660"/>
              <a:gd name="csX22" fmla="*/ 203651 w 3604467"/>
              <a:gd name="csY22" fmla="*/ 592742 h 2165660"/>
              <a:gd name="csX23" fmla="*/ 208619 w 3604467"/>
              <a:gd name="csY23" fmla="*/ 592742 h 2165660"/>
              <a:gd name="csX24" fmla="*/ 208619 w 3604467"/>
              <a:gd name="csY24" fmla="*/ 680494 h 2165660"/>
              <a:gd name="csX25" fmla="*/ 210275 w 3604467"/>
              <a:gd name="csY25" fmla="*/ 680494 h 2165660"/>
              <a:gd name="csX26" fmla="*/ 210275 w 3604467"/>
              <a:gd name="csY26" fmla="*/ 702019 h 2165660"/>
              <a:gd name="csX27" fmla="*/ 218553 w 3604467"/>
              <a:gd name="csY27" fmla="*/ 702019 h 2165660"/>
              <a:gd name="csX28" fmla="*/ 218553 w 3604467"/>
              <a:gd name="csY28" fmla="*/ 725198 h 2165660"/>
              <a:gd name="csX29" fmla="*/ 221864 w 3604467"/>
              <a:gd name="csY29" fmla="*/ 725198 h 2165660"/>
              <a:gd name="csX30" fmla="*/ 221864 w 3604467"/>
              <a:gd name="csY30" fmla="*/ 748378 h 2165660"/>
              <a:gd name="csX31" fmla="*/ 225176 w 3604467"/>
              <a:gd name="csY31" fmla="*/ 748378 h 2165660"/>
              <a:gd name="csX32" fmla="*/ 225176 w 3604467"/>
              <a:gd name="csY32" fmla="*/ 769902 h 2165660"/>
              <a:gd name="csX33" fmla="*/ 228487 w 3604467"/>
              <a:gd name="csY33" fmla="*/ 769902 h 2165660"/>
              <a:gd name="csX34" fmla="*/ 301338 w 3604467"/>
              <a:gd name="csY34" fmla="*/ 769902 h 2165660"/>
              <a:gd name="csX35" fmla="*/ 301338 w 3604467"/>
              <a:gd name="csY35" fmla="*/ 793082 h 2165660"/>
              <a:gd name="csX36" fmla="*/ 382468 w 3604467"/>
              <a:gd name="csY36" fmla="*/ 793082 h 2165660"/>
              <a:gd name="csX37" fmla="*/ 382468 w 3604467"/>
              <a:gd name="csY37" fmla="*/ 839442 h 2165660"/>
              <a:gd name="csX38" fmla="*/ 400681 w 3604467"/>
              <a:gd name="csY38" fmla="*/ 839442 h 2165660"/>
              <a:gd name="csX39" fmla="*/ 400681 w 3604467"/>
              <a:gd name="csY39" fmla="*/ 885802 h 2165660"/>
              <a:gd name="csX40" fmla="*/ 403992 w 3604467"/>
              <a:gd name="csY40" fmla="*/ 885802 h 2165660"/>
              <a:gd name="csX41" fmla="*/ 410614 w 3604467"/>
              <a:gd name="csY41" fmla="*/ 885802 h 2165660"/>
              <a:gd name="csX42" fmla="*/ 410614 w 3604467"/>
              <a:gd name="csY42" fmla="*/ 908982 h 2165660"/>
              <a:gd name="csX43" fmla="*/ 432139 w 3604467"/>
              <a:gd name="csY43" fmla="*/ 908982 h 2165660"/>
              <a:gd name="csX44" fmla="*/ 471876 w 3604467"/>
              <a:gd name="csY44" fmla="*/ 908982 h 2165660"/>
              <a:gd name="csX45" fmla="*/ 471876 w 3604467"/>
              <a:gd name="csY45" fmla="*/ 932161 h 2165660"/>
              <a:gd name="csX46" fmla="*/ 478498 w 3604467"/>
              <a:gd name="csY46" fmla="*/ 932161 h 2165660"/>
              <a:gd name="csX47" fmla="*/ 478498 w 3604467"/>
              <a:gd name="csY47" fmla="*/ 955341 h 2165660"/>
              <a:gd name="csX48" fmla="*/ 589431 w 3604467"/>
              <a:gd name="csY48" fmla="*/ 955341 h 2165660"/>
              <a:gd name="csX49" fmla="*/ 589431 w 3604467"/>
              <a:gd name="csY49" fmla="*/ 1003357 h 2165660"/>
              <a:gd name="csX50" fmla="*/ 592742 w 3604467"/>
              <a:gd name="csY50" fmla="*/ 1003357 h 2165660"/>
              <a:gd name="csX51" fmla="*/ 592742 w 3604467"/>
              <a:gd name="csY51" fmla="*/ 1028192 h 2165660"/>
              <a:gd name="csX52" fmla="*/ 596053 w 3604467"/>
              <a:gd name="csY52" fmla="*/ 1028192 h 2165660"/>
              <a:gd name="csX53" fmla="*/ 596053 w 3604467"/>
              <a:gd name="csY53" fmla="*/ 1097732 h 2165660"/>
              <a:gd name="csX54" fmla="*/ 604332 w 3604467"/>
              <a:gd name="csY54" fmla="*/ 1097732 h 2165660"/>
              <a:gd name="csX55" fmla="*/ 604332 w 3604467"/>
              <a:gd name="csY55" fmla="*/ 1168927 h 2165660"/>
              <a:gd name="csX56" fmla="*/ 610955 w 3604467"/>
              <a:gd name="csY56" fmla="*/ 1168927 h 2165660"/>
              <a:gd name="csX57" fmla="*/ 610955 w 3604467"/>
              <a:gd name="csY57" fmla="*/ 1193763 h 2165660"/>
              <a:gd name="csX58" fmla="*/ 617577 w 3604467"/>
              <a:gd name="csY58" fmla="*/ 1193763 h 2165660"/>
              <a:gd name="csX59" fmla="*/ 617577 w 3604467"/>
              <a:gd name="csY59" fmla="*/ 1216942 h 2165660"/>
              <a:gd name="csX60" fmla="*/ 624201 w 3604467"/>
              <a:gd name="csY60" fmla="*/ 1216942 h 2165660"/>
              <a:gd name="csX61" fmla="*/ 624201 w 3604467"/>
              <a:gd name="csY61" fmla="*/ 1241778 h 2165660"/>
              <a:gd name="csX62" fmla="*/ 627512 w 3604467"/>
              <a:gd name="csY62" fmla="*/ 1241778 h 2165660"/>
              <a:gd name="csX63" fmla="*/ 627512 w 3604467"/>
              <a:gd name="csY63" fmla="*/ 1264958 h 2165660"/>
              <a:gd name="csX64" fmla="*/ 632479 w 3604467"/>
              <a:gd name="csY64" fmla="*/ 1264958 h 2165660"/>
              <a:gd name="csX65" fmla="*/ 632479 w 3604467"/>
              <a:gd name="csY65" fmla="*/ 1288138 h 2165660"/>
              <a:gd name="csX66" fmla="*/ 697051 w 3604467"/>
              <a:gd name="csY66" fmla="*/ 1288138 h 2165660"/>
              <a:gd name="csX67" fmla="*/ 697051 w 3604467"/>
              <a:gd name="csY67" fmla="*/ 1312973 h 2165660"/>
              <a:gd name="csX68" fmla="*/ 778181 w 3604467"/>
              <a:gd name="csY68" fmla="*/ 1312973 h 2165660"/>
              <a:gd name="csX69" fmla="*/ 778181 w 3604467"/>
              <a:gd name="csY69" fmla="*/ 1336153 h 2165660"/>
              <a:gd name="csX70" fmla="*/ 796394 w 3604467"/>
              <a:gd name="csY70" fmla="*/ 1336153 h 2165660"/>
              <a:gd name="csX71" fmla="*/ 796394 w 3604467"/>
              <a:gd name="csY71" fmla="*/ 1359333 h 2165660"/>
              <a:gd name="csX72" fmla="*/ 917260 w 3604467"/>
              <a:gd name="csY72" fmla="*/ 1359333 h 2165660"/>
              <a:gd name="csX73" fmla="*/ 917260 w 3604467"/>
              <a:gd name="csY73" fmla="*/ 1382513 h 2165660"/>
              <a:gd name="csX74" fmla="*/ 1000045 w 3604467"/>
              <a:gd name="csY74" fmla="*/ 1382513 h 2165660"/>
              <a:gd name="csX75" fmla="*/ 1000045 w 3604467"/>
              <a:gd name="csY75" fmla="*/ 1407348 h 2165660"/>
              <a:gd name="csX76" fmla="*/ 1003357 w 3604467"/>
              <a:gd name="csY76" fmla="*/ 1407348 h 2165660"/>
              <a:gd name="csX77" fmla="*/ 1003357 w 3604467"/>
              <a:gd name="csY77" fmla="*/ 1432184 h 2165660"/>
              <a:gd name="csX78" fmla="*/ 1009979 w 3604467"/>
              <a:gd name="csY78" fmla="*/ 1432184 h 2165660"/>
              <a:gd name="csX79" fmla="*/ 1009979 w 3604467"/>
              <a:gd name="csY79" fmla="*/ 1455364 h 2165660"/>
              <a:gd name="csX80" fmla="*/ 1034815 w 3604467"/>
              <a:gd name="csY80" fmla="*/ 1455364 h 2165660"/>
              <a:gd name="csX81" fmla="*/ 1034815 w 3604467"/>
              <a:gd name="csY81" fmla="*/ 1478544 h 2165660"/>
              <a:gd name="csX82" fmla="*/ 1188795 w 3604467"/>
              <a:gd name="csY82" fmla="*/ 1478544 h 2165660"/>
              <a:gd name="csX83" fmla="*/ 1198729 w 3604467"/>
              <a:gd name="csY83" fmla="*/ 1478544 h 2165660"/>
              <a:gd name="csX84" fmla="*/ 1198729 w 3604467"/>
              <a:gd name="csY84" fmla="*/ 1503379 h 2165660"/>
              <a:gd name="csX85" fmla="*/ 1207008 w 3604467"/>
              <a:gd name="csY85" fmla="*/ 1503379 h 2165660"/>
              <a:gd name="csX86" fmla="*/ 1207008 w 3604467"/>
              <a:gd name="csY86" fmla="*/ 1528215 h 2165660"/>
              <a:gd name="csX87" fmla="*/ 1210320 w 3604467"/>
              <a:gd name="csY87" fmla="*/ 1528215 h 2165660"/>
              <a:gd name="csX88" fmla="*/ 1210320 w 3604467"/>
              <a:gd name="csY88" fmla="*/ 1551394 h 2165660"/>
              <a:gd name="csX89" fmla="*/ 1409004 w 3604467"/>
              <a:gd name="csY89" fmla="*/ 1551394 h 2165660"/>
              <a:gd name="csX90" fmla="*/ 1409004 w 3604467"/>
              <a:gd name="csY90" fmla="*/ 1576230 h 2165660"/>
              <a:gd name="csX91" fmla="*/ 1466954 w 3604467"/>
              <a:gd name="csY91" fmla="*/ 1576230 h 2165660"/>
              <a:gd name="csX92" fmla="*/ 1466954 w 3604467"/>
              <a:gd name="csY92" fmla="*/ 1601065 h 2165660"/>
              <a:gd name="csX93" fmla="*/ 1500068 w 3604467"/>
              <a:gd name="csY93" fmla="*/ 1601065 h 2165660"/>
              <a:gd name="csX94" fmla="*/ 1500068 w 3604467"/>
              <a:gd name="csY94" fmla="*/ 1624245 h 2165660"/>
              <a:gd name="csX95" fmla="*/ 1503379 w 3604467"/>
              <a:gd name="csY95" fmla="*/ 1624245 h 2165660"/>
              <a:gd name="csX96" fmla="*/ 1503379 w 3604467"/>
              <a:gd name="csY96" fmla="*/ 1649081 h 2165660"/>
              <a:gd name="csX97" fmla="*/ 1506690 w 3604467"/>
              <a:gd name="csY97" fmla="*/ 1649081 h 2165660"/>
              <a:gd name="csX98" fmla="*/ 1506690 w 3604467"/>
              <a:gd name="csY98" fmla="*/ 1698752 h 2165660"/>
              <a:gd name="csX99" fmla="*/ 1574574 w 3604467"/>
              <a:gd name="csY99" fmla="*/ 1698752 h 2165660"/>
              <a:gd name="csX100" fmla="*/ 1574574 w 3604467"/>
              <a:gd name="csY100" fmla="*/ 1723588 h 2165660"/>
              <a:gd name="csX101" fmla="*/ 1788160 w 3604467"/>
              <a:gd name="csY101" fmla="*/ 1723588 h 2165660"/>
              <a:gd name="csX102" fmla="*/ 1788160 w 3604467"/>
              <a:gd name="csY102" fmla="*/ 1771603 h 2165660"/>
              <a:gd name="csX103" fmla="*/ 1791472 w 3604467"/>
              <a:gd name="csY103" fmla="*/ 1771603 h 2165660"/>
              <a:gd name="csX104" fmla="*/ 1791472 w 3604467"/>
              <a:gd name="csY104" fmla="*/ 1796439 h 2165660"/>
              <a:gd name="csX105" fmla="*/ 1822929 w 3604467"/>
              <a:gd name="csY105" fmla="*/ 1796439 h 2165660"/>
              <a:gd name="csX106" fmla="*/ 1822929 w 3604467"/>
              <a:gd name="csY106" fmla="*/ 1821274 h 2165660"/>
              <a:gd name="csX107" fmla="*/ 2094465 w 3604467"/>
              <a:gd name="csY107" fmla="*/ 1821274 h 2165660"/>
              <a:gd name="csX108" fmla="*/ 2094465 w 3604467"/>
              <a:gd name="csY108" fmla="*/ 1844454 h 2165660"/>
              <a:gd name="csX109" fmla="*/ 2101089 w 3604467"/>
              <a:gd name="csY109" fmla="*/ 1844454 h 2165660"/>
              <a:gd name="csX110" fmla="*/ 2106055 w 3604467"/>
              <a:gd name="csY110" fmla="*/ 1844454 h 2165660"/>
              <a:gd name="csX111" fmla="*/ 2112678 w 3604467"/>
              <a:gd name="csY111" fmla="*/ 1844454 h 2165660"/>
              <a:gd name="csX112" fmla="*/ 2226922 w 3604467"/>
              <a:gd name="csY112" fmla="*/ 1844454 h 2165660"/>
              <a:gd name="csX113" fmla="*/ 2226922 w 3604467"/>
              <a:gd name="csY113" fmla="*/ 1874257 h 2165660"/>
              <a:gd name="csX114" fmla="*/ 2405737 w 3604467"/>
              <a:gd name="csY114" fmla="*/ 1874257 h 2165660"/>
              <a:gd name="csX115" fmla="*/ 2412361 w 3604467"/>
              <a:gd name="csY115" fmla="*/ 1874257 h 2165660"/>
              <a:gd name="csX116" fmla="*/ 2508391 w 3604467"/>
              <a:gd name="csY116" fmla="*/ 1874257 h 2165660"/>
              <a:gd name="csX117" fmla="*/ 2508391 w 3604467"/>
              <a:gd name="csY117" fmla="*/ 1909026 h 2165660"/>
              <a:gd name="csX118" fmla="*/ 2511703 w 3604467"/>
              <a:gd name="csY118" fmla="*/ 1909026 h 2165660"/>
              <a:gd name="csX119" fmla="*/ 2511703 w 3604467"/>
              <a:gd name="csY119" fmla="*/ 1943796 h 2165660"/>
              <a:gd name="csX120" fmla="*/ 2705420 w 3604467"/>
              <a:gd name="csY120" fmla="*/ 1943796 h 2165660"/>
              <a:gd name="csX121" fmla="*/ 2723633 w 3604467"/>
              <a:gd name="csY121" fmla="*/ 1943796 h 2165660"/>
              <a:gd name="csX122" fmla="*/ 2736878 w 3604467"/>
              <a:gd name="csY122" fmla="*/ 1943796 h 2165660"/>
              <a:gd name="csX123" fmla="*/ 2990201 w 3604467"/>
              <a:gd name="csY123" fmla="*/ 1943796 h 2165660"/>
              <a:gd name="csX124" fmla="*/ 3139214 w 3604467"/>
              <a:gd name="csY124" fmla="*/ 1943796 h 2165660"/>
              <a:gd name="csX125" fmla="*/ 3139214 w 3604467"/>
              <a:gd name="csY125" fmla="*/ 1995123 h 2165660"/>
              <a:gd name="csX126" fmla="*/ 3296506 w 3604467"/>
              <a:gd name="csY126" fmla="*/ 1995123 h 2165660"/>
              <a:gd name="csX127" fmla="*/ 3304784 w 3604467"/>
              <a:gd name="csY127" fmla="*/ 1995123 h 2165660"/>
              <a:gd name="csX128" fmla="*/ 3311408 w 3604467"/>
              <a:gd name="csY128" fmla="*/ 1995123 h 2165660"/>
              <a:gd name="csX129" fmla="*/ 3311408 w 3604467"/>
              <a:gd name="csY129" fmla="*/ 2067974 h 2165660"/>
              <a:gd name="csX130" fmla="*/ 3589566 w 3604467"/>
              <a:gd name="csY130" fmla="*/ 2067974 h 2165660"/>
              <a:gd name="csX131" fmla="*/ 3596189 w 3604467"/>
              <a:gd name="csY131" fmla="*/ 2067974 h 2165660"/>
              <a:gd name="csX132" fmla="*/ 3596189 w 3604467"/>
              <a:gd name="csY132" fmla="*/ 2165661 h 2165660"/>
              <a:gd name="csX133" fmla="*/ 3601156 w 3604467"/>
              <a:gd name="csY133" fmla="*/ 2165661 h 2165660"/>
              <a:gd name="csX134" fmla="*/ 3604467 w 3604467"/>
              <a:gd name="csY134" fmla="*/ 2165661 h 21656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Lst>
            <a:rect l="l" t="t" r="r" b="b"/>
            <a:pathLst>
              <a:path w="3604467" h="2165660">
                <a:moveTo>
                  <a:pt x="0" y="0"/>
                </a:moveTo>
                <a:lnTo>
                  <a:pt x="4967" y="0"/>
                </a:lnTo>
                <a:lnTo>
                  <a:pt x="107621" y="0"/>
                </a:lnTo>
                <a:lnTo>
                  <a:pt x="114243" y="0"/>
                </a:lnTo>
                <a:lnTo>
                  <a:pt x="114243" y="21524"/>
                </a:lnTo>
                <a:lnTo>
                  <a:pt x="132456" y="21524"/>
                </a:lnTo>
                <a:lnTo>
                  <a:pt x="132456" y="43048"/>
                </a:lnTo>
                <a:lnTo>
                  <a:pt x="139079" y="43048"/>
                </a:lnTo>
                <a:lnTo>
                  <a:pt x="139079" y="66228"/>
                </a:lnTo>
                <a:lnTo>
                  <a:pt x="168882" y="66228"/>
                </a:lnTo>
                <a:lnTo>
                  <a:pt x="168882" y="87752"/>
                </a:lnTo>
                <a:lnTo>
                  <a:pt x="187094" y="87752"/>
                </a:lnTo>
                <a:lnTo>
                  <a:pt x="187094" y="109277"/>
                </a:lnTo>
                <a:lnTo>
                  <a:pt x="190406" y="109277"/>
                </a:lnTo>
                <a:lnTo>
                  <a:pt x="190406" y="175505"/>
                </a:lnTo>
                <a:lnTo>
                  <a:pt x="193718" y="175505"/>
                </a:lnTo>
                <a:lnTo>
                  <a:pt x="193718" y="283125"/>
                </a:lnTo>
                <a:lnTo>
                  <a:pt x="197029" y="283125"/>
                </a:lnTo>
                <a:lnTo>
                  <a:pt x="197029" y="370878"/>
                </a:lnTo>
                <a:lnTo>
                  <a:pt x="200340" y="370878"/>
                </a:lnTo>
                <a:lnTo>
                  <a:pt x="200340" y="481810"/>
                </a:lnTo>
                <a:lnTo>
                  <a:pt x="203651" y="481810"/>
                </a:lnTo>
                <a:lnTo>
                  <a:pt x="203651" y="592742"/>
                </a:lnTo>
                <a:lnTo>
                  <a:pt x="208619" y="592742"/>
                </a:lnTo>
                <a:lnTo>
                  <a:pt x="208619" y="680494"/>
                </a:lnTo>
                <a:lnTo>
                  <a:pt x="210275" y="680494"/>
                </a:lnTo>
                <a:lnTo>
                  <a:pt x="210275" y="702019"/>
                </a:lnTo>
                <a:lnTo>
                  <a:pt x="218553" y="702019"/>
                </a:lnTo>
                <a:lnTo>
                  <a:pt x="218553" y="725198"/>
                </a:lnTo>
                <a:lnTo>
                  <a:pt x="221864" y="725198"/>
                </a:lnTo>
                <a:lnTo>
                  <a:pt x="221864" y="748378"/>
                </a:lnTo>
                <a:lnTo>
                  <a:pt x="225176" y="748378"/>
                </a:lnTo>
                <a:lnTo>
                  <a:pt x="225176" y="769902"/>
                </a:lnTo>
                <a:lnTo>
                  <a:pt x="228487" y="769902"/>
                </a:lnTo>
                <a:lnTo>
                  <a:pt x="301338" y="769902"/>
                </a:lnTo>
                <a:lnTo>
                  <a:pt x="301338" y="793082"/>
                </a:lnTo>
                <a:lnTo>
                  <a:pt x="382468" y="793082"/>
                </a:lnTo>
                <a:lnTo>
                  <a:pt x="382468" y="839442"/>
                </a:lnTo>
                <a:lnTo>
                  <a:pt x="400681" y="839442"/>
                </a:lnTo>
                <a:lnTo>
                  <a:pt x="400681" y="885802"/>
                </a:lnTo>
                <a:lnTo>
                  <a:pt x="403992" y="885802"/>
                </a:lnTo>
                <a:lnTo>
                  <a:pt x="410614" y="885802"/>
                </a:lnTo>
                <a:lnTo>
                  <a:pt x="410614" y="908982"/>
                </a:lnTo>
                <a:lnTo>
                  <a:pt x="432139" y="908982"/>
                </a:lnTo>
                <a:lnTo>
                  <a:pt x="471876" y="908982"/>
                </a:lnTo>
                <a:lnTo>
                  <a:pt x="471876" y="932161"/>
                </a:lnTo>
                <a:lnTo>
                  <a:pt x="478498" y="932161"/>
                </a:lnTo>
                <a:lnTo>
                  <a:pt x="478498" y="955341"/>
                </a:lnTo>
                <a:lnTo>
                  <a:pt x="589431" y="955341"/>
                </a:lnTo>
                <a:lnTo>
                  <a:pt x="589431" y="1003357"/>
                </a:lnTo>
                <a:lnTo>
                  <a:pt x="592742" y="1003357"/>
                </a:lnTo>
                <a:lnTo>
                  <a:pt x="592742" y="1028192"/>
                </a:lnTo>
                <a:lnTo>
                  <a:pt x="596053" y="1028192"/>
                </a:lnTo>
                <a:lnTo>
                  <a:pt x="596053" y="1097732"/>
                </a:lnTo>
                <a:lnTo>
                  <a:pt x="604332" y="1097732"/>
                </a:lnTo>
                <a:lnTo>
                  <a:pt x="604332" y="1168927"/>
                </a:lnTo>
                <a:lnTo>
                  <a:pt x="610955" y="1168927"/>
                </a:lnTo>
                <a:lnTo>
                  <a:pt x="610955" y="1193763"/>
                </a:lnTo>
                <a:lnTo>
                  <a:pt x="617577" y="1193763"/>
                </a:lnTo>
                <a:lnTo>
                  <a:pt x="617577" y="1216942"/>
                </a:lnTo>
                <a:lnTo>
                  <a:pt x="624201" y="1216942"/>
                </a:lnTo>
                <a:lnTo>
                  <a:pt x="624201" y="1241778"/>
                </a:lnTo>
                <a:lnTo>
                  <a:pt x="627512" y="1241778"/>
                </a:lnTo>
                <a:lnTo>
                  <a:pt x="627512" y="1264958"/>
                </a:lnTo>
                <a:lnTo>
                  <a:pt x="632479" y="1264958"/>
                </a:lnTo>
                <a:lnTo>
                  <a:pt x="632479" y="1288138"/>
                </a:lnTo>
                <a:lnTo>
                  <a:pt x="697051" y="1288138"/>
                </a:lnTo>
                <a:lnTo>
                  <a:pt x="697051" y="1312973"/>
                </a:lnTo>
                <a:lnTo>
                  <a:pt x="778181" y="1312973"/>
                </a:lnTo>
                <a:lnTo>
                  <a:pt x="778181" y="1336153"/>
                </a:lnTo>
                <a:lnTo>
                  <a:pt x="796394" y="1336153"/>
                </a:lnTo>
                <a:lnTo>
                  <a:pt x="796394" y="1359333"/>
                </a:lnTo>
                <a:lnTo>
                  <a:pt x="917260" y="1359333"/>
                </a:lnTo>
                <a:lnTo>
                  <a:pt x="917260" y="1382513"/>
                </a:lnTo>
                <a:lnTo>
                  <a:pt x="1000045" y="1382513"/>
                </a:lnTo>
                <a:lnTo>
                  <a:pt x="1000045" y="1407348"/>
                </a:lnTo>
                <a:lnTo>
                  <a:pt x="1003357" y="1407348"/>
                </a:lnTo>
                <a:lnTo>
                  <a:pt x="1003357" y="1432184"/>
                </a:lnTo>
                <a:lnTo>
                  <a:pt x="1009979" y="1432184"/>
                </a:lnTo>
                <a:lnTo>
                  <a:pt x="1009979" y="1455364"/>
                </a:lnTo>
                <a:lnTo>
                  <a:pt x="1034815" y="1455364"/>
                </a:lnTo>
                <a:lnTo>
                  <a:pt x="1034815" y="1478544"/>
                </a:lnTo>
                <a:lnTo>
                  <a:pt x="1188795" y="1478544"/>
                </a:lnTo>
                <a:lnTo>
                  <a:pt x="1198729" y="1478544"/>
                </a:lnTo>
                <a:lnTo>
                  <a:pt x="1198729" y="1503379"/>
                </a:lnTo>
                <a:lnTo>
                  <a:pt x="1207008" y="1503379"/>
                </a:lnTo>
                <a:lnTo>
                  <a:pt x="1207008" y="1528215"/>
                </a:lnTo>
                <a:lnTo>
                  <a:pt x="1210320" y="1528215"/>
                </a:lnTo>
                <a:lnTo>
                  <a:pt x="1210320" y="1551394"/>
                </a:lnTo>
                <a:lnTo>
                  <a:pt x="1409004" y="1551394"/>
                </a:lnTo>
                <a:lnTo>
                  <a:pt x="1409004" y="1576230"/>
                </a:lnTo>
                <a:lnTo>
                  <a:pt x="1466954" y="1576230"/>
                </a:lnTo>
                <a:lnTo>
                  <a:pt x="1466954" y="1601065"/>
                </a:lnTo>
                <a:lnTo>
                  <a:pt x="1500068" y="1601065"/>
                </a:lnTo>
                <a:lnTo>
                  <a:pt x="1500068" y="1624245"/>
                </a:lnTo>
                <a:lnTo>
                  <a:pt x="1503379" y="1624245"/>
                </a:lnTo>
                <a:lnTo>
                  <a:pt x="1503379" y="1649081"/>
                </a:lnTo>
                <a:lnTo>
                  <a:pt x="1506690" y="1649081"/>
                </a:lnTo>
                <a:lnTo>
                  <a:pt x="1506690" y="1698752"/>
                </a:lnTo>
                <a:lnTo>
                  <a:pt x="1574574" y="1698752"/>
                </a:lnTo>
                <a:lnTo>
                  <a:pt x="1574574" y="1723588"/>
                </a:lnTo>
                <a:lnTo>
                  <a:pt x="1788160" y="1723588"/>
                </a:lnTo>
                <a:lnTo>
                  <a:pt x="1788160" y="1771603"/>
                </a:lnTo>
                <a:lnTo>
                  <a:pt x="1791472" y="1771603"/>
                </a:lnTo>
                <a:lnTo>
                  <a:pt x="1791472" y="1796439"/>
                </a:lnTo>
                <a:lnTo>
                  <a:pt x="1822929" y="1796439"/>
                </a:lnTo>
                <a:lnTo>
                  <a:pt x="1822929" y="1821274"/>
                </a:lnTo>
                <a:lnTo>
                  <a:pt x="2094465" y="1821274"/>
                </a:lnTo>
                <a:lnTo>
                  <a:pt x="2094465" y="1844454"/>
                </a:lnTo>
                <a:lnTo>
                  <a:pt x="2101089" y="1844454"/>
                </a:lnTo>
                <a:lnTo>
                  <a:pt x="2106055" y="1844454"/>
                </a:lnTo>
                <a:lnTo>
                  <a:pt x="2112678" y="1844454"/>
                </a:lnTo>
                <a:lnTo>
                  <a:pt x="2226922" y="1844454"/>
                </a:lnTo>
                <a:lnTo>
                  <a:pt x="2226922" y="1874257"/>
                </a:lnTo>
                <a:lnTo>
                  <a:pt x="2405737" y="1874257"/>
                </a:lnTo>
                <a:lnTo>
                  <a:pt x="2412361" y="1874257"/>
                </a:lnTo>
                <a:lnTo>
                  <a:pt x="2508391" y="1874257"/>
                </a:lnTo>
                <a:lnTo>
                  <a:pt x="2508391" y="1909026"/>
                </a:lnTo>
                <a:lnTo>
                  <a:pt x="2511703" y="1909026"/>
                </a:lnTo>
                <a:lnTo>
                  <a:pt x="2511703" y="1943796"/>
                </a:lnTo>
                <a:lnTo>
                  <a:pt x="2705420" y="1943796"/>
                </a:lnTo>
                <a:lnTo>
                  <a:pt x="2723633" y="1943796"/>
                </a:lnTo>
                <a:lnTo>
                  <a:pt x="2736878" y="1943796"/>
                </a:lnTo>
                <a:lnTo>
                  <a:pt x="2990201" y="1943796"/>
                </a:lnTo>
                <a:lnTo>
                  <a:pt x="3139214" y="1943796"/>
                </a:lnTo>
                <a:lnTo>
                  <a:pt x="3139214" y="1995123"/>
                </a:lnTo>
                <a:lnTo>
                  <a:pt x="3296506" y="1995123"/>
                </a:lnTo>
                <a:lnTo>
                  <a:pt x="3304784" y="1995123"/>
                </a:lnTo>
                <a:lnTo>
                  <a:pt x="3311408" y="1995123"/>
                </a:lnTo>
                <a:lnTo>
                  <a:pt x="3311408" y="2067974"/>
                </a:lnTo>
                <a:lnTo>
                  <a:pt x="3589566" y="2067974"/>
                </a:lnTo>
                <a:lnTo>
                  <a:pt x="3596189" y="2067974"/>
                </a:lnTo>
                <a:lnTo>
                  <a:pt x="3596189" y="2165661"/>
                </a:lnTo>
                <a:lnTo>
                  <a:pt x="3601156" y="2165661"/>
                </a:lnTo>
                <a:lnTo>
                  <a:pt x="3604467" y="2165661"/>
                </a:lnTo>
              </a:path>
            </a:pathLst>
          </a:custGeom>
          <a:noFill/>
          <a:ln w="18205" cap="flat">
            <a:solidFill>
              <a:srgbClr val="3C7CEA"/>
            </a:solidFill>
            <a:prstDash val="solid"/>
            <a:round/>
          </a:ln>
        </p:spPr>
        <p:txBody>
          <a:bodyPr/>
          <a:lstStyle/>
          <a:p>
            <a:endParaRPr lang="en-US"/>
          </a:p>
        </p:txBody>
      </p:sp>
      <p:sp>
        <p:nvSpPr>
          <p:cNvPr id="18" name="Freeform 17">
            <a:extLst>
              <a:ext uri="{FF2B5EF4-FFF2-40B4-BE49-F238E27FC236}">
                <a16:creationId xmlns:a16="http://schemas.microsoft.com/office/drawing/2014/main" id="{92402E77-3A33-4F40-3CE7-71D804FDBC6D}"/>
              </a:ext>
            </a:extLst>
          </p:cNvPr>
          <p:cNvSpPr/>
          <p:nvPr/>
        </p:nvSpPr>
        <p:spPr>
          <a:xfrm>
            <a:off x="7004910" y="2226090"/>
            <a:ext cx="4198864" cy="1831208"/>
          </a:xfrm>
          <a:custGeom>
            <a:avLst/>
            <a:gdLst>
              <a:gd name="csX0" fmla="*/ 0 w 4198864"/>
              <a:gd name="csY0" fmla="*/ 0 h 1831208"/>
              <a:gd name="csX1" fmla="*/ 4967 w 4198864"/>
              <a:gd name="csY1" fmla="*/ 0 h 1831208"/>
              <a:gd name="csX2" fmla="*/ 175505 w 4198864"/>
              <a:gd name="csY2" fmla="*/ 0 h 1831208"/>
              <a:gd name="csX3" fmla="*/ 175505 w 4198864"/>
              <a:gd name="csY3" fmla="*/ 23180 h 1831208"/>
              <a:gd name="csX4" fmla="*/ 178816 w 4198864"/>
              <a:gd name="csY4" fmla="*/ 23180 h 1831208"/>
              <a:gd name="csX5" fmla="*/ 178816 w 4198864"/>
              <a:gd name="csY5" fmla="*/ 44704 h 1831208"/>
              <a:gd name="csX6" fmla="*/ 185439 w 4198864"/>
              <a:gd name="csY6" fmla="*/ 44704 h 1831208"/>
              <a:gd name="csX7" fmla="*/ 185439 w 4198864"/>
              <a:gd name="csY7" fmla="*/ 67884 h 1831208"/>
              <a:gd name="csX8" fmla="*/ 193718 w 4198864"/>
              <a:gd name="csY8" fmla="*/ 67884 h 1831208"/>
              <a:gd name="csX9" fmla="*/ 193718 w 4198864"/>
              <a:gd name="csY9" fmla="*/ 158948 h 1831208"/>
              <a:gd name="csX10" fmla="*/ 197029 w 4198864"/>
              <a:gd name="csY10" fmla="*/ 158948 h 1831208"/>
              <a:gd name="csX11" fmla="*/ 197029 w 4198864"/>
              <a:gd name="csY11" fmla="*/ 205307 h 1831208"/>
              <a:gd name="csX12" fmla="*/ 200340 w 4198864"/>
              <a:gd name="csY12" fmla="*/ 205307 h 1831208"/>
              <a:gd name="csX13" fmla="*/ 200340 w 4198864"/>
              <a:gd name="csY13" fmla="*/ 273191 h 1831208"/>
              <a:gd name="csX14" fmla="*/ 203651 w 4198864"/>
              <a:gd name="csY14" fmla="*/ 273191 h 1831208"/>
              <a:gd name="csX15" fmla="*/ 203651 w 4198864"/>
              <a:gd name="csY15" fmla="*/ 296371 h 1831208"/>
              <a:gd name="csX16" fmla="*/ 213586 w 4198864"/>
              <a:gd name="csY16" fmla="*/ 296371 h 1831208"/>
              <a:gd name="csX17" fmla="*/ 213586 w 4198864"/>
              <a:gd name="csY17" fmla="*/ 319551 h 1831208"/>
              <a:gd name="csX18" fmla="*/ 238421 w 4198864"/>
              <a:gd name="csY18" fmla="*/ 319551 h 1831208"/>
              <a:gd name="csX19" fmla="*/ 289748 w 4198864"/>
              <a:gd name="csY19" fmla="*/ 319551 h 1831208"/>
              <a:gd name="csX20" fmla="*/ 289748 w 4198864"/>
              <a:gd name="csY20" fmla="*/ 342731 h 1831208"/>
              <a:gd name="csX21" fmla="*/ 293060 w 4198864"/>
              <a:gd name="csY21" fmla="*/ 342731 h 1831208"/>
              <a:gd name="csX22" fmla="*/ 293060 w 4198864"/>
              <a:gd name="csY22" fmla="*/ 365911 h 1831208"/>
              <a:gd name="csX23" fmla="*/ 327829 w 4198864"/>
              <a:gd name="csY23" fmla="*/ 365911 h 1831208"/>
              <a:gd name="csX24" fmla="*/ 327829 w 4198864"/>
              <a:gd name="csY24" fmla="*/ 389090 h 1831208"/>
              <a:gd name="csX25" fmla="*/ 385779 w 4198864"/>
              <a:gd name="csY25" fmla="*/ 389090 h 1831208"/>
              <a:gd name="csX26" fmla="*/ 385779 w 4198864"/>
              <a:gd name="csY26" fmla="*/ 412270 h 1831208"/>
              <a:gd name="csX27" fmla="*/ 389090 w 4198864"/>
              <a:gd name="csY27" fmla="*/ 412270 h 1831208"/>
              <a:gd name="csX28" fmla="*/ 389090 w 4198864"/>
              <a:gd name="csY28" fmla="*/ 435450 h 1831208"/>
              <a:gd name="csX29" fmla="*/ 402336 w 4198864"/>
              <a:gd name="csY29" fmla="*/ 435450 h 1831208"/>
              <a:gd name="csX30" fmla="*/ 402336 w 4198864"/>
              <a:gd name="csY30" fmla="*/ 458630 h 1831208"/>
              <a:gd name="csX31" fmla="*/ 417238 w 4198864"/>
              <a:gd name="csY31" fmla="*/ 458630 h 1831208"/>
              <a:gd name="csX32" fmla="*/ 417238 w 4198864"/>
              <a:gd name="csY32" fmla="*/ 483465 h 1831208"/>
              <a:gd name="csX33" fmla="*/ 445384 w 4198864"/>
              <a:gd name="csY33" fmla="*/ 483465 h 1831208"/>
              <a:gd name="csX34" fmla="*/ 445384 w 4198864"/>
              <a:gd name="csY34" fmla="*/ 506645 h 1831208"/>
              <a:gd name="csX35" fmla="*/ 453663 w 4198864"/>
              <a:gd name="csY35" fmla="*/ 506645 h 1831208"/>
              <a:gd name="csX36" fmla="*/ 453663 w 4198864"/>
              <a:gd name="csY36" fmla="*/ 529825 h 1831208"/>
              <a:gd name="csX37" fmla="*/ 587775 w 4198864"/>
              <a:gd name="csY37" fmla="*/ 529825 h 1831208"/>
              <a:gd name="csX38" fmla="*/ 587775 w 4198864"/>
              <a:gd name="csY38" fmla="*/ 553005 h 1831208"/>
              <a:gd name="csX39" fmla="*/ 596053 w 4198864"/>
              <a:gd name="csY39" fmla="*/ 553005 h 1831208"/>
              <a:gd name="csX40" fmla="*/ 596053 w 4198864"/>
              <a:gd name="csY40" fmla="*/ 577841 h 1831208"/>
              <a:gd name="csX41" fmla="*/ 599365 w 4198864"/>
              <a:gd name="csY41" fmla="*/ 577841 h 1831208"/>
              <a:gd name="csX42" fmla="*/ 599365 w 4198864"/>
              <a:gd name="csY42" fmla="*/ 601021 h 1831208"/>
              <a:gd name="csX43" fmla="*/ 602676 w 4198864"/>
              <a:gd name="csY43" fmla="*/ 601021 h 1831208"/>
              <a:gd name="csX44" fmla="*/ 602676 w 4198864"/>
              <a:gd name="csY44" fmla="*/ 624200 h 1831208"/>
              <a:gd name="csX45" fmla="*/ 605988 w 4198864"/>
              <a:gd name="csY45" fmla="*/ 624200 h 1831208"/>
              <a:gd name="csX46" fmla="*/ 605988 w 4198864"/>
              <a:gd name="csY46" fmla="*/ 673871 h 1831208"/>
              <a:gd name="csX47" fmla="*/ 670560 w 4198864"/>
              <a:gd name="csY47" fmla="*/ 673871 h 1831208"/>
              <a:gd name="csX48" fmla="*/ 670560 w 4198864"/>
              <a:gd name="csY48" fmla="*/ 697051 h 1831208"/>
              <a:gd name="csX49" fmla="*/ 688773 w 4198864"/>
              <a:gd name="csY49" fmla="*/ 697051 h 1831208"/>
              <a:gd name="csX50" fmla="*/ 688773 w 4198864"/>
              <a:gd name="csY50" fmla="*/ 720231 h 1831208"/>
              <a:gd name="csX51" fmla="*/ 705330 w 4198864"/>
              <a:gd name="csY51" fmla="*/ 720231 h 1831208"/>
              <a:gd name="csX52" fmla="*/ 705330 w 4198864"/>
              <a:gd name="csY52" fmla="*/ 743411 h 1831208"/>
              <a:gd name="csX53" fmla="*/ 779837 w 4198864"/>
              <a:gd name="csY53" fmla="*/ 743411 h 1831208"/>
              <a:gd name="csX54" fmla="*/ 779837 w 4198864"/>
              <a:gd name="csY54" fmla="*/ 768247 h 1831208"/>
              <a:gd name="csX55" fmla="*/ 788115 w 4198864"/>
              <a:gd name="csY55" fmla="*/ 768247 h 1831208"/>
              <a:gd name="csX56" fmla="*/ 788115 w 4198864"/>
              <a:gd name="csY56" fmla="*/ 793082 h 1831208"/>
              <a:gd name="csX57" fmla="*/ 794738 w 4198864"/>
              <a:gd name="csY57" fmla="*/ 793082 h 1831208"/>
              <a:gd name="csX58" fmla="*/ 794738 w 4198864"/>
              <a:gd name="csY58" fmla="*/ 816262 h 1831208"/>
              <a:gd name="csX59" fmla="*/ 798049 w 4198864"/>
              <a:gd name="csY59" fmla="*/ 816262 h 1831208"/>
              <a:gd name="csX60" fmla="*/ 798049 w 4198864"/>
              <a:gd name="csY60" fmla="*/ 839442 h 1831208"/>
              <a:gd name="csX61" fmla="*/ 801361 w 4198864"/>
              <a:gd name="csY61" fmla="*/ 839442 h 1831208"/>
              <a:gd name="csX62" fmla="*/ 801361 w 4198864"/>
              <a:gd name="csY62" fmla="*/ 887457 h 1831208"/>
              <a:gd name="csX63" fmla="*/ 804672 w 4198864"/>
              <a:gd name="csY63" fmla="*/ 887457 h 1831208"/>
              <a:gd name="csX64" fmla="*/ 804672 w 4198864"/>
              <a:gd name="csY64" fmla="*/ 935473 h 1831208"/>
              <a:gd name="csX65" fmla="*/ 826196 w 4198864"/>
              <a:gd name="csY65" fmla="*/ 935473 h 1831208"/>
              <a:gd name="csX66" fmla="*/ 826196 w 4198864"/>
              <a:gd name="csY66" fmla="*/ 960308 h 1831208"/>
              <a:gd name="csX67" fmla="*/ 890768 w 4198864"/>
              <a:gd name="csY67" fmla="*/ 960308 h 1831208"/>
              <a:gd name="csX68" fmla="*/ 890768 w 4198864"/>
              <a:gd name="csY68" fmla="*/ 983488 h 1831208"/>
              <a:gd name="csX69" fmla="*/ 900703 w 4198864"/>
              <a:gd name="csY69" fmla="*/ 983488 h 1831208"/>
              <a:gd name="csX70" fmla="*/ 900703 w 4198864"/>
              <a:gd name="csY70" fmla="*/ 1006668 h 1831208"/>
              <a:gd name="csX71" fmla="*/ 983488 w 4198864"/>
              <a:gd name="csY71" fmla="*/ 1006668 h 1831208"/>
              <a:gd name="csX72" fmla="*/ 983488 w 4198864"/>
              <a:gd name="csY72" fmla="*/ 1031503 h 1831208"/>
              <a:gd name="csX73" fmla="*/ 1001701 w 4198864"/>
              <a:gd name="csY73" fmla="*/ 1031503 h 1831208"/>
              <a:gd name="csX74" fmla="*/ 1001701 w 4198864"/>
              <a:gd name="csY74" fmla="*/ 1054683 h 1831208"/>
              <a:gd name="csX75" fmla="*/ 1008324 w 4198864"/>
              <a:gd name="csY75" fmla="*/ 1054683 h 1831208"/>
              <a:gd name="csX76" fmla="*/ 1008324 w 4198864"/>
              <a:gd name="csY76" fmla="*/ 1079519 h 1831208"/>
              <a:gd name="csX77" fmla="*/ 1182172 w 4198864"/>
              <a:gd name="csY77" fmla="*/ 1079519 h 1831208"/>
              <a:gd name="csX78" fmla="*/ 1182172 w 4198864"/>
              <a:gd name="csY78" fmla="*/ 1102699 h 1831208"/>
              <a:gd name="csX79" fmla="*/ 1200385 w 4198864"/>
              <a:gd name="csY79" fmla="*/ 1102699 h 1831208"/>
              <a:gd name="csX80" fmla="*/ 1200385 w 4198864"/>
              <a:gd name="csY80" fmla="*/ 1127534 h 1831208"/>
              <a:gd name="csX81" fmla="*/ 1207008 w 4198864"/>
              <a:gd name="csY81" fmla="*/ 1127534 h 1831208"/>
              <a:gd name="csX82" fmla="*/ 1207008 w 4198864"/>
              <a:gd name="csY82" fmla="*/ 1173894 h 1831208"/>
              <a:gd name="csX83" fmla="*/ 1221909 w 4198864"/>
              <a:gd name="csY83" fmla="*/ 1173894 h 1831208"/>
              <a:gd name="csX84" fmla="*/ 1221909 w 4198864"/>
              <a:gd name="csY84" fmla="*/ 1198730 h 1831208"/>
              <a:gd name="csX85" fmla="*/ 1233499 w 4198864"/>
              <a:gd name="csY85" fmla="*/ 1198730 h 1831208"/>
              <a:gd name="csX86" fmla="*/ 1233499 w 4198864"/>
              <a:gd name="csY86" fmla="*/ 1221909 h 1831208"/>
              <a:gd name="csX87" fmla="*/ 1286482 w 4198864"/>
              <a:gd name="csY87" fmla="*/ 1221909 h 1831208"/>
              <a:gd name="csX88" fmla="*/ 1286482 w 4198864"/>
              <a:gd name="csY88" fmla="*/ 1246745 h 1831208"/>
              <a:gd name="csX89" fmla="*/ 1488478 w 4198864"/>
              <a:gd name="csY89" fmla="*/ 1246745 h 1831208"/>
              <a:gd name="csX90" fmla="*/ 1488478 w 4198864"/>
              <a:gd name="csY90" fmla="*/ 1269925 h 1831208"/>
              <a:gd name="csX91" fmla="*/ 1503379 w 4198864"/>
              <a:gd name="csY91" fmla="*/ 1269925 h 1831208"/>
              <a:gd name="csX92" fmla="*/ 1614311 w 4198864"/>
              <a:gd name="csY92" fmla="*/ 1269925 h 1831208"/>
              <a:gd name="csX93" fmla="*/ 1702063 w 4198864"/>
              <a:gd name="csY93" fmla="*/ 1269925 h 1831208"/>
              <a:gd name="csX94" fmla="*/ 1702063 w 4198864"/>
              <a:gd name="csY94" fmla="*/ 1294760 h 1831208"/>
              <a:gd name="csX95" fmla="*/ 1716965 w 4198864"/>
              <a:gd name="csY95" fmla="*/ 1294760 h 1831208"/>
              <a:gd name="csX96" fmla="*/ 1716965 w 4198864"/>
              <a:gd name="csY96" fmla="*/ 1319596 h 1831208"/>
              <a:gd name="csX97" fmla="*/ 1791472 w 4198864"/>
              <a:gd name="csY97" fmla="*/ 1319596 h 1831208"/>
              <a:gd name="csX98" fmla="*/ 1791472 w 4198864"/>
              <a:gd name="csY98" fmla="*/ 1344431 h 1831208"/>
              <a:gd name="csX99" fmla="*/ 1819619 w 4198864"/>
              <a:gd name="csY99" fmla="*/ 1344431 h 1831208"/>
              <a:gd name="csX100" fmla="*/ 1819619 w 4198864"/>
              <a:gd name="csY100" fmla="*/ 1369267 h 1831208"/>
              <a:gd name="csX101" fmla="*/ 2069630 w 4198864"/>
              <a:gd name="csY101" fmla="*/ 1369267 h 1831208"/>
              <a:gd name="csX102" fmla="*/ 2069630 w 4198864"/>
              <a:gd name="csY102" fmla="*/ 1394103 h 1831208"/>
              <a:gd name="csX103" fmla="*/ 2091154 w 4198864"/>
              <a:gd name="csY103" fmla="*/ 1394103 h 1831208"/>
              <a:gd name="csX104" fmla="*/ 2091154 w 4198864"/>
              <a:gd name="csY104" fmla="*/ 1418938 h 1831208"/>
              <a:gd name="csX105" fmla="*/ 2101089 w 4198864"/>
              <a:gd name="csY105" fmla="*/ 1418938 h 1831208"/>
              <a:gd name="csX106" fmla="*/ 2104399 w 4198864"/>
              <a:gd name="csY106" fmla="*/ 1418938 h 1831208"/>
              <a:gd name="csX107" fmla="*/ 2177251 w 4198864"/>
              <a:gd name="csY107" fmla="*/ 1418938 h 1831208"/>
              <a:gd name="csX108" fmla="*/ 2177251 w 4198864"/>
              <a:gd name="csY108" fmla="*/ 1445429 h 1831208"/>
              <a:gd name="csX109" fmla="*/ 2279904 w 4198864"/>
              <a:gd name="csY109" fmla="*/ 1445429 h 1831208"/>
              <a:gd name="csX110" fmla="*/ 2308052 w 4198864"/>
              <a:gd name="csY110" fmla="*/ 1445429 h 1831208"/>
              <a:gd name="csX111" fmla="*/ 2385869 w 4198864"/>
              <a:gd name="csY111" fmla="*/ 1445429 h 1831208"/>
              <a:gd name="csX112" fmla="*/ 2385869 w 4198864"/>
              <a:gd name="csY112" fmla="*/ 1473576 h 1831208"/>
              <a:gd name="csX113" fmla="*/ 2394147 w 4198864"/>
              <a:gd name="csY113" fmla="*/ 1473576 h 1831208"/>
              <a:gd name="csX114" fmla="*/ 2397459 w 4198864"/>
              <a:gd name="csY114" fmla="*/ 1473576 h 1831208"/>
              <a:gd name="csX115" fmla="*/ 2397459 w 4198864"/>
              <a:gd name="csY115" fmla="*/ 1503379 h 1831208"/>
              <a:gd name="csX116" fmla="*/ 2400771 w 4198864"/>
              <a:gd name="csY116" fmla="*/ 1503379 h 1831208"/>
              <a:gd name="csX117" fmla="*/ 2400771 w 4198864"/>
              <a:gd name="csY117" fmla="*/ 1531526 h 1831208"/>
              <a:gd name="csX118" fmla="*/ 2418983 w 4198864"/>
              <a:gd name="csY118" fmla="*/ 1531526 h 1831208"/>
              <a:gd name="csX119" fmla="*/ 2418983 w 4198864"/>
              <a:gd name="csY119" fmla="*/ 1561329 h 1831208"/>
              <a:gd name="csX120" fmla="*/ 2506736 w 4198864"/>
              <a:gd name="csY120" fmla="*/ 1561329 h 1831208"/>
              <a:gd name="csX121" fmla="*/ 2506736 w 4198864"/>
              <a:gd name="csY121" fmla="*/ 1591131 h 1831208"/>
              <a:gd name="csX122" fmla="*/ 2685552 w 4198864"/>
              <a:gd name="csY122" fmla="*/ 1591131 h 1831208"/>
              <a:gd name="csX123" fmla="*/ 2692174 w 4198864"/>
              <a:gd name="csY123" fmla="*/ 1591131 h 1831208"/>
              <a:gd name="csX124" fmla="*/ 2700453 w 4198864"/>
              <a:gd name="csY124" fmla="*/ 1591131 h 1831208"/>
              <a:gd name="csX125" fmla="*/ 2707076 w 4198864"/>
              <a:gd name="csY125" fmla="*/ 1591131 h 1831208"/>
              <a:gd name="csX126" fmla="*/ 2710387 w 4198864"/>
              <a:gd name="csY126" fmla="*/ 1591131 h 1831208"/>
              <a:gd name="csX127" fmla="*/ 2710387 w 4198864"/>
              <a:gd name="csY127" fmla="*/ 1625901 h 1831208"/>
              <a:gd name="csX128" fmla="*/ 2713699 w 4198864"/>
              <a:gd name="csY128" fmla="*/ 1625901 h 1831208"/>
              <a:gd name="csX129" fmla="*/ 2713699 w 4198864"/>
              <a:gd name="csY129" fmla="*/ 1660671 h 1831208"/>
              <a:gd name="csX130" fmla="*/ 2839532 w 4198864"/>
              <a:gd name="csY130" fmla="*/ 1660671 h 1831208"/>
              <a:gd name="csX131" fmla="*/ 2839532 w 4198864"/>
              <a:gd name="csY131" fmla="*/ 1697096 h 1831208"/>
              <a:gd name="csX132" fmla="*/ 2991857 w 4198864"/>
              <a:gd name="csY132" fmla="*/ 1697096 h 1831208"/>
              <a:gd name="csX133" fmla="*/ 2995169 w 4198864"/>
              <a:gd name="csY133" fmla="*/ 1697096 h 1831208"/>
              <a:gd name="csX134" fmla="*/ 3010069 w 4198864"/>
              <a:gd name="csY134" fmla="*/ 1697096 h 1831208"/>
              <a:gd name="csX135" fmla="*/ 3289884 w 4198864"/>
              <a:gd name="csY135" fmla="*/ 1697096 h 1831208"/>
              <a:gd name="csX136" fmla="*/ 3298162 w 4198864"/>
              <a:gd name="csY136" fmla="*/ 1697096 h 1831208"/>
              <a:gd name="csX137" fmla="*/ 3304784 w 4198864"/>
              <a:gd name="csY137" fmla="*/ 1697096 h 1831208"/>
              <a:gd name="csX138" fmla="*/ 3344522 w 4198864"/>
              <a:gd name="csY138" fmla="*/ 1697096 h 1831208"/>
              <a:gd name="csX139" fmla="*/ 3582943 w 4198864"/>
              <a:gd name="csY139" fmla="*/ 1697096 h 1831208"/>
              <a:gd name="csX140" fmla="*/ 3589566 w 4198864"/>
              <a:gd name="csY140" fmla="*/ 1697096 h 1831208"/>
              <a:gd name="csX141" fmla="*/ 3592877 w 4198864"/>
              <a:gd name="csY141" fmla="*/ 1697096 h 1831208"/>
              <a:gd name="csX142" fmla="*/ 3619368 w 4198864"/>
              <a:gd name="csY142" fmla="*/ 1697096 h 1831208"/>
              <a:gd name="csX143" fmla="*/ 3809774 w 4198864"/>
              <a:gd name="csY143" fmla="*/ 1697096 h 1831208"/>
              <a:gd name="csX144" fmla="*/ 3809774 w 4198864"/>
              <a:gd name="csY144" fmla="*/ 1831208 h 1831208"/>
              <a:gd name="csX145" fmla="*/ 3885937 w 4198864"/>
              <a:gd name="csY145" fmla="*/ 1831208 h 1831208"/>
              <a:gd name="csX146" fmla="*/ 4198865 w 4198864"/>
              <a:gd name="csY146" fmla="*/ 1831208 h 18312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Lst>
            <a:rect l="l" t="t" r="r" b="b"/>
            <a:pathLst>
              <a:path w="4198864" h="1831208">
                <a:moveTo>
                  <a:pt x="0" y="0"/>
                </a:moveTo>
                <a:lnTo>
                  <a:pt x="4967" y="0"/>
                </a:lnTo>
                <a:lnTo>
                  <a:pt x="175505" y="0"/>
                </a:lnTo>
                <a:lnTo>
                  <a:pt x="175505" y="23180"/>
                </a:lnTo>
                <a:lnTo>
                  <a:pt x="178816" y="23180"/>
                </a:lnTo>
                <a:lnTo>
                  <a:pt x="178816" y="44704"/>
                </a:lnTo>
                <a:lnTo>
                  <a:pt x="185439" y="44704"/>
                </a:lnTo>
                <a:lnTo>
                  <a:pt x="185439" y="67884"/>
                </a:lnTo>
                <a:lnTo>
                  <a:pt x="193718" y="67884"/>
                </a:lnTo>
                <a:lnTo>
                  <a:pt x="193718" y="158948"/>
                </a:lnTo>
                <a:lnTo>
                  <a:pt x="197029" y="158948"/>
                </a:lnTo>
                <a:lnTo>
                  <a:pt x="197029" y="205307"/>
                </a:lnTo>
                <a:lnTo>
                  <a:pt x="200340" y="205307"/>
                </a:lnTo>
                <a:lnTo>
                  <a:pt x="200340" y="273191"/>
                </a:lnTo>
                <a:lnTo>
                  <a:pt x="203651" y="273191"/>
                </a:lnTo>
                <a:lnTo>
                  <a:pt x="203651" y="296371"/>
                </a:lnTo>
                <a:lnTo>
                  <a:pt x="213586" y="296371"/>
                </a:lnTo>
                <a:lnTo>
                  <a:pt x="213586" y="319551"/>
                </a:lnTo>
                <a:lnTo>
                  <a:pt x="238421" y="319551"/>
                </a:lnTo>
                <a:lnTo>
                  <a:pt x="289748" y="319551"/>
                </a:lnTo>
                <a:lnTo>
                  <a:pt x="289748" y="342731"/>
                </a:lnTo>
                <a:lnTo>
                  <a:pt x="293060" y="342731"/>
                </a:lnTo>
                <a:lnTo>
                  <a:pt x="293060" y="365911"/>
                </a:lnTo>
                <a:lnTo>
                  <a:pt x="327829" y="365911"/>
                </a:lnTo>
                <a:lnTo>
                  <a:pt x="327829" y="389090"/>
                </a:lnTo>
                <a:lnTo>
                  <a:pt x="385779" y="389090"/>
                </a:lnTo>
                <a:lnTo>
                  <a:pt x="385779" y="412270"/>
                </a:lnTo>
                <a:lnTo>
                  <a:pt x="389090" y="412270"/>
                </a:lnTo>
                <a:lnTo>
                  <a:pt x="389090" y="435450"/>
                </a:lnTo>
                <a:lnTo>
                  <a:pt x="402336" y="435450"/>
                </a:lnTo>
                <a:lnTo>
                  <a:pt x="402336" y="458630"/>
                </a:lnTo>
                <a:lnTo>
                  <a:pt x="417238" y="458630"/>
                </a:lnTo>
                <a:lnTo>
                  <a:pt x="417238" y="483465"/>
                </a:lnTo>
                <a:lnTo>
                  <a:pt x="445384" y="483465"/>
                </a:lnTo>
                <a:lnTo>
                  <a:pt x="445384" y="506645"/>
                </a:lnTo>
                <a:lnTo>
                  <a:pt x="453663" y="506645"/>
                </a:lnTo>
                <a:lnTo>
                  <a:pt x="453663" y="529825"/>
                </a:lnTo>
                <a:lnTo>
                  <a:pt x="587775" y="529825"/>
                </a:lnTo>
                <a:lnTo>
                  <a:pt x="587775" y="553005"/>
                </a:lnTo>
                <a:lnTo>
                  <a:pt x="596053" y="553005"/>
                </a:lnTo>
                <a:lnTo>
                  <a:pt x="596053" y="577841"/>
                </a:lnTo>
                <a:lnTo>
                  <a:pt x="599365" y="577841"/>
                </a:lnTo>
                <a:lnTo>
                  <a:pt x="599365" y="601021"/>
                </a:lnTo>
                <a:lnTo>
                  <a:pt x="602676" y="601021"/>
                </a:lnTo>
                <a:lnTo>
                  <a:pt x="602676" y="624200"/>
                </a:lnTo>
                <a:lnTo>
                  <a:pt x="605988" y="624200"/>
                </a:lnTo>
                <a:lnTo>
                  <a:pt x="605988" y="673871"/>
                </a:lnTo>
                <a:lnTo>
                  <a:pt x="670560" y="673871"/>
                </a:lnTo>
                <a:lnTo>
                  <a:pt x="670560" y="697051"/>
                </a:lnTo>
                <a:lnTo>
                  <a:pt x="688773" y="697051"/>
                </a:lnTo>
                <a:lnTo>
                  <a:pt x="688773" y="720231"/>
                </a:lnTo>
                <a:lnTo>
                  <a:pt x="705330" y="720231"/>
                </a:lnTo>
                <a:lnTo>
                  <a:pt x="705330" y="743411"/>
                </a:lnTo>
                <a:lnTo>
                  <a:pt x="779837" y="743411"/>
                </a:lnTo>
                <a:lnTo>
                  <a:pt x="779837" y="768247"/>
                </a:lnTo>
                <a:lnTo>
                  <a:pt x="788115" y="768247"/>
                </a:lnTo>
                <a:lnTo>
                  <a:pt x="788115" y="793082"/>
                </a:lnTo>
                <a:lnTo>
                  <a:pt x="794738" y="793082"/>
                </a:lnTo>
                <a:lnTo>
                  <a:pt x="794738" y="816262"/>
                </a:lnTo>
                <a:lnTo>
                  <a:pt x="798049" y="816262"/>
                </a:lnTo>
                <a:lnTo>
                  <a:pt x="798049" y="839442"/>
                </a:lnTo>
                <a:lnTo>
                  <a:pt x="801361" y="839442"/>
                </a:lnTo>
                <a:lnTo>
                  <a:pt x="801361" y="887457"/>
                </a:lnTo>
                <a:lnTo>
                  <a:pt x="804672" y="887457"/>
                </a:lnTo>
                <a:lnTo>
                  <a:pt x="804672" y="935473"/>
                </a:lnTo>
                <a:lnTo>
                  <a:pt x="826196" y="935473"/>
                </a:lnTo>
                <a:lnTo>
                  <a:pt x="826196" y="960308"/>
                </a:lnTo>
                <a:lnTo>
                  <a:pt x="890768" y="960308"/>
                </a:lnTo>
                <a:lnTo>
                  <a:pt x="890768" y="983488"/>
                </a:lnTo>
                <a:lnTo>
                  <a:pt x="900703" y="983488"/>
                </a:lnTo>
                <a:lnTo>
                  <a:pt x="900703" y="1006668"/>
                </a:lnTo>
                <a:lnTo>
                  <a:pt x="983488" y="1006668"/>
                </a:lnTo>
                <a:lnTo>
                  <a:pt x="983488" y="1031503"/>
                </a:lnTo>
                <a:lnTo>
                  <a:pt x="1001701" y="1031503"/>
                </a:lnTo>
                <a:lnTo>
                  <a:pt x="1001701" y="1054683"/>
                </a:lnTo>
                <a:lnTo>
                  <a:pt x="1008324" y="1054683"/>
                </a:lnTo>
                <a:lnTo>
                  <a:pt x="1008324" y="1079519"/>
                </a:lnTo>
                <a:lnTo>
                  <a:pt x="1182172" y="1079519"/>
                </a:lnTo>
                <a:lnTo>
                  <a:pt x="1182172" y="1102699"/>
                </a:lnTo>
                <a:lnTo>
                  <a:pt x="1200385" y="1102699"/>
                </a:lnTo>
                <a:lnTo>
                  <a:pt x="1200385" y="1127534"/>
                </a:lnTo>
                <a:lnTo>
                  <a:pt x="1207008" y="1127534"/>
                </a:lnTo>
                <a:lnTo>
                  <a:pt x="1207008" y="1173894"/>
                </a:lnTo>
                <a:lnTo>
                  <a:pt x="1221909" y="1173894"/>
                </a:lnTo>
                <a:lnTo>
                  <a:pt x="1221909" y="1198730"/>
                </a:lnTo>
                <a:lnTo>
                  <a:pt x="1233499" y="1198730"/>
                </a:lnTo>
                <a:lnTo>
                  <a:pt x="1233499" y="1221909"/>
                </a:lnTo>
                <a:lnTo>
                  <a:pt x="1286482" y="1221909"/>
                </a:lnTo>
                <a:lnTo>
                  <a:pt x="1286482" y="1246745"/>
                </a:lnTo>
                <a:lnTo>
                  <a:pt x="1488478" y="1246745"/>
                </a:lnTo>
                <a:lnTo>
                  <a:pt x="1488478" y="1269925"/>
                </a:lnTo>
                <a:lnTo>
                  <a:pt x="1503379" y="1269925"/>
                </a:lnTo>
                <a:lnTo>
                  <a:pt x="1614311" y="1269925"/>
                </a:lnTo>
                <a:lnTo>
                  <a:pt x="1702063" y="1269925"/>
                </a:lnTo>
                <a:lnTo>
                  <a:pt x="1702063" y="1294760"/>
                </a:lnTo>
                <a:lnTo>
                  <a:pt x="1716965" y="1294760"/>
                </a:lnTo>
                <a:lnTo>
                  <a:pt x="1716965" y="1319596"/>
                </a:lnTo>
                <a:lnTo>
                  <a:pt x="1791472" y="1319596"/>
                </a:lnTo>
                <a:lnTo>
                  <a:pt x="1791472" y="1344431"/>
                </a:lnTo>
                <a:lnTo>
                  <a:pt x="1819619" y="1344431"/>
                </a:lnTo>
                <a:lnTo>
                  <a:pt x="1819619" y="1369267"/>
                </a:lnTo>
                <a:lnTo>
                  <a:pt x="2069630" y="1369267"/>
                </a:lnTo>
                <a:lnTo>
                  <a:pt x="2069630" y="1394103"/>
                </a:lnTo>
                <a:lnTo>
                  <a:pt x="2091154" y="1394103"/>
                </a:lnTo>
                <a:lnTo>
                  <a:pt x="2091154" y="1418938"/>
                </a:lnTo>
                <a:lnTo>
                  <a:pt x="2101089" y="1418938"/>
                </a:lnTo>
                <a:lnTo>
                  <a:pt x="2104399" y="1418938"/>
                </a:lnTo>
                <a:lnTo>
                  <a:pt x="2177251" y="1418938"/>
                </a:lnTo>
                <a:lnTo>
                  <a:pt x="2177251" y="1445429"/>
                </a:lnTo>
                <a:lnTo>
                  <a:pt x="2279904" y="1445429"/>
                </a:lnTo>
                <a:lnTo>
                  <a:pt x="2308052" y="1445429"/>
                </a:lnTo>
                <a:lnTo>
                  <a:pt x="2385869" y="1445429"/>
                </a:lnTo>
                <a:lnTo>
                  <a:pt x="2385869" y="1473576"/>
                </a:lnTo>
                <a:lnTo>
                  <a:pt x="2394147" y="1473576"/>
                </a:lnTo>
                <a:lnTo>
                  <a:pt x="2397459" y="1473576"/>
                </a:lnTo>
                <a:lnTo>
                  <a:pt x="2397459" y="1503379"/>
                </a:lnTo>
                <a:lnTo>
                  <a:pt x="2400771" y="1503379"/>
                </a:lnTo>
                <a:lnTo>
                  <a:pt x="2400771" y="1531526"/>
                </a:lnTo>
                <a:lnTo>
                  <a:pt x="2418983" y="1531526"/>
                </a:lnTo>
                <a:lnTo>
                  <a:pt x="2418983" y="1561329"/>
                </a:lnTo>
                <a:lnTo>
                  <a:pt x="2506736" y="1561329"/>
                </a:lnTo>
                <a:lnTo>
                  <a:pt x="2506736" y="1591131"/>
                </a:lnTo>
                <a:lnTo>
                  <a:pt x="2685552" y="1591131"/>
                </a:lnTo>
                <a:lnTo>
                  <a:pt x="2692174" y="1591131"/>
                </a:lnTo>
                <a:lnTo>
                  <a:pt x="2700453" y="1591131"/>
                </a:lnTo>
                <a:lnTo>
                  <a:pt x="2707076" y="1591131"/>
                </a:lnTo>
                <a:lnTo>
                  <a:pt x="2710387" y="1591131"/>
                </a:lnTo>
                <a:lnTo>
                  <a:pt x="2710387" y="1625901"/>
                </a:lnTo>
                <a:lnTo>
                  <a:pt x="2713699" y="1625901"/>
                </a:lnTo>
                <a:lnTo>
                  <a:pt x="2713699" y="1660671"/>
                </a:lnTo>
                <a:lnTo>
                  <a:pt x="2839532" y="1660671"/>
                </a:lnTo>
                <a:lnTo>
                  <a:pt x="2839532" y="1697096"/>
                </a:lnTo>
                <a:lnTo>
                  <a:pt x="2991857" y="1697096"/>
                </a:lnTo>
                <a:lnTo>
                  <a:pt x="2995169" y="1697096"/>
                </a:lnTo>
                <a:lnTo>
                  <a:pt x="3010069" y="1697096"/>
                </a:lnTo>
                <a:lnTo>
                  <a:pt x="3289884" y="1697096"/>
                </a:lnTo>
                <a:lnTo>
                  <a:pt x="3298162" y="1697096"/>
                </a:lnTo>
                <a:lnTo>
                  <a:pt x="3304784" y="1697096"/>
                </a:lnTo>
                <a:lnTo>
                  <a:pt x="3344522" y="1697096"/>
                </a:lnTo>
                <a:lnTo>
                  <a:pt x="3582943" y="1697096"/>
                </a:lnTo>
                <a:lnTo>
                  <a:pt x="3589566" y="1697096"/>
                </a:lnTo>
                <a:lnTo>
                  <a:pt x="3592877" y="1697096"/>
                </a:lnTo>
                <a:lnTo>
                  <a:pt x="3619368" y="1697096"/>
                </a:lnTo>
                <a:lnTo>
                  <a:pt x="3809774" y="1697096"/>
                </a:lnTo>
                <a:lnTo>
                  <a:pt x="3809774" y="1831208"/>
                </a:lnTo>
                <a:lnTo>
                  <a:pt x="3885937" y="1831208"/>
                </a:lnTo>
                <a:lnTo>
                  <a:pt x="4198865" y="1831208"/>
                </a:lnTo>
              </a:path>
            </a:pathLst>
          </a:custGeom>
          <a:noFill/>
          <a:ln w="18205" cap="flat">
            <a:solidFill>
              <a:srgbClr val="98D3FF"/>
            </a:solidFill>
            <a:prstDash val="solid"/>
            <a:round/>
          </a:ln>
        </p:spPr>
        <p:txBody>
          <a:bodyPr/>
          <a:lstStyle/>
          <a:p>
            <a:endParaRPr lang="en-US"/>
          </a:p>
        </p:txBody>
      </p:sp>
      <p:sp>
        <p:nvSpPr>
          <p:cNvPr id="19" name="Freeform 18">
            <a:extLst>
              <a:ext uri="{FF2B5EF4-FFF2-40B4-BE49-F238E27FC236}">
                <a16:creationId xmlns:a16="http://schemas.microsoft.com/office/drawing/2014/main" id="{CDE839EB-366A-6F15-F826-CEAFB9154EF6}"/>
              </a:ext>
            </a:extLst>
          </p:cNvPr>
          <p:cNvSpPr/>
          <p:nvPr/>
        </p:nvSpPr>
        <p:spPr>
          <a:xfrm>
            <a:off x="6975108" y="2194632"/>
            <a:ext cx="61260" cy="49671"/>
          </a:xfrm>
          <a:custGeom>
            <a:avLst/>
            <a:gdLst>
              <a:gd name="csX0" fmla="*/ 24836 w 61260"/>
              <a:gd name="csY0" fmla="*/ 49671 h 49671"/>
              <a:gd name="csX1" fmla="*/ 24836 w 61260"/>
              <a:gd name="csY1" fmla="*/ 29803 h 49671"/>
              <a:gd name="csX2" fmla="*/ 0 w 61260"/>
              <a:gd name="csY2" fmla="*/ 29803 h 49671"/>
              <a:gd name="csX3" fmla="*/ 0 w 61260"/>
              <a:gd name="csY3" fmla="*/ 21524 h 49671"/>
              <a:gd name="csX4" fmla="*/ 24836 w 61260"/>
              <a:gd name="csY4" fmla="*/ 21524 h 49671"/>
              <a:gd name="csX5" fmla="*/ 24836 w 61260"/>
              <a:gd name="csY5" fmla="*/ 0 h 49671"/>
              <a:gd name="csX6" fmla="*/ 36425 w 61260"/>
              <a:gd name="csY6" fmla="*/ 0 h 49671"/>
              <a:gd name="csX7" fmla="*/ 36425 w 61260"/>
              <a:gd name="csY7" fmla="*/ 21524 h 49671"/>
              <a:gd name="csX8" fmla="*/ 61261 w 61260"/>
              <a:gd name="csY8" fmla="*/ 21524 h 49671"/>
              <a:gd name="csX9" fmla="*/ 61261 w 61260"/>
              <a:gd name="csY9" fmla="*/ 29803 h 49671"/>
              <a:gd name="csX10" fmla="*/ 36425 w 61260"/>
              <a:gd name="csY10" fmla="*/ 29803 h 49671"/>
              <a:gd name="csX11" fmla="*/ 36425 w 61260"/>
              <a:gd name="csY11" fmla="*/ 49671 h 49671"/>
              <a:gd name="csX12" fmla="*/ 24836 w 61260"/>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0" h="49671">
                <a:moveTo>
                  <a:pt x="24836" y="49671"/>
                </a:moveTo>
                <a:lnTo>
                  <a:pt x="24836" y="29803"/>
                </a:lnTo>
                <a:lnTo>
                  <a:pt x="0" y="29803"/>
                </a:lnTo>
                <a:lnTo>
                  <a:pt x="0" y="21524"/>
                </a:lnTo>
                <a:lnTo>
                  <a:pt x="24836" y="21524"/>
                </a:lnTo>
                <a:lnTo>
                  <a:pt x="24836" y="0"/>
                </a:lnTo>
                <a:lnTo>
                  <a:pt x="36425" y="0"/>
                </a:lnTo>
                <a:lnTo>
                  <a:pt x="36425" y="21524"/>
                </a:lnTo>
                <a:lnTo>
                  <a:pt x="61261" y="21524"/>
                </a:lnTo>
                <a:lnTo>
                  <a:pt x="61261" y="29803"/>
                </a:lnTo>
                <a:lnTo>
                  <a:pt x="36425" y="29803"/>
                </a:lnTo>
                <a:lnTo>
                  <a:pt x="36425"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20" name="Freeform 19">
            <a:extLst>
              <a:ext uri="{FF2B5EF4-FFF2-40B4-BE49-F238E27FC236}">
                <a16:creationId xmlns:a16="http://schemas.microsoft.com/office/drawing/2014/main" id="{7B3009EA-EE09-B3D0-EE6F-DF9325FB6988}"/>
              </a:ext>
            </a:extLst>
          </p:cNvPr>
          <p:cNvSpPr/>
          <p:nvPr/>
        </p:nvSpPr>
        <p:spPr>
          <a:xfrm>
            <a:off x="7072794" y="2194632"/>
            <a:ext cx="62916" cy="49671"/>
          </a:xfrm>
          <a:custGeom>
            <a:avLst/>
            <a:gdLst>
              <a:gd name="csX0" fmla="*/ 26491 w 62916"/>
              <a:gd name="csY0" fmla="*/ 49671 h 49671"/>
              <a:gd name="csX1" fmla="*/ 26491 w 62916"/>
              <a:gd name="csY1" fmla="*/ 29803 h 49671"/>
              <a:gd name="csX2" fmla="*/ 0 w 62916"/>
              <a:gd name="csY2" fmla="*/ 29803 h 49671"/>
              <a:gd name="csX3" fmla="*/ 0 w 62916"/>
              <a:gd name="csY3" fmla="*/ 21524 h 49671"/>
              <a:gd name="csX4" fmla="*/ 26491 w 62916"/>
              <a:gd name="csY4" fmla="*/ 21524 h 49671"/>
              <a:gd name="csX5" fmla="*/ 26491 w 62916"/>
              <a:gd name="csY5" fmla="*/ 0 h 49671"/>
              <a:gd name="csX6" fmla="*/ 38081 w 62916"/>
              <a:gd name="csY6" fmla="*/ 0 h 49671"/>
              <a:gd name="csX7" fmla="*/ 38081 w 62916"/>
              <a:gd name="csY7" fmla="*/ 21524 h 49671"/>
              <a:gd name="csX8" fmla="*/ 62917 w 62916"/>
              <a:gd name="csY8" fmla="*/ 21524 h 49671"/>
              <a:gd name="csX9" fmla="*/ 62917 w 62916"/>
              <a:gd name="csY9" fmla="*/ 29803 h 49671"/>
              <a:gd name="csX10" fmla="*/ 38081 w 62916"/>
              <a:gd name="csY10" fmla="*/ 29803 h 49671"/>
              <a:gd name="csX11" fmla="*/ 38081 w 62916"/>
              <a:gd name="csY11" fmla="*/ 49671 h 49671"/>
              <a:gd name="csX12" fmla="*/ 26491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6491" y="49671"/>
                </a:moveTo>
                <a:lnTo>
                  <a:pt x="26491" y="29803"/>
                </a:lnTo>
                <a:lnTo>
                  <a:pt x="0" y="29803"/>
                </a:lnTo>
                <a:lnTo>
                  <a:pt x="0" y="21524"/>
                </a:lnTo>
                <a:lnTo>
                  <a:pt x="26491" y="21524"/>
                </a:lnTo>
                <a:lnTo>
                  <a:pt x="26491" y="0"/>
                </a:lnTo>
                <a:lnTo>
                  <a:pt x="38081" y="0"/>
                </a:lnTo>
                <a:lnTo>
                  <a:pt x="38081" y="21524"/>
                </a:lnTo>
                <a:lnTo>
                  <a:pt x="62917" y="21524"/>
                </a:lnTo>
                <a:lnTo>
                  <a:pt x="62917" y="29803"/>
                </a:lnTo>
                <a:lnTo>
                  <a:pt x="38081" y="29803"/>
                </a:lnTo>
                <a:lnTo>
                  <a:pt x="38081" y="49671"/>
                </a:lnTo>
                <a:lnTo>
                  <a:pt x="26491" y="49671"/>
                </a:lnTo>
                <a:close/>
              </a:path>
            </a:pathLst>
          </a:custGeom>
          <a:solidFill>
            <a:srgbClr val="F16549"/>
          </a:solidFill>
          <a:ln w="16550" cap="flat">
            <a:solidFill>
              <a:srgbClr val="3C7CEA"/>
            </a:solidFill>
            <a:prstDash val="solid"/>
            <a:miter/>
          </a:ln>
        </p:spPr>
        <p:txBody>
          <a:bodyPr/>
          <a:lstStyle/>
          <a:p>
            <a:endParaRPr lang="en-US"/>
          </a:p>
        </p:txBody>
      </p:sp>
      <p:sp>
        <p:nvSpPr>
          <p:cNvPr id="21" name="Freeform 20">
            <a:extLst>
              <a:ext uri="{FF2B5EF4-FFF2-40B4-BE49-F238E27FC236}">
                <a16:creationId xmlns:a16="http://schemas.microsoft.com/office/drawing/2014/main" id="{446E9988-13AB-545B-5304-6859007D967A}"/>
              </a:ext>
            </a:extLst>
          </p:cNvPr>
          <p:cNvSpPr/>
          <p:nvPr/>
        </p:nvSpPr>
        <p:spPr>
          <a:xfrm>
            <a:off x="7172136" y="2567165"/>
            <a:ext cx="49671" cy="61260"/>
          </a:xfrm>
          <a:custGeom>
            <a:avLst/>
            <a:gdLst>
              <a:gd name="csX0" fmla="*/ 21524 w 49671"/>
              <a:gd name="csY0" fmla="*/ 61261 h 61260"/>
              <a:gd name="csX1" fmla="*/ 21524 w 49671"/>
              <a:gd name="csY1" fmla="*/ 34770 h 61260"/>
              <a:gd name="csX2" fmla="*/ 0 w 49671"/>
              <a:gd name="csY2" fmla="*/ 34770 h 61260"/>
              <a:gd name="csX3" fmla="*/ 0 w 49671"/>
              <a:gd name="csY3" fmla="*/ 24836 h 61260"/>
              <a:gd name="csX4" fmla="*/ 21524 w 49671"/>
              <a:gd name="csY4" fmla="*/ 24836 h 61260"/>
              <a:gd name="csX5" fmla="*/ 21524 w 49671"/>
              <a:gd name="csY5" fmla="*/ 0 h 61260"/>
              <a:gd name="csX6" fmla="*/ 29802 w 49671"/>
              <a:gd name="csY6" fmla="*/ 0 h 61260"/>
              <a:gd name="csX7" fmla="*/ 29802 w 49671"/>
              <a:gd name="csY7" fmla="*/ 24836 h 61260"/>
              <a:gd name="csX8" fmla="*/ 49671 w 49671"/>
              <a:gd name="csY8" fmla="*/ 24836 h 61260"/>
              <a:gd name="csX9" fmla="*/ 49671 w 49671"/>
              <a:gd name="csY9" fmla="*/ 34770 h 61260"/>
              <a:gd name="csX10" fmla="*/ 29802 w 49671"/>
              <a:gd name="csY10" fmla="*/ 34770 h 61260"/>
              <a:gd name="csX11" fmla="*/ 29802 w 49671"/>
              <a:gd name="csY11" fmla="*/ 61261 h 61260"/>
              <a:gd name="csX12" fmla="*/ 21524 w 49671"/>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9671" h="61260">
                <a:moveTo>
                  <a:pt x="21524" y="61261"/>
                </a:moveTo>
                <a:lnTo>
                  <a:pt x="21524" y="34770"/>
                </a:lnTo>
                <a:lnTo>
                  <a:pt x="0" y="34770"/>
                </a:lnTo>
                <a:lnTo>
                  <a:pt x="0" y="24836"/>
                </a:lnTo>
                <a:lnTo>
                  <a:pt x="21524" y="24836"/>
                </a:lnTo>
                <a:lnTo>
                  <a:pt x="21524" y="0"/>
                </a:lnTo>
                <a:lnTo>
                  <a:pt x="29802" y="0"/>
                </a:lnTo>
                <a:lnTo>
                  <a:pt x="29802" y="24836"/>
                </a:lnTo>
                <a:lnTo>
                  <a:pt x="49671" y="24836"/>
                </a:lnTo>
                <a:lnTo>
                  <a:pt x="49671" y="34770"/>
                </a:lnTo>
                <a:lnTo>
                  <a:pt x="29802" y="34770"/>
                </a:lnTo>
                <a:lnTo>
                  <a:pt x="29802" y="61261"/>
                </a:lnTo>
                <a:lnTo>
                  <a:pt x="21524" y="61261"/>
                </a:lnTo>
                <a:close/>
              </a:path>
            </a:pathLst>
          </a:custGeom>
          <a:solidFill>
            <a:srgbClr val="F16549"/>
          </a:solidFill>
          <a:ln w="16550" cap="flat">
            <a:solidFill>
              <a:srgbClr val="3C7CEA"/>
            </a:solidFill>
            <a:prstDash val="solid"/>
            <a:miter/>
          </a:ln>
        </p:spPr>
        <p:txBody>
          <a:bodyPr/>
          <a:lstStyle/>
          <a:p>
            <a:endParaRPr lang="en-US"/>
          </a:p>
        </p:txBody>
      </p:sp>
      <p:sp>
        <p:nvSpPr>
          <p:cNvPr id="23" name="Freeform 22">
            <a:extLst>
              <a:ext uri="{FF2B5EF4-FFF2-40B4-BE49-F238E27FC236}">
                <a16:creationId xmlns:a16="http://schemas.microsoft.com/office/drawing/2014/main" id="{43D92248-BBB9-55EA-6E13-53EE639751AC}"/>
              </a:ext>
            </a:extLst>
          </p:cNvPr>
          <p:cNvSpPr/>
          <p:nvPr/>
        </p:nvSpPr>
        <p:spPr>
          <a:xfrm>
            <a:off x="7172136" y="2875126"/>
            <a:ext cx="62916" cy="62916"/>
          </a:xfrm>
          <a:custGeom>
            <a:avLst/>
            <a:gdLst>
              <a:gd name="csX0" fmla="*/ 26491 w 62916"/>
              <a:gd name="csY0" fmla="*/ 62917 h 62916"/>
              <a:gd name="csX1" fmla="*/ 26491 w 62916"/>
              <a:gd name="csY1" fmla="*/ 36426 h 62916"/>
              <a:gd name="csX2" fmla="*/ 0 w 62916"/>
              <a:gd name="csY2" fmla="*/ 36426 h 62916"/>
              <a:gd name="csX3" fmla="*/ 0 w 62916"/>
              <a:gd name="csY3" fmla="*/ 26491 h 62916"/>
              <a:gd name="csX4" fmla="*/ 26491 w 62916"/>
              <a:gd name="csY4" fmla="*/ 26491 h 62916"/>
              <a:gd name="csX5" fmla="*/ 26491 w 62916"/>
              <a:gd name="csY5" fmla="*/ 0 h 62916"/>
              <a:gd name="csX6" fmla="*/ 36425 w 62916"/>
              <a:gd name="csY6" fmla="*/ 0 h 62916"/>
              <a:gd name="csX7" fmla="*/ 36425 w 62916"/>
              <a:gd name="csY7" fmla="*/ 26491 h 62916"/>
              <a:gd name="csX8" fmla="*/ 62917 w 62916"/>
              <a:gd name="csY8" fmla="*/ 26491 h 62916"/>
              <a:gd name="csX9" fmla="*/ 62917 w 62916"/>
              <a:gd name="csY9" fmla="*/ 36426 h 62916"/>
              <a:gd name="csX10" fmla="*/ 36425 w 62916"/>
              <a:gd name="csY10" fmla="*/ 36426 h 62916"/>
              <a:gd name="csX11" fmla="*/ 36425 w 62916"/>
              <a:gd name="csY11" fmla="*/ 62917 h 62916"/>
              <a:gd name="csX12" fmla="*/ 26491 w 62916"/>
              <a:gd name="csY12" fmla="*/ 62917 h 629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62916">
                <a:moveTo>
                  <a:pt x="26491" y="62917"/>
                </a:moveTo>
                <a:lnTo>
                  <a:pt x="26491" y="36426"/>
                </a:lnTo>
                <a:lnTo>
                  <a:pt x="0" y="36426"/>
                </a:lnTo>
                <a:lnTo>
                  <a:pt x="0" y="26491"/>
                </a:lnTo>
                <a:lnTo>
                  <a:pt x="26491" y="26491"/>
                </a:lnTo>
                <a:lnTo>
                  <a:pt x="26491" y="0"/>
                </a:lnTo>
                <a:lnTo>
                  <a:pt x="36425" y="0"/>
                </a:lnTo>
                <a:lnTo>
                  <a:pt x="36425" y="26491"/>
                </a:lnTo>
                <a:lnTo>
                  <a:pt x="62917" y="26491"/>
                </a:lnTo>
                <a:lnTo>
                  <a:pt x="62917" y="36426"/>
                </a:lnTo>
                <a:lnTo>
                  <a:pt x="36425" y="36426"/>
                </a:lnTo>
                <a:lnTo>
                  <a:pt x="36425" y="62917"/>
                </a:lnTo>
                <a:lnTo>
                  <a:pt x="26491" y="62917"/>
                </a:lnTo>
                <a:close/>
              </a:path>
            </a:pathLst>
          </a:custGeom>
          <a:solidFill>
            <a:srgbClr val="F16549"/>
          </a:solidFill>
          <a:ln w="16550" cap="flat">
            <a:solidFill>
              <a:srgbClr val="3C7CEA"/>
            </a:solidFill>
            <a:prstDash val="solid"/>
            <a:miter/>
          </a:ln>
        </p:spPr>
        <p:txBody>
          <a:bodyPr/>
          <a:lstStyle/>
          <a:p>
            <a:endParaRPr lang="en-US"/>
          </a:p>
        </p:txBody>
      </p:sp>
      <p:sp>
        <p:nvSpPr>
          <p:cNvPr id="24" name="Freeform 23">
            <a:extLst>
              <a:ext uri="{FF2B5EF4-FFF2-40B4-BE49-F238E27FC236}">
                <a16:creationId xmlns:a16="http://schemas.microsoft.com/office/drawing/2014/main" id="{63F222F4-B4AC-D8C7-2753-BA7D0F17DCBC}"/>
              </a:ext>
            </a:extLst>
          </p:cNvPr>
          <p:cNvSpPr/>
          <p:nvPr/>
        </p:nvSpPr>
        <p:spPr>
          <a:xfrm>
            <a:off x="7196972" y="2949633"/>
            <a:ext cx="49671" cy="49671"/>
          </a:xfrm>
          <a:custGeom>
            <a:avLst/>
            <a:gdLst>
              <a:gd name="csX0" fmla="*/ 21524 w 49671"/>
              <a:gd name="csY0" fmla="*/ 49671 h 49671"/>
              <a:gd name="csX1" fmla="*/ 21524 w 49671"/>
              <a:gd name="csY1" fmla="*/ 29803 h 49671"/>
              <a:gd name="csX2" fmla="*/ 0 w 49671"/>
              <a:gd name="csY2" fmla="*/ 29803 h 49671"/>
              <a:gd name="csX3" fmla="*/ 0 w 49671"/>
              <a:gd name="csY3" fmla="*/ 21524 h 49671"/>
              <a:gd name="csX4" fmla="*/ 21524 w 49671"/>
              <a:gd name="csY4" fmla="*/ 21524 h 49671"/>
              <a:gd name="csX5" fmla="*/ 21524 w 49671"/>
              <a:gd name="csY5" fmla="*/ 0 h 49671"/>
              <a:gd name="csX6" fmla="*/ 29802 w 49671"/>
              <a:gd name="csY6" fmla="*/ 0 h 49671"/>
              <a:gd name="csX7" fmla="*/ 29802 w 49671"/>
              <a:gd name="csY7" fmla="*/ 21524 h 49671"/>
              <a:gd name="csX8" fmla="*/ 49671 w 49671"/>
              <a:gd name="csY8" fmla="*/ 21524 h 49671"/>
              <a:gd name="csX9" fmla="*/ 49671 w 49671"/>
              <a:gd name="csY9" fmla="*/ 29803 h 49671"/>
              <a:gd name="csX10" fmla="*/ 29802 w 49671"/>
              <a:gd name="csY10" fmla="*/ 29803 h 49671"/>
              <a:gd name="csX11" fmla="*/ 29802 w 49671"/>
              <a:gd name="csY11" fmla="*/ 49671 h 49671"/>
              <a:gd name="csX12" fmla="*/ 21524 w 4967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9671" h="49671">
                <a:moveTo>
                  <a:pt x="21524" y="49671"/>
                </a:moveTo>
                <a:lnTo>
                  <a:pt x="21524" y="29803"/>
                </a:lnTo>
                <a:lnTo>
                  <a:pt x="0" y="29803"/>
                </a:lnTo>
                <a:lnTo>
                  <a:pt x="0" y="21524"/>
                </a:lnTo>
                <a:lnTo>
                  <a:pt x="21524" y="21524"/>
                </a:lnTo>
                <a:lnTo>
                  <a:pt x="21524" y="0"/>
                </a:lnTo>
                <a:lnTo>
                  <a:pt x="29802" y="0"/>
                </a:lnTo>
                <a:lnTo>
                  <a:pt x="29802" y="21524"/>
                </a:lnTo>
                <a:lnTo>
                  <a:pt x="49671" y="21524"/>
                </a:lnTo>
                <a:lnTo>
                  <a:pt x="49671" y="29803"/>
                </a:lnTo>
                <a:lnTo>
                  <a:pt x="29802" y="29803"/>
                </a:lnTo>
                <a:lnTo>
                  <a:pt x="29802" y="49671"/>
                </a:lnTo>
                <a:lnTo>
                  <a:pt x="21524" y="49671"/>
                </a:lnTo>
                <a:close/>
              </a:path>
            </a:pathLst>
          </a:custGeom>
          <a:solidFill>
            <a:srgbClr val="F16549"/>
          </a:solidFill>
          <a:ln w="16550" cap="flat">
            <a:solidFill>
              <a:srgbClr val="3C7CEA"/>
            </a:solidFill>
            <a:prstDash val="solid"/>
            <a:miter/>
          </a:ln>
        </p:spPr>
        <p:txBody>
          <a:bodyPr/>
          <a:lstStyle/>
          <a:p>
            <a:endParaRPr lang="en-US"/>
          </a:p>
        </p:txBody>
      </p:sp>
      <p:sp>
        <p:nvSpPr>
          <p:cNvPr id="25" name="Freeform 24">
            <a:extLst>
              <a:ext uri="{FF2B5EF4-FFF2-40B4-BE49-F238E27FC236}">
                <a16:creationId xmlns:a16="http://schemas.microsoft.com/office/drawing/2014/main" id="{D2B7A5A8-41A9-2BE7-839B-364E5EA1C4BD}"/>
              </a:ext>
            </a:extLst>
          </p:cNvPr>
          <p:cNvSpPr/>
          <p:nvPr/>
        </p:nvSpPr>
        <p:spPr>
          <a:xfrm>
            <a:off x="7196972" y="2974468"/>
            <a:ext cx="62916" cy="49671"/>
          </a:xfrm>
          <a:custGeom>
            <a:avLst/>
            <a:gdLst>
              <a:gd name="csX0" fmla="*/ 26491 w 62916"/>
              <a:gd name="csY0" fmla="*/ 49671 h 49671"/>
              <a:gd name="csX1" fmla="*/ 26491 w 62916"/>
              <a:gd name="csY1" fmla="*/ 29803 h 49671"/>
              <a:gd name="csX2" fmla="*/ 0 w 62916"/>
              <a:gd name="csY2" fmla="*/ 29803 h 49671"/>
              <a:gd name="csX3" fmla="*/ 0 w 62916"/>
              <a:gd name="csY3" fmla="*/ 21524 h 49671"/>
              <a:gd name="csX4" fmla="*/ 26491 w 62916"/>
              <a:gd name="csY4" fmla="*/ 21524 h 49671"/>
              <a:gd name="csX5" fmla="*/ 26491 w 62916"/>
              <a:gd name="csY5" fmla="*/ 0 h 49671"/>
              <a:gd name="csX6" fmla="*/ 36425 w 62916"/>
              <a:gd name="csY6" fmla="*/ 0 h 49671"/>
              <a:gd name="csX7" fmla="*/ 36425 w 62916"/>
              <a:gd name="csY7" fmla="*/ 21524 h 49671"/>
              <a:gd name="csX8" fmla="*/ 62917 w 62916"/>
              <a:gd name="csY8" fmla="*/ 21524 h 49671"/>
              <a:gd name="csX9" fmla="*/ 62917 w 62916"/>
              <a:gd name="csY9" fmla="*/ 29803 h 49671"/>
              <a:gd name="csX10" fmla="*/ 36425 w 62916"/>
              <a:gd name="csY10" fmla="*/ 29803 h 49671"/>
              <a:gd name="csX11" fmla="*/ 36425 w 62916"/>
              <a:gd name="csY11" fmla="*/ 49671 h 49671"/>
              <a:gd name="csX12" fmla="*/ 26491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6491" y="49671"/>
                </a:moveTo>
                <a:lnTo>
                  <a:pt x="26491" y="29803"/>
                </a:lnTo>
                <a:lnTo>
                  <a:pt x="0" y="29803"/>
                </a:lnTo>
                <a:lnTo>
                  <a:pt x="0" y="21524"/>
                </a:lnTo>
                <a:lnTo>
                  <a:pt x="26491" y="21524"/>
                </a:lnTo>
                <a:lnTo>
                  <a:pt x="26491" y="0"/>
                </a:lnTo>
                <a:lnTo>
                  <a:pt x="36425" y="0"/>
                </a:lnTo>
                <a:lnTo>
                  <a:pt x="36425" y="21524"/>
                </a:lnTo>
                <a:lnTo>
                  <a:pt x="62917" y="21524"/>
                </a:lnTo>
                <a:lnTo>
                  <a:pt x="62917" y="29803"/>
                </a:lnTo>
                <a:lnTo>
                  <a:pt x="36425" y="29803"/>
                </a:lnTo>
                <a:lnTo>
                  <a:pt x="36425" y="49671"/>
                </a:lnTo>
                <a:lnTo>
                  <a:pt x="26491" y="49671"/>
                </a:lnTo>
                <a:close/>
              </a:path>
            </a:pathLst>
          </a:custGeom>
          <a:solidFill>
            <a:srgbClr val="F16549"/>
          </a:solidFill>
          <a:ln w="16550" cap="flat">
            <a:solidFill>
              <a:srgbClr val="3C7CEA"/>
            </a:solidFill>
            <a:prstDash val="solid"/>
            <a:miter/>
          </a:ln>
        </p:spPr>
        <p:txBody>
          <a:bodyPr/>
          <a:lstStyle/>
          <a:p>
            <a:endParaRPr lang="en-US"/>
          </a:p>
        </p:txBody>
      </p:sp>
      <p:sp>
        <p:nvSpPr>
          <p:cNvPr id="26" name="Freeform 25">
            <a:extLst>
              <a:ext uri="{FF2B5EF4-FFF2-40B4-BE49-F238E27FC236}">
                <a16:creationId xmlns:a16="http://schemas.microsoft.com/office/drawing/2014/main" id="{A3D3616E-B481-FBDC-E45D-49E3035B946F}"/>
              </a:ext>
            </a:extLst>
          </p:cNvPr>
          <p:cNvSpPr/>
          <p:nvPr/>
        </p:nvSpPr>
        <p:spPr>
          <a:xfrm>
            <a:off x="7370821" y="3085401"/>
            <a:ext cx="61260" cy="49671"/>
          </a:xfrm>
          <a:custGeom>
            <a:avLst/>
            <a:gdLst>
              <a:gd name="csX0" fmla="*/ 24836 w 61260"/>
              <a:gd name="csY0" fmla="*/ 49671 h 49671"/>
              <a:gd name="csX1" fmla="*/ 24836 w 61260"/>
              <a:gd name="csY1" fmla="*/ 29802 h 49671"/>
              <a:gd name="csX2" fmla="*/ 0 w 61260"/>
              <a:gd name="csY2" fmla="*/ 29802 h 49671"/>
              <a:gd name="csX3" fmla="*/ 0 w 61260"/>
              <a:gd name="csY3" fmla="*/ 21524 h 49671"/>
              <a:gd name="csX4" fmla="*/ 24836 w 61260"/>
              <a:gd name="csY4" fmla="*/ 21524 h 49671"/>
              <a:gd name="csX5" fmla="*/ 24836 w 61260"/>
              <a:gd name="csY5" fmla="*/ 0 h 49671"/>
              <a:gd name="csX6" fmla="*/ 36425 w 61260"/>
              <a:gd name="csY6" fmla="*/ 0 h 49671"/>
              <a:gd name="csX7" fmla="*/ 36425 w 61260"/>
              <a:gd name="csY7" fmla="*/ 21524 h 49671"/>
              <a:gd name="csX8" fmla="*/ 61261 w 61260"/>
              <a:gd name="csY8" fmla="*/ 21524 h 49671"/>
              <a:gd name="csX9" fmla="*/ 61261 w 61260"/>
              <a:gd name="csY9" fmla="*/ 29802 h 49671"/>
              <a:gd name="csX10" fmla="*/ 36425 w 61260"/>
              <a:gd name="csY10" fmla="*/ 29802 h 49671"/>
              <a:gd name="csX11" fmla="*/ 36425 w 61260"/>
              <a:gd name="csY11" fmla="*/ 49671 h 49671"/>
              <a:gd name="csX12" fmla="*/ 24836 w 61260"/>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0" h="49671">
                <a:moveTo>
                  <a:pt x="24836" y="49671"/>
                </a:moveTo>
                <a:lnTo>
                  <a:pt x="24836" y="29802"/>
                </a:lnTo>
                <a:lnTo>
                  <a:pt x="0" y="29802"/>
                </a:lnTo>
                <a:lnTo>
                  <a:pt x="0" y="21524"/>
                </a:lnTo>
                <a:lnTo>
                  <a:pt x="24836" y="21524"/>
                </a:lnTo>
                <a:lnTo>
                  <a:pt x="24836" y="0"/>
                </a:lnTo>
                <a:lnTo>
                  <a:pt x="36425" y="0"/>
                </a:lnTo>
                <a:lnTo>
                  <a:pt x="36425" y="21524"/>
                </a:lnTo>
                <a:lnTo>
                  <a:pt x="61261" y="21524"/>
                </a:lnTo>
                <a:lnTo>
                  <a:pt x="61261" y="29802"/>
                </a:lnTo>
                <a:lnTo>
                  <a:pt x="36425" y="29802"/>
                </a:lnTo>
                <a:lnTo>
                  <a:pt x="36425"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27" name="Freeform 26">
            <a:extLst>
              <a:ext uri="{FF2B5EF4-FFF2-40B4-BE49-F238E27FC236}">
                <a16:creationId xmlns:a16="http://schemas.microsoft.com/office/drawing/2014/main" id="{C47890B3-260C-6E15-AF7E-967540F9A568}"/>
              </a:ext>
            </a:extLst>
          </p:cNvPr>
          <p:cNvSpPr/>
          <p:nvPr/>
        </p:nvSpPr>
        <p:spPr>
          <a:xfrm>
            <a:off x="7407246" y="3110236"/>
            <a:ext cx="49671" cy="49671"/>
          </a:xfrm>
          <a:custGeom>
            <a:avLst/>
            <a:gdLst>
              <a:gd name="csX0" fmla="*/ 21524 w 49671"/>
              <a:gd name="csY0" fmla="*/ 49671 h 49671"/>
              <a:gd name="csX1" fmla="*/ 21524 w 49671"/>
              <a:gd name="csY1" fmla="*/ 29802 h 49671"/>
              <a:gd name="csX2" fmla="*/ 0 w 49671"/>
              <a:gd name="csY2" fmla="*/ 29802 h 49671"/>
              <a:gd name="csX3" fmla="*/ 0 w 49671"/>
              <a:gd name="csY3" fmla="*/ 21524 h 49671"/>
              <a:gd name="csX4" fmla="*/ 21524 w 49671"/>
              <a:gd name="csY4" fmla="*/ 21524 h 49671"/>
              <a:gd name="csX5" fmla="*/ 21524 w 49671"/>
              <a:gd name="csY5" fmla="*/ 0 h 49671"/>
              <a:gd name="csX6" fmla="*/ 29803 w 49671"/>
              <a:gd name="csY6" fmla="*/ 0 h 49671"/>
              <a:gd name="csX7" fmla="*/ 29803 w 49671"/>
              <a:gd name="csY7" fmla="*/ 21524 h 49671"/>
              <a:gd name="csX8" fmla="*/ 49671 w 49671"/>
              <a:gd name="csY8" fmla="*/ 21524 h 49671"/>
              <a:gd name="csX9" fmla="*/ 49671 w 49671"/>
              <a:gd name="csY9" fmla="*/ 29802 h 49671"/>
              <a:gd name="csX10" fmla="*/ 29803 w 49671"/>
              <a:gd name="csY10" fmla="*/ 29802 h 49671"/>
              <a:gd name="csX11" fmla="*/ 29803 w 49671"/>
              <a:gd name="csY11" fmla="*/ 49671 h 49671"/>
              <a:gd name="csX12" fmla="*/ 21524 w 4967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9671" h="49671">
                <a:moveTo>
                  <a:pt x="21524" y="49671"/>
                </a:moveTo>
                <a:lnTo>
                  <a:pt x="21524" y="29802"/>
                </a:lnTo>
                <a:lnTo>
                  <a:pt x="0" y="29802"/>
                </a:lnTo>
                <a:lnTo>
                  <a:pt x="0" y="21524"/>
                </a:lnTo>
                <a:lnTo>
                  <a:pt x="21524" y="21524"/>
                </a:lnTo>
                <a:lnTo>
                  <a:pt x="21524" y="0"/>
                </a:lnTo>
                <a:lnTo>
                  <a:pt x="29803" y="0"/>
                </a:lnTo>
                <a:lnTo>
                  <a:pt x="29803" y="21524"/>
                </a:lnTo>
                <a:lnTo>
                  <a:pt x="49671" y="21524"/>
                </a:lnTo>
                <a:lnTo>
                  <a:pt x="49671" y="29802"/>
                </a:lnTo>
                <a:lnTo>
                  <a:pt x="29803" y="29802"/>
                </a:lnTo>
                <a:lnTo>
                  <a:pt x="29803" y="49671"/>
                </a:lnTo>
                <a:lnTo>
                  <a:pt x="21524" y="49671"/>
                </a:lnTo>
                <a:close/>
              </a:path>
            </a:pathLst>
          </a:custGeom>
          <a:solidFill>
            <a:srgbClr val="F16549"/>
          </a:solidFill>
          <a:ln w="16550" cap="flat">
            <a:solidFill>
              <a:srgbClr val="3C7CEA"/>
            </a:solidFill>
            <a:prstDash val="solid"/>
            <a:miter/>
          </a:ln>
        </p:spPr>
        <p:txBody>
          <a:bodyPr/>
          <a:lstStyle/>
          <a:p>
            <a:endParaRPr lang="en-US"/>
          </a:p>
        </p:txBody>
      </p:sp>
      <p:sp>
        <p:nvSpPr>
          <p:cNvPr id="28" name="Freeform 27">
            <a:extLst>
              <a:ext uri="{FF2B5EF4-FFF2-40B4-BE49-F238E27FC236}">
                <a16:creationId xmlns:a16="http://schemas.microsoft.com/office/drawing/2014/main" id="{8E1E1428-7D3E-89E6-7C58-4F3EE4E4DB80}"/>
              </a:ext>
            </a:extLst>
          </p:cNvPr>
          <p:cNvSpPr/>
          <p:nvPr/>
        </p:nvSpPr>
        <p:spPr>
          <a:xfrm>
            <a:off x="8150657" y="3679798"/>
            <a:ext cx="62916" cy="49671"/>
          </a:xfrm>
          <a:custGeom>
            <a:avLst/>
            <a:gdLst>
              <a:gd name="csX0" fmla="*/ 24836 w 62916"/>
              <a:gd name="csY0" fmla="*/ 49671 h 49671"/>
              <a:gd name="csX1" fmla="*/ 24836 w 62916"/>
              <a:gd name="csY1" fmla="*/ 28147 h 49671"/>
              <a:gd name="csX2" fmla="*/ 0 w 62916"/>
              <a:gd name="csY2" fmla="*/ 28147 h 49671"/>
              <a:gd name="csX3" fmla="*/ 0 w 62916"/>
              <a:gd name="csY3" fmla="*/ 19868 h 49671"/>
              <a:gd name="csX4" fmla="*/ 24836 w 62916"/>
              <a:gd name="csY4" fmla="*/ 19868 h 49671"/>
              <a:gd name="csX5" fmla="*/ 24836 w 62916"/>
              <a:gd name="csY5" fmla="*/ 0 h 49671"/>
              <a:gd name="csX6" fmla="*/ 36425 w 62916"/>
              <a:gd name="csY6" fmla="*/ 0 h 49671"/>
              <a:gd name="csX7" fmla="*/ 36425 w 62916"/>
              <a:gd name="csY7" fmla="*/ 19868 h 49671"/>
              <a:gd name="csX8" fmla="*/ 62917 w 62916"/>
              <a:gd name="csY8" fmla="*/ 19868 h 49671"/>
              <a:gd name="csX9" fmla="*/ 62917 w 62916"/>
              <a:gd name="csY9" fmla="*/ 28147 h 49671"/>
              <a:gd name="csX10" fmla="*/ 36425 w 62916"/>
              <a:gd name="csY10" fmla="*/ 28147 h 49671"/>
              <a:gd name="csX11" fmla="*/ 36425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8147"/>
                </a:lnTo>
                <a:lnTo>
                  <a:pt x="0" y="28147"/>
                </a:lnTo>
                <a:lnTo>
                  <a:pt x="0" y="19868"/>
                </a:lnTo>
                <a:lnTo>
                  <a:pt x="24836" y="19868"/>
                </a:lnTo>
                <a:lnTo>
                  <a:pt x="24836" y="0"/>
                </a:lnTo>
                <a:lnTo>
                  <a:pt x="36425" y="0"/>
                </a:lnTo>
                <a:lnTo>
                  <a:pt x="36425" y="19868"/>
                </a:lnTo>
                <a:lnTo>
                  <a:pt x="62917" y="19868"/>
                </a:lnTo>
                <a:lnTo>
                  <a:pt x="62917" y="28147"/>
                </a:lnTo>
                <a:lnTo>
                  <a:pt x="36425" y="28147"/>
                </a:lnTo>
                <a:lnTo>
                  <a:pt x="36425"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29" name="Freeform 28">
            <a:extLst>
              <a:ext uri="{FF2B5EF4-FFF2-40B4-BE49-F238E27FC236}">
                <a16:creationId xmlns:a16="http://schemas.microsoft.com/office/drawing/2014/main" id="{B781E0D7-C7B7-B123-DF16-68ECFDADEFE5}"/>
              </a:ext>
            </a:extLst>
          </p:cNvPr>
          <p:cNvSpPr/>
          <p:nvPr/>
        </p:nvSpPr>
        <p:spPr>
          <a:xfrm>
            <a:off x="9067917" y="4050676"/>
            <a:ext cx="61261" cy="49671"/>
          </a:xfrm>
          <a:custGeom>
            <a:avLst/>
            <a:gdLst>
              <a:gd name="csX0" fmla="*/ 24836 w 61261"/>
              <a:gd name="csY0" fmla="*/ 49671 h 49671"/>
              <a:gd name="csX1" fmla="*/ 24836 w 61261"/>
              <a:gd name="csY1" fmla="*/ 29803 h 49671"/>
              <a:gd name="csX2" fmla="*/ 0 w 61261"/>
              <a:gd name="csY2" fmla="*/ 29803 h 49671"/>
              <a:gd name="csX3" fmla="*/ 0 w 61261"/>
              <a:gd name="csY3" fmla="*/ 19869 h 49671"/>
              <a:gd name="csX4" fmla="*/ 24836 w 61261"/>
              <a:gd name="csY4" fmla="*/ 19869 h 49671"/>
              <a:gd name="csX5" fmla="*/ 24836 w 61261"/>
              <a:gd name="csY5" fmla="*/ 0 h 49671"/>
              <a:gd name="csX6" fmla="*/ 36426 w 61261"/>
              <a:gd name="csY6" fmla="*/ 0 h 49671"/>
              <a:gd name="csX7" fmla="*/ 36426 w 61261"/>
              <a:gd name="csY7" fmla="*/ 19869 h 49671"/>
              <a:gd name="csX8" fmla="*/ 61261 w 61261"/>
              <a:gd name="csY8" fmla="*/ 19869 h 49671"/>
              <a:gd name="csX9" fmla="*/ 61261 w 61261"/>
              <a:gd name="csY9" fmla="*/ 29803 h 49671"/>
              <a:gd name="csX10" fmla="*/ 36426 w 61261"/>
              <a:gd name="csY10" fmla="*/ 29803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9803"/>
                </a:lnTo>
                <a:lnTo>
                  <a:pt x="0" y="29803"/>
                </a:lnTo>
                <a:lnTo>
                  <a:pt x="0" y="19869"/>
                </a:lnTo>
                <a:lnTo>
                  <a:pt x="24836" y="19869"/>
                </a:lnTo>
                <a:lnTo>
                  <a:pt x="24836" y="0"/>
                </a:lnTo>
                <a:lnTo>
                  <a:pt x="36426" y="0"/>
                </a:lnTo>
                <a:lnTo>
                  <a:pt x="36426" y="19869"/>
                </a:lnTo>
                <a:lnTo>
                  <a:pt x="61261" y="19869"/>
                </a:lnTo>
                <a:lnTo>
                  <a:pt x="61261" y="29803"/>
                </a:lnTo>
                <a:lnTo>
                  <a:pt x="36426" y="29803"/>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30" name="Freeform 29">
            <a:extLst>
              <a:ext uri="{FF2B5EF4-FFF2-40B4-BE49-F238E27FC236}">
                <a16:creationId xmlns:a16="http://schemas.microsoft.com/office/drawing/2014/main" id="{8BFA575A-CA02-ED1E-492F-5A618ED27CDD}"/>
              </a:ext>
            </a:extLst>
          </p:cNvPr>
          <p:cNvSpPr/>
          <p:nvPr/>
        </p:nvSpPr>
        <p:spPr>
          <a:xfrm>
            <a:off x="9067917" y="4050676"/>
            <a:ext cx="61261" cy="49671"/>
          </a:xfrm>
          <a:custGeom>
            <a:avLst/>
            <a:gdLst>
              <a:gd name="csX0" fmla="*/ 24836 w 61261"/>
              <a:gd name="csY0" fmla="*/ 49671 h 49671"/>
              <a:gd name="csX1" fmla="*/ 24836 w 61261"/>
              <a:gd name="csY1" fmla="*/ 29803 h 49671"/>
              <a:gd name="csX2" fmla="*/ 0 w 61261"/>
              <a:gd name="csY2" fmla="*/ 29803 h 49671"/>
              <a:gd name="csX3" fmla="*/ 0 w 61261"/>
              <a:gd name="csY3" fmla="*/ 19869 h 49671"/>
              <a:gd name="csX4" fmla="*/ 24836 w 61261"/>
              <a:gd name="csY4" fmla="*/ 19869 h 49671"/>
              <a:gd name="csX5" fmla="*/ 24836 w 61261"/>
              <a:gd name="csY5" fmla="*/ 0 h 49671"/>
              <a:gd name="csX6" fmla="*/ 36426 w 61261"/>
              <a:gd name="csY6" fmla="*/ 0 h 49671"/>
              <a:gd name="csX7" fmla="*/ 36426 w 61261"/>
              <a:gd name="csY7" fmla="*/ 19869 h 49671"/>
              <a:gd name="csX8" fmla="*/ 61261 w 61261"/>
              <a:gd name="csY8" fmla="*/ 19869 h 49671"/>
              <a:gd name="csX9" fmla="*/ 61261 w 61261"/>
              <a:gd name="csY9" fmla="*/ 29803 h 49671"/>
              <a:gd name="csX10" fmla="*/ 36426 w 61261"/>
              <a:gd name="csY10" fmla="*/ 29803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9803"/>
                </a:lnTo>
                <a:lnTo>
                  <a:pt x="0" y="29803"/>
                </a:lnTo>
                <a:lnTo>
                  <a:pt x="0" y="19869"/>
                </a:lnTo>
                <a:lnTo>
                  <a:pt x="24836" y="19869"/>
                </a:lnTo>
                <a:lnTo>
                  <a:pt x="24836" y="0"/>
                </a:lnTo>
                <a:lnTo>
                  <a:pt x="36426" y="0"/>
                </a:lnTo>
                <a:lnTo>
                  <a:pt x="36426" y="19869"/>
                </a:lnTo>
                <a:lnTo>
                  <a:pt x="61261" y="19869"/>
                </a:lnTo>
                <a:lnTo>
                  <a:pt x="61261" y="29803"/>
                </a:lnTo>
                <a:lnTo>
                  <a:pt x="36426" y="29803"/>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31" name="Freeform 30">
            <a:extLst>
              <a:ext uri="{FF2B5EF4-FFF2-40B4-BE49-F238E27FC236}">
                <a16:creationId xmlns:a16="http://schemas.microsoft.com/office/drawing/2014/main" id="{844F19D6-B031-4F6C-0F6F-324EFF439570}"/>
              </a:ext>
            </a:extLst>
          </p:cNvPr>
          <p:cNvSpPr/>
          <p:nvPr/>
        </p:nvSpPr>
        <p:spPr>
          <a:xfrm>
            <a:off x="9079507" y="4050676"/>
            <a:ext cx="62916" cy="49671"/>
          </a:xfrm>
          <a:custGeom>
            <a:avLst/>
            <a:gdLst>
              <a:gd name="csX0" fmla="*/ 24836 w 62916"/>
              <a:gd name="csY0" fmla="*/ 49671 h 49671"/>
              <a:gd name="csX1" fmla="*/ 24836 w 62916"/>
              <a:gd name="csY1" fmla="*/ 29803 h 49671"/>
              <a:gd name="csX2" fmla="*/ 0 w 62916"/>
              <a:gd name="csY2" fmla="*/ 29803 h 49671"/>
              <a:gd name="csX3" fmla="*/ 0 w 62916"/>
              <a:gd name="csY3" fmla="*/ 19869 h 49671"/>
              <a:gd name="csX4" fmla="*/ 24836 w 62916"/>
              <a:gd name="csY4" fmla="*/ 19869 h 49671"/>
              <a:gd name="csX5" fmla="*/ 24836 w 62916"/>
              <a:gd name="csY5" fmla="*/ 0 h 49671"/>
              <a:gd name="csX6" fmla="*/ 36426 w 62916"/>
              <a:gd name="csY6" fmla="*/ 0 h 49671"/>
              <a:gd name="csX7" fmla="*/ 36426 w 62916"/>
              <a:gd name="csY7" fmla="*/ 19869 h 49671"/>
              <a:gd name="csX8" fmla="*/ 62917 w 62916"/>
              <a:gd name="csY8" fmla="*/ 19869 h 49671"/>
              <a:gd name="csX9" fmla="*/ 62917 w 62916"/>
              <a:gd name="csY9" fmla="*/ 29803 h 49671"/>
              <a:gd name="csX10" fmla="*/ 36426 w 62916"/>
              <a:gd name="csY10" fmla="*/ 29803 h 49671"/>
              <a:gd name="csX11" fmla="*/ 36426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9803"/>
                </a:lnTo>
                <a:lnTo>
                  <a:pt x="0" y="29803"/>
                </a:lnTo>
                <a:lnTo>
                  <a:pt x="0" y="19869"/>
                </a:lnTo>
                <a:lnTo>
                  <a:pt x="24836" y="19869"/>
                </a:lnTo>
                <a:lnTo>
                  <a:pt x="24836" y="0"/>
                </a:lnTo>
                <a:lnTo>
                  <a:pt x="36426" y="0"/>
                </a:lnTo>
                <a:lnTo>
                  <a:pt x="36426" y="19869"/>
                </a:lnTo>
                <a:lnTo>
                  <a:pt x="62917" y="19869"/>
                </a:lnTo>
                <a:lnTo>
                  <a:pt x="62917" y="29803"/>
                </a:lnTo>
                <a:lnTo>
                  <a:pt x="36426" y="29803"/>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32" name="Freeform 31">
            <a:extLst>
              <a:ext uri="{FF2B5EF4-FFF2-40B4-BE49-F238E27FC236}">
                <a16:creationId xmlns:a16="http://schemas.microsoft.com/office/drawing/2014/main" id="{947191A0-A9C7-CEDC-7D48-1D026778EEAD}"/>
              </a:ext>
            </a:extLst>
          </p:cNvPr>
          <p:cNvSpPr/>
          <p:nvPr/>
        </p:nvSpPr>
        <p:spPr>
          <a:xfrm>
            <a:off x="9377533" y="4075511"/>
            <a:ext cx="49671" cy="49671"/>
          </a:xfrm>
          <a:custGeom>
            <a:avLst/>
            <a:gdLst>
              <a:gd name="csX0" fmla="*/ 19869 w 49671"/>
              <a:gd name="csY0" fmla="*/ 49671 h 49671"/>
              <a:gd name="csX1" fmla="*/ 19869 w 49671"/>
              <a:gd name="csY1" fmla="*/ 28147 h 49671"/>
              <a:gd name="csX2" fmla="*/ 0 w 49671"/>
              <a:gd name="csY2" fmla="*/ 28147 h 49671"/>
              <a:gd name="csX3" fmla="*/ 0 w 49671"/>
              <a:gd name="csY3" fmla="*/ 19869 h 49671"/>
              <a:gd name="csX4" fmla="*/ 19869 w 49671"/>
              <a:gd name="csY4" fmla="*/ 19869 h 49671"/>
              <a:gd name="csX5" fmla="*/ 19869 w 49671"/>
              <a:gd name="csY5" fmla="*/ 0 h 49671"/>
              <a:gd name="csX6" fmla="*/ 28147 w 49671"/>
              <a:gd name="csY6" fmla="*/ 0 h 49671"/>
              <a:gd name="csX7" fmla="*/ 28147 w 49671"/>
              <a:gd name="csY7" fmla="*/ 19869 h 49671"/>
              <a:gd name="csX8" fmla="*/ 49671 w 49671"/>
              <a:gd name="csY8" fmla="*/ 19869 h 49671"/>
              <a:gd name="csX9" fmla="*/ 49671 w 49671"/>
              <a:gd name="csY9" fmla="*/ 28147 h 49671"/>
              <a:gd name="csX10" fmla="*/ 28147 w 49671"/>
              <a:gd name="csY10" fmla="*/ 28147 h 49671"/>
              <a:gd name="csX11" fmla="*/ 28147 w 49671"/>
              <a:gd name="csY11" fmla="*/ 49671 h 49671"/>
              <a:gd name="csX12" fmla="*/ 19869 w 4967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9671" h="49671">
                <a:moveTo>
                  <a:pt x="19869" y="49671"/>
                </a:moveTo>
                <a:lnTo>
                  <a:pt x="19869" y="28147"/>
                </a:lnTo>
                <a:lnTo>
                  <a:pt x="0" y="28147"/>
                </a:lnTo>
                <a:lnTo>
                  <a:pt x="0" y="19869"/>
                </a:lnTo>
                <a:lnTo>
                  <a:pt x="19869" y="19869"/>
                </a:lnTo>
                <a:lnTo>
                  <a:pt x="19869" y="0"/>
                </a:lnTo>
                <a:lnTo>
                  <a:pt x="28147" y="0"/>
                </a:lnTo>
                <a:lnTo>
                  <a:pt x="28147" y="19869"/>
                </a:lnTo>
                <a:lnTo>
                  <a:pt x="49671" y="19869"/>
                </a:lnTo>
                <a:lnTo>
                  <a:pt x="49671" y="28147"/>
                </a:lnTo>
                <a:lnTo>
                  <a:pt x="28147" y="28147"/>
                </a:lnTo>
                <a:lnTo>
                  <a:pt x="28147" y="49671"/>
                </a:lnTo>
                <a:lnTo>
                  <a:pt x="19869" y="49671"/>
                </a:lnTo>
                <a:close/>
              </a:path>
            </a:pathLst>
          </a:custGeom>
          <a:solidFill>
            <a:srgbClr val="F16549"/>
          </a:solidFill>
          <a:ln w="16550" cap="flat">
            <a:solidFill>
              <a:srgbClr val="3C7CEA"/>
            </a:solidFill>
            <a:prstDash val="solid"/>
            <a:miter/>
          </a:ln>
        </p:spPr>
        <p:txBody>
          <a:bodyPr/>
          <a:lstStyle/>
          <a:p>
            <a:endParaRPr lang="en-US"/>
          </a:p>
        </p:txBody>
      </p:sp>
      <p:sp>
        <p:nvSpPr>
          <p:cNvPr id="33" name="Freeform 32">
            <a:extLst>
              <a:ext uri="{FF2B5EF4-FFF2-40B4-BE49-F238E27FC236}">
                <a16:creationId xmlns:a16="http://schemas.microsoft.com/office/drawing/2014/main" id="{701D6220-8607-1656-E1FB-F7A8ECEA115B}"/>
              </a:ext>
            </a:extLst>
          </p:cNvPr>
          <p:cNvSpPr/>
          <p:nvPr/>
        </p:nvSpPr>
        <p:spPr>
          <a:xfrm>
            <a:off x="9377533" y="4075511"/>
            <a:ext cx="61261" cy="49671"/>
          </a:xfrm>
          <a:custGeom>
            <a:avLst/>
            <a:gdLst>
              <a:gd name="csX0" fmla="*/ 24836 w 61261"/>
              <a:gd name="csY0" fmla="*/ 49671 h 49671"/>
              <a:gd name="csX1" fmla="*/ 24836 w 61261"/>
              <a:gd name="csY1" fmla="*/ 28147 h 49671"/>
              <a:gd name="csX2" fmla="*/ 0 w 61261"/>
              <a:gd name="csY2" fmla="*/ 28147 h 49671"/>
              <a:gd name="csX3" fmla="*/ 0 w 61261"/>
              <a:gd name="csY3" fmla="*/ 19869 h 49671"/>
              <a:gd name="csX4" fmla="*/ 24836 w 61261"/>
              <a:gd name="csY4" fmla="*/ 19869 h 49671"/>
              <a:gd name="csX5" fmla="*/ 24836 w 61261"/>
              <a:gd name="csY5" fmla="*/ 0 h 49671"/>
              <a:gd name="csX6" fmla="*/ 36426 w 61261"/>
              <a:gd name="csY6" fmla="*/ 0 h 49671"/>
              <a:gd name="csX7" fmla="*/ 36426 w 61261"/>
              <a:gd name="csY7" fmla="*/ 19869 h 49671"/>
              <a:gd name="csX8" fmla="*/ 61261 w 61261"/>
              <a:gd name="csY8" fmla="*/ 19869 h 49671"/>
              <a:gd name="csX9" fmla="*/ 61261 w 61261"/>
              <a:gd name="csY9" fmla="*/ 28147 h 49671"/>
              <a:gd name="csX10" fmla="*/ 36426 w 61261"/>
              <a:gd name="csY10" fmla="*/ 28147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8147"/>
                </a:lnTo>
                <a:lnTo>
                  <a:pt x="0" y="28147"/>
                </a:lnTo>
                <a:lnTo>
                  <a:pt x="0" y="19869"/>
                </a:lnTo>
                <a:lnTo>
                  <a:pt x="24836" y="19869"/>
                </a:lnTo>
                <a:lnTo>
                  <a:pt x="24836" y="0"/>
                </a:lnTo>
                <a:lnTo>
                  <a:pt x="36426" y="0"/>
                </a:lnTo>
                <a:lnTo>
                  <a:pt x="36426" y="19869"/>
                </a:lnTo>
                <a:lnTo>
                  <a:pt x="61261" y="19869"/>
                </a:lnTo>
                <a:lnTo>
                  <a:pt x="61261" y="28147"/>
                </a:lnTo>
                <a:lnTo>
                  <a:pt x="36426" y="28147"/>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34" name="Freeform 33">
            <a:extLst>
              <a:ext uri="{FF2B5EF4-FFF2-40B4-BE49-F238E27FC236}">
                <a16:creationId xmlns:a16="http://schemas.microsoft.com/office/drawing/2014/main" id="{0C4417E2-E760-A520-2068-D972DA01FFFD}"/>
              </a:ext>
            </a:extLst>
          </p:cNvPr>
          <p:cNvSpPr/>
          <p:nvPr/>
        </p:nvSpPr>
        <p:spPr>
          <a:xfrm>
            <a:off x="9673905" y="4150018"/>
            <a:ext cx="62916" cy="49671"/>
          </a:xfrm>
          <a:custGeom>
            <a:avLst/>
            <a:gdLst>
              <a:gd name="csX0" fmla="*/ 24836 w 62916"/>
              <a:gd name="csY0" fmla="*/ 49671 h 49671"/>
              <a:gd name="csX1" fmla="*/ 24836 w 62916"/>
              <a:gd name="csY1" fmla="*/ 28147 h 49671"/>
              <a:gd name="csX2" fmla="*/ 0 w 62916"/>
              <a:gd name="csY2" fmla="*/ 28147 h 49671"/>
              <a:gd name="csX3" fmla="*/ 0 w 62916"/>
              <a:gd name="csY3" fmla="*/ 19869 h 49671"/>
              <a:gd name="csX4" fmla="*/ 24836 w 62916"/>
              <a:gd name="csY4" fmla="*/ 19869 h 49671"/>
              <a:gd name="csX5" fmla="*/ 24836 w 62916"/>
              <a:gd name="csY5" fmla="*/ 0 h 49671"/>
              <a:gd name="csX6" fmla="*/ 36426 w 62916"/>
              <a:gd name="csY6" fmla="*/ 0 h 49671"/>
              <a:gd name="csX7" fmla="*/ 36426 w 62916"/>
              <a:gd name="csY7" fmla="*/ 19869 h 49671"/>
              <a:gd name="csX8" fmla="*/ 62917 w 62916"/>
              <a:gd name="csY8" fmla="*/ 19869 h 49671"/>
              <a:gd name="csX9" fmla="*/ 62917 w 62916"/>
              <a:gd name="csY9" fmla="*/ 28147 h 49671"/>
              <a:gd name="csX10" fmla="*/ 36426 w 62916"/>
              <a:gd name="csY10" fmla="*/ 28147 h 49671"/>
              <a:gd name="csX11" fmla="*/ 36426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8147"/>
                </a:lnTo>
                <a:lnTo>
                  <a:pt x="0" y="28147"/>
                </a:lnTo>
                <a:lnTo>
                  <a:pt x="0" y="19869"/>
                </a:lnTo>
                <a:lnTo>
                  <a:pt x="24836" y="19869"/>
                </a:lnTo>
                <a:lnTo>
                  <a:pt x="24836" y="0"/>
                </a:lnTo>
                <a:lnTo>
                  <a:pt x="36426" y="0"/>
                </a:lnTo>
                <a:lnTo>
                  <a:pt x="36426" y="19869"/>
                </a:lnTo>
                <a:lnTo>
                  <a:pt x="62917" y="19869"/>
                </a:lnTo>
                <a:lnTo>
                  <a:pt x="62917" y="28147"/>
                </a:lnTo>
                <a:lnTo>
                  <a:pt x="36426" y="28147"/>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35" name="Freeform 34">
            <a:extLst>
              <a:ext uri="{FF2B5EF4-FFF2-40B4-BE49-F238E27FC236}">
                <a16:creationId xmlns:a16="http://schemas.microsoft.com/office/drawing/2014/main" id="{7B6C1AE0-C63C-3249-EFD6-BC75F884DA7B}"/>
              </a:ext>
            </a:extLst>
          </p:cNvPr>
          <p:cNvSpPr/>
          <p:nvPr/>
        </p:nvSpPr>
        <p:spPr>
          <a:xfrm>
            <a:off x="9687150" y="4150018"/>
            <a:ext cx="61261" cy="49671"/>
          </a:xfrm>
          <a:custGeom>
            <a:avLst/>
            <a:gdLst>
              <a:gd name="csX0" fmla="*/ 24836 w 61261"/>
              <a:gd name="csY0" fmla="*/ 49671 h 49671"/>
              <a:gd name="csX1" fmla="*/ 24836 w 61261"/>
              <a:gd name="csY1" fmla="*/ 28147 h 49671"/>
              <a:gd name="csX2" fmla="*/ 0 w 61261"/>
              <a:gd name="csY2" fmla="*/ 28147 h 49671"/>
              <a:gd name="csX3" fmla="*/ 0 w 61261"/>
              <a:gd name="csY3" fmla="*/ 19869 h 49671"/>
              <a:gd name="csX4" fmla="*/ 24836 w 61261"/>
              <a:gd name="csY4" fmla="*/ 19869 h 49671"/>
              <a:gd name="csX5" fmla="*/ 24836 w 61261"/>
              <a:gd name="csY5" fmla="*/ 0 h 49671"/>
              <a:gd name="csX6" fmla="*/ 36426 w 61261"/>
              <a:gd name="csY6" fmla="*/ 0 h 49671"/>
              <a:gd name="csX7" fmla="*/ 36426 w 61261"/>
              <a:gd name="csY7" fmla="*/ 19869 h 49671"/>
              <a:gd name="csX8" fmla="*/ 61261 w 61261"/>
              <a:gd name="csY8" fmla="*/ 19869 h 49671"/>
              <a:gd name="csX9" fmla="*/ 61261 w 61261"/>
              <a:gd name="csY9" fmla="*/ 28147 h 49671"/>
              <a:gd name="csX10" fmla="*/ 36426 w 61261"/>
              <a:gd name="csY10" fmla="*/ 28147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8147"/>
                </a:lnTo>
                <a:lnTo>
                  <a:pt x="0" y="28147"/>
                </a:lnTo>
                <a:lnTo>
                  <a:pt x="0" y="19869"/>
                </a:lnTo>
                <a:lnTo>
                  <a:pt x="24836" y="19869"/>
                </a:lnTo>
                <a:lnTo>
                  <a:pt x="24836" y="0"/>
                </a:lnTo>
                <a:lnTo>
                  <a:pt x="36426" y="0"/>
                </a:lnTo>
                <a:lnTo>
                  <a:pt x="36426" y="19869"/>
                </a:lnTo>
                <a:lnTo>
                  <a:pt x="61261" y="19869"/>
                </a:lnTo>
                <a:lnTo>
                  <a:pt x="61261" y="28147"/>
                </a:lnTo>
                <a:lnTo>
                  <a:pt x="36426" y="28147"/>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36" name="Freeform 35">
            <a:extLst>
              <a:ext uri="{FF2B5EF4-FFF2-40B4-BE49-F238E27FC236}">
                <a16:creationId xmlns:a16="http://schemas.microsoft.com/office/drawing/2014/main" id="{FAF4A9AB-FD3F-7B19-07DE-8FC493F9315A}"/>
              </a:ext>
            </a:extLst>
          </p:cNvPr>
          <p:cNvSpPr/>
          <p:nvPr/>
        </p:nvSpPr>
        <p:spPr>
          <a:xfrm>
            <a:off x="9698740" y="4150018"/>
            <a:ext cx="61261" cy="49671"/>
          </a:xfrm>
          <a:custGeom>
            <a:avLst/>
            <a:gdLst>
              <a:gd name="csX0" fmla="*/ 24836 w 61261"/>
              <a:gd name="csY0" fmla="*/ 49671 h 49671"/>
              <a:gd name="csX1" fmla="*/ 24836 w 61261"/>
              <a:gd name="csY1" fmla="*/ 28147 h 49671"/>
              <a:gd name="csX2" fmla="*/ 0 w 61261"/>
              <a:gd name="csY2" fmla="*/ 28147 h 49671"/>
              <a:gd name="csX3" fmla="*/ 0 w 61261"/>
              <a:gd name="csY3" fmla="*/ 19869 h 49671"/>
              <a:gd name="csX4" fmla="*/ 24836 w 61261"/>
              <a:gd name="csY4" fmla="*/ 19869 h 49671"/>
              <a:gd name="csX5" fmla="*/ 24836 w 61261"/>
              <a:gd name="csY5" fmla="*/ 0 h 49671"/>
              <a:gd name="csX6" fmla="*/ 36426 w 61261"/>
              <a:gd name="csY6" fmla="*/ 0 h 49671"/>
              <a:gd name="csX7" fmla="*/ 36426 w 61261"/>
              <a:gd name="csY7" fmla="*/ 19869 h 49671"/>
              <a:gd name="csX8" fmla="*/ 61261 w 61261"/>
              <a:gd name="csY8" fmla="*/ 19869 h 49671"/>
              <a:gd name="csX9" fmla="*/ 61261 w 61261"/>
              <a:gd name="csY9" fmla="*/ 28147 h 49671"/>
              <a:gd name="csX10" fmla="*/ 36426 w 61261"/>
              <a:gd name="csY10" fmla="*/ 28147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8147"/>
                </a:lnTo>
                <a:lnTo>
                  <a:pt x="0" y="28147"/>
                </a:lnTo>
                <a:lnTo>
                  <a:pt x="0" y="19869"/>
                </a:lnTo>
                <a:lnTo>
                  <a:pt x="24836" y="19869"/>
                </a:lnTo>
                <a:lnTo>
                  <a:pt x="24836" y="0"/>
                </a:lnTo>
                <a:lnTo>
                  <a:pt x="36426" y="0"/>
                </a:lnTo>
                <a:lnTo>
                  <a:pt x="36426" y="19869"/>
                </a:lnTo>
                <a:lnTo>
                  <a:pt x="61261" y="19869"/>
                </a:lnTo>
                <a:lnTo>
                  <a:pt x="61261" y="28147"/>
                </a:lnTo>
                <a:lnTo>
                  <a:pt x="36426" y="28147"/>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37" name="Freeform 36">
            <a:extLst>
              <a:ext uri="{FF2B5EF4-FFF2-40B4-BE49-F238E27FC236}">
                <a16:creationId xmlns:a16="http://schemas.microsoft.com/office/drawing/2014/main" id="{1C01601B-B10E-0DA2-E311-F990176C2DF9}"/>
              </a:ext>
            </a:extLst>
          </p:cNvPr>
          <p:cNvSpPr/>
          <p:nvPr/>
        </p:nvSpPr>
        <p:spPr>
          <a:xfrm>
            <a:off x="9958686" y="4150018"/>
            <a:ext cx="62916" cy="49671"/>
          </a:xfrm>
          <a:custGeom>
            <a:avLst/>
            <a:gdLst>
              <a:gd name="csX0" fmla="*/ 24836 w 62916"/>
              <a:gd name="csY0" fmla="*/ 49671 h 49671"/>
              <a:gd name="csX1" fmla="*/ 24836 w 62916"/>
              <a:gd name="csY1" fmla="*/ 28147 h 49671"/>
              <a:gd name="csX2" fmla="*/ 0 w 62916"/>
              <a:gd name="csY2" fmla="*/ 28147 h 49671"/>
              <a:gd name="csX3" fmla="*/ 0 w 62916"/>
              <a:gd name="csY3" fmla="*/ 19869 h 49671"/>
              <a:gd name="csX4" fmla="*/ 24836 w 62916"/>
              <a:gd name="csY4" fmla="*/ 19869 h 49671"/>
              <a:gd name="csX5" fmla="*/ 24836 w 62916"/>
              <a:gd name="csY5" fmla="*/ 0 h 49671"/>
              <a:gd name="csX6" fmla="*/ 36425 w 62916"/>
              <a:gd name="csY6" fmla="*/ 0 h 49671"/>
              <a:gd name="csX7" fmla="*/ 36425 w 62916"/>
              <a:gd name="csY7" fmla="*/ 19869 h 49671"/>
              <a:gd name="csX8" fmla="*/ 62917 w 62916"/>
              <a:gd name="csY8" fmla="*/ 19869 h 49671"/>
              <a:gd name="csX9" fmla="*/ 62917 w 62916"/>
              <a:gd name="csY9" fmla="*/ 28147 h 49671"/>
              <a:gd name="csX10" fmla="*/ 36425 w 62916"/>
              <a:gd name="csY10" fmla="*/ 28147 h 49671"/>
              <a:gd name="csX11" fmla="*/ 36425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8147"/>
                </a:lnTo>
                <a:lnTo>
                  <a:pt x="0" y="28147"/>
                </a:lnTo>
                <a:lnTo>
                  <a:pt x="0" y="19869"/>
                </a:lnTo>
                <a:lnTo>
                  <a:pt x="24836" y="19869"/>
                </a:lnTo>
                <a:lnTo>
                  <a:pt x="24836" y="0"/>
                </a:lnTo>
                <a:lnTo>
                  <a:pt x="36425" y="0"/>
                </a:lnTo>
                <a:lnTo>
                  <a:pt x="36425" y="19869"/>
                </a:lnTo>
                <a:lnTo>
                  <a:pt x="62917" y="19869"/>
                </a:lnTo>
                <a:lnTo>
                  <a:pt x="62917" y="28147"/>
                </a:lnTo>
                <a:lnTo>
                  <a:pt x="36425" y="28147"/>
                </a:lnTo>
                <a:lnTo>
                  <a:pt x="36425"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38" name="Freeform 37">
            <a:extLst>
              <a:ext uri="{FF2B5EF4-FFF2-40B4-BE49-F238E27FC236}">
                <a16:creationId xmlns:a16="http://schemas.microsoft.com/office/drawing/2014/main" id="{17688F78-5B93-DF9D-6FE9-E7BC51BE257F}"/>
              </a:ext>
            </a:extLst>
          </p:cNvPr>
          <p:cNvSpPr/>
          <p:nvPr/>
        </p:nvSpPr>
        <p:spPr>
          <a:xfrm>
            <a:off x="10256713" y="4199689"/>
            <a:ext cx="61260" cy="49671"/>
          </a:xfrm>
          <a:custGeom>
            <a:avLst/>
            <a:gdLst>
              <a:gd name="csX0" fmla="*/ 24836 w 61260"/>
              <a:gd name="csY0" fmla="*/ 49671 h 49671"/>
              <a:gd name="csX1" fmla="*/ 24836 w 61260"/>
              <a:gd name="csY1" fmla="*/ 28147 h 49671"/>
              <a:gd name="csX2" fmla="*/ 0 w 61260"/>
              <a:gd name="csY2" fmla="*/ 28147 h 49671"/>
              <a:gd name="csX3" fmla="*/ 0 w 61260"/>
              <a:gd name="csY3" fmla="*/ 19869 h 49671"/>
              <a:gd name="csX4" fmla="*/ 24836 w 61260"/>
              <a:gd name="csY4" fmla="*/ 19869 h 49671"/>
              <a:gd name="csX5" fmla="*/ 24836 w 61260"/>
              <a:gd name="csY5" fmla="*/ 0 h 49671"/>
              <a:gd name="csX6" fmla="*/ 36425 w 61260"/>
              <a:gd name="csY6" fmla="*/ 0 h 49671"/>
              <a:gd name="csX7" fmla="*/ 36425 w 61260"/>
              <a:gd name="csY7" fmla="*/ 19869 h 49671"/>
              <a:gd name="csX8" fmla="*/ 61260 w 61260"/>
              <a:gd name="csY8" fmla="*/ 19869 h 49671"/>
              <a:gd name="csX9" fmla="*/ 61260 w 61260"/>
              <a:gd name="csY9" fmla="*/ 28147 h 49671"/>
              <a:gd name="csX10" fmla="*/ 36425 w 61260"/>
              <a:gd name="csY10" fmla="*/ 28147 h 49671"/>
              <a:gd name="csX11" fmla="*/ 36425 w 61260"/>
              <a:gd name="csY11" fmla="*/ 49671 h 49671"/>
              <a:gd name="csX12" fmla="*/ 24836 w 61260"/>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0" h="49671">
                <a:moveTo>
                  <a:pt x="24836" y="49671"/>
                </a:moveTo>
                <a:lnTo>
                  <a:pt x="24836" y="28147"/>
                </a:lnTo>
                <a:lnTo>
                  <a:pt x="0" y="28147"/>
                </a:lnTo>
                <a:lnTo>
                  <a:pt x="0" y="19869"/>
                </a:lnTo>
                <a:lnTo>
                  <a:pt x="24836" y="19869"/>
                </a:lnTo>
                <a:lnTo>
                  <a:pt x="24836" y="0"/>
                </a:lnTo>
                <a:lnTo>
                  <a:pt x="36425" y="0"/>
                </a:lnTo>
                <a:lnTo>
                  <a:pt x="36425" y="19869"/>
                </a:lnTo>
                <a:lnTo>
                  <a:pt x="61260" y="19869"/>
                </a:lnTo>
                <a:lnTo>
                  <a:pt x="61260" y="28147"/>
                </a:lnTo>
                <a:lnTo>
                  <a:pt x="36425" y="28147"/>
                </a:lnTo>
                <a:lnTo>
                  <a:pt x="36425"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39" name="Freeform 38">
            <a:extLst>
              <a:ext uri="{FF2B5EF4-FFF2-40B4-BE49-F238E27FC236}">
                <a16:creationId xmlns:a16="http://schemas.microsoft.com/office/drawing/2014/main" id="{94B00C31-9B8D-0E75-0EB2-3F219B9716E3}"/>
              </a:ext>
            </a:extLst>
          </p:cNvPr>
          <p:cNvSpPr/>
          <p:nvPr/>
        </p:nvSpPr>
        <p:spPr>
          <a:xfrm>
            <a:off x="10268302" y="4199689"/>
            <a:ext cx="62917" cy="49671"/>
          </a:xfrm>
          <a:custGeom>
            <a:avLst/>
            <a:gdLst>
              <a:gd name="csX0" fmla="*/ 24836 w 62917"/>
              <a:gd name="csY0" fmla="*/ 49671 h 49671"/>
              <a:gd name="csX1" fmla="*/ 24836 w 62917"/>
              <a:gd name="csY1" fmla="*/ 28147 h 49671"/>
              <a:gd name="csX2" fmla="*/ 0 w 62917"/>
              <a:gd name="csY2" fmla="*/ 28147 h 49671"/>
              <a:gd name="csX3" fmla="*/ 0 w 62917"/>
              <a:gd name="csY3" fmla="*/ 19869 h 49671"/>
              <a:gd name="csX4" fmla="*/ 24836 w 62917"/>
              <a:gd name="csY4" fmla="*/ 19869 h 49671"/>
              <a:gd name="csX5" fmla="*/ 24836 w 62917"/>
              <a:gd name="csY5" fmla="*/ 0 h 49671"/>
              <a:gd name="csX6" fmla="*/ 36426 w 62917"/>
              <a:gd name="csY6" fmla="*/ 0 h 49671"/>
              <a:gd name="csX7" fmla="*/ 36426 w 62917"/>
              <a:gd name="csY7" fmla="*/ 19869 h 49671"/>
              <a:gd name="csX8" fmla="*/ 62918 w 62917"/>
              <a:gd name="csY8" fmla="*/ 19869 h 49671"/>
              <a:gd name="csX9" fmla="*/ 62918 w 62917"/>
              <a:gd name="csY9" fmla="*/ 28147 h 49671"/>
              <a:gd name="csX10" fmla="*/ 36426 w 62917"/>
              <a:gd name="csY10" fmla="*/ 28147 h 49671"/>
              <a:gd name="csX11" fmla="*/ 36426 w 62917"/>
              <a:gd name="csY11" fmla="*/ 49671 h 49671"/>
              <a:gd name="csX12" fmla="*/ 24836 w 62917"/>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7" h="49671">
                <a:moveTo>
                  <a:pt x="24836" y="49671"/>
                </a:moveTo>
                <a:lnTo>
                  <a:pt x="24836" y="28147"/>
                </a:lnTo>
                <a:lnTo>
                  <a:pt x="0" y="28147"/>
                </a:lnTo>
                <a:lnTo>
                  <a:pt x="0" y="19869"/>
                </a:lnTo>
                <a:lnTo>
                  <a:pt x="24836" y="19869"/>
                </a:lnTo>
                <a:lnTo>
                  <a:pt x="24836" y="0"/>
                </a:lnTo>
                <a:lnTo>
                  <a:pt x="36426" y="0"/>
                </a:lnTo>
                <a:lnTo>
                  <a:pt x="36426" y="19869"/>
                </a:lnTo>
                <a:lnTo>
                  <a:pt x="62918" y="19869"/>
                </a:lnTo>
                <a:lnTo>
                  <a:pt x="62918" y="28147"/>
                </a:lnTo>
                <a:lnTo>
                  <a:pt x="36426" y="28147"/>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40" name="Freeform 39">
            <a:extLst>
              <a:ext uri="{FF2B5EF4-FFF2-40B4-BE49-F238E27FC236}">
                <a16:creationId xmlns:a16="http://schemas.microsoft.com/office/drawing/2014/main" id="{40DE0E59-F160-ED92-51D4-E2A157F920A7}"/>
              </a:ext>
            </a:extLst>
          </p:cNvPr>
          <p:cNvSpPr/>
          <p:nvPr/>
        </p:nvSpPr>
        <p:spPr>
          <a:xfrm>
            <a:off x="10553083" y="4274196"/>
            <a:ext cx="62916" cy="48015"/>
          </a:xfrm>
          <a:custGeom>
            <a:avLst/>
            <a:gdLst>
              <a:gd name="csX0" fmla="*/ 24836 w 62916"/>
              <a:gd name="csY0" fmla="*/ 48015 h 48015"/>
              <a:gd name="csX1" fmla="*/ 24836 w 62916"/>
              <a:gd name="csY1" fmla="*/ 28147 h 48015"/>
              <a:gd name="csX2" fmla="*/ 0 w 62916"/>
              <a:gd name="csY2" fmla="*/ 28147 h 48015"/>
              <a:gd name="csX3" fmla="*/ 0 w 62916"/>
              <a:gd name="csY3" fmla="*/ 19869 h 48015"/>
              <a:gd name="csX4" fmla="*/ 24836 w 62916"/>
              <a:gd name="csY4" fmla="*/ 19869 h 48015"/>
              <a:gd name="csX5" fmla="*/ 24836 w 62916"/>
              <a:gd name="csY5" fmla="*/ 0 h 48015"/>
              <a:gd name="csX6" fmla="*/ 36426 w 62916"/>
              <a:gd name="csY6" fmla="*/ 0 h 48015"/>
              <a:gd name="csX7" fmla="*/ 36426 w 62916"/>
              <a:gd name="csY7" fmla="*/ 19869 h 48015"/>
              <a:gd name="csX8" fmla="*/ 62917 w 62916"/>
              <a:gd name="csY8" fmla="*/ 19869 h 48015"/>
              <a:gd name="csX9" fmla="*/ 62917 w 62916"/>
              <a:gd name="csY9" fmla="*/ 28147 h 48015"/>
              <a:gd name="csX10" fmla="*/ 36426 w 62916"/>
              <a:gd name="csY10" fmla="*/ 28147 h 48015"/>
              <a:gd name="csX11" fmla="*/ 36426 w 62916"/>
              <a:gd name="csY11" fmla="*/ 48015 h 48015"/>
              <a:gd name="csX12" fmla="*/ 24836 w 62916"/>
              <a:gd name="csY12" fmla="*/ 48015 h 48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8015">
                <a:moveTo>
                  <a:pt x="24836" y="48015"/>
                </a:moveTo>
                <a:lnTo>
                  <a:pt x="24836" y="28147"/>
                </a:lnTo>
                <a:lnTo>
                  <a:pt x="0" y="28147"/>
                </a:lnTo>
                <a:lnTo>
                  <a:pt x="0" y="19869"/>
                </a:lnTo>
                <a:lnTo>
                  <a:pt x="24836" y="19869"/>
                </a:lnTo>
                <a:lnTo>
                  <a:pt x="24836" y="0"/>
                </a:lnTo>
                <a:lnTo>
                  <a:pt x="36426" y="0"/>
                </a:lnTo>
                <a:lnTo>
                  <a:pt x="36426" y="19869"/>
                </a:lnTo>
                <a:lnTo>
                  <a:pt x="62917" y="19869"/>
                </a:lnTo>
                <a:lnTo>
                  <a:pt x="62917" y="28147"/>
                </a:lnTo>
                <a:lnTo>
                  <a:pt x="36426" y="28147"/>
                </a:lnTo>
                <a:lnTo>
                  <a:pt x="36426" y="48015"/>
                </a:lnTo>
                <a:lnTo>
                  <a:pt x="24836" y="48015"/>
                </a:lnTo>
                <a:close/>
              </a:path>
            </a:pathLst>
          </a:custGeom>
          <a:solidFill>
            <a:srgbClr val="F16549"/>
          </a:solidFill>
          <a:ln w="16550" cap="flat">
            <a:solidFill>
              <a:srgbClr val="3C7CEA"/>
            </a:solidFill>
            <a:prstDash val="solid"/>
            <a:miter/>
          </a:ln>
        </p:spPr>
        <p:txBody>
          <a:bodyPr/>
          <a:lstStyle/>
          <a:p>
            <a:endParaRPr lang="en-US"/>
          </a:p>
        </p:txBody>
      </p:sp>
      <p:sp>
        <p:nvSpPr>
          <p:cNvPr id="41" name="Freeform 40">
            <a:extLst>
              <a:ext uri="{FF2B5EF4-FFF2-40B4-BE49-F238E27FC236}">
                <a16:creationId xmlns:a16="http://schemas.microsoft.com/office/drawing/2014/main" id="{B7D2C701-4661-8D9A-6247-D47027973527}"/>
              </a:ext>
            </a:extLst>
          </p:cNvPr>
          <p:cNvSpPr/>
          <p:nvPr/>
        </p:nvSpPr>
        <p:spPr>
          <a:xfrm>
            <a:off x="10566328" y="4371882"/>
            <a:ext cx="61261" cy="49671"/>
          </a:xfrm>
          <a:custGeom>
            <a:avLst/>
            <a:gdLst>
              <a:gd name="csX0" fmla="*/ 24836 w 61261"/>
              <a:gd name="csY0" fmla="*/ 49671 h 49671"/>
              <a:gd name="csX1" fmla="*/ 24836 w 61261"/>
              <a:gd name="csY1" fmla="*/ 29803 h 49671"/>
              <a:gd name="csX2" fmla="*/ 0 w 61261"/>
              <a:gd name="csY2" fmla="*/ 29803 h 49671"/>
              <a:gd name="csX3" fmla="*/ 0 w 61261"/>
              <a:gd name="csY3" fmla="*/ 21524 h 49671"/>
              <a:gd name="csX4" fmla="*/ 24836 w 61261"/>
              <a:gd name="csY4" fmla="*/ 21524 h 49671"/>
              <a:gd name="csX5" fmla="*/ 24836 w 61261"/>
              <a:gd name="csY5" fmla="*/ 0 h 49671"/>
              <a:gd name="csX6" fmla="*/ 36426 w 61261"/>
              <a:gd name="csY6" fmla="*/ 0 h 49671"/>
              <a:gd name="csX7" fmla="*/ 36426 w 61261"/>
              <a:gd name="csY7" fmla="*/ 21524 h 49671"/>
              <a:gd name="csX8" fmla="*/ 61261 w 61261"/>
              <a:gd name="csY8" fmla="*/ 21524 h 49671"/>
              <a:gd name="csX9" fmla="*/ 61261 w 61261"/>
              <a:gd name="csY9" fmla="*/ 29803 h 49671"/>
              <a:gd name="csX10" fmla="*/ 36426 w 61261"/>
              <a:gd name="csY10" fmla="*/ 29803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9803"/>
                </a:lnTo>
                <a:lnTo>
                  <a:pt x="0" y="29803"/>
                </a:lnTo>
                <a:lnTo>
                  <a:pt x="0" y="21524"/>
                </a:lnTo>
                <a:lnTo>
                  <a:pt x="24836" y="21524"/>
                </a:lnTo>
                <a:lnTo>
                  <a:pt x="24836" y="0"/>
                </a:lnTo>
                <a:lnTo>
                  <a:pt x="36426" y="0"/>
                </a:lnTo>
                <a:lnTo>
                  <a:pt x="36426" y="21524"/>
                </a:lnTo>
                <a:lnTo>
                  <a:pt x="61261" y="21524"/>
                </a:lnTo>
                <a:lnTo>
                  <a:pt x="61261" y="29803"/>
                </a:lnTo>
                <a:lnTo>
                  <a:pt x="36426" y="29803"/>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42" name="Freeform 41">
            <a:extLst>
              <a:ext uri="{FF2B5EF4-FFF2-40B4-BE49-F238E27FC236}">
                <a16:creationId xmlns:a16="http://schemas.microsoft.com/office/drawing/2014/main" id="{CC78B623-BFD6-6E86-D965-6E8EB5A094AD}"/>
              </a:ext>
            </a:extLst>
          </p:cNvPr>
          <p:cNvSpPr/>
          <p:nvPr/>
        </p:nvSpPr>
        <p:spPr>
          <a:xfrm>
            <a:off x="10566328" y="4371882"/>
            <a:ext cx="61261" cy="49671"/>
          </a:xfrm>
          <a:custGeom>
            <a:avLst/>
            <a:gdLst>
              <a:gd name="csX0" fmla="*/ 24836 w 61261"/>
              <a:gd name="csY0" fmla="*/ 49671 h 49671"/>
              <a:gd name="csX1" fmla="*/ 24836 w 61261"/>
              <a:gd name="csY1" fmla="*/ 29803 h 49671"/>
              <a:gd name="csX2" fmla="*/ 0 w 61261"/>
              <a:gd name="csY2" fmla="*/ 29803 h 49671"/>
              <a:gd name="csX3" fmla="*/ 0 w 61261"/>
              <a:gd name="csY3" fmla="*/ 21524 h 49671"/>
              <a:gd name="csX4" fmla="*/ 24836 w 61261"/>
              <a:gd name="csY4" fmla="*/ 21524 h 49671"/>
              <a:gd name="csX5" fmla="*/ 24836 w 61261"/>
              <a:gd name="csY5" fmla="*/ 0 h 49671"/>
              <a:gd name="csX6" fmla="*/ 36426 w 61261"/>
              <a:gd name="csY6" fmla="*/ 0 h 49671"/>
              <a:gd name="csX7" fmla="*/ 36426 w 61261"/>
              <a:gd name="csY7" fmla="*/ 21524 h 49671"/>
              <a:gd name="csX8" fmla="*/ 61261 w 61261"/>
              <a:gd name="csY8" fmla="*/ 21524 h 49671"/>
              <a:gd name="csX9" fmla="*/ 61261 w 61261"/>
              <a:gd name="csY9" fmla="*/ 29803 h 49671"/>
              <a:gd name="csX10" fmla="*/ 36426 w 61261"/>
              <a:gd name="csY10" fmla="*/ 29803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9803"/>
                </a:lnTo>
                <a:lnTo>
                  <a:pt x="0" y="29803"/>
                </a:lnTo>
                <a:lnTo>
                  <a:pt x="0" y="21524"/>
                </a:lnTo>
                <a:lnTo>
                  <a:pt x="24836" y="21524"/>
                </a:lnTo>
                <a:lnTo>
                  <a:pt x="24836" y="0"/>
                </a:lnTo>
                <a:lnTo>
                  <a:pt x="36426" y="0"/>
                </a:lnTo>
                <a:lnTo>
                  <a:pt x="36426" y="21524"/>
                </a:lnTo>
                <a:lnTo>
                  <a:pt x="61261" y="21524"/>
                </a:lnTo>
                <a:lnTo>
                  <a:pt x="61261" y="29803"/>
                </a:lnTo>
                <a:lnTo>
                  <a:pt x="36426" y="29803"/>
                </a:lnTo>
                <a:lnTo>
                  <a:pt x="36426" y="49671"/>
                </a:lnTo>
                <a:lnTo>
                  <a:pt x="24836" y="49671"/>
                </a:lnTo>
                <a:close/>
              </a:path>
            </a:pathLst>
          </a:custGeom>
          <a:solidFill>
            <a:srgbClr val="F16549"/>
          </a:solidFill>
          <a:ln w="16550" cap="flat">
            <a:solidFill>
              <a:srgbClr val="3C7CEA"/>
            </a:solidFill>
            <a:prstDash val="solid"/>
            <a:miter/>
          </a:ln>
        </p:spPr>
        <p:txBody>
          <a:bodyPr/>
          <a:lstStyle/>
          <a:p>
            <a:endParaRPr lang="en-US"/>
          </a:p>
        </p:txBody>
      </p:sp>
      <p:sp>
        <p:nvSpPr>
          <p:cNvPr id="43" name="Freeform 42">
            <a:extLst>
              <a:ext uri="{FF2B5EF4-FFF2-40B4-BE49-F238E27FC236}">
                <a16:creationId xmlns:a16="http://schemas.microsoft.com/office/drawing/2014/main" id="{B345382A-E870-9CB8-023D-43785D9200AF}"/>
              </a:ext>
            </a:extLst>
          </p:cNvPr>
          <p:cNvSpPr/>
          <p:nvPr/>
        </p:nvSpPr>
        <p:spPr>
          <a:xfrm>
            <a:off x="6975108" y="2194632"/>
            <a:ext cx="61260" cy="49671"/>
          </a:xfrm>
          <a:custGeom>
            <a:avLst/>
            <a:gdLst>
              <a:gd name="csX0" fmla="*/ 24836 w 61260"/>
              <a:gd name="csY0" fmla="*/ 49671 h 49671"/>
              <a:gd name="csX1" fmla="*/ 24836 w 61260"/>
              <a:gd name="csY1" fmla="*/ 29803 h 49671"/>
              <a:gd name="csX2" fmla="*/ 0 w 61260"/>
              <a:gd name="csY2" fmla="*/ 29803 h 49671"/>
              <a:gd name="csX3" fmla="*/ 0 w 61260"/>
              <a:gd name="csY3" fmla="*/ 21524 h 49671"/>
              <a:gd name="csX4" fmla="*/ 24836 w 61260"/>
              <a:gd name="csY4" fmla="*/ 21524 h 49671"/>
              <a:gd name="csX5" fmla="*/ 24836 w 61260"/>
              <a:gd name="csY5" fmla="*/ 0 h 49671"/>
              <a:gd name="csX6" fmla="*/ 36425 w 61260"/>
              <a:gd name="csY6" fmla="*/ 0 h 49671"/>
              <a:gd name="csX7" fmla="*/ 36425 w 61260"/>
              <a:gd name="csY7" fmla="*/ 21524 h 49671"/>
              <a:gd name="csX8" fmla="*/ 61261 w 61260"/>
              <a:gd name="csY8" fmla="*/ 21524 h 49671"/>
              <a:gd name="csX9" fmla="*/ 61261 w 61260"/>
              <a:gd name="csY9" fmla="*/ 29803 h 49671"/>
              <a:gd name="csX10" fmla="*/ 36425 w 61260"/>
              <a:gd name="csY10" fmla="*/ 29803 h 49671"/>
              <a:gd name="csX11" fmla="*/ 36425 w 61260"/>
              <a:gd name="csY11" fmla="*/ 49671 h 49671"/>
              <a:gd name="csX12" fmla="*/ 24836 w 61260"/>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0" h="49671">
                <a:moveTo>
                  <a:pt x="24836" y="49671"/>
                </a:moveTo>
                <a:lnTo>
                  <a:pt x="24836" y="29803"/>
                </a:lnTo>
                <a:lnTo>
                  <a:pt x="0" y="29803"/>
                </a:lnTo>
                <a:lnTo>
                  <a:pt x="0" y="21524"/>
                </a:lnTo>
                <a:lnTo>
                  <a:pt x="24836" y="21524"/>
                </a:lnTo>
                <a:lnTo>
                  <a:pt x="24836" y="0"/>
                </a:lnTo>
                <a:lnTo>
                  <a:pt x="36425" y="0"/>
                </a:lnTo>
                <a:lnTo>
                  <a:pt x="36425" y="21524"/>
                </a:lnTo>
                <a:lnTo>
                  <a:pt x="61261" y="21524"/>
                </a:lnTo>
                <a:lnTo>
                  <a:pt x="61261" y="29803"/>
                </a:lnTo>
                <a:lnTo>
                  <a:pt x="36425" y="29803"/>
                </a:lnTo>
                <a:lnTo>
                  <a:pt x="36425" y="49671"/>
                </a:lnTo>
                <a:lnTo>
                  <a:pt x="24836" y="49671"/>
                </a:lnTo>
                <a:close/>
              </a:path>
            </a:pathLst>
          </a:custGeom>
          <a:solidFill>
            <a:srgbClr val="C41D57"/>
          </a:solidFill>
          <a:ln w="16550" cap="flat">
            <a:solidFill>
              <a:srgbClr val="3C7CEA"/>
            </a:solidFill>
            <a:prstDash val="solid"/>
            <a:miter/>
          </a:ln>
        </p:spPr>
        <p:txBody>
          <a:bodyPr/>
          <a:lstStyle/>
          <a:p>
            <a:endParaRPr lang="en-US"/>
          </a:p>
        </p:txBody>
      </p:sp>
      <p:sp>
        <p:nvSpPr>
          <p:cNvPr id="44" name="Freeform 43">
            <a:extLst>
              <a:ext uri="{FF2B5EF4-FFF2-40B4-BE49-F238E27FC236}">
                <a16:creationId xmlns:a16="http://schemas.microsoft.com/office/drawing/2014/main" id="{E6097F6D-30CA-B6F4-5332-C0EDF9C67AC2}"/>
              </a:ext>
            </a:extLst>
          </p:cNvPr>
          <p:cNvSpPr/>
          <p:nvPr/>
        </p:nvSpPr>
        <p:spPr>
          <a:xfrm>
            <a:off x="7172136" y="2492659"/>
            <a:ext cx="62916" cy="49671"/>
          </a:xfrm>
          <a:custGeom>
            <a:avLst/>
            <a:gdLst>
              <a:gd name="csX0" fmla="*/ 26491 w 62916"/>
              <a:gd name="csY0" fmla="*/ 49671 h 49671"/>
              <a:gd name="csX1" fmla="*/ 26491 w 62916"/>
              <a:gd name="csY1" fmla="*/ 28147 h 49671"/>
              <a:gd name="csX2" fmla="*/ 0 w 62916"/>
              <a:gd name="csY2" fmla="*/ 28147 h 49671"/>
              <a:gd name="csX3" fmla="*/ 0 w 62916"/>
              <a:gd name="csY3" fmla="*/ 19868 h 49671"/>
              <a:gd name="csX4" fmla="*/ 26491 w 62916"/>
              <a:gd name="csY4" fmla="*/ 19868 h 49671"/>
              <a:gd name="csX5" fmla="*/ 26491 w 62916"/>
              <a:gd name="csY5" fmla="*/ 0 h 49671"/>
              <a:gd name="csX6" fmla="*/ 36425 w 62916"/>
              <a:gd name="csY6" fmla="*/ 0 h 49671"/>
              <a:gd name="csX7" fmla="*/ 36425 w 62916"/>
              <a:gd name="csY7" fmla="*/ 19868 h 49671"/>
              <a:gd name="csX8" fmla="*/ 62917 w 62916"/>
              <a:gd name="csY8" fmla="*/ 19868 h 49671"/>
              <a:gd name="csX9" fmla="*/ 62917 w 62916"/>
              <a:gd name="csY9" fmla="*/ 28147 h 49671"/>
              <a:gd name="csX10" fmla="*/ 36425 w 62916"/>
              <a:gd name="csY10" fmla="*/ 28147 h 49671"/>
              <a:gd name="csX11" fmla="*/ 36425 w 62916"/>
              <a:gd name="csY11" fmla="*/ 49671 h 49671"/>
              <a:gd name="csX12" fmla="*/ 26491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6491" y="49671"/>
                </a:moveTo>
                <a:lnTo>
                  <a:pt x="26491" y="28147"/>
                </a:lnTo>
                <a:lnTo>
                  <a:pt x="0" y="28147"/>
                </a:lnTo>
                <a:lnTo>
                  <a:pt x="0" y="19868"/>
                </a:lnTo>
                <a:lnTo>
                  <a:pt x="26491" y="19868"/>
                </a:lnTo>
                <a:lnTo>
                  <a:pt x="26491" y="0"/>
                </a:lnTo>
                <a:lnTo>
                  <a:pt x="36425" y="0"/>
                </a:lnTo>
                <a:lnTo>
                  <a:pt x="36425" y="19868"/>
                </a:lnTo>
                <a:lnTo>
                  <a:pt x="62917" y="19868"/>
                </a:lnTo>
                <a:lnTo>
                  <a:pt x="62917" y="28147"/>
                </a:lnTo>
                <a:lnTo>
                  <a:pt x="36425" y="28147"/>
                </a:lnTo>
                <a:lnTo>
                  <a:pt x="36425" y="49671"/>
                </a:lnTo>
                <a:lnTo>
                  <a:pt x="26491" y="49671"/>
                </a:lnTo>
                <a:close/>
              </a:path>
            </a:pathLst>
          </a:custGeom>
          <a:solidFill>
            <a:srgbClr val="C41D57"/>
          </a:solidFill>
          <a:ln w="16550" cap="flat">
            <a:solidFill>
              <a:srgbClr val="3C7CEA"/>
            </a:solidFill>
            <a:prstDash val="solid"/>
            <a:miter/>
          </a:ln>
        </p:spPr>
        <p:txBody>
          <a:bodyPr/>
          <a:lstStyle/>
          <a:p>
            <a:endParaRPr lang="en-US"/>
          </a:p>
        </p:txBody>
      </p:sp>
      <p:sp>
        <p:nvSpPr>
          <p:cNvPr id="45" name="Freeform 44">
            <a:extLst>
              <a:ext uri="{FF2B5EF4-FFF2-40B4-BE49-F238E27FC236}">
                <a16:creationId xmlns:a16="http://schemas.microsoft.com/office/drawing/2014/main" id="{52CCE551-D893-2798-E1C2-FB286B301228}"/>
              </a:ext>
            </a:extLst>
          </p:cNvPr>
          <p:cNvSpPr/>
          <p:nvPr/>
        </p:nvSpPr>
        <p:spPr>
          <a:xfrm>
            <a:off x="7210217" y="2517494"/>
            <a:ext cx="61261" cy="49671"/>
          </a:xfrm>
          <a:custGeom>
            <a:avLst/>
            <a:gdLst>
              <a:gd name="csX0" fmla="*/ 24836 w 61261"/>
              <a:gd name="csY0" fmla="*/ 49671 h 49671"/>
              <a:gd name="csX1" fmla="*/ 24836 w 61261"/>
              <a:gd name="csY1" fmla="*/ 28147 h 49671"/>
              <a:gd name="csX2" fmla="*/ 0 w 61261"/>
              <a:gd name="csY2" fmla="*/ 28147 h 49671"/>
              <a:gd name="csX3" fmla="*/ 0 w 61261"/>
              <a:gd name="csY3" fmla="*/ 19868 h 49671"/>
              <a:gd name="csX4" fmla="*/ 24836 w 61261"/>
              <a:gd name="csY4" fmla="*/ 19868 h 49671"/>
              <a:gd name="csX5" fmla="*/ 24836 w 61261"/>
              <a:gd name="csY5" fmla="*/ 0 h 49671"/>
              <a:gd name="csX6" fmla="*/ 36426 w 61261"/>
              <a:gd name="csY6" fmla="*/ 0 h 49671"/>
              <a:gd name="csX7" fmla="*/ 36426 w 61261"/>
              <a:gd name="csY7" fmla="*/ 19868 h 49671"/>
              <a:gd name="csX8" fmla="*/ 61261 w 61261"/>
              <a:gd name="csY8" fmla="*/ 19868 h 49671"/>
              <a:gd name="csX9" fmla="*/ 61261 w 61261"/>
              <a:gd name="csY9" fmla="*/ 28147 h 49671"/>
              <a:gd name="csX10" fmla="*/ 36426 w 61261"/>
              <a:gd name="csY10" fmla="*/ 28147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8147"/>
                </a:lnTo>
                <a:lnTo>
                  <a:pt x="0" y="28147"/>
                </a:lnTo>
                <a:lnTo>
                  <a:pt x="0" y="19868"/>
                </a:lnTo>
                <a:lnTo>
                  <a:pt x="24836" y="19868"/>
                </a:lnTo>
                <a:lnTo>
                  <a:pt x="24836" y="0"/>
                </a:lnTo>
                <a:lnTo>
                  <a:pt x="36426" y="0"/>
                </a:lnTo>
                <a:lnTo>
                  <a:pt x="36426" y="19868"/>
                </a:lnTo>
                <a:lnTo>
                  <a:pt x="61261" y="19868"/>
                </a:lnTo>
                <a:lnTo>
                  <a:pt x="61261" y="28147"/>
                </a:lnTo>
                <a:lnTo>
                  <a:pt x="36426" y="28147"/>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46" name="Freeform 45">
            <a:extLst>
              <a:ext uri="{FF2B5EF4-FFF2-40B4-BE49-F238E27FC236}">
                <a16:creationId xmlns:a16="http://schemas.microsoft.com/office/drawing/2014/main" id="{B6F1B285-0357-2C70-D696-EA3E7DFF5D84}"/>
              </a:ext>
            </a:extLst>
          </p:cNvPr>
          <p:cNvSpPr/>
          <p:nvPr/>
        </p:nvSpPr>
        <p:spPr>
          <a:xfrm>
            <a:off x="7370821" y="2653262"/>
            <a:ext cx="61260" cy="49671"/>
          </a:xfrm>
          <a:custGeom>
            <a:avLst/>
            <a:gdLst>
              <a:gd name="csX0" fmla="*/ 24836 w 61260"/>
              <a:gd name="csY0" fmla="*/ 49671 h 49671"/>
              <a:gd name="csX1" fmla="*/ 24836 w 61260"/>
              <a:gd name="csY1" fmla="*/ 28147 h 49671"/>
              <a:gd name="csX2" fmla="*/ 0 w 61260"/>
              <a:gd name="csY2" fmla="*/ 28147 h 49671"/>
              <a:gd name="csX3" fmla="*/ 0 w 61260"/>
              <a:gd name="csY3" fmla="*/ 19868 h 49671"/>
              <a:gd name="csX4" fmla="*/ 24836 w 61260"/>
              <a:gd name="csY4" fmla="*/ 19868 h 49671"/>
              <a:gd name="csX5" fmla="*/ 24836 w 61260"/>
              <a:gd name="csY5" fmla="*/ 0 h 49671"/>
              <a:gd name="csX6" fmla="*/ 36425 w 61260"/>
              <a:gd name="csY6" fmla="*/ 0 h 49671"/>
              <a:gd name="csX7" fmla="*/ 36425 w 61260"/>
              <a:gd name="csY7" fmla="*/ 19868 h 49671"/>
              <a:gd name="csX8" fmla="*/ 61261 w 61260"/>
              <a:gd name="csY8" fmla="*/ 19868 h 49671"/>
              <a:gd name="csX9" fmla="*/ 61261 w 61260"/>
              <a:gd name="csY9" fmla="*/ 28147 h 49671"/>
              <a:gd name="csX10" fmla="*/ 36425 w 61260"/>
              <a:gd name="csY10" fmla="*/ 28147 h 49671"/>
              <a:gd name="csX11" fmla="*/ 36425 w 61260"/>
              <a:gd name="csY11" fmla="*/ 49671 h 49671"/>
              <a:gd name="csX12" fmla="*/ 24836 w 61260"/>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0" h="49671">
                <a:moveTo>
                  <a:pt x="24836" y="49671"/>
                </a:moveTo>
                <a:lnTo>
                  <a:pt x="24836" y="28147"/>
                </a:lnTo>
                <a:lnTo>
                  <a:pt x="0" y="28147"/>
                </a:lnTo>
                <a:lnTo>
                  <a:pt x="0" y="19868"/>
                </a:lnTo>
                <a:lnTo>
                  <a:pt x="24836" y="19868"/>
                </a:lnTo>
                <a:lnTo>
                  <a:pt x="24836" y="0"/>
                </a:lnTo>
                <a:lnTo>
                  <a:pt x="36425" y="0"/>
                </a:lnTo>
                <a:lnTo>
                  <a:pt x="36425" y="19868"/>
                </a:lnTo>
                <a:lnTo>
                  <a:pt x="61261" y="19868"/>
                </a:lnTo>
                <a:lnTo>
                  <a:pt x="61261" y="28147"/>
                </a:lnTo>
                <a:lnTo>
                  <a:pt x="36425" y="28147"/>
                </a:lnTo>
                <a:lnTo>
                  <a:pt x="36425"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47" name="Freeform 46">
            <a:extLst>
              <a:ext uri="{FF2B5EF4-FFF2-40B4-BE49-F238E27FC236}">
                <a16:creationId xmlns:a16="http://schemas.microsoft.com/office/drawing/2014/main" id="{6C6B2ABD-87AF-3999-6A39-B5E09C37E09C}"/>
              </a:ext>
            </a:extLst>
          </p:cNvPr>
          <p:cNvSpPr/>
          <p:nvPr/>
        </p:nvSpPr>
        <p:spPr>
          <a:xfrm>
            <a:off x="7556259" y="2752604"/>
            <a:ext cx="62917" cy="49671"/>
          </a:xfrm>
          <a:custGeom>
            <a:avLst/>
            <a:gdLst>
              <a:gd name="csX0" fmla="*/ 24836 w 62917"/>
              <a:gd name="csY0" fmla="*/ 49671 h 49671"/>
              <a:gd name="csX1" fmla="*/ 24836 w 62917"/>
              <a:gd name="csY1" fmla="*/ 28147 h 49671"/>
              <a:gd name="csX2" fmla="*/ 0 w 62917"/>
              <a:gd name="csY2" fmla="*/ 28147 h 49671"/>
              <a:gd name="csX3" fmla="*/ 0 w 62917"/>
              <a:gd name="csY3" fmla="*/ 19868 h 49671"/>
              <a:gd name="csX4" fmla="*/ 24836 w 62917"/>
              <a:gd name="csY4" fmla="*/ 19868 h 49671"/>
              <a:gd name="csX5" fmla="*/ 24836 w 62917"/>
              <a:gd name="csY5" fmla="*/ 0 h 49671"/>
              <a:gd name="csX6" fmla="*/ 36426 w 62917"/>
              <a:gd name="csY6" fmla="*/ 0 h 49671"/>
              <a:gd name="csX7" fmla="*/ 36426 w 62917"/>
              <a:gd name="csY7" fmla="*/ 19868 h 49671"/>
              <a:gd name="csX8" fmla="*/ 62917 w 62917"/>
              <a:gd name="csY8" fmla="*/ 19868 h 49671"/>
              <a:gd name="csX9" fmla="*/ 62917 w 62917"/>
              <a:gd name="csY9" fmla="*/ 28147 h 49671"/>
              <a:gd name="csX10" fmla="*/ 36426 w 62917"/>
              <a:gd name="csY10" fmla="*/ 28147 h 49671"/>
              <a:gd name="csX11" fmla="*/ 36426 w 62917"/>
              <a:gd name="csY11" fmla="*/ 49671 h 49671"/>
              <a:gd name="csX12" fmla="*/ 24836 w 62917"/>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7" h="49671">
                <a:moveTo>
                  <a:pt x="24836" y="49671"/>
                </a:moveTo>
                <a:lnTo>
                  <a:pt x="24836" y="28147"/>
                </a:lnTo>
                <a:lnTo>
                  <a:pt x="0" y="28147"/>
                </a:lnTo>
                <a:lnTo>
                  <a:pt x="0" y="19868"/>
                </a:lnTo>
                <a:lnTo>
                  <a:pt x="24836" y="19868"/>
                </a:lnTo>
                <a:lnTo>
                  <a:pt x="24836" y="0"/>
                </a:lnTo>
                <a:lnTo>
                  <a:pt x="36426" y="0"/>
                </a:lnTo>
                <a:lnTo>
                  <a:pt x="36426" y="19868"/>
                </a:lnTo>
                <a:lnTo>
                  <a:pt x="62917" y="19868"/>
                </a:lnTo>
                <a:lnTo>
                  <a:pt x="62917" y="28147"/>
                </a:lnTo>
                <a:lnTo>
                  <a:pt x="36426" y="28147"/>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48" name="Freeform 47">
            <a:extLst>
              <a:ext uri="{FF2B5EF4-FFF2-40B4-BE49-F238E27FC236}">
                <a16:creationId xmlns:a16="http://schemas.microsoft.com/office/drawing/2014/main" id="{EC6D91B5-FF55-0D14-916F-96AFBBAA1E1E}"/>
              </a:ext>
            </a:extLst>
          </p:cNvPr>
          <p:cNvSpPr/>
          <p:nvPr/>
        </p:nvSpPr>
        <p:spPr>
          <a:xfrm>
            <a:off x="8473519" y="3469524"/>
            <a:ext cx="61260" cy="49671"/>
          </a:xfrm>
          <a:custGeom>
            <a:avLst/>
            <a:gdLst>
              <a:gd name="csX0" fmla="*/ 24836 w 61260"/>
              <a:gd name="csY0" fmla="*/ 49671 h 49671"/>
              <a:gd name="csX1" fmla="*/ 24836 w 61260"/>
              <a:gd name="csY1" fmla="*/ 28147 h 49671"/>
              <a:gd name="csX2" fmla="*/ 0 w 61260"/>
              <a:gd name="csY2" fmla="*/ 28147 h 49671"/>
              <a:gd name="csX3" fmla="*/ 0 w 61260"/>
              <a:gd name="csY3" fmla="*/ 19868 h 49671"/>
              <a:gd name="csX4" fmla="*/ 24836 w 61260"/>
              <a:gd name="csY4" fmla="*/ 19868 h 49671"/>
              <a:gd name="csX5" fmla="*/ 24836 w 61260"/>
              <a:gd name="csY5" fmla="*/ 0 h 49671"/>
              <a:gd name="csX6" fmla="*/ 36425 w 61260"/>
              <a:gd name="csY6" fmla="*/ 0 h 49671"/>
              <a:gd name="csX7" fmla="*/ 36425 w 61260"/>
              <a:gd name="csY7" fmla="*/ 19868 h 49671"/>
              <a:gd name="csX8" fmla="*/ 61261 w 61260"/>
              <a:gd name="csY8" fmla="*/ 19868 h 49671"/>
              <a:gd name="csX9" fmla="*/ 61261 w 61260"/>
              <a:gd name="csY9" fmla="*/ 28147 h 49671"/>
              <a:gd name="csX10" fmla="*/ 36425 w 61260"/>
              <a:gd name="csY10" fmla="*/ 28147 h 49671"/>
              <a:gd name="csX11" fmla="*/ 36425 w 61260"/>
              <a:gd name="csY11" fmla="*/ 49671 h 49671"/>
              <a:gd name="csX12" fmla="*/ 24836 w 61260"/>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0" h="49671">
                <a:moveTo>
                  <a:pt x="24836" y="49671"/>
                </a:moveTo>
                <a:lnTo>
                  <a:pt x="24836" y="28147"/>
                </a:lnTo>
                <a:lnTo>
                  <a:pt x="0" y="28147"/>
                </a:lnTo>
                <a:lnTo>
                  <a:pt x="0" y="19868"/>
                </a:lnTo>
                <a:lnTo>
                  <a:pt x="24836" y="19868"/>
                </a:lnTo>
                <a:lnTo>
                  <a:pt x="24836" y="0"/>
                </a:lnTo>
                <a:lnTo>
                  <a:pt x="36425" y="0"/>
                </a:lnTo>
                <a:lnTo>
                  <a:pt x="36425" y="19868"/>
                </a:lnTo>
                <a:lnTo>
                  <a:pt x="61261" y="19868"/>
                </a:lnTo>
                <a:lnTo>
                  <a:pt x="61261" y="28147"/>
                </a:lnTo>
                <a:lnTo>
                  <a:pt x="36425" y="28147"/>
                </a:lnTo>
                <a:lnTo>
                  <a:pt x="36425"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49" name="Freeform 48">
            <a:extLst>
              <a:ext uri="{FF2B5EF4-FFF2-40B4-BE49-F238E27FC236}">
                <a16:creationId xmlns:a16="http://schemas.microsoft.com/office/drawing/2014/main" id="{C02E86EB-F1B3-413F-747A-CEFF78A67483}"/>
              </a:ext>
            </a:extLst>
          </p:cNvPr>
          <p:cNvSpPr/>
          <p:nvPr/>
        </p:nvSpPr>
        <p:spPr>
          <a:xfrm>
            <a:off x="8584451" y="3469524"/>
            <a:ext cx="61260" cy="49671"/>
          </a:xfrm>
          <a:custGeom>
            <a:avLst/>
            <a:gdLst>
              <a:gd name="csX0" fmla="*/ 24836 w 61260"/>
              <a:gd name="csY0" fmla="*/ 49671 h 49671"/>
              <a:gd name="csX1" fmla="*/ 24836 w 61260"/>
              <a:gd name="csY1" fmla="*/ 28147 h 49671"/>
              <a:gd name="csX2" fmla="*/ 0 w 61260"/>
              <a:gd name="csY2" fmla="*/ 28147 h 49671"/>
              <a:gd name="csX3" fmla="*/ 0 w 61260"/>
              <a:gd name="csY3" fmla="*/ 19868 h 49671"/>
              <a:gd name="csX4" fmla="*/ 24836 w 61260"/>
              <a:gd name="csY4" fmla="*/ 19868 h 49671"/>
              <a:gd name="csX5" fmla="*/ 24836 w 61260"/>
              <a:gd name="csY5" fmla="*/ 0 h 49671"/>
              <a:gd name="csX6" fmla="*/ 36425 w 61260"/>
              <a:gd name="csY6" fmla="*/ 0 h 49671"/>
              <a:gd name="csX7" fmla="*/ 36425 w 61260"/>
              <a:gd name="csY7" fmla="*/ 19868 h 49671"/>
              <a:gd name="csX8" fmla="*/ 61261 w 61260"/>
              <a:gd name="csY8" fmla="*/ 19868 h 49671"/>
              <a:gd name="csX9" fmla="*/ 61261 w 61260"/>
              <a:gd name="csY9" fmla="*/ 28147 h 49671"/>
              <a:gd name="csX10" fmla="*/ 36425 w 61260"/>
              <a:gd name="csY10" fmla="*/ 28147 h 49671"/>
              <a:gd name="csX11" fmla="*/ 36425 w 61260"/>
              <a:gd name="csY11" fmla="*/ 49671 h 49671"/>
              <a:gd name="csX12" fmla="*/ 24836 w 61260"/>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0" h="49671">
                <a:moveTo>
                  <a:pt x="24836" y="49671"/>
                </a:moveTo>
                <a:lnTo>
                  <a:pt x="24836" y="28147"/>
                </a:lnTo>
                <a:lnTo>
                  <a:pt x="0" y="28147"/>
                </a:lnTo>
                <a:lnTo>
                  <a:pt x="0" y="19868"/>
                </a:lnTo>
                <a:lnTo>
                  <a:pt x="24836" y="19868"/>
                </a:lnTo>
                <a:lnTo>
                  <a:pt x="24836" y="0"/>
                </a:lnTo>
                <a:lnTo>
                  <a:pt x="36425" y="0"/>
                </a:lnTo>
                <a:lnTo>
                  <a:pt x="36425" y="19868"/>
                </a:lnTo>
                <a:lnTo>
                  <a:pt x="61261" y="19868"/>
                </a:lnTo>
                <a:lnTo>
                  <a:pt x="61261" y="28147"/>
                </a:lnTo>
                <a:lnTo>
                  <a:pt x="36425" y="28147"/>
                </a:lnTo>
                <a:lnTo>
                  <a:pt x="36425"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50" name="Freeform 49">
            <a:extLst>
              <a:ext uri="{FF2B5EF4-FFF2-40B4-BE49-F238E27FC236}">
                <a16:creationId xmlns:a16="http://schemas.microsoft.com/office/drawing/2014/main" id="{120FEA56-DE3C-3B2D-720B-373F26BD51F3}"/>
              </a:ext>
            </a:extLst>
          </p:cNvPr>
          <p:cNvSpPr/>
          <p:nvPr/>
        </p:nvSpPr>
        <p:spPr>
          <a:xfrm>
            <a:off x="9067917" y="3618537"/>
            <a:ext cx="61261" cy="48015"/>
          </a:xfrm>
          <a:custGeom>
            <a:avLst/>
            <a:gdLst>
              <a:gd name="csX0" fmla="*/ 24836 w 61261"/>
              <a:gd name="csY0" fmla="*/ 48015 h 48015"/>
              <a:gd name="csX1" fmla="*/ 24836 w 61261"/>
              <a:gd name="csY1" fmla="*/ 28147 h 48015"/>
              <a:gd name="csX2" fmla="*/ 0 w 61261"/>
              <a:gd name="csY2" fmla="*/ 28147 h 48015"/>
              <a:gd name="csX3" fmla="*/ 0 w 61261"/>
              <a:gd name="csY3" fmla="*/ 19868 h 48015"/>
              <a:gd name="csX4" fmla="*/ 24836 w 61261"/>
              <a:gd name="csY4" fmla="*/ 19868 h 48015"/>
              <a:gd name="csX5" fmla="*/ 24836 w 61261"/>
              <a:gd name="csY5" fmla="*/ 0 h 48015"/>
              <a:gd name="csX6" fmla="*/ 36426 w 61261"/>
              <a:gd name="csY6" fmla="*/ 0 h 48015"/>
              <a:gd name="csX7" fmla="*/ 36426 w 61261"/>
              <a:gd name="csY7" fmla="*/ 19868 h 48015"/>
              <a:gd name="csX8" fmla="*/ 61261 w 61261"/>
              <a:gd name="csY8" fmla="*/ 19868 h 48015"/>
              <a:gd name="csX9" fmla="*/ 61261 w 61261"/>
              <a:gd name="csY9" fmla="*/ 28147 h 48015"/>
              <a:gd name="csX10" fmla="*/ 36426 w 61261"/>
              <a:gd name="csY10" fmla="*/ 28147 h 48015"/>
              <a:gd name="csX11" fmla="*/ 36426 w 61261"/>
              <a:gd name="csY11" fmla="*/ 48015 h 48015"/>
              <a:gd name="csX12" fmla="*/ 24836 w 61261"/>
              <a:gd name="csY12" fmla="*/ 48015 h 48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8015">
                <a:moveTo>
                  <a:pt x="24836" y="48015"/>
                </a:moveTo>
                <a:lnTo>
                  <a:pt x="24836" y="28147"/>
                </a:lnTo>
                <a:lnTo>
                  <a:pt x="0" y="28147"/>
                </a:lnTo>
                <a:lnTo>
                  <a:pt x="0" y="19868"/>
                </a:lnTo>
                <a:lnTo>
                  <a:pt x="24836" y="19868"/>
                </a:lnTo>
                <a:lnTo>
                  <a:pt x="24836" y="0"/>
                </a:lnTo>
                <a:lnTo>
                  <a:pt x="36426" y="0"/>
                </a:lnTo>
                <a:lnTo>
                  <a:pt x="36426" y="19868"/>
                </a:lnTo>
                <a:lnTo>
                  <a:pt x="61261" y="19868"/>
                </a:lnTo>
                <a:lnTo>
                  <a:pt x="61261" y="28147"/>
                </a:lnTo>
                <a:lnTo>
                  <a:pt x="36426" y="28147"/>
                </a:lnTo>
                <a:lnTo>
                  <a:pt x="36426" y="48015"/>
                </a:lnTo>
                <a:lnTo>
                  <a:pt x="24836" y="48015"/>
                </a:lnTo>
                <a:close/>
              </a:path>
            </a:pathLst>
          </a:custGeom>
          <a:solidFill>
            <a:srgbClr val="C41D57"/>
          </a:solidFill>
          <a:ln w="16550" cap="flat">
            <a:solidFill>
              <a:srgbClr val="98D3FF"/>
            </a:solidFill>
            <a:prstDash val="solid"/>
            <a:miter/>
          </a:ln>
        </p:spPr>
        <p:txBody>
          <a:bodyPr/>
          <a:lstStyle/>
          <a:p>
            <a:endParaRPr lang="en-US"/>
          </a:p>
        </p:txBody>
      </p:sp>
      <p:sp>
        <p:nvSpPr>
          <p:cNvPr id="51" name="Freeform 50">
            <a:extLst>
              <a:ext uri="{FF2B5EF4-FFF2-40B4-BE49-F238E27FC236}">
                <a16:creationId xmlns:a16="http://schemas.microsoft.com/office/drawing/2014/main" id="{C0013D55-5B45-1EE4-35DE-873B8890904E}"/>
              </a:ext>
            </a:extLst>
          </p:cNvPr>
          <p:cNvSpPr/>
          <p:nvPr/>
        </p:nvSpPr>
        <p:spPr>
          <a:xfrm>
            <a:off x="9079507" y="3618537"/>
            <a:ext cx="49671" cy="48015"/>
          </a:xfrm>
          <a:custGeom>
            <a:avLst/>
            <a:gdLst>
              <a:gd name="csX0" fmla="*/ 19869 w 49671"/>
              <a:gd name="csY0" fmla="*/ 48015 h 48015"/>
              <a:gd name="csX1" fmla="*/ 19869 w 49671"/>
              <a:gd name="csY1" fmla="*/ 28147 h 48015"/>
              <a:gd name="csX2" fmla="*/ 0 w 49671"/>
              <a:gd name="csY2" fmla="*/ 28147 h 48015"/>
              <a:gd name="csX3" fmla="*/ 0 w 49671"/>
              <a:gd name="csY3" fmla="*/ 19868 h 48015"/>
              <a:gd name="csX4" fmla="*/ 19869 w 49671"/>
              <a:gd name="csY4" fmla="*/ 19868 h 48015"/>
              <a:gd name="csX5" fmla="*/ 19869 w 49671"/>
              <a:gd name="csY5" fmla="*/ 0 h 48015"/>
              <a:gd name="csX6" fmla="*/ 29802 w 49671"/>
              <a:gd name="csY6" fmla="*/ 0 h 48015"/>
              <a:gd name="csX7" fmla="*/ 29802 w 49671"/>
              <a:gd name="csY7" fmla="*/ 19868 h 48015"/>
              <a:gd name="csX8" fmla="*/ 49671 w 49671"/>
              <a:gd name="csY8" fmla="*/ 19868 h 48015"/>
              <a:gd name="csX9" fmla="*/ 49671 w 49671"/>
              <a:gd name="csY9" fmla="*/ 28147 h 48015"/>
              <a:gd name="csX10" fmla="*/ 29802 w 49671"/>
              <a:gd name="csY10" fmla="*/ 28147 h 48015"/>
              <a:gd name="csX11" fmla="*/ 29802 w 49671"/>
              <a:gd name="csY11" fmla="*/ 48015 h 48015"/>
              <a:gd name="csX12" fmla="*/ 19869 w 49671"/>
              <a:gd name="csY12" fmla="*/ 48015 h 48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9671" h="48015">
                <a:moveTo>
                  <a:pt x="19869" y="48015"/>
                </a:moveTo>
                <a:lnTo>
                  <a:pt x="19869" y="28147"/>
                </a:lnTo>
                <a:lnTo>
                  <a:pt x="0" y="28147"/>
                </a:lnTo>
                <a:lnTo>
                  <a:pt x="0" y="19868"/>
                </a:lnTo>
                <a:lnTo>
                  <a:pt x="19869" y="19868"/>
                </a:lnTo>
                <a:lnTo>
                  <a:pt x="19869" y="0"/>
                </a:lnTo>
                <a:lnTo>
                  <a:pt x="29802" y="0"/>
                </a:lnTo>
                <a:lnTo>
                  <a:pt x="29802" y="19868"/>
                </a:lnTo>
                <a:lnTo>
                  <a:pt x="49671" y="19868"/>
                </a:lnTo>
                <a:lnTo>
                  <a:pt x="49671" y="28147"/>
                </a:lnTo>
                <a:lnTo>
                  <a:pt x="29802" y="28147"/>
                </a:lnTo>
                <a:lnTo>
                  <a:pt x="29802" y="48015"/>
                </a:lnTo>
                <a:lnTo>
                  <a:pt x="19869" y="48015"/>
                </a:lnTo>
                <a:close/>
              </a:path>
            </a:pathLst>
          </a:custGeom>
          <a:solidFill>
            <a:srgbClr val="C41D57"/>
          </a:solidFill>
          <a:ln w="16550" cap="flat">
            <a:solidFill>
              <a:srgbClr val="98D3FF"/>
            </a:solidFill>
            <a:prstDash val="solid"/>
            <a:miter/>
          </a:ln>
        </p:spPr>
        <p:txBody>
          <a:bodyPr/>
          <a:lstStyle/>
          <a:p>
            <a:endParaRPr lang="en-US"/>
          </a:p>
        </p:txBody>
      </p:sp>
      <p:sp>
        <p:nvSpPr>
          <p:cNvPr id="52" name="Freeform 51">
            <a:extLst>
              <a:ext uri="{FF2B5EF4-FFF2-40B4-BE49-F238E27FC236}">
                <a16:creationId xmlns:a16="http://schemas.microsoft.com/office/drawing/2014/main" id="{A0037BD9-7FA0-736F-756B-EA799F0DC71D}"/>
              </a:ext>
            </a:extLst>
          </p:cNvPr>
          <p:cNvSpPr/>
          <p:nvPr/>
        </p:nvSpPr>
        <p:spPr>
          <a:xfrm>
            <a:off x="9253356" y="3643373"/>
            <a:ext cx="61261" cy="48015"/>
          </a:xfrm>
          <a:custGeom>
            <a:avLst/>
            <a:gdLst>
              <a:gd name="csX0" fmla="*/ 24836 w 61261"/>
              <a:gd name="csY0" fmla="*/ 48015 h 48015"/>
              <a:gd name="csX1" fmla="*/ 24836 w 61261"/>
              <a:gd name="csY1" fmla="*/ 28147 h 48015"/>
              <a:gd name="csX2" fmla="*/ 0 w 61261"/>
              <a:gd name="csY2" fmla="*/ 28147 h 48015"/>
              <a:gd name="csX3" fmla="*/ 0 w 61261"/>
              <a:gd name="csY3" fmla="*/ 19868 h 48015"/>
              <a:gd name="csX4" fmla="*/ 24836 w 61261"/>
              <a:gd name="csY4" fmla="*/ 19868 h 48015"/>
              <a:gd name="csX5" fmla="*/ 24836 w 61261"/>
              <a:gd name="csY5" fmla="*/ 0 h 48015"/>
              <a:gd name="csX6" fmla="*/ 36426 w 61261"/>
              <a:gd name="csY6" fmla="*/ 0 h 48015"/>
              <a:gd name="csX7" fmla="*/ 36426 w 61261"/>
              <a:gd name="csY7" fmla="*/ 19868 h 48015"/>
              <a:gd name="csX8" fmla="*/ 61261 w 61261"/>
              <a:gd name="csY8" fmla="*/ 19868 h 48015"/>
              <a:gd name="csX9" fmla="*/ 61261 w 61261"/>
              <a:gd name="csY9" fmla="*/ 28147 h 48015"/>
              <a:gd name="csX10" fmla="*/ 36426 w 61261"/>
              <a:gd name="csY10" fmla="*/ 28147 h 48015"/>
              <a:gd name="csX11" fmla="*/ 36426 w 61261"/>
              <a:gd name="csY11" fmla="*/ 48015 h 48015"/>
              <a:gd name="csX12" fmla="*/ 24836 w 61261"/>
              <a:gd name="csY12" fmla="*/ 48015 h 48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8015">
                <a:moveTo>
                  <a:pt x="24836" y="48015"/>
                </a:moveTo>
                <a:lnTo>
                  <a:pt x="24836" y="28147"/>
                </a:lnTo>
                <a:lnTo>
                  <a:pt x="0" y="28147"/>
                </a:lnTo>
                <a:lnTo>
                  <a:pt x="0" y="19868"/>
                </a:lnTo>
                <a:lnTo>
                  <a:pt x="24836" y="19868"/>
                </a:lnTo>
                <a:lnTo>
                  <a:pt x="24836" y="0"/>
                </a:lnTo>
                <a:lnTo>
                  <a:pt x="36426" y="0"/>
                </a:lnTo>
                <a:lnTo>
                  <a:pt x="36426" y="19868"/>
                </a:lnTo>
                <a:lnTo>
                  <a:pt x="61261" y="19868"/>
                </a:lnTo>
                <a:lnTo>
                  <a:pt x="61261" y="28147"/>
                </a:lnTo>
                <a:lnTo>
                  <a:pt x="36426" y="28147"/>
                </a:lnTo>
                <a:lnTo>
                  <a:pt x="36426" y="48015"/>
                </a:lnTo>
                <a:lnTo>
                  <a:pt x="24836" y="48015"/>
                </a:lnTo>
                <a:close/>
              </a:path>
            </a:pathLst>
          </a:custGeom>
          <a:solidFill>
            <a:srgbClr val="C41D57"/>
          </a:solidFill>
          <a:ln w="16550" cap="flat">
            <a:solidFill>
              <a:srgbClr val="98D3FF"/>
            </a:solidFill>
            <a:prstDash val="solid"/>
            <a:miter/>
          </a:ln>
        </p:spPr>
        <p:txBody>
          <a:bodyPr/>
          <a:lstStyle/>
          <a:p>
            <a:endParaRPr lang="en-US"/>
          </a:p>
        </p:txBody>
      </p:sp>
      <p:sp>
        <p:nvSpPr>
          <p:cNvPr id="53" name="Freeform 52">
            <a:extLst>
              <a:ext uri="{FF2B5EF4-FFF2-40B4-BE49-F238E27FC236}">
                <a16:creationId xmlns:a16="http://schemas.microsoft.com/office/drawing/2014/main" id="{3783A827-52F5-3B69-B12B-65BA4649C27A}"/>
              </a:ext>
            </a:extLst>
          </p:cNvPr>
          <p:cNvSpPr/>
          <p:nvPr/>
        </p:nvSpPr>
        <p:spPr>
          <a:xfrm>
            <a:off x="9278191" y="3643373"/>
            <a:ext cx="61261" cy="48015"/>
          </a:xfrm>
          <a:custGeom>
            <a:avLst/>
            <a:gdLst>
              <a:gd name="csX0" fmla="*/ 24836 w 61261"/>
              <a:gd name="csY0" fmla="*/ 48015 h 48015"/>
              <a:gd name="csX1" fmla="*/ 24836 w 61261"/>
              <a:gd name="csY1" fmla="*/ 28147 h 48015"/>
              <a:gd name="csX2" fmla="*/ 0 w 61261"/>
              <a:gd name="csY2" fmla="*/ 28147 h 48015"/>
              <a:gd name="csX3" fmla="*/ 0 w 61261"/>
              <a:gd name="csY3" fmla="*/ 19868 h 48015"/>
              <a:gd name="csX4" fmla="*/ 24836 w 61261"/>
              <a:gd name="csY4" fmla="*/ 19868 h 48015"/>
              <a:gd name="csX5" fmla="*/ 24836 w 61261"/>
              <a:gd name="csY5" fmla="*/ 0 h 48015"/>
              <a:gd name="csX6" fmla="*/ 36426 w 61261"/>
              <a:gd name="csY6" fmla="*/ 0 h 48015"/>
              <a:gd name="csX7" fmla="*/ 36426 w 61261"/>
              <a:gd name="csY7" fmla="*/ 19868 h 48015"/>
              <a:gd name="csX8" fmla="*/ 61261 w 61261"/>
              <a:gd name="csY8" fmla="*/ 19868 h 48015"/>
              <a:gd name="csX9" fmla="*/ 61261 w 61261"/>
              <a:gd name="csY9" fmla="*/ 28147 h 48015"/>
              <a:gd name="csX10" fmla="*/ 36426 w 61261"/>
              <a:gd name="csY10" fmla="*/ 28147 h 48015"/>
              <a:gd name="csX11" fmla="*/ 36426 w 61261"/>
              <a:gd name="csY11" fmla="*/ 48015 h 48015"/>
              <a:gd name="csX12" fmla="*/ 24836 w 61261"/>
              <a:gd name="csY12" fmla="*/ 48015 h 480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8015">
                <a:moveTo>
                  <a:pt x="24836" y="48015"/>
                </a:moveTo>
                <a:lnTo>
                  <a:pt x="24836" y="28147"/>
                </a:lnTo>
                <a:lnTo>
                  <a:pt x="0" y="28147"/>
                </a:lnTo>
                <a:lnTo>
                  <a:pt x="0" y="19868"/>
                </a:lnTo>
                <a:lnTo>
                  <a:pt x="24836" y="19868"/>
                </a:lnTo>
                <a:lnTo>
                  <a:pt x="24836" y="0"/>
                </a:lnTo>
                <a:lnTo>
                  <a:pt x="36426" y="0"/>
                </a:lnTo>
                <a:lnTo>
                  <a:pt x="36426" y="19868"/>
                </a:lnTo>
                <a:lnTo>
                  <a:pt x="61261" y="19868"/>
                </a:lnTo>
                <a:lnTo>
                  <a:pt x="61261" y="28147"/>
                </a:lnTo>
                <a:lnTo>
                  <a:pt x="36426" y="28147"/>
                </a:lnTo>
                <a:lnTo>
                  <a:pt x="36426" y="48015"/>
                </a:lnTo>
                <a:lnTo>
                  <a:pt x="24836" y="48015"/>
                </a:lnTo>
                <a:close/>
              </a:path>
            </a:pathLst>
          </a:custGeom>
          <a:solidFill>
            <a:srgbClr val="C41D57"/>
          </a:solidFill>
          <a:ln w="16550" cap="flat">
            <a:solidFill>
              <a:srgbClr val="98D3FF"/>
            </a:solidFill>
            <a:prstDash val="solid"/>
            <a:miter/>
          </a:ln>
        </p:spPr>
        <p:txBody>
          <a:bodyPr/>
          <a:lstStyle/>
          <a:p>
            <a:endParaRPr lang="en-US"/>
          </a:p>
        </p:txBody>
      </p:sp>
      <p:sp>
        <p:nvSpPr>
          <p:cNvPr id="54" name="Freeform 53">
            <a:extLst>
              <a:ext uri="{FF2B5EF4-FFF2-40B4-BE49-F238E27FC236}">
                <a16:creationId xmlns:a16="http://schemas.microsoft.com/office/drawing/2014/main" id="{84864526-E3E5-58A1-CDF2-125D60841531}"/>
              </a:ext>
            </a:extLst>
          </p:cNvPr>
          <p:cNvSpPr/>
          <p:nvPr/>
        </p:nvSpPr>
        <p:spPr>
          <a:xfrm>
            <a:off x="9364288" y="3666553"/>
            <a:ext cx="62916" cy="49671"/>
          </a:xfrm>
          <a:custGeom>
            <a:avLst/>
            <a:gdLst>
              <a:gd name="csX0" fmla="*/ 24836 w 62916"/>
              <a:gd name="csY0" fmla="*/ 49671 h 49671"/>
              <a:gd name="csX1" fmla="*/ 24836 w 62916"/>
              <a:gd name="csY1" fmla="*/ 29803 h 49671"/>
              <a:gd name="csX2" fmla="*/ 0 w 62916"/>
              <a:gd name="csY2" fmla="*/ 29803 h 49671"/>
              <a:gd name="csX3" fmla="*/ 0 w 62916"/>
              <a:gd name="csY3" fmla="*/ 21524 h 49671"/>
              <a:gd name="csX4" fmla="*/ 24836 w 62916"/>
              <a:gd name="csY4" fmla="*/ 21524 h 49671"/>
              <a:gd name="csX5" fmla="*/ 24836 w 62916"/>
              <a:gd name="csY5" fmla="*/ 0 h 49671"/>
              <a:gd name="csX6" fmla="*/ 36426 w 62916"/>
              <a:gd name="csY6" fmla="*/ 0 h 49671"/>
              <a:gd name="csX7" fmla="*/ 36426 w 62916"/>
              <a:gd name="csY7" fmla="*/ 21524 h 49671"/>
              <a:gd name="csX8" fmla="*/ 62917 w 62916"/>
              <a:gd name="csY8" fmla="*/ 21524 h 49671"/>
              <a:gd name="csX9" fmla="*/ 62917 w 62916"/>
              <a:gd name="csY9" fmla="*/ 29803 h 49671"/>
              <a:gd name="csX10" fmla="*/ 36426 w 62916"/>
              <a:gd name="csY10" fmla="*/ 29803 h 49671"/>
              <a:gd name="csX11" fmla="*/ 36426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9803"/>
                </a:lnTo>
                <a:lnTo>
                  <a:pt x="0" y="29803"/>
                </a:lnTo>
                <a:lnTo>
                  <a:pt x="0" y="21524"/>
                </a:lnTo>
                <a:lnTo>
                  <a:pt x="24836" y="21524"/>
                </a:lnTo>
                <a:lnTo>
                  <a:pt x="24836" y="0"/>
                </a:lnTo>
                <a:lnTo>
                  <a:pt x="36426" y="0"/>
                </a:lnTo>
                <a:lnTo>
                  <a:pt x="36426" y="21524"/>
                </a:lnTo>
                <a:lnTo>
                  <a:pt x="62917" y="21524"/>
                </a:lnTo>
                <a:lnTo>
                  <a:pt x="62917" y="29803"/>
                </a:lnTo>
                <a:lnTo>
                  <a:pt x="36426" y="29803"/>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55" name="Freeform 54">
            <a:extLst>
              <a:ext uri="{FF2B5EF4-FFF2-40B4-BE49-F238E27FC236}">
                <a16:creationId xmlns:a16="http://schemas.microsoft.com/office/drawing/2014/main" id="{EF318EF8-E64D-37A3-06D6-57821CEA5AB0}"/>
              </a:ext>
            </a:extLst>
          </p:cNvPr>
          <p:cNvSpPr/>
          <p:nvPr/>
        </p:nvSpPr>
        <p:spPr>
          <a:xfrm>
            <a:off x="9389123" y="3754305"/>
            <a:ext cx="62916" cy="49671"/>
          </a:xfrm>
          <a:custGeom>
            <a:avLst/>
            <a:gdLst>
              <a:gd name="csX0" fmla="*/ 24836 w 62916"/>
              <a:gd name="csY0" fmla="*/ 49671 h 49671"/>
              <a:gd name="csX1" fmla="*/ 24836 w 62916"/>
              <a:gd name="csY1" fmla="*/ 28147 h 49671"/>
              <a:gd name="csX2" fmla="*/ 0 w 62916"/>
              <a:gd name="csY2" fmla="*/ 28147 h 49671"/>
              <a:gd name="csX3" fmla="*/ 0 w 62916"/>
              <a:gd name="csY3" fmla="*/ 19868 h 49671"/>
              <a:gd name="csX4" fmla="*/ 24836 w 62916"/>
              <a:gd name="csY4" fmla="*/ 19868 h 49671"/>
              <a:gd name="csX5" fmla="*/ 24836 w 62916"/>
              <a:gd name="csY5" fmla="*/ 0 h 49671"/>
              <a:gd name="csX6" fmla="*/ 36426 w 62916"/>
              <a:gd name="csY6" fmla="*/ 0 h 49671"/>
              <a:gd name="csX7" fmla="*/ 36426 w 62916"/>
              <a:gd name="csY7" fmla="*/ 19868 h 49671"/>
              <a:gd name="csX8" fmla="*/ 62917 w 62916"/>
              <a:gd name="csY8" fmla="*/ 19868 h 49671"/>
              <a:gd name="csX9" fmla="*/ 62917 w 62916"/>
              <a:gd name="csY9" fmla="*/ 28147 h 49671"/>
              <a:gd name="csX10" fmla="*/ 36426 w 62916"/>
              <a:gd name="csY10" fmla="*/ 28147 h 49671"/>
              <a:gd name="csX11" fmla="*/ 36426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8147"/>
                </a:lnTo>
                <a:lnTo>
                  <a:pt x="0" y="28147"/>
                </a:lnTo>
                <a:lnTo>
                  <a:pt x="0" y="19868"/>
                </a:lnTo>
                <a:lnTo>
                  <a:pt x="24836" y="19868"/>
                </a:lnTo>
                <a:lnTo>
                  <a:pt x="24836" y="0"/>
                </a:lnTo>
                <a:lnTo>
                  <a:pt x="36426" y="0"/>
                </a:lnTo>
                <a:lnTo>
                  <a:pt x="36426" y="19868"/>
                </a:lnTo>
                <a:lnTo>
                  <a:pt x="62917" y="19868"/>
                </a:lnTo>
                <a:lnTo>
                  <a:pt x="62917" y="28147"/>
                </a:lnTo>
                <a:lnTo>
                  <a:pt x="36426" y="28147"/>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56" name="Freeform 55">
            <a:extLst>
              <a:ext uri="{FF2B5EF4-FFF2-40B4-BE49-F238E27FC236}">
                <a16:creationId xmlns:a16="http://schemas.microsoft.com/office/drawing/2014/main" id="{AC695261-6B85-C639-7F53-6D27F51D6FB7}"/>
              </a:ext>
            </a:extLst>
          </p:cNvPr>
          <p:cNvSpPr/>
          <p:nvPr/>
        </p:nvSpPr>
        <p:spPr>
          <a:xfrm>
            <a:off x="9662315" y="3779141"/>
            <a:ext cx="49671" cy="61260"/>
          </a:xfrm>
          <a:custGeom>
            <a:avLst/>
            <a:gdLst>
              <a:gd name="csX0" fmla="*/ 19869 w 49671"/>
              <a:gd name="csY0" fmla="*/ 61261 h 61260"/>
              <a:gd name="csX1" fmla="*/ 19869 w 49671"/>
              <a:gd name="csY1" fmla="*/ 36425 h 61260"/>
              <a:gd name="csX2" fmla="*/ 0 w 49671"/>
              <a:gd name="csY2" fmla="*/ 36425 h 61260"/>
              <a:gd name="csX3" fmla="*/ 0 w 49671"/>
              <a:gd name="csY3" fmla="*/ 24836 h 61260"/>
              <a:gd name="csX4" fmla="*/ 19869 w 49671"/>
              <a:gd name="csY4" fmla="*/ 24836 h 61260"/>
              <a:gd name="csX5" fmla="*/ 19869 w 49671"/>
              <a:gd name="csY5" fmla="*/ 0 h 61260"/>
              <a:gd name="csX6" fmla="*/ 28147 w 49671"/>
              <a:gd name="csY6" fmla="*/ 0 h 61260"/>
              <a:gd name="csX7" fmla="*/ 28147 w 49671"/>
              <a:gd name="csY7" fmla="*/ 24836 h 61260"/>
              <a:gd name="csX8" fmla="*/ 49671 w 49671"/>
              <a:gd name="csY8" fmla="*/ 24836 h 61260"/>
              <a:gd name="csX9" fmla="*/ 49671 w 49671"/>
              <a:gd name="csY9" fmla="*/ 36425 h 61260"/>
              <a:gd name="csX10" fmla="*/ 28147 w 49671"/>
              <a:gd name="csY10" fmla="*/ 36425 h 61260"/>
              <a:gd name="csX11" fmla="*/ 28147 w 49671"/>
              <a:gd name="csY11" fmla="*/ 61261 h 61260"/>
              <a:gd name="csX12" fmla="*/ 19869 w 49671"/>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9671" h="61260">
                <a:moveTo>
                  <a:pt x="19869" y="61261"/>
                </a:moveTo>
                <a:lnTo>
                  <a:pt x="19869" y="36425"/>
                </a:lnTo>
                <a:lnTo>
                  <a:pt x="0" y="36425"/>
                </a:lnTo>
                <a:lnTo>
                  <a:pt x="0" y="24836"/>
                </a:lnTo>
                <a:lnTo>
                  <a:pt x="19869" y="24836"/>
                </a:lnTo>
                <a:lnTo>
                  <a:pt x="19869" y="0"/>
                </a:lnTo>
                <a:lnTo>
                  <a:pt x="28147" y="0"/>
                </a:lnTo>
                <a:lnTo>
                  <a:pt x="28147" y="24836"/>
                </a:lnTo>
                <a:lnTo>
                  <a:pt x="49671" y="24836"/>
                </a:lnTo>
                <a:lnTo>
                  <a:pt x="49671" y="36425"/>
                </a:lnTo>
                <a:lnTo>
                  <a:pt x="28147" y="36425"/>
                </a:lnTo>
                <a:lnTo>
                  <a:pt x="28147" y="61261"/>
                </a:lnTo>
                <a:lnTo>
                  <a:pt x="19869" y="61261"/>
                </a:lnTo>
                <a:close/>
              </a:path>
            </a:pathLst>
          </a:custGeom>
          <a:solidFill>
            <a:srgbClr val="C41D57"/>
          </a:solidFill>
          <a:ln w="16550" cap="flat">
            <a:solidFill>
              <a:srgbClr val="98D3FF"/>
            </a:solidFill>
            <a:prstDash val="solid"/>
            <a:miter/>
          </a:ln>
        </p:spPr>
        <p:txBody>
          <a:bodyPr/>
          <a:lstStyle/>
          <a:p>
            <a:endParaRPr lang="en-US"/>
          </a:p>
        </p:txBody>
      </p:sp>
      <p:sp>
        <p:nvSpPr>
          <p:cNvPr id="57" name="Freeform 56">
            <a:extLst>
              <a:ext uri="{FF2B5EF4-FFF2-40B4-BE49-F238E27FC236}">
                <a16:creationId xmlns:a16="http://schemas.microsoft.com/office/drawing/2014/main" id="{5C47444B-E6D5-78CD-188C-36276B3B86AE}"/>
              </a:ext>
            </a:extLst>
          </p:cNvPr>
          <p:cNvSpPr/>
          <p:nvPr/>
        </p:nvSpPr>
        <p:spPr>
          <a:xfrm>
            <a:off x="9662315" y="3779141"/>
            <a:ext cx="61261" cy="61260"/>
          </a:xfrm>
          <a:custGeom>
            <a:avLst/>
            <a:gdLst>
              <a:gd name="csX0" fmla="*/ 24836 w 61261"/>
              <a:gd name="csY0" fmla="*/ 61261 h 61260"/>
              <a:gd name="csX1" fmla="*/ 24836 w 61261"/>
              <a:gd name="csY1" fmla="*/ 36425 h 61260"/>
              <a:gd name="csX2" fmla="*/ 0 w 61261"/>
              <a:gd name="csY2" fmla="*/ 36425 h 61260"/>
              <a:gd name="csX3" fmla="*/ 0 w 61261"/>
              <a:gd name="csY3" fmla="*/ 24836 h 61260"/>
              <a:gd name="csX4" fmla="*/ 24836 w 61261"/>
              <a:gd name="csY4" fmla="*/ 24836 h 61260"/>
              <a:gd name="csX5" fmla="*/ 24836 w 61261"/>
              <a:gd name="csY5" fmla="*/ 0 h 61260"/>
              <a:gd name="csX6" fmla="*/ 36426 w 61261"/>
              <a:gd name="csY6" fmla="*/ 0 h 61260"/>
              <a:gd name="csX7" fmla="*/ 36426 w 61261"/>
              <a:gd name="csY7" fmla="*/ 24836 h 61260"/>
              <a:gd name="csX8" fmla="*/ 61261 w 61261"/>
              <a:gd name="csY8" fmla="*/ 24836 h 61260"/>
              <a:gd name="csX9" fmla="*/ 61261 w 61261"/>
              <a:gd name="csY9" fmla="*/ 36425 h 61260"/>
              <a:gd name="csX10" fmla="*/ 36426 w 61261"/>
              <a:gd name="csY10" fmla="*/ 36425 h 61260"/>
              <a:gd name="csX11" fmla="*/ 36426 w 61261"/>
              <a:gd name="csY11" fmla="*/ 61261 h 61260"/>
              <a:gd name="csX12" fmla="*/ 24836 w 61261"/>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61260">
                <a:moveTo>
                  <a:pt x="24836" y="61261"/>
                </a:moveTo>
                <a:lnTo>
                  <a:pt x="24836" y="36425"/>
                </a:lnTo>
                <a:lnTo>
                  <a:pt x="0" y="36425"/>
                </a:lnTo>
                <a:lnTo>
                  <a:pt x="0" y="24836"/>
                </a:lnTo>
                <a:lnTo>
                  <a:pt x="24836" y="24836"/>
                </a:lnTo>
                <a:lnTo>
                  <a:pt x="24836" y="0"/>
                </a:lnTo>
                <a:lnTo>
                  <a:pt x="36426" y="0"/>
                </a:lnTo>
                <a:lnTo>
                  <a:pt x="36426" y="24836"/>
                </a:lnTo>
                <a:lnTo>
                  <a:pt x="61261" y="24836"/>
                </a:lnTo>
                <a:lnTo>
                  <a:pt x="61261" y="36425"/>
                </a:lnTo>
                <a:lnTo>
                  <a:pt x="36426" y="36425"/>
                </a:lnTo>
                <a:lnTo>
                  <a:pt x="36426" y="61261"/>
                </a:lnTo>
                <a:lnTo>
                  <a:pt x="24836" y="61261"/>
                </a:lnTo>
                <a:close/>
              </a:path>
            </a:pathLst>
          </a:custGeom>
          <a:solidFill>
            <a:srgbClr val="C41D57"/>
          </a:solidFill>
          <a:ln w="16550" cap="flat">
            <a:solidFill>
              <a:srgbClr val="98D3FF"/>
            </a:solidFill>
            <a:prstDash val="solid"/>
            <a:miter/>
          </a:ln>
        </p:spPr>
        <p:txBody>
          <a:bodyPr/>
          <a:lstStyle/>
          <a:p>
            <a:endParaRPr lang="en-US"/>
          </a:p>
        </p:txBody>
      </p:sp>
      <p:sp>
        <p:nvSpPr>
          <p:cNvPr id="58" name="Freeform 57">
            <a:extLst>
              <a:ext uri="{FF2B5EF4-FFF2-40B4-BE49-F238E27FC236}">
                <a16:creationId xmlns:a16="http://schemas.microsoft.com/office/drawing/2014/main" id="{221D47B7-A4F7-284F-0F41-90EB68573C6D}"/>
              </a:ext>
            </a:extLst>
          </p:cNvPr>
          <p:cNvSpPr/>
          <p:nvPr/>
        </p:nvSpPr>
        <p:spPr>
          <a:xfrm>
            <a:off x="9673905" y="3779141"/>
            <a:ext cx="62916" cy="61260"/>
          </a:xfrm>
          <a:custGeom>
            <a:avLst/>
            <a:gdLst>
              <a:gd name="csX0" fmla="*/ 24836 w 62916"/>
              <a:gd name="csY0" fmla="*/ 61261 h 61260"/>
              <a:gd name="csX1" fmla="*/ 24836 w 62916"/>
              <a:gd name="csY1" fmla="*/ 36425 h 61260"/>
              <a:gd name="csX2" fmla="*/ 0 w 62916"/>
              <a:gd name="csY2" fmla="*/ 36425 h 61260"/>
              <a:gd name="csX3" fmla="*/ 0 w 62916"/>
              <a:gd name="csY3" fmla="*/ 24836 h 61260"/>
              <a:gd name="csX4" fmla="*/ 24836 w 62916"/>
              <a:gd name="csY4" fmla="*/ 24836 h 61260"/>
              <a:gd name="csX5" fmla="*/ 24836 w 62916"/>
              <a:gd name="csY5" fmla="*/ 0 h 61260"/>
              <a:gd name="csX6" fmla="*/ 36426 w 62916"/>
              <a:gd name="csY6" fmla="*/ 0 h 61260"/>
              <a:gd name="csX7" fmla="*/ 36426 w 62916"/>
              <a:gd name="csY7" fmla="*/ 24836 h 61260"/>
              <a:gd name="csX8" fmla="*/ 62917 w 62916"/>
              <a:gd name="csY8" fmla="*/ 24836 h 61260"/>
              <a:gd name="csX9" fmla="*/ 62917 w 62916"/>
              <a:gd name="csY9" fmla="*/ 36425 h 61260"/>
              <a:gd name="csX10" fmla="*/ 36426 w 62916"/>
              <a:gd name="csY10" fmla="*/ 36425 h 61260"/>
              <a:gd name="csX11" fmla="*/ 36426 w 62916"/>
              <a:gd name="csY11" fmla="*/ 61261 h 61260"/>
              <a:gd name="csX12" fmla="*/ 24836 w 6291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61260">
                <a:moveTo>
                  <a:pt x="24836" y="61261"/>
                </a:moveTo>
                <a:lnTo>
                  <a:pt x="24836" y="36425"/>
                </a:lnTo>
                <a:lnTo>
                  <a:pt x="0" y="36425"/>
                </a:lnTo>
                <a:lnTo>
                  <a:pt x="0" y="24836"/>
                </a:lnTo>
                <a:lnTo>
                  <a:pt x="24836" y="24836"/>
                </a:lnTo>
                <a:lnTo>
                  <a:pt x="24836" y="0"/>
                </a:lnTo>
                <a:lnTo>
                  <a:pt x="36426" y="0"/>
                </a:lnTo>
                <a:lnTo>
                  <a:pt x="36426" y="24836"/>
                </a:lnTo>
                <a:lnTo>
                  <a:pt x="62917" y="24836"/>
                </a:lnTo>
                <a:lnTo>
                  <a:pt x="62917" y="36425"/>
                </a:lnTo>
                <a:lnTo>
                  <a:pt x="36426" y="36425"/>
                </a:lnTo>
                <a:lnTo>
                  <a:pt x="36426" y="61261"/>
                </a:lnTo>
                <a:lnTo>
                  <a:pt x="24836" y="61261"/>
                </a:lnTo>
                <a:close/>
              </a:path>
            </a:pathLst>
          </a:custGeom>
          <a:solidFill>
            <a:srgbClr val="C41D57"/>
          </a:solidFill>
          <a:ln w="16550" cap="flat">
            <a:solidFill>
              <a:srgbClr val="98D3FF"/>
            </a:solidFill>
            <a:prstDash val="solid"/>
            <a:miter/>
          </a:ln>
        </p:spPr>
        <p:txBody>
          <a:bodyPr/>
          <a:lstStyle/>
          <a:p>
            <a:endParaRPr lang="en-US"/>
          </a:p>
        </p:txBody>
      </p:sp>
      <p:sp>
        <p:nvSpPr>
          <p:cNvPr id="59" name="Freeform 58">
            <a:extLst>
              <a:ext uri="{FF2B5EF4-FFF2-40B4-BE49-F238E27FC236}">
                <a16:creationId xmlns:a16="http://schemas.microsoft.com/office/drawing/2014/main" id="{0C504473-EB4F-F6F9-B5C4-0CDF8B3AC6AF}"/>
              </a:ext>
            </a:extLst>
          </p:cNvPr>
          <p:cNvSpPr/>
          <p:nvPr/>
        </p:nvSpPr>
        <p:spPr>
          <a:xfrm>
            <a:off x="9673905" y="3779141"/>
            <a:ext cx="62916" cy="61260"/>
          </a:xfrm>
          <a:custGeom>
            <a:avLst/>
            <a:gdLst>
              <a:gd name="csX0" fmla="*/ 24836 w 62916"/>
              <a:gd name="csY0" fmla="*/ 61261 h 61260"/>
              <a:gd name="csX1" fmla="*/ 24836 w 62916"/>
              <a:gd name="csY1" fmla="*/ 36425 h 61260"/>
              <a:gd name="csX2" fmla="*/ 0 w 62916"/>
              <a:gd name="csY2" fmla="*/ 36425 h 61260"/>
              <a:gd name="csX3" fmla="*/ 0 w 62916"/>
              <a:gd name="csY3" fmla="*/ 24836 h 61260"/>
              <a:gd name="csX4" fmla="*/ 24836 w 62916"/>
              <a:gd name="csY4" fmla="*/ 24836 h 61260"/>
              <a:gd name="csX5" fmla="*/ 24836 w 62916"/>
              <a:gd name="csY5" fmla="*/ 0 h 61260"/>
              <a:gd name="csX6" fmla="*/ 36426 w 62916"/>
              <a:gd name="csY6" fmla="*/ 0 h 61260"/>
              <a:gd name="csX7" fmla="*/ 36426 w 62916"/>
              <a:gd name="csY7" fmla="*/ 24836 h 61260"/>
              <a:gd name="csX8" fmla="*/ 62917 w 62916"/>
              <a:gd name="csY8" fmla="*/ 24836 h 61260"/>
              <a:gd name="csX9" fmla="*/ 62917 w 62916"/>
              <a:gd name="csY9" fmla="*/ 36425 h 61260"/>
              <a:gd name="csX10" fmla="*/ 36426 w 62916"/>
              <a:gd name="csY10" fmla="*/ 36425 h 61260"/>
              <a:gd name="csX11" fmla="*/ 36426 w 62916"/>
              <a:gd name="csY11" fmla="*/ 61261 h 61260"/>
              <a:gd name="csX12" fmla="*/ 24836 w 62916"/>
              <a:gd name="csY12" fmla="*/ 61261 h 612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61260">
                <a:moveTo>
                  <a:pt x="24836" y="61261"/>
                </a:moveTo>
                <a:lnTo>
                  <a:pt x="24836" y="36425"/>
                </a:lnTo>
                <a:lnTo>
                  <a:pt x="0" y="36425"/>
                </a:lnTo>
                <a:lnTo>
                  <a:pt x="0" y="24836"/>
                </a:lnTo>
                <a:lnTo>
                  <a:pt x="24836" y="24836"/>
                </a:lnTo>
                <a:lnTo>
                  <a:pt x="24836" y="0"/>
                </a:lnTo>
                <a:lnTo>
                  <a:pt x="36426" y="0"/>
                </a:lnTo>
                <a:lnTo>
                  <a:pt x="36426" y="24836"/>
                </a:lnTo>
                <a:lnTo>
                  <a:pt x="62917" y="24836"/>
                </a:lnTo>
                <a:lnTo>
                  <a:pt x="62917" y="36425"/>
                </a:lnTo>
                <a:lnTo>
                  <a:pt x="36426" y="36425"/>
                </a:lnTo>
                <a:lnTo>
                  <a:pt x="36426" y="61261"/>
                </a:lnTo>
                <a:lnTo>
                  <a:pt x="24836" y="61261"/>
                </a:lnTo>
                <a:close/>
              </a:path>
            </a:pathLst>
          </a:custGeom>
          <a:solidFill>
            <a:srgbClr val="C41D57"/>
          </a:solidFill>
          <a:ln w="16550" cap="flat">
            <a:solidFill>
              <a:srgbClr val="98D3FF"/>
            </a:solidFill>
            <a:prstDash val="solid"/>
            <a:miter/>
          </a:ln>
        </p:spPr>
        <p:txBody>
          <a:bodyPr/>
          <a:lstStyle/>
          <a:p>
            <a:endParaRPr lang="en-US"/>
          </a:p>
        </p:txBody>
      </p:sp>
      <p:sp>
        <p:nvSpPr>
          <p:cNvPr id="60" name="Freeform 59">
            <a:extLst>
              <a:ext uri="{FF2B5EF4-FFF2-40B4-BE49-F238E27FC236}">
                <a16:creationId xmlns:a16="http://schemas.microsoft.com/office/drawing/2014/main" id="{C66671F4-11AD-CA6E-564A-3435D6209F6F}"/>
              </a:ext>
            </a:extLst>
          </p:cNvPr>
          <p:cNvSpPr/>
          <p:nvPr/>
        </p:nvSpPr>
        <p:spPr>
          <a:xfrm>
            <a:off x="9958686" y="3890073"/>
            <a:ext cx="62916" cy="49671"/>
          </a:xfrm>
          <a:custGeom>
            <a:avLst/>
            <a:gdLst>
              <a:gd name="csX0" fmla="*/ 24836 w 62916"/>
              <a:gd name="csY0" fmla="*/ 49671 h 49671"/>
              <a:gd name="csX1" fmla="*/ 24836 w 62916"/>
              <a:gd name="csY1" fmla="*/ 28147 h 49671"/>
              <a:gd name="csX2" fmla="*/ 0 w 62916"/>
              <a:gd name="csY2" fmla="*/ 28147 h 49671"/>
              <a:gd name="csX3" fmla="*/ 0 w 62916"/>
              <a:gd name="csY3" fmla="*/ 19868 h 49671"/>
              <a:gd name="csX4" fmla="*/ 24836 w 62916"/>
              <a:gd name="csY4" fmla="*/ 19868 h 49671"/>
              <a:gd name="csX5" fmla="*/ 24836 w 62916"/>
              <a:gd name="csY5" fmla="*/ 0 h 49671"/>
              <a:gd name="csX6" fmla="*/ 36425 w 62916"/>
              <a:gd name="csY6" fmla="*/ 0 h 49671"/>
              <a:gd name="csX7" fmla="*/ 36425 w 62916"/>
              <a:gd name="csY7" fmla="*/ 19868 h 49671"/>
              <a:gd name="csX8" fmla="*/ 62917 w 62916"/>
              <a:gd name="csY8" fmla="*/ 19868 h 49671"/>
              <a:gd name="csX9" fmla="*/ 62917 w 62916"/>
              <a:gd name="csY9" fmla="*/ 28147 h 49671"/>
              <a:gd name="csX10" fmla="*/ 36425 w 62916"/>
              <a:gd name="csY10" fmla="*/ 28147 h 49671"/>
              <a:gd name="csX11" fmla="*/ 36425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8147"/>
                </a:lnTo>
                <a:lnTo>
                  <a:pt x="0" y="28147"/>
                </a:lnTo>
                <a:lnTo>
                  <a:pt x="0" y="19868"/>
                </a:lnTo>
                <a:lnTo>
                  <a:pt x="24836" y="19868"/>
                </a:lnTo>
                <a:lnTo>
                  <a:pt x="24836" y="0"/>
                </a:lnTo>
                <a:lnTo>
                  <a:pt x="36425" y="0"/>
                </a:lnTo>
                <a:lnTo>
                  <a:pt x="36425" y="19868"/>
                </a:lnTo>
                <a:lnTo>
                  <a:pt x="62917" y="19868"/>
                </a:lnTo>
                <a:lnTo>
                  <a:pt x="62917" y="28147"/>
                </a:lnTo>
                <a:lnTo>
                  <a:pt x="36425" y="28147"/>
                </a:lnTo>
                <a:lnTo>
                  <a:pt x="36425"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61" name="Freeform 60">
            <a:extLst>
              <a:ext uri="{FF2B5EF4-FFF2-40B4-BE49-F238E27FC236}">
                <a16:creationId xmlns:a16="http://schemas.microsoft.com/office/drawing/2014/main" id="{A9ECBBB8-22D5-DA6D-B39D-48CC86BC81D9}"/>
              </a:ext>
            </a:extLst>
          </p:cNvPr>
          <p:cNvSpPr/>
          <p:nvPr/>
        </p:nvSpPr>
        <p:spPr>
          <a:xfrm>
            <a:off x="9971931" y="3890073"/>
            <a:ext cx="49671" cy="49671"/>
          </a:xfrm>
          <a:custGeom>
            <a:avLst/>
            <a:gdLst>
              <a:gd name="csX0" fmla="*/ 19869 w 49671"/>
              <a:gd name="csY0" fmla="*/ 49671 h 49671"/>
              <a:gd name="csX1" fmla="*/ 19869 w 49671"/>
              <a:gd name="csY1" fmla="*/ 28147 h 49671"/>
              <a:gd name="csX2" fmla="*/ 0 w 49671"/>
              <a:gd name="csY2" fmla="*/ 28147 h 49671"/>
              <a:gd name="csX3" fmla="*/ 0 w 49671"/>
              <a:gd name="csY3" fmla="*/ 19868 h 49671"/>
              <a:gd name="csX4" fmla="*/ 19869 w 49671"/>
              <a:gd name="csY4" fmla="*/ 19868 h 49671"/>
              <a:gd name="csX5" fmla="*/ 19869 w 49671"/>
              <a:gd name="csY5" fmla="*/ 0 h 49671"/>
              <a:gd name="csX6" fmla="*/ 28147 w 49671"/>
              <a:gd name="csY6" fmla="*/ 0 h 49671"/>
              <a:gd name="csX7" fmla="*/ 28147 w 49671"/>
              <a:gd name="csY7" fmla="*/ 19868 h 49671"/>
              <a:gd name="csX8" fmla="*/ 49671 w 49671"/>
              <a:gd name="csY8" fmla="*/ 19868 h 49671"/>
              <a:gd name="csX9" fmla="*/ 49671 w 49671"/>
              <a:gd name="csY9" fmla="*/ 28147 h 49671"/>
              <a:gd name="csX10" fmla="*/ 28147 w 49671"/>
              <a:gd name="csY10" fmla="*/ 28147 h 49671"/>
              <a:gd name="csX11" fmla="*/ 28147 w 49671"/>
              <a:gd name="csY11" fmla="*/ 49671 h 49671"/>
              <a:gd name="csX12" fmla="*/ 19869 w 4967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9671" h="49671">
                <a:moveTo>
                  <a:pt x="19869" y="49671"/>
                </a:moveTo>
                <a:lnTo>
                  <a:pt x="19869" y="28147"/>
                </a:lnTo>
                <a:lnTo>
                  <a:pt x="0" y="28147"/>
                </a:lnTo>
                <a:lnTo>
                  <a:pt x="0" y="19868"/>
                </a:lnTo>
                <a:lnTo>
                  <a:pt x="19869" y="19868"/>
                </a:lnTo>
                <a:lnTo>
                  <a:pt x="19869" y="0"/>
                </a:lnTo>
                <a:lnTo>
                  <a:pt x="28147" y="0"/>
                </a:lnTo>
                <a:lnTo>
                  <a:pt x="28147" y="19868"/>
                </a:lnTo>
                <a:lnTo>
                  <a:pt x="49671" y="19868"/>
                </a:lnTo>
                <a:lnTo>
                  <a:pt x="49671" y="28147"/>
                </a:lnTo>
                <a:lnTo>
                  <a:pt x="28147" y="28147"/>
                </a:lnTo>
                <a:lnTo>
                  <a:pt x="28147" y="49671"/>
                </a:lnTo>
                <a:lnTo>
                  <a:pt x="19869" y="49671"/>
                </a:lnTo>
                <a:close/>
              </a:path>
            </a:pathLst>
          </a:custGeom>
          <a:solidFill>
            <a:srgbClr val="C41D57"/>
          </a:solidFill>
          <a:ln w="16550" cap="flat">
            <a:solidFill>
              <a:srgbClr val="98D3FF"/>
            </a:solidFill>
            <a:prstDash val="solid"/>
            <a:miter/>
          </a:ln>
        </p:spPr>
        <p:txBody>
          <a:bodyPr/>
          <a:lstStyle/>
          <a:p>
            <a:endParaRPr lang="en-US"/>
          </a:p>
        </p:txBody>
      </p:sp>
      <p:sp>
        <p:nvSpPr>
          <p:cNvPr id="62" name="Freeform 61">
            <a:extLst>
              <a:ext uri="{FF2B5EF4-FFF2-40B4-BE49-F238E27FC236}">
                <a16:creationId xmlns:a16="http://schemas.microsoft.com/office/drawing/2014/main" id="{439CDD73-DCFB-B181-61FD-A7D131D995F6}"/>
              </a:ext>
            </a:extLst>
          </p:cNvPr>
          <p:cNvSpPr/>
          <p:nvPr/>
        </p:nvSpPr>
        <p:spPr>
          <a:xfrm>
            <a:off x="9983522" y="3890073"/>
            <a:ext cx="62916" cy="49671"/>
          </a:xfrm>
          <a:custGeom>
            <a:avLst/>
            <a:gdLst>
              <a:gd name="csX0" fmla="*/ 24836 w 62916"/>
              <a:gd name="csY0" fmla="*/ 49671 h 49671"/>
              <a:gd name="csX1" fmla="*/ 24836 w 62916"/>
              <a:gd name="csY1" fmla="*/ 28147 h 49671"/>
              <a:gd name="csX2" fmla="*/ 0 w 62916"/>
              <a:gd name="csY2" fmla="*/ 28147 h 49671"/>
              <a:gd name="csX3" fmla="*/ 0 w 62916"/>
              <a:gd name="csY3" fmla="*/ 19868 h 49671"/>
              <a:gd name="csX4" fmla="*/ 24836 w 62916"/>
              <a:gd name="csY4" fmla="*/ 19868 h 49671"/>
              <a:gd name="csX5" fmla="*/ 24836 w 62916"/>
              <a:gd name="csY5" fmla="*/ 0 h 49671"/>
              <a:gd name="csX6" fmla="*/ 36425 w 62916"/>
              <a:gd name="csY6" fmla="*/ 0 h 49671"/>
              <a:gd name="csX7" fmla="*/ 36425 w 62916"/>
              <a:gd name="csY7" fmla="*/ 19868 h 49671"/>
              <a:gd name="csX8" fmla="*/ 62917 w 62916"/>
              <a:gd name="csY8" fmla="*/ 19868 h 49671"/>
              <a:gd name="csX9" fmla="*/ 62917 w 62916"/>
              <a:gd name="csY9" fmla="*/ 28147 h 49671"/>
              <a:gd name="csX10" fmla="*/ 36425 w 62916"/>
              <a:gd name="csY10" fmla="*/ 28147 h 49671"/>
              <a:gd name="csX11" fmla="*/ 36425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8147"/>
                </a:lnTo>
                <a:lnTo>
                  <a:pt x="0" y="28147"/>
                </a:lnTo>
                <a:lnTo>
                  <a:pt x="0" y="19868"/>
                </a:lnTo>
                <a:lnTo>
                  <a:pt x="24836" y="19868"/>
                </a:lnTo>
                <a:lnTo>
                  <a:pt x="24836" y="0"/>
                </a:lnTo>
                <a:lnTo>
                  <a:pt x="36425" y="0"/>
                </a:lnTo>
                <a:lnTo>
                  <a:pt x="36425" y="19868"/>
                </a:lnTo>
                <a:lnTo>
                  <a:pt x="62917" y="19868"/>
                </a:lnTo>
                <a:lnTo>
                  <a:pt x="62917" y="28147"/>
                </a:lnTo>
                <a:lnTo>
                  <a:pt x="36425" y="28147"/>
                </a:lnTo>
                <a:lnTo>
                  <a:pt x="36425"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63" name="Freeform 62">
            <a:extLst>
              <a:ext uri="{FF2B5EF4-FFF2-40B4-BE49-F238E27FC236}">
                <a16:creationId xmlns:a16="http://schemas.microsoft.com/office/drawing/2014/main" id="{A244637E-77C2-6AC6-5091-42DE5F3C86FE}"/>
              </a:ext>
            </a:extLst>
          </p:cNvPr>
          <p:cNvSpPr/>
          <p:nvPr/>
        </p:nvSpPr>
        <p:spPr>
          <a:xfrm>
            <a:off x="10256713" y="3890073"/>
            <a:ext cx="61260" cy="49671"/>
          </a:xfrm>
          <a:custGeom>
            <a:avLst/>
            <a:gdLst>
              <a:gd name="csX0" fmla="*/ 24836 w 61260"/>
              <a:gd name="csY0" fmla="*/ 49671 h 49671"/>
              <a:gd name="csX1" fmla="*/ 24836 w 61260"/>
              <a:gd name="csY1" fmla="*/ 28147 h 49671"/>
              <a:gd name="csX2" fmla="*/ 0 w 61260"/>
              <a:gd name="csY2" fmla="*/ 28147 h 49671"/>
              <a:gd name="csX3" fmla="*/ 0 w 61260"/>
              <a:gd name="csY3" fmla="*/ 19868 h 49671"/>
              <a:gd name="csX4" fmla="*/ 24836 w 61260"/>
              <a:gd name="csY4" fmla="*/ 19868 h 49671"/>
              <a:gd name="csX5" fmla="*/ 24836 w 61260"/>
              <a:gd name="csY5" fmla="*/ 0 h 49671"/>
              <a:gd name="csX6" fmla="*/ 36425 w 61260"/>
              <a:gd name="csY6" fmla="*/ 0 h 49671"/>
              <a:gd name="csX7" fmla="*/ 36425 w 61260"/>
              <a:gd name="csY7" fmla="*/ 19868 h 49671"/>
              <a:gd name="csX8" fmla="*/ 61260 w 61260"/>
              <a:gd name="csY8" fmla="*/ 19868 h 49671"/>
              <a:gd name="csX9" fmla="*/ 61260 w 61260"/>
              <a:gd name="csY9" fmla="*/ 28147 h 49671"/>
              <a:gd name="csX10" fmla="*/ 36425 w 61260"/>
              <a:gd name="csY10" fmla="*/ 28147 h 49671"/>
              <a:gd name="csX11" fmla="*/ 36425 w 61260"/>
              <a:gd name="csY11" fmla="*/ 49671 h 49671"/>
              <a:gd name="csX12" fmla="*/ 24836 w 61260"/>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0" h="49671">
                <a:moveTo>
                  <a:pt x="24836" y="49671"/>
                </a:moveTo>
                <a:lnTo>
                  <a:pt x="24836" y="28147"/>
                </a:lnTo>
                <a:lnTo>
                  <a:pt x="0" y="28147"/>
                </a:lnTo>
                <a:lnTo>
                  <a:pt x="0" y="19868"/>
                </a:lnTo>
                <a:lnTo>
                  <a:pt x="24836" y="19868"/>
                </a:lnTo>
                <a:lnTo>
                  <a:pt x="24836" y="0"/>
                </a:lnTo>
                <a:lnTo>
                  <a:pt x="36425" y="0"/>
                </a:lnTo>
                <a:lnTo>
                  <a:pt x="36425" y="19868"/>
                </a:lnTo>
                <a:lnTo>
                  <a:pt x="61260" y="19868"/>
                </a:lnTo>
                <a:lnTo>
                  <a:pt x="61260" y="28147"/>
                </a:lnTo>
                <a:lnTo>
                  <a:pt x="36425" y="28147"/>
                </a:lnTo>
                <a:lnTo>
                  <a:pt x="36425"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64" name="Freeform 63">
            <a:extLst>
              <a:ext uri="{FF2B5EF4-FFF2-40B4-BE49-F238E27FC236}">
                <a16:creationId xmlns:a16="http://schemas.microsoft.com/office/drawing/2014/main" id="{C5DC090E-787A-7F43-0F4C-5184593CDD53}"/>
              </a:ext>
            </a:extLst>
          </p:cNvPr>
          <p:cNvSpPr/>
          <p:nvPr/>
        </p:nvSpPr>
        <p:spPr>
          <a:xfrm>
            <a:off x="10268302" y="3890073"/>
            <a:ext cx="62917" cy="49671"/>
          </a:xfrm>
          <a:custGeom>
            <a:avLst/>
            <a:gdLst>
              <a:gd name="csX0" fmla="*/ 24836 w 62917"/>
              <a:gd name="csY0" fmla="*/ 49671 h 49671"/>
              <a:gd name="csX1" fmla="*/ 24836 w 62917"/>
              <a:gd name="csY1" fmla="*/ 28147 h 49671"/>
              <a:gd name="csX2" fmla="*/ 0 w 62917"/>
              <a:gd name="csY2" fmla="*/ 28147 h 49671"/>
              <a:gd name="csX3" fmla="*/ 0 w 62917"/>
              <a:gd name="csY3" fmla="*/ 19868 h 49671"/>
              <a:gd name="csX4" fmla="*/ 24836 w 62917"/>
              <a:gd name="csY4" fmla="*/ 19868 h 49671"/>
              <a:gd name="csX5" fmla="*/ 24836 w 62917"/>
              <a:gd name="csY5" fmla="*/ 0 h 49671"/>
              <a:gd name="csX6" fmla="*/ 36426 w 62917"/>
              <a:gd name="csY6" fmla="*/ 0 h 49671"/>
              <a:gd name="csX7" fmla="*/ 36426 w 62917"/>
              <a:gd name="csY7" fmla="*/ 19868 h 49671"/>
              <a:gd name="csX8" fmla="*/ 62918 w 62917"/>
              <a:gd name="csY8" fmla="*/ 19868 h 49671"/>
              <a:gd name="csX9" fmla="*/ 62918 w 62917"/>
              <a:gd name="csY9" fmla="*/ 28147 h 49671"/>
              <a:gd name="csX10" fmla="*/ 36426 w 62917"/>
              <a:gd name="csY10" fmla="*/ 28147 h 49671"/>
              <a:gd name="csX11" fmla="*/ 36426 w 62917"/>
              <a:gd name="csY11" fmla="*/ 49671 h 49671"/>
              <a:gd name="csX12" fmla="*/ 24836 w 62917"/>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7" h="49671">
                <a:moveTo>
                  <a:pt x="24836" y="49671"/>
                </a:moveTo>
                <a:lnTo>
                  <a:pt x="24836" y="28147"/>
                </a:lnTo>
                <a:lnTo>
                  <a:pt x="0" y="28147"/>
                </a:lnTo>
                <a:lnTo>
                  <a:pt x="0" y="19868"/>
                </a:lnTo>
                <a:lnTo>
                  <a:pt x="24836" y="19868"/>
                </a:lnTo>
                <a:lnTo>
                  <a:pt x="24836" y="0"/>
                </a:lnTo>
                <a:lnTo>
                  <a:pt x="36426" y="0"/>
                </a:lnTo>
                <a:lnTo>
                  <a:pt x="36426" y="19868"/>
                </a:lnTo>
                <a:lnTo>
                  <a:pt x="62918" y="19868"/>
                </a:lnTo>
                <a:lnTo>
                  <a:pt x="62918" y="28147"/>
                </a:lnTo>
                <a:lnTo>
                  <a:pt x="36426" y="28147"/>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65" name="Freeform 64">
            <a:extLst>
              <a:ext uri="{FF2B5EF4-FFF2-40B4-BE49-F238E27FC236}">
                <a16:creationId xmlns:a16="http://schemas.microsoft.com/office/drawing/2014/main" id="{3D96CD84-46EF-0981-B3EE-7D44BD759F2D}"/>
              </a:ext>
            </a:extLst>
          </p:cNvPr>
          <p:cNvSpPr/>
          <p:nvPr/>
        </p:nvSpPr>
        <p:spPr>
          <a:xfrm>
            <a:off x="10281548" y="3890073"/>
            <a:ext cx="49671" cy="49671"/>
          </a:xfrm>
          <a:custGeom>
            <a:avLst/>
            <a:gdLst>
              <a:gd name="csX0" fmla="*/ 19868 w 49671"/>
              <a:gd name="csY0" fmla="*/ 49671 h 49671"/>
              <a:gd name="csX1" fmla="*/ 19868 w 49671"/>
              <a:gd name="csY1" fmla="*/ 28147 h 49671"/>
              <a:gd name="csX2" fmla="*/ 0 w 49671"/>
              <a:gd name="csY2" fmla="*/ 28147 h 49671"/>
              <a:gd name="csX3" fmla="*/ 0 w 49671"/>
              <a:gd name="csY3" fmla="*/ 19868 h 49671"/>
              <a:gd name="csX4" fmla="*/ 19868 w 49671"/>
              <a:gd name="csY4" fmla="*/ 19868 h 49671"/>
              <a:gd name="csX5" fmla="*/ 19868 w 49671"/>
              <a:gd name="csY5" fmla="*/ 0 h 49671"/>
              <a:gd name="csX6" fmla="*/ 28146 w 49671"/>
              <a:gd name="csY6" fmla="*/ 0 h 49671"/>
              <a:gd name="csX7" fmla="*/ 28146 w 49671"/>
              <a:gd name="csY7" fmla="*/ 19868 h 49671"/>
              <a:gd name="csX8" fmla="*/ 49671 w 49671"/>
              <a:gd name="csY8" fmla="*/ 19868 h 49671"/>
              <a:gd name="csX9" fmla="*/ 49671 w 49671"/>
              <a:gd name="csY9" fmla="*/ 28147 h 49671"/>
              <a:gd name="csX10" fmla="*/ 28146 w 49671"/>
              <a:gd name="csY10" fmla="*/ 28147 h 49671"/>
              <a:gd name="csX11" fmla="*/ 28146 w 49671"/>
              <a:gd name="csY11" fmla="*/ 49671 h 49671"/>
              <a:gd name="csX12" fmla="*/ 19868 w 4967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9671" h="49671">
                <a:moveTo>
                  <a:pt x="19868" y="49671"/>
                </a:moveTo>
                <a:lnTo>
                  <a:pt x="19868" y="28147"/>
                </a:lnTo>
                <a:lnTo>
                  <a:pt x="0" y="28147"/>
                </a:lnTo>
                <a:lnTo>
                  <a:pt x="0" y="19868"/>
                </a:lnTo>
                <a:lnTo>
                  <a:pt x="19868" y="19868"/>
                </a:lnTo>
                <a:lnTo>
                  <a:pt x="19868" y="0"/>
                </a:lnTo>
                <a:lnTo>
                  <a:pt x="28146" y="0"/>
                </a:lnTo>
                <a:lnTo>
                  <a:pt x="28146" y="19868"/>
                </a:lnTo>
                <a:lnTo>
                  <a:pt x="49671" y="19868"/>
                </a:lnTo>
                <a:lnTo>
                  <a:pt x="49671" y="28147"/>
                </a:lnTo>
                <a:lnTo>
                  <a:pt x="28146" y="28147"/>
                </a:lnTo>
                <a:lnTo>
                  <a:pt x="28146" y="49671"/>
                </a:lnTo>
                <a:lnTo>
                  <a:pt x="19868" y="49671"/>
                </a:lnTo>
                <a:close/>
              </a:path>
            </a:pathLst>
          </a:custGeom>
          <a:solidFill>
            <a:srgbClr val="C41D57"/>
          </a:solidFill>
          <a:ln w="16550" cap="flat">
            <a:solidFill>
              <a:srgbClr val="98D3FF"/>
            </a:solidFill>
            <a:prstDash val="solid"/>
            <a:miter/>
          </a:ln>
        </p:spPr>
        <p:txBody>
          <a:bodyPr/>
          <a:lstStyle/>
          <a:p>
            <a:endParaRPr lang="en-US"/>
          </a:p>
        </p:txBody>
      </p:sp>
      <p:sp>
        <p:nvSpPr>
          <p:cNvPr id="66" name="Freeform 65">
            <a:extLst>
              <a:ext uri="{FF2B5EF4-FFF2-40B4-BE49-F238E27FC236}">
                <a16:creationId xmlns:a16="http://schemas.microsoft.com/office/drawing/2014/main" id="{89A35C6F-AE69-FF01-A263-78C6440F56FB}"/>
              </a:ext>
            </a:extLst>
          </p:cNvPr>
          <p:cNvSpPr/>
          <p:nvPr/>
        </p:nvSpPr>
        <p:spPr>
          <a:xfrm>
            <a:off x="10317973" y="3890073"/>
            <a:ext cx="61261" cy="49671"/>
          </a:xfrm>
          <a:custGeom>
            <a:avLst/>
            <a:gdLst>
              <a:gd name="csX0" fmla="*/ 24836 w 61261"/>
              <a:gd name="csY0" fmla="*/ 49671 h 49671"/>
              <a:gd name="csX1" fmla="*/ 24836 w 61261"/>
              <a:gd name="csY1" fmla="*/ 28147 h 49671"/>
              <a:gd name="csX2" fmla="*/ 0 w 61261"/>
              <a:gd name="csY2" fmla="*/ 28147 h 49671"/>
              <a:gd name="csX3" fmla="*/ 0 w 61261"/>
              <a:gd name="csY3" fmla="*/ 19868 h 49671"/>
              <a:gd name="csX4" fmla="*/ 24836 w 61261"/>
              <a:gd name="csY4" fmla="*/ 19868 h 49671"/>
              <a:gd name="csX5" fmla="*/ 24836 w 61261"/>
              <a:gd name="csY5" fmla="*/ 0 h 49671"/>
              <a:gd name="csX6" fmla="*/ 36426 w 61261"/>
              <a:gd name="csY6" fmla="*/ 0 h 49671"/>
              <a:gd name="csX7" fmla="*/ 36426 w 61261"/>
              <a:gd name="csY7" fmla="*/ 19868 h 49671"/>
              <a:gd name="csX8" fmla="*/ 61261 w 61261"/>
              <a:gd name="csY8" fmla="*/ 19868 h 49671"/>
              <a:gd name="csX9" fmla="*/ 61261 w 61261"/>
              <a:gd name="csY9" fmla="*/ 28147 h 49671"/>
              <a:gd name="csX10" fmla="*/ 36426 w 61261"/>
              <a:gd name="csY10" fmla="*/ 28147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8147"/>
                </a:lnTo>
                <a:lnTo>
                  <a:pt x="0" y="28147"/>
                </a:lnTo>
                <a:lnTo>
                  <a:pt x="0" y="19868"/>
                </a:lnTo>
                <a:lnTo>
                  <a:pt x="24836" y="19868"/>
                </a:lnTo>
                <a:lnTo>
                  <a:pt x="24836" y="0"/>
                </a:lnTo>
                <a:lnTo>
                  <a:pt x="36426" y="0"/>
                </a:lnTo>
                <a:lnTo>
                  <a:pt x="36426" y="19868"/>
                </a:lnTo>
                <a:lnTo>
                  <a:pt x="61261" y="19868"/>
                </a:lnTo>
                <a:lnTo>
                  <a:pt x="61261" y="28147"/>
                </a:lnTo>
                <a:lnTo>
                  <a:pt x="36426" y="28147"/>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67" name="Freeform 66">
            <a:extLst>
              <a:ext uri="{FF2B5EF4-FFF2-40B4-BE49-F238E27FC236}">
                <a16:creationId xmlns:a16="http://schemas.microsoft.com/office/drawing/2014/main" id="{9569A4C5-BE94-EEBA-44C0-233474446F26}"/>
              </a:ext>
            </a:extLst>
          </p:cNvPr>
          <p:cNvSpPr/>
          <p:nvPr/>
        </p:nvSpPr>
        <p:spPr>
          <a:xfrm>
            <a:off x="10553083" y="3890073"/>
            <a:ext cx="62916" cy="49671"/>
          </a:xfrm>
          <a:custGeom>
            <a:avLst/>
            <a:gdLst>
              <a:gd name="csX0" fmla="*/ 24836 w 62916"/>
              <a:gd name="csY0" fmla="*/ 49671 h 49671"/>
              <a:gd name="csX1" fmla="*/ 24836 w 62916"/>
              <a:gd name="csY1" fmla="*/ 28147 h 49671"/>
              <a:gd name="csX2" fmla="*/ 0 w 62916"/>
              <a:gd name="csY2" fmla="*/ 28147 h 49671"/>
              <a:gd name="csX3" fmla="*/ 0 w 62916"/>
              <a:gd name="csY3" fmla="*/ 19868 h 49671"/>
              <a:gd name="csX4" fmla="*/ 24836 w 62916"/>
              <a:gd name="csY4" fmla="*/ 19868 h 49671"/>
              <a:gd name="csX5" fmla="*/ 24836 w 62916"/>
              <a:gd name="csY5" fmla="*/ 0 h 49671"/>
              <a:gd name="csX6" fmla="*/ 36426 w 62916"/>
              <a:gd name="csY6" fmla="*/ 0 h 49671"/>
              <a:gd name="csX7" fmla="*/ 36426 w 62916"/>
              <a:gd name="csY7" fmla="*/ 19868 h 49671"/>
              <a:gd name="csX8" fmla="*/ 62917 w 62916"/>
              <a:gd name="csY8" fmla="*/ 19868 h 49671"/>
              <a:gd name="csX9" fmla="*/ 62917 w 62916"/>
              <a:gd name="csY9" fmla="*/ 28147 h 49671"/>
              <a:gd name="csX10" fmla="*/ 36426 w 62916"/>
              <a:gd name="csY10" fmla="*/ 28147 h 49671"/>
              <a:gd name="csX11" fmla="*/ 36426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8147"/>
                </a:lnTo>
                <a:lnTo>
                  <a:pt x="0" y="28147"/>
                </a:lnTo>
                <a:lnTo>
                  <a:pt x="0" y="19868"/>
                </a:lnTo>
                <a:lnTo>
                  <a:pt x="24836" y="19868"/>
                </a:lnTo>
                <a:lnTo>
                  <a:pt x="24836" y="0"/>
                </a:lnTo>
                <a:lnTo>
                  <a:pt x="36426" y="0"/>
                </a:lnTo>
                <a:lnTo>
                  <a:pt x="36426" y="19868"/>
                </a:lnTo>
                <a:lnTo>
                  <a:pt x="62917" y="19868"/>
                </a:lnTo>
                <a:lnTo>
                  <a:pt x="62917" y="28147"/>
                </a:lnTo>
                <a:lnTo>
                  <a:pt x="36426" y="28147"/>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68" name="Freeform 67">
            <a:extLst>
              <a:ext uri="{FF2B5EF4-FFF2-40B4-BE49-F238E27FC236}">
                <a16:creationId xmlns:a16="http://schemas.microsoft.com/office/drawing/2014/main" id="{62C347EE-5977-B64E-3DFE-E02E7105B173}"/>
              </a:ext>
            </a:extLst>
          </p:cNvPr>
          <p:cNvSpPr/>
          <p:nvPr/>
        </p:nvSpPr>
        <p:spPr>
          <a:xfrm>
            <a:off x="10566328" y="3890073"/>
            <a:ext cx="49671" cy="49671"/>
          </a:xfrm>
          <a:custGeom>
            <a:avLst/>
            <a:gdLst>
              <a:gd name="csX0" fmla="*/ 19869 w 49671"/>
              <a:gd name="csY0" fmla="*/ 49671 h 49671"/>
              <a:gd name="csX1" fmla="*/ 19869 w 49671"/>
              <a:gd name="csY1" fmla="*/ 28147 h 49671"/>
              <a:gd name="csX2" fmla="*/ 0 w 49671"/>
              <a:gd name="csY2" fmla="*/ 28147 h 49671"/>
              <a:gd name="csX3" fmla="*/ 0 w 49671"/>
              <a:gd name="csY3" fmla="*/ 19868 h 49671"/>
              <a:gd name="csX4" fmla="*/ 19869 w 49671"/>
              <a:gd name="csY4" fmla="*/ 19868 h 49671"/>
              <a:gd name="csX5" fmla="*/ 19869 w 49671"/>
              <a:gd name="csY5" fmla="*/ 0 h 49671"/>
              <a:gd name="csX6" fmla="*/ 28147 w 49671"/>
              <a:gd name="csY6" fmla="*/ 0 h 49671"/>
              <a:gd name="csX7" fmla="*/ 28147 w 49671"/>
              <a:gd name="csY7" fmla="*/ 19868 h 49671"/>
              <a:gd name="csX8" fmla="*/ 49671 w 49671"/>
              <a:gd name="csY8" fmla="*/ 19868 h 49671"/>
              <a:gd name="csX9" fmla="*/ 49671 w 49671"/>
              <a:gd name="csY9" fmla="*/ 28147 h 49671"/>
              <a:gd name="csX10" fmla="*/ 28147 w 49671"/>
              <a:gd name="csY10" fmla="*/ 28147 h 49671"/>
              <a:gd name="csX11" fmla="*/ 28147 w 49671"/>
              <a:gd name="csY11" fmla="*/ 49671 h 49671"/>
              <a:gd name="csX12" fmla="*/ 19869 w 4967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9671" h="49671">
                <a:moveTo>
                  <a:pt x="19869" y="49671"/>
                </a:moveTo>
                <a:lnTo>
                  <a:pt x="19869" y="28147"/>
                </a:lnTo>
                <a:lnTo>
                  <a:pt x="0" y="28147"/>
                </a:lnTo>
                <a:lnTo>
                  <a:pt x="0" y="19868"/>
                </a:lnTo>
                <a:lnTo>
                  <a:pt x="19869" y="19868"/>
                </a:lnTo>
                <a:lnTo>
                  <a:pt x="19869" y="0"/>
                </a:lnTo>
                <a:lnTo>
                  <a:pt x="28147" y="0"/>
                </a:lnTo>
                <a:lnTo>
                  <a:pt x="28147" y="19868"/>
                </a:lnTo>
                <a:lnTo>
                  <a:pt x="49671" y="19868"/>
                </a:lnTo>
                <a:lnTo>
                  <a:pt x="49671" y="28147"/>
                </a:lnTo>
                <a:lnTo>
                  <a:pt x="28147" y="28147"/>
                </a:lnTo>
                <a:lnTo>
                  <a:pt x="28147" y="49671"/>
                </a:lnTo>
                <a:lnTo>
                  <a:pt x="19869" y="49671"/>
                </a:lnTo>
                <a:close/>
              </a:path>
            </a:pathLst>
          </a:custGeom>
          <a:solidFill>
            <a:srgbClr val="C41D57"/>
          </a:solidFill>
          <a:ln w="16550" cap="flat">
            <a:solidFill>
              <a:srgbClr val="98D3FF"/>
            </a:solidFill>
            <a:prstDash val="solid"/>
            <a:miter/>
          </a:ln>
        </p:spPr>
        <p:txBody>
          <a:bodyPr/>
          <a:lstStyle/>
          <a:p>
            <a:endParaRPr lang="en-US"/>
          </a:p>
        </p:txBody>
      </p:sp>
      <p:sp>
        <p:nvSpPr>
          <p:cNvPr id="69" name="Freeform 68">
            <a:extLst>
              <a:ext uri="{FF2B5EF4-FFF2-40B4-BE49-F238E27FC236}">
                <a16:creationId xmlns:a16="http://schemas.microsoft.com/office/drawing/2014/main" id="{F60250BC-B338-C586-2282-9542D71A2ED2}"/>
              </a:ext>
            </a:extLst>
          </p:cNvPr>
          <p:cNvSpPr/>
          <p:nvPr/>
        </p:nvSpPr>
        <p:spPr>
          <a:xfrm>
            <a:off x="10566328" y="3890073"/>
            <a:ext cx="61261" cy="49671"/>
          </a:xfrm>
          <a:custGeom>
            <a:avLst/>
            <a:gdLst>
              <a:gd name="csX0" fmla="*/ 24836 w 61261"/>
              <a:gd name="csY0" fmla="*/ 49671 h 49671"/>
              <a:gd name="csX1" fmla="*/ 24836 w 61261"/>
              <a:gd name="csY1" fmla="*/ 28147 h 49671"/>
              <a:gd name="csX2" fmla="*/ 0 w 61261"/>
              <a:gd name="csY2" fmla="*/ 28147 h 49671"/>
              <a:gd name="csX3" fmla="*/ 0 w 61261"/>
              <a:gd name="csY3" fmla="*/ 19868 h 49671"/>
              <a:gd name="csX4" fmla="*/ 24836 w 61261"/>
              <a:gd name="csY4" fmla="*/ 19868 h 49671"/>
              <a:gd name="csX5" fmla="*/ 24836 w 61261"/>
              <a:gd name="csY5" fmla="*/ 0 h 49671"/>
              <a:gd name="csX6" fmla="*/ 36426 w 61261"/>
              <a:gd name="csY6" fmla="*/ 0 h 49671"/>
              <a:gd name="csX7" fmla="*/ 36426 w 61261"/>
              <a:gd name="csY7" fmla="*/ 19868 h 49671"/>
              <a:gd name="csX8" fmla="*/ 61261 w 61261"/>
              <a:gd name="csY8" fmla="*/ 19868 h 49671"/>
              <a:gd name="csX9" fmla="*/ 61261 w 61261"/>
              <a:gd name="csY9" fmla="*/ 28147 h 49671"/>
              <a:gd name="csX10" fmla="*/ 36426 w 61261"/>
              <a:gd name="csY10" fmla="*/ 28147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8147"/>
                </a:lnTo>
                <a:lnTo>
                  <a:pt x="0" y="28147"/>
                </a:lnTo>
                <a:lnTo>
                  <a:pt x="0" y="19868"/>
                </a:lnTo>
                <a:lnTo>
                  <a:pt x="24836" y="19868"/>
                </a:lnTo>
                <a:lnTo>
                  <a:pt x="24836" y="0"/>
                </a:lnTo>
                <a:lnTo>
                  <a:pt x="36426" y="0"/>
                </a:lnTo>
                <a:lnTo>
                  <a:pt x="36426" y="19868"/>
                </a:lnTo>
                <a:lnTo>
                  <a:pt x="61261" y="19868"/>
                </a:lnTo>
                <a:lnTo>
                  <a:pt x="61261" y="28147"/>
                </a:lnTo>
                <a:lnTo>
                  <a:pt x="36426" y="28147"/>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70" name="Freeform 69">
            <a:extLst>
              <a:ext uri="{FF2B5EF4-FFF2-40B4-BE49-F238E27FC236}">
                <a16:creationId xmlns:a16="http://schemas.microsoft.com/office/drawing/2014/main" id="{A29AB143-3C14-57AF-3D9E-23848C700559}"/>
              </a:ext>
            </a:extLst>
          </p:cNvPr>
          <p:cNvSpPr/>
          <p:nvPr/>
        </p:nvSpPr>
        <p:spPr>
          <a:xfrm>
            <a:off x="10591164" y="3890073"/>
            <a:ext cx="61261" cy="49671"/>
          </a:xfrm>
          <a:custGeom>
            <a:avLst/>
            <a:gdLst>
              <a:gd name="csX0" fmla="*/ 24836 w 61261"/>
              <a:gd name="csY0" fmla="*/ 49671 h 49671"/>
              <a:gd name="csX1" fmla="*/ 24836 w 61261"/>
              <a:gd name="csY1" fmla="*/ 28147 h 49671"/>
              <a:gd name="csX2" fmla="*/ 0 w 61261"/>
              <a:gd name="csY2" fmla="*/ 28147 h 49671"/>
              <a:gd name="csX3" fmla="*/ 0 w 61261"/>
              <a:gd name="csY3" fmla="*/ 19868 h 49671"/>
              <a:gd name="csX4" fmla="*/ 24836 w 61261"/>
              <a:gd name="csY4" fmla="*/ 19868 h 49671"/>
              <a:gd name="csX5" fmla="*/ 24836 w 61261"/>
              <a:gd name="csY5" fmla="*/ 0 h 49671"/>
              <a:gd name="csX6" fmla="*/ 36426 w 61261"/>
              <a:gd name="csY6" fmla="*/ 0 h 49671"/>
              <a:gd name="csX7" fmla="*/ 36426 w 61261"/>
              <a:gd name="csY7" fmla="*/ 19868 h 49671"/>
              <a:gd name="csX8" fmla="*/ 61261 w 61261"/>
              <a:gd name="csY8" fmla="*/ 19868 h 49671"/>
              <a:gd name="csX9" fmla="*/ 61261 w 61261"/>
              <a:gd name="csY9" fmla="*/ 28147 h 49671"/>
              <a:gd name="csX10" fmla="*/ 36426 w 61261"/>
              <a:gd name="csY10" fmla="*/ 28147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8147"/>
                </a:lnTo>
                <a:lnTo>
                  <a:pt x="0" y="28147"/>
                </a:lnTo>
                <a:lnTo>
                  <a:pt x="0" y="19868"/>
                </a:lnTo>
                <a:lnTo>
                  <a:pt x="24836" y="19868"/>
                </a:lnTo>
                <a:lnTo>
                  <a:pt x="24836" y="0"/>
                </a:lnTo>
                <a:lnTo>
                  <a:pt x="36426" y="0"/>
                </a:lnTo>
                <a:lnTo>
                  <a:pt x="36426" y="19868"/>
                </a:lnTo>
                <a:lnTo>
                  <a:pt x="61261" y="19868"/>
                </a:lnTo>
                <a:lnTo>
                  <a:pt x="61261" y="28147"/>
                </a:lnTo>
                <a:lnTo>
                  <a:pt x="36426" y="28147"/>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71" name="Freeform 70">
            <a:extLst>
              <a:ext uri="{FF2B5EF4-FFF2-40B4-BE49-F238E27FC236}">
                <a16:creationId xmlns:a16="http://schemas.microsoft.com/office/drawing/2014/main" id="{1A2AC541-EA4F-25EF-C7C5-D44AA9F94B7A}"/>
              </a:ext>
            </a:extLst>
          </p:cNvPr>
          <p:cNvSpPr/>
          <p:nvPr/>
        </p:nvSpPr>
        <p:spPr>
          <a:xfrm>
            <a:off x="10851110" y="4025840"/>
            <a:ext cx="61261" cy="49671"/>
          </a:xfrm>
          <a:custGeom>
            <a:avLst/>
            <a:gdLst>
              <a:gd name="csX0" fmla="*/ 24836 w 61261"/>
              <a:gd name="csY0" fmla="*/ 49671 h 49671"/>
              <a:gd name="csX1" fmla="*/ 24836 w 61261"/>
              <a:gd name="csY1" fmla="*/ 29803 h 49671"/>
              <a:gd name="csX2" fmla="*/ 0 w 61261"/>
              <a:gd name="csY2" fmla="*/ 29803 h 49671"/>
              <a:gd name="csX3" fmla="*/ 0 w 61261"/>
              <a:gd name="csY3" fmla="*/ 21524 h 49671"/>
              <a:gd name="csX4" fmla="*/ 24836 w 61261"/>
              <a:gd name="csY4" fmla="*/ 21524 h 49671"/>
              <a:gd name="csX5" fmla="*/ 24836 w 61261"/>
              <a:gd name="csY5" fmla="*/ 0 h 49671"/>
              <a:gd name="csX6" fmla="*/ 36426 w 61261"/>
              <a:gd name="csY6" fmla="*/ 0 h 49671"/>
              <a:gd name="csX7" fmla="*/ 36426 w 61261"/>
              <a:gd name="csY7" fmla="*/ 21524 h 49671"/>
              <a:gd name="csX8" fmla="*/ 61261 w 61261"/>
              <a:gd name="csY8" fmla="*/ 21524 h 49671"/>
              <a:gd name="csX9" fmla="*/ 61261 w 61261"/>
              <a:gd name="csY9" fmla="*/ 29803 h 49671"/>
              <a:gd name="csX10" fmla="*/ 36426 w 61261"/>
              <a:gd name="csY10" fmla="*/ 29803 h 49671"/>
              <a:gd name="csX11" fmla="*/ 36426 w 61261"/>
              <a:gd name="csY11" fmla="*/ 49671 h 49671"/>
              <a:gd name="csX12" fmla="*/ 24836 w 61261"/>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1261" h="49671">
                <a:moveTo>
                  <a:pt x="24836" y="49671"/>
                </a:moveTo>
                <a:lnTo>
                  <a:pt x="24836" y="29803"/>
                </a:lnTo>
                <a:lnTo>
                  <a:pt x="0" y="29803"/>
                </a:lnTo>
                <a:lnTo>
                  <a:pt x="0" y="21524"/>
                </a:lnTo>
                <a:lnTo>
                  <a:pt x="24836" y="21524"/>
                </a:lnTo>
                <a:lnTo>
                  <a:pt x="24836" y="0"/>
                </a:lnTo>
                <a:lnTo>
                  <a:pt x="36426" y="0"/>
                </a:lnTo>
                <a:lnTo>
                  <a:pt x="36426" y="21524"/>
                </a:lnTo>
                <a:lnTo>
                  <a:pt x="61261" y="21524"/>
                </a:lnTo>
                <a:lnTo>
                  <a:pt x="61261" y="29803"/>
                </a:lnTo>
                <a:lnTo>
                  <a:pt x="36426" y="29803"/>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72" name="Freeform 71">
            <a:extLst>
              <a:ext uri="{FF2B5EF4-FFF2-40B4-BE49-F238E27FC236}">
                <a16:creationId xmlns:a16="http://schemas.microsoft.com/office/drawing/2014/main" id="{D5270CF9-445D-A246-89B2-97119E109935}"/>
              </a:ext>
            </a:extLst>
          </p:cNvPr>
          <p:cNvSpPr/>
          <p:nvPr/>
        </p:nvSpPr>
        <p:spPr>
          <a:xfrm>
            <a:off x="11172317" y="4025840"/>
            <a:ext cx="62916" cy="49671"/>
          </a:xfrm>
          <a:custGeom>
            <a:avLst/>
            <a:gdLst>
              <a:gd name="csX0" fmla="*/ 24836 w 62916"/>
              <a:gd name="csY0" fmla="*/ 49671 h 49671"/>
              <a:gd name="csX1" fmla="*/ 24836 w 62916"/>
              <a:gd name="csY1" fmla="*/ 29803 h 49671"/>
              <a:gd name="csX2" fmla="*/ 0 w 62916"/>
              <a:gd name="csY2" fmla="*/ 29803 h 49671"/>
              <a:gd name="csX3" fmla="*/ 0 w 62916"/>
              <a:gd name="csY3" fmla="*/ 21524 h 49671"/>
              <a:gd name="csX4" fmla="*/ 24836 w 62916"/>
              <a:gd name="csY4" fmla="*/ 21524 h 49671"/>
              <a:gd name="csX5" fmla="*/ 24836 w 62916"/>
              <a:gd name="csY5" fmla="*/ 0 h 49671"/>
              <a:gd name="csX6" fmla="*/ 36426 w 62916"/>
              <a:gd name="csY6" fmla="*/ 0 h 49671"/>
              <a:gd name="csX7" fmla="*/ 36426 w 62916"/>
              <a:gd name="csY7" fmla="*/ 21524 h 49671"/>
              <a:gd name="csX8" fmla="*/ 62917 w 62916"/>
              <a:gd name="csY8" fmla="*/ 21524 h 49671"/>
              <a:gd name="csX9" fmla="*/ 62917 w 62916"/>
              <a:gd name="csY9" fmla="*/ 29803 h 49671"/>
              <a:gd name="csX10" fmla="*/ 36426 w 62916"/>
              <a:gd name="csY10" fmla="*/ 29803 h 49671"/>
              <a:gd name="csX11" fmla="*/ 36426 w 62916"/>
              <a:gd name="csY11" fmla="*/ 49671 h 49671"/>
              <a:gd name="csX12" fmla="*/ 24836 w 62916"/>
              <a:gd name="csY12" fmla="*/ 49671 h 496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49671">
                <a:moveTo>
                  <a:pt x="24836" y="49671"/>
                </a:moveTo>
                <a:lnTo>
                  <a:pt x="24836" y="29803"/>
                </a:lnTo>
                <a:lnTo>
                  <a:pt x="0" y="29803"/>
                </a:lnTo>
                <a:lnTo>
                  <a:pt x="0" y="21524"/>
                </a:lnTo>
                <a:lnTo>
                  <a:pt x="24836" y="21524"/>
                </a:lnTo>
                <a:lnTo>
                  <a:pt x="24836" y="0"/>
                </a:lnTo>
                <a:lnTo>
                  <a:pt x="36426" y="0"/>
                </a:lnTo>
                <a:lnTo>
                  <a:pt x="36426" y="21524"/>
                </a:lnTo>
                <a:lnTo>
                  <a:pt x="62917" y="21524"/>
                </a:lnTo>
                <a:lnTo>
                  <a:pt x="62917" y="29803"/>
                </a:lnTo>
                <a:lnTo>
                  <a:pt x="36426" y="29803"/>
                </a:lnTo>
                <a:lnTo>
                  <a:pt x="36426" y="49671"/>
                </a:lnTo>
                <a:lnTo>
                  <a:pt x="24836" y="49671"/>
                </a:lnTo>
                <a:close/>
              </a:path>
            </a:pathLst>
          </a:custGeom>
          <a:solidFill>
            <a:srgbClr val="C41D57"/>
          </a:solidFill>
          <a:ln w="16550" cap="flat">
            <a:solidFill>
              <a:srgbClr val="98D3FF"/>
            </a:solidFill>
            <a:prstDash val="solid"/>
            <a:miter/>
          </a:ln>
        </p:spPr>
        <p:txBody>
          <a:bodyPr/>
          <a:lstStyle/>
          <a:p>
            <a:endParaRPr lang="en-US"/>
          </a:p>
        </p:txBody>
      </p:sp>
      <p:sp>
        <p:nvSpPr>
          <p:cNvPr id="73" name="Freeform 72">
            <a:extLst>
              <a:ext uri="{FF2B5EF4-FFF2-40B4-BE49-F238E27FC236}">
                <a16:creationId xmlns:a16="http://schemas.microsoft.com/office/drawing/2014/main" id="{B42B9D72-4D23-066D-FCD9-6526A8A645F8}"/>
              </a:ext>
            </a:extLst>
          </p:cNvPr>
          <p:cNvSpPr/>
          <p:nvPr/>
        </p:nvSpPr>
        <p:spPr>
          <a:xfrm>
            <a:off x="6794636" y="2226090"/>
            <a:ext cx="16557" cy="2486866"/>
          </a:xfrm>
          <a:custGeom>
            <a:avLst/>
            <a:gdLst>
              <a:gd name="csX0" fmla="*/ 0 w 16557"/>
              <a:gd name="csY0" fmla="*/ 2486867 h 2486866"/>
              <a:gd name="csX1" fmla="*/ 0 w 16557"/>
              <a:gd name="csY1" fmla="*/ 0 h 2486866"/>
            </a:gdLst>
            <a:ahLst/>
            <a:cxnLst>
              <a:cxn ang="0">
                <a:pos x="csX0" y="csY0"/>
              </a:cxn>
              <a:cxn ang="0">
                <a:pos x="csX1" y="csY1"/>
              </a:cxn>
            </a:cxnLst>
            <a:rect l="l" t="t" r="r" b="b"/>
            <a:pathLst>
              <a:path w="16557" h="2486866">
                <a:moveTo>
                  <a:pt x="0" y="2486867"/>
                </a:moveTo>
                <a:lnTo>
                  <a:pt x="0" y="0"/>
                </a:lnTo>
              </a:path>
            </a:pathLst>
          </a:custGeom>
          <a:ln w="16550" cap="sq">
            <a:solidFill>
              <a:srgbClr val="000000"/>
            </a:solidFill>
            <a:prstDash val="solid"/>
            <a:round/>
          </a:ln>
        </p:spPr>
        <p:txBody>
          <a:bodyPr/>
          <a:lstStyle/>
          <a:p>
            <a:endParaRPr lang="en-US"/>
          </a:p>
        </p:txBody>
      </p:sp>
      <p:sp>
        <p:nvSpPr>
          <p:cNvPr id="74" name="Freeform 73">
            <a:extLst>
              <a:ext uri="{FF2B5EF4-FFF2-40B4-BE49-F238E27FC236}">
                <a16:creationId xmlns:a16="http://schemas.microsoft.com/office/drawing/2014/main" id="{CE7111DC-8859-E86C-8627-CB1CCC59DC67}"/>
              </a:ext>
            </a:extLst>
          </p:cNvPr>
          <p:cNvSpPr/>
          <p:nvPr/>
        </p:nvSpPr>
        <p:spPr>
          <a:xfrm>
            <a:off x="6744965" y="4588780"/>
            <a:ext cx="49671" cy="16557"/>
          </a:xfrm>
          <a:custGeom>
            <a:avLst/>
            <a:gdLst>
              <a:gd name="csX0" fmla="*/ 0 w 49671"/>
              <a:gd name="csY0" fmla="*/ 0 h 16557"/>
              <a:gd name="csX1" fmla="*/ 49671 w 49671"/>
              <a:gd name="csY1" fmla="*/ 0 h 16557"/>
            </a:gdLst>
            <a:ahLst/>
            <a:cxnLst>
              <a:cxn ang="0">
                <a:pos x="csX0" y="csY0"/>
              </a:cxn>
              <a:cxn ang="0">
                <a:pos x="csX1" y="csY1"/>
              </a:cxn>
            </a:cxnLst>
            <a:rect l="l" t="t" r="r" b="b"/>
            <a:pathLst>
              <a:path w="49671" h="16557">
                <a:moveTo>
                  <a:pt x="0" y="0"/>
                </a:moveTo>
                <a:lnTo>
                  <a:pt x="49671" y="0"/>
                </a:lnTo>
              </a:path>
            </a:pathLst>
          </a:custGeom>
          <a:ln w="16550" cap="flat">
            <a:solidFill>
              <a:srgbClr val="000000"/>
            </a:solidFill>
            <a:prstDash val="solid"/>
            <a:round/>
          </a:ln>
        </p:spPr>
        <p:txBody>
          <a:bodyPr/>
          <a:lstStyle/>
          <a:p>
            <a:endParaRPr lang="en-US"/>
          </a:p>
        </p:txBody>
      </p:sp>
      <p:sp>
        <p:nvSpPr>
          <p:cNvPr id="75" name="Freeform 74">
            <a:extLst>
              <a:ext uri="{FF2B5EF4-FFF2-40B4-BE49-F238E27FC236}">
                <a16:creationId xmlns:a16="http://schemas.microsoft.com/office/drawing/2014/main" id="{67C3FC6E-3F3C-9301-36B0-F4FD82594E21}"/>
              </a:ext>
            </a:extLst>
          </p:cNvPr>
          <p:cNvSpPr/>
          <p:nvPr/>
        </p:nvSpPr>
        <p:spPr>
          <a:xfrm>
            <a:off x="6744965" y="3994382"/>
            <a:ext cx="49671" cy="16557"/>
          </a:xfrm>
          <a:custGeom>
            <a:avLst/>
            <a:gdLst>
              <a:gd name="csX0" fmla="*/ 0 w 49671"/>
              <a:gd name="csY0" fmla="*/ 0 h 16557"/>
              <a:gd name="csX1" fmla="*/ 49671 w 49671"/>
              <a:gd name="csY1" fmla="*/ 0 h 16557"/>
            </a:gdLst>
            <a:ahLst/>
            <a:cxnLst>
              <a:cxn ang="0">
                <a:pos x="csX0" y="csY0"/>
              </a:cxn>
              <a:cxn ang="0">
                <a:pos x="csX1" y="csY1"/>
              </a:cxn>
            </a:cxnLst>
            <a:rect l="l" t="t" r="r" b="b"/>
            <a:pathLst>
              <a:path w="49671" h="16557">
                <a:moveTo>
                  <a:pt x="0" y="0"/>
                </a:moveTo>
                <a:lnTo>
                  <a:pt x="49671" y="0"/>
                </a:lnTo>
              </a:path>
            </a:pathLst>
          </a:custGeom>
          <a:ln w="16550" cap="flat">
            <a:solidFill>
              <a:srgbClr val="000000"/>
            </a:solidFill>
            <a:prstDash val="solid"/>
            <a:round/>
          </a:ln>
        </p:spPr>
        <p:txBody>
          <a:bodyPr/>
          <a:lstStyle/>
          <a:p>
            <a:endParaRPr lang="en-US"/>
          </a:p>
        </p:txBody>
      </p:sp>
      <p:sp>
        <p:nvSpPr>
          <p:cNvPr id="76" name="Freeform 75">
            <a:extLst>
              <a:ext uri="{FF2B5EF4-FFF2-40B4-BE49-F238E27FC236}">
                <a16:creationId xmlns:a16="http://schemas.microsoft.com/office/drawing/2014/main" id="{D966F4B6-2997-3D35-0741-2E4759F936E1}"/>
              </a:ext>
            </a:extLst>
          </p:cNvPr>
          <p:cNvSpPr/>
          <p:nvPr/>
        </p:nvSpPr>
        <p:spPr>
          <a:xfrm>
            <a:off x="6744965" y="3413230"/>
            <a:ext cx="49671" cy="16557"/>
          </a:xfrm>
          <a:custGeom>
            <a:avLst/>
            <a:gdLst>
              <a:gd name="csX0" fmla="*/ 0 w 49671"/>
              <a:gd name="csY0" fmla="*/ 0 h 16557"/>
              <a:gd name="csX1" fmla="*/ 49671 w 49671"/>
              <a:gd name="csY1" fmla="*/ 0 h 16557"/>
            </a:gdLst>
            <a:ahLst/>
            <a:cxnLst>
              <a:cxn ang="0">
                <a:pos x="csX0" y="csY0"/>
              </a:cxn>
              <a:cxn ang="0">
                <a:pos x="csX1" y="csY1"/>
              </a:cxn>
            </a:cxnLst>
            <a:rect l="l" t="t" r="r" b="b"/>
            <a:pathLst>
              <a:path w="49671" h="16557">
                <a:moveTo>
                  <a:pt x="0" y="0"/>
                </a:moveTo>
                <a:lnTo>
                  <a:pt x="49671" y="0"/>
                </a:lnTo>
              </a:path>
            </a:pathLst>
          </a:custGeom>
          <a:ln w="16550" cap="flat">
            <a:solidFill>
              <a:srgbClr val="000000"/>
            </a:solidFill>
            <a:prstDash val="solid"/>
            <a:round/>
          </a:ln>
        </p:spPr>
        <p:txBody>
          <a:bodyPr/>
          <a:lstStyle/>
          <a:p>
            <a:endParaRPr lang="en-US"/>
          </a:p>
        </p:txBody>
      </p:sp>
      <p:sp>
        <p:nvSpPr>
          <p:cNvPr id="77" name="Freeform 76">
            <a:extLst>
              <a:ext uri="{FF2B5EF4-FFF2-40B4-BE49-F238E27FC236}">
                <a16:creationId xmlns:a16="http://schemas.microsoft.com/office/drawing/2014/main" id="{DEA720F1-E75E-5DA0-7A08-F70036CAAB4A}"/>
              </a:ext>
            </a:extLst>
          </p:cNvPr>
          <p:cNvSpPr/>
          <p:nvPr/>
        </p:nvSpPr>
        <p:spPr>
          <a:xfrm>
            <a:off x="6744965" y="2820488"/>
            <a:ext cx="49671" cy="16557"/>
          </a:xfrm>
          <a:custGeom>
            <a:avLst/>
            <a:gdLst>
              <a:gd name="csX0" fmla="*/ 0 w 49671"/>
              <a:gd name="csY0" fmla="*/ 0 h 16557"/>
              <a:gd name="csX1" fmla="*/ 49671 w 49671"/>
              <a:gd name="csY1" fmla="*/ 0 h 16557"/>
            </a:gdLst>
            <a:ahLst/>
            <a:cxnLst>
              <a:cxn ang="0">
                <a:pos x="csX0" y="csY0"/>
              </a:cxn>
              <a:cxn ang="0">
                <a:pos x="csX1" y="csY1"/>
              </a:cxn>
            </a:cxnLst>
            <a:rect l="l" t="t" r="r" b="b"/>
            <a:pathLst>
              <a:path w="49671" h="16557">
                <a:moveTo>
                  <a:pt x="0" y="0"/>
                </a:moveTo>
                <a:lnTo>
                  <a:pt x="49671" y="0"/>
                </a:lnTo>
              </a:path>
            </a:pathLst>
          </a:custGeom>
          <a:ln w="16550" cap="flat">
            <a:solidFill>
              <a:srgbClr val="000000"/>
            </a:solidFill>
            <a:prstDash val="solid"/>
            <a:round/>
          </a:ln>
        </p:spPr>
        <p:txBody>
          <a:bodyPr/>
          <a:lstStyle/>
          <a:p>
            <a:endParaRPr lang="en-US"/>
          </a:p>
        </p:txBody>
      </p:sp>
      <p:sp>
        <p:nvSpPr>
          <p:cNvPr id="78" name="Freeform 77">
            <a:extLst>
              <a:ext uri="{FF2B5EF4-FFF2-40B4-BE49-F238E27FC236}">
                <a16:creationId xmlns:a16="http://schemas.microsoft.com/office/drawing/2014/main" id="{46BF6EAB-2197-C08F-5E3A-6A217687EE7F}"/>
              </a:ext>
            </a:extLst>
          </p:cNvPr>
          <p:cNvSpPr/>
          <p:nvPr/>
        </p:nvSpPr>
        <p:spPr>
          <a:xfrm>
            <a:off x="6744965" y="2226090"/>
            <a:ext cx="49671" cy="16557"/>
          </a:xfrm>
          <a:custGeom>
            <a:avLst/>
            <a:gdLst>
              <a:gd name="csX0" fmla="*/ 0 w 49671"/>
              <a:gd name="csY0" fmla="*/ 0 h 16557"/>
              <a:gd name="csX1" fmla="*/ 49671 w 49671"/>
              <a:gd name="csY1" fmla="*/ 0 h 16557"/>
            </a:gdLst>
            <a:ahLst/>
            <a:cxnLst>
              <a:cxn ang="0">
                <a:pos x="csX0" y="csY0"/>
              </a:cxn>
              <a:cxn ang="0">
                <a:pos x="csX1" y="csY1"/>
              </a:cxn>
            </a:cxnLst>
            <a:rect l="l" t="t" r="r" b="b"/>
            <a:pathLst>
              <a:path w="49671" h="16557">
                <a:moveTo>
                  <a:pt x="0" y="0"/>
                </a:moveTo>
                <a:lnTo>
                  <a:pt x="49671" y="0"/>
                </a:lnTo>
              </a:path>
            </a:pathLst>
          </a:custGeom>
          <a:ln w="16550" cap="flat">
            <a:solidFill>
              <a:srgbClr val="000000"/>
            </a:solidFill>
            <a:prstDash val="solid"/>
            <a:round/>
          </a:ln>
        </p:spPr>
        <p:txBody>
          <a:bodyPr/>
          <a:lstStyle/>
          <a:p>
            <a:endParaRPr lang="en-US"/>
          </a:p>
        </p:txBody>
      </p:sp>
      <p:sp>
        <p:nvSpPr>
          <p:cNvPr id="79" name="Freeform 78">
            <a:extLst>
              <a:ext uri="{FF2B5EF4-FFF2-40B4-BE49-F238E27FC236}">
                <a16:creationId xmlns:a16="http://schemas.microsoft.com/office/drawing/2014/main" id="{F84D7354-7A83-0273-643C-24F6F66EAED0}"/>
              </a:ext>
            </a:extLst>
          </p:cNvPr>
          <p:cNvSpPr/>
          <p:nvPr/>
        </p:nvSpPr>
        <p:spPr>
          <a:xfrm>
            <a:off x="6794636" y="4712957"/>
            <a:ext cx="4655838" cy="16557"/>
          </a:xfrm>
          <a:custGeom>
            <a:avLst/>
            <a:gdLst>
              <a:gd name="csX0" fmla="*/ 0 w 4655838"/>
              <a:gd name="csY0" fmla="*/ 0 h 16557"/>
              <a:gd name="csX1" fmla="*/ 4655839 w 4655838"/>
              <a:gd name="csY1" fmla="*/ 0 h 16557"/>
            </a:gdLst>
            <a:ahLst/>
            <a:cxnLst>
              <a:cxn ang="0">
                <a:pos x="csX0" y="csY0"/>
              </a:cxn>
              <a:cxn ang="0">
                <a:pos x="csX1" y="csY1"/>
              </a:cxn>
            </a:cxnLst>
            <a:rect l="l" t="t" r="r" b="b"/>
            <a:pathLst>
              <a:path w="4655838" h="16557">
                <a:moveTo>
                  <a:pt x="0" y="0"/>
                </a:moveTo>
                <a:lnTo>
                  <a:pt x="4655839" y="0"/>
                </a:lnTo>
              </a:path>
            </a:pathLst>
          </a:custGeom>
          <a:ln w="16550" cap="flat">
            <a:solidFill>
              <a:srgbClr val="000000"/>
            </a:solidFill>
            <a:prstDash val="solid"/>
            <a:round/>
          </a:ln>
        </p:spPr>
        <p:txBody>
          <a:bodyPr/>
          <a:lstStyle/>
          <a:p>
            <a:endParaRPr lang="en-US"/>
          </a:p>
        </p:txBody>
      </p:sp>
      <p:sp>
        <p:nvSpPr>
          <p:cNvPr id="80" name="Freeform 79">
            <a:extLst>
              <a:ext uri="{FF2B5EF4-FFF2-40B4-BE49-F238E27FC236}">
                <a16:creationId xmlns:a16="http://schemas.microsoft.com/office/drawing/2014/main" id="{29964CA8-E5DF-3E29-5D88-CD27A1685391}"/>
              </a:ext>
            </a:extLst>
          </p:cNvPr>
          <p:cNvSpPr/>
          <p:nvPr/>
        </p:nvSpPr>
        <p:spPr>
          <a:xfrm>
            <a:off x="7004910"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81" name="Freeform 80">
            <a:extLst>
              <a:ext uri="{FF2B5EF4-FFF2-40B4-BE49-F238E27FC236}">
                <a16:creationId xmlns:a16="http://schemas.microsoft.com/office/drawing/2014/main" id="{6E4B6470-97D7-6FF6-138B-AF107401E6EB}"/>
              </a:ext>
            </a:extLst>
          </p:cNvPr>
          <p:cNvSpPr/>
          <p:nvPr/>
        </p:nvSpPr>
        <p:spPr>
          <a:xfrm>
            <a:off x="7327772"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82" name="Freeform 81">
            <a:extLst>
              <a:ext uri="{FF2B5EF4-FFF2-40B4-BE49-F238E27FC236}">
                <a16:creationId xmlns:a16="http://schemas.microsoft.com/office/drawing/2014/main" id="{851793A7-2204-B5B9-E331-18F1FAB962BF}"/>
              </a:ext>
            </a:extLst>
          </p:cNvPr>
          <p:cNvSpPr/>
          <p:nvPr/>
        </p:nvSpPr>
        <p:spPr>
          <a:xfrm>
            <a:off x="7662224"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83" name="Freeform 82">
            <a:extLst>
              <a:ext uri="{FF2B5EF4-FFF2-40B4-BE49-F238E27FC236}">
                <a16:creationId xmlns:a16="http://schemas.microsoft.com/office/drawing/2014/main" id="{ACE50E6E-381B-D91C-509E-8B7E8355A995}"/>
              </a:ext>
            </a:extLst>
          </p:cNvPr>
          <p:cNvSpPr/>
          <p:nvPr/>
        </p:nvSpPr>
        <p:spPr>
          <a:xfrm>
            <a:off x="7983431"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84" name="Freeform 83">
            <a:extLst>
              <a:ext uri="{FF2B5EF4-FFF2-40B4-BE49-F238E27FC236}">
                <a16:creationId xmlns:a16="http://schemas.microsoft.com/office/drawing/2014/main" id="{5526E35D-CEA6-AEEE-7849-32ECC30118F7}"/>
              </a:ext>
            </a:extLst>
          </p:cNvPr>
          <p:cNvSpPr/>
          <p:nvPr/>
        </p:nvSpPr>
        <p:spPr>
          <a:xfrm>
            <a:off x="8306293"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85" name="Freeform 84">
            <a:extLst>
              <a:ext uri="{FF2B5EF4-FFF2-40B4-BE49-F238E27FC236}">
                <a16:creationId xmlns:a16="http://schemas.microsoft.com/office/drawing/2014/main" id="{4AFBD99A-E8BF-AE2F-1E18-B4E9AA1404F9}"/>
              </a:ext>
            </a:extLst>
          </p:cNvPr>
          <p:cNvSpPr/>
          <p:nvPr/>
        </p:nvSpPr>
        <p:spPr>
          <a:xfrm>
            <a:off x="8627500"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86" name="Freeform 85">
            <a:extLst>
              <a:ext uri="{FF2B5EF4-FFF2-40B4-BE49-F238E27FC236}">
                <a16:creationId xmlns:a16="http://schemas.microsoft.com/office/drawing/2014/main" id="{C7DF4832-2E15-9B27-551B-408DA0E06777}"/>
              </a:ext>
            </a:extLst>
          </p:cNvPr>
          <p:cNvSpPr/>
          <p:nvPr/>
        </p:nvSpPr>
        <p:spPr>
          <a:xfrm>
            <a:off x="8961952"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87" name="Freeform 86">
            <a:extLst>
              <a:ext uri="{FF2B5EF4-FFF2-40B4-BE49-F238E27FC236}">
                <a16:creationId xmlns:a16="http://schemas.microsoft.com/office/drawing/2014/main" id="{BB19D33D-1C09-652E-164D-401F8B5DF2B9}"/>
              </a:ext>
            </a:extLst>
          </p:cNvPr>
          <p:cNvSpPr/>
          <p:nvPr/>
        </p:nvSpPr>
        <p:spPr>
          <a:xfrm>
            <a:off x="9284814"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88" name="Freeform 87">
            <a:extLst>
              <a:ext uri="{FF2B5EF4-FFF2-40B4-BE49-F238E27FC236}">
                <a16:creationId xmlns:a16="http://schemas.microsoft.com/office/drawing/2014/main" id="{C7BC73C6-AB85-D83A-8E66-6B1EA7320542}"/>
              </a:ext>
            </a:extLst>
          </p:cNvPr>
          <p:cNvSpPr/>
          <p:nvPr/>
        </p:nvSpPr>
        <p:spPr>
          <a:xfrm>
            <a:off x="9606021"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89" name="Freeform 88">
            <a:extLst>
              <a:ext uri="{FF2B5EF4-FFF2-40B4-BE49-F238E27FC236}">
                <a16:creationId xmlns:a16="http://schemas.microsoft.com/office/drawing/2014/main" id="{CE207D27-E6E0-A796-F58F-A7234273EFB5}"/>
              </a:ext>
            </a:extLst>
          </p:cNvPr>
          <p:cNvSpPr/>
          <p:nvPr/>
        </p:nvSpPr>
        <p:spPr>
          <a:xfrm>
            <a:off x="9927227"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90" name="Freeform 89">
            <a:extLst>
              <a:ext uri="{FF2B5EF4-FFF2-40B4-BE49-F238E27FC236}">
                <a16:creationId xmlns:a16="http://schemas.microsoft.com/office/drawing/2014/main" id="{6EA84C75-6B09-EB73-2A33-B34C67CBE3E1}"/>
              </a:ext>
            </a:extLst>
          </p:cNvPr>
          <p:cNvSpPr/>
          <p:nvPr/>
        </p:nvSpPr>
        <p:spPr>
          <a:xfrm>
            <a:off x="10261679"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91" name="Freeform 90">
            <a:extLst>
              <a:ext uri="{FF2B5EF4-FFF2-40B4-BE49-F238E27FC236}">
                <a16:creationId xmlns:a16="http://schemas.microsoft.com/office/drawing/2014/main" id="{5405E43D-234A-5104-8ACF-9F9A08134900}"/>
              </a:ext>
            </a:extLst>
          </p:cNvPr>
          <p:cNvSpPr/>
          <p:nvPr/>
        </p:nvSpPr>
        <p:spPr>
          <a:xfrm>
            <a:off x="10584542"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92" name="Freeform 91">
            <a:extLst>
              <a:ext uri="{FF2B5EF4-FFF2-40B4-BE49-F238E27FC236}">
                <a16:creationId xmlns:a16="http://schemas.microsoft.com/office/drawing/2014/main" id="{7BE286EE-983C-7F73-0551-7B5F6DDFA157}"/>
              </a:ext>
            </a:extLst>
          </p:cNvPr>
          <p:cNvSpPr/>
          <p:nvPr/>
        </p:nvSpPr>
        <p:spPr>
          <a:xfrm>
            <a:off x="10905748"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93" name="Freeform 92">
            <a:extLst>
              <a:ext uri="{FF2B5EF4-FFF2-40B4-BE49-F238E27FC236}">
                <a16:creationId xmlns:a16="http://schemas.microsoft.com/office/drawing/2014/main" id="{84ACCE6D-40E0-E39A-92B3-DC4F9E7699C3}"/>
              </a:ext>
            </a:extLst>
          </p:cNvPr>
          <p:cNvSpPr/>
          <p:nvPr/>
        </p:nvSpPr>
        <p:spPr>
          <a:xfrm>
            <a:off x="11228610" y="4712957"/>
            <a:ext cx="16557" cy="36425"/>
          </a:xfrm>
          <a:custGeom>
            <a:avLst/>
            <a:gdLst>
              <a:gd name="csX0" fmla="*/ 0 w 16557"/>
              <a:gd name="csY0" fmla="*/ 36426 h 36425"/>
              <a:gd name="csX1" fmla="*/ 0 w 16557"/>
              <a:gd name="csY1" fmla="*/ 0 h 36425"/>
            </a:gdLst>
            <a:ahLst/>
            <a:cxnLst>
              <a:cxn ang="0">
                <a:pos x="csX0" y="csY0"/>
              </a:cxn>
              <a:cxn ang="0">
                <a:pos x="csX1" y="csY1"/>
              </a:cxn>
            </a:cxnLst>
            <a:rect l="l" t="t" r="r" b="b"/>
            <a:pathLst>
              <a:path w="16557" h="36425">
                <a:moveTo>
                  <a:pt x="0" y="36426"/>
                </a:moveTo>
                <a:lnTo>
                  <a:pt x="0" y="0"/>
                </a:lnTo>
              </a:path>
            </a:pathLst>
          </a:custGeom>
          <a:ln w="16550" cap="flat">
            <a:solidFill>
              <a:srgbClr val="000000"/>
            </a:solidFill>
            <a:prstDash val="solid"/>
            <a:round/>
          </a:ln>
        </p:spPr>
        <p:txBody>
          <a:bodyPr/>
          <a:lstStyle/>
          <a:p>
            <a:endParaRPr lang="en-US"/>
          </a:p>
        </p:txBody>
      </p:sp>
      <p:sp>
        <p:nvSpPr>
          <p:cNvPr id="94" name="TextBox 93">
            <a:extLst>
              <a:ext uri="{FF2B5EF4-FFF2-40B4-BE49-F238E27FC236}">
                <a16:creationId xmlns:a16="http://schemas.microsoft.com/office/drawing/2014/main" id="{0262515B-4A84-3C05-400C-EA9A501165A6}"/>
              </a:ext>
            </a:extLst>
          </p:cNvPr>
          <p:cNvSpPr txBox="1"/>
          <p:nvPr/>
        </p:nvSpPr>
        <p:spPr>
          <a:xfrm>
            <a:off x="6868766"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0</a:t>
            </a:r>
          </a:p>
        </p:txBody>
      </p:sp>
      <p:sp>
        <p:nvSpPr>
          <p:cNvPr id="95" name="TextBox 94">
            <a:extLst>
              <a:ext uri="{FF2B5EF4-FFF2-40B4-BE49-F238E27FC236}">
                <a16:creationId xmlns:a16="http://schemas.microsoft.com/office/drawing/2014/main" id="{C2BC304A-6F03-C34B-99DE-40A106F3751E}"/>
              </a:ext>
            </a:extLst>
          </p:cNvPr>
          <p:cNvSpPr txBox="1"/>
          <p:nvPr/>
        </p:nvSpPr>
        <p:spPr>
          <a:xfrm>
            <a:off x="7194940"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3</a:t>
            </a:r>
          </a:p>
        </p:txBody>
      </p:sp>
      <p:sp>
        <p:nvSpPr>
          <p:cNvPr id="96" name="TextBox 95">
            <a:extLst>
              <a:ext uri="{FF2B5EF4-FFF2-40B4-BE49-F238E27FC236}">
                <a16:creationId xmlns:a16="http://schemas.microsoft.com/office/drawing/2014/main" id="{EBC6ED06-2242-3A6E-17ED-58BFCB78FF3F}"/>
              </a:ext>
            </a:extLst>
          </p:cNvPr>
          <p:cNvSpPr txBox="1"/>
          <p:nvPr/>
        </p:nvSpPr>
        <p:spPr>
          <a:xfrm>
            <a:off x="7519458"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6</a:t>
            </a:r>
          </a:p>
        </p:txBody>
      </p:sp>
      <p:sp>
        <p:nvSpPr>
          <p:cNvPr id="97" name="TextBox 96">
            <a:extLst>
              <a:ext uri="{FF2B5EF4-FFF2-40B4-BE49-F238E27FC236}">
                <a16:creationId xmlns:a16="http://schemas.microsoft.com/office/drawing/2014/main" id="{A8FCC692-F043-A57F-ECC3-C50EECC7107E}"/>
              </a:ext>
            </a:extLst>
          </p:cNvPr>
          <p:cNvSpPr txBox="1"/>
          <p:nvPr/>
        </p:nvSpPr>
        <p:spPr>
          <a:xfrm>
            <a:off x="7845631"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9</a:t>
            </a:r>
          </a:p>
        </p:txBody>
      </p:sp>
      <p:sp>
        <p:nvSpPr>
          <p:cNvPr id="98" name="TextBox 97">
            <a:extLst>
              <a:ext uri="{FF2B5EF4-FFF2-40B4-BE49-F238E27FC236}">
                <a16:creationId xmlns:a16="http://schemas.microsoft.com/office/drawing/2014/main" id="{8257842A-2310-5E60-9B6B-4CAD388FE0CF}"/>
              </a:ext>
            </a:extLst>
          </p:cNvPr>
          <p:cNvSpPr txBox="1"/>
          <p:nvPr/>
        </p:nvSpPr>
        <p:spPr>
          <a:xfrm>
            <a:off x="8127101"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a:t>
            </a:r>
          </a:p>
        </p:txBody>
      </p:sp>
      <p:sp>
        <p:nvSpPr>
          <p:cNvPr id="99" name="TextBox 98">
            <a:extLst>
              <a:ext uri="{FF2B5EF4-FFF2-40B4-BE49-F238E27FC236}">
                <a16:creationId xmlns:a16="http://schemas.microsoft.com/office/drawing/2014/main" id="{2B96813F-B9FA-A0C1-2475-75065BC9F2BB}"/>
              </a:ext>
            </a:extLst>
          </p:cNvPr>
          <p:cNvSpPr txBox="1"/>
          <p:nvPr/>
        </p:nvSpPr>
        <p:spPr>
          <a:xfrm>
            <a:off x="8213198"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100" name="TextBox 99">
            <a:extLst>
              <a:ext uri="{FF2B5EF4-FFF2-40B4-BE49-F238E27FC236}">
                <a16:creationId xmlns:a16="http://schemas.microsoft.com/office/drawing/2014/main" id="{14992AA5-4A8F-4E82-AD05-2F17624619DA}"/>
              </a:ext>
            </a:extLst>
          </p:cNvPr>
          <p:cNvSpPr txBox="1"/>
          <p:nvPr/>
        </p:nvSpPr>
        <p:spPr>
          <a:xfrm>
            <a:off x="8453275"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a:t>
            </a:r>
          </a:p>
        </p:txBody>
      </p:sp>
      <p:sp>
        <p:nvSpPr>
          <p:cNvPr id="101" name="TextBox 100">
            <a:extLst>
              <a:ext uri="{FF2B5EF4-FFF2-40B4-BE49-F238E27FC236}">
                <a16:creationId xmlns:a16="http://schemas.microsoft.com/office/drawing/2014/main" id="{92951504-3150-1715-B733-27BD4B0741E1}"/>
              </a:ext>
            </a:extLst>
          </p:cNvPr>
          <p:cNvSpPr txBox="1"/>
          <p:nvPr/>
        </p:nvSpPr>
        <p:spPr>
          <a:xfrm>
            <a:off x="8539371"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5</a:t>
            </a:r>
          </a:p>
        </p:txBody>
      </p:sp>
      <p:sp>
        <p:nvSpPr>
          <p:cNvPr id="102" name="TextBox 101">
            <a:extLst>
              <a:ext uri="{FF2B5EF4-FFF2-40B4-BE49-F238E27FC236}">
                <a16:creationId xmlns:a16="http://schemas.microsoft.com/office/drawing/2014/main" id="{6CF8CCFD-5E0C-F0D2-6AA3-D6A1EAB6A15A}"/>
              </a:ext>
            </a:extLst>
          </p:cNvPr>
          <p:cNvSpPr txBox="1"/>
          <p:nvPr/>
        </p:nvSpPr>
        <p:spPr>
          <a:xfrm>
            <a:off x="8777792"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a:t>
            </a:r>
          </a:p>
        </p:txBody>
      </p:sp>
      <p:sp>
        <p:nvSpPr>
          <p:cNvPr id="103" name="TextBox 102">
            <a:extLst>
              <a:ext uri="{FF2B5EF4-FFF2-40B4-BE49-F238E27FC236}">
                <a16:creationId xmlns:a16="http://schemas.microsoft.com/office/drawing/2014/main" id="{8E304F5B-B6BB-4DF7-A09B-364D74DCCD3D}"/>
              </a:ext>
            </a:extLst>
          </p:cNvPr>
          <p:cNvSpPr txBox="1"/>
          <p:nvPr/>
        </p:nvSpPr>
        <p:spPr>
          <a:xfrm>
            <a:off x="8863889"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8</a:t>
            </a:r>
          </a:p>
        </p:txBody>
      </p:sp>
      <p:sp>
        <p:nvSpPr>
          <p:cNvPr id="104" name="TextBox 103">
            <a:extLst>
              <a:ext uri="{FF2B5EF4-FFF2-40B4-BE49-F238E27FC236}">
                <a16:creationId xmlns:a16="http://schemas.microsoft.com/office/drawing/2014/main" id="{29FE8E49-6565-9867-E8CE-BD0D982086CD}"/>
              </a:ext>
            </a:extLst>
          </p:cNvPr>
          <p:cNvSpPr txBox="1"/>
          <p:nvPr/>
        </p:nvSpPr>
        <p:spPr>
          <a:xfrm>
            <a:off x="9102310"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105" name="TextBox 104">
            <a:extLst>
              <a:ext uri="{FF2B5EF4-FFF2-40B4-BE49-F238E27FC236}">
                <a16:creationId xmlns:a16="http://schemas.microsoft.com/office/drawing/2014/main" id="{A6BC85DA-D20F-3F91-1112-3672CA40DAD7}"/>
              </a:ext>
            </a:extLst>
          </p:cNvPr>
          <p:cNvSpPr txBox="1"/>
          <p:nvPr/>
        </p:nvSpPr>
        <p:spPr>
          <a:xfrm>
            <a:off x="9188407"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a:t>
            </a:r>
          </a:p>
        </p:txBody>
      </p:sp>
      <p:sp>
        <p:nvSpPr>
          <p:cNvPr id="106" name="TextBox 105">
            <a:extLst>
              <a:ext uri="{FF2B5EF4-FFF2-40B4-BE49-F238E27FC236}">
                <a16:creationId xmlns:a16="http://schemas.microsoft.com/office/drawing/2014/main" id="{A8FE75A5-2654-9CCA-9920-F40124FDE759}"/>
              </a:ext>
            </a:extLst>
          </p:cNvPr>
          <p:cNvSpPr txBox="1"/>
          <p:nvPr/>
        </p:nvSpPr>
        <p:spPr>
          <a:xfrm>
            <a:off x="9428484"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107" name="TextBox 106">
            <a:extLst>
              <a:ext uri="{FF2B5EF4-FFF2-40B4-BE49-F238E27FC236}">
                <a16:creationId xmlns:a16="http://schemas.microsoft.com/office/drawing/2014/main" id="{AA921105-A6F0-34F7-6D2E-9EF48E1881B2}"/>
              </a:ext>
            </a:extLst>
          </p:cNvPr>
          <p:cNvSpPr txBox="1"/>
          <p:nvPr/>
        </p:nvSpPr>
        <p:spPr>
          <a:xfrm>
            <a:off x="9514581"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4</a:t>
            </a:r>
          </a:p>
        </p:txBody>
      </p:sp>
      <p:sp>
        <p:nvSpPr>
          <p:cNvPr id="108" name="TextBox 107">
            <a:extLst>
              <a:ext uri="{FF2B5EF4-FFF2-40B4-BE49-F238E27FC236}">
                <a16:creationId xmlns:a16="http://schemas.microsoft.com/office/drawing/2014/main" id="{2DF7E1D1-3ACB-6345-B664-E16095598300}"/>
              </a:ext>
            </a:extLst>
          </p:cNvPr>
          <p:cNvSpPr txBox="1"/>
          <p:nvPr/>
        </p:nvSpPr>
        <p:spPr>
          <a:xfrm>
            <a:off x="9753002"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109" name="TextBox 108">
            <a:extLst>
              <a:ext uri="{FF2B5EF4-FFF2-40B4-BE49-F238E27FC236}">
                <a16:creationId xmlns:a16="http://schemas.microsoft.com/office/drawing/2014/main" id="{5E5FF279-F5AA-3037-A0A4-AB206ECA3608}"/>
              </a:ext>
            </a:extLst>
          </p:cNvPr>
          <p:cNvSpPr txBox="1"/>
          <p:nvPr/>
        </p:nvSpPr>
        <p:spPr>
          <a:xfrm>
            <a:off x="9839099"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7</a:t>
            </a:r>
          </a:p>
        </p:txBody>
      </p:sp>
      <p:sp>
        <p:nvSpPr>
          <p:cNvPr id="110" name="TextBox 109">
            <a:extLst>
              <a:ext uri="{FF2B5EF4-FFF2-40B4-BE49-F238E27FC236}">
                <a16:creationId xmlns:a16="http://schemas.microsoft.com/office/drawing/2014/main" id="{D2C5C811-2105-2E9D-88EE-357643A94630}"/>
              </a:ext>
            </a:extLst>
          </p:cNvPr>
          <p:cNvSpPr txBox="1"/>
          <p:nvPr/>
        </p:nvSpPr>
        <p:spPr>
          <a:xfrm>
            <a:off x="10079176"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3</a:t>
            </a:r>
          </a:p>
        </p:txBody>
      </p:sp>
      <p:sp>
        <p:nvSpPr>
          <p:cNvPr id="111" name="TextBox 110">
            <a:extLst>
              <a:ext uri="{FF2B5EF4-FFF2-40B4-BE49-F238E27FC236}">
                <a16:creationId xmlns:a16="http://schemas.microsoft.com/office/drawing/2014/main" id="{4732702E-A66D-9C13-1DCB-AE35390BC8A8}"/>
              </a:ext>
            </a:extLst>
          </p:cNvPr>
          <p:cNvSpPr txBox="1"/>
          <p:nvPr/>
        </p:nvSpPr>
        <p:spPr>
          <a:xfrm>
            <a:off x="10165272"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0</a:t>
            </a:r>
          </a:p>
        </p:txBody>
      </p:sp>
      <p:sp>
        <p:nvSpPr>
          <p:cNvPr id="112" name="TextBox 111">
            <a:extLst>
              <a:ext uri="{FF2B5EF4-FFF2-40B4-BE49-F238E27FC236}">
                <a16:creationId xmlns:a16="http://schemas.microsoft.com/office/drawing/2014/main" id="{1FE7AA79-FEC1-CDD3-5320-791CBD3E8B6A}"/>
              </a:ext>
            </a:extLst>
          </p:cNvPr>
          <p:cNvSpPr txBox="1"/>
          <p:nvPr/>
        </p:nvSpPr>
        <p:spPr>
          <a:xfrm>
            <a:off x="10403694"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3</a:t>
            </a:r>
          </a:p>
        </p:txBody>
      </p:sp>
      <p:sp>
        <p:nvSpPr>
          <p:cNvPr id="113" name="TextBox 112">
            <a:extLst>
              <a:ext uri="{FF2B5EF4-FFF2-40B4-BE49-F238E27FC236}">
                <a16:creationId xmlns:a16="http://schemas.microsoft.com/office/drawing/2014/main" id="{2AB028E2-AC6E-DC18-DC51-231474942166}"/>
              </a:ext>
            </a:extLst>
          </p:cNvPr>
          <p:cNvSpPr txBox="1"/>
          <p:nvPr/>
        </p:nvSpPr>
        <p:spPr>
          <a:xfrm>
            <a:off x="10489790"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3</a:t>
            </a:r>
          </a:p>
        </p:txBody>
      </p:sp>
      <p:sp>
        <p:nvSpPr>
          <p:cNvPr id="114" name="TextBox 113">
            <a:extLst>
              <a:ext uri="{FF2B5EF4-FFF2-40B4-BE49-F238E27FC236}">
                <a16:creationId xmlns:a16="http://schemas.microsoft.com/office/drawing/2014/main" id="{4F189638-FECC-4816-6276-D87DA2AAC135}"/>
              </a:ext>
            </a:extLst>
          </p:cNvPr>
          <p:cNvSpPr txBox="1"/>
          <p:nvPr/>
        </p:nvSpPr>
        <p:spPr>
          <a:xfrm>
            <a:off x="10729867"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3</a:t>
            </a:r>
          </a:p>
        </p:txBody>
      </p:sp>
      <p:sp>
        <p:nvSpPr>
          <p:cNvPr id="115" name="TextBox 114">
            <a:extLst>
              <a:ext uri="{FF2B5EF4-FFF2-40B4-BE49-F238E27FC236}">
                <a16:creationId xmlns:a16="http://schemas.microsoft.com/office/drawing/2014/main" id="{B8777ADD-4AB0-8062-E5C8-F71F89C33C0F}"/>
              </a:ext>
            </a:extLst>
          </p:cNvPr>
          <p:cNvSpPr txBox="1"/>
          <p:nvPr/>
        </p:nvSpPr>
        <p:spPr>
          <a:xfrm>
            <a:off x="10815964"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6</a:t>
            </a:r>
          </a:p>
        </p:txBody>
      </p:sp>
      <p:sp>
        <p:nvSpPr>
          <p:cNvPr id="116" name="TextBox 115">
            <a:extLst>
              <a:ext uri="{FF2B5EF4-FFF2-40B4-BE49-F238E27FC236}">
                <a16:creationId xmlns:a16="http://schemas.microsoft.com/office/drawing/2014/main" id="{F1BE50C6-0232-6DF1-4A69-D126A7F1027B}"/>
              </a:ext>
            </a:extLst>
          </p:cNvPr>
          <p:cNvSpPr txBox="1"/>
          <p:nvPr/>
        </p:nvSpPr>
        <p:spPr>
          <a:xfrm>
            <a:off x="11054385"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3</a:t>
            </a:r>
          </a:p>
        </p:txBody>
      </p:sp>
      <p:sp>
        <p:nvSpPr>
          <p:cNvPr id="117" name="TextBox 116">
            <a:extLst>
              <a:ext uri="{FF2B5EF4-FFF2-40B4-BE49-F238E27FC236}">
                <a16:creationId xmlns:a16="http://schemas.microsoft.com/office/drawing/2014/main" id="{73025223-435F-DB82-F11B-23B8D78EB427}"/>
              </a:ext>
            </a:extLst>
          </p:cNvPr>
          <p:cNvSpPr txBox="1"/>
          <p:nvPr/>
        </p:nvSpPr>
        <p:spPr>
          <a:xfrm>
            <a:off x="11140482"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9</a:t>
            </a:r>
          </a:p>
        </p:txBody>
      </p:sp>
      <p:sp>
        <p:nvSpPr>
          <p:cNvPr id="118" name="TextBox 117">
            <a:extLst>
              <a:ext uri="{FF2B5EF4-FFF2-40B4-BE49-F238E27FC236}">
                <a16:creationId xmlns:a16="http://schemas.microsoft.com/office/drawing/2014/main" id="{801E53D5-96E7-E71B-46AD-DB758FABDE88}"/>
              </a:ext>
            </a:extLst>
          </p:cNvPr>
          <p:cNvSpPr txBox="1"/>
          <p:nvPr/>
        </p:nvSpPr>
        <p:spPr>
          <a:xfrm>
            <a:off x="6797571" y="5330389"/>
            <a:ext cx="337568"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11</a:t>
            </a:r>
          </a:p>
        </p:txBody>
      </p:sp>
      <p:sp>
        <p:nvSpPr>
          <p:cNvPr id="119" name="TextBox 118">
            <a:extLst>
              <a:ext uri="{FF2B5EF4-FFF2-40B4-BE49-F238E27FC236}">
                <a16:creationId xmlns:a16="http://schemas.microsoft.com/office/drawing/2014/main" id="{F324F193-5D87-EEED-883A-8002B7A2DF8F}"/>
              </a:ext>
            </a:extLst>
          </p:cNvPr>
          <p:cNvSpPr txBox="1"/>
          <p:nvPr/>
        </p:nvSpPr>
        <p:spPr>
          <a:xfrm>
            <a:off x="6946584" y="5330389"/>
            <a:ext cx="265754" cy="257915"/>
          </a:xfrm>
          <a:prstGeom prst="rect">
            <a:avLst/>
          </a:prstGeom>
          <a:noFill/>
        </p:spPr>
        <p:txBody>
          <a:bodyPr wrap="none" rtlCol="0">
            <a:spAutoFit/>
          </a:bodyPr>
          <a:lstStyle/>
          <a:p>
            <a:pPr algn="l"/>
            <a:r>
              <a:rPr lang="en-US" sz="880" spc="0" baseline="0" dirty="0">
                <a:ln/>
                <a:solidFill>
                  <a:srgbClr val="000000"/>
                </a:solidFill>
                <a:latin typeface="Arial"/>
                <a:cs typeface="Arial"/>
                <a:sym typeface="Arial"/>
                <a:rtl val="0"/>
              </a:rPr>
              <a:t>2</a:t>
            </a:r>
          </a:p>
        </p:txBody>
      </p:sp>
      <p:sp>
        <p:nvSpPr>
          <p:cNvPr id="120" name="TextBox 119">
            <a:extLst>
              <a:ext uri="{FF2B5EF4-FFF2-40B4-BE49-F238E27FC236}">
                <a16:creationId xmlns:a16="http://schemas.microsoft.com/office/drawing/2014/main" id="{AC82AABE-535F-302E-3CF5-4B5DC5F2B95A}"/>
              </a:ext>
            </a:extLst>
          </p:cNvPr>
          <p:cNvSpPr txBox="1"/>
          <p:nvPr/>
        </p:nvSpPr>
        <p:spPr>
          <a:xfrm>
            <a:off x="7155203"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6</a:t>
            </a:r>
          </a:p>
        </p:txBody>
      </p:sp>
      <p:sp>
        <p:nvSpPr>
          <p:cNvPr id="121" name="TextBox 120">
            <a:extLst>
              <a:ext uri="{FF2B5EF4-FFF2-40B4-BE49-F238E27FC236}">
                <a16:creationId xmlns:a16="http://schemas.microsoft.com/office/drawing/2014/main" id="{3C9B6AAE-8FCB-F9B7-3837-D0A6F40FF87C}"/>
              </a:ext>
            </a:extLst>
          </p:cNvPr>
          <p:cNvSpPr txBox="1"/>
          <p:nvPr/>
        </p:nvSpPr>
        <p:spPr>
          <a:xfrm>
            <a:off x="7241299"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8</a:t>
            </a:r>
          </a:p>
        </p:txBody>
      </p:sp>
      <p:sp>
        <p:nvSpPr>
          <p:cNvPr id="122" name="TextBox 121">
            <a:extLst>
              <a:ext uri="{FF2B5EF4-FFF2-40B4-BE49-F238E27FC236}">
                <a16:creationId xmlns:a16="http://schemas.microsoft.com/office/drawing/2014/main" id="{743561E3-6840-BE9D-BDFF-5C8B826C628C}"/>
              </a:ext>
            </a:extLst>
          </p:cNvPr>
          <p:cNvSpPr txBox="1"/>
          <p:nvPr/>
        </p:nvSpPr>
        <p:spPr>
          <a:xfrm>
            <a:off x="7479721"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123" name="TextBox 122">
            <a:extLst>
              <a:ext uri="{FF2B5EF4-FFF2-40B4-BE49-F238E27FC236}">
                <a16:creationId xmlns:a16="http://schemas.microsoft.com/office/drawing/2014/main" id="{E4EDDF37-54EE-69B5-270D-090241F19CD8}"/>
              </a:ext>
            </a:extLst>
          </p:cNvPr>
          <p:cNvSpPr txBox="1"/>
          <p:nvPr/>
        </p:nvSpPr>
        <p:spPr>
          <a:xfrm>
            <a:off x="7565817"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5</a:t>
            </a:r>
          </a:p>
        </p:txBody>
      </p:sp>
      <p:sp>
        <p:nvSpPr>
          <p:cNvPr id="124" name="TextBox 123">
            <a:extLst>
              <a:ext uri="{FF2B5EF4-FFF2-40B4-BE49-F238E27FC236}">
                <a16:creationId xmlns:a16="http://schemas.microsoft.com/office/drawing/2014/main" id="{4FB19A7B-5DA3-6327-05C5-AAF5335DED69}"/>
              </a:ext>
            </a:extLst>
          </p:cNvPr>
          <p:cNvSpPr txBox="1"/>
          <p:nvPr/>
        </p:nvSpPr>
        <p:spPr>
          <a:xfrm>
            <a:off x="7805894"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125" name="TextBox 124">
            <a:extLst>
              <a:ext uri="{FF2B5EF4-FFF2-40B4-BE49-F238E27FC236}">
                <a16:creationId xmlns:a16="http://schemas.microsoft.com/office/drawing/2014/main" id="{29CD1C04-E7BE-27D7-8A6F-8C9E8C2192C4}"/>
              </a:ext>
            </a:extLst>
          </p:cNvPr>
          <p:cNvSpPr txBox="1"/>
          <p:nvPr/>
        </p:nvSpPr>
        <p:spPr>
          <a:xfrm>
            <a:off x="7891991"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126" name="TextBox 125">
            <a:extLst>
              <a:ext uri="{FF2B5EF4-FFF2-40B4-BE49-F238E27FC236}">
                <a16:creationId xmlns:a16="http://schemas.microsoft.com/office/drawing/2014/main" id="{B8189658-AE9A-6CF8-B8DA-7E285700EDD6}"/>
              </a:ext>
            </a:extLst>
          </p:cNvPr>
          <p:cNvSpPr txBox="1"/>
          <p:nvPr/>
        </p:nvSpPr>
        <p:spPr>
          <a:xfrm>
            <a:off x="8130412"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3</a:t>
            </a:r>
          </a:p>
        </p:txBody>
      </p:sp>
      <p:sp>
        <p:nvSpPr>
          <p:cNvPr id="127" name="TextBox 126">
            <a:extLst>
              <a:ext uri="{FF2B5EF4-FFF2-40B4-BE49-F238E27FC236}">
                <a16:creationId xmlns:a16="http://schemas.microsoft.com/office/drawing/2014/main" id="{487949BC-72F3-3F05-095E-66DE7DB01365}"/>
              </a:ext>
            </a:extLst>
          </p:cNvPr>
          <p:cNvSpPr txBox="1"/>
          <p:nvPr/>
        </p:nvSpPr>
        <p:spPr>
          <a:xfrm>
            <a:off x="8216509"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3</a:t>
            </a:r>
          </a:p>
        </p:txBody>
      </p:sp>
      <p:sp>
        <p:nvSpPr>
          <p:cNvPr id="128" name="TextBox 127">
            <a:extLst>
              <a:ext uri="{FF2B5EF4-FFF2-40B4-BE49-F238E27FC236}">
                <a16:creationId xmlns:a16="http://schemas.microsoft.com/office/drawing/2014/main" id="{6796E68F-45E9-083E-1BD1-66F6AEEEB30A}"/>
              </a:ext>
            </a:extLst>
          </p:cNvPr>
          <p:cNvSpPr txBox="1"/>
          <p:nvPr/>
        </p:nvSpPr>
        <p:spPr>
          <a:xfrm>
            <a:off x="8456586"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129" name="TextBox 128">
            <a:extLst>
              <a:ext uri="{FF2B5EF4-FFF2-40B4-BE49-F238E27FC236}">
                <a16:creationId xmlns:a16="http://schemas.microsoft.com/office/drawing/2014/main" id="{5AB98894-DF30-C45A-1AD2-38A6AC446B42}"/>
              </a:ext>
            </a:extLst>
          </p:cNvPr>
          <p:cNvSpPr txBox="1"/>
          <p:nvPr/>
        </p:nvSpPr>
        <p:spPr>
          <a:xfrm>
            <a:off x="8542683"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6</a:t>
            </a:r>
          </a:p>
        </p:txBody>
      </p:sp>
      <p:sp>
        <p:nvSpPr>
          <p:cNvPr id="130" name="TextBox 129">
            <a:extLst>
              <a:ext uri="{FF2B5EF4-FFF2-40B4-BE49-F238E27FC236}">
                <a16:creationId xmlns:a16="http://schemas.microsoft.com/office/drawing/2014/main" id="{6DA7B017-ACE4-571F-9A42-9B02CFFAF7C8}"/>
              </a:ext>
            </a:extLst>
          </p:cNvPr>
          <p:cNvSpPr txBox="1"/>
          <p:nvPr/>
        </p:nvSpPr>
        <p:spPr>
          <a:xfrm>
            <a:off x="8781104"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131" name="TextBox 130">
            <a:extLst>
              <a:ext uri="{FF2B5EF4-FFF2-40B4-BE49-F238E27FC236}">
                <a16:creationId xmlns:a16="http://schemas.microsoft.com/office/drawing/2014/main" id="{DEE70F02-1534-75B7-CE34-F4A3AF11FA75}"/>
              </a:ext>
            </a:extLst>
          </p:cNvPr>
          <p:cNvSpPr txBox="1"/>
          <p:nvPr/>
        </p:nvSpPr>
        <p:spPr>
          <a:xfrm>
            <a:off x="8867200"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132" name="TextBox 131">
            <a:extLst>
              <a:ext uri="{FF2B5EF4-FFF2-40B4-BE49-F238E27FC236}">
                <a16:creationId xmlns:a16="http://schemas.microsoft.com/office/drawing/2014/main" id="{7CE4B0FA-F141-232F-A2F5-5FB653404DE3}"/>
              </a:ext>
            </a:extLst>
          </p:cNvPr>
          <p:cNvSpPr txBox="1"/>
          <p:nvPr/>
        </p:nvSpPr>
        <p:spPr>
          <a:xfrm>
            <a:off x="9107278"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133" name="TextBox 132">
            <a:extLst>
              <a:ext uri="{FF2B5EF4-FFF2-40B4-BE49-F238E27FC236}">
                <a16:creationId xmlns:a16="http://schemas.microsoft.com/office/drawing/2014/main" id="{FFFF6A0D-7F82-FAEA-693F-664845893038}"/>
              </a:ext>
            </a:extLst>
          </p:cNvPr>
          <p:cNvSpPr txBox="1"/>
          <p:nvPr/>
        </p:nvSpPr>
        <p:spPr>
          <a:xfrm>
            <a:off x="9193374"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6</a:t>
            </a:r>
          </a:p>
        </p:txBody>
      </p:sp>
      <p:sp>
        <p:nvSpPr>
          <p:cNvPr id="134" name="TextBox 133">
            <a:extLst>
              <a:ext uri="{FF2B5EF4-FFF2-40B4-BE49-F238E27FC236}">
                <a16:creationId xmlns:a16="http://schemas.microsoft.com/office/drawing/2014/main" id="{9CAD95E9-6D8A-3B53-FA63-C8D7F48E25AE}"/>
              </a:ext>
            </a:extLst>
          </p:cNvPr>
          <p:cNvSpPr txBox="1"/>
          <p:nvPr/>
        </p:nvSpPr>
        <p:spPr>
          <a:xfrm>
            <a:off x="9431795"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135" name="TextBox 134">
            <a:extLst>
              <a:ext uri="{FF2B5EF4-FFF2-40B4-BE49-F238E27FC236}">
                <a16:creationId xmlns:a16="http://schemas.microsoft.com/office/drawing/2014/main" id="{950A155A-6C21-2304-C93D-1A8B18DFEF0A}"/>
              </a:ext>
            </a:extLst>
          </p:cNvPr>
          <p:cNvSpPr txBox="1"/>
          <p:nvPr/>
        </p:nvSpPr>
        <p:spPr>
          <a:xfrm>
            <a:off x="9517892"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136" name="TextBox 135">
            <a:extLst>
              <a:ext uri="{FF2B5EF4-FFF2-40B4-BE49-F238E27FC236}">
                <a16:creationId xmlns:a16="http://schemas.microsoft.com/office/drawing/2014/main" id="{CCD0CF3F-F7CC-6D2C-2B75-FDE8FDD6DC4C}"/>
              </a:ext>
            </a:extLst>
          </p:cNvPr>
          <p:cNvSpPr txBox="1"/>
          <p:nvPr/>
        </p:nvSpPr>
        <p:spPr>
          <a:xfrm>
            <a:off x="9801017"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9</a:t>
            </a:r>
          </a:p>
        </p:txBody>
      </p:sp>
      <p:sp>
        <p:nvSpPr>
          <p:cNvPr id="137" name="TextBox 136">
            <a:extLst>
              <a:ext uri="{FF2B5EF4-FFF2-40B4-BE49-F238E27FC236}">
                <a16:creationId xmlns:a16="http://schemas.microsoft.com/office/drawing/2014/main" id="{4F5C00D2-4588-D44F-2F75-5B4268D02669}"/>
              </a:ext>
            </a:extLst>
          </p:cNvPr>
          <p:cNvSpPr txBox="1"/>
          <p:nvPr/>
        </p:nvSpPr>
        <p:spPr>
          <a:xfrm>
            <a:off x="10125535"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7</a:t>
            </a:r>
          </a:p>
        </p:txBody>
      </p:sp>
      <p:sp>
        <p:nvSpPr>
          <p:cNvPr id="138" name="TextBox 137">
            <a:extLst>
              <a:ext uri="{FF2B5EF4-FFF2-40B4-BE49-F238E27FC236}">
                <a16:creationId xmlns:a16="http://schemas.microsoft.com/office/drawing/2014/main" id="{9AB16E79-23DE-47B6-9CF4-2A90EF3CC547}"/>
              </a:ext>
            </a:extLst>
          </p:cNvPr>
          <p:cNvSpPr txBox="1"/>
          <p:nvPr/>
        </p:nvSpPr>
        <p:spPr>
          <a:xfrm>
            <a:off x="10451709"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139" name="TextBox 138">
            <a:extLst>
              <a:ext uri="{FF2B5EF4-FFF2-40B4-BE49-F238E27FC236}">
                <a16:creationId xmlns:a16="http://schemas.microsoft.com/office/drawing/2014/main" id="{58C61A43-77AF-ECC1-296B-B36FBE05A374}"/>
              </a:ext>
            </a:extLst>
          </p:cNvPr>
          <p:cNvSpPr txBox="1"/>
          <p:nvPr/>
        </p:nvSpPr>
        <p:spPr>
          <a:xfrm>
            <a:off x="10776227"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140" name="TextBox 139">
            <a:extLst>
              <a:ext uri="{FF2B5EF4-FFF2-40B4-BE49-F238E27FC236}">
                <a16:creationId xmlns:a16="http://schemas.microsoft.com/office/drawing/2014/main" id="{25875AA7-1D9B-BAA3-DCA6-7F9AD7280F21}"/>
              </a:ext>
            </a:extLst>
          </p:cNvPr>
          <p:cNvSpPr txBox="1"/>
          <p:nvPr/>
        </p:nvSpPr>
        <p:spPr>
          <a:xfrm>
            <a:off x="11102401" y="5330389"/>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141" name="TextBox 140">
            <a:extLst>
              <a:ext uri="{FF2B5EF4-FFF2-40B4-BE49-F238E27FC236}">
                <a16:creationId xmlns:a16="http://schemas.microsoft.com/office/drawing/2014/main" id="{C5E98F73-121B-E7B6-8843-D5F649422442}"/>
              </a:ext>
            </a:extLst>
          </p:cNvPr>
          <p:cNvSpPr txBox="1"/>
          <p:nvPr/>
        </p:nvSpPr>
        <p:spPr>
          <a:xfrm>
            <a:off x="6792604"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142" name="TextBox 141">
            <a:extLst>
              <a:ext uri="{FF2B5EF4-FFF2-40B4-BE49-F238E27FC236}">
                <a16:creationId xmlns:a16="http://schemas.microsoft.com/office/drawing/2014/main" id="{C696A7CB-10B1-61F6-8986-A04AC860E3BF}"/>
              </a:ext>
            </a:extLst>
          </p:cNvPr>
          <p:cNvSpPr txBox="1"/>
          <p:nvPr/>
        </p:nvSpPr>
        <p:spPr>
          <a:xfrm>
            <a:off x="6878700"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143" name="TextBox 142">
            <a:extLst>
              <a:ext uri="{FF2B5EF4-FFF2-40B4-BE49-F238E27FC236}">
                <a16:creationId xmlns:a16="http://schemas.microsoft.com/office/drawing/2014/main" id="{E7809D58-724E-21FA-58D8-A92E9368F27A}"/>
              </a:ext>
            </a:extLst>
          </p:cNvPr>
          <p:cNvSpPr txBox="1"/>
          <p:nvPr/>
        </p:nvSpPr>
        <p:spPr>
          <a:xfrm>
            <a:off x="6953207"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9</a:t>
            </a:r>
          </a:p>
        </p:txBody>
      </p:sp>
      <p:sp>
        <p:nvSpPr>
          <p:cNvPr id="144" name="TextBox 143">
            <a:extLst>
              <a:ext uri="{FF2B5EF4-FFF2-40B4-BE49-F238E27FC236}">
                <a16:creationId xmlns:a16="http://schemas.microsoft.com/office/drawing/2014/main" id="{ED4A9267-A805-4E08-79CD-BC6F56FB5C6F}"/>
              </a:ext>
            </a:extLst>
          </p:cNvPr>
          <p:cNvSpPr txBox="1"/>
          <p:nvPr/>
        </p:nvSpPr>
        <p:spPr>
          <a:xfrm>
            <a:off x="7155203"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8</a:t>
            </a:r>
          </a:p>
        </p:txBody>
      </p:sp>
      <p:sp>
        <p:nvSpPr>
          <p:cNvPr id="145" name="TextBox 144">
            <a:extLst>
              <a:ext uri="{FF2B5EF4-FFF2-40B4-BE49-F238E27FC236}">
                <a16:creationId xmlns:a16="http://schemas.microsoft.com/office/drawing/2014/main" id="{0C2BADB7-FF6E-76A7-8AA4-7D69A5FA01ED}"/>
              </a:ext>
            </a:extLst>
          </p:cNvPr>
          <p:cNvSpPr txBox="1"/>
          <p:nvPr/>
        </p:nvSpPr>
        <p:spPr>
          <a:xfrm>
            <a:off x="7241299"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6</a:t>
            </a:r>
          </a:p>
        </p:txBody>
      </p:sp>
      <p:sp>
        <p:nvSpPr>
          <p:cNvPr id="146" name="TextBox 145">
            <a:extLst>
              <a:ext uri="{FF2B5EF4-FFF2-40B4-BE49-F238E27FC236}">
                <a16:creationId xmlns:a16="http://schemas.microsoft.com/office/drawing/2014/main" id="{F7A6F613-2235-6F24-A872-03C7EF41FC1B}"/>
              </a:ext>
            </a:extLst>
          </p:cNvPr>
          <p:cNvSpPr txBox="1"/>
          <p:nvPr/>
        </p:nvSpPr>
        <p:spPr>
          <a:xfrm>
            <a:off x="7479721"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7</a:t>
            </a:r>
          </a:p>
        </p:txBody>
      </p:sp>
      <p:sp>
        <p:nvSpPr>
          <p:cNvPr id="147" name="TextBox 146">
            <a:extLst>
              <a:ext uri="{FF2B5EF4-FFF2-40B4-BE49-F238E27FC236}">
                <a16:creationId xmlns:a16="http://schemas.microsoft.com/office/drawing/2014/main" id="{D799D5E1-FE33-D94A-4951-AD902E45FCDA}"/>
              </a:ext>
            </a:extLst>
          </p:cNvPr>
          <p:cNvSpPr txBox="1"/>
          <p:nvPr/>
        </p:nvSpPr>
        <p:spPr>
          <a:xfrm>
            <a:off x="7565817"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148" name="TextBox 147">
            <a:extLst>
              <a:ext uri="{FF2B5EF4-FFF2-40B4-BE49-F238E27FC236}">
                <a16:creationId xmlns:a16="http://schemas.microsoft.com/office/drawing/2014/main" id="{9EFE1FE1-A5BF-EE77-358D-E5CA35A005A2}"/>
              </a:ext>
            </a:extLst>
          </p:cNvPr>
          <p:cNvSpPr txBox="1"/>
          <p:nvPr/>
        </p:nvSpPr>
        <p:spPr>
          <a:xfrm>
            <a:off x="7805894"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5</a:t>
            </a:r>
          </a:p>
        </p:txBody>
      </p:sp>
      <p:sp>
        <p:nvSpPr>
          <p:cNvPr id="149" name="TextBox 148">
            <a:extLst>
              <a:ext uri="{FF2B5EF4-FFF2-40B4-BE49-F238E27FC236}">
                <a16:creationId xmlns:a16="http://schemas.microsoft.com/office/drawing/2014/main" id="{6E6A6AD7-F896-D74D-EFA9-9BF14109E897}"/>
              </a:ext>
            </a:extLst>
          </p:cNvPr>
          <p:cNvSpPr txBox="1"/>
          <p:nvPr/>
        </p:nvSpPr>
        <p:spPr>
          <a:xfrm>
            <a:off x="7891991"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7</a:t>
            </a:r>
          </a:p>
        </p:txBody>
      </p:sp>
      <p:sp>
        <p:nvSpPr>
          <p:cNvPr id="150" name="TextBox 149">
            <a:extLst>
              <a:ext uri="{FF2B5EF4-FFF2-40B4-BE49-F238E27FC236}">
                <a16:creationId xmlns:a16="http://schemas.microsoft.com/office/drawing/2014/main" id="{47195702-4C6F-C12F-4704-6EEA383BA91E}"/>
              </a:ext>
            </a:extLst>
          </p:cNvPr>
          <p:cNvSpPr txBox="1"/>
          <p:nvPr/>
        </p:nvSpPr>
        <p:spPr>
          <a:xfrm>
            <a:off x="8130412"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151" name="TextBox 150">
            <a:extLst>
              <a:ext uri="{FF2B5EF4-FFF2-40B4-BE49-F238E27FC236}">
                <a16:creationId xmlns:a16="http://schemas.microsoft.com/office/drawing/2014/main" id="{E3D4522A-1D90-841D-CB2D-318D97DEDBD3}"/>
              </a:ext>
            </a:extLst>
          </p:cNvPr>
          <p:cNvSpPr txBox="1"/>
          <p:nvPr/>
        </p:nvSpPr>
        <p:spPr>
          <a:xfrm>
            <a:off x="8216509"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7</a:t>
            </a:r>
          </a:p>
        </p:txBody>
      </p:sp>
      <p:sp>
        <p:nvSpPr>
          <p:cNvPr id="152" name="TextBox 151">
            <a:extLst>
              <a:ext uri="{FF2B5EF4-FFF2-40B4-BE49-F238E27FC236}">
                <a16:creationId xmlns:a16="http://schemas.microsoft.com/office/drawing/2014/main" id="{A7D4E3FE-6EFA-0663-4ECC-4580FF7796DC}"/>
              </a:ext>
            </a:extLst>
          </p:cNvPr>
          <p:cNvSpPr txBox="1"/>
          <p:nvPr/>
        </p:nvSpPr>
        <p:spPr>
          <a:xfrm>
            <a:off x="8456586"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153" name="TextBox 152">
            <a:extLst>
              <a:ext uri="{FF2B5EF4-FFF2-40B4-BE49-F238E27FC236}">
                <a16:creationId xmlns:a16="http://schemas.microsoft.com/office/drawing/2014/main" id="{4384E2EB-515B-5633-6491-2AB5E14B1F38}"/>
              </a:ext>
            </a:extLst>
          </p:cNvPr>
          <p:cNvSpPr txBox="1"/>
          <p:nvPr/>
        </p:nvSpPr>
        <p:spPr>
          <a:xfrm>
            <a:off x="8542683"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154" name="TextBox 153">
            <a:extLst>
              <a:ext uri="{FF2B5EF4-FFF2-40B4-BE49-F238E27FC236}">
                <a16:creationId xmlns:a16="http://schemas.microsoft.com/office/drawing/2014/main" id="{95034163-BEE1-B41D-7629-CF6FC0DA9732}"/>
              </a:ext>
            </a:extLst>
          </p:cNvPr>
          <p:cNvSpPr txBox="1"/>
          <p:nvPr/>
        </p:nvSpPr>
        <p:spPr>
          <a:xfrm>
            <a:off x="8781104"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155" name="TextBox 154">
            <a:extLst>
              <a:ext uri="{FF2B5EF4-FFF2-40B4-BE49-F238E27FC236}">
                <a16:creationId xmlns:a16="http://schemas.microsoft.com/office/drawing/2014/main" id="{F3839585-90F1-ABED-D4EC-C916541F00A9}"/>
              </a:ext>
            </a:extLst>
          </p:cNvPr>
          <p:cNvSpPr txBox="1"/>
          <p:nvPr/>
        </p:nvSpPr>
        <p:spPr>
          <a:xfrm>
            <a:off x="8867200"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156" name="TextBox 155">
            <a:extLst>
              <a:ext uri="{FF2B5EF4-FFF2-40B4-BE49-F238E27FC236}">
                <a16:creationId xmlns:a16="http://schemas.microsoft.com/office/drawing/2014/main" id="{2225443C-0286-8C38-F5C0-BFAABCA0F5BA}"/>
              </a:ext>
            </a:extLst>
          </p:cNvPr>
          <p:cNvSpPr txBox="1"/>
          <p:nvPr/>
        </p:nvSpPr>
        <p:spPr>
          <a:xfrm>
            <a:off x="9107278" y="5156540"/>
            <a:ext cx="265754" cy="257915"/>
          </a:xfrm>
          <a:prstGeom prst="rect">
            <a:avLst/>
          </a:prstGeom>
          <a:noFill/>
        </p:spPr>
        <p:txBody>
          <a:bodyPr wrap="none" rtlCol="0">
            <a:spAutoFit/>
          </a:bodyPr>
          <a:lstStyle/>
          <a:p>
            <a:pPr algn="l"/>
            <a:r>
              <a:rPr lang="en-US" sz="880" spc="0" baseline="0" dirty="0">
                <a:ln/>
                <a:solidFill>
                  <a:srgbClr val="000000"/>
                </a:solidFill>
                <a:latin typeface="Arial"/>
                <a:cs typeface="Arial"/>
                <a:sym typeface="Arial"/>
                <a:rtl val="0"/>
              </a:rPr>
              <a:t>3</a:t>
            </a:r>
          </a:p>
        </p:txBody>
      </p:sp>
      <p:sp>
        <p:nvSpPr>
          <p:cNvPr id="157" name="TextBox 156">
            <a:extLst>
              <a:ext uri="{FF2B5EF4-FFF2-40B4-BE49-F238E27FC236}">
                <a16:creationId xmlns:a16="http://schemas.microsoft.com/office/drawing/2014/main" id="{6612860B-8814-841C-A7FC-7ACDF1B89034}"/>
              </a:ext>
            </a:extLst>
          </p:cNvPr>
          <p:cNvSpPr txBox="1"/>
          <p:nvPr/>
        </p:nvSpPr>
        <p:spPr>
          <a:xfrm>
            <a:off x="9193374" y="5156540"/>
            <a:ext cx="265754" cy="257915"/>
          </a:xfrm>
          <a:prstGeom prst="rect">
            <a:avLst/>
          </a:prstGeom>
          <a:noFill/>
        </p:spPr>
        <p:txBody>
          <a:bodyPr wrap="none" rtlCol="0">
            <a:spAutoFit/>
          </a:bodyPr>
          <a:lstStyle/>
          <a:p>
            <a:pPr algn="l"/>
            <a:r>
              <a:rPr lang="en-US" sz="880" spc="0" baseline="0" dirty="0">
                <a:ln/>
                <a:solidFill>
                  <a:srgbClr val="000000"/>
                </a:solidFill>
                <a:latin typeface="Arial"/>
                <a:cs typeface="Arial"/>
                <a:sym typeface="Arial"/>
                <a:rtl val="0"/>
              </a:rPr>
              <a:t>5</a:t>
            </a:r>
          </a:p>
        </p:txBody>
      </p:sp>
      <p:sp>
        <p:nvSpPr>
          <p:cNvPr id="158" name="TextBox 157">
            <a:extLst>
              <a:ext uri="{FF2B5EF4-FFF2-40B4-BE49-F238E27FC236}">
                <a16:creationId xmlns:a16="http://schemas.microsoft.com/office/drawing/2014/main" id="{4ED97E16-35CC-07E6-9ED8-27E683630E50}"/>
              </a:ext>
            </a:extLst>
          </p:cNvPr>
          <p:cNvSpPr txBox="1"/>
          <p:nvPr/>
        </p:nvSpPr>
        <p:spPr>
          <a:xfrm>
            <a:off x="9431795"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159" name="TextBox 158">
            <a:extLst>
              <a:ext uri="{FF2B5EF4-FFF2-40B4-BE49-F238E27FC236}">
                <a16:creationId xmlns:a16="http://schemas.microsoft.com/office/drawing/2014/main" id="{37A994E5-1C48-3D19-0BE9-8AF1A69F7C19}"/>
              </a:ext>
            </a:extLst>
          </p:cNvPr>
          <p:cNvSpPr txBox="1"/>
          <p:nvPr/>
        </p:nvSpPr>
        <p:spPr>
          <a:xfrm>
            <a:off x="9517892" y="5156540"/>
            <a:ext cx="265754" cy="257915"/>
          </a:xfrm>
          <a:prstGeom prst="rect">
            <a:avLst/>
          </a:prstGeom>
          <a:noFill/>
        </p:spPr>
        <p:txBody>
          <a:bodyPr wrap="none" rtlCol="0">
            <a:spAutoFit/>
          </a:bodyPr>
          <a:lstStyle/>
          <a:p>
            <a:pPr algn="l"/>
            <a:r>
              <a:rPr lang="en-US" sz="880" spc="0" baseline="0" dirty="0">
                <a:ln/>
                <a:solidFill>
                  <a:srgbClr val="000000"/>
                </a:solidFill>
                <a:latin typeface="Arial"/>
                <a:cs typeface="Arial"/>
                <a:sym typeface="Arial"/>
                <a:rtl val="0"/>
              </a:rPr>
              <a:t>6</a:t>
            </a:r>
          </a:p>
        </p:txBody>
      </p:sp>
      <p:sp>
        <p:nvSpPr>
          <p:cNvPr id="160" name="TextBox 159">
            <a:extLst>
              <a:ext uri="{FF2B5EF4-FFF2-40B4-BE49-F238E27FC236}">
                <a16:creationId xmlns:a16="http://schemas.microsoft.com/office/drawing/2014/main" id="{3D327840-EE7D-783D-EEFA-EA078EA3DA47}"/>
              </a:ext>
            </a:extLst>
          </p:cNvPr>
          <p:cNvSpPr txBox="1"/>
          <p:nvPr/>
        </p:nvSpPr>
        <p:spPr>
          <a:xfrm>
            <a:off x="9757969"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161" name="TextBox 160">
            <a:extLst>
              <a:ext uri="{FF2B5EF4-FFF2-40B4-BE49-F238E27FC236}">
                <a16:creationId xmlns:a16="http://schemas.microsoft.com/office/drawing/2014/main" id="{890774F2-330F-9680-851C-AE015509B006}"/>
              </a:ext>
            </a:extLst>
          </p:cNvPr>
          <p:cNvSpPr txBox="1"/>
          <p:nvPr/>
        </p:nvSpPr>
        <p:spPr>
          <a:xfrm>
            <a:off x="9844066"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9</a:t>
            </a:r>
          </a:p>
        </p:txBody>
      </p:sp>
      <p:sp>
        <p:nvSpPr>
          <p:cNvPr id="162" name="TextBox 161">
            <a:extLst>
              <a:ext uri="{FF2B5EF4-FFF2-40B4-BE49-F238E27FC236}">
                <a16:creationId xmlns:a16="http://schemas.microsoft.com/office/drawing/2014/main" id="{F397AEBB-44F9-4EB4-B667-C3A78762E804}"/>
              </a:ext>
            </a:extLst>
          </p:cNvPr>
          <p:cNvSpPr txBox="1"/>
          <p:nvPr/>
        </p:nvSpPr>
        <p:spPr>
          <a:xfrm>
            <a:off x="10082487"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163" name="TextBox 162">
            <a:extLst>
              <a:ext uri="{FF2B5EF4-FFF2-40B4-BE49-F238E27FC236}">
                <a16:creationId xmlns:a16="http://schemas.microsoft.com/office/drawing/2014/main" id="{0278AE5C-DE90-3457-D763-C13446445B67}"/>
              </a:ext>
            </a:extLst>
          </p:cNvPr>
          <p:cNvSpPr txBox="1"/>
          <p:nvPr/>
        </p:nvSpPr>
        <p:spPr>
          <a:xfrm>
            <a:off x="10159059"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164" name="TextBox 163">
            <a:extLst>
              <a:ext uri="{FF2B5EF4-FFF2-40B4-BE49-F238E27FC236}">
                <a16:creationId xmlns:a16="http://schemas.microsoft.com/office/drawing/2014/main" id="{6FD92578-B429-38BD-37D8-4A740160D92D}"/>
              </a:ext>
            </a:extLst>
          </p:cNvPr>
          <p:cNvSpPr txBox="1"/>
          <p:nvPr/>
        </p:nvSpPr>
        <p:spPr>
          <a:xfrm>
            <a:off x="10407005"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165" name="TextBox 164">
            <a:extLst>
              <a:ext uri="{FF2B5EF4-FFF2-40B4-BE49-F238E27FC236}">
                <a16:creationId xmlns:a16="http://schemas.microsoft.com/office/drawing/2014/main" id="{4B99796C-FD46-E4DD-7C09-E2E1B62E6C52}"/>
              </a:ext>
            </a:extLst>
          </p:cNvPr>
          <p:cNvSpPr txBox="1"/>
          <p:nvPr/>
        </p:nvSpPr>
        <p:spPr>
          <a:xfrm>
            <a:off x="10493102"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166" name="TextBox 165">
            <a:extLst>
              <a:ext uri="{FF2B5EF4-FFF2-40B4-BE49-F238E27FC236}">
                <a16:creationId xmlns:a16="http://schemas.microsoft.com/office/drawing/2014/main" id="{27E29ECC-6450-CA4A-0F80-D897C468AD73}"/>
              </a:ext>
            </a:extLst>
          </p:cNvPr>
          <p:cNvSpPr txBox="1"/>
          <p:nvPr/>
        </p:nvSpPr>
        <p:spPr>
          <a:xfrm>
            <a:off x="10776227"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167" name="TextBox 166">
            <a:extLst>
              <a:ext uri="{FF2B5EF4-FFF2-40B4-BE49-F238E27FC236}">
                <a16:creationId xmlns:a16="http://schemas.microsoft.com/office/drawing/2014/main" id="{DB073D2B-F76E-60E6-4762-98D3D64F9332}"/>
              </a:ext>
            </a:extLst>
          </p:cNvPr>
          <p:cNvSpPr txBox="1"/>
          <p:nvPr/>
        </p:nvSpPr>
        <p:spPr>
          <a:xfrm>
            <a:off x="11102401" y="5156540"/>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168" name="TextBox 167">
            <a:extLst>
              <a:ext uri="{FF2B5EF4-FFF2-40B4-BE49-F238E27FC236}">
                <a16:creationId xmlns:a16="http://schemas.microsoft.com/office/drawing/2014/main" id="{A0FA170A-1AD1-52D2-0CEE-5C3B8EB6791D}"/>
              </a:ext>
            </a:extLst>
          </p:cNvPr>
          <p:cNvSpPr txBox="1"/>
          <p:nvPr/>
        </p:nvSpPr>
        <p:spPr>
          <a:xfrm>
            <a:off x="6529347" y="4453964"/>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0</a:t>
            </a:r>
          </a:p>
        </p:txBody>
      </p:sp>
      <p:sp>
        <p:nvSpPr>
          <p:cNvPr id="169" name="TextBox 168">
            <a:extLst>
              <a:ext uri="{FF2B5EF4-FFF2-40B4-BE49-F238E27FC236}">
                <a16:creationId xmlns:a16="http://schemas.microsoft.com/office/drawing/2014/main" id="{BBCD1C03-7751-39D7-79FF-796E08DDFD76}"/>
              </a:ext>
            </a:extLst>
          </p:cNvPr>
          <p:cNvSpPr txBox="1"/>
          <p:nvPr/>
        </p:nvSpPr>
        <p:spPr>
          <a:xfrm>
            <a:off x="6439939" y="3872812"/>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170" name="TextBox 169">
            <a:extLst>
              <a:ext uri="{FF2B5EF4-FFF2-40B4-BE49-F238E27FC236}">
                <a16:creationId xmlns:a16="http://schemas.microsoft.com/office/drawing/2014/main" id="{17EAADAF-3165-FCF6-D226-0F32BBBD2BE6}"/>
              </a:ext>
            </a:extLst>
          </p:cNvPr>
          <p:cNvSpPr txBox="1"/>
          <p:nvPr/>
        </p:nvSpPr>
        <p:spPr>
          <a:xfrm>
            <a:off x="6526035" y="3872812"/>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5</a:t>
            </a:r>
          </a:p>
        </p:txBody>
      </p:sp>
      <p:sp>
        <p:nvSpPr>
          <p:cNvPr id="171" name="TextBox 170">
            <a:extLst>
              <a:ext uri="{FF2B5EF4-FFF2-40B4-BE49-F238E27FC236}">
                <a16:creationId xmlns:a16="http://schemas.microsoft.com/office/drawing/2014/main" id="{050F6711-C222-826A-88A8-F130AE25F7AE}"/>
              </a:ext>
            </a:extLst>
          </p:cNvPr>
          <p:cNvSpPr txBox="1"/>
          <p:nvPr/>
        </p:nvSpPr>
        <p:spPr>
          <a:xfrm>
            <a:off x="6439939" y="3278414"/>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5</a:t>
            </a:r>
          </a:p>
        </p:txBody>
      </p:sp>
      <p:sp>
        <p:nvSpPr>
          <p:cNvPr id="172" name="TextBox 171">
            <a:extLst>
              <a:ext uri="{FF2B5EF4-FFF2-40B4-BE49-F238E27FC236}">
                <a16:creationId xmlns:a16="http://schemas.microsoft.com/office/drawing/2014/main" id="{EE1D5BAD-DC9D-68BF-0D2A-91D634CF28D6}"/>
              </a:ext>
            </a:extLst>
          </p:cNvPr>
          <p:cNvSpPr txBox="1"/>
          <p:nvPr/>
        </p:nvSpPr>
        <p:spPr>
          <a:xfrm>
            <a:off x="6526035" y="3278414"/>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0</a:t>
            </a:r>
          </a:p>
        </p:txBody>
      </p:sp>
      <p:sp>
        <p:nvSpPr>
          <p:cNvPr id="173" name="TextBox 172">
            <a:extLst>
              <a:ext uri="{FF2B5EF4-FFF2-40B4-BE49-F238E27FC236}">
                <a16:creationId xmlns:a16="http://schemas.microsoft.com/office/drawing/2014/main" id="{51A2CEA5-4BAB-8B05-DCE2-C341621242AF}"/>
              </a:ext>
            </a:extLst>
          </p:cNvPr>
          <p:cNvSpPr txBox="1"/>
          <p:nvPr/>
        </p:nvSpPr>
        <p:spPr>
          <a:xfrm>
            <a:off x="6439939" y="2697262"/>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7</a:t>
            </a:r>
          </a:p>
        </p:txBody>
      </p:sp>
      <p:sp>
        <p:nvSpPr>
          <p:cNvPr id="174" name="TextBox 173">
            <a:extLst>
              <a:ext uri="{FF2B5EF4-FFF2-40B4-BE49-F238E27FC236}">
                <a16:creationId xmlns:a16="http://schemas.microsoft.com/office/drawing/2014/main" id="{35680711-805F-A0FE-4A6C-2A7CC98F49FA}"/>
              </a:ext>
            </a:extLst>
          </p:cNvPr>
          <p:cNvSpPr txBox="1"/>
          <p:nvPr/>
        </p:nvSpPr>
        <p:spPr>
          <a:xfrm>
            <a:off x="6526035" y="2697262"/>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5</a:t>
            </a:r>
          </a:p>
        </p:txBody>
      </p:sp>
      <p:sp>
        <p:nvSpPr>
          <p:cNvPr id="175" name="TextBox 174">
            <a:extLst>
              <a:ext uri="{FF2B5EF4-FFF2-40B4-BE49-F238E27FC236}">
                <a16:creationId xmlns:a16="http://schemas.microsoft.com/office/drawing/2014/main" id="{2BBC07E2-4F7C-9971-C4B1-B87680E38330}"/>
              </a:ext>
            </a:extLst>
          </p:cNvPr>
          <p:cNvSpPr txBox="1"/>
          <p:nvPr/>
        </p:nvSpPr>
        <p:spPr>
          <a:xfrm>
            <a:off x="6348875" y="2102864"/>
            <a:ext cx="36151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10</a:t>
            </a:r>
          </a:p>
        </p:txBody>
      </p:sp>
      <p:sp>
        <p:nvSpPr>
          <p:cNvPr id="176" name="TextBox 175">
            <a:extLst>
              <a:ext uri="{FF2B5EF4-FFF2-40B4-BE49-F238E27FC236}">
                <a16:creationId xmlns:a16="http://schemas.microsoft.com/office/drawing/2014/main" id="{CFB16083-5F05-4C7B-2033-DCF5832EC8C3}"/>
              </a:ext>
            </a:extLst>
          </p:cNvPr>
          <p:cNvSpPr txBox="1"/>
          <p:nvPr/>
        </p:nvSpPr>
        <p:spPr>
          <a:xfrm>
            <a:off x="6522724" y="2102864"/>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0</a:t>
            </a:r>
          </a:p>
        </p:txBody>
      </p:sp>
      <p:sp>
        <p:nvSpPr>
          <p:cNvPr id="177" name="Freeform 176">
            <a:extLst>
              <a:ext uri="{FF2B5EF4-FFF2-40B4-BE49-F238E27FC236}">
                <a16:creationId xmlns:a16="http://schemas.microsoft.com/office/drawing/2014/main" id="{6D9F2DDE-480A-3C20-05FE-BD07FDFA6FC8}"/>
              </a:ext>
            </a:extLst>
          </p:cNvPr>
          <p:cNvSpPr/>
          <p:nvPr/>
        </p:nvSpPr>
        <p:spPr>
          <a:xfrm>
            <a:off x="6523100" y="5280864"/>
            <a:ext cx="197028" cy="16557"/>
          </a:xfrm>
          <a:custGeom>
            <a:avLst/>
            <a:gdLst>
              <a:gd name="csX0" fmla="*/ 197029 w 197028"/>
              <a:gd name="csY0" fmla="*/ 0 h 16557"/>
              <a:gd name="csX1" fmla="*/ 0 w 197028"/>
              <a:gd name="csY1" fmla="*/ 0 h 16557"/>
            </a:gdLst>
            <a:ahLst/>
            <a:cxnLst>
              <a:cxn ang="0">
                <a:pos x="csX0" y="csY0"/>
              </a:cxn>
              <a:cxn ang="0">
                <a:pos x="csX1" y="csY1"/>
              </a:cxn>
            </a:cxnLst>
            <a:rect l="l" t="t" r="r" b="b"/>
            <a:pathLst>
              <a:path w="197028" h="16557">
                <a:moveTo>
                  <a:pt x="197029" y="0"/>
                </a:moveTo>
                <a:lnTo>
                  <a:pt x="0" y="0"/>
                </a:lnTo>
              </a:path>
            </a:pathLst>
          </a:custGeom>
          <a:ln w="36409" cap="flat">
            <a:solidFill>
              <a:srgbClr val="98D3FF"/>
            </a:solidFill>
            <a:prstDash val="solid"/>
            <a:round/>
          </a:ln>
        </p:spPr>
        <p:txBody>
          <a:bodyPr/>
          <a:lstStyle/>
          <a:p>
            <a:endParaRPr lang="en-US"/>
          </a:p>
        </p:txBody>
      </p:sp>
      <p:sp>
        <p:nvSpPr>
          <p:cNvPr id="178" name="Freeform 177">
            <a:extLst>
              <a:ext uri="{FF2B5EF4-FFF2-40B4-BE49-F238E27FC236}">
                <a16:creationId xmlns:a16="http://schemas.microsoft.com/office/drawing/2014/main" id="{7E260896-3BE2-BADA-75F8-531D5F9A1742}"/>
              </a:ext>
            </a:extLst>
          </p:cNvPr>
          <p:cNvSpPr/>
          <p:nvPr/>
        </p:nvSpPr>
        <p:spPr>
          <a:xfrm>
            <a:off x="6523100" y="5429877"/>
            <a:ext cx="197028" cy="16557"/>
          </a:xfrm>
          <a:custGeom>
            <a:avLst/>
            <a:gdLst>
              <a:gd name="csX0" fmla="*/ 197029 w 197028"/>
              <a:gd name="csY0" fmla="*/ 0 h 16557"/>
              <a:gd name="csX1" fmla="*/ 0 w 197028"/>
              <a:gd name="csY1" fmla="*/ 0 h 16557"/>
            </a:gdLst>
            <a:ahLst/>
            <a:cxnLst>
              <a:cxn ang="0">
                <a:pos x="csX0" y="csY0"/>
              </a:cxn>
              <a:cxn ang="0">
                <a:pos x="csX1" y="csY1"/>
              </a:cxn>
            </a:cxnLst>
            <a:rect l="l" t="t" r="r" b="b"/>
            <a:pathLst>
              <a:path w="197028" h="16557">
                <a:moveTo>
                  <a:pt x="197029" y="0"/>
                </a:moveTo>
                <a:lnTo>
                  <a:pt x="0" y="0"/>
                </a:lnTo>
              </a:path>
            </a:pathLst>
          </a:custGeom>
          <a:ln w="36409" cap="flat">
            <a:solidFill>
              <a:srgbClr val="3C7CEA"/>
            </a:solidFill>
            <a:prstDash val="solid"/>
            <a:round/>
          </a:ln>
        </p:spPr>
        <p:txBody>
          <a:bodyPr/>
          <a:lstStyle/>
          <a:p>
            <a:endParaRPr lang="en-US"/>
          </a:p>
        </p:txBody>
      </p:sp>
      <p:sp>
        <p:nvSpPr>
          <p:cNvPr id="179" name="TextBox 178">
            <a:extLst>
              <a:ext uri="{FF2B5EF4-FFF2-40B4-BE49-F238E27FC236}">
                <a16:creationId xmlns:a16="http://schemas.microsoft.com/office/drawing/2014/main" id="{C7DF9533-2872-AD91-AC35-88A04361608D}"/>
              </a:ext>
            </a:extLst>
          </p:cNvPr>
          <p:cNvSpPr txBox="1"/>
          <p:nvPr/>
        </p:nvSpPr>
        <p:spPr>
          <a:xfrm rot="16200000">
            <a:off x="6191554" y="4406946"/>
            <a:ext cx="293314"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P</a:t>
            </a:r>
          </a:p>
        </p:txBody>
      </p:sp>
      <p:sp>
        <p:nvSpPr>
          <p:cNvPr id="180" name="TextBox 179">
            <a:extLst>
              <a:ext uri="{FF2B5EF4-FFF2-40B4-BE49-F238E27FC236}">
                <a16:creationId xmlns:a16="http://schemas.microsoft.com/office/drawing/2014/main" id="{B3E318A5-6CA9-60A3-7998-480A8DC4A278}"/>
              </a:ext>
            </a:extLst>
          </p:cNvPr>
          <p:cNvSpPr txBox="1"/>
          <p:nvPr/>
        </p:nvSpPr>
        <p:spPr>
          <a:xfrm rot="16200000">
            <a:off x="6214555" y="4319014"/>
            <a:ext cx="247313"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r</a:t>
            </a:r>
          </a:p>
        </p:txBody>
      </p:sp>
      <p:sp>
        <p:nvSpPr>
          <p:cNvPr id="181" name="TextBox 180">
            <a:extLst>
              <a:ext uri="{FF2B5EF4-FFF2-40B4-BE49-F238E27FC236}">
                <a16:creationId xmlns:a16="http://schemas.microsoft.com/office/drawing/2014/main" id="{6285A233-95C1-CAB0-688C-996EF9BB333F}"/>
              </a:ext>
            </a:extLst>
          </p:cNvPr>
          <p:cNvSpPr txBox="1"/>
          <p:nvPr/>
        </p:nvSpPr>
        <p:spPr>
          <a:xfrm rot="16200000">
            <a:off x="6145634" y="4183866"/>
            <a:ext cx="385153"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og</a:t>
            </a:r>
          </a:p>
        </p:txBody>
      </p:sp>
      <p:sp>
        <p:nvSpPr>
          <p:cNvPr id="182" name="TextBox 181">
            <a:extLst>
              <a:ext uri="{FF2B5EF4-FFF2-40B4-BE49-F238E27FC236}">
                <a16:creationId xmlns:a16="http://schemas.microsoft.com/office/drawing/2014/main" id="{036FAF13-BC73-C191-9C3B-93703B1E925C}"/>
              </a:ext>
            </a:extLst>
          </p:cNvPr>
          <p:cNvSpPr txBox="1"/>
          <p:nvPr/>
        </p:nvSpPr>
        <p:spPr>
          <a:xfrm rot="16200000">
            <a:off x="6214555" y="4054102"/>
            <a:ext cx="247313"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r</a:t>
            </a:r>
          </a:p>
        </p:txBody>
      </p:sp>
      <p:sp>
        <p:nvSpPr>
          <p:cNvPr id="183" name="TextBox 182">
            <a:extLst>
              <a:ext uri="{FF2B5EF4-FFF2-40B4-BE49-F238E27FC236}">
                <a16:creationId xmlns:a16="http://schemas.microsoft.com/office/drawing/2014/main" id="{C95C0F8B-15AD-71F1-004B-3B70668A3215}"/>
              </a:ext>
            </a:extLst>
          </p:cNvPr>
          <p:cNvSpPr txBox="1"/>
          <p:nvPr/>
        </p:nvSpPr>
        <p:spPr>
          <a:xfrm rot="16200000">
            <a:off x="6200730" y="3974049"/>
            <a:ext cx="274962"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e</a:t>
            </a:r>
          </a:p>
        </p:txBody>
      </p:sp>
      <p:sp>
        <p:nvSpPr>
          <p:cNvPr id="184" name="TextBox 183">
            <a:extLst>
              <a:ext uri="{FF2B5EF4-FFF2-40B4-BE49-F238E27FC236}">
                <a16:creationId xmlns:a16="http://schemas.microsoft.com/office/drawing/2014/main" id="{07CE8FCA-1B66-B3BE-5BF1-0AD0AFD98017}"/>
              </a:ext>
            </a:extLst>
          </p:cNvPr>
          <p:cNvSpPr txBox="1"/>
          <p:nvPr/>
        </p:nvSpPr>
        <p:spPr>
          <a:xfrm rot="16200000">
            <a:off x="6200730" y="3886297"/>
            <a:ext cx="274962"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s</a:t>
            </a:r>
          </a:p>
        </p:txBody>
      </p:sp>
      <p:sp>
        <p:nvSpPr>
          <p:cNvPr id="185" name="TextBox 184">
            <a:extLst>
              <a:ext uri="{FF2B5EF4-FFF2-40B4-BE49-F238E27FC236}">
                <a16:creationId xmlns:a16="http://schemas.microsoft.com/office/drawing/2014/main" id="{8629631F-1F19-F0DF-8828-CAC6760D26FE}"/>
              </a:ext>
            </a:extLst>
          </p:cNvPr>
          <p:cNvSpPr txBox="1"/>
          <p:nvPr/>
        </p:nvSpPr>
        <p:spPr>
          <a:xfrm rot="16200000">
            <a:off x="6200730" y="3786954"/>
            <a:ext cx="274962"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s</a:t>
            </a:r>
          </a:p>
        </p:txBody>
      </p:sp>
      <p:sp>
        <p:nvSpPr>
          <p:cNvPr id="186" name="TextBox 185">
            <a:extLst>
              <a:ext uri="{FF2B5EF4-FFF2-40B4-BE49-F238E27FC236}">
                <a16:creationId xmlns:a16="http://schemas.microsoft.com/office/drawing/2014/main" id="{60E13B80-4377-D1F6-58D4-62C318E79171}"/>
              </a:ext>
            </a:extLst>
          </p:cNvPr>
          <p:cNvSpPr txBox="1"/>
          <p:nvPr/>
        </p:nvSpPr>
        <p:spPr>
          <a:xfrm rot="16200000">
            <a:off x="6173202" y="3671674"/>
            <a:ext cx="330017"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io</a:t>
            </a:r>
          </a:p>
        </p:txBody>
      </p:sp>
      <p:sp>
        <p:nvSpPr>
          <p:cNvPr id="187" name="TextBox 186">
            <a:extLst>
              <a:ext uri="{FF2B5EF4-FFF2-40B4-BE49-F238E27FC236}">
                <a16:creationId xmlns:a16="http://schemas.microsoft.com/office/drawing/2014/main" id="{C375C1A2-158B-F0B0-090B-C5C07478B03F}"/>
              </a:ext>
            </a:extLst>
          </p:cNvPr>
          <p:cNvSpPr txBox="1"/>
          <p:nvPr/>
        </p:nvSpPr>
        <p:spPr>
          <a:xfrm rot="16200000">
            <a:off x="5519895" y="2874320"/>
            <a:ext cx="1636633"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n-free Survival (%)</a:t>
            </a:r>
          </a:p>
        </p:txBody>
      </p:sp>
      <p:sp>
        <p:nvSpPr>
          <p:cNvPr id="188" name="TextBox 187">
            <a:extLst>
              <a:ext uri="{FF2B5EF4-FFF2-40B4-BE49-F238E27FC236}">
                <a16:creationId xmlns:a16="http://schemas.microsoft.com/office/drawing/2014/main" id="{7009979F-E6AB-27BF-1438-9B71289834C4}"/>
              </a:ext>
            </a:extLst>
          </p:cNvPr>
          <p:cNvSpPr txBox="1"/>
          <p:nvPr/>
        </p:nvSpPr>
        <p:spPr>
          <a:xfrm>
            <a:off x="8446652" y="4901474"/>
            <a:ext cx="327026"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Ti</a:t>
            </a:r>
          </a:p>
        </p:txBody>
      </p:sp>
      <p:sp>
        <p:nvSpPr>
          <p:cNvPr id="189" name="TextBox 188">
            <a:extLst>
              <a:ext uri="{FF2B5EF4-FFF2-40B4-BE49-F238E27FC236}">
                <a16:creationId xmlns:a16="http://schemas.microsoft.com/office/drawing/2014/main" id="{6DF8F394-FE4A-529D-D82F-F41B5D625B54}"/>
              </a:ext>
            </a:extLst>
          </p:cNvPr>
          <p:cNvSpPr txBox="1"/>
          <p:nvPr/>
        </p:nvSpPr>
        <p:spPr>
          <a:xfrm>
            <a:off x="8565531" y="4901474"/>
            <a:ext cx="330098" cy="276413"/>
          </a:xfrm>
          <a:prstGeom prst="rect">
            <a:avLst/>
          </a:prstGeom>
          <a:noFill/>
        </p:spPr>
        <p:txBody>
          <a:bodyPr wrap="none" rtlCol="0">
            <a:spAutoFit/>
          </a:bodyPr>
          <a:lstStyle/>
          <a:p>
            <a:pPr algn="l"/>
            <a:r>
              <a:rPr lang="en-US" sz="978" b="1" spc="0" baseline="0" dirty="0">
                <a:ln/>
                <a:solidFill>
                  <a:srgbClr val="000000"/>
                </a:solidFill>
                <a:latin typeface="Arial"/>
                <a:cs typeface="Arial"/>
                <a:sym typeface="Arial"/>
                <a:rtl val="0"/>
              </a:rPr>
              <a:t>m</a:t>
            </a:r>
          </a:p>
        </p:txBody>
      </p:sp>
      <p:sp>
        <p:nvSpPr>
          <p:cNvPr id="190" name="TextBox 189">
            <a:extLst>
              <a:ext uri="{FF2B5EF4-FFF2-40B4-BE49-F238E27FC236}">
                <a16:creationId xmlns:a16="http://schemas.microsoft.com/office/drawing/2014/main" id="{114628C6-3B3A-FEEC-AB40-692B9A1F373F}"/>
              </a:ext>
            </a:extLst>
          </p:cNvPr>
          <p:cNvSpPr txBox="1"/>
          <p:nvPr/>
        </p:nvSpPr>
        <p:spPr>
          <a:xfrm>
            <a:off x="8684410" y="4901474"/>
            <a:ext cx="1029083" cy="276413"/>
          </a:xfrm>
          <a:prstGeom prst="rect">
            <a:avLst/>
          </a:prstGeom>
          <a:noFill/>
        </p:spPr>
        <p:txBody>
          <a:bodyPr wrap="none" rtlCol="0">
            <a:spAutoFit/>
          </a:bodyPr>
          <a:lstStyle/>
          <a:p>
            <a:pPr algn="l"/>
            <a:r>
              <a:rPr lang="en-US" sz="978" b="1" spc="0" baseline="0" dirty="0">
                <a:ln/>
                <a:solidFill>
                  <a:srgbClr val="000000"/>
                </a:solidFill>
                <a:latin typeface="Arial"/>
                <a:cs typeface="Arial"/>
                <a:sym typeface="Arial"/>
                <a:rtl val="0"/>
              </a:rPr>
              <a:t>e (months)</a:t>
            </a:r>
          </a:p>
        </p:txBody>
      </p:sp>
      <p:sp>
        <p:nvSpPr>
          <p:cNvPr id="191" name="TextBox 190">
            <a:extLst>
              <a:ext uri="{FF2B5EF4-FFF2-40B4-BE49-F238E27FC236}">
                <a16:creationId xmlns:a16="http://schemas.microsoft.com/office/drawing/2014/main" id="{98A30BC3-7B7D-D6A3-FD43-3413EC02C479}"/>
              </a:ext>
            </a:extLst>
          </p:cNvPr>
          <p:cNvSpPr txBox="1"/>
          <p:nvPr/>
        </p:nvSpPr>
        <p:spPr>
          <a:xfrm>
            <a:off x="6425037" y="4971101"/>
            <a:ext cx="290492"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N</a:t>
            </a:r>
          </a:p>
        </p:txBody>
      </p:sp>
      <p:sp>
        <p:nvSpPr>
          <p:cNvPr id="192" name="TextBox 191">
            <a:extLst>
              <a:ext uri="{FF2B5EF4-FFF2-40B4-BE49-F238E27FC236}">
                <a16:creationId xmlns:a16="http://schemas.microsoft.com/office/drawing/2014/main" id="{592CB947-7177-C46F-4EFA-CE26D1A6C42E}"/>
              </a:ext>
            </a:extLst>
          </p:cNvPr>
          <p:cNvSpPr txBox="1"/>
          <p:nvPr/>
        </p:nvSpPr>
        <p:spPr>
          <a:xfrm>
            <a:off x="6510803" y="4971101"/>
            <a:ext cx="745972" cy="257915"/>
          </a:xfrm>
          <a:prstGeom prst="rect">
            <a:avLst/>
          </a:prstGeom>
          <a:noFill/>
        </p:spPr>
        <p:txBody>
          <a:bodyPr wrap="none" rtlCol="0">
            <a:spAutoFit/>
          </a:bodyPr>
          <a:lstStyle/>
          <a:p>
            <a:pPr algn="l"/>
            <a:r>
              <a:rPr lang="en-US" sz="880" spc="0" baseline="0" dirty="0">
                <a:ln/>
                <a:solidFill>
                  <a:srgbClr val="000000"/>
                </a:solidFill>
                <a:latin typeface="Arial"/>
                <a:cs typeface="Arial"/>
                <a:sym typeface="Arial"/>
                <a:rtl val="0"/>
              </a:rPr>
              <a:t>o. at risk</a:t>
            </a:r>
          </a:p>
        </p:txBody>
      </p:sp>
      <p:sp>
        <p:nvSpPr>
          <p:cNvPr id="194" name="Freeform 193">
            <a:extLst>
              <a:ext uri="{FF2B5EF4-FFF2-40B4-BE49-F238E27FC236}">
                <a16:creationId xmlns:a16="http://schemas.microsoft.com/office/drawing/2014/main" id="{62219E7B-DDAF-C9C2-7232-415B5F3519DE}"/>
              </a:ext>
            </a:extLst>
          </p:cNvPr>
          <p:cNvSpPr/>
          <p:nvPr/>
        </p:nvSpPr>
        <p:spPr>
          <a:xfrm>
            <a:off x="1297699" y="2252582"/>
            <a:ext cx="16557" cy="2462031"/>
          </a:xfrm>
          <a:custGeom>
            <a:avLst/>
            <a:gdLst>
              <a:gd name="csX0" fmla="*/ 0 w 16557"/>
              <a:gd name="csY0" fmla="*/ 2462032 h 2462031"/>
              <a:gd name="csX1" fmla="*/ 0 w 16557"/>
              <a:gd name="csY1" fmla="*/ 0 h 2462031"/>
            </a:gdLst>
            <a:ahLst/>
            <a:cxnLst>
              <a:cxn ang="0">
                <a:pos x="csX0" y="csY0"/>
              </a:cxn>
              <a:cxn ang="0">
                <a:pos x="csX1" y="csY1"/>
              </a:cxn>
            </a:cxnLst>
            <a:rect l="l" t="t" r="r" b="b"/>
            <a:pathLst>
              <a:path w="16557" h="2462031">
                <a:moveTo>
                  <a:pt x="0" y="2462032"/>
                </a:moveTo>
                <a:lnTo>
                  <a:pt x="0" y="0"/>
                </a:lnTo>
              </a:path>
            </a:pathLst>
          </a:custGeom>
          <a:ln w="16550" cap="sq">
            <a:solidFill>
              <a:srgbClr val="000000"/>
            </a:solidFill>
            <a:prstDash val="solid"/>
            <a:round/>
          </a:ln>
        </p:spPr>
        <p:txBody>
          <a:bodyPr/>
          <a:lstStyle/>
          <a:p>
            <a:endParaRPr lang="en-US"/>
          </a:p>
        </p:txBody>
      </p:sp>
      <p:sp>
        <p:nvSpPr>
          <p:cNvPr id="195" name="TextBox 194">
            <a:extLst>
              <a:ext uri="{FF2B5EF4-FFF2-40B4-BE49-F238E27FC236}">
                <a16:creationId xmlns:a16="http://schemas.microsoft.com/office/drawing/2014/main" id="{A4FCCD82-0240-4F3E-1C86-F78B84337745}"/>
              </a:ext>
            </a:extLst>
          </p:cNvPr>
          <p:cNvSpPr txBox="1"/>
          <p:nvPr/>
        </p:nvSpPr>
        <p:spPr>
          <a:xfrm>
            <a:off x="1030755" y="4467209"/>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0</a:t>
            </a:r>
          </a:p>
        </p:txBody>
      </p:sp>
      <p:sp>
        <p:nvSpPr>
          <p:cNvPr id="196" name="TextBox 195">
            <a:extLst>
              <a:ext uri="{FF2B5EF4-FFF2-40B4-BE49-F238E27FC236}">
                <a16:creationId xmlns:a16="http://schemas.microsoft.com/office/drawing/2014/main" id="{042ED955-216A-B47B-81B9-CA34E5AB1D5B}"/>
              </a:ext>
            </a:extLst>
          </p:cNvPr>
          <p:cNvSpPr txBox="1"/>
          <p:nvPr/>
        </p:nvSpPr>
        <p:spPr>
          <a:xfrm>
            <a:off x="939691" y="3874467"/>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197" name="TextBox 196">
            <a:extLst>
              <a:ext uri="{FF2B5EF4-FFF2-40B4-BE49-F238E27FC236}">
                <a16:creationId xmlns:a16="http://schemas.microsoft.com/office/drawing/2014/main" id="{34F99E4C-4C59-BD6C-528B-B96026F9C81A}"/>
              </a:ext>
            </a:extLst>
          </p:cNvPr>
          <p:cNvSpPr txBox="1"/>
          <p:nvPr/>
        </p:nvSpPr>
        <p:spPr>
          <a:xfrm>
            <a:off x="1025788" y="3874467"/>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5</a:t>
            </a:r>
          </a:p>
        </p:txBody>
      </p:sp>
      <p:sp>
        <p:nvSpPr>
          <p:cNvPr id="198" name="TextBox 197">
            <a:extLst>
              <a:ext uri="{FF2B5EF4-FFF2-40B4-BE49-F238E27FC236}">
                <a16:creationId xmlns:a16="http://schemas.microsoft.com/office/drawing/2014/main" id="{8F40A47D-1BFC-310F-25BD-71A7881BF0A7}"/>
              </a:ext>
            </a:extLst>
          </p:cNvPr>
          <p:cNvSpPr txBox="1"/>
          <p:nvPr/>
        </p:nvSpPr>
        <p:spPr>
          <a:xfrm>
            <a:off x="939691" y="3291660"/>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5</a:t>
            </a:r>
          </a:p>
        </p:txBody>
      </p:sp>
      <p:sp>
        <p:nvSpPr>
          <p:cNvPr id="199" name="TextBox 198">
            <a:extLst>
              <a:ext uri="{FF2B5EF4-FFF2-40B4-BE49-F238E27FC236}">
                <a16:creationId xmlns:a16="http://schemas.microsoft.com/office/drawing/2014/main" id="{3B3A0919-5434-69E1-B0B7-3C023EF53977}"/>
              </a:ext>
            </a:extLst>
          </p:cNvPr>
          <p:cNvSpPr txBox="1"/>
          <p:nvPr/>
        </p:nvSpPr>
        <p:spPr>
          <a:xfrm>
            <a:off x="1025788" y="3291660"/>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0</a:t>
            </a:r>
          </a:p>
        </p:txBody>
      </p:sp>
      <p:sp>
        <p:nvSpPr>
          <p:cNvPr id="200" name="TextBox 199">
            <a:extLst>
              <a:ext uri="{FF2B5EF4-FFF2-40B4-BE49-F238E27FC236}">
                <a16:creationId xmlns:a16="http://schemas.microsoft.com/office/drawing/2014/main" id="{80547320-4EAD-8359-0721-292C55608201}"/>
              </a:ext>
            </a:extLst>
          </p:cNvPr>
          <p:cNvSpPr txBox="1"/>
          <p:nvPr/>
        </p:nvSpPr>
        <p:spPr>
          <a:xfrm>
            <a:off x="939691" y="2710508"/>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7</a:t>
            </a:r>
          </a:p>
        </p:txBody>
      </p:sp>
      <p:sp>
        <p:nvSpPr>
          <p:cNvPr id="201" name="TextBox 200">
            <a:extLst>
              <a:ext uri="{FF2B5EF4-FFF2-40B4-BE49-F238E27FC236}">
                <a16:creationId xmlns:a16="http://schemas.microsoft.com/office/drawing/2014/main" id="{5387A5DB-68C3-676B-0442-3B9F4F72C65B}"/>
              </a:ext>
            </a:extLst>
          </p:cNvPr>
          <p:cNvSpPr txBox="1"/>
          <p:nvPr/>
        </p:nvSpPr>
        <p:spPr>
          <a:xfrm>
            <a:off x="1025788" y="2710508"/>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5</a:t>
            </a:r>
          </a:p>
        </p:txBody>
      </p:sp>
      <p:sp>
        <p:nvSpPr>
          <p:cNvPr id="202" name="TextBox 201">
            <a:extLst>
              <a:ext uri="{FF2B5EF4-FFF2-40B4-BE49-F238E27FC236}">
                <a16:creationId xmlns:a16="http://schemas.microsoft.com/office/drawing/2014/main" id="{32DBE3F3-7C5B-1A9C-1F24-DF05C5E03B8D}"/>
              </a:ext>
            </a:extLst>
          </p:cNvPr>
          <p:cNvSpPr txBox="1"/>
          <p:nvPr/>
        </p:nvSpPr>
        <p:spPr>
          <a:xfrm>
            <a:off x="848627" y="2116110"/>
            <a:ext cx="36151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10</a:t>
            </a:r>
          </a:p>
        </p:txBody>
      </p:sp>
      <p:sp>
        <p:nvSpPr>
          <p:cNvPr id="203" name="TextBox 202">
            <a:extLst>
              <a:ext uri="{FF2B5EF4-FFF2-40B4-BE49-F238E27FC236}">
                <a16:creationId xmlns:a16="http://schemas.microsoft.com/office/drawing/2014/main" id="{1236FD2B-5550-60BC-2787-8E0C6C19C851}"/>
              </a:ext>
            </a:extLst>
          </p:cNvPr>
          <p:cNvSpPr txBox="1"/>
          <p:nvPr/>
        </p:nvSpPr>
        <p:spPr>
          <a:xfrm>
            <a:off x="1022476" y="2116110"/>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0</a:t>
            </a:r>
          </a:p>
        </p:txBody>
      </p:sp>
      <p:sp>
        <p:nvSpPr>
          <p:cNvPr id="204" name="Freeform 203">
            <a:extLst>
              <a:ext uri="{FF2B5EF4-FFF2-40B4-BE49-F238E27FC236}">
                <a16:creationId xmlns:a16="http://schemas.microsoft.com/office/drawing/2014/main" id="{AC124085-3B37-E156-EDD4-5DA85EE6347E}"/>
              </a:ext>
            </a:extLst>
          </p:cNvPr>
          <p:cNvSpPr/>
          <p:nvPr/>
        </p:nvSpPr>
        <p:spPr>
          <a:xfrm>
            <a:off x="1259618" y="4590435"/>
            <a:ext cx="38081" cy="16557"/>
          </a:xfrm>
          <a:custGeom>
            <a:avLst/>
            <a:gdLst>
              <a:gd name="csX0" fmla="*/ 0 w 38081"/>
              <a:gd name="csY0" fmla="*/ 0 h 16557"/>
              <a:gd name="csX1" fmla="*/ 38081 w 38081"/>
              <a:gd name="csY1" fmla="*/ 0 h 16557"/>
            </a:gdLst>
            <a:ahLst/>
            <a:cxnLst>
              <a:cxn ang="0">
                <a:pos x="csX0" y="csY0"/>
              </a:cxn>
              <a:cxn ang="0">
                <a:pos x="csX1" y="csY1"/>
              </a:cxn>
            </a:cxnLst>
            <a:rect l="l" t="t" r="r" b="b"/>
            <a:pathLst>
              <a:path w="38081" h="16557">
                <a:moveTo>
                  <a:pt x="0" y="0"/>
                </a:moveTo>
                <a:lnTo>
                  <a:pt x="38081" y="0"/>
                </a:lnTo>
              </a:path>
            </a:pathLst>
          </a:custGeom>
          <a:ln w="16550" cap="flat">
            <a:solidFill>
              <a:srgbClr val="000000"/>
            </a:solidFill>
            <a:prstDash val="solid"/>
            <a:round/>
          </a:ln>
        </p:spPr>
        <p:txBody>
          <a:bodyPr/>
          <a:lstStyle/>
          <a:p>
            <a:endParaRPr lang="en-US"/>
          </a:p>
        </p:txBody>
      </p:sp>
      <p:sp>
        <p:nvSpPr>
          <p:cNvPr id="205" name="Freeform 204">
            <a:extLst>
              <a:ext uri="{FF2B5EF4-FFF2-40B4-BE49-F238E27FC236}">
                <a16:creationId xmlns:a16="http://schemas.microsoft.com/office/drawing/2014/main" id="{175AE90D-1E47-EA40-BB54-4224BE4B4D80}"/>
              </a:ext>
            </a:extLst>
          </p:cNvPr>
          <p:cNvSpPr/>
          <p:nvPr/>
        </p:nvSpPr>
        <p:spPr>
          <a:xfrm>
            <a:off x="1259618" y="4009283"/>
            <a:ext cx="38081" cy="16557"/>
          </a:xfrm>
          <a:custGeom>
            <a:avLst/>
            <a:gdLst>
              <a:gd name="csX0" fmla="*/ 0 w 38081"/>
              <a:gd name="csY0" fmla="*/ 0 h 16557"/>
              <a:gd name="csX1" fmla="*/ 38081 w 38081"/>
              <a:gd name="csY1" fmla="*/ 0 h 16557"/>
            </a:gdLst>
            <a:ahLst/>
            <a:cxnLst>
              <a:cxn ang="0">
                <a:pos x="csX0" y="csY0"/>
              </a:cxn>
              <a:cxn ang="0">
                <a:pos x="csX1" y="csY1"/>
              </a:cxn>
            </a:cxnLst>
            <a:rect l="l" t="t" r="r" b="b"/>
            <a:pathLst>
              <a:path w="38081" h="16557">
                <a:moveTo>
                  <a:pt x="0" y="0"/>
                </a:moveTo>
                <a:lnTo>
                  <a:pt x="38081" y="0"/>
                </a:lnTo>
              </a:path>
            </a:pathLst>
          </a:custGeom>
          <a:ln w="16550" cap="flat">
            <a:solidFill>
              <a:srgbClr val="000000"/>
            </a:solidFill>
            <a:prstDash val="solid"/>
            <a:round/>
          </a:ln>
        </p:spPr>
        <p:txBody>
          <a:bodyPr/>
          <a:lstStyle/>
          <a:p>
            <a:endParaRPr lang="en-US"/>
          </a:p>
        </p:txBody>
      </p:sp>
      <p:sp>
        <p:nvSpPr>
          <p:cNvPr id="206" name="Freeform 205">
            <a:extLst>
              <a:ext uri="{FF2B5EF4-FFF2-40B4-BE49-F238E27FC236}">
                <a16:creationId xmlns:a16="http://schemas.microsoft.com/office/drawing/2014/main" id="{9897B365-B56B-7B8E-7906-E9220A7565D9}"/>
              </a:ext>
            </a:extLst>
          </p:cNvPr>
          <p:cNvSpPr/>
          <p:nvPr/>
        </p:nvSpPr>
        <p:spPr>
          <a:xfrm>
            <a:off x="1259618" y="3428131"/>
            <a:ext cx="38081" cy="16557"/>
          </a:xfrm>
          <a:custGeom>
            <a:avLst/>
            <a:gdLst>
              <a:gd name="csX0" fmla="*/ 0 w 38081"/>
              <a:gd name="csY0" fmla="*/ 0 h 16557"/>
              <a:gd name="csX1" fmla="*/ 38081 w 38081"/>
              <a:gd name="csY1" fmla="*/ 0 h 16557"/>
            </a:gdLst>
            <a:ahLst/>
            <a:cxnLst>
              <a:cxn ang="0">
                <a:pos x="csX0" y="csY0"/>
              </a:cxn>
              <a:cxn ang="0">
                <a:pos x="csX1" y="csY1"/>
              </a:cxn>
            </a:cxnLst>
            <a:rect l="l" t="t" r="r" b="b"/>
            <a:pathLst>
              <a:path w="38081" h="16557">
                <a:moveTo>
                  <a:pt x="0" y="0"/>
                </a:moveTo>
                <a:lnTo>
                  <a:pt x="38081" y="0"/>
                </a:lnTo>
              </a:path>
            </a:pathLst>
          </a:custGeom>
          <a:ln w="16550" cap="flat">
            <a:solidFill>
              <a:srgbClr val="000000"/>
            </a:solidFill>
            <a:prstDash val="solid"/>
            <a:round/>
          </a:ln>
        </p:spPr>
        <p:txBody>
          <a:bodyPr/>
          <a:lstStyle/>
          <a:p>
            <a:endParaRPr lang="en-US"/>
          </a:p>
        </p:txBody>
      </p:sp>
      <p:sp>
        <p:nvSpPr>
          <p:cNvPr id="207" name="Freeform 206">
            <a:extLst>
              <a:ext uri="{FF2B5EF4-FFF2-40B4-BE49-F238E27FC236}">
                <a16:creationId xmlns:a16="http://schemas.microsoft.com/office/drawing/2014/main" id="{89812DBE-14EE-AA77-37BF-3D00403D723B}"/>
              </a:ext>
            </a:extLst>
          </p:cNvPr>
          <p:cNvSpPr/>
          <p:nvPr/>
        </p:nvSpPr>
        <p:spPr>
          <a:xfrm>
            <a:off x="1259618" y="2833734"/>
            <a:ext cx="38081" cy="16557"/>
          </a:xfrm>
          <a:custGeom>
            <a:avLst/>
            <a:gdLst>
              <a:gd name="csX0" fmla="*/ 0 w 38081"/>
              <a:gd name="csY0" fmla="*/ 0 h 16557"/>
              <a:gd name="csX1" fmla="*/ 38081 w 38081"/>
              <a:gd name="csY1" fmla="*/ 0 h 16557"/>
            </a:gdLst>
            <a:ahLst/>
            <a:cxnLst>
              <a:cxn ang="0">
                <a:pos x="csX0" y="csY0"/>
              </a:cxn>
              <a:cxn ang="0">
                <a:pos x="csX1" y="csY1"/>
              </a:cxn>
            </a:cxnLst>
            <a:rect l="l" t="t" r="r" b="b"/>
            <a:pathLst>
              <a:path w="38081" h="16557">
                <a:moveTo>
                  <a:pt x="0" y="0"/>
                </a:moveTo>
                <a:lnTo>
                  <a:pt x="38081" y="0"/>
                </a:lnTo>
              </a:path>
            </a:pathLst>
          </a:custGeom>
          <a:ln w="16550" cap="flat">
            <a:solidFill>
              <a:srgbClr val="000000"/>
            </a:solidFill>
            <a:prstDash val="solid"/>
            <a:round/>
          </a:ln>
        </p:spPr>
        <p:txBody>
          <a:bodyPr/>
          <a:lstStyle/>
          <a:p>
            <a:endParaRPr lang="en-US"/>
          </a:p>
        </p:txBody>
      </p:sp>
      <p:sp>
        <p:nvSpPr>
          <p:cNvPr id="208" name="Freeform 207">
            <a:extLst>
              <a:ext uri="{FF2B5EF4-FFF2-40B4-BE49-F238E27FC236}">
                <a16:creationId xmlns:a16="http://schemas.microsoft.com/office/drawing/2014/main" id="{DC093C03-9150-1792-B992-613589A85BD3}"/>
              </a:ext>
            </a:extLst>
          </p:cNvPr>
          <p:cNvSpPr/>
          <p:nvPr/>
        </p:nvSpPr>
        <p:spPr>
          <a:xfrm>
            <a:off x="1259618" y="2252582"/>
            <a:ext cx="38081" cy="16557"/>
          </a:xfrm>
          <a:custGeom>
            <a:avLst/>
            <a:gdLst>
              <a:gd name="csX0" fmla="*/ 0 w 38081"/>
              <a:gd name="csY0" fmla="*/ 0 h 16557"/>
              <a:gd name="csX1" fmla="*/ 38081 w 38081"/>
              <a:gd name="csY1" fmla="*/ 0 h 16557"/>
            </a:gdLst>
            <a:ahLst/>
            <a:cxnLst>
              <a:cxn ang="0">
                <a:pos x="csX0" y="csY0"/>
              </a:cxn>
              <a:cxn ang="0">
                <a:pos x="csX1" y="csY1"/>
              </a:cxn>
            </a:cxnLst>
            <a:rect l="l" t="t" r="r" b="b"/>
            <a:pathLst>
              <a:path w="38081" h="16557">
                <a:moveTo>
                  <a:pt x="0" y="0"/>
                </a:moveTo>
                <a:lnTo>
                  <a:pt x="38081" y="0"/>
                </a:lnTo>
              </a:path>
            </a:pathLst>
          </a:custGeom>
          <a:ln w="16550" cap="flat">
            <a:solidFill>
              <a:srgbClr val="000000"/>
            </a:solidFill>
            <a:prstDash val="solid"/>
            <a:round/>
          </a:ln>
        </p:spPr>
        <p:txBody>
          <a:bodyPr/>
          <a:lstStyle/>
          <a:p>
            <a:endParaRPr lang="en-US"/>
          </a:p>
        </p:txBody>
      </p:sp>
      <p:sp>
        <p:nvSpPr>
          <p:cNvPr id="209" name="Freeform 208">
            <a:extLst>
              <a:ext uri="{FF2B5EF4-FFF2-40B4-BE49-F238E27FC236}">
                <a16:creationId xmlns:a16="http://schemas.microsoft.com/office/drawing/2014/main" id="{412CA39E-7AC3-B9D8-3E36-E49ABD8DBCAA}"/>
              </a:ext>
            </a:extLst>
          </p:cNvPr>
          <p:cNvSpPr/>
          <p:nvPr/>
        </p:nvSpPr>
        <p:spPr>
          <a:xfrm>
            <a:off x="1297699" y="4714613"/>
            <a:ext cx="4707165" cy="16557"/>
          </a:xfrm>
          <a:custGeom>
            <a:avLst/>
            <a:gdLst>
              <a:gd name="csX0" fmla="*/ 0 w 4707165"/>
              <a:gd name="csY0" fmla="*/ 0 h 16557"/>
              <a:gd name="csX1" fmla="*/ 4707166 w 4707165"/>
              <a:gd name="csY1" fmla="*/ 0 h 16557"/>
            </a:gdLst>
            <a:ahLst/>
            <a:cxnLst>
              <a:cxn ang="0">
                <a:pos x="csX0" y="csY0"/>
              </a:cxn>
              <a:cxn ang="0">
                <a:pos x="csX1" y="csY1"/>
              </a:cxn>
            </a:cxnLst>
            <a:rect l="l" t="t" r="r" b="b"/>
            <a:pathLst>
              <a:path w="4707165" h="16557">
                <a:moveTo>
                  <a:pt x="0" y="0"/>
                </a:moveTo>
                <a:lnTo>
                  <a:pt x="4707166" y="0"/>
                </a:lnTo>
              </a:path>
            </a:pathLst>
          </a:custGeom>
          <a:ln w="16550" cap="flat">
            <a:solidFill>
              <a:srgbClr val="000000"/>
            </a:solidFill>
            <a:prstDash val="solid"/>
            <a:round/>
          </a:ln>
        </p:spPr>
        <p:txBody>
          <a:bodyPr/>
          <a:lstStyle/>
          <a:p>
            <a:endParaRPr lang="en-US"/>
          </a:p>
        </p:txBody>
      </p:sp>
      <p:sp>
        <p:nvSpPr>
          <p:cNvPr id="210" name="Freeform 209">
            <a:extLst>
              <a:ext uri="{FF2B5EF4-FFF2-40B4-BE49-F238E27FC236}">
                <a16:creationId xmlns:a16="http://schemas.microsoft.com/office/drawing/2014/main" id="{67ED3928-116D-71C0-6007-FAA5C388704F}"/>
              </a:ext>
            </a:extLst>
          </p:cNvPr>
          <p:cNvSpPr/>
          <p:nvPr/>
        </p:nvSpPr>
        <p:spPr>
          <a:xfrm>
            <a:off x="1519564"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11" name="Freeform 210">
            <a:extLst>
              <a:ext uri="{FF2B5EF4-FFF2-40B4-BE49-F238E27FC236}">
                <a16:creationId xmlns:a16="http://schemas.microsoft.com/office/drawing/2014/main" id="{4FBFE1C1-4691-F2F7-ABE4-CC753FD2565A}"/>
              </a:ext>
            </a:extLst>
          </p:cNvPr>
          <p:cNvSpPr/>
          <p:nvPr/>
        </p:nvSpPr>
        <p:spPr>
          <a:xfrm>
            <a:off x="1946735"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12" name="Freeform 211">
            <a:extLst>
              <a:ext uri="{FF2B5EF4-FFF2-40B4-BE49-F238E27FC236}">
                <a16:creationId xmlns:a16="http://schemas.microsoft.com/office/drawing/2014/main" id="{DD0F3C61-7A66-B49E-3497-F9BE0D68C85F}"/>
              </a:ext>
            </a:extLst>
          </p:cNvPr>
          <p:cNvSpPr/>
          <p:nvPr/>
        </p:nvSpPr>
        <p:spPr>
          <a:xfrm>
            <a:off x="2375562"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13" name="Freeform 212">
            <a:extLst>
              <a:ext uri="{FF2B5EF4-FFF2-40B4-BE49-F238E27FC236}">
                <a16:creationId xmlns:a16="http://schemas.microsoft.com/office/drawing/2014/main" id="{EA29EF0C-6D2A-1A06-44EA-876B8922886D}"/>
              </a:ext>
            </a:extLst>
          </p:cNvPr>
          <p:cNvSpPr/>
          <p:nvPr/>
        </p:nvSpPr>
        <p:spPr>
          <a:xfrm>
            <a:off x="2802734"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14" name="Freeform 213">
            <a:extLst>
              <a:ext uri="{FF2B5EF4-FFF2-40B4-BE49-F238E27FC236}">
                <a16:creationId xmlns:a16="http://schemas.microsoft.com/office/drawing/2014/main" id="{6CA3F795-A0ED-12BA-A6BF-0DAEE53B49D6}"/>
              </a:ext>
            </a:extLst>
          </p:cNvPr>
          <p:cNvSpPr/>
          <p:nvPr/>
        </p:nvSpPr>
        <p:spPr>
          <a:xfrm>
            <a:off x="3229906"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15" name="Freeform 214">
            <a:extLst>
              <a:ext uri="{FF2B5EF4-FFF2-40B4-BE49-F238E27FC236}">
                <a16:creationId xmlns:a16="http://schemas.microsoft.com/office/drawing/2014/main" id="{721CFF6A-BF32-F2BD-1952-73F81FCBFA84}"/>
              </a:ext>
            </a:extLst>
          </p:cNvPr>
          <p:cNvSpPr/>
          <p:nvPr/>
        </p:nvSpPr>
        <p:spPr>
          <a:xfrm>
            <a:off x="3657077"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16" name="Freeform 215">
            <a:extLst>
              <a:ext uri="{FF2B5EF4-FFF2-40B4-BE49-F238E27FC236}">
                <a16:creationId xmlns:a16="http://schemas.microsoft.com/office/drawing/2014/main" id="{B3360499-E665-732C-714C-33C7BD7D3BBC}"/>
              </a:ext>
            </a:extLst>
          </p:cNvPr>
          <p:cNvSpPr/>
          <p:nvPr/>
        </p:nvSpPr>
        <p:spPr>
          <a:xfrm>
            <a:off x="4084249"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17" name="Freeform 216">
            <a:extLst>
              <a:ext uri="{FF2B5EF4-FFF2-40B4-BE49-F238E27FC236}">
                <a16:creationId xmlns:a16="http://schemas.microsoft.com/office/drawing/2014/main" id="{DD1DD2EE-697B-9377-205C-4740DAAB3304}"/>
              </a:ext>
            </a:extLst>
          </p:cNvPr>
          <p:cNvSpPr/>
          <p:nvPr/>
        </p:nvSpPr>
        <p:spPr>
          <a:xfrm>
            <a:off x="4511420"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18" name="Freeform 217">
            <a:extLst>
              <a:ext uri="{FF2B5EF4-FFF2-40B4-BE49-F238E27FC236}">
                <a16:creationId xmlns:a16="http://schemas.microsoft.com/office/drawing/2014/main" id="{3C92C589-AA9C-2885-06D3-DA8E269B3622}"/>
              </a:ext>
            </a:extLst>
          </p:cNvPr>
          <p:cNvSpPr/>
          <p:nvPr/>
        </p:nvSpPr>
        <p:spPr>
          <a:xfrm>
            <a:off x="4938592"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19" name="Freeform 218">
            <a:extLst>
              <a:ext uri="{FF2B5EF4-FFF2-40B4-BE49-F238E27FC236}">
                <a16:creationId xmlns:a16="http://schemas.microsoft.com/office/drawing/2014/main" id="{BC6C7808-FB2A-DC02-B943-4F4494A3A9B8}"/>
              </a:ext>
            </a:extLst>
          </p:cNvPr>
          <p:cNvSpPr/>
          <p:nvPr/>
        </p:nvSpPr>
        <p:spPr>
          <a:xfrm>
            <a:off x="5365763"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20" name="Freeform 219">
            <a:extLst>
              <a:ext uri="{FF2B5EF4-FFF2-40B4-BE49-F238E27FC236}">
                <a16:creationId xmlns:a16="http://schemas.microsoft.com/office/drawing/2014/main" id="{CEA9EB5C-F53C-8BB2-E377-06372AF2497E}"/>
              </a:ext>
            </a:extLst>
          </p:cNvPr>
          <p:cNvSpPr/>
          <p:nvPr/>
        </p:nvSpPr>
        <p:spPr>
          <a:xfrm>
            <a:off x="5792935" y="4714613"/>
            <a:ext cx="16557" cy="38081"/>
          </a:xfrm>
          <a:custGeom>
            <a:avLst/>
            <a:gdLst>
              <a:gd name="csX0" fmla="*/ 0 w 16557"/>
              <a:gd name="csY0" fmla="*/ 38081 h 38081"/>
              <a:gd name="csX1" fmla="*/ 0 w 16557"/>
              <a:gd name="csY1" fmla="*/ 0 h 38081"/>
            </a:gdLst>
            <a:ahLst/>
            <a:cxnLst>
              <a:cxn ang="0">
                <a:pos x="csX0" y="csY0"/>
              </a:cxn>
              <a:cxn ang="0">
                <a:pos x="csX1" y="csY1"/>
              </a:cxn>
            </a:cxnLst>
            <a:rect l="l" t="t" r="r" b="b"/>
            <a:pathLst>
              <a:path w="16557" h="38081">
                <a:moveTo>
                  <a:pt x="0" y="38081"/>
                </a:moveTo>
                <a:lnTo>
                  <a:pt x="0" y="0"/>
                </a:lnTo>
              </a:path>
            </a:pathLst>
          </a:custGeom>
          <a:ln w="16550" cap="flat">
            <a:solidFill>
              <a:srgbClr val="000000"/>
            </a:solidFill>
            <a:prstDash val="solid"/>
            <a:round/>
          </a:ln>
        </p:spPr>
        <p:txBody>
          <a:bodyPr/>
          <a:lstStyle/>
          <a:p>
            <a:endParaRPr lang="en-US"/>
          </a:p>
        </p:txBody>
      </p:sp>
      <p:sp>
        <p:nvSpPr>
          <p:cNvPr id="221" name="TextBox 220">
            <a:extLst>
              <a:ext uri="{FF2B5EF4-FFF2-40B4-BE49-F238E27FC236}">
                <a16:creationId xmlns:a16="http://schemas.microsoft.com/office/drawing/2014/main" id="{D51B17C9-8D14-0229-8FD8-BD5E1DC1035D}"/>
              </a:ext>
            </a:extLst>
          </p:cNvPr>
          <p:cNvSpPr txBox="1"/>
          <p:nvPr/>
        </p:nvSpPr>
        <p:spPr>
          <a:xfrm>
            <a:off x="1383420"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0</a:t>
            </a:r>
          </a:p>
        </p:txBody>
      </p:sp>
      <p:sp>
        <p:nvSpPr>
          <p:cNvPr id="222" name="TextBox 221">
            <a:extLst>
              <a:ext uri="{FF2B5EF4-FFF2-40B4-BE49-F238E27FC236}">
                <a16:creationId xmlns:a16="http://schemas.microsoft.com/office/drawing/2014/main" id="{387FAE46-70FC-9DA3-D439-C2A2501BD439}"/>
              </a:ext>
            </a:extLst>
          </p:cNvPr>
          <p:cNvSpPr txBox="1"/>
          <p:nvPr/>
        </p:nvSpPr>
        <p:spPr>
          <a:xfrm>
            <a:off x="1810591"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3</a:t>
            </a:r>
          </a:p>
        </p:txBody>
      </p:sp>
      <p:sp>
        <p:nvSpPr>
          <p:cNvPr id="223" name="TextBox 222">
            <a:extLst>
              <a:ext uri="{FF2B5EF4-FFF2-40B4-BE49-F238E27FC236}">
                <a16:creationId xmlns:a16="http://schemas.microsoft.com/office/drawing/2014/main" id="{291C8430-CAB2-B878-F192-F36303DB9DA4}"/>
              </a:ext>
            </a:extLst>
          </p:cNvPr>
          <p:cNvSpPr txBox="1"/>
          <p:nvPr/>
        </p:nvSpPr>
        <p:spPr>
          <a:xfrm>
            <a:off x="2239418"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6</a:t>
            </a:r>
          </a:p>
        </p:txBody>
      </p:sp>
      <p:sp>
        <p:nvSpPr>
          <p:cNvPr id="224" name="TextBox 223">
            <a:extLst>
              <a:ext uri="{FF2B5EF4-FFF2-40B4-BE49-F238E27FC236}">
                <a16:creationId xmlns:a16="http://schemas.microsoft.com/office/drawing/2014/main" id="{89EA276B-1179-B7AD-D6C2-F9262C5CB562}"/>
              </a:ext>
            </a:extLst>
          </p:cNvPr>
          <p:cNvSpPr txBox="1"/>
          <p:nvPr/>
        </p:nvSpPr>
        <p:spPr>
          <a:xfrm>
            <a:off x="2666590"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9</a:t>
            </a:r>
          </a:p>
        </p:txBody>
      </p:sp>
      <p:sp>
        <p:nvSpPr>
          <p:cNvPr id="225" name="TextBox 224">
            <a:extLst>
              <a:ext uri="{FF2B5EF4-FFF2-40B4-BE49-F238E27FC236}">
                <a16:creationId xmlns:a16="http://schemas.microsoft.com/office/drawing/2014/main" id="{E00FDAE9-8FE2-2C55-497A-AC28B7666B55}"/>
              </a:ext>
            </a:extLst>
          </p:cNvPr>
          <p:cNvSpPr txBox="1"/>
          <p:nvPr/>
        </p:nvSpPr>
        <p:spPr>
          <a:xfrm>
            <a:off x="3050713"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a:t>
            </a:r>
          </a:p>
        </p:txBody>
      </p:sp>
      <p:sp>
        <p:nvSpPr>
          <p:cNvPr id="226" name="TextBox 225">
            <a:extLst>
              <a:ext uri="{FF2B5EF4-FFF2-40B4-BE49-F238E27FC236}">
                <a16:creationId xmlns:a16="http://schemas.microsoft.com/office/drawing/2014/main" id="{829E33EA-E69B-37F9-559B-0FB0C417DE9D}"/>
              </a:ext>
            </a:extLst>
          </p:cNvPr>
          <p:cNvSpPr txBox="1"/>
          <p:nvPr/>
        </p:nvSpPr>
        <p:spPr>
          <a:xfrm>
            <a:off x="3136810"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227" name="TextBox 226">
            <a:extLst>
              <a:ext uri="{FF2B5EF4-FFF2-40B4-BE49-F238E27FC236}">
                <a16:creationId xmlns:a16="http://schemas.microsoft.com/office/drawing/2014/main" id="{EEC75A86-D958-1C6F-2757-23A8BD61644A}"/>
              </a:ext>
            </a:extLst>
          </p:cNvPr>
          <p:cNvSpPr txBox="1"/>
          <p:nvPr/>
        </p:nvSpPr>
        <p:spPr>
          <a:xfrm>
            <a:off x="3477885"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a:t>
            </a:r>
          </a:p>
        </p:txBody>
      </p:sp>
      <p:sp>
        <p:nvSpPr>
          <p:cNvPr id="228" name="TextBox 227">
            <a:extLst>
              <a:ext uri="{FF2B5EF4-FFF2-40B4-BE49-F238E27FC236}">
                <a16:creationId xmlns:a16="http://schemas.microsoft.com/office/drawing/2014/main" id="{F06B26F4-3097-0CCF-4087-C2BD0D38844C}"/>
              </a:ext>
            </a:extLst>
          </p:cNvPr>
          <p:cNvSpPr txBox="1"/>
          <p:nvPr/>
        </p:nvSpPr>
        <p:spPr>
          <a:xfrm>
            <a:off x="3563981"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5</a:t>
            </a:r>
          </a:p>
        </p:txBody>
      </p:sp>
      <p:sp>
        <p:nvSpPr>
          <p:cNvPr id="229" name="TextBox 228">
            <a:extLst>
              <a:ext uri="{FF2B5EF4-FFF2-40B4-BE49-F238E27FC236}">
                <a16:creationId xmlns:a16="http://schemas.microsoft.com/office/drawing/2014/main" id="{9E6A179B-FF4B-B45E-968A-228A3DFE79CC}"/>
              </a:ext>
            </a:extLst>
          </p:cNvPr>
          <p:cNvSpPr txBox="1"/>
          <p:nvPr/>
        </p:nvSpPr>
        <p:spPr>
          <a:xfrm>
            <a:off x="3905056"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a:t>
            </a:r>
          </a:p>
        </p:txBody>
      </p:sp>
      <p:sp>
        <p:nvSpPr>
          <p:cNvPr id="230" name="TextBox 229">
            <a:extLst>
              <a:ext uri="{FF2B5EF4-FFF2-40B4-BE49-F238E27FC236}">
                <a16:creationId xmlns:a16="http://schemas.microsoft.com/office/drawing/2014/main" id="{888B2371-7539-0875-A46A-31071C48A8F2}"/>
              </a:ext>
            </a:extLst>
          </p:cNvPr>
          <p:cNvSpPr txBox="1"/>
          <p:nvPr/>
        </p:nvSpPr>
        <p:spPr>
          <a:xfrm>
            <a:off x="3991153"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8</a:t>
            </a:r>
          </a:p>
        </p:txBody>
      </p:sp>
      <p:sp>
        <p:nvSpPr>
          <p:cNvPr id="231" name="TextBox 230">
            <a:extLst>
              <a:ext uri="{FF2B5EF4-FFF2-40B4-BE49-F238E27FC236}">
                <a16:creationId xmlns:a16="http://schemas.microsoft.com/office/drawing/2014/main" id="{138D0DBB-5EBC-EDD3-AECE-239B9DDB35E3}"/>
              </a:ext>
            </a:extLst>
          </p:cNvPr>
          <p:cNvSpPr txBox="1"/>
          <p:nvPr/>
        </p:nvSpPr>
        <p:spPr>
          <a:xfrm>
            <a:off x="4332228"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232" name="TextBox 231">
            <a:extLst>
              <a:ext uri="{FF2B5EF4-FFF2-40B4-BE49-F238E27FC236}">
                <a16:creationId xmlns:a16="http://schemas.microsoft.com/office/drawing/2014/main" id="{019E6120-50D9-D31E-64A6-901499D9A125}"/>
              </a:ext>
            </a:extLst>
          </p:cNvPr>
          <p:cNvSpPr txBox="1"/>
          <p:nvPr/>
        </p:nvSpPr>
        <p:spPr>
          <a:xfrm>
            <a:off x="4418325"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1</a:t>
            </a:r>
          </a:p>
        </p:txBody>
      </p:sp>
      <p:sp>
        <p:nvSpPr>
          <p:cNvPr id="233" name="TextBox 232">
            <a:extLst>
              <a:ext uri="{FF2B5EF4-FFF2-40B4-BE49-F238E27FC236}">
                <a16:creationId xmlns:a16="http://schemas.microsoft.com/office/drawing/2014/main" id="{B73FCBF6-FECC-C7F1-2745-BC985992DA5A}"/>
              </a:ext>
            </a:extLst>
          </p:cNvPr>
          <p:cNvSpPr txBox="1"/>
          <p:nvPr/>
        </p:nvSpPr>
        <p:spPr>
          <a:xfrm>
            <a:off x="4759399"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234" name="TextBox 233">
            <a:extLst>
              <a:ext uri="{FF2B5EF4-FFF2-40B4-BE49-F238E27FC236}">
                <a16:creationId xmlns:a16="http://schemas.microsoft.com/office/drawing/2014/main" id="{4B7DD955-482C-08FA-DC77-9DC453548145}"/>
              </a:ext>
            </a:extLst>
          </p:cNvPr>
          <p:cNvSpPr txBox="1"/>
          <p:nvPr/>
        </p:nvSpPr>
        <p:spPr>
          <a:xfrm>
            <a:off x="4845496"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4</a:t>
            </a:r>
          </a:p>
        </p:txBody>
      </p:sp>
      <p:sp>
        <p:nvSpPr>
          <p:cNvPr id="235" name="TextBox 234">
            <a:extLst>
              <a:ext uri="{FF2B5EF4-FFF2-40B4-BE49-F238E27FC236}">
                <a16:creationId xmlns:a16="http://schemas.microsoft.com/office/drawing/2014/main" id="{7261FA04-3BBB-1820-9E3D-90047E922D11}"/>
              </a:ext>
            </a:extLst>
          </p:cNvPr>
          <p:cNvSpPr txBox="1"/>
          <p:nvPr/>
        </p:nvSpPr>
        <p:spPr>
          <a:xfrm>
            <a:off x="5186571"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2</a:t>
            </a:r>
          </a:p>
        </p:txBody>
      </p:sp>
      <p:sp>
        <p:nvSpPr>
          <p:cNvPr id="236" name="TextBox 235">
            <a:extLst>
              <a:ext uri="{FF2B5EF4-FFF2-40B4-BE49-F238E27FC236}">
                <a16:creationId xmlns:a16="http://schemas.microsoft.com/office/drawing/2014/main" id="{1784C493-5A6C-E6CA-F277-B9639DA3FA67}"/>
              </a:ext>
            </a:extLst>
          </p:cNvPr>
          <p:cNvSpPr txBox="1"/>
          <p:nvPr/>
        </p:nvSpPr>
        <p:spPr>
          <a:xfrm>
            <a:off x="5272668" y="4715565"/>
            <a:ext cx="27219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7</a:t>
            </a:r>
          </a:p>
        </p:txBody>
      </p:sp>
      <p:sp>
        <p:nvSpPr>
          <p:cNvPr id="237" name="TextBox 236">
            <a:extLst>
              <a:ext uri="{FF2B5EF4-FFF2-40B4-BE49-F238E27FC236}">
                <a16:creationId xmlns:a16="http://schemas.microsoft.com/office/drawing/2014/main" id="{45997521-012F-89D6-A047-901635F99E81}"/>
              </a:ext>
            </a:extLst>
          </p:cNvPr>
          <p:cNvSpPr txBox="1"/>
          <p:nvPr/>
        </p:nvSpPr>
        <p:spPr>
          <a:xfrm>
            <a:off x="5613743" y="4715565"/>
            <a:ext cx="361519" cy="270863"/>
          </a:xfrm>
          <a:prstGeom prst="rect">
            <a:avLst/>
          </a:prstGeom>
          <a:noFill/>
        </p:spPr>
        <p:txBody>
          <a:bodyPr wrap="none" rtlCol="0">
            <a:spAutoFit/>
          </a:bodyPr>
          <a:lstStyle/>
          <a:p>
            <a:pPr algn="l"/>
            <a:r>
              <a:rPr lang="en-US" sz="948" spc="0" baseline="0">
                <a:ln/>
                <a:solidFill>
                  <a:srgbClr val="000000"/>
                </a:solidFill>
                <a:latin typeface="Arial"/>
                <a:cs typeface="Arial"/>
                <a:sym typeface="Arial"/>
                <a:rtl val="0"/>
              </a:rPr>
              <a:t>30</a:t>
            </a:r>
          </a:p>
        </p:txBody>
      </p:sp>
      <p:sp>
        <p:nvSpPr>
          <p:cNvPr id="238" name="TextBox 237">
            <a:extLst>
              <a:ext uri="{FF2B5EF4-FFF2-40B4-BE49-F238E27FC236}">
                <a16:creationId xmlns:a16="http://schemas.microsoft.com/office/drawing/2014/main" id="{ECD4489C-B8FA-38AD-FF4F-05145EB83896}"/>
              </a:ext>
            </a:extLst>
          </p:cNvPr>
          <p:cNvSpPr txBox="1"/>
          <p:nvPr/>
        </p:nvSpPr>
        <p:spPr>
          <a:xfrm>
            <a:off x="1343683"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8</a:t>
            </a:r>
          </a:p>
        </p:txBody>
      </p:sp>
      <p:sp>
        <p:nvSpPr>
          <p:cNvPr id="239" name="TextBox 238">
            <a:extLst>
              <a:ext uri="{FF2B5EF4-FFF2-40B4-BE49-F238E27FC236}">
                <a16:creationId xmlns:a16="http://schemas.microsoft.com/office/drawing/2014/main" id="{856A415F-7244-292C-A676-3586DF7072BB}"/>
              </a:ext>
            </a:extLst>
          </p:cNvPr>
          <p:cNvSpPr txBox="1"/>
          <p:nvPr/>
        </p:nvSpPr>
        <p:spPr>
          <a:xfrm>
            <a:off x="1429779"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240" name="TextBox 239">
            <a:extLst>
              <a:ext uri="{FF2B5EF4-FFF2-40B4-BE49-F238E27FC236}">
                <a16:creationId xmlns:a16="http://schemas.microsoft.com/office/drawing/2014/main" id="{4966C862-4837-4881-EB08-1453487E7234}"/>
              </a:ext>
            </a:extLst>
          </p:cNvPr>
          <p:cNvSpPr txBox="1"/>
          <p:nvPr/>
        </p:nvSpPr>
        <p:spPr>
          <a:xfrm>
            <a:off x="1770854" y="5332044"/>
            <a:ext cx="348628"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49</a:t>
            </a:r>
          </a:p>
        </p:txBody>
      </p:sp>
      <p:sp>
        <p:nvSpPr>
          <p:cNvPr id="241" name="TextBox 240">
            <a:extLst>
              <a:ext uri="{FF2B5EF4-FFF2-40B4-BE49-F238E27FC236}">
                <a16:creationId xmlns:a16="http://schemas.microsoft.com/office/drawing/2014/main" id="{929B804B-02BA-E79D-F33B-C63C41CF409C}"/>
              </a:ext>
            </a:extLst>
          </p:cNvPr>
          <p:cNvSpPr txBox="1"/>
          <p:nvPr/>
        </p:nvSpPr>
        <p:spPr>
          <a:xfrm>
            <a:off x="2198026"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242" name="TextBox 241">
            <a:extLst>
              <a:ext uri="{FF2B5EF4-FFF2-40B4-BE49-F238E27FC236}">
                <a16:creationId xmlns:a16="http://schemas.microsoft.com/office/drawing/2014/main" id="{8253C2D7-60E2-546F-361F-77966BF5BFCA}"/>
              </a:ext>
            </a:extLst>
          </p:cNvPr>
          <p:cNvSpPr txBox="1"/>
          <p:nvPr/>
        </p:nvSpPr>
        <p:spPr>
          <a:xfrm>
            <a:off x="2284122"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3</a:t>
            </a:r>
          </a:p>
        </p:txBody>
      </p:sp>
      <p:sp>
        <p:nvSpPr>
          <p:cNvPr id="243" name="TextBox 242">
            <a:extLst>
              <a:ext uri="{FF2B5EF4-FFF2-40B4-BE49-F238E27FC236}">
                <a16:creationId xmlns:a16="http://schemas.microsoft.com/office/drawing/2014/main" id="{D1D111FF-9F13-8FC2-5776-EBACE89C9CBE}"/>
              </a:ext>
            </a:extLst>
          </p:cNvPr>
          <p:cNvSpPr txBox="1"/>
          <p:nvPr/>
        </p:nvSpPr>
        <p:spPr>
          <a:xfrm>
            <a:off x="2626853"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244" name="TextBox 243">
            <a:extLst>
              <a:ext uri="{FF2B5EF4-FFF2-40B4-BE49-F238E27FC236}">
                <a16:creationId xmlns:a16="http://schemas.microsoft.com/office/drawing/2014/main" id="{00E2E606-05D9-710D-A316-8260FDE3E7EF}"/>
              </a:ext>
            </a:extLst>
          </p:cNvPr>
          <p:cNvSpPr txBox="1"/>
          <p:nvPr/>
        </p:nvSpPr>
        <p:spPr>
          <a:xfrm>
            <a:off x="2712950"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245" name="TextBox 244">
            <a:extLst>
              <a:ext uri="{FF2B5EF4-FFF2-40B4-BE49-F238E27FC236}">
                <a16:creationId xmlns:a16="http://schemas.microsoft.com/office/drawing/2014/main" id="{02339C55-01A0-819F-73A0-888253D18F28}"/>
              </a:ext>
            </a:extLst>
          </p:cNvPr>
          <p:cNvSpPr txBox="1"/>
          <p:nvPr/>
        </p:nvSpPr>
        <p:spPr>
          <a:xfrm>
            <a:off x="3063550"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246" name="TextBox 245">
            <a:extLst>
              <a:ext uri="{FF2B5EF4-FFF2-40B4-BE49-F238E27FC236}">
                <a16:creationId xmlns:a16="http://schemas.microsoft.com/office/drawing/2014/main" id="{90FD9CAB-76DF-1464-1B2F-41BF4CFA4BF4}"/>
              </a:ext>
            </a:extLst>
          </p:cNvPr>
          <p:cNvSpPr txBox="1"/>
          <p:nvPr/>
        </p:nvSpPr>
        <p:spPr>
          <a:xfrm>
            <a:off x="3140121"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247" name="TextBox 246">
            <a:extLst>
              <a:ext uri="{FF2B5EF4-FFF2-40B4-BE49-F238E27FC236}">
                <a16:creationId xmlns:a16="http://schemas.microsoft.com/office/drawing/2014/main" id="{1D082B9C-3163-A926-FD43-C4E1A984728D}"/>
              </a:ext>
            </a:extLst>
          </p:cNvPr>
          <p:cNvSpPr txBox="1"/>
          <p:nvPr/>
        </p:nvSpPr>
        <p:spPr>
          <a:xfrm>
            <a:off x="3486163"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248" name="TextBox 247">
            <a:extLst>
              <a:ext uri="{FF2B5EF4-FFF2-40B4-BE49-F238E27FC236}">
                <a16:creationId xmlns:a16="http://schemas.microsoft.com/office/drawing/2014/main" id="{971D5292-C090-D4D6-ED11-55614E9C1A6A}"/>
              </a:ext>
            </a:extLst>
          </p:cNvPr>
          <p:cNvSpPr txBox="1"/>
          <p:nvPr/>
        </p:nvSpPr>
        <p:spPr>
          <a:xfrm>
            <a:off x="3560670"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249" name="TextBox 248">
            <a:extLst>
              <a:ext uri="{FF2B5EF4-FFF2-40B4-BE49-F238E27FC236}">
                <a16:creationId xmlns:a16="http://schemas.microsoft.com/office/drawing/2014/main" id="{D34E2746-62A7-9A3B-47A8-619DD9C6208B}"/>
              </a:ext>
            </a:extLst>
          </p:cNvPr>
          <p:cNvSpPr txBox="1"/>
          <p:nvPr/>
        </p:nvSpPr>
        <p:spPr>
          <a:xfrm>
            <a:off x="3951416"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5</a:t>
            </a:r>
          </a:p>
        </p:txBody>
      </p:sp>
      <p:sp>
        <p:nvSpPr>
          <p:cNvPr id="250" name="TextBox 249">
            <a:extLst>
              <a:ext uri="{FF2B5EF4-FFF2-40B4-BE49-F238E27FC236}">
                <a16:creationId xmlns:a16="http://schemas.microsoft.com/office/drawing/2014/main" id="{926FFADD-1505-AFE2-345A-90F11D85FA87}"/>
              </a:ext>
            </a:extLst>
          </p:cNvPr>
          <p:cNvSpPr txBox="1"/>
          <p:nvPr/>
        </p:nvSpPr>
        <p:spPr>
          <a:xfrm>
            <a:off x="4378588"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251" name="TextBox 250">
            <a:extLst>
              <a:ext uri="{FF2B5EF4-FFF2-40B4-BE49-F238E27FC236}">
                <a16:creationId xmlns:a16="http://schemas.microsoft.com/office/drawing/2014/main" id="{DA22EACA-1205-5E8F-2627-EAB940B9008C}"/>
              </a:ext>
            </a:extLst>
          </p:cNvPr>
          <p:cNvSpPr txBox="1"/>
          <p:nvPr/>
        </p:nvSpPr>
        <p:spPr>
          <a:xfrm>
            <a:off x="4805759"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252" name="TextBox 251">
            <a:extLst>
              <a:ext uri="{FF2B5EF4-FFF2-40B4-BE49-F238E27FC236}">
                <a16:creationId xmlns:a16="http://schemas.microsoft.com/office/drawing/2014/main" id="{C8386BBC-C8D0-583F-7AEA-493AD1027FB9}"/>
              </a:ext>
            </a:extLst>
          </p:cNvPr>
          <p:cNvSpPr txBox="1"/>
          <p:nvPr/>
        </p:nvSpPr>
        <p:spPr>
          <a:xfrm>
            <a:off x="5660102"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253" name="TextBox 252">
            <a:extLst>
              <a:ext uri="{FF2B5EF4-FFF2-40B4-BE49-F238E27FC236}">
                <a16:creationId xmlns:a16="http://schemas.microsoft.com/office/drawing/2014/main" id="{F87212F2-1437-F1FE-7AD5-4DDA41E61E8B}"/>
              </a:ext>
            </a:extLst>
          </p:cNvPr>
          <p:cNvSpPr txBox="1"/>
          <p:nvPr/>
        </p:nvSpPr>
        <p:spPr>
          <a:xfrm>
            <a:off x="1343683"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8</a:t>
            </a:r>
          </a:p>
        </p:txBody>
      </p:sp>
      <p:sp>
        <p:nvSpPr>
          <p:cNvPr id="254" name="TextBox 253">
            <a:extLst>
              <a:ext uri="{FF2B5EF4-FFF2-40B4-BE49-F238E27FC236}">
                <a16:creationId xmlns:a16="http://schemas.microsoft.com/office/drawing/2014/main" id="{E15D6D06-7C5F-3B93-5234-81D0EE8D8B3C}"/>
              </a:ext>
            </a:extLst>
          </p:cNvPr>
          <p:cNvSpPr txBox="1"/>
          <p:nvPr/>
        </p:nvSpPr>
        <p:spPr>
          <a:xfrm>
            <a:off x="1429779"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8</a:t>
            </a:r>
          </a:p>
        </p:txBody>
      </p:sp>
      <p:sp>
        <p:nvSpPr>
          <p:cNvPr id="255" name="TextBox 254">
            <a:extLst>
              <a:ext uri="{FF2B5EF4-FFF2-40B4-BE49-F238E27FC236}">
                <a16:creationId xmlns:a16="http://schemas.microsoft.com/office/drawing/2014/main" id="{F0FF24ED-0607-46BF-FC65-2CDC2B584868}"/>
              </a:ext>
            </a:extLst>
          </p:cNvPr>
          <p:cNvSpPr txBox="1"/>
          <p:nvPr/>
        </p:nvSpPr>
        <p:spPr>
          <a:xfrm>
            <a:off x="1770854"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6</a:t>
            </a:r>
          </a:p>
        </p:txBody>
      </p:sp>
      <p:sp>
        <p:nvSpPr>
          <p:cNvPr id="256" name="TextBox 255">
            <a:extLst>
              <a:ext uri="{FF2B5EF4-FFF2-40B4-BE49-F238E27FC236}">
                <a16:creationId xmlns:a16="http://schemas.microsoft.com/office/drawing/2014/main" id="{6E2C91AE-D778-BD3C-75F3-44ACEB9CDF6C}"/>
              </a:ext>
            </a:extLst>
          </p:cNvPr>
          <p:cNvSpPr txBox="1"/>
          <p:nvPr/>
        </p:nvSpPr>
        <p:spPr>
          <a:xfrm>
            <a:off x="1856951"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257" name="TextBox 256">
            <a:extLst>
              <a:ext uri="{FF2B5EF4-FFF2-40B4-BE49-F238E27FC236}">
                <a16:creationId xmlns:a16="http://schemas.microsoft.com/office/drawing/2014/main" id="{2D7D6867-38A7-01FB-6C08-2C7ACE6DDC81}"/>
              </a:ext>
            </a:extLst>
          </p:cNvPr>
          <p:cNvSpPr txBox="1"/>
          <p:nvPr/>
        </p:nvSpPr>
        <p:spPr>
          <a:xfrm>
            <a:off x="2198026"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258" name="TextBox 257">
            <a:extLst>
              <a:ext uri="{FF2B5EF4-FFF2-40B4-BE49-F238E27FC236}">
                <a16:creationId xmlns:a16="http://schemas.microsoft.com/office/drawing/2014/main" id="{8CC918E2-67C1-CC17-2902-5217157C442F}"/>
              </a:ext>
            </a:extLst>
          </p:cNvPr>
          <p:cNvSpPr txBox="1"/>
          <p:nvPr/>
        </p:nvSpPr>
        <p:spPr>
          <a:xfrm>
            <a:off x="2284122"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259" name="TextBox 258">
            <a:extLst>
              <a:ext uri="{FF2B5EF4-FFF2-40B4-BE49-F238E27FC236}">
                <a16:creationId xmlns:a16="http://schemas.microsoft.com/office/drawing/2014/main" id="{D163F5C6-F811-2C58-C925-E729DF858F0B}"/>
              </a:ext>
            </a:extLst>
          </p:cNvPr>
          <p:cNvSpPr txBox="1"/>
          <p:nvPr/>
        </p:nvSpPr>
        <p:spPr>
          <a:xfrm>
            <a:off x="2626853"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3</a:t>
            </a:r>
          </a:p>
        </p:txBody>
      </p:sp>
      <p:sp>
        <p:nvSpPr>
          <p:cNvPr id="260" name="TextBox 259">
            <a:extLst>
              <a:ext uri="{FF2B5EF4-FFF2-40B4-BE49-F238E27FC236}">
                <a16:creationId xmlns:a16="http://schemas.microsoft.com/office/drawing/2014/main" id="{CA25F44F-4220-FA12-CE96-D05FDFD7E559}"/>
              </a:ext>
            </a:extLst>
          </p:cNvPr>
          <p:cNvSpPr txBox="1"/>
          <p:nvPr/>
        </p:nvSpPr>
        <p:spPr>
          <a:xfrm>
            <a:off x="2712950"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261" name="TextBox 260">
            <a:extLst>
              <a:ext uri="{FF2B5EF4-FFF2-40B4-BE49-F238E27FC236}">
                <a16:creationId xmlns:a16="http://schemas.microsoft.com/office/drawing/2014/main" id="{62C523EE-0969-2B88-F0DE-70A826613078}"/>
              </a:ext>
            </a:extLst>
          </p:cNvPr>
          <p:cNvSpPr txBox="1"/>
          <p:nvPr/>
        </p:nvSpPr>
        <p:spPr>
          <a:xfrm>
            <a:off x="3063550"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262" name="TextBox 261">
            <a:extLst>
              <a:ext uri="{FF2B5EF4-FFF2-40B4-BE49-F238E27FC236}">
                <a16:creationId xmlns:a16="http://schemas.microsoft.com/office/drawing/2014/main" id="{644BC534-D667-C757-6A11-A789FC7D2478}"/>
              </a:ext>
            </a:extLst>
          </p:cNvPr>
          <p:cNvSpPr txBox="1"/>
          <p:nvPr/>
        </p:nvSpPr>
        <p:spPr>
          <a:xfrm>
            <a:off x="3140121"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263" name="TextBox 262">
            <a:extLst>
              <a:ext uri="{FF2B5EF4-FFF2-40B4-BE49-F238E27FC236}">
                <a16:creationId xmlns:a16="http://schemas.microsoft.com/office/drawing/2014/main" id="{CE82D030-10A4-E165-002A-DEA0B1E781F1}"/>
              </a:ext>
            </a:extLst>
          </p:cNvPr>
          <p:cNvSpPr txBox="1"/>
          <p:nvPr/>
        </p:nvSpPr>
        <p:spPr>
          <a:xfrm>
            <a:off x="3481196" y="5159851"/>
            <a:ext cx="348628"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19</a:t>
            </a:r>
          </a:p>
        </p:txBody>
      </p:sp>
      <p:sp>
        <p:nvSpPr>
          <p:cNvPr id="264" name="TextBox 263">
            <a:extLst>
              <a:ext uri="{FF2B5EF4-FFF2-40B4-BE49-F238E27FC236}">
                <a16:creationId xmlns:a16="http://schemas.microsoft.com/office/drawing/2014/main" id="{4A4DB299-5E8A-1821-8963-4F6279197CB6}"/>
              </a:ext>
            </a:extLst>
          </p:cNvPr>
          <p:cNvSpPr txBox="1"/>
          <p:nvPr/>
        </p:nvSpPr>
        <p:spPr>
          <a:xfrm>
            <a:off x="3908368"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265" name="TextBox 264">
            <a:extLst>
              <a:ext uri="{FF2B5EF4-FFF2-40B4-BE49-F238E27FC236}">
                <a16:creationId xmlns:a16="http://schemas.microsoft.com/office/drawing/2014/main" id="{AD8A76A7-553F-66AA-A9F0-69A3129BF262}"/>
              </a:ext>
            </a:extLst>
          </p:cNvPr>
          <p:cNvSpPr txBox="1"/>
          <p:nvPr/>
        </p:nvSpPr>
        <p:spPr>
          <a:xfrm>
            <a:off x="3994464"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3</a:t>
            </a:r>
          </a:p>
        </p:txBody>
      </p:sp>
      <p:sp>
        <p:nvSpPr>
          <p:cNvPr id="266" name="TextBox 265">
            <a:extLst>
              <a:ext uri="{FF2B5EF4-FFF2-40B4-BE49-F238E27FC236}">
                <a16:creationId xmlns:a16="http://schemas.microsoft.com/office/drawing/2014/main" id="{98EBF301-5C92-117C-2780-C62E0BA91E61}"/>
              </a:ext>
            </a:extLst>
          </p:cNvPr>
          <p:cNvSpPr txBox="1"/>
          <p:nvPr/>
        </p:nvSpPr>
        <p:spPr>
          <a:xfrm>
            <a:off x="4335539"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1</a:t>
            </a:r>
          </a:p>
        </p:txBody>
      </p:sp>
      <p:sp>
        <p:nvSpPr>
          <p:cNvPr id="267" name="TextBox 266">
            <a:extLst>
              <a:ext uri="{FF2B5EF4-FFF2-40B4-BE49-F238E27FC236}">
                <a16:creationId xmlns:a16="http://schemas.microsoft.com/office/drawing/2014/main" id="{6C61AF9C-6C9C-C21B-6766-80C4397AE678}"/>
              </a:ext>
            </a:extLst>
          </p:cNvPr>
          <p:cNvSpPr txBox="1"/>
          <p:nvPr/>
        </p:nvSpPr>
        <p:spPr>
          <a:xfrm>
            <a:off x="4421636"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3</a:t>
            </a:r>
          </a:p>
        </p:txBody>
      </p:sp>
      <p:sp>
        <p:nvSpPr>
          <p:cNvPr id="268" name="TextBox 267">
            <a:extLst>
              <a:ext uri="{FF2B5EF4-FFF2-40B4-BE49-F238E27FC236}">
                <a16:creationId xmlns:a16="http://schemas.microsoft.com/office/drawing/2014/main" id="{8DDEB63C-590E-9BAE-F13A-7046BEA5918D}"/>
              </a:ext>
            </a:extLst>
          </p:cNvPr>
          <p:cNvSpPr txBox="1"/>
          <p:nvPr/>
        </p:nvSpPr>
        <p:spPr>
          <a:xfrm>
            <a:off x="4805759"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4</a:t>
            </a:r>
          </a:p>
        </p:txBody>
      </p:sp>
      <p:sp>
        <p:nvSpPr>
          <p:cNvPr id="269" name="TextBox 268">
            <a:extLst>
              <a:ext uri="{FF2B5EF4-FFF2-40B4-BE49-F238E27FC236}">
                <a16:creationId xmlns:a16="http://schemas.microsoft.com/office/drawing/2014/main" id="{DFC371C5-8870-985E-84BB-00A300507EC2}"/>
              </a:ext>
            </a:extLst>
          </p:cNvPr>
          <p:cNvSpPr txBox="1"/>
          <p:nvPr/>
        </p:nvSpPr>
        <p:spPr>
          <a:xfrm>
            <a:off x="5232931" y="5332044"/>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2</a:t>
            </a:r>
          </a:p>
        </p:txBody>
      </p:sp>
      <p:sp>
        <p:nvSpPr>
          <p:cNvPr id="270" name="TextBox 269">
            <a:extLst>
              <a:ext uri="{FF2B5EF4-FFF2-40B4-BE49-F238E27FC236}">
                <a16:creationId xmlns:a16="http://schemas.microsoft.com/office/drawing/2014/main" id="{C45074A7-5467-1722-45FE-21C4CCEA2226}"/>
              </a:ext>
            </a:extLst>
          </p:cNvPr>
          <p:cNvSpPr txBox="1"/>
          <p:nvPr/>
        </p:nvSpPr>
        <p:spPr>
          <a:xfrm>
            <a:off x="5232931"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271" name="TextBox 270">
            <a:extLst>
              <a:ext uri="{FF2B5EF4-FFF2-40B4-BE49-F238E27FC236}">
                <a16:creationId xmlns:a16="http://schemas.microsoft.com/office/drawing/2014/main" id="{9CB12C75-637A-2802-DA47-96265CC20CDE}"/>
              </a:ext>
            </a:extLst>
          </p:cNvPr>
          <p:cNvSpPr txBox="1"/>
          <p:nvPr/>
        </p:nvSpPr>
        <p:spPr>
          <a:xfrm>
            <a:off x="5660102" y="5159851"/>
            <a:ext cx="265754"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0</a:t>
            </a:r>
          </a:p>
        </p:txBody>
      </p:sp>
      <p:sp>
        <p:nvSpPr>
          <p:cNvPr id="272" name="Freeform 271">
            <a:extLst>
              <a:ext uri="{FF2B5EF4-FFF2-40B4-BE49-F238E27FC236}">
                <a16:creationId xmlns:a16="http://schemas.microsoft.com/office/drawing/2014/main" id="{96AB933D-0CA5-8898-14B4-9FC579639EE0}"/>
              </a:ext>
            </a:extLst>
          </p:cNvPr>
          <p:cNvSpPr/>
          <p:nvPr/>
        </p:nvSpPr>
        <p:spPr>
          <a:xfrm>
            <a:off x="1037754" y="5284175"/>
            <a:ext cx="210274" cy="16557"/>
          </a:xfrm>
          <a:custGeom>
            <a:avLst/>
            <a:gdLst>
              <a:gd name="csX0" fmla="*/ 210274 w 210274"/>
              <a:gd name="csY0" fmla="*/ 0 h 16557"/>
              <a:gd name="csX1" fmla="*/ 0 w 210274"/>
              <a:gd name="csY1" fmla="*/ 0 h 16557"/>
            </a:gdLst>
            <a:ahLst/>
            <a:cxnLst>
              <a:cxn ang="0">
                <a:pos x="csX0" y="csY0"/>
              </a:cxn>
              <a:cxn ang="0">
                <a:pos x="csX1" y="csY1"/>
              </a:cxn>
            </a:cxnLst>
            <a:rect l="l" t="t" r="r" b="b"/>
            <a:pathLst>
              <a:path w="210274" h="16557">
                <a:moveTo>
                  <a:pt x="210274" y="0"/>
                </a:moveTo>
                <a:lnTo>
                  <a:pt x="0" y="0"/>
                </a:lnTo>
              </a:path>
            </a:pathLst>
          </a:custGeom>
          <a:ln w="36409" cap="flat">
            <a:solidFill>
              <a:srgbClr val="98D3FF"/>
            </a:solidFill>
            <a:prstDash val="solid"/>
            <a:round/>
          </a:ln>
        </p:spPr>
        <p:txBody>
          <a:bodyPr/>
          <a:lstStyle/>
          <a:p>
            <a:endParaRPr lang="en-US"/>
          </a:p>
        </p:txBody>
      </p:sp>
      <p:sp>
        <p:nvSpPr>
          <p:cNvPr id="273" name="Freeform 272">
            <a:extLst>
              <a:ext uri="{FF2B5EF4-FFF2-40B4-BE49-F238E27FC236}">
                <a16:creationId xmlns:a16="http://schemas.microsoft.com/office/drawing/2014/main" id="{482F7FFF-3E18-71E2-DCA0-226516389E5D}"/>
              </a:ext>
            </a:extLst>
          </p:cNvPr>
          <p:cNvSpPr/>
          <p:nvPr/>
        </p:nvSpPr>
        <p:spPr>
          <a:xfrm>
            <a:off x="1037754" y="5433188"/>
            <a:ext cx="210274" cy="16557"/>
          </a:xfrm>
          <a:custGeom>
            <a:avLst/>
            <a:gdLst>
              <a:gd name="csX0" fmla="*/ 210274 w 210274"/>
              <a:gd name="csY0" fmla="*/ 0 h 16557"/>
              <a:gd name="csX1" fmla="*/ 0 w 210274"/>
              <a:gd name="csY1" fmla="*/ 0 h 16557"/>
            </a:gdLst>
            <a:ahLst/>
            <a:cxnLst>
              <a:cxn ang="0">
                <a:pos x="csX0" y="csY0"/>
              </a:cxn>
              <a:cxn ang="0">
                <a:pos x="csX1" y="csY1"/>
              </a:cxn>
            </a:cxnLst>
            <a:rect l="l" t="t" r="r" b="b"/>
            <a:pathLst>
              <a:path w="210274" h="16557">
                <a:moveTo>
                  <a:pt x="210274" y="0"/>
                </a:moveTo>
                <a:lnTo>
                  <a:pt x="0" y="0"/>
                </a:lnTo>
              </a:path>
            </a:pathLst>
          </a:custGeom>
          <a:ln w="36409" cap="flat">
            <a:solidFill>
              <a:srgbClr val="3C7CEA"/>
            </a:solidFill>
            <a:prstDash val="solid"/>
            <a:round/>
          </a:ln>
        </p:spPr>
        <p:txBody>
          <a:bodyPr/>
          <a:lstStyle/>
          <a:p>
            <a:endParaRPr lang="en-US"/>
          </a:p>
        </p:txBody>
      </p:sp>
      <p:sp>
        <p:nvSpPr>
          <p:cNvPr id="274" name="TextBox 273">
            <a:extLst>
              <a:ext uri="{FF2B5EF4-FFF2-40B4-BE49-F238E27FC236}">
                <a16:creationId xmlns:a16="http://schemas.microsoft.com/office/drawing/2014/main" id="{D2AF7A46-7579-923F-E604-7E030F127859}"/>
              </a:ext>
            </a:extLst>
          </p:cNvPr>
          <p:cNvSpPr txBox="1"/>
          <p:nvPr/>
        </p:nvSpPr>
        <p:spPr>
          <a:xfrm rot="16200000">
            <a:off x="669782" y="4418536"/>
            <a:ext cx="293314"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P</a:t>
            </a:r>
          </a:p>
        </p:txBody>
      </p:sp>
      <p:sp>
        <p:nvSpPr>
          <p:cNvPr id="275" name="TextBox 274">
            <a:extLst>
              <a:ext uri="{FF2B5EF4-FFF2-40B4-BE49-F238E27FC236}">
                <a16:creationId xmlns:a16="http://schemas.microsoft.com/office/drawing/2014/main" id="{D6C1BA3C-7DB0-BCA3-DE52-571BB2CC8701}"/>
              </a:ext>
            </a:extLst>
          </p:cNvPr>
          <p:cNvSpPr txBox="1"/>
          <p:nvPr/>
        </p:nvSpPr>
        <p:spPr>
          <a:xfrm rot="16200000">
            <a:off x="692782" y="4330604"/>
            <a:ext cx="247313"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r</a:t>
            </a:r>
          </a:p>
        </p:txBody>
      </p:sp>
      <p:sp>
        <p:nvSpPr>
          <p:cNvPr id="276" name="TextBox 275">
            <a:extLst>
              <a:ext uri="{FF2B5EF4-FFF2-40B4-BE49-F238E27FC236}">
                <a16:creationId xmlns:a16="http://schemas.microsoft.com/office/drawing/2014/main" id="{6EEAB6B9-15E0-1DA8-FFBD-1CF58363198B}"/>
              </a:ext>
            </a:extLst>
          </p:cNvPr>
          <p:cNvSpPr txBox="1"/>
          <p:nvPr/>
        </p:nvSpPr>
        <p:spPr>
          <a:xfrm rot="16200000">
            <a:off x="623862" y="4195456"/>
            <a:ext cx="385153"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og</a:t>
            </a:r>
          </a:p>
        </p:txBody>
      </p:sp>
      <p:sp>
        <p:nvSpPr>
          <p:cNvPr id="277" name="TextBox 276">
            <a:extLst>
              <a:ext uri="{FF2B5EF4-FFF2-40B4-BE49-F238E27FC236}">
                <a16:creationId xmlns:a16="http://schemas.microsoft.com/office/drawing/2014/main" id="{09000AC9-B351-8EEC-1F89-6027DD850982}"/>
              </a:ext>
            </a:extLst>
          </p:cNvPr>
          <p:cNvSpPr txBox="1"/>
          <p:nvPr/>
        </p:nvSpPr>
        <p:spPr>
          <a:xfrm rot="16200000">
            <a:off x="692782" y="4065691"/>
            <a:ext cx="247313"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r</a:t>
            </a:r>
          </a:p>
        </p:txBody>
      </p:sp>
      <p:sp>
        <p:nvSpPr>
          <p:cNvPr id="278" name="TextBox 277">
            <a:extLst>
              <a:ext uri="{FF2B5EF4-FFF2-40B4-BE49-F238E27FC236}">
                <a16:creationId xmlns:a16="http://schemas.microsoft.com/office/drawing/2014/main" id="{415B12F7-9EBA-652B-67D9-F4310AD0D875}"/>
              </a:ext>
            </a:extLst>
          </p:cNvPr>
          <p:cNvSpPr txBox="1"/>
          <p:nvPr/>
        </p:nvSpPr>
        <p:spPr>
          <a:xfrm rot="16200000">
            <a:off x="678958" y="3985639"/>
            <a:ext cx="274962"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e</a:t>
            </a:r>
          </a:p>
        </p:txBody>
      </p:sp>
      <p:sp>
        <p:nvSpPr>
          <p:cNvPr id="279" name="TextBox 278">
            <a:extLst>
              <a:ext uri="{FF2B5EF4-FFF2-40B4-BE49-F238E27FC236}">
                <a16:creationId xmlns:a16="http://schemas.microsoft.com/office/drawing/2014/main" id="{6C21A4A9-A2BE-E957-8F21-CD87239C4737}"/>
              </a:ext>
            </a:extLst>
          </p:cNvPr>
          <p:cNvSpPr txBox="1"/>
          <p:nvPr/>
        </p:nvSpPr>
        <p:spPr>
          <a:xfrm rot="16200000">
            <a:off x="678958" y="3897887"/>
            <a:ext cx="274962"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s</a:t>
            </a:r>
          </a:p>
        </p:txBody>
      </p:sp>
      <p:sp>
        <p:nvSpPr>
          <p:cNvPr id="280" name="TextBox 279">
            <a:extLst>
              <a:ext uri="{FF2B5EF4-FFF2-40B4-BE49-F238E27FC236}">
                <a16:creationId xmlns:a16="http://schemas.microsoft.com/office/drawing/2014/main" id="{4DCFC416-1B44-9FFA-FCFC-B40D4EAD5B22}"/>
              </a:ext>
            </a:extLst>
          </p:cNvPr>
          <p:cNvSpPr txBox="1"/>
          <p:nvPr/>
        </p:nvSpPr>
        <p:spPr>
          <a:xfrm rot="16200000">
            <a:off x="678958" y="3798544"/>
            <a:ext cx="274962"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s</a:t>
            </a:r>
          </a:p>
        </p:txBody>
      </p:sp>
      <p:sp>
        <p:nvSpPr>
          <p:cNvPr id="281" name="TextBox 280">
            <a:extLst>
              <a:ext uri="{FF2B5EF4-FFF2-40B4-BE49-F238E27FC236}">
                <a16:creationId xmlns:a16="http://schemas.microsoft.com/office/drawing/2014/main" id="{1DBE951F-898F-5F31-3661-88F4DBCF09B6}"/>
              </a:ext>
            </a:extLst>
          </p:cNvPr>
          <p:cNvSpPr txBox="1"/>
          <p:nvPr/>
        </p:nvSpPr>
        <p:spPr>
          <a:xfrm rot="16200000">
            <a:off x="651430" y="3683264"/>
            <a:ext cx="330017"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io</a:t>
            </a:r>
          </a:p>
        </p:txBody>
      </p:sp>
      <p:sp>
        <p:nvSpPr>
          <p:cNvPr id="282" name="TextBox 281">
            <a:extLst>
              <a:ext uri="{FF2B5EF4-FFF2-40B4-BE49-F238E27FC236}">
                <a16:creationId xmlns:a16="http://schemas.microsoft.com/office/drawing/2014/main" id="{4AEC6E72-0C21-2325-1221-A860075C0D22}"/>
              </a:ext>
            </a:extLst>
          </p:cNvPr>
          <p:cNvSpPr txBox="1"/>
          <p:nvPr/>
        </p:nvSpPr>
        <p:spPr>
          <a:xfrm rot="16200000">
            <a:off x="-1877" y="2885910"/>
            <a:ext cx="1636633"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n-free Survival (%)</a:t>
            </a:r>
          </a:p>
        </p:txBody>
      </p:sp>
      <p:sp>
        <p:nvSpPr>
          <p:cNvPr id="286" name="TextBox 285">
            <a:extLst>
              <a:ext uri="{FF2B5EF4-FFF2-40B4-BE49-F238E27FC236}">
                <a16:creationId xmlns:a16="http://schemas.microsoft.com/office/drawing/2014/main" id="{CCF99C20-F7C8-CEE1-B575-73081A5509FD}"/>
              </a:ext>
            </a:extLst>
          </p:cNvPr>
          <p:cNvSpPr txBox="1"/>
          <p:nvPr/>
        </p:nvSpPr>
        <p:spPr>
          <a:xfrm>
            <a:off x="944658" y="4971101"/>
            <a:ext cx="290492" cy="257915"/>
          </a:xfrm>
          <a:prstGeom prst="rect">
            <a:avLst/>
          </a:prstGeom>
          <a:noFill/>
        </p:spPr>
        <p:txBody>
          <a:bodyPr wrap="none" rtlCol="0">
            <a:spAutoFit/>
          </a:bodyPr>
          <a:lstStyle/>
          <a:p>
            <a:pPr algn="l"/>
            <a:r>
              <a:rPr lang="en-US" sz="880" spc="0" baseline="0">
                <a:ln/>
                <a:solidFill>
                  <a:srgbClr val="000000"/>
                </a:solidFill>
                <a:latin typeface="Arial"/>
                <a:cs typeface="Arial"/>
                <a:sym typeface="Arial"/>
                <a:rtl val="0"/>
              </a:rPr>
              <a:t>N</a:t>
            </a:r>
          </a:p>
        </p:txBody>
      </p:sp>
      <p:sp>
        <p:nvSpPr>
          <p:cNvPr id="287" name="TextBox 286">
            <a:extLst>
              <a:ext uri="{FF2B5EF4-FFF2-40B4-BE49-F238E27FC236}">
                <a16:creationId xmlns:a16="http://schemas.microsoft.com/office/drawing/2014/main" id="{64B2878A-4E1B-CAFF-BDE9-7FC575290265}"/>
              </a:ext>
            </a:extLst>
          </p:cNvPr>
          <p:cNvSpPr txBox="1"/>
          <p:nvPr/>
        </p:nvSpPr>
        <p:spPr>
          <a:xfrm>
            <a:off x="1030423" y="4971101"/>
            <a:ext cx="745972" cy="257915"/>
          </a:xfrm>
          <a:prstGeom prst="rect">
            <a:avLst/>
          </a:prstGeom>
          <a:noFill/>
        </p:spPr>
        <p:txBody>
          <a:bodyPr wrap="none" rtlCol="0">
            <a:spAutoFit/>
          </a:bodyPr>
          <a:lstStyle/>
          <a:p>
            <a:pPr algn="l"/>
            <a:r>
              <a:rPr lang="en-US" sz="880" spc="0" baseline="0" dirty="0">
                <a:ln/>
                <a:solidFill>
                  <a:srgbClr val="000000"/>
                </a:solidFill>
                <a:latin typeface="Arial"/>
                <a:cs typeface="Arial"/>
                <a:sym typeface="Arial"/>
                <a:rtl val="0"/>
              </a:rPr>
              <a:t>o. at risk</a:t>
            </a:r>
          </a:p>
        </p:txBody>
      </p:sp>
      <p:sp>
        <p:nvSpPr>
          <p:cNvPr id="288" name="Freeform 287">
            <a:extLst>
              <a:ext uri="{FF2B5EF4-FFF2-40B4-BE49-F238E27FC236}">
                <a16:creationId xmlns:a16="http://schemas.microsoft.com/office/drawing/2014/main" id="{33E77C37-583A-6DF1-A8A8-CF7F05BCC1A0}"/>
              </a:ext>
            </a:extLst>
          </p:cNvPr>
          <p:cNvSpPr/>
          <p:nvPr/>
        </p:nvSpPr>
        <p:spPr>
          <a:xfrm>
            <a:off x="1519563" y="2252582"/>
            <a:ext cx="3945542" cy="2336197"/>
          </a:xfrm>
          <a:custGeom>
            <a:avLst/>
            <a:gdLst>
              <a:gd name="csX0" fmla="*/ 0 w 3945542"/>
              <a:gd name="csY0" fmla="*/ 0 h 2336197"/>
              <a:gd name="csX1" fmla="*/ 4967 w 3945542"/>
              <a:gd name="csY1" fmla="*/ 0 h 2336197"/>
              <a:gd name="csX2" fmla="*/ 183783 w 3945542"/>
              <a:gd name="csY2" fmla="*/ 0 h 2336197"/>
              <a:gd name="csX3" fmla="*/ 183783 w 3945542"/>
              <a:gd name="csY3" fmla="*/ 28147 h 2336197"/>
              <a:gd name="csX4" fmla="*/ 201996 w 3945542"/>
              <a:gd name="csY4" fmla="*/ 28147 h 2336197"/>
              <a:gd name="csX5" fmla="*/ 201996 w 3945542"/>
              <a:gd name="csY5" fmla="*/ 86097 h 2336197"/>
              <a:gd name="csX6" fmla="*/ 243389 w 3945542"/>
              <a:gd name="csY6" fmla="*/ 86097 h 2336197"/>
              <a:gd name="csX7" fmla="*/ 243389 w 3945542"/>
              <a:gd name="csY7" fmla="*/ 144046 h 2336197"/>
              <a:gd name="csX8" fmla="*/ 248356 w 3945542"/>
              <a:gd name="csY8" fmla="*/ 144046 h 2336197"/>
              <a:gd name="csX9" fmla="*/ 248356 w 3945542"/>
              <a:gd name="csY9" fmla="*/ 172193 h 2336197"/>
              <a:gd name="csX10" fmla="*/ 253323 w 3945542"/>
              <a:gd name="csY10" fmla="*/ 172193 h 2336197"/>
              <a:gd name="csX11" fmla="*/ 253323 w 3945542"/>
              <a:gd name="csY11" fmla="*/ 316239 h 2336197"/>
              <a:gd name="csX12" fmla="*/ 258290 w 3945542"/>
              <a:gd name="csY12" fmla="*/ 316239 h 2336197"/>
              <a:gd name="csX13" fmla="*/ 258290 w 3945542"/>
              <a:gd name="csY13" fmla="*/ 461941 h 2336197"/>
              <a:gd name="csX14" fmla="*/ 263257 w 3945542"/>
              <a:gd name="csY14" fmla="*/ 461941 h 2336197"/>
              <a:gd name="csX15" fmla="*/ 263257 w 3945542"/>
              <a:gd name="csY15" fmla="*/ 576185 h 2336197"/>
              <a:gd name="csX16" fmla="*/ 266568 w 3945542"/>
              <a:gd name="csY16" fmla="*/ 576185 h 2336197"/>
              <a:gd name="csX17" fmla="*/ 266568 w 3945542"/>
              <a:gd name="csY17" fmla="*/ 605987 h 2336197"/>
              <a:gd name="csX18" fmla="*/ 271535 w 3945542"/>
              <a:gd name="csY18" fmla="*/ 605987 h 2336197"/>
              <a:gd name="csX19" fmla="*/ 271535 w 3945542"/>
              <a:gd name="csY19" fmla="*/ 750034 h 2336197"/>
              <a:gd name="csX20" fmla="*/ 281470 w 3945542"/>
              <a:gd name="csY20" fmla="*/ 750034 h 2336197"/>
              <a:gd name="csX21" fmla="*/ 281470 w 3945542"/>
              <a:gd name="csY21" fmla="*/ 778181 h 2336197"/>
              <a:gd name="csX22" fmla="*/ 291404 w 3945542"/>
              <a:gd name="csY22" fmla="*/ 778181 h 2336197"/>
              <a:gd name="csX23" fmla="*/ 291404 w 3945542"/>
              <a:gd name="csY23" fmla="*/ 807983 h 2336197"/>
              <a:gd name="csX24" fmla="*/ 294715 w 3945542"/>
              <a:gd name="csY24" fmla="*/ 807983 h 2336197"/>
              <a:gd name="csX25" fmla="*/ 294715 w 3945542"/>
              <a:gd name="csY25" fmla="*/ 837786 h 2336197"/>
              <a:gd name="csX26" fmla="*/ 299682 w 3945542"/>
              <a:gd name="csY26" fmla="*/ 837786 h 2336197"/>
              <a:gd name="csX27" fmla="*/ 299682 w 3945542"/>
              <a:gd name="csY27" fmla="*/ 895736 h 2336197"/>
              <a:gd name="csX28" fmla="*/ 435450 w 3945542"/>
              <a:gd name="csY28" fmla="*/ 895736 h 2336197"/>
              <a:gd name="csX29" fmla="*/ 435450 w 3945542"/>
              <a:gd name="csY29" fmla="*/ 925538 h 2336197"/>
              <a:gd name="csX30" fmla="*/ 501678 w 3945542"/>
              <a:gd name="csY30" fmla="*/ 925538 h 2336197"/>
              <a:gd name="csX31" fmla="*/ 501678 w 3945542"/>
              <a:gd name="csY31" fmla="*/ 955341 h 2336197"/>
              <a:gd name="csX32" fmla="*/ 509957 w 3945542"/>
              <a:gd name="csY32" fmla="*/ 955341 h 2336197"/>
              <a:gd name="csX33" fmla="*/ 514924 w 3945542"/>
              <a:gd name="csY33" fmla="*/ 955341 h 2336197"/>
              <a:gd name="csX34" fmla="*/ 514924 w 3945542"/>
              <a:gd name="csY34" fmla="*/ 985144 h 2336197"/>
              <a:gd name="csX35" fmla="*/ 519891 w 3945542"/>
              <a:gd name="csY35" fmla="*/ 985144 h 2336197"/>
              <a:gd name="csX36" fmla="*/ 519891 w 3945542"/>
              <a:gd name="csY36" fmla="*/ 1014946 h 2336197"/>
              <a:gd name="csX37" fmla="*/ 524858 w 3945542"/>
              <a:gd name="csY37" fmla="*/ 1014946 h 2336197"/>
              <a:gd name="csX38" fmla="*/ 524858 w 3945542"/>
              <a:gd name="csY38" fmla="*/ 1074552 h 2336197"/>
              <a:gd name="csX39" fmla="*/ 529825 w 3945542"/>
              <a:gd name="csY39" fmla="*/ 1074552 h 2336197"/>
              <a:gd name="csX40" fmla="*/ 529825 w 3945542"/>
              <a:gd name="csY40" fmla="*/ 1104354 h 2336197"/>
              <a:gd name="csX41" fmla="*/ 534792 w 3945542"/>
              <a:gd name="csY41" fmla="*/ 1104354 h 2336197"/>
              <a:gd name="csX42" fmla="*/ 534792 w 3945542"/>
              <a:gd name="csY42" fmla="*/ 1165615 h 2336197"/>
              <a:gd name="csX43" fmla="*/ 538104 w 3945542"/>
              <a:gd name="csY43" fmla="*/ 1165615 h 2336197"/>
              <a:gd name="csX44" fmla="*/ 538104 w 3945542"/>
              <a:gd name="csY44" fmla="*/ 1195418 h 2336197"/>
              <a:gd name="csX45" fmla="*/ 548038 w 3945542"/>
              <a:gd name="csY45" fmla="*/ 1195418 h 2336197"/>
              <a:gd name="csX46" fmla="*/ 548038 w 3945542"/>
              <a:gd name="csY46" fmla="*/ 1225221 h 2336197"/>
              <a:gd name="csX47" fmla="*/ 557972 w 3945542"/>
              <a:gd name="csY47" fmla="*/ 1225221 h 2336197"/>
              <a:gd name="csX48" fmla="*/ 557972 w 3945542"/>
              <a:gd name="csY48" fmla="*/ 1284826 h 2336197"/>
              <a:gd name="csX49" fmla="*/ 698707 w 3945542"/>
              <a:gd name="csY49" fmla="*/ 1284826 h 2336197"/>
              <a:gd name="csX50" fmla="*/ 698707 w 3945542"/>
              <a:gd name="csY50" fmla="*/ 1314629 h 2336197"/>
              <a:gd name="csX51" fmla="*/ 778181 w 3945542"/>
              <a:gd name="csY51" fmla="*/ 1314629 h 2336197"/>
              <a:gd name="csX52" fmla="*/ 778181 w 3945542"/>
              <a:gd name="csY52" fmla="*/ 1405692 h 2336197"/>
              <a:gd name="csX53" fmla="*/ 786459 w 3945542"/>
              <a:gd name="csY53" fmla="*/ 1405692 h 2336197"/>
              <a:gd name="csX54" fmla="*/ 786459 w 3945542"/>
              <a:gd name="csY54" fmla="*/ 1435495 h 2336197"/>
              <a:gd name="csX55" fmla="*/ 791426 w 3945542"/>
              <a:gd name="csY55" fmla="*/ 1435495 h 2336197"/>
              <a:gd name="csX56" fmla="*/ 791426 w 3945542"/>
              <a:gd name="csY56" fmla="*/ 1465298 h 2336197"/>
              <a:gd name="csX57" fmla="*/ 796394 w 3945542"/>
              <a:gd name="csY57" fmla="*/ 1465298 h 2336197"/>
              <a:gd name="csX58" fmla="*/ 796394 w 3945542"/>
              <a:gd name="csY58" fmla="*/ 1554706 h 2336197"/>
              <a:gd name="csX59" fmla="*/ 801361 w 3945542"/>
              <a:gd name="csY59" fmla="*/ 1554706 h 2336197"/>
              <a:gd name="csX60" fmla="*/ 801361 w 3945542"/>
              <a:gd name="csY60" fmla="*/ 1615967 h 2336197"/>
              <a:gd name="csX61" fmla="*/ 806328 w 3945542"/>
              <a:gd name="csY61" fmla="*/ 1615967 h 2336197"/>
              <a:gd name="csX62" fmla="*/ 806328 w 3945542"/>
              <a:gd name="csY62" fmla="*/ 1645769 h 2336197"/>
              <a:gd name="csX63" fmla="*/ 904014 w 3945542"/>
              <a:gd name="csY63" fmla="*/ 1645769 h 2336197"/>
              <a:gd name="csX64" fmla="*/ 904014 w 3945542"/>
              <a:gd name="csY64" fmla="*/ 1675572 h 2336197"/>
              <a:gd name="csX65" fmla="*/ 1301383 w 3945542"/>
              <a:gd name="csY65" fmla="*/ 1675572 h 2336197"/>
              <a:gd name="csX66" fmla="*/ 1301383 w 3945542"/>
              <a:gd name="csY66" fmla="*/ 1705375 h 2336197"/>
              <a:gd name="csX67" fmla="*/ 1306350 w 3945542"/>
              <a:gd name="csY67" fmla="*/ 1705375 h 2336197"/>
              <a:gd name="csX68" fmla="*/ 1306350 w 3945542"/>
              <a:gd name="csY68" fmla="*/ 1735178 h 2336197"/>
              <a:gd name="csX69" fmla="*/ 1316285 w 3945542"/>
              <a:gd name="csY69" fmla="*/ 1735178 h 2336197"/>
              <a:gd name="csX70" fmla="*/ 1316285 w 3945542"/>
              <a:gd name="csY70" fmla="*/ 1764980 h 2336197"/>
              <a:gd name="csX71" fmla="*/ 1352710 w 3945542"/>
              <a:gd name="csY71" fmla="*/ 1764980 h 2336197"/>
              <a:gd name="csX72" fmla="*/ 1352710 w 3945542"/>
              <a:gd name="csY72" fmla="*/ 1796439 h 2336197"/>
              <a:gd name="csX73" fmla="*/ 1480199 w 3945542"/>
              <a:gd name="csY73" fmla="*/ 1796439 h 2336197"/>
              <a:gd name="csX74" fmla="*/ 1480199 w 3945542"/>
              <a:gd name="csY74" fmla="*/ 1826241 h 2336197"/>
              <a:gd name="csX75" fmla="*/ 1559673 w 3945542"/>
              <a:gd name="csY75" fmla="*/ 1826241 h 2336197"/>
              <a:gd name="csX76" fmla="*/ 1559673 w 3945542"/>
              <a:gd name="csY76" fmla="*/ 1856044 h 2336197"/>
              <a:gd name="csX77" fmla="*/ 1562985 w 3945542"/>
              <a:gd name="csY77" fmla="*/ 1856044 h 2336197"/>
              <a:gd name="csX78" fmla="*/ 1562985 w 3945542"/>
              <a:gd name="csY78" fmla="*/ 1885846 h 2336197"/>
              <a:gd name="csX79" fmla="*/ 1577886 w 3945542"/>
              <a:gd name="csY79" fmla="*/ 1885846 h 2336197"/>
              <a:gd name="csX80" fmla="*/ 1577886 w 3945542"/>
              <a:gd name="csY80" fmla="*/ 1915649 h 2336197"/>
              <a:gd name="csX81" fmla="*/ 1582853 w 3945542"/>
              <a:gd name="csY81" fmla="*/ 1915649 h 2336197"/>
              <a:gd name="csX82" fmla="*/ 1582853 w 3945542"/>
              <a:gd name="csY82" fmla="*/ 1945452 h 2336197"/>
              <a:gd name="csX83" fmla="*/ 1708686 w 3945542"/>
              <a:gd name="csY83" fmla="*/ 1945452 h 2336197"/>
              <a:gd name="csX84" fmla="*/ 1708686 w 3945542"/>
              <a:gd name="csY84" fmla="*/ 1975255 h 2336197"/>
              <a:gd name="csX85" fmla="*/ 1980222 w 3945542"/>
              <a:gd name="csY85" fmla="*/ 1975255 h 2336197"/>
              <a:gd name="csX86" fmla="*/ 1980222 w 3945542"/>
              <a:gd name="csY86" fmla="*/ 2005057 h 2336197"/>
              <a:gd name="csX87" fmla="*/ 2265003 w 3945542"/>
              <a:gd name="csY87" fmla="*/ 2005057 h 2336197"/>
              <a:gd name="csX88" fmla="*/ 2265003 w 3945542"/>
              <a:gd name="csY88" fmla="*/ 2036515 h 2336197"/>
              <a:gd name="csX89" fmla="*/ 2344477 w 3945542"/>
              <a:gd name="csY89" fmla="*/ 2036515 h 2336197"/>
              <a:gd name="csX90" fmla="*/ 2344477 w 3945542"/>
              <a:gd name="csY90" fmla="*/ 2066318 h 2336197"/>
              <a:gd name="csX91" fmla="*/ 2349444 w 3945542"/>
              <a:gd name="csY91" fmla="*/ 2066318 h 2336197"/>
              <a:gd name="csX92" fmla="*/ 2349444 w 3945542"/>
              <a:gd name="csY92" fmla="*/ 2096121 h 2336197"/>
              <a:gd name="csX93" fmla="*/ 2359378 w 3945542"/>
              <a:gd name="csY93" fmla="*/ 2096121 h 2336197"/>
              <a:gd name="csX94" fmla="*/ 2359378 w 3945542"/>
              <a:gd name="csY94" fmla="*/ 2125924 h 2336197"/>
              <a:gd name="csX95" fmla="*/ 2369312 w 3945542"/>
              <a:gd name="csY95" fmla="*/ 2125924 h 2336197"/>
              <a:gd name="csX96" fmla="*/ 2369312 w 3945542"/>
              <a:gd name="csY96" fmla="*/ 2155726 h 2336197"/>
              <a:gd name="csX97" fmla="*/ 2495146 w 3945542"/>
              <a:gd name="csY97" fmla="*/ 2155726 h 2336197"/>
              <a:gd name="csX98" fmla="*/ 2495146 w 3945542"/>
              <a:gd name="csY98" fmla="*/ 2185529 h 2336197"/>
              <a:gd name="csX99" fmla="*/ 2659060 w 3945542"/>
              <a:gd name="csY99" fmla="*/ 2185529 h 2336197"/>
              <a:gd name="csX100" fmla="*/ 2659060 w 3945542"/>
              <a:gd name="csY100" fmla="*/ 2215332 h 2336197"/>
              <a:gd name="csX101" fmla="*/ 2761714 w 3945542"/>
              <a:gd name="csY101" fmla="*/ 2215332 h 2336197"/>
              <a:gd name="csX102" fmla="*/ 2761714 w 3945542"/>
              <a:gd name="csY102" fmla="*/ 2246790 h 2336197"/>
              <a:gd name="csX103" fmla="*/ 2930596 w 3945542"/>
              <a:gd name="csY103" fmla="*/ 2246790 h 2336197"/>
              <a:gd name="csX104" fmla="*/ 2930596 w 3945542"/>
              <a:gd name="csY104" fmla="*/ 2276592 h 2336197"/>
              <a:gd name="csX105" fmla="*/ 3927329 w 3945542"/>
              <a:gd name="csY105" fmla="*/ 2276592 h 2336197"/>
              <a:gd name="csX106" fmla="*/ 3945542 w 3945542"/>
              <a:gd name="csY106" fmla="*/ 2276592 h 2336197"/>
              <a:gd name="csX107" fmla="*/ 3945542 w 3945542"/>
              <a:gd name="csY107" fmla="*/ 2336198 h 23361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Lst>
            <a:rect l="l" t="t" r="r" b="b"/>
            <a:pathLst>
              <a:path w="3945542" h="2336197">
                <a:moveTo>
                  <a:pt x="0" y="0"/>
                </a:moveTo>
                <a:lnTo>
                  <a:pt x="4967" y="0"/>
                </a:lnTo>
                <a:lnTo>
                  <a:pt x="183783" y="0"/>
                </a:lnTo>
                <a:lnTo>
                  <a:pt x="183783" y="28147"/>
                </a:lnTo>
                <a:lnTo>
                  <a:pt x="201996" y="28147"/>
                </a:lnTo>
                <a:lnTo>
                  <a:pt x="201996" y="86097"/>
                </a:lnTo>
                <a:lnTo>
                  <a:pt x="243389" y="86097"/>
                </a:lnTo>
                <a:lnTo>
                  <a:pt x="243389" y="144046"/>
                </a:lnTo>
                <a:lnTo>
                  <a:pt x="248356" y="144046"/>
                </a:lnTo>
                <a:lnTo>
                  <a:pt x="248356" y="172193"/>
                </a:lnTo>
                <a:lnTo>
                  <a:pt x="253323" y="172193"/>
                </a:lnTo>
                <a:lnTo>
                  <a:pt x="253323" y="316239"/>
                </a:lnTo>
                <a:lnTo>
                  <a:pt x="258290" y="316239"/>
                </a:lnTo>
                <a:lnTo>
                  <a:pt x="258290" y="461941"/>
                </a:lnTo>
                <a:lnTo>
                  <a:pt x="263257" y="461941"/>
                </a:lnTo>
                <a:lnTo>
                  <a:pt x="263257" y="576185"/>
                </a:lnTo>
                <a:lnTo>
                  <a:pt x="266568" y="576185"/>
                </a:lnTo>
                <a:lnTo>
                  <a:pt x="266568" y="605987"/>
                </a:lnTo>
                <a:lnTo>
                  <a:pt x="271535" y="605987"/>
                </a:lnTo>
                <a:lnTo>
                  <a:pt x="271535" y="750034"/>
                </a:lnTo>
                <a:lnTo>
                  <a:pt x="281470" y="750034"/>
                </a:lnTo>
                <a:lnTo>
                  <a:pt x="281470" y="778181"/>
                </a:lnTo>
                <a:lnTo>
                  <a:pt x="291404" y="778181"/>
                </a:lnTo>
                <a:lnTo>
                  <a:pt x="291404" y="807983"/>
                </a:lnTo>
                <a:lnTo>
                  <a:pt x="294715" y="807983"/>
                </a:lnTo>
                <a:lnTo>
                  <a:pt x="294715" y="837786"/>
                </a:lnTo>
                <a:lnTo>
                  <a:pt x="299682" y="837786"/>
                </a:lnTo>
                <a:lnTo>
                  <a:pt x="299682" y="895736"/>
                </a:lnTo>
                <a:lnTo>
                  <a:pt x="435450" y="895736"/>
                </a:lnTo>
                <a:lnTo>
                  <a:pt x="435450" y="925538"/>
                </a:lnTo>
                <a:lnTo>
                  <a:pt x="501678" y="925538"/>
                </a:lnTo>
                <a:lnTo>
                  <a:pt x="501678" y="955341"/>
                </a:lnTo>
                <a:lnTo>
                  <a:pt x="509957" y="955341"/>
                </a:lnTo>
                <a:lnTo>
                  <a:pt x="514924" y="955341"/>
                </a:lnTo>
                <a:lnTo>
                  <a:pt x="514924" y="985144"/>
                </a:lnTo>
                <a:lnTo>
                  <a:pt x="519891" y="985144"/>
                </a:lnTo>
                <a:lnTo>
                  <a:pt x="519891" y="1014946"/>
                </a:lnTo>
                <a:lnTo>
                  <a:pt x="524858" y="1014946"/>
                </a:lnTo>
                <a:lnTo>
                  <a:pt x="524858" y="1074552"/>
                </a:lnTo>
                <a:lnTo>
                  <a:pt x="529825" y="1074552"/>
                </a:lnTo>
                <a:lnTo>
                  <a:pt x="529825" y="1104354"/>
                </a:lnTo>
                <a:lnTo>
                  <a:pt x="534792" y="1104354"/>
                </a:lnTo>
                <a:lnTo>
                  <a:pt x="534792" y="1165615"/>
                </a:lnTo>
                <a:lnTo>
                  <a:pt x="538104" y="1165615"/>
                </a:lnTo>
                <a:lnTo>
                  <a:pt x="538104" y="1195418"/>
                </a:lnTo>
                <a:lnTo>
                  <a:pt x="548038" y="1195418"/>
                </a:lnTo>
                <a:lnTo>
                  <a:pt x="548038" y="1225221"/>
                </a:lnTo>
                <a:lnTo>
                  <a:pt x="557972" y="1225221"/>
                </a:lnTo>
                <a:lnTo>
                  <a:pt x="557972" y="1284826"/>
                </a:lnTo>
                <a:lnTo>
                  <a:pt x="698707" y="1284826"/>
                </a:lnTo>
                <a:lnTo>
                  <a:pt x="698707" y="1314629"/>
                </a:lnTo>
                <a:lnTo>
                  <a:pt x="778181" y="1314629"/>
                </a:lnTo>
                <a:lnTo>
                  <a:pt x="778181" y="1405692"/>
                </a:lnTo>
                <a:lnTo>
                  <a:pt x="786459" y="1405692"/>
                </a:lnTo>
                <a:lnTo>
                  <a:pt x="786459" y="1435495"/>
                </a:lnTo>
                <a:lnTo>
                  <a:pt x="791426" y="1435495"/>
                </a:lnTo>
                <a:lnTo>
                  <a:pt x="791426" y="1465298"/>
                </a:lnTo>
                <a:lnTo>
                  <a:pt x="796394" y="1465298"/>
                </a:lnTo>
                <a:lnTo>
                  <a:pt x="796394" y="1554706"/>
                </a:lnTo>
                <a:lnTo>
                  <a:pt x="801361" y="1554706"/>
                </a:lnTo>
                <a:lnTo>
                  <a:pt x="801361" y="1615967"/>
                </a:lnTo>
                <a:lnTo>
                  <a:pt x="806328" y="1615967"/>
                </a:lnTo>
                <a:lnTo>
                  <a:pt x="806328" y="1645769"/>
                </a:lnTo>
                <a:lnTo>
                  <a:pt x="904014" y="1645769"/>
                </a:lnTo>
                <a:lnTo>
                  <a:pt x="904014" y="1675572"/>
                </a:lnTo>
                <a:lnTo>
                  <a:pt x="1301383" y="1675572"/>
                </a:lnTo>
                <a:lnTo>
                  <a:pt x="1301383" y="1705375"/>
                </a:lnTo>
                <a:lnTo>
                  <a:pt x="1306350" y="1705375"/>
                </a:lnTo>
                <a:lnTo>
                  <a:pt x="1306350" y="1735178"/>
                </a:lnTo>
                <a:lnTo>
                  <a:pt x="1316285" y="1735178"/>
                </a:lnTo>
                <a:lnTo>
                  <a:pt x="1316285" y="1764980"/>
                </a:lnTo>
                <a:lnTo>
                  <a:pt x="1352710" y="1764980"/>
                </a:lnTo>
                <a:lnTo>
                  <a:pt x="1352710" y="1796439"/>
                </a:lnTo>
                <a:lnTo>
                  <a:pt x="1480199" y="1796439"/>
                </a:lnTo>
                <a:lnTo>
                  <a:pt x="1480199" y="1826241"/>
                </a:lnTo>
                <a:lnTo>
                  <a:pt x="1559673" y="1826241"/>
                </a:lnTo>
                <a:lnTo>
                  <a:pt x="1559673" y="1856044"/>
                </a:lnTo>
                <a:lnTo>
                  <a:pt x="1562985" y="1856044"/>
                </a:lnTo>
                <a:lnTo>
                  <a:pt x="1562985" y="1885846"/>
                </a:lnTo>
                <a:lnTo>
                  <a:pt x="1577886" y="1885846"/>
                </a:lnTo>
                <a:lnTo>
                  <a:pt x="1577886" y="1915649"/>
                </a:lnTo>
                <a:lnTo>
                  <a:pt x="1582853" y="1915649"/>
                </a:lnTo>
                <a:lnTo>
                  <a:pt x="1582853" y="1945452"/>
                </a:lnTo>
                <a:lnTo>
                  <a:pt x="1708686" y="1945452"/>
                </a:lnTo>
                <a:lnTo>
                  <a:pt x="1708686" y="1975255"/>
                </a:lnTo>
                <a:lnTo>
                  <a:pt x="1980222" y="1975255"/>
                </a:lnTo>
                <a:lnTo>
                  <a:pt x="1980222" y="2005057"/>
                </a:lnTo>
                <a:lnTo>
                  <a:pt x="2265003" y="2005057"/>
                </a:lnTo>
                <a:lnTo>
                  <a:pt x="2265003" y="2036515"/>
                </a:lnTo>
                <a:lnTo>
                  <a:pt x="2344477" y="2036515"/>
                </a:lnTo>
                <a:lnTo>
                  <a:pt x="2344477" y="2066318"/>
                </a:lnTo>
                <a:lnTo>
                  <a:pt x="2349444" y="2066318"/>
                </a:lnTo>
                <a:lnTo>
                  <a:pt x="2349444" y="2096121"/>
                </a:lnTo>
                <a:lnTo>
                  <a:pt x="2359378" y="2096121"/>
                </a:lnTo>
                <a:lnTo>
                  <a:pt x="2359378" y="2125924"/>
                </a:lnTo>
                <a:lnTo>
                  <a:pt x="2369312" y="2125924"/>
                </a:lnTo>
                <a:lnTo>
                  <a:pt x="2369312" y="2155726"/>
                </a:lnTo>
                <a:lnTo>
                  <a:pt x="2495146" y="2155726"/>
                </a:lnTo>
                <a:lnTo>
                  <a:pt x="2495146" y="2185529"/>
                </a:lnTo>
                <a:lnTo>
                  <a:pt x="2659060" y="2185529"/>
                </a:lnTo>
                <a:lnTo>
                  <a:pt x="2659060" y="2215332"/>
                </a:lnTo>
                <a:lnTo>
                  <a:pt x="2761714" y="2215332"/>
                </a:lnTo>
                <a:lnTo>
                  <a:pt x="2761714" y="2246790"/>
                </a:lnTo>
                <a:lnTo>
                  <a:pt x="2930596" y="2246790"/>
                </a:lnTo>
                <a:lnTo>
                  <a:pt x="2930596" y="2276592"/>
                </a:lnTo>
                <a:lnTo>
                  <a:pt x="3927329" y="2276592"/>
                </a:lnTo>
                <a:lnTo>
                  <a:pt x="3945542" y="2276592"/>
                </a:lnTo>
                <a:lnTo>
                  <a:pt x="3945542" y="2336198"/>
                </a:lnTo>
              </a:path>
            </a:pathLst>
          </a:custGeom>
          <a:noFill/>
          <a:ln w="16550" cap="flat">
            <a:solidFill>
              <a:srgbClr val="3C7CEA"/>
            </a:solidFill>
            <a:prstDash val="solid"/>
            <a:round/>
          </a:ln>
        </p:spPr>
        <p:txBody>
          <a:bodyPr/>
          <a:lstStyle/>
          <a:p>
            <a:endParaRPr lang="en-US"/>
          </a:p>
        </p:txBody>
      </p:sp>
      <p:sp>
        <p:nvSpPr>
          <p:cNvPr id="289" name="Freeform 288">
            <a:extLst>
              <a:ext uri="{FF2B5EF4-FFF2-40B4-BE49-F238E27FC236}">
                <a16:creationId xmlns:a16="http://schemas.microsoft.com/office/drawing/2014/main" id="{6D2617B2-D2DA-6460-CEB4-F3EC9818AEF7}"/>
              </a:ext>
            </a:extLst>
          </p:cNvPr>
          <p:cNvSpPr/>
          <p:nvPr/>
        </p:nvSpPr>
        <p:spPr>
          <a:xfrm>
            <a:off x="1519563" y="2252582"/>
            <a:ext cx="3650827" cy="2207053"/>
          </a:xfrm>
          <a:custGeom>
            <a:avLst/>
            <a:gdLst>
              <a:gd name="csX0" fmla="*/ 0 w 3650827"/>
              <a:gd name="csY0" fmla="*/ 0 h 2207053"/>
              <a:gd name="csX1" fmla="*/ 4967 w 3650827"/>
              <a:gd name="csY1" fmla="*/ 0 h 2207053"/>
              <a:gd name="csX2" fmla="*/ 76162 w 3650827"/>
              <a:gd name="csY2" fmla="*/ 0 h 2207053"/>
              <a:gd name="csX3" fmla="*/ 76162 w 3650827"/>
              <a:gd name="csY3" fmla="*/ 28147 h 2207053"/>
              <a:gd name="csX4" fmla="*/ 94375 w 3650827"/>
              <a:gd name="csY4" fmla="*/ 28147 h 2207053"/>
              <a:gd name="csX5" fmla="*/ 94375 w 3650827"/>
              <a:gd name="csY5" fmla="*/ 57950 h 2207053"/>
              <a:gd name="csX6" fmla="*/ 178816 w 3650827"/>
              <a:gd name="csY6" fmla="*/ 57950 h 2207053"/>
              <a:gd name="csX7" fmla="*/ 178816 w 3650827"/>
              <a:gd name="csY7" fmla="*/ 86097 h 2207053"/>
              <a:gd name="csX8" fmla="*/ 220209 w 3650827"/>
              <a:gd name="csY8" fmla="*/ 86097 h 2207053"/>
              <a:gd name="csX9" fmla="*/ 220209 w 3650827"/>
              <a:gd name="csY9" fmla="*/ 114243 h 2207053"/>
              <a:gd name="csX10" fmla="*/ 235110 w 3650827"/>
              <a:gd name="csY10" fmla="*/ 114243 h 2207053"/>
              <a:gd name="csX11" fmla="*/ 235110 w 3650827"/>
              <a:gd name="csY11" fmla="*/ 144046 h 2207053"/>
              <a:gd name="csX12" fmla="*/ 238421 w 3650827"/>
              <a:gd name="csY12" fmla="*/ 144046 h 2207053"/>
              <a:gd name="csX13" fmla="*/ 238421 w 3650827"/>
              <a:gd name="csY13" fmla="*/ 172193 h 2207053"/>
              <a:gd name="csX14" fmla="*/ 248356 w 3650827"/>
              <a:gd name="csY14" fmla="*/ 172193 h 2207053"/>
              <a:gd name="csX15" fmla="*/ 248356 w 3650827"/>
              <a:gd name="csY15" fmla="*/ 201996 h 2207053"/>
              <a:gd name="csX16" fmla="*/ 253323 w 3650827"/>
              <a:gd name="csY16" fmla="*/ 201996 h 2207053"/>
              <a:gd name="csX17" fmla="*/ 253323 w 3650827"/>
              <a:gd name="csY17" fmla="*/ 259945 h 2207053"/>
              <a:gd name="csX18" fmla="*/ 258290 w 3650827"/>
              <a:gd name="csY18" fmla="*/ 259945 h 2207053"/>
              <a:gd name="csX19" fmla="*/ 263257 w 3650827"/>
              <a:gd name="csY19" fmla="*/ 259945 h 2207053"/>
              <a:gd name="csX20" fmla="*/ 263257 w 3650827"/>
              <a:gd name="csY20" fmla="*/ 349353 h 2207053"/>
              <a:gd name="csX21" fmla="*/ 266568 w 3650827"/>
              <a:gd name="csY21" fmla="*/ 349353 h 2207053"/>
              <a:gd name="csX22" fmla="*/ 266568 w 3650827"/>
              <a:gd name="csY22" fmla="*/ 408959 h 2207053"/>
              <a:gd name="csX23" fmla="*/ 271535 w 3650827"/>
              <a:gd name="csY23" fmla="*/ 408959 h 2207053"/>
              <a:gd name="csX24" fmla="*/ 271535 w 3650827"/>
              <a:gd name="csY24" fmla="*/ 438761 h 2207053"/>
              <a:gd name="csX25" fmla="*/ 281470 w 3650827"/>
              <a:gd name="csY25" fmla="*/ 438761 h 2207053"/>
              <a:gd name="csX26" fmla="*/ 281470 w 3650827"/>
              <a:gd name="csY26" fmla="*/ 470220 h 2207053"/>
              <a:gd name="csX27" fmla="*/ 286437 w 3650827"/>
              <a:gd name="csY27" fmla="*/ 470220 h 2207053"/>
              <a:gd name="csX28" fmla="*/ 286437 w 3650827"/>
              <a:gd name="csY28" fmla="*/ 500022 h 2207053"/>
              <a:gd name="csX29" fmla="*/ 440417 w 3650827"/>
              <a:gd name="csY29" fmla="*/ 500022 h 2207053"/>
              <a:gd name="csX30" fmla="*/ 440417 w 3650827"/>
              <a:gd name="csY30" fmla="*/ 529825 h 2207053"/>
              <a:gd name="csX31" fmla="*/ 519891 w 3650827"/>
              <a:gd name="csY31" fmla="*/ 529825 h 2207053"/>
              <a:gd name="csX32" fmla="*/ 529825 w 3650827"/>
              <a:gd name="csY32" fmla="*/ 529825 h 2207053"/>
              <a:gd name="csX33" fmla="*/ 529825 w 3650827"/>
              <a:gd name="csY33" fmla="*/ 561283 h 2207053"/>
              <a:gd name="csX34" fmla="*/ 534792 w 3650827"/>
              <a:gd name="csY34" fmla="*/ 561283 h 2207053"/>
              <a:gd name="csX35" fmla="*/ 534792 w 3650827"/>
              <a:gd name="csY35" fmla="*/ 592742 h 2207053"/>
              <a:gd name="csX36" fmla="*/ 538104 w 3650827"/>
              <a:gd name="csY36" fmla="*/ 592742 h 2207053"/>
              <a:gd name="csX37" fmla="*/ 538104 w 3650827"/>
              <a:gd name="csY37" fmla="*/ 625856 h 2207053"/>
              <a:gd name="csX38" fmla="*/ 548038 w 3650827"/>
              <a:gd name="csY38" fmla="*/ 625856 h 2207053"/>
              <a:gd name="csX39" fmla="*/ 557972 w 3650827"/>
              <a:gd name="csY39" fmla="*/ 625856 h 2207053"/>
              <a:gd name="csX40" fmla="*/ 557972 w 3650827"/>
              <a:gd name="csY40" fmla="*/ 658970 h 2207053"/>
              <a:gd name="csX41" fmla="*/ 678839 w 3650827"/>
              <a:gd name="csY41" fmla="*/ 658970 h 2207053"/>
              <a:gd name="csX42" fmla="*/ 678839 w 3650827"/>
              <a:gd name="csY42" fmla="*/ 692084 h 2207053"/>
              <a:gd name="csX43" fmla="*/ 753345 w 3650827"/>
              <a:gd name="csY43" fmla="*/ 692084 h 2207053"/>
              <a:gd name="csX44" fmla="*/ 753345 w 3650827"/>
              <a:gd name="csY44" fmla="*/ 725198 h 2207053"/>
              <a:gd name="csX45" fmla="*/ 773214 w 3650827"/>
              <a:gd name="csY45" fmla="*/ 725198 h 2207053"/>
              <a:gd name="csX46" fmla="*/ 773214 w 3650827"/>
              <a:gd name="csY46" fmla="*/ 756657 h 2207053"/>
              <a:gd name="csX47" fmla="*/ 778181 w 3650827"/>
              <a:gd name="csY47" fmla="*/ 756657 h 2207053"/>
              <a:gd name="csX48" fmla="*/ 778181 w 3650827"/>
              <a:gd name="csY48" fmla="*/ 789771 h 2207053"/>
              <a:gd name="csX49" fmla="*/ 791426 w 3650827"/>
              <a:gd name="csY49" fmla="*/ 789771 h 2207053"/>
              <a:gd name="csX50" fmla="*/ 791426 w 3650827"/>
              <a:gd name="csY50" fmla="*/ 855999 h 2207053"/>
              <a:gd name="csX51" fmla="*/ 796394 w 3650827"/>
              <a:gd name="csY51" fmla="*/ 855999 h 2207053"/>
              <a:gd name="csX52" fmla="*/ 796394 w 3650827"/>
              <a:gd name="csY52" fmla="*/ 922227 h 2207053"/>
              <a:gd name="csX53" fmla="*/ 801361 w 3650827"/>
              <a:gd name="csY53" fmla="*/ 922227 h 2207053"/>
              <a:gd name="csX54" fmla="*/ 801361 w 3650827"/>
              <a:gd name="csY54" fmla="*/ 988455 h 2207053"/>
              <a:gd name="csX55" fmla="*/ 875867 w 3650827"/>
              <a:gd name="csY55" fmla="*/ 988455 h 2207053"/>
              <a:gd name="csX56" fmla="*/ 875867 w 3650827"/>
              <a:gd name="csY56" fmla="*/ 1019913 h 2207053"/>
              <a:gd name="csX57" fmla="*/ 1053028 w 3650827"/>
              <a:gd name="csY57" fmla="*/ 1019913 h 2207053"/>
              <a:gd name="csX58" fmla="*/ 1053028 w 3650827"/>
              <a:gd name="csY58" fmla="*/ 1086142 h 2207053"/>
              <a:gd name="csX59" fmla="*/ 1067929 w 3650827"/>
              <a:gd name="csY59" fmla="*/ 1086142 h 2207053"/>
              <a:gd name="csX60" fmla="*/ 1067929 w 3650827"/>
              <a:gd name="csY60" fmla="*/ 1152370 h 2207053"/>
              <a:gd name="csX61" fmla="*/ 1081175 w 3650827"/>
              <a:gd name="csY61" fmla="*/ 1152370 h 2207053"/>
              <a:gd name="csX62" fmla="*/ 1081175 w 3650827"/>
              <a:gd name="csY62" fmla="*/ 1185484 h 2207053"/>
              <a:gd name="csX63" fmla="*/ 1157337 w 3650827"/>
              <a:gd name="csY63" fmla="*/ 1185484 h 2207053"/>
              <a:gd name="csX64" fmla="*/ 1157337 w 3650827"/>
              <a:gd name="csY64" fmla="*/ 1218598 h 2207053"/>
              <a:gd name="csX65" fmla="*/ 1301383 w 3650827"/>
              <a:gd name="csY65" fmla="*/ 1218598 h 2207053"/>
              <a:gd name="csX66" fmla="*/ 1301383 w 3650827"/>
              <a:gd name="csY66" fmla="*/ 1283170 h 2207053"/>
              <a:gd name="csX67" fmla="*/ 1306350 w 3650827"/>
              <a:gd name="csY67" fmla="*/ 1283170 h 2207053"/>
              <a:gd name="csX68" fmla="*/ 1306350 w 3650827"/>
              <a:gd name="csY68" fmla="*/ 1316285 h 2207053"/>
              <a:gd name="csX69" fmla="*/ 1316285 w 3650827"/>
              <a:gd name="csY69" fmla="*/ 1316285 h 2207053"/>
              <a:gd name="csX70" fmla="*/ 1334497 w 3650827"/>
              <a:gd name="csY70" fmla="*/ 1316285 h 2207053"/>
              <a:gd name="csX71" fmla="*/ 1334497 w 3650827"/>
              <a:gd name="csY71" fmla="*/ 1351054 h 2207053"/>
              <a:gd name="csX72" fmla="*/ 1347743 w 3650827"/>
              <a:gd name="csY72" fmla="*/ 1351054 h 2207053"/>
              <a:gd name="csX73" fmla="*/ 1347743 w 3650827"/>
              <a:gd name="csY73" fmla="*/ 1384168 h 2207053"/>
              <a:gd name="csX74" fmla="*/ 1352710 w 3650827"/>
              <a:gd name="csY74" fmla="*/ 1384168 h 2207053"/>
              <a:gd name="csX75" fmla="*/ 1572919 w 3650827"/>
              <a:gd name="csY75" fmla="*/ 1384168 h 2207053"/>
              <a:gd name="csX76" fmla="*/ 1572919 w 3650827"/>
              <a:gd name="csY76" fmla="*/ 1420594 h 2207053"/>
              <a:gd name="csX77" fmla="*/ 1577886 w 3650827"/>
              <a:gd name="csY77" fmla="*/ 1420594 h 2207053"/>
              <a:gd name="csX78" fmla="*/ 1577886 w 3650827"/>
              <a:gd name="csY78" fmla="*/ 1455364 h 2207053"/>
              <a:gd name="csX79" fmla="*/ 1582853 w 3650827"/>
              <a:gd name="csY79" fmla="*/ 1455364 h 2207053"/>
              <a:gd name="csX80" fmla="*/ 1582853 w 3650827"/>
              <a:gd name="csY80" fmla="*/ 1490133 h 2207053"/>
              <a:gd name="csX81" fmla="*/ 1591131 w 3650827"/>
              <a:gd name="csY81" fmla="*/ 1490133 h 2207053"/>
              <a:gd name="csX82" fmla="*/ 1591131 w 3650827"/>
              <a:gd name="csY82" fmla="*/ 1524903 h 2207053"/>
              <a:gd name="csX83" fmla="*/ 1708686 w 3650827"/>
              <a:gd name="csY83" fmla="*/ 1524903 h 2207053"/>
              <a:gd name="csX84" fmla="*/ 1708686 w 3650827"/>
              <a:gd name="csY84" fmla="*/ 1561329 h 2207053"/>
              <a:gd name="csX85" fmla="*/ 1774914 w 3650827"/>
              <a:gd name="csY85" fmla="*/ 1561329 h 2207053"/>
              <a:gd name="csX86" fmla="*/ 1774914 w 3650827"/>
              <a:gd name="csY86" fmla="*/ 1596098 h 2207053"/>
              <a:gd name="csX87" fmla="*/ 1844454 w 3650827"/>
              <a:gd name="csY87" fmla="*/ 1596098 h 2207053"/>
              <a:gd name="csX88" fmla="*/ 1844454 w 3650827"/>
              <a:gd name="csY88" fmla="*/ 1630868 h 2207053"/>
              <a:gd name="csX89" fmla="*/ 2046450 w 3650827"/>
              <a:gd name="csY89" fmla="*/ 1630868 h 2207053"/>
              <a:gd name="csX90" fmla="*/ 2046450 w 3650827"/>
              <a:gd name="csY90" fmla="*/ 1667294 h 2207053"/>
              <a:gd name="csX91" fmla="*/ 2157382 w 3650827"/>
              <a:gd name="csY91" fmla="*/ 1667294 h 2207053"/>
              <a:gd name="csX92" fmla="*/ 2157382 w 3650827"/>
              <a:gd name="csY92" fmla="*/ 1702064 h 2207053"/>
              <a:gd name="csX93" fmla="*/ 2256724 w 3650827"/>
              <a:gd name="csY93" fmla="*/ 1702064 h 2207053"/>
              <a:gd name="csX94" fmla="*/ 2256724 w 3650827"/>
              <a:gd name="csY94" fmla="*/ 1736833 h 2207053"/>
              <a:gd name="csX95" fmla="*/ 2336198 w 3650827"/>
              <a:gd name="csY95" fmla="*/ 1736833 h 2207053"/>
              <a:gd name="csX96" fmla="*/ 2336198 w 3650827"/>
              <a:gd name="csY96" fmla="*/ 1771603 h 2207053"/>
              <a:gd name="csX97" fmla="*/ 2344477 w 3650827"/>
              <a:gd name="csY97" fmla="*/ 1771603 h 2207053"/>
              <a:gd name="csX98" fmla="*/ 2344477 w 3650827"/>
              <a:gd name="csY98" fmla="*/ 1808028 h 2207053"/>
              <a:gd name="csX99" fmla="*/ 2392492 w 3650827"/>
              <a:gd name="csY99" fmla="*/ 1808028 h 2207053"/>
              <a:gd name="csX100" fmla="*/ 2392492 w 3650827"/>
              <a:gd name="csY100" fmla="*/ 1842798 h 2207053"/>
              <a:gd name="csX101" fmla="*/ 2448786 w 3650827"/>
              <a:gd name="csY101" fmla="*/ 1842798 h 2207053"/>
              <a:gd name="csX102" fmla="*/ 2448786 w 3650827"/>
              <a:gd name="csY102" fmla="*/ 1877568 h 2207053"/>
              <a:gd name="csX103" fmla="*/ 3023315 w 3650827"/>
              <a:gd name="csY103" fmla="*/ 1877568 h 2207053"/>
              <a:gd name="csX104" fmla="*/ 3023315 w 3650827"/>
              <a:gd name="csY104" fmla="*/ 1913993 h 2207053"/>
              <a:gd name="csX105" fmla="*/ 3061397 w 3650827"/>
              <a:gd name="csY105" fmla="*/ 1913993 h 2207053"/>
              <a:gd name="csX106" fmla="*/ 3061397 w 3650827"/>
              <a:gd name="csY106" fmla="*/ 1948763 h 2207053"/>
              <a:gd name="csX107" fmla="*/ 3130936 w 3650827"/>
              <a:gd name="csY107" fmla="*/ 1948763 h 2207053"/>
              <a:gd name="csX108" fmla="*/ 3135903 w 3650827"/>
              <a:gd name="csY108" fmla="*/ 1948763 h 2207053"/>
              <a:gd name="csX109" fmla="*/ 3145838 w 3650827"/>
              <a:gd name="csY109" fmla="*/ 1948763 h 2207053"/>
              <a:gd name="csX110" fmla="*/ 3169017 w 3650827"/>
              <a:gd name="csY110" fmla="*/ 1948763 h 2207053"/>
              <a:gd name="csX111" fmla="*/ 3169017 w 3650827"/>
              <a:gd name="csY111" fmla="*/ 2013336 h 2207053"/>
              <a:gd name="csX112" fmla="*/ 3187230 w 3650827"/>
              <a:gd name="csY112" fmla="*/ 2013336 h 2207053"/>
              <a:gd name="csX113" fmla="*/ 3187230 w 3650827"/>
              <a:gd name="csY113" fmla="*/ 2077908 h 2207053"/>
              <a:gd name="csX114" fmla="*/ 3543206 w 3650827"/>
              <a:gd name="csY114" fmla="*/ 2077908 h 2207053"/>
              <a:gd name="csX115" fmla="*/ 3566386 w 3650827"/>
              <a:gd name="csY115" fmla="*/ 2077908 h 2207053"/>
              <a:gd name="csX116" fmla="*/ 3594533 w 3650827"/>
              <a:gd name="csY116" fmla="*/ 2077908 h 2207053"/>
              <a:gd name="csX117" fmla="*/ 3594533 w 3650827"/>
              <a:gd name="csY117" fmla="*/ 2207053 h 2207053"/>
              <a:gd name="csX118" fmla="*/ 3650827 w 3650827"/>
              <a:gd name="csY118" fmla="*/ 2207053 h 22070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Lst>
            <a:rect l="l" t="t" r="r" b="b"/>
            <a:pathLst>
              <a:path w="3650827" h="2207053">
                <a:moveTo>
                  <a:pt x="0" y="0"/>
                </a:moveTo>
                <a:lnTo>
                  <a:pt x="4967" y="0"/>
                </a:lnTo>
                <a:lnTo>
                  <a:pt x="76162" y="0"/>
                </a:lnTo>
                <a:lnTo>
                  <a:pt x="76162" y="28147"/>
                </a:lnTo>
                <a:lnTo>
                  <a:pt x="94375" y="28147"/>
                </a:lnTo>
                <a:lnTo>
                  <a:pt x="94375" y="57950"/>
                </a:lnTo>
                <a:lnTo>
                  <a:pt x="178816" y="57950"/>
                </a:lnTo>
                <a:lnTo>
                  <a:pt x="178816" y="86097"/>
                </a:lnTo>
                <a:lnTo>
                  <a:pt x="220209" y="86097"/>
                </a:lnTo>
                <a:lnTo>
                  <a:pt x="220209" y="114243"/>
                </a:lnTo>
                <a:lnTo>
                  <a:pt x="235110" y="114243"/>
                </a:lnTo>
                <a:lnTo>
                  <a:pt x="235110" y="144046"/>
                </a:lnTo>
                <a:lnTo>
                  <a:pt x="238421" y="144046"/>
                </a:lnTo>
                <a:lnTo>
                  <a:pt x="238421" y="172193"/>
                </a:lnTo>
                <a:lnTo>
                  <a:pt x="248356" y="172193"/>
                </a:lnTo>
                <a:lnTo>
                  <a:pt x="248356" y="201996"/>
                </a:lnTo>
                <a:lnTo>
                  <a:pt x="253323" y="201996"/>
                </a:lnTo>
                <a:lnTo>
                  <a:pt x="253323" y="259945"/>
                </a:lnTo>
                <a:lnTo>
                  <a:pt x="258290" y="259945"/>
                </a:lnTo>
                <a:lnTo>
                  <a:pt x="263257" y="259945"/>
                </a:lnTo>
                <a:lnTo>
                  <a:pt x="263257" y="349353"/>
                </a:lnTo>
                <a:lnTo>
                  <a:pt x="266568" y="349353"/>
                </a:lnTo>
                <a:lnTo>
                  <a:pt x="266568" y="408959"/>
                </a:lnTo>
                <a:lnTo>
                  <a:pt x="271535" y="408959"/>
                </a:lnTo>
                <a:lnTo>
                  <a:pt x="271535" y="438761"/>
                </a:lnTo>
                <a:lnTo>
                  <a:pt x="281470" y="438761"/>
                </a:lnTo>
                <a:lnTo>
                  <a:pt x="281470" y="470220"/>
                </a:lnTo>
                <a:lnTo>
                  <a:pt x="286437" y="470220"/>
                </a:lnTo>
                <a:lnTo>
                  <a:pt x="286437" y="500022"/>
                </a:lnTo>
                <a:lnTo>
                  <a:pt x="440417" y="500022"/>
                </a:lnTo>
                <a:lnTo>
                  <a:pt x="440417" y="529825"/>
                </a:lnTo>
                <a:lnTo>
                  <a:pt x="519891" y="529825"/>
                </a:lnTo>
                <a:lnTo>
                  <a:pt x="529825" y="529825"/>
                </a:lnTo>
                <a:lnTo>
                  <a:pt x="529825" y="561283"/>
                </a:lnTo>
                <a:lnTo>
                  <a:pt x="534792" y="561283"/>
                </a:lnTo>
                <a:lnTo>
                  <a:pt x="534792" y="592742"/>
                </a:lnTo>
                <a:lnTo>
                  <a:pt x="538104" y="592742"/>
                </a:lnTo>
                <a:lnTo>
                  <a:pt x="538104" y="625856"/>
                </a:lnTo>
                <a:lnTo>
                  <a:pt x="548038" y="625856"/>
                </a:lnTo>
                <a:lnTo>
                  <a:pt x="557972" y="625856"/>
                </a:lnTo>
                <a:lnTo>
                  <a:pt x="557972" y="658970"/>
                </a:lnTo>
                <a:lnTo>
                  <a:pt x="678839" y="658970"/>
                </a:lnTo>
                <a:lnTo>
                  <a:pt x="678839" y="692084"/>
                </a:lnTo>
                <a:lnTo>
                  <a:pt x="753345" y="692084"/>
                </a:lnTo>
                <a:lnTo>
                  <a:pt x="753345" y="725198"/>
                </a:lnTo>
                <a:lnTo>
                  <a:pt x="773214" y="725198"/>
                </a:lnTo>
                <a:lnTo>
                  <a:pt x="773214" y="756657"/>
                </a:lnTo>
                <a:lnTo>
                  <a:pt x="778181" y="756657"/>
                </a:lnTo>
                <a:lnTo>
                  <a:pt x="778181" y="789771"/>
                </a:lnTo>
                <a:lnTo>
                  <a:pt x="791426" y="789771"/>
                </a:lnTo>
                <a:lnTo>
                  <a:pt x="791426" y="855999"/>
                </a:lnTo>
                <a:lnTo>
                  <a:pt x="796394" y="855999"/>
                </a:lnTo>
                <a:lnTo>
                  <a:pt x="796394" y="922227"/>
                </a:lnTo>
                <a:lnTo>
                  <a:pt x="801361" y="922227"/>
                </a:lnTo>
                <a:lnTo>
                  <a:pt x="801361" y="988455"/>
                </a:lnTo>
                <a:lnTo>
                  <a:pt x="875867" y="988455"/>
                </a:lnTo>
                <a:lnTo>
                  <a:pt x="875867" y="1019913"/>
                </a:lnTo>
                <a:lnTo>
                  <a:pt x="1053028" y="1019913"/>
                </a:lnTo>
                <a:lnTo>
                  <a:pt x="1053028" y="1086142"/>
                </a:lnTo>
                <a:lnTo>
                  <a:pt x="1067929" y="1086142"/>
                </a:lnTo>
                <a:lnTo>
                  <a:pt x="1067929" y="1152370"/>
                </a:lnTo>
                <a:lnTo>
                  <a:pt x="1081175" y="1152370"/>
                </a:lnTo>
                <a:lnTo>
                  <a:pt x="1081175" y="1185484"/>
                </a:lnTo>
                <a:lnTo>
                  <a:pt x="1157337" y="1185484"/>
                </a:lnTo>
                <a:lnTo>
                  <a:pt x="1157337" y="1218598"/>
                </a:lnTo>
                <a:lnTo>
                  <a:pt x="1301383" y="1218598"/>
                </a:lnTo>
                <a:lnTo>
                  <a:pt x="1301383" y="1283170"/>
                </a:lnTo>
                <a:lnTo>
                  <a:pt x="1306350" y="1283170"/>
                </a:lnTo>
                <a:lnTo>
                  <a:pt x="1306350" y="1316285"/>
                </a:lnTo>
                <a:lnTo>
                  <a:pt x="1316285" y="1316285"/>
                </a:lnTo>
                <a:lnTo>
                  <a:pt x="1334497" y="1316285"/>
                </a:lnTo>
                <a:lnTo>
                  <a:pt x="1334497" y="1351054"/>
                </a:lnTo>
                <a:lnTo>
                  <a:pt x="1347743" y="1351054"/>
                </a:lnTo>
                <a:lnTo>
                  <a:pt x="1347743" y="1384168"/>
                </a:lnTo>
                <a:lnTo>
                  <a:pt x="1352710" y="1384168"/>
                </a:lnTo>
                <a:lnTo>
                  <a:pt x="1572919" y="1384168"/>
                </a:lnTo>
                <a:lnTo>
                  <a:pt x="1572919" y="1420594"/>
                </a:lnTo>
                <a:lnTo>
                  <a:pt x="1577886" y="1420594"/>
                </a:lnTo>
                <a:lnTo>
                  <a:pt x="1577886" y="1455364"/>
                </a:lnTo>
                <a:lnTo>
                  <a:pt x="1582853" y="1455364"/>
                </a:lnTo>
                <a:lnTo>
                  <a:pt x="1582853" y="1490133"/>
                </a:lnTo>
                <a:lnTo>
                  <a:pt x="1591131" y="1490133"/>
                </a:lnTo>
                <a:lnTo>
                  <a:pt x="1591131" y="1524903"/>
                </a:lnTo>
                <a:lnTo>
                  <a:pt x="1708686" y="1524903"/>
                </a:lnTo>
                <a:lnTo>
                  <a:pt x="1708686" y="1561329"/>
                </a:lnTo>
                <a:lnTo>
                  <a:pt x="1774914" y="1561329"/>
                </a:lnTo>
                <a:lnTo>
                  <a:pt x="1774914" y="1596098"/>
                </a:lnTo>
                <a:lnTo>
                  <a:pt x="1844454" y="1596098"/>
                </a:lnTo>
                <a:lnTo>
                  <a:pt x="1844454" y="1630868"/>
                </a:lnTo>
                <a:lnTo>
                  <a:pt x="2046450" y="1630868"/>
                </a:lnTo>
                <a:lnTo>
                  <a:pt x="2046450" y="1667294"/>
                </a:lnTo>
                <a:lnTo>
                  <a:pt x="2157382" y="1667294"/>
                </a:lnTo>
                <a:lnTo>
                  <a:pt x="2157382" y="1702064"/>
                </a:lnTo>
                <a:lnTo>
                  <a:pt x="2256724" y="1702064"/>
                </a:lnTo>
                <a:lnTo>
                  <a:pt x="2256724" y="1736833"/>
                </a:lnTo>
                <a:lnTo>
                  <a:pt x="2336198" y="1736833"/>
                </a:lnTo>
                <a:lnTo>
                  <a:pt x="2336198" y="1771603"/>
                </a:lnTo>
                <a:lnTo>
                  <a:pt x="2344477" y="1771603"/>
                </a:lnTo>
                <a:lnTo>
                  <a:pt x="2344477" y="1808028"/>
                </a:lnTo>
                <a:lnTo>
                  <a:pt x="2392492" y="1808028"/>
                </a:lnTo>
                <a:lnTo>
                  <a:pt x="2392492" y="1842798"/>
                </a:lnTo>
                <a:lnTo>
                  <a:pt x="2448786" y="1842798"/>
                </a:lnTo>
                <a:lnTo>
                  <a:pt x="2448786" y="1877568"/>
                </a:lnTo>
                <a:lnTo>
                  <a:pt x="3023315" y="1877568"/>
                </a:lnTo>
                <a:lnTo>
                  <a:pt x="3023315" y="1913993"/>
                </a:lnTo>
                <a:lnTo>
                  <a:pt x="3061397" y="1913993"/>
                </a:lnTo>
                <a:lnTo>
                  <a:pt x="3061397" y="1948763"/>
                </a:lnTo>
                <a:lnTo>
                  <a:pt x="3130936" y="1948763"/>
                </a:lnTo>
                <a:lnTo>
                  <a:pt x="3135903" y="1948763"/>
                </a:lnTo>
                <a:lnTo>
                  <a:pt x="3145838" y="1948763"/>
                </a:lnTo>
                <a:lnTo>
                  <a:pt x="3169017" y="1948763"/>
                </a:lnTo>
                <a:lnTo>
                  <a:pt x="3169017" y="2013336"/>
                </a:lnTo>
                <a:lnTo>
                  <a:pt x="3187230" y="2013336"/>
                </a:lnTo>
                <a:lnTo>
                  <a:pt x="3187230" y="2077908"/>
                </a:lnTo>
                <a:lnTo>
                  <a:pt x="3543206" y="2077908"/>
                </a:lnTo>
                <a:lnTo>
                  <a:pt x="3566386" y="2077908"/>
                </a:lnTo>
                <a:lnTo>
                  <a:pt x="3594533" y="2077908"/>
                </a:lnTo>
                <a:lnTo>
                  <a:pt x="3594533" y="2207053"/>
                </a:lnTo>
                <a:lnTo>
                  <a:pt x="3650827" y="2207053"/>
                </a:lnTo>
              </a:path>
            </a:pathLst>
          </a:custGeom>
          <a:noFill/>
          <a:ln w="16550" cap="flat">
            <a:solidFill>
              <a:srgbClr val="98D3FF"/>
            </a:solidFill>
            <a:prstDash val="solid"/>
            <a:round/>
          </a:ln>
        </p:spPr>
        <p:txBody>
          <a:bodyPr/>
          <a:lstStyle/>
          <a:p>
            <a:endParaRPr lang="en-US"/>
          </a:p>
        </p:txBody>
      </p:sp>
      <p:sp>
        <p:nvSpPr>
          <p:cNvPr id="290" name="Freeform 289">
            <a:extLst>
              <a:ext uri="{FF2B5EF4-FFF2-40B4-BE49-F238E27FC236}">
                <a16:creationId xmlns:a16="http://schemas.microsoft.com/office/drawing/2014/main" id="{6407C61B-8797-51BD-9A13-5A536E84AD7B}"/>
              </a:ext>
            </a:extLst>
          </p:cNvPr>
          <p:cNvSpPr/>
          <p:nvPr/>
        </p:nvSpPr>
        <p:spPr>
          <a:xfrm>
            <a:off x="1493072" y="2226090"/>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6 w 62916"/>
              <a:gd name="csY4" fmla="*/ 0 h 51326"/>
              <a:gd name="csX5" fmla="*/ 36426 w 62916"/>
              <a:gd name="csY5" fmla="*/ 21524 h 51326"/>
              <a:gd name="csX6" fmla="*/ 62917 w 62916"/>
              <a:gd name="csY6" fmla="*/ 21524 h 51326"/>
              <a:gd name="csX7" fmla="*/ 62917 w 62916"/>
              <a:gd name="csY7" fmla="*/ 29803 h 51326"/>
              <a:gd name="csX8" fmla="*/ 36426 w 62916"/>
              <a:gd name="csY8" fmla="*/ 29803 h 51326"/>
              <a:gd name="csX9" fmla="*/ 36426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6" y="0"/>
                </a:lnTo>
                <a:lnTo>
                  <a:pt x="36426" y="21524"/>
                </a:lnTo>
                <a:lnTo>
                  <a:pt x="62917" y="21524"/>
                </a:lnTo>
                <a:lnTo>
                  <a:pt x="62917" y="29803"/>
                </a:lnTo>
                <a:lnTo>
                  <a:pt x="36426" y="29803"/>
                </a:lnTo>
                <a:lnTo>
                  <a:pt x="36426" y="51327"/>
                </a:lnTo>
                <a:lnTo>
                  <a:pt x="26491" y="51327"/>
                </a:lnTo>
                <a:lnTo>
                  <a:pt x="26491" y="29803"/>
                </a:lnTo>
                <a:lnTo>
                  <a:pt x="0" y="29803"/>
                </a:lnTo>
                <a:close/>
              </a:path>
            </a:pathLst>
          </a:custGeom>
          <a:solidFill>
            <a:srgbClr val="F16549"/>
          </a:solidFill>
          <a:ln w="16550" cap="flat">
            <a:solidFill>
              <a:srgbClr val="3C7CEA"/>
            </a:solidFill>
            <a:prstDash val="solid"/>
            <a:miter/>
          </a:ln>
        </p:spPr>
        <p:txBody>
          <a:bodyPr/>
          <a:lstStyle/>
          <a:p>
            <a:endParaRPr lang="en-US"/>
          </a:p>
        </p:txBody>
      </p:sp>
      <p:sp>
        <p:nvSpPr>
          <p:cNvPr id="291" name="Freeform 290">
            <a:extLst>
              <a:ext uri="{FF2B5EF4-FFF2-40B4-BE49-F238E27FC236}">
                <a16:creationId xmlns:a16="http://schemas.microsoft.com/office/drawing/2014/main" id="{999F179A-E69A-2E7E-CE29-2822AA92CCEE}"/>
              </a:ext>
            </a:extLst>
          </p:cNvPr>
          <p:cNvSpPr/>
          <p:nvPr/>
        </p:nvSpPr>
        <p:spPr>
          <a:xfrm>
            <a:off x="1769575" y="3005927"/>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5 w 62916"/>
              <a:gd name="csY4" fmla="*/ 0 h 51326"/>
              <a:gd name="csX5" fmla="*/ 36425 w 62916"/>
              <a:gd name="csY5" fmla="*/ 21524 h 51326"/>
              <a:gd name="csX6" fmla="*/ 62917 w 62916"/>
              <a:gd name="csY6" fmla="*/ 21524 h 51326"/>
              <a:gd name="csX7" fmla="*/ 62917 w 62916"/>
              <a:gd name="csY7" fmla="*/ 29803 h 51326"/>
              <a:gd name="csX8" fmla="*/ 36425 w 62916"/>
              <a:gd name="csY8" fmla="*/ 29803 h 51326"/>
              <a:gd name="csX9" fmla="*/ 36425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5" y="0"/>
                </a:lnTo>
                <a:lnTo>
                  <a:pt x="36425" y="21524"/>
                </a:lnTo>
                <a:lnTo>
                  <a:pt x="62917" y="21524"/>
                </a:lnTo>
                <a:lnTo>
                  <a:pt x="62917" y="29803"/>
                </a:lnTo>
                <a:lnTo>
                  <a:pt x="36425" y="29803"/>
                </a:lnTo>
                <a:lnTo>
                  <a:pt x="36425" y="51327"/>
                </a:lnTo>
                <a:lnTo>
                  <a:pt x="26491" y="51327"/>
                </a:lnTo>
                <a:lnTo>
                  <a:pt x="26491" y="29803"/>
                </a:lnTo>
                <a:lnTo>
                  <a:pt x="0" y="29803"/>
                </a:lnTo>
                <a:close/>
              </a:path>
            </a:pathLst>
          </a:custGeom>
          <a:solidFill>
            <a:srgbClr val="F16549"/>
          </a:solidFill>
          <a:ln w="16550" cap="flat">
            <a:solidFill>
              <a:srgbClr val="3C7CEA"/>
            </a:solidFill>
            <a:prstDash val="solid"/>
            <a:miter/>
          </a:ln>
        </p:spPr>
        <p:txBody>
          <a:bodyPr/>
          <a:lstStyle/>
          <a:p>
            <a:endParaRPr lang="en-US"/>
          </a:p>
        </p:txBody>
      </p:sp>
      <p:sp>
        <p:nvSpPr>
          <p:cNvPr id="292" name="Freeform 291">
            <a:extLst>
              <a:ext uri="{FF2B5EF4-FFF2-40B4-BE49-F238E27FC236}">
                <a16:creationId xmlns:a16="http://schemas.microsoft.com/office/drawing/2014/main" id="{FA54B573-6BF2-741D-6A49-34FB0C056DCC}"/>
              </a:ext>
            </a:extLst>
          </p:cNvPr>
          <p:cNvSpPr/>
          <p:nvPr/>
        </p:nvSpPr>
        <p:spPr>
          <a:xfrm>
            <a:off x="1999718" y="3181431"/>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6 w 62916"/>
              <a:gd name="csY4" fmla="*/ 0 h 51326"/>
              <a:gd name="csX5" fmla="*/ 36426 w 62916"/>
              <a:gd name="csY5" fmla="*/ 21524 h 51326"/>
              <a:gd name="csX6" fmla="*/ 62917 w 62916"/>
              <a:gd name="csY6" fmla="*/ 21524 h 51326"/>
              <a:gd name="csX7" fmla="*/ 62917 w 62916"/>
              <a:gd name="csY7" fmla="*/ 29803 h 51326"/>
              <a:gd name="csX8" fmla="*/ 36426 w 62916"/>
              <a:gd name="csY8" fmla="*/ 29803 h 51326"/>
              <a:gd name="csX9" fmla="*/ 36426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6" y="0"/>
                </a:lnTo>
                <a:lnTo>
                  <a:pt x="36426" y="21524"/>
                </a:lnTo>
                <a:lnTo>
                  <a:pt x="62917" y="21524"/>
                </a:lnTo>
                <a:lnTo>
                  <a:pt x="62917" y="29803"/>
                </a:lnTo>
                <a:lnTo>
                  <a:pt x="36426" y="29803"/>
                </a:lnTo>
                <a:lnTo>
                  <a:pt x="36426" y="51327"/>
                </a:lnTo>
                <a:lnTo>
                  <a:pt x="26491" y="51327"/>
                </a:lnTo>
                <a:lnTo>
                  <a:pt x="26491" y="29803"/>
                </a:lnTo>
                <a:lnTo>
                  <a:pt x="0" y="29803"/>
                </a:lnTo>
                <a:close/>
              </a:path>
            </a:pathLst>
          </a:custGeom>
          <a:solidFill>
            <a:srgbClr val="F16549"/>
          </a:solidFill>
          <a:ln w="16550" cap="flat">
            <a:solidFill>
              <a:srgbClr val="3C7CEA"/>
            </a:solidFill>
            <a:prstDash val="solid"/>
            <a:miter/>
          </a:ln>
        </p:spPr>
        <p:txBody>
          <a:bodyPr/>
          <a:lstStyle/>
          <a:p>
            <a:endParaRPr lang="en-US"/>
          </a:p>
        </p:txBody>
      </p:sp>
      <p:sp>
        <p:nvSpPr>
          <p:cNvPr id="293" name="Freeform 292">
            <a:extLst>
              <a:ext uri="{FF2B5EF4-FFF2-40B4-BE49-F238E27FC236}">
                <a16:creationId xmlns:a16="http://schemas.microsoft.com/office/drawing/2014/main" id="{BFB040DA-3D3C-966B-5B6A-0D8A5B1C22D1}"/>
              </a:ext>
            </a:extLst>
          </p:cNvPr>
          <p:cNvSpPr/>
          <p:nvPr/>
        </p:nvSpPr>
        <p:spPr>
          <a:xfrm>
            <a:off x="5415434" y="4502683"/>
            <a:ext cx="62916" cy="51326"/>
          </a:xfrm>
          <a:custGeom>
            <a:avLst/>
            <a:gdLst>
              <a:gd name="csX0" fmla="*/ 0 w 62916"/>
              <a:gd name="csY0" fmla="*/ 29802 h 51326"/>
              <a:gd name="csX1" fmla="*/ 0 w 62916"/>
              <a:gd name="csY1" fmla="*/ 21524 h 51326"/>
              <a:gd name="csX2" fmla="*/ 26491 w 62916"/>
              <a:gd name="csY2" fmla="*/ 21524 h 51326"/>
              <a:gd name="csX3" fmla="*/ 26491 w 62916"/>
              <a:gd name="csY3" fmla="*/ 0 h 51326"/>
              <a:gd name="csX4" fmla="*/ 36426 w 62916"/>
              <a:gd name="csY4" fmla="*/ 0 h 51326"/>
              <a:gd name="csX5" fmla="*/ 36426 w 62916"/>
              <a:gd name="csY5" fmla="*/ 21524 h 51326"/>
              <a:gd name="csX6" fmla="*/ 62917 w 62916"/>
              <a:gd name="csY6" fmla="*/ 21524 h 51326"/>
              <a:gd name="csX7" fmla="*/ 62917 w 62916"/>
              <a:gd name="csY7" fmla="*/ 29802 h 51326"/>
              <a:gd name="csX8" fmla="*/ 36426 w 62916"/>
              <a:gd name="csY8" fmla="*/ 29802 h 51326"/>
              <a:gd name="csX9" fmla="*/ 36426 w 62916"/>
              <a:gd name="csY9" fmla="*/ 51326 h 51326"/>
              <a:gd name="csX10" fmla="*/ 26491 w 62916"/>
              <a:gd name="csY10" fmla="*/ 51326 h 51326"/>
              <a:gd name="csX11" fmla="*/ 26491 w 62916"/>
              <a:gd name="csY11" fmla="*/ 29802 h 51326"/>
              <a:gd name="csX12" fmla="*/ 0 w 62916"/>
              <a:gd name="csY12" fmla="*/ 29802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2"/>
                </a:moveTo>
                <a:lnTo>
                  <a:pt x="0" y="21524"/>
                </a:lnTo>
                <a:lnTo>
                  <a:pt x="26491" y="21524"/>
                </a:lnTo>
                <a:lnTo>
                  <a:pt x="26491" y="0"/>
                </a:lnTo>
                <a:lnTo>
                  <a:pt x="36426" y="0"/>
                </a:lnTo>
                <a:lnTo>
                  <a:pt x="36426" y="21524"/>
                </a:lnTo>
                <a:lnTo>
                  <a:pt x="62917" y="21524"/>
                </a:lnTo>
                <a:lnTo>
                  <a:pt x="62917" y="29802"/>
                </a:lnTo>
                <a:lnTo>
                  <a:pt x="36426" y="29802"/>
                </a:lnTo>
                <a:lnTo>
                  <a:pt x="36426" y="51326"/>
                </a:lnTo>
                <a:lnTo>
                  <a:pt x="26491" y="51326"/>
                </a:lnTo>
                <a:lnTo>
                  <a:pt x="26491" y="29802"/>
                </a:lnTo>
                <a:lnTo>
                  <a:pt x="0" y="29802"/>
                </a:lnTo>
                <a:close/>
              </a:path>
            </a:pathLst>
          </a:custGeom>
          <a:solidFill>
            <a:srgbClr val="F16549"/>
          </a:solidFill>
          <a:ln w="16550" cap="flat">
            <a:solidFill>
              <a:srgbClr val="3C7CEA"/>
            </a:solidFill>
            <a:prstDash val="solid"/>
            <a:miter/>
          </a:ln>
        </p:spPr>
        <p:txBody>
          <a:bodyPr/>
          <a:lstStyle/>
          <a:p>
            <a:endParaRPr lang="en-US"/>
          </a:p>
        </p:txBody>
      </p:sp>
      <p:sp>
        <p:nvSpPr>
          <p:cNvPr id="294" name="Freeform 293">
            <a:extLst>
              <a:ext uri="{FF2B5EF4-FFF2-40B4-BE49-F238E27FC236}">
                <a16:creationId xmlns:a16="http://schemas.microsoft.com/office/drawing/2014/main" id="{85FFFC69-2C6A-AA20-E2D4-C3FAF4BC5161}"/>
              </a:ext>
            </a:extLst>
          </p:cNvPr>
          <p:cNvSpPr/>
          <p:nvPr/>
        </p:nvSpPr>
        <p:spPr>
          <a:xfrm>
            <a:off x="1493072" y="2226090"/>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6 w 62916"/>
              <a:gd name="csY4" fmla="*/ 0 h 51326"/>
              <a:gd name="csX5" fmla="*/ 36426 w 62916"/>
              <a:gd name="csY5" fmla="*/ 21524 h 51326"/>
              <a:gd name="csX6" fmla="*/ 62917 w 62916"/>
              <a:gd name="csY6" fmla="*/ 21524 h 51326"/>
              <a:gd name="csX7" fmla="*/ 62917 w 62916"/>
              <a:gd name="csY7" fmla="*/ 29803 h 51326"/>
              <a:gd name="csX8" fmla="*/ 36426 w 62916"/>
              <a:gd name="csY8" fmla="*/ 29803 h 51326"/>
              <a:gd name="csX9" fmla="*/ 36426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6" y="0"/>
                </a:lnTo>
                <a:lnTo>
                  <a:pt x="36426" y="21524"/>
                </a:lnTo>
                <a:lnTo>
                  <a:pt x="62917" y="21524"/>
                </a:lnTo>
                <a:lnTo>
                  <a:pt x="62917" y="29803"/>
                </a:lnTo>
                <a:lnTo>
                  <a:pt x="36426" y="29803"/>
                </a:lnTo>
                <a:lnTo>
                  <a:pt x="36426" y="51327"/>
                </a:lnTo>
                <a:lnTo>
                  <a:pt x="26491" y="51327"/>
                </a:lnTo>
                <a:lnTo>
                  <a:pt x="26491" y="29803"/>
                </a:lnTo>
                <a:lnTo>
                  <a:pt x="0" y="29803"/>
                </a:lnTo>
                <a:close/>
              </a:path>
            </a:pathLst>
          </a:custGeom>
          <a:solidFill>
            <a:srgbClr val="C41D57"/>
          </a:solidFill>
          <a:ln w="16550" cap="flat">
            <a:solidFill>
              <a:srgbClr val="3C7CEA"/>
            </a:solidFill>
            <a:prstDash val="solid"/>
            <a:miter/>
          </a:ln>
        </p:spPr>
        <p:txBody>
          <a:bodyPr/>
          <a:lstStyle/>
          <a:p>
            <a:endParaRPr lang="en-US"/>
          </a:p>
        </p:txBody>
      </p:sp>
      <p:sp>
        <p:nvSpPr>
          <p:cNvPr id="295" name="Freeform 294">
            <a:extLst>
              <a:ext uri="{FF2B5EF4-FFF2-40B4-BE49-F238E27FC236}">
                <a16:creationId xmlns:a16="http://schemas.microsoft.com/office/drawing/2014/main" id="{4A24A8BB-8DBD-4DFC-11B4-4A7718FD5B68}"/>
              </a:ext>
            </a:extLst>
          </p:cNvPr>
          <p:cNvSpPr/>
          <p:nvPr/>
        </p:nvSpPr>
        <p:spPr>
          <a:xfrm>
            <a:off x="1736461" y="2428086"/>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5 w 62916"/>
              <a:gd name="csY4" fmla="*/ 0 h 51326"/>
              <a:gd name="csX5" fmla="*/ 36425 w 62916"/>
              <a:gd name="csY5" fmla="*/ 21524 h 51326"/>
              <a:gd name="csX6" fmla="*/ 62917 w 62916"/>
              <a:gd name="csY6" fmla="*/ 21524 h 51326"/>
              <a:gd name="csX7" fmla="*/ 62917 w 62916"/>
              <a:gd name="csY7" fmla="*/ 29803 h 51326"/>
              <a:gd name="csX8" fmla="*/ 36425 w 62916"/>
              <a:gd name="csY8" fmla="*/ 29803 h 51326"/>
              <a:gd name="csX9" fmla="*/ 36425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5" y="0"/>
                </a:lnTo>
                <a:lnTo>
                  <a:pt x="36425" y="21524"/>
                </a:lnTo>
                <a:lnTo>
                  <a:pt x="62917" y="21524"/>
                </a:lnTo>
                <a:lnTo>
                  <a:pt x="62917" y="29803"/>
                </a:lnTo>
                <a:lnTo>
                  <a:pt x="36425" y="29803"/>
                </a:lnTo>
                <a:lnTo>
                  <a:pt x="36425" y="51327"/>
                </a:lnTo>
                <a:lnTo>
                  <a:pt x="26491" y="51327"/>
                </a:lnTo>
                <a:lnTo>
                  <a:pt x="26491" y="29803"/>
                </a:lnTo>
                <a:lnTo>
                  <a:pt x="0" y="29803"/>
                </a:lnTo>
                <a:close/>
              </a:path>
            </a:pathLst>
          </a:custGeom>
          <a:solidFill>
            <a:srgbClr val="C41D57"/>
          </a:solidFill>
          <a:ln w="16550" cap="flat">
            <a:solidFill>
              <a:srgbClr val="3C7CEA"/>
            </a:solidFill>
            <a:prstDash val="solid"/>
            <a:miter/>
          </a:ln>
        </p:spPr>
        <p:txBody>
          <a:bodyPr/>
          <a:lstStyle/>
          <a:p>
            <a:endParaRPr lang="en-US"/>
          </a:p>
        </p:txBody>
      </p:sp>
      <p:sp>
        <p:nvSpPr>
          <p:cNvPr id="296" name="Freeform 295">
            <a:extLst>
              <a:ext uri="{FF2B5EF4-FFF2-40B4-BE49-F238E27FC236}">
                <a16:creationId xmlns:a16="http://schemas.microsoft.com/office/drawing/2014/main" id="{FB9A0498-1EE6-D319-911F-6D552C4BF929}"/>
              </a:ext>
            </a:extLst>
          </p:cNvPr>
          <p:cNvSpPr/>
          <p:nvPr/>
        </p:nvSpPr>
        <p:spPr>
          <a:xfrm>
            <a:off x="1746395" y="2486036"/>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5 w 62916"/>
              <a:gd name="csY4" fmla="*/ 0 h 51326"/>
              <a:gd name="csX5" fmla="*/ 36425 w 62916"/>
              <a:gd name="csY5" fmla="*/ 21524 h 51326"/>
              <a:gd name="csX6" fmla="*/ 62917 w 62916"/>
              <a:gd name="csY6" fmla="*/ 21524 h 51326"/>
              <a:gd name="csX7" fmla="*/ 62917 w 62916"/>
              <a:gd name="csY7" fmla="*/ 29803 h 51326"/>
              <a:gd name="csX8" fmla="*/ 36425 w 62916"/>
              <a:gd name="csY8" fmla="*/ 29803 h 51326"/>
              <a:gd name="csX9" fmla="*/ 36425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5" y="0"/>
                </a:lnTo>
                <a:lnTo>
                  <a:pt x="36425" y="21524"/>
                </a:lnTo>
                <a:lnTo>
                  <a:pt x="62917" y="21524"/>
                </a:lnTo>
                <a:lnTo>
                  <a:pt x="62917" y="29803"/>
                </a:lnTo>
                <a:lnTo>
                  <a:pt x="36425" y="29803"/>
                </a:lnTo>
                <a:lnTo>
                  <a:pt x="36425" y="51327"/>
                </a:lnTo>
                <a:lnTo>
                  <a:pt x="26491" y="51327"/>
                </a:lnTo>
                <a:lnTo>
                  <a:pt x="26491" y="29803"/>
                </a:lnTo>
                <a:lnTo>
                  <a:pt x="0" y="29803"/>
                </a:lnTo>
                <a:close/>
              </a:path>
            </a:pathLst>
          </a:custGeom>
          <a:solidFill>
            <a:srgbClr val="C41D57"/>
          </a:solidFill>
          <a:ln w="16550" cap="flat">
            <a:solidFill>
              <a:srgbClr val="3C7CEA"/>
            </a:solidFill>
            <a:prstDash val="solid"/>
            <a:miter/>
          </a:ln>
        </p:spPr>
        <p:txBody>
          <a:bodyPr/>
          <a:lstStyle/>
          <a:p>
            <a:endParaRPr lang="en-US"/>
          </a:p>
        </p:txBody>
      </p:sp>
      <p:sp>
        <p:nvSpPr>
          <p:cNvPr id="297" name="Freeform 296">
            <a:extLst>
              <a:ext uri="{FF2B5EF4-FFF2-40B4-BE49-F238E27FC236}">
                <a16:creationId xmlns:a16="http://schemas.microsoft.com/office/drawing/2014/main" id="{3CFB037B-5539-F145-824F-0C9C6E520EF1}"/>
              </a:ext>
            </a:extLst>
          </p:cNvPr>
          <p:cNvSpPr/>
          <p:nvPr/>
        </p:nvSpPr>
        <p:spPr>
          <a:xfrm>
            <a:off x="1751362" y="2575444"/>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6 w 62916"/>
              <a:gd name="csY4" fmla="*/ 0 h 51326"/>
              <a:gd name="csX5" fmla="*/ 36426 w 62916"/>
              <a:gd name="csY5" fmla="*/ 21524 h 51326"/>
              <a:gd name="csX6" fmla="*/ 62917 w 62916"/>
              <a:gd name="csY6" fmla="*/ 21524 h 51326"/>
              <a:gd name="csX7" fmla="*/ 62917 w 62916"/>
              <a:gd name="csY7" fmla="*/ 29803 h 51326"/>
              <a:gd name="csX8" fmla="*/ 36426 w 62916"/>
              <a:gd name="csY8" fmla="*/ 29803 h 51326"/>
              <a:gd name="csX9" fmla="*/ 36426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6" y="0"/>
                </a:lnTo>
                <a:lnTo>
                  <a:pt x="36426" y="21524"/>
                </a:lnTo>
                <a:lnTo>
                  <a:pt x="62917" y="21524"/>
                </a:lnTo>
                <a:lnTo>
                  <a:pt x="62917" y="29803"/>
                </a:lnTo>
                <a:lnTo>
                  <a:pt x="36426" y="29803"/>
                </a:lnTo>
                <a:lnTo>
                  <a:pt x="36426" y="51327"/>
                </a:lnTo>
                <a:lnTo>
                  <a:pt x="26491" y="51327"/>
                </a:lnTo>
                <a:lnTo>
                  <a:pt x="26491" y="29803"/>
                </a:lnTo>
                <a:lnTo>
                  <a:pt x="0" y="29803"/>
                </a:lnTo>
                <a:close/>
              </a:path>
            </a:pathLst>
          </a:custGeom>
          <a:solidFill>
            <a:srgbClr val="C41D57"/>
          </a:solidFill>
          <a:ln w="16550" cap="flat">
            <a:solidFill>
              <a:srgbClr val="3C7CEA"/>
            </a:solidFill>
            <a:prstDash val="solid"/>
            <a:miter/>
          </a:ln>
        </p:spPr>
        <p:txBody>
          <a:bodyPr/>
          <a:lstStyle/>
          <a:p>
            <a:endParaRPr lang="en-US"/>
          </a:p>
        </p:txBody>
      </p:sp>
      <p:sp>
        <p:nvSpPr>
          <p:cNvPr id="298" name="Freeform 297">
            <a:extLst>
              <a:ext uri="{FF2B5EF4-FFF2-40B4-BE49-F238E27FC236}">
                <a16:creationId xmlns:a16="http://schemas.microsoft.com/office/drawing/2014/main" id="{971AD1BC-7B02-06DE-0DB9-12CB0224046C}"/>
              </a:ext>
            </a:extLst>
          </p:cNvPr>
          <p:cNvSpPr/>
          <p:nvPr/>
        </p:nvSpPr>
        <p:spPr>
          <a:xfrm>
            <a:off x="1774542" y="2726113"/>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6 w 62916"/>
              <a:gd name="csY4" fmla="*/ 0 h 51326"/>
              <a:gd name="csX5" fmla="*/ 36426 w 62916"/>
              <a:gd name="csY5" fmla="*/ 21524 h 51326"/>
              <a:gd name="csX6" fmla="*/ 62917 w 62916"/>
              <a:gd name="csY6" fmla="*/ 21524 h 51326"/>
              <a:gd name="csX7" fmla="*/ 62917 w 62916"/>
              <a:gd name="csY7" fmla="*/ 29803 h 51326"/>
              <a:gd name="csX8" fmla="*/ 36426 w 62916"/>
              <a:gd name="csY8" fmla="*/ 29803 h 51326"/>
              <a:gd name="csX9" fmla="*/ 36426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6" y="0"/>
                </a:lnTo>
                <a:lnTo>
                  <a:pt x="36426" y="21524"/>
                </a:lnTo>
                <a:lnTo>
                  <a:pt x="62917" y="21524"/>
                </a:lnTo>
                <a:lnTo>
                  <a:pt x="62917" y="29803"/>
                </a:lnTo>
                <a:lnTo>
                  <a:pt x="36426" y="29803"/>
                </a:lnTo>
                <a:lnTo>
                  <a:pt x="36426" y="51327"/>
                </a:lnTo>
                <a:lnTo>
                  <a:pt x="26491" y="51327"/>
                </a:lnTo>
                <a:lnTo>
                  <a:pt x="26491" y="29803"/>
                </a:lnTo>
                <a:lnTo>
                  <a:pt x="0" y="29803"/>
                </a:lnTo>
                <a:close/>
              </a:path>
            </a:pathLst>
          </a:custGeom>
          <a:solidFill>
            <a:srgbClr val="C41D57"/>
          </a:solidFill>
          <a:ln w="16550" cap="flat">
            <a:solidFill>
              <a:srgbClr val="98D3FF"/>
            </a:solidFill>
            <a:prstDash val="solid"/>
            <a:miter/>
          </a:ln>
        </p:spPr>
        <p:txBody>
          <a:bodyPr/>
          <a:lstStyle/>
          <a:p>
            <a:endParaRPr lang="en-US"/>
          </a:p>
        </p:txBody>
      </p:sp>
      <p:sp>
        <p:nvSpPr>
          <p:cNvPr id="299" name="Freeform 298">
            <a:extLst>
              <a:ext uri="{FF2B5EF4-FFF2-40B4-BE49-F238E27FC236}">
                <a16:creationId xmlns:a16="http://schemas.microsoft.com/office/drawing/2014/main" id="{4A72729D-0E05-1A19-0716-192B37F55A35}"/>
              </a:ext>
            </a:extLst>
          </p:cNvPr>
          <p:cNvSpPr/>
          <p:nvPr/>
        </p:nvSpPr>
        <p:spPr>
          <a:xfrm>
            <a:off x="2007996" y="2757571"/>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6 w 62916"/>
              <a:gd name="csY4" fmla="*/ 0 h 51326"/>
              <a:gd name="csX5" fmla="*/ 36426 w 62916"/>
              <a:gd name="csY5" fmla="*/ 21524 h 51326"/>
              <a:gd name="csX6" fmla="*/ 62917 w 62916"/>
              <a:gd name="csY6" fmla="*/ 21524 h 51326"/>
              <a:gd name="csX7" fmla="*/ 62917 w 62916"/>
              <a:gd name="csY7" fmla="*/ 29803 h 51326"/>
              <a:gd name="csX8" fmla="*/ 36426 w 62916"/>
              <a:gd name="csY8" fmla="*/ 29803 h 51326"/>
              <a:gd name="csX9" fmla="*/ 36426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6" y="0"/>
                </a:lnTo>
                <a:lnTo>
                  <a:pt x="36426" y="21524"/>
                </a:lnTo>
                <a:lnTo>
                  <a:pt x="62917" y="21524"/>
                </a:lnTo>
                <a:lnTo>
                  <a:pt x="62917" y="29803"/>
                </a:lnTo>
                <a:lnTo>
                  <a:pt x="36426" y="29803"/>
                </a:lnTo>
                <a:lnTo>
                  <a:pt x="36426" y="51327"/>
                </a:lnTo>
                <a:lnTo>
                  <a:pt x="26491" y="51327"/>
                </a:lnTo>
                <a:lnTo>
                  <a:pt x="26491" y="29803"/>
                </a:lnTo>
                <a:lnTo>
                  <a:pt x="0" y="29803"/>
                </a:lnTo>
                <a:close/>
              </a:path>
            </a:pathLst>
          </a:custGeom>
          <a:solidFill>
            <a:srgbClr val="C41D57"/>
          </a:solidFill>
          <a:ln w="16550" cap="flat">
            <a:solidFill>
              <a:srgbClr val="98D3FF"/>
            </a:solidFill>
            <a:prstDash val="solid"/>
            <a:miter/>
          </a:ln>
        </p:spPr>
        <p:txBody>
          <a:bodyPr/>
          <a:lstStyle/>
          <a:p>
            <a:endParaRPr lang="en-US"/>
          </a:p>
        </p:txBody>
      </p:sp>
      <p:sp>
        <p:nvSpPr>
          <p:cNvPr id="300" name="Freeform 299">
            <a:extLst>
              <a:ext uri="{FF2B5EF4-FFF2-40B4-BE49-F238E27FC236}">
                <a16:creationId xmlns:a16="http://schemas.microsoft.com/office/drawing/2014/main" id="{2F4091DA-9409-3D6E-898C-A5BC844D2959}"/>
              </a:ext>
            </a:extLst>
          </p:cNvPr>
          <p:cNvSpPr/>
          <p:nvPr/>
        </p:nvSpPr>
        <p:spPr>
          <a:xfrm>
            <a:off x="2017930" y="2787374"/>
            <a:ext cx="62916" cy="51326"/>
          </a:xfrm>
          <a:custGeom>
            <a:avLst/>
            <a:gdLst>
              <a:gd name="csX0" fmla="*/ 0 w 62916"/>
              <a:gd name="csY0" fmla="*/ 29802 h 51326"/>
              <a:gd name="csX1" fmla="*/ 0 w 62916"/>
              <a:gd name="csY1" fmla="*/ 21524 h 51326"/>
              <a:gd name="csX2" fmla="*/ 26491 w 62916"/>
              <a:gd name="csY2" fmla="*/ 21524 h 51326"/>
              <a:gd name="csX3" fmla="*/ 26491 w 62916"/>
              <a:gd name="csY3" fmla="*/ 0 h 51326"/>
              <a:gd name="csX4" fmla="*/ 36425 w 62916"/>
              <a:gd name="csY4" fmla="*/ 0 h 51326"/>
              <a:gd name="csX5" fmla="*/ 36425 w 62916"/>
              <a:gd name="csY5" fmla="*/ 21524 h 51326"/>
              <a:gd name="csX6" fmla="*/ 62917 w 62916"/>
              <a:gd name="csY6" fmla="*/ 21524 h 51326"/>
              <a:gd name="csX7" fmla="*/ 62917 w 62916"/>
              <a:gd name="csY7" fmla="*/ 29802 h 51326"/>
              <a:gd name="csX8" fmla="*/ 36425 w 62916"/>
              <a:gd name="csY8" fmla="*/ 29802 h 51326"/>
              <a:gd name="csX9" fmla="*/ 36425 w 62916"/>
              <a:gd name="csY9" fmla="*/ 51327 h 51326"/>
              <a:gd name="csX10" fmla="*/ 26491 w 62916"/>
              <a:gd name="csY10" fmla="*/ 51327 h 51326"/>
              <a:gd name="csX11" fmla="*/ 26491 w 62916"/>
              <a:gd name="csY11" fmla="*/ 29802 h 51326"/>
              <a:gd name="csX12" fmla="*/ 0 w 62916"/>
              <a:gd name="csY12" fmla="*/ 29802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2"/>
                </a:moveTo>
                <a:lnTo>
                  <a:pt x="0" y="21524"/>
                </a:lnTo>
                <a:lnTo>
                  <a:pt x="26491" y="21524"/>
                </a:lnTo>
                <a:lnTo>
                  <a:pt x="26491" y="0"/>
                </a:lnTo>
                <a:lnTo>
                  <a:pt x="36425" y="0"/>
                </a:lnTo>
                <a:lnTo>
                  <a:pt x="36425" y="21524"/>
                </a:lnTo>
                <a:lnTo>
                  <a:pt x="62917" y="21524"/>
                </a:lnTo>
                <a:lnTo>
                  <a:pt x="62917" y="29802"/>
                </a:lnTo>
                <a:lnTo>
                  <a:pt x="36425" y="29802"/>
                </a:lnTo>
                <a:lnTo>
                  <a:pt x="36425" y="51327"/>
                </a:lnTo>
                <a:lnTo>
                  <a:pt x="26491" y="51327"/>
                </a:lnTo>
                <a:lnTo>
                  <a:pt x="26491" y="29802"/>
                </a:lnTo>
                <a:lnTo>
                  <a:pt x="0" y="29802"/>
                </a:lnTo>
                <a:close/>
              </a:path>
            </a:pathLst>
          </a:custGeom>
          <a:solidFill>
            <a:srgbClr val="C41D57"/>
          </a:solidFill>
          <a:ln w="16550" cap="flat">
            <a:solidFill>
              <a:srgbClr val="98D3FF"/>
            </a:solidFill>
            <a:prstDash val="solid"/>
            <a:miter/>
          </a:ln>
        </p:spPr>
        <p:txBody>
          <a:bodyPr/>
          <a:lstStyle/>
          <a:p>
            <a:endParaRPr lang="en-US"/>
          </a:p>
        </p:txBody>
      </p:sp>
      <p:sp>
        <p:nvSpPr>
          <p:cNvPr id="301" name="Freeform 300">
            <a:extLst>
              <a:ext uri="{FF2B5EF4-FFF2-40B4-BE49-F238E27FC236}">
                <a16:creationId xmlns:a16="http://schemas.microsoft.com/office/drawing/2014/main" id="{D2C4AF2C-529B-31A4-A87F-C312F764806E}"/>
              </a:ext>
            </a:extLst>
          </p:cNvPr>
          <p:cNvSpPr/>
          <p:nvPr/>
        </p:nvSpPr>
        <p:spPr>
          <a:xfrm>
            <a:off x="2036143" y="2851946"/>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5 w 62916"/>
              <a:gd name="csY4" fmla="*/ 0 h 51326"/>
              <a:gd name="csX5" fmla="*/ 36425 w 62916"/>
              <a:gd name="csY5" fmla="*/ 21524 h 51326"/>
              <a:gd name="csX6" fmla="*/ 62917 w 62916"/>
              <a:gd name="csY6" fmla="*/ 21524 h 51326"/>
              <a:gd name="csX7" fmla="*/ 62917 w 62916"/>
              <a:gd name="csY7" fmla="*/ 29803 h 51326"/>
              <a:gd name="csX8" fmla="*/ 36425 w 62916"/>
              <a:gd name="csY8" fmla="*/ 29803 h 51326"/>
              <a:gd name="csX9" fmla="*/ 36425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5" y="0"/>
                </a:lnTo>
                <a:lnTo>
                  <a:pt x="36425" y="21524"/>
                </a:lnTo>
                <a:lnTo>
                  <a:pt x="62917" y="21524"/>
                </a:lnTo>
                <a:lnTo>
                  <a:pt x="62917" y="29803"/>
                </a:lnTo>
                <a:lnTo>
                  <a:pt x="36425" y="29803"/>
                </a:lnTo>
                <a:lnTo>
                  <a:pt x="36425" y="51327"/>
                </a:lnTo>
                <a:lnTo>
                  <a:pt x="26491" y="51327"/>
                </a:lnTo>
                <a:lnTo>
                  <a:pt x="26491" y="29803"/>
                </a:lnTo>
                <a:lnTo>
                  <a:pt x="0" y="29803"/>
                </a:lnTo>
                <a:close/>
              </a:path>
            </a:pathLst>
          </a:custGeom>
          <a:solidFill>
            <a:srgbClr val="C41D57"/>
          </a:solidFill>
          <a:ln w="16550" cap="flat">
            <a:solidFill>
              <a:srgbClr val="98D3FF"/>
            </a:solidFill>
            <a:prstDash val="solid"/>
            <a:miter/>
          </a:ln>
        </p:spPr>
        <p:txBody>
          <a:bodyPr/>
          <a:lstStyle/>
          <a:p>
            <a:endParaRPr lang="en-US"/>
          </a:p>
        </p:txBody>
      </p:sp>
      <p:sp>
        <p:nvSpPr>
          <p:cNvPr id="302" name="Freeform 301">
            <a:extLst>
              <a:ext uri="{FF2B5EF4-FFF2-40B4-BE49-F238E27FC236}">
                <a16:creationId xmlns:a16="http://schemas.microsoft.com/office/drawing/2014/main" id="{5A52C591-F553-A19D-6D6F-11E5F3867464}"/>
              </a:ext>
            </a:extLst>
          </p:cNvPr>
          <p:cNvSpPr/>
          <p:nvPr/>
        </p:nvSpPr>
        <p:spPr>
          <a:xfrm>
            <a:off x="2804390" y="3544031"/>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5 w 62916"/>
              <a:gd name="csY4" fmla="*/ 0 h 51326"/>
              <a:gd name="csX5" fmla="*/ 36425 w 62916"/>
              <a:gd name="csY5" fmla="*/ 21524 h 51326"/>
              <a:gd name="csX6" fmla="*/ 62917 w 62916"/>
              <a:gd name="csY6" fmla="*/ 21524 h 51326"/>
              <a:gd name="csX7" fmla="*/ 62917 w 62916"/>
              <a:gd name="csY7" fmla="*/ 29803 h 51326"/>
              <a:gd name="csX8" fmla="*/ 36425 w 62916"/>
              <a:gd name="csY8" fmla="*/ 29803 h 51326"/>
              <a:gd name="csX9" fmla="*/ 36425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5" y="0"/>
                </a:lnTo>
                <a:lnTo>
                  <a:pt x="36425" y="21524"/>
                </a:lnTo>
                <a:lnTo>
                  <a:pt x="62917" y="21524"/>
                </a:lnTo>
                <a:lnTo>
                  <a:pt x="62917" y="29803"/>
                </a:lnTo>
                <a:lnTo>
                  <a:pt x="36425" y="29803"/>
                </a:lnTo>
                <a:lnTo>
                  <a:pt x="36425" y="51327"/>
                </a:lnTo>
                <a:lnTo>
                  <a:pt x="26491" y="51327"/>
                </a:lnTo>
                <a:lnTo>
                  <a:pt x="26491" y="29803"/>
                </a:lnTo>
                <a:lnTo>
                  <a:pt x="0" y="29803"/>
                </a:lnTo>
                <a:close/>
              </a:path>
            </a:pathLst>
          </a:custGeom>
          <a:solidFill>
            <a:srgbClr val="C41D57"/>
          </a:solidFill>
          <a:ln w="16550" cap="flat">
            <a:solidFill>
              <a:srgbClr val="98D3FF"/>
            </a:solidFill>
            <a:prstDash val="solid"/>
            <a:miter/>
          </a:ln>
        </p:spPr>
        <p:txBody>
          <a:bodyPr/>
          <a:lstStyle/>
          <a:p>
            <a:endParaRPr lang="en-US"/>
          </a:p>
        </p:txBody>
      </p:sp>
      <p:sp>
        <p:nvSpPr>
          <p:cNvPr id="303" name="Freeform 302">
            <a:extLst>
              <a:ext uri="{FF2B5EF4-FFF2-40B4-BE49-F238E27FC236}">
                <a16:creationId xmlns:a16="http://schemas.microsoft.com/office/drawing/2014/main" id="{43DB8AA1-4A94-28A5-8DA0-A25ECEE9DCC9}"/>
              </a:ext>
            </a:extLst>
          </p:cNvPr>
          <p:cNvSpPr/>
          <p:nvPr/>
        </p:nvSpPr>
        <p:spPr>
          <a:xfrm>
            <a:off x="2840815" y="3611914"/>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5 w 62916"/>
              <a:gd name="csY4" fmla="*/ 0 h 51326"/>
              <a:gd name="csX5" fmla="*/ 36425 w 62916"/>
              <a:gd name="csY5" fmla="*/ 21524 h 51326"/>
              <a:gd name="csX6" fmla="*/ 62917 w 62916"/>
              <a:gd name="csY6" fmla="*/ 21524 h 51326"/>
              <a:gd name="csX7" fmla="*/ 62917 w 62916"/>
              <a:gd name="csY7" fmla="*/ 29803 h 51326"/>
              <a:gd name="csX8" fmla="*/ 36425 w 62916"/>
              <a:gd name="csY8" fmla="*/ 29803 h 51326"/>
              <a:gd name="csX9" fmla="*/ 36425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5" y="0"/>
                </a:lnTo>
                <a:lnTo>
                  <a:pt x="36425" y="21524"/>
                </a:lnTo>
                <a:lnTo>
                  <a:pt x="62917" y="21524"/>
                </a:lnTo>
                <a:lnTo>
                  <a:pt x="62917" y="29803"/>
                </a:lnTo>
                <a:lnTo>
                  <a:pt x="36425" y="29803"/>
                </a:lnTo>
                <a:lnTo>
                  <a:pt x="36425" y="51327"/>
                </a:lnTo>
                <a:lnTo>
                  <a:pt x="26491" y="51327"/>
                </a:lnTo>
                <a:lnTo>
                  <a:pt x="26491" y="29803"/>
                </a:lnTo>
                <a:lnTo>
                  <a:pt x="0" y="29803"/>
                </a:lnTo>
                <a:close/>
              </a:path>
            </a:pathLst>
          </a:custGeom>
          <a:solidFill>
            <a:srgbClr val="C41D57"/>
          </a:solidFill>
          <a:ln w="16550" cap="flat">
            <a:solidFill>
              <a:srgbClr val="98D3FF"/>
            </a:solidFill>
            <a:prstDash val="solid"/>
            <a:miter/>
          </a:ln>
        </p:spPr>
        <p:txBody>
          <a:bodyPr/>
          <a:lstStyle/>
          <a:p>
            <a:endParaRPr lang="en-US"/>
          </a:p>
        </p:txBody>
      </p:sp>
      <p:sp>
        <p:nvSpPr>
          <p:cNvPr id="304" name="Freeform 303">
            <a:extLst>
              <a:ext uri="{FF2B5EF4-FFF2-40B4-BE49-F238E27FC236}">
                <a16:creationId xmlns:a16="http://schemas.microsoft.com/office/drawing/2014/main" id="{697419A1-19EB-D182-7AA5-FA97D527BA6C}"/>
              </a:ext>
            </a:extLst>
          </p:cNvPr>
          <p:cNvSpPr/>
          <p:nvPr/>
        </p:nvSpPr>
        <p:spPr>
          <a:xfrm>
            <a:off x="4619041" y="4174854"/>
            <a:ext cx="62917" cy="51326"/>
          </a:xfrm>
          <a:custGeom>
            <a:avLst/>
            <a:gdLst>
              <a:gd name="csX0" fmla="*/ 0 w 62917"/>
              <a:gd name="csY0" fmla="*/ 29803 h 51326"/>
              <a:gd name="csX1" fmla="*/ 0 w 62917"/>
              <a:gd name="csY1" fmla="*/ 21524 h 51326"/>
              <a:gd name="csX2" fmla="*/ 26491 w 62917"/>
              <a:gd name="csY2" fmla="*/ 21524 h 51326"/>
              <a:gd name="csX3" fmla="*/ 26491 w 62917"/>
              <a:gd name="csY3" fmla="*/ 0 h 51326"/>
              <a:gd name="csX4" fmla="*/ 36426 w 62917"/>
              <a:gd name="csY4" fmla="*/ 0 h 51326"/>
              <a:gd name="csX5" fmla="*/ 36426 w 62917"/>
              <a:gd name="csY5" fmla="*/ 21524 h 51326"/>
              <a:gd name="csX6" fmla="*/ 62917 w 62917"/>
              <a:gd name="csY6" fmla="*/ 21524 h 51326"/>
              <a:gd name="csX7" fmla="*/ 62917 w 62917"/>
              <a:gd name="csY7" fmla="*/ 29803 h 51326"/>
              <a:gd name="csX8" fmla="*/ 36426 w 62917"/>
              <a:gd name="csY8" fmla="*/ 29803 h 51326"/>
              <a:gd name="csX9" fmla="*/ 36426 w 62917"/>
              <a:gd name="csY9" fmla="*/ 51327 h 51326"/>
              <a:gd name="csX10" fmla="*/ 26491 w 62917"/>
              <a:gd name="csY10" fmla="*/ 51327 h 51326"/>
              <a:gd name="csX11" fmla="*/ 26491 w 62917"/>
              <a:gd name="csY11" fmla="*/ 29803 h 51326"/>
              <a:gd name="csX12" fmla="*/ 0 w 62917"/>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7" h="51326">
                <a:moveTo>
                  <a:pt x="0" y="29803"/>
                </a:moveTo>
                <a:lnTo>
                  <a:pt x="0" y="21524"/>
                </a:lnTo>
                <a:lnTo>
                  <a:pt x="26491" y="21524"/>
                </a:lnTo>
                <a:lnTo>
                  <a:pt x="26491" y="0"/>
                </a:lnTo>
                <a:lnTo>
                  <a:pt x="36426" y="0"/>
                </a:lnTo>
                <a:lnTo>
                  <a:pt x="36426" y="21524"/>
                </a:lnTo>
                <a:lnTo>
                  <a:pt x="62917" y="21524"/>
                </a:lnTo>
                <a:lnTo>
                  <a:pt x="62917" y="29803"/>
                </a:lnTo>
                <a:lnTo>
                  <a:pt x="36426" y="29803"/>
                </a:lnTo>
                <a:lnTo>
                  <a:pt x="36426" y="51327"/>
                </a:lnTo>
                <a:lnTo>
                  <a:pt x="26491" y="51327"/>
                </a:lnTo>
                <a:lnTo>
                  <a:pt x="26491" y="29803"/>
                </a:lnTo>
                <a:lnTo>
                  <a:pt x="0" y="29803"/>
                </a:lnTo>
                <a:close/>
              </a:path>
            </a:pathLst>
          </a:custGeom>
          <a:solidFill>
            <a:srgbClr val="C41D57"/>
          </a:solidFill>
          <a:ln w="16550" cap="flat">
            <a:solidFill>
              <a:srgbClr val="98D3FF"/>
            </a:solidFill>
            <a:prstDash val="solid"/>
            <a:miter/>
          </a:ln>
        </p:spPr>
        <p:txBody>
          <a:bodyPr/>
          <a:lstStyle/>
          <a:p>
            <a:endParaRPr lang="en-US"/>
          </a:p>
        </p:txBody>
      </p:sp>
      <p:sp>
        <p:nvSpPr>
          <p:cNvPr id="305" name="Freeform 304">
            <a:extLst>
              <a:ext uri="{FF2B5EF4-FFF2-40B4-BE49-F238E27FC236}">
                <a16:creationId xmlns:a16="http://schemas.microsoft.com/office/drawing/2014/main" id="{6B347C13-E866-E96D-9EAE-0D274FAA20FD}"/>
              </a:ext>
            </a:extLst>
          </p:cNvPr>
          <p:cNvSpPr/>
          <p:nvPr/>
        </p:nvSpPr>
        <p:spPr>
          <a:xfrm>
            <a:off x="4624008" y="4174854"/>
            <a:ext cx="62916" cy="51326"/>
          </a:xfrm>
          <a:custGeom>
            <a:avLst/>
            <a:gdLst>
              <a:gd name="csX0" fmla="*/ 0 w 62916"/>
              <a:gd name="csY0" fmla="*/ 29803 h 51326"/>
              <a:gd name="csX1" fmla="*/ 0 w 62916"/>
              <a:gd name="csY1" fmla="*/ 21524 h 51326"/>
              <a:gd name="csX2" fmla="*/ 26491 w 62916"/>
              <a:gd name="csY2" fmla="*/ 21524 h 51326"/>
              <a:gd name="csX3" fmla="*/ 26491 w 62916"/>
              <a:gd name="csY3" fmla="*/ 0 h 51326"/>
              <a:gd name="csX4" fmla="*/ 36425 w 62916"/>
              <a:gd name="csY4" fmla="*/ 0 h 51326"/>
              <a:gd name="csX5" fmla="*/ 36425 w 62916"/>
              <a:gd name="csY5" fmla="*/ 21524 h 51326"/>
              <a:gd name="csX6" fmla="*/ 62917 w 62916"/>
              <a:gd name="csY6" fmla="*/ 21524 h 51326"/>
              <a:gd name="csX7" fmla="*/ 62917 w 62916"/>
              <a:gd name="csY7" fmla="*/ 29803 h 51326"/>
              <a:gd name="csX8" fmla="*/ 36425 w 62916"/>
              <a:gd name="csY8" fmla="*/ 29803 h 51326"/>
              <a:gd name="csX9" fmla="*/ 36425 w 62916"/>
              <a:gd name="csY9" fmla="*/ 51327 h 51326"/>
              <a:gd name="csX10" fmla="*/ 26491 w 62916"/>
              <a:gd name="csY10" fmla="*/ 51327 h 51326"/>
              <a:gd name="csX11" fmla="*/ 26491 w 62916"/>
              <a:gd name="csY11" fmla="*/ 29803 h 51326"/>
              <a:gd name="csX12" fmla="*/ 0 w 62916"/>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3"/>
                </a:moveTo>
                <a:lnTo>
                  <a:pt x="0" y="21524"/>
                </a:lnTo>
                <a:lnTo>
                  <a:pt x="26491" y="21524"/>
                </a:lnTo>
                <a:lnTo>
                  <a:pt x="26491" y="0"/>
                </a:lnTo>
                <a:lnTo>
                  <a:pt x="36425" y="0"/>
                </a:lnTo>
                <a:lnTo>
                  <a:pt x="36425" y="21524"/>
                </a:lnTo>
                <a:lnTo>
                  <a:pt x="62917" y="21524"/>
                </a:lnTo>
                <a:lnTo>
                  <a:pt x="62917" y="29803"/>
                </a:lnTo>
                <a:lnTo>
                  <a:pt x="36425" y="29803"/>
                </a:lnTo>
                <a:lnTo>
                  <a:pt x="36425" y="51327"/>
                </a:lnTo>
                <a:lnTo>
                  <a:pt x="26491" y="51327"/>
                </a:lnTo>
                <a:lnTo>
                  <a:pt x="26491" y="29803"/>
                </a:lnTo>
                <a:lnTo>
                  <a:pt x="0" y="29803"/>
                </a:lnTo>
                <a:close/>
              </a:path>
            </a:pathLst>
          </a:custGeom>
          <a:solidFill>
            <a:srgbClr val="C41D57"/>
          </a:solidFill>
          <a:ln w="16550" cap="flat">
            <a:solidFill>
              <a:srgbClr val="98D3FF"/>
            </a:solidFill>
            <a:prstDash val="solid"/>
            <a:miter/>
          </a:ln>
        </p:spPr>
        <p:txBody>
          <a:bodyPr/>
          <a:lstStyle/>
          <a:p>
            <a:endParaRPr lang="en-US"/>
          </a:p>
        </p:txBody>
      </p:sp>
      <p:sp>
        <p:nvSpPr>
          <p:cNvPr id="306" name="Freeform 305">
            <a:extLst>
              <a:ext uri="{FF2B5EF4-FFF2-40B4-BE49-F238E27FC236}">
                <a16:creationId xmlns:a16="http://schemas.microsoft.com/office/drawing/2014/main" id="{782A6CE5-8339-5EA8-010F-5F6A0F718C28}"/>
              </a:ext>
            </a:extLst>
          </p:cNvPr>
          <p:cNvSpPr/>
          <p:nvPr/>
        </p:nvSpPr>
        <p:spPr>
          <a:xfrm>
            <a:off x="4633942" y="4174854"/>
            <a:ext cx="62917" cy="51326"/>
          </a:xfrm>
          <a:custGeom>
            <a:avLst/>
            <a:gdLst>
              <a:gd name="csX0" fmla="*/ 0 w 62917"/>
              <a:gd name="csY0" fmla="*/ 29803 h 51326"/>
              <a:gd name="csX1" fmla="*/ 0 w 62917"/>
              <a:gd name="csY1" fmla="*/ 21524 h 51326"/>
              <a:gd name="csX2" fmla="*/ 26491 w 62917"/>
              <a:gd name="csY2" fmla="*/ 21524 h 51326"/>
              <a:gd name="csX3" fmla="*/ 26491 w 62917"/>
              <a:gd name="csY3" fmla="*/ 0 h 51326"/>
              <a:gd name="csX4" fmla="*/ 36426 w 62917"/>
              <a:gd name="csY4" fmla="*/ 0 h 51326"/>
              <a:gd name="csX5" fmla="*/ 36426 w 62917"/>
              <a:gd name="csY5" fmla="*/ 21524 h 51326"/>
              <a:gd name="csX6" fmla="*/ 62917 w 62917"/>
              <a:gd name="csY6" fmla="*/ 21524 h 51326"/>
              <a:gd name="csX7" fmla="*/ 62917 w 62917"/>
              <a:gd name="csY7" fmla="*/ 29803 h 51326"/>
              <a:gd name="csX8" fmla="*/ 36426 w 62917"/>
              <a:gd name="csY8" fmla="*/ 29803 h 51326"/>
              <a:gd name="csX9" fmla="*/ 36426 w 62917"/>
              <a:gd name="csY9" fmla="*/ 51327 h 51326"/>
              <a:gd name="csX10" fmla="*/ 26491 w 62917"/>
              <a:gd name="csY10" fmla="*/ 51327 h 51326"/>
              <a:gd name="csX11" fmla="*/ 26491 w 62917"/>
              <a:gd name="csY11" fmla="*/ 29803 h 51326"/>
              <a:gd name="csX12" fmla="*/ 0 w 62917"/>
              <a:gd name="csY12" fmla="*/ 29803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7" h="51326">
                <a:moveTo>
                  <a:pt x="0" y="29803"/>
                </a:moveTo>
                <a:lnTo>
                  <a:pt x="0" y="21524"/>
                </a:lnTo>
                <a:lnTo>
                  <a:pt x="26491" y="21524"/>
                </a:lnTo>
                <a:lnTo>
                  <a:pt x="26491" y="0"/>
                </a:lnTo>
                <a:lnTo>
                  <a:pt x="36426" y="0"/>
                </a:lnTo>
                <a:lnTo>
                  <a:pt x="36426" y="21524"/>
                </a:lnTo>
                <a:lnTo>
                  <a:pt x="62917" y="21524"/>
                </a:lnTo>
                <a:lnTo>
                  <a:pt x="62917" y="29803"/>
                </a:lnTo>
                <a:lnTo>
                  <a:pt x="36426" y="29803"/>
                </a:lnTo>
                <a:lnTo>
                  <a:pt x="36426" y="51327"/>
                </a:lnTo>
                <a:lnTo>
                  <a:pt x="26491" y="51327"/>
                </a:lnTo>
                <a:lnTo>
                  <a:pt x="26491" y="29803"/>
                </a:lnTo>
                <a:lnTo>
                  <a:pt x="0" y="29803"/>
                </a:lnTo>
                <a:close/>
              </a:path>
            </a:pathLst>
          </a:custGeom>
          <a:solidFill>
            <a:srgbClr val="C41D57"/>
          </a:solidFill>
          <a:ln w="16550" cap="flat">
            <a:solidFill>
              <a:srgbClr val="98D3FF"/>
            </a:solidFill>
            <a:prstDash val="solid"/>
            <a:miter/>
          </a:ln>
        </p:spPr>
        <p:txBody>
          <a:bodyPr/>
          <a:lstStyle/>
          <a:p>
            <a:endParaRPr lang="en-US"/>
          </a:p>
        </p:txBody>
      </p:sp>
      <p:sp>
        <p:nvSpPr>
          <p:cNvPr id="307" name="Freeform 306">
            <a:extLst>
              <a:ext uri="{FF2B5EF4-FFF2-40B4-BE49-F238E27FC236}">
                <a16:creationId xmlns:a16="http://schemas.microsoft.com/office/drawing/2014/main" id="{9788EACC-FC67-E16F-F1DA-BF477159F991}"/>
              </a:ext>
            </a:extLst>
          </p:cNvPr>
          <p:cNvSpPr/>
          <p:nvPr/>
        </p:nvSpPr>
        <p:spPr>
          <a:xfrm>
            <a:off x="5031311" y="4303999"/>
            <a:ext cx="62917" cy="51326"/>
          </a:xfrm>
          <a:custGeom>
            <a:avLst/>
            <a:gdLst>
              <a:gd name="csX0" fmla="*/ 0 w 62917"/>
              <a:gd name="csY0" fmla="*/ 29802 h 51326"/>
              <a:gd name="csX1" fmla="*/ 0 w 62917"/>
              <a:gd name="csY1" fmla="*/ 21524 h 51326"/>
              <a:gd name="csX2" fmla="*/ 26491 w 62917"/>
              <a:gd name="csY2" fmla="*/ 21524 h 51326"/>
              <a:gd name="csX3" fmla="*/ 26491 w 62917"/>
              <a:gd name="csY3" fmla="*/ 0 h 51326"/>
              <a:gd name="csX4" fmla="*/ 36426 w 62917"/>
              <a:gd name="csY4" fmla="*/ 0 h 51326"/>
              <a:gd name="csX5" fmla="*/ 36426 w 62917"/>
              <a:gd name="csY5" fmla="*/ 21524 h 51326"/>
              <a:gd name="csX6" fmla="*/ 62917 w 62917"/>
              <a:gd name="csY6" fmla="*/ 21524 h 51326"/>
              <a:gd name="csX7" fmla="*/ 62917 w 62917"/>
              <a:gd name="csY7" fmla="*/ 29802 h 51326"/>
              <a:gd name="csX8" fmla="*/ 36426 w 62917"/>
              <a:gd name="csY8" fmla="*/ 29802 h 51326"/>
              <a:gd name="csX9" fmla="*/ 36426 w 62917"/>
              <a:gd name="csY9" fmla="*/ 51326 h 51326"/>
              <a:gd name="csX10" fmla="*/ 26491 w 62917"/>
              <a:gd name="csY10" fmla="*/ 51326 h 51326"/>
              <a:gd name="csX11" fmla="*/ 26491 w 62917"/>
              <a:gd name="csY11" fmla="*/ 29802 h 51326"/>
              <a:gd name="csX12" fmla="*/ 0 w 62917"/>
              <a:gd name="csY12" fmla="*/ 29802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7" h="51326">
                <a:moveTo>
                  <a:pt x="0" y="29802"/>
                </a:moveTo>
                <a:lnTo>
                  <a:pt x="0" y="21524"/>
                </a:lnTo>
                <a:lnTo>
                  <a:pt x="26491" y="21524"/>
                </a:lnTo>
                <a:lnTo>
                  <a:pt x="26491" y="0"/>
                </a:lnTo>
                <a:lnTo>
                  <a:pt x="36426" y="0"/>
                </a:lnTo>
                <a:lnTo>
                  <a:pt x="36426" y="21524"/>
                </a:lnTo>
                <a:lnTo>
                  <a:pt x="62917" y="21524"/>
                </a:lnTo>
                <a:lnTo>
                  <a:pt x="62917" y="29802"/>
                </a:lnTo>
                <a:lnTo>
                  <a:pt x="36426" y="29802"/>
                </a:lnTo>
                <a:lnTo>
                  <a:pt x="36426" y="51326"/>
                </a:lnTo>
                <a:lnTo>
                  <a:pt x="26491" y="51326"/>
                </a:lnTo>
                <a:lnTo>
                  <a:pt x="26491" y="29802"/>
                </a:lnTo>
                <a:lnTo>
                  <a:pt x="0" y="29802"/>
                </a:lnTo>
                <a:close/>
              </a:path>
            </a:pathLst>
          </a:custGeom>
          <a:solidFill>
            <a:srgbClr val="C41D57"/>
          </a:solidFill>
          <a:ln w="16550" cap="flat">
            <a:solidFill>
              <a:srgbClr val="98D3FF"/>
            </a:solidFill>
            <a:prstDash val="solid"/>
            <a:miter/>
          </a:ln>
        </p:spPr>
        <p:txBody>
          <a:bodyPr/>
          <a:lstStyle/>
          <a:p>
            <a:endParaRPr lang="en-US"/>
          </a:p>
        </p:txBody>
      </p:sp>
      <p:sp>
        <p:nvSpPr>
          <p:cNvPr id="308" name="Freeform 307">
            <a:extLst>
              <a:ext uri="{FF2B5EF4-FFF2-40B4-BE49-F238E27FC236}">
                <a16:creationId xmlns:a16="http://schemas.microsoft.com/office/drawing/2014/main" id="{03183F81-3CB9-8397-6BDA-2AFCFC41A327}"/>
              </a:ext>
            </a:extLst>
          </p:cNvPr>
          <p:cNvSpPr/>
          <p:nvPr/>
        </p:nvSpPr>
        <p:spPr>
          <a:xfrm>
            <a:off x="5054491" y="4303999"/>
            <a:ext cx="62916" cy="51326"/>
          </a:xfrm>
          <a:custGeom>
            <a:avLst/>
            <a:gdLst>
              <a:gd name="csX0" fmla="*/ 0 w 62916"/>
              <a:gd name="csY0" fmla="*/ 29802 h 51326"/>
              <a:gd name="csX1" fmla="*/ 0 w 62916"/>
              <a:gd name="csY1" fmla="*/ 21524 h 51326"/>
              <a:gd name="csX2" fmla="*/ 26491 w 62916"/>
              <a:gd name="csY2" fmla="*/ 21524 h 51326"/>
              <a:gd name="csX3" fmla="*/ 26491 w 62916"/>
              <a:gd name="csY3" fmla="*/ 0 h 51326"/>
              <a:gd name="csX4" fmla="*/ 36425 w 62916"/>
              <a:gd name="csY4" fmla="*/ 0 h 51326"/>
              <a:gd name="csX5" fmla="*/ 36425 w 62916"/>
              <a:gd name="csY5" fmla="*/ 21524 h 51326"/>
              <a:gd name="csX6" fmla="*/ 62917 w 62916"/>
              <a:gd name="csY6" fmla="*/ 21524 h 51326"/>
              <a:gd name="csX7" fmla="*/ 62917 w 62916"/>
              <a:gd name="csY7" fmla="*/ 29802 h 51326"/>
              <a:gd name="csX8" fmla="*/ 36425 w 62916"/>
              <a:gd name="csY8" fmla="*/ 29802 h 51326"/>
              <a:gd name="csX9" fmla="*/ 36425 w 62916"/>
              <a:gd name="csY9" fmla="*/ 51326 h 51326"/>
              <a:gd name="csX10" fmla="*/ 26491 w 62916"/>
              <a:gd name="csY10" fmla="*/ 51326 h 51326"/>
              <a:gd name="csX11" fmla="*/ 26491 w 62916"/>
              <a:gd name="csY11" fmla="*/ 29802 h 51326"/>
              <a:gd name="csX12" fmla="*/ 0 w 62916"/>
              <a:gd name="csY12" fmla="*/ 29802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6" h="51326">
                <a:moveTo>
                  <a:pt x="0" y="29802"/>
                </a:moveTo>
                <a:lnTo>
                  <a:pt x="0" y="21524"/>
                </a:lnTo>
                <a:lnTo>
                  <a:pt x="26491" y="21524"/>
                </a:lnTo>
                <a:lnTo>
                  <a:pt x="26491" y="0"/>
                </a:lnTo>
                <a:lnTo>
                  <a:pt x="36425" y="0"/>
                </a:lnTo>
                <a:lnTo>
                  <a:pt x="36425" y="21524"/>
                </a:lnTo>
                <a:lnTo>
                  <a:pt x="62917" y="21524"/>
                </a:lnTo>
                <a:lnTo>
                  <a:pt x="62917" y="29802"/>
                </a:lnTo>
                <a:lnTo>
                  <a:pt x="36425" y="29802"/>
                </a:lnTo>
                <a:lnTo>
                  <a:pt x="36425" y="51326"/>
                </a:lnTo>
                <a:lnTo>
                  <a:pt x="26491" y="51326"/>
                </a:lnTo>
                <a:lnTo>
                  <a:pt x="26491" y="29802"/>
                </a:lnTo>
                <a:lnTo>
                  <a:pt x="0" y="29802"/>
                </a:lnTo>
                <a:close/>
              </a:path>
            </a:pathLst>
          </a:custGeom>
          <a:solidFill>
            <a:srgbClr val="C41D57"/>
          </a:solidFill>
          <a:ln w="16550" cap="flat">
            <a:solidFill>
              <a:srgbClr val="98D3FF"/>
            </a:solidFill>
            <a:prstDash val="solid"/>
            <a:miter/>
          </a:ln>
        </p:spPr>
        <p:txBody>
          <a:bodyPr/>
          <a:lstStyle/>
          <a:p>
            <a:endParaRPr lang="en-US"/>
          </a:p>
        </p:txBody>
      </p:sp>
      <p:sp>
        <p:nvSpPr>
          <p:cNvPr id="309" name="Freeform 308">
            <a:extLst>
              <a:ext uri="{FF2B5EF4-FFF2-40B4-BE49-F238E27FC236}">
                <a16:creationId xmlns:a16="http://schemas.microsoft.com/office/drawing/2014/main" id="{16664C83-258D-A71B-C9A6-AC595244C4D7}"/>
              </a:ext>
            </a:extLst>
          </p:cNvPr>
          <p:cNvSpPr/>
          <p:nvPr/>
        </p:nvSpPr>
        <p:spPr>
          <a:xfrm>
            <a:off x="5138932" y="4433143"/>
            <a:ext cx="62917" cy="51326"/>
          </a:xfrm>
          <a:custGeom>
            <a:avLst/>
            <a:gdLst>
              <a:gd name="csX0" fmla="*/ 0 w 62917"/>
              <a:gd name="csY0" fmla="*/ 29802 h 51326"/>
              <a:gd name="csX1" fmla="*/ 0 w 62917"/>
              <a:gd name="csY1" fmla="*/ 21524 h 51326"/>
              <a:gd name="csX2" fmla="*/ 26491 w 62917"/>
              <a:gd name="csY2" fmla="*/ 21524 h 51326"/>
              <a:gd name="csX3" fmla="*/ 26491 w 62917"/>
              <a:gd name="csY3" fmla="*/ 0 h 51326"/>
              <a:gd name="csX4" fmla="*/ 36426 w 62917"/>
              <a:gd name="csY4" fmla="*/ 0 h 51326"/>
              <a:gd name="csX5" fmla="*/ 36426 w 62917"/>
              <a:gd name="csY5" fmla="*/ 21524 h 51326"/>
              <a:gd name="csX6" fmla="*/ 62917 w 62917"/>
              <a:gd name="csY6" fmla="*/ 21524 h 51326"/>
              <a:gd name="csX7" fmla="*/ 62917 w 62917"/>
              <a:gd name="csY7" fmla="*/ 29802 h 51326"/>
              <a:gd name="csX8" fmla="*/ 36426 w 62917"/>
              <a:gd name="csY8" fmla="*/ 29802 h 51326"/>
              <a:gd name="csX9" fmla="*/ 36426 w 62917"/>
              <a:gd name="csY9" fmla="*/ 51327 h 51326"/>
              <a:gd name="csX10" fmla="*/ 26491 w 62917"/>
              <a:gd name="csY10" fmla="*/ 51327 h 51326"/>
              <a:gd name="csX11" fmla="*/ 26491 w 62917"/>
              <a:gd name="csY11" fmla="*/ 29802 h 51326"/>
              <a:gd name="csX12" fmla="*/ 0 w 62917"/>
              <a:gd name="csY12" fmla="*/ 29802 h 513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62917" h="51326">
                <a:moveTo>
                  <a:pt x="0" y="29802"/>
                </a:moveTo>
                <a:lnTo>
                  <a:pt x="0" y="21524"/>
                </a:lnTo>
                <a:lnTo>
                  <a:pt x="26491" y="21524"/>
                </a:lnTo>
                <a:lnTo>
                  <a:pt x="26491" y="0"/>
                </a:lnTo>
                <a:lnTo>
                  <a:pt x="36426" y="0"/>
                </a:lnTo>
                <a:lnTo>
                  <a:pt x="36426" y="21524"/>
                </a:lnTo>
                <a:lnTo>
                  <a:pt x="62917" y="21524"/>
                </a:lnTo>
                <a:lnTo>
                  <a:pt x="62917" y="29802"/>
                </a:lnTo>
                <a:lnTo>
                  <a:pt x="36426" y="29802"/>
                </a:lnTo>
                <a:lnTo>
                  <a:pt x="36426" y="51327"/>
                </a:lnTo>
                <a:lnTo>
                  <a:pt x="26491" y="51327"/>
                </a:lnTo>
                <a:lnTo>
                  <a:pt x="26491" y="29802"/>
                </a:lnTo>
                <a:lnTo>
                  <a:pt x="0" y="29802"/>
                </a:lnTo>
                <a:close/>
              </a:path>
            </a:pathLst>
          </a:custGeom>
          <a:solidFill>
            <a:srgbClr val="C41D57"/>
          </a:solidFill>
          <a:ln w="16550" cap="flat">
            <a:solidFill>
              <a:srgbClr val="98D3FF"/>
            </a:solidFill>
            <a:prstDash val="solid"/>
            <a:miter/>
          </a:ln>
        </p:spPr>
        <p:txBody>
          <a:bodyPr/>
          <a:lstStyle/>
          <a:p>
            <a:endParaRPr lang="en-US"/>
          </a:p>
        </p:txBody>
      </p:sp>
      <p:grpSp>
        <p:nvGrpSpPr>
          <p:cNvPr id="310" name="Graphic 21">
            <a:extLst>
              <a:ext uri="{FF2B5EF4-FFF2-40B4-BE49-F238E27FC236}">
                <a16:creationId xmlns:a16="http://schemas.microsoft.com/office/drawing/2014/main" id="{877BC9C6-68CF-8330-056F-094FCFFABD7B}"/>
              </a:ext>
            </a:extLst>
          </p:cNvPr>
          <p:cNvGrpSpPr/>
          <p:nvPr/>
        </p:nvGrpSpPr>
        <p:grpSpPr>
          <a:xfrm>
            <a:off x="1405320" y="4147676"/>
            <a:ext cx="6392103" cy="506343"/>
            <a:chOff x="1405320" y="4147676"/>
            <a:chExt cx="6392103" cy="506343"/>
          </a:xfrm>
        </p:grpSpPr>
        <p:grpSp>
          <p:nvGrpSpPr>
            <p:cNvPr id="311" name="Graphic 21">
              <a:extLst>
                <a:ext uri="{FF2B5EF4-FFF2-40B4-BE49-F238E27FC236}">
                  <a16:creationId xmlns:a16="http://schemas.microsoft.com/office/drawing/2014/main" id="{13927150-8EE5-BED6-84D3-88695DCD8167}"/>
                </a:ext>
              </a:extLst>
            </p:cNvPr>
            <p:cNvGrpSpPr/>
            <p:nvPr/>
          </p:nvGrpSpPr>
          <p:grpSpPr>
            <a:xfrm>
              <a:off x="1405320" y="4147676"/>
              <a:ext cx="890199" cy="506343"/>
              <a:chOff x="1405320" y="4147676"/>
              <a:chExt cx="890199" cy="506343"/>
            </a:xfrm>
          </p:grpSpPr>
          <p:sp>
            <p:nvSpPr>
              <p:cNvPr id="312" name="Freeform 311">
                <a:extLst>
                  <a:ext uri="{FF2B5EF4-FFF2-40B4-BE49-F238E27FC236}">
                    <a16:creationId xmlns:a16="http://schemas.microsoft.com/office/drawing/2014/main" id="{CEFF81BE-7ECA-2B8A-41D4-849BC209055E}"/>
                  </a:ext>
                </a:extLst>
              </p:cNvPr>
              <p:cNvSpPr/>
              <p:nvPr/>
            </p:nvSpPr>
            <p:spPr>
              <a:xfrm>
                <a:off x="1405320" y="4274196"/>
                <a:ext cx="137423" cy="16557"/>
              </a:xfrm>
              <a:custGeom>
                <a:avLst/>
                <a:gdLst>
                  <a:gd name="csX0" fmla="*/ 0 w 137423"/>
                  <a:gd name="csY0" fmla="*/ 0 h 16557"/>
                  <a:gd name="csX1" fmla="*/ 137423 w 137423"/>
                  <a:gd name="csY1" fmla="*/ 0 h 16557"/>
                </a:gdLst>
                <a:ahLst/>
                <a:cxnLst>
                  <a:cxn ang="0">
                    <a:pos x="csX0" y="csY0"/>
                  </a:cxn>
                  <a:cxn ang="0">
                    <a:pos x="csX1" y="csY1"/>
                  </a:cxn>
                </a:cxnLst>
                <a:rect l="l" t="t" r="r" b="b"/>
                <a:pathLst>
                  <a:path w="137423" h="16557">
                    <a:moveTo>
                      <a:pt x="0" y="0"/>
                    </a:moveTo>
                    <a:lnTo>
                      <a:pt x="137423" y="0"/>
                    </a:lnTo>
                  </a:path>
                </a:pathLst>
              </a:custGeom>
              <a:ln w="16550" cap="flat">
                <a:solidFill>
                  <a:srgbClr val="98D3FF"/>
                </a:solidFill>
                <a:prstDash val="solid"/>
                <a:miter/>
              </a:ln>
            </p:spPr>
            <p:txBody>
              <a:bodyPr/>
              <a:lstStyle/>
              <a:p>
                <a:endParaRPr lang="en-US"/>
              </a:p>
            </p:txBody>
          </p:sp>
          <p:sp>
            <p:nvSpPr>
              <p:cNvPr id="313" name="Freeform 312">
                <a:extLst>
                  <a:ext uri="{FF2B5EF4-FFF2-40B4-BE49-F238E27FC236}">
                    <a16:creationId xmlns:a16="http://schemas.microsoft.com/office/drawing/2014/main" id="{3709CC9A-6D71-5312-F0E3-5911F2FE4343}"/>
                  </a:ext>
                </a:extLst>
              </p:cNvPr>
              <p:cNvSpPr/>
              <p:nvPr/>
            </p:nvSpPr>
            <p:spPr>
              <a:xfrm>
                <a:off x="1405320" y="4570567"/>
                <a:ext cx="137423" cy="16557"/>
              </a:xfrm>
              <a:custGeom>
                <a:avLst/>
                <a:gdLst>
                  <a:gd name="csX0" fmla="*/ 0 w 137423"/>
                  <a:gd name="csY0" fmla="*/ 0 h 16557"/>
                  <a:gd name="csX1" fmla="*/ 137423 w 137423"/>
                  <a:gd name="csY1" fmla="*/ 0 h 16557"/>
                </a:gdLst>
                <a:ahLst/>
                <a:cxnLst>
                  <a:cxn ang="0">
                    <a:pos x="csX0" y="csY0"/>
                  </a:cxn>
                  <a:cxn ang="0">
                    <a:pos x="csX1" y="csY1"/>
                  </a:cxn>
                </a:cxnLst>
                <a:rect l="l" t="t" r="r" b="b"/>
                <a:pathLst>
                  <a:path w="137423" h="16557">
                    <a:moveTo>
                      <a:pt x="0" y="0"/>
                    </a:moveTo>
                    <a:lnTo>
                      <a:pt x="137423" y="0"/>
                    </a:lnTo>
                  </a:path>
                </a:pathLst>
              </a:custGeom>
              <a:ln w="16550" cap="flat">
                <a:solidFill>
                  <a:srgbClr val="3C7CEA"/>
                </a:solidFill>
                <a:prstDash val="solid"/>
                <a:miter/>
              </a:ln>
            </p:spPr>
            <p:txBody>
              <a:bodyPr/>
              <a:lstStyle/>
              <a:p>
                <a:endParaRPr lang="en-US"/>
              </a:p>
            </p:txBody>
          </p:sp>
          <p:sp>
            <p:nvSpPr>
              <p:cNvPr id="314" name="TextBox 313">
                <a:extLst>
                  <a:ext uri="{FF2B5EF4-FFF2-40B4-BE49-F238E27FC236}">
                    <a16:creationId xmlns:a16="http://schemas.microsoft.com/office/drawing/2014/main" id="{93FF6F04-B2CA-A0D4-9B75-7F991996DDDC}"/>
                  </a:ext>
                </a:extLst>
              </p:cNvPr>
              <p:cNvSpPr txBox="1"/>
              <p:nvPr/>
            </p:nvSpPr>
            <p:spPr>
              <a:xfrm>
                <a:off x="1524154" y="4447359"/>
                <a:ext cx="712054" cy="206660"/>
              </a:xfrm>
              <a:prstGeom prst="rect">
                <a:avLst/>
              </a:prstGeom>
              <a:noFill/>
            </p:spPr>
            <p:txBody>
              <a:bodyPr wrap="none" rtlCol="0">
                <a:spAutoFit/>
              </a:bodyPr>
              <a:lstStyle/>
              <a:p>
                <a:pPr algn="l"/>
                <a:r>
                  <a:rPr lang="en-US" sz="743" spc="0" baseline="0" dirty="0" err="1">
                    <a:ln/>
                    <a:solidFill>
                      <a:srgbClr val="3C7CEA"/>
                    </a:solidFill>
                    <a:latin typeface="Arial"/>
                    <a:cs typeface="Arial"/>
                    <a:sym typeface="Arial"/>
                    <a:rtl val="0"/>
                  </a:rPr>
                  <a:t>Imlunestrant</a:t>
                </a:r>
                <a:endParaRPr lang="en-US" sz="743" spc="0" baseline="0" dirty="0">
                  <a:ln/>
                  <a:solidFill>
                    <a:srgbClr val="3C7CEA"/>
                  </a:solidFill>
                  <a:latin typeface="Arial"/>
                  <a:cs typeface="Arial"/>
                  <a:sym typeface="Arial"/>
                  <a:rtl val="0"/>
                </a:endParaRPr>
              </a:p>
            </p:txBody>
          </p:sp>
          <p:sp>
            <p:nvSpPr>
              <p:cNvPr id="315" name="TextBox 314">
                <a:extLst>
                  <a:ext uri="{FF2B5EF4-FFF2-40B4-BE49-F238E27FC236}">
                    <a16:creationId xmlns:a16="http://schemas.microsoft.com/office/drawing/2014/main" id="{EF6EA8F6-18A8-61A5-95C4-C6248775B6B5}"/>
                  </a:ext>
                </a:extLst>
              </p:cNvPr>
              <p:cNvSpPr txBox="1"/>
              <p:nvPr/>
            </p:nvSpPr>
            <p:spPr>
              <a:xfrm>
                <a:off x="1524154" y="4147676"/>
                <a:ext cx="712054" cy="206660"/>
              </a:xfrm>
              <a:prstGeom prst="rect">
                <a:avLst/>
              </a:prstGeom>
              <a:noFill/>
            </p:spPr>
            <p:txBody>
              <a:bodyPr wrap="none" rtlCol="0">
                <a:spAutoFit/>
              </a:bodyPr>
              <a:lstStyle/>
              <a:p>
                <a:pPr algn="l"/>
                <a:r>
                  <a:rPr lang="en-US" sz="743" spc="0" baseline="0" dirty="0" err="1">
                    <a:ln/>
                    <a:solidFill>
                      <a:schemeClr val="accent1">
                        <a:lumMod val="50000"/>
                        <a:lumOff val="50000"/>
                      </a:schemeClr>
                    </a:solidFill>
                    <a:latin typeface="Arial"/>
                    <a:cs typeface="Arial"/>
                    <a:sym typeface="Arial"/>
                    <a:rtl val="0"/>
                  </a:rPr>
                  <a:t>Imlunestrant</a:t>
                </a:r>
                <a:endParaRPr lang="en-US" sz="743" spc="0" baseline="0" dirty="0">
                  <a:ln/>
                  <a:solidFill>
                    <a:schemeClr val="accent1">
                      <a:lumMod val="50000"/>
                      <a:lumOff val="50000"/>
                    </a:schemeClr>
                  </a:solidFill>
                  <a:latin typeface="Arial"/>
                  <a:cs typeface="Arial"/>
                  <a:sym typeface="Arial"/>
                  <a:rtl val="0"/>
                </a:endParaRPr>
              </a:p>
            </p:txBody>
          </p:sp>
          <p:sp>
            <p:nvSpPr>
              <p:cNvPr id="316" name="TextBox 315">
                <a:extLst>
                  <a:ext uri="{FF2B5EF4-FFF2-40B4-BE49-F238E27FC236}">
                    <a16:creationId xmlns:a16="http://schemas.microsoft.com/office/drawing/2014/main" id="{DE79B2D0-934B-B451-E535-2D05A58CC352}"/>
                  </a:ext>
                </a:extLst>
              </p:cNvPr>
              <p:cNvSpPr txBox="1"/>
              <p:nvPr/>
            </p:nvSpPr>
            <p:spPr>
              <a:xfrm>
                <a:off x="1524154" y="4296690"/>
                <a:ext cx="771365" cy="206660"/>
              </a:xfrm>
              <a:prstGeom prst="rect">
                <a:avLst/>
              </a:prstGeom>
              <a:noFill/>
            </p:spPr>
            <p:txBody>
              <a:bodyPr wrap="none" rtlCol="0">
                <a:spAutoFit/>
              </a:bodyPr>
              <a:lstStyle/>
              <a:p>
                <a:pPr algn="l"/>
                <a:r>
                  <a:rPr lang="en-US" sz="743" spc="0" baseline="0" dirty="0">
                    <a:ln/>
                    <a:solidFill>
                      <a:schemeClr val="accent1">
                        <a:lumMod val="50000"/>
                        <a:lumOff val="50000"/>
                      </a:schemeClr>
                    </a:solidFill>
                    <a:latin typeface="Arial"/>
                    <a:cs typeface="Arial"/>
                    <a:sym typeface="Arial"/>
                    <a:rtl val="0"/>
                  </a:rPr>
                  <a:t>+ </a:t>
                </a:r>
                <a:r>
                  <a:rPr lang="en-US" sz="743" spc="0" baseline="0" dirty="0" err="1">
                    <a:ln/>
                    <a:solidFill>
                      <a:schemeClr val="accent1">
                        <a:lumMod val="50000"/>
                        <a:lumOff val="50000"/>
                      </a:schemeClr>
                    </a:solidFill>
                    <a:latin typeface="Arial"/>
                    <a:cs typeface="Arial"/>
                    <a:sym typeface="Arial"/>
                    <a:rtl val="0"/>
                  </a:rPr>
                  <a:t>abemaciclib</a:t>
                </a:r>
                <a:endParaRPr lang="en-US" sz="743" spc="0" baseline="0" dirty="0">
                  <a:ln/>
                  <a:solidFill>
                    <a:schemeClr val="accent1">
                      <a:lumMod val="50000"/>
                      <a:lumOff val="50000"/>
                    </a:schemeClr>
                  </a:solidFill>
                  <a:latin typeface="Arial"/>
                  <a:cs typeface="Arial"/>
                  <a:sym typeface="Arial"/>
                  <a:rtl val="0"/>
                </a:endParaRPr>
              </a:p>
            </p:txBody>
          </p:sp>
        </p:grpSp>
        <p:grpSp>
          <p:nvGrpSpPr>
            <p:cNvPr id="317" name="Graphic 21">
              <a:extLst>
                <a:ext uri="{FF2B5EF4-FFF2-40B4-BE49-F238E27FC236}">
                  <a16:creationId xmlns:a16="http://schemas.microsoft.com/office/drawing/2014/main" id="{4BFFBEF6-D7C5-C759-A8A4-5E96254422F5}"/>
                </a:ext>
              </a:extLst>
            </p:cNvPr>
            <p:cNvGrpSpPr/>
            <p:nvPr/>
          </p:nvGrpSpPr>
          <p:grpSpPr>
            <a:xfrm>
              <a:off x="6905568" y="4147676"/>
              <a:ext cx="891855" cy="506343"/>
              <a:chOff x="6905568" y="4147676"/>
              <a:chExt cx="891855" cy="506343"/>
            </a:xfrm>
          </p:grpSpPr>
          <p:sp>
            <p:nvSpPr>
              <p:cNvPr id="318" name="Freeform 317">
                <a:extLst>
                  <a:ext uri="{FF2B5EF4-FFF2-40B4-BE49-F238E27FC236}">
                    <a16:creationId xmlns:a16="http://schemas.microsoft.com/office/drawing/2014/main" id="{D44CE645-678D-35F4-A6C0-9B2B669AB6AB}"/>
                  </a:ext>
                </a:extLst>
              </p:cNvPr>
              <p:cNvSpPr/>
              <p:nvPr/>
            </p:nvSpPr>
            <p:spPr>
              <a:xfrm>
                <a:off x="6905568" y="4274196"/>
                <a:ext cx="137423" cy="16557"/>
              </a:xfrm>
              <a:custGeom>
                <a:avLst/>
                <a:gdLst>
                  <a:gd name="csX0" fmla="*/ 0 w 137423"/>
                  <a:gd name="csY0" fmla="*/ 0 h 16557"/>
                  <a:gd name="csX1" fmla="*/ 137423 w 137423"/>
                  <a:gd name="csY1" fmla="*/ 0 h 16557"/>
                </a:gdLst>
                <a:ahLst/>
                <a:cxnLst>
                  <a:cxn ang="0">
                    <a:pos x="csX0" y="csY0"/>
                  </a:cxn>
                  <a:cxn ang="0">
                    <a:pos x="csX1" y="csY1"/>
                  </a:cxn>
                </a:cxnLst>
                <a:rect l="l" t="t" r="r" b="b"/>
                <a:pathLst>
                  <a:path w="137423" h="16557">
                    <a:moveTo>
                      <a:pt x="0" y="0"/>
                    </a:moveTo>
                    <a:lnTo>
                      <a:pt x="137423" y="0"/>
                    </a:lnTo>
                  </a:path>
                </a:pathLst>
              </a:custGeom>
              <a:ln w="16550" cap="flat">
                <a:solidFill>
                  <a:srgbClr val="98D3FF"/>
                </a:solidFill>
                <a:prstDash val="solid"/>
                <a:miter/>
              </a:ln>
            </p:spPr>
            <p:txBody>
              <a:bodyPr/>
              <a:lstStyle/>
              <a:p>
                <a:endParaRPr lang="en-US"/>
              </a:p>
            </p:txBody>
          </p:sp>
          <p:sp>
            <p:nvSpPr>
              <p:cNvPr id="319" name="Freeform 318">
                <a:extLst>
                  <a:ext uri="{FF2B5EF4-FFF2-40B4-BE49-F238E27FC236}">
                    <a16:creationId xmlns:a16="http://schemas.microsoft.com/office/drawing/2014/main" id="{C7E37696-ADC2-4412-C306-267D43341A4F}"/>
                  </a:ext>
                </a:extLst>
              </p:cNvPr>
              <p:cNvSpPr/>
              <p:nvPr/>
            </p:nvSpPr>
            <p:spPr>
              <a:xfrm>
                <a:off x="6905568" y="4570567"/>
                <a:ext cx="137423" cy="16557"/>
              </a:xfrm>
              <a:custGeom>
                <a:avLst/>
                <a:gdLst>
                  <a:gd name="csX0" fmla="*/ 0 w 137423"/>
                  <a:gd name="csY0" fmla="*/ 0 h 16557"/>
                  <a:gd name="csX1" fmla="*/ 137423 w 137423"/>
                  <a:gd name="csY1" fmla="*/ 0 h 16557"/>
                </a:gdLst>
                <a:ahLst/>
                <a:cxnLst>
                  <a:cxn ang="0">
                    <a:pos x="csX0" y="csY0"/>
                  </a:cxn>
                  <a:cxn ang="0">
                    <a:pos x="csX1" y="csY1"/>
                  </a:cxn>
                </a:cxnLst>
                <a:rect l="l" t="t" r="r" b="b"/>
                <a:pathLst>
                  <a:path w="137423" h="16557">
                    <a:moveTo>
                      <a:pt x="0" y="0"/>
                    </a:moveTo>
                    <a:lnTo>
                      <a:pt x="137423" y="0"/>
                    </a:lnTo>
                  </a:path>
                </a:pathLst>
              </a:custGeom>
              <a:ln w="16550" cap="flat">
                <a:solidFill>
                  <a:srgbClr val="3C7CEA"/>
                </a:solidFill>
                <a:prstDash val="solid"/>
                <a:miter/>
              </a:ln>
            </p:spPr>
            <p:txBody>
              <a:bodyPr/>
              <a:lstStyle/>
              <a:p>
                <a:endParaRPr lang="en-US"/>
              </a:p>
            </p:txBody>
          </p:sp>
          <p:sp>
            <p:nvSpPr>
              <p:cNvPr id="320" name="TextBox 319">
                <a:extLst>
                  <a:ext uri="{FF2B5EF4-FFF2-40B4-BE49-F238E27FC236}">
                    <a16:creationId xmlns:a16="http://schemas.microsoft.com/office/drawing/2014/main" id="{C4EABFED-1B66-081D-4CA0-BF0D92B2D5BE}"/>
                  </a:ext>
                </a:extLst>
              </p:cNvPr>
              <p:cNvSpPr txBox="1"/>
              <p:nvPr/>
            </p:nvSpPr>
            <p:spPr>
              <a:xfrm>
                <a:off x="7026058" y="4447359"/>
                <a:ext cx="712054" cy="206660"/>
              </a:xfrm>
              <a:prstGeom prst="rect">
                <a:avLst/>
              </a:prstGeom>
              <a:noFill/>
            </p:spPr>
            <p:txBody>
              <a:bodyPr wrap="none" rtlCol="0">
                <a:spAutoFit/>
              </a:bodyPr>
              <a:lstStyle/>
              <a:p>
                <a:pPr algn="l"/>
                <a:r>
                  <a:rPr lang="en-US" sz="743" spc="0" baseline="0" dirty="0" err="1">
                    <a:ln/>
                    <a:solidFill>
                      <a:srgbClr val="3C7CEA"/>
                    </a:solidFill>
                    <a:latin typeface="Arial"/>
                    <a:cs typeface="Arial"/>
                    <a:sym typeface="Arial"/>
                    <a:rtl val="0"/>
                  </a:rPr>
                  <a:t>Imlunestrant</a:t>
                </a:r>
                <a:endParaRPr lang="en-US" sz="743" spc="0" baseline="0" dirty="0">
                  <a:ln/>
                  <a:solidFill>
                    <a:srgbClr val="3C7CEA"/>
                  </a:solidFill>
                  <a:latin typeface="Arial"/>
                  <a:cs typeface="Arial"/>
                  <a:sym typeface="Arial"/>
                  <a:rtl val="0"/>
                </a:endParaRPr>
              </a:p>
            </p:txBody>
          </p:sp>
          <p:sp>
            <p:nvSpPr>
              <p:cNvPr id="321" name="TextBox 320">
                <a:extLst>
                  <a:ext uri="{FF2B5EF4-FFF2-40B4-BE49-F238E27FC236}">
                    <a16:creationId xmlns:a16="http://schemas.microsoft.com/office/drawing/2014/main" id="{8AFA0F55-2184-3790-3E59-F61FEA937356}"/>
                  </a:ext>
                </a:extLst>
              </p:cNvPr>
              <p:cNvSpPr txBox="1"/>
              <p:nvPr/>
            </p:nvSpPr>
            <p:spPr>
              <a:xfrm>
                <a:off x="7026058" y="4147676"/>
                <a:ext cx="712054" cy="206660"/>
              </a:xfrm>
              <a:prstGeom prst="rect">
                <a:avLst/>
              </a:prstGeom>
              <a:noFill/>
            </p:spPr>
            <p:txBody>
              <a:bodyPr wrap="none" rtlCol="0">
                <a:spAutoFit/>
              </a:bodyPr>
              <a:lstStyle/>
              <a:p>
                <a:pPr algn="l"/>
                <a:r>
                  <a:rPr lang="en-US" sz="743" spc="0" baseline="0" dirty="0" err="1">
                    <a:ln/>
                    <a:solidFill>
                      <a:schemeClr val="accent1">
                        <a:lumMod val="50000"/>
                        <a:lumOff val="50000"/>
                      </a:schemeClr>
                    </a:solidFill>
                    <a:latin typeface="Arial"/>
                    <a:cs typeface="Arial"/>
                    <a:sym typeface="Arial"/>
                    <a:rtl val="0"/>
                  </a:rPr>
                  <a:t>Imlunestrant</a:t>
                </a:r>
                <a:endParaRPr lang="en-US" sz="743" spc="0" baseline="0" dirty="0">
                  <a:ln/>
                  <a:solidFill>
                    <a:schemeClr val="accent1">
                      <a:lumMod val="50000"/>
                      <a:lumOff val="50000"/>
                    </a:schemeClr>
                  </a:solidFill>
                  <a:latin typeface="Arial"/>
                  <a:cs typeface="Arial"/>
                  <a:sym typeface="Arial"/>
                  <a:rtl val="0"/>
                </a:endParaRPr>
              </a:p>
            </p:txBody>
          </p:sp>
          <p:sp>
            <p:nvSpPr>
              <p:cNvPr id="322" name="TextBox 321">
                <a:extLst>
                  <a:ext uri="{FF2B5EF4-FFF2-40B4-BE49-F238E27FC236}">
                    <a16:creationId xmlns:a16="http://schemas.microsoft.com/office/drawing/2014/main" id="{65B2BC04-4DF9-8186-2DEB-45857BBDA16D}"/>
                  </a:ext>
                </a:extLst>
              </p:cNvPr>
              <p:cNvSpPr txBox="1"/>
              <p:nvPr/>
            </p:nvSpPr>
            <p:spPr>
              <a:xfrm>
                <a:off x="7026058" y="4274114"/>
                <a:ext cx="771365" cy="206660"/>
              </a:xfrm>
              <a:prstGeom prst="rect">
                <a:avLst/>
              </a:prstGeom>
              <a:noFill/>
            </p:spPr>
            <p:txBody>
              <a:bodyPr wrap="none" rtlCol="0">
                <a:spAutoFit/>
              </a:bodyPr>
              <a:lstStyle/>
              <a:p>
                <a:pPr algn="l"/>
                <a:r>
                  <a:rPr lang="en-US" sz="743" spc="0" baseline="0" dirty="0">
                    <a:ln/>
                    <a:solidFill>
                      <a:schemeClr val="accent1">
                        <a:lumMod val="50000"/>
                        <a:lumOff val="50000"/>
                      </a:schemeClr>
                    </a:solidFill>
                    <a:latin typeface="Arial"/>
                    <a:cs typeface="Arial"/>
                    <a:sym typeface="Arial"/>
                    <a:rtl val="0"/>
                  </a:rPr>
                  <a:t>+ </a:t>
                </a:r>
                <a:r>
                  <a:rPr lang="en-US" sz="743" spc="0" baseline="0" dirty="0" err="1">
                    <a:ln/>
                    <a:solidFill>
                      <a:schemeClr val="accent1">
                        <a:lumMod val="50000"/>
                        <a:lumOff val="50000"/>
                      </a:schemeClr>
                    </a:solidFill>
                    <a:latin typeface="Arial"/>
                    <a:cs typeface="Arial"/>
                    <a:sym typeface="Arial"/>
                    <a:rtl val="0"/>
                  </a:rPr>
                  <a:t>abemaciclib</a:t>
                </a:r>
                <a:endParaRPr lang="en-US" sz="743" spc="0" baseline="0" dirty="0">
                  <a:ln/>
                  <a:solidFill>
                    <a:schemeClr val="accent1">
                      <a:lumMod val="50000"/>
                      <a:lumOff val="50000"/>
                    </a:schemeClr>
                  </a:solidFill>
                  <a:latin typeface="Arial"/>
                  <a:cs typeface="Arial"/>
                  <a:sym typeface="Arial"/>
                  <a:rtl val="0"/>
                </a:endParaRPr>
              </a:p>
            </p:txBody>
          </p:sp>
        </p:grpSp>
      </p:grpSp>
      <p:sp>
        <p:nvSpPr>
          <p:cNvPr id="323" name="TextBox 322">
            <a:extLst>
              <a:ext uri="{FF2B5EF4-FFF2-40B4-BE49-F238E27FC236}">
                <a16:creationId xmlns:a16="http://schemas.microsoft.com/office/drawing/2014/main" id="{48A11C29-6BC2-A4F0-1D16-80EEF53CF624}"/>
              </a:ext>
            </a:extLst>
          </p:cNvPr>
          <p:cNvSpPr txBox="1"/>
          <p:nvPr/>
        </p:nvSpPr>
        <p:spPr>
          <a:xfrm>
            <a:off x="2800861" y="4901474"/>
            <a:ext cx="327026" cy="276413"/>
          </a:xfrm>
          <a:prstGeom prst="rect">
            <a:avLst/>
          </a:prstGeom>
          <a:noFill/>
        </p:spPr>
        <p:txBody>
          <a:bodyPr wrap="none" rtlCol="0">
            <a:spAutoFit/>
          </a:bodyPr>
          <a:lstStyle/>
          <a:p>
            <a:pPr algn="l"/>
            <a:r>
              <a:rPr lang="en-US" sz="978" b="1" spc="0" baseline="0">
                <a:ln/>
                <a:solidFill>
                  <a:srgbClr val="000000"/>
                </a:solidFill>
                <a:latin typeface="Arial"/>
                <a:cs typeface="Arial"/>
                <a:sym typeface="Arial"/>
                <a:rtl val="0"/>
              </a:rPr>
              <a:t>Ti</a:t>
            </a:r>
          </a:p>
        </p:txBody>
      </p:sp>
      <p:sp>
        <p:nvSpPr>
          <p:cNvPr id="324" name="TextBox 323">
            <a:extLst>
              <a:ext uri="{FF2B5EF4-FFF2-40B4-BE49-F238E27FC236}">
                <a16:creationId xmlns:a16="http://schemas.microsoft.com/office/drawing/2014/main" id="{6DA9A174-FD56-5569-EA88-B7C4F0771737}"/>
              </a:ext>
            </a:extLst>
          </p:cNvPr>
          <p:cNvSpPr txBox="1"/>
          <p:nvPr/>
        </p:nvSpPr>
        <p:spPr>
          <a:xfrm>
            <a:off x="2919740" y="4901474"/>
            <a:ext cx="330098" cy="276413"/>
          </a:xfrm>
          <a:prstGeom prst="rect">
            <a:avLst/>
          </a:prstGeom>
          <a:noFill/>
        </p:spPr>
        <p:txBody>
          <a:bodyPr wrap="none" rtlCol="0">
            <a:spAutoFit/>
          </a:bodyPr>
          <a:lstStyle/>
          <a:p>
            <a:pPr algn="l"/>
            <a:r>
              <a:rPr lang="en-US" sz="978" b="1" spc="0" baseline="0" dirty="0">
                <a:ln/>
                <a:solidFill>
                  <a:srgbClr val="000000"/>
                </a:solidFill>
                <a:latin typeface="Arial"/>
                <a:cs typeface="Arial"/>
                <a:sym typeface="Arial"/>
                <a:rtl val="0"/>
              </a:rPr>
              <a:t>m</a:t>
            </a:r>
          </a:p>
        </p:txBody>
      </p:sp>
      <p:sp>
        <p:nvSpPr>
          <p:cNvPr id="325" name="TextBox 324">
            <a:extLst>
              <a:ext uri="{FF2B5EF4-FFF2-40B4-BE49-F238E27FC236}">
                <a16:creationId xmlns:a16="http://schemas.microsoft.com/office/drawing/2014/main" id="{029BE90C-72C8-5865-E00D-DB3BA2B2C540}"/>
              </a:ext>
            </a:extLst>
          </p:cNvPr>
          <p:cNvSpPr txBox="1"/>
          <p:nvPr/>
        </p:nvSpPr>
        <p:spPr>
          <a:xfrm>
            <a:off x="3038619" y="4901474"/>
            <a:ext cx="1029083" cy="276413"/>
          </a:xfrm>
          <a:prstGeom prst="rect">
            <a:avLst/>
          </a:prstGeom>
          <a:noFill/>
        </p:spPr>
        <p:txBody>
          <a:bodyPr wrap="none" rtlCol="0">
            <a:spAutoFit/>
          </a:bodyPr>
          <a:lstStyle/>
          <a:p>
            <a:pPr algn="l"/>
            <a:r>
              <a:rPr lang="en-US" sz="978" b="1" spc="0" baseline="0" dirty="0">
                <a:ln/>
                <a:solidFill>
                  <a:srgbClr val="000000"/>
                </a:solidFill>
                <a:latin typeface="Arial"/>
                <a:cs typeface="Arial"/>
                <a:sym typeface="Arial"/>
                <a:rtl val="0"/>
              </a:rPr>
              <a:t>e (months)</a:t>
            </a:r>
          </a:p>
        </p:txBody>
      </p:sp>
    </p:spTree>
    <p:extLst>
      <p:ext uri="{BB962C8B-B14F-4D97-AF65-F5344CB8AC3E}">
        <p14:creationId xmlns:p14="http://schemas.microsoft.com/office/powerpoint/2010/main" val="394424112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2D8EC3-A556-47B9-EC2E-7EEF876D2C28}"/>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30B52F1B-3444-6A34-41F9-CE21FE9A5F21}"/>
              </a:ext>
            </a:extLst>
          </p:cNvPr>
          <p:cNvSpPr/>
          <p:nvPr/>
        </p:nvSpPr>
        <p:spPr>
          <a:xfrm>
            <a:off x="8759299" y="2270090"/>
            <a:ext cx="525101" cy="1214462"/>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2" name="Title 1">
            <a:extLst>
              <a:ext uri="{FF2B5EF4-FFF2-40B4-BE49-F238E27FC236}">
                <a16:creationId xmlns:a16="http://schemas.microsoft.com/office/drawing/2014/main" id="{9F5E2B6B-3765-E495-1725-709F971F5093}"/>
              </a:ext>
            </a:extLst>
          </p:cNvPr>
          <p:cNvSpPr>
            <a:spLocks noGrp="1"/>
          </p:cNvSpPr>
          <p:nvPr>
            <p:ph type="title"/>
          </p:nvPr>
        </p:nvSpPr>
        <p:spPr>
          <a:xfrm>
            <a:off x="621792" y="365125"/>
            <a:ext cx="11070336" cy="871393"/>
          </a:xfrm>
        </p:spPr>
        <p:txBody>
          <a:bodyPr>
            <a:normAutofit fontScale="90000"/>
          </a:bodyPr>
          <a:lstStyle/>
          <a:p>
            <a:r>
              <a:rPr lang="en-US"/>
              <a:t>EMBER-3: Interim OS of </a:t>
            </a:r>
            <a:r>
              <a:rPr lang="en-US" err="1"/>
              <a:t>Imlunestrant</a:t>
            </a:r>
            <a:r>
              <a:rPr lang="en-US"/>
              <a:t> + </a:t>
            </a:r>
            <a:r>
              <a:rPr lang="en-US" err="1"/>
              <a:t>Abemaciclib</a:t>
            </a:r>
            <a:r>
              <a:rPr lang="en-US"/>
              <a:t> vs </a:t>
            </a:r>
            <a:r>
              <a:rPr lang="en-US" err="1"/>
              <a:t>Imlunestrant</a:t>
            </a:r>
            <a:r>
              <a:rPr lang="en-US"/>
              <a:t> at 33% Maturity in All Patients</a:t>
            </a:r>
            <a:endParaRPr lang="en-CA"/>
          </a:p>
        </p:txBody>
      </p:sp>
      <p:sp>
        <p:nvSpPr>
          <p:cNvPr id="5" name="Footer Placeholder 3">
            <a:extLst>
              <a:ext uri="{FF2B5EF4-FFF2-40B4-BE49-F238E27FC236}">
                <a16:creationId xmlns:a16="http://schemas.microsoft.com/office/drawing/2014/main" id="{C899854C-3DF2-6F20-F037-542E6A56C1C8}"/>
              </a:ext>
            </a:extLst>
          </p:cNvPr>
          <p:cNvSpPr txBox="1">
            <a:spLocks/>
          </p:cNvSpPr>
          <p:nvPr/>
        </p:nvSpPr>
        <p:spPr>
          <a:xfrm>
            <a:off x="152016" y="4986683"/>
            <a:ext cx="11413127" cy="365125"/>
          </a:xfrm>
          <a:prstGeom prst="rect">
            <a:avLst/>
          </a:prstGeom>
        </p:spPr>
        <p:txBody>
          <a:bodyPr vert="horz" lIns="91440" tIns="45720" rIns="91440" bIns="45720" rtlCol="0" anchor="ctr"/>
          <a:lstStyle>
            <a:defPPr>
              <a:defRPr lang="en-US"/>
            </a:defPPr>
            <a:lvl1pPr marL="0" algn="l" defTabSz="914400" rtl="0" eaLnBrk="1" latinLnBrk="0" hangingPunct="1">
              <a:defRPr sz="1200" kern="1200">
                <a:solidFill>
                  <a:schemeClr val="tx1">
                    <a:tint val="82000"/>
                  </a:schemeClr>
                </a:solidFill>
                <a:latin typeface="Roboto" panose="02000000000000000000" pitchFamily="2" charset="0"/>
                <a:ea typeface="Roboto" panose="02000000000000000000" pitchFamily="2" charset="0"/>
                <a:cs typeface="Roboto" panose="02000000000000000000" pitchFamily="2"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it-IT" sz="900">
              <a:solidFill>
                <a:schemeClr val="tx1"/>
              </a:solidFill>
              <a:latin typeface="+mj-lt"/>
              <a:cs typeface="Arial" panose="020B0604020202020204" pitchFamily="34" charset="0"/>
            </a:endParaRPr>
          </a:p>
        </p:txBody>
      </p:sp>
      <p:sp>
        <p:nvSpPr>
          <p:cNvPr id="6" name="TextBox 5">
            <a:extLst>
              <a:ext uri="{FF2B5EF4-FFF2-40B4-BE49-F238E27FC236}">
                <a16:creationId xmlns:a16="http://schemas.microsoft.com/office/drawing/2014/main" id="{EBDA4498-E6BD-E7DE-752B-93914ACF65BB}"/>
              </a:ext>
            </a:extLst>
          </p:cNvPr>
          <p:cNvSpPr txBox="1">
            <a:spLocks/>
          </p:cNvSpPr>
          <p:nvPr/>
        </p:nvSpPr>
        <p:spPr>
          <a:xfrm>
            <a:off x="693438" y="5759400"/>
            <a:ext cx="10980000" cy="518662"/>
          </a:xfrm>
          <a:prstGeom prst="roundRect">
            <a:avLst>
              <a:gd name="adj" fmla="val 0"/>
            </a:avLst>
          </a:prstGeom>
          <a:solidFill>
            <a:schemeClr val="accent1"/>
          </a:solidFill>
          <a:ln w="12700" cap="flat" cmpd="sng" algn="ctr">
            <a:noFill/>
            <a:prstDash val="solid"/>
          </a:ln>
          <a:effectLst/>
        </p:spPr>
        <p:txBody>
          <a:bodyPr wrap="square" lIns="0" tIns="91440" rIns="0" bIns="9144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pc="-30" dirty="0">
                <a:solidFill>
                  <a:schemeClr val="bg1"/>
                </a:solidFill>
                <a:latin typeface="Arial" panose="020B0604020202020204" pitchFamily="34" charset="0"/>
                <a:ea typeface="Roboto" panose="02000000000000000000" pitchFamily="2" charset="0"/>
                <a:cs typeface="Arial" panose="020B0604020202020204" pitchFamily="34" charset="0"/>
              </a:rPr>
              <a:t>Separation of OS curves observed at 24 months; median OS not reached</a:t>
            </a:r>
          </a:p>
        </p:txBody>
      </p:sp>
      <p:graphicFrame>
        <p:nvGraphicFramePr>
          <p:cNvPr id="7" name="Table 6">
            <a:extLst>
              <a:ext uri="{FF2B5EF4-FFF2-40B4-BE49-F238E27FC236}">
                <a16:creationId xmlns:a16="http://schemas.microsoft.com/office/drawing/2014/main" id="{7800AF20-EB1C-A198-5EC0-43CBC69E640B}"/>
              </a:ext>
            </a:extLst>
          </p:cNvPr>
          <p:cNvGraphicFramePr>
            <a:graphicFrameLocks noGrp="1"/>
          </p:cNvGraphicFramePr>
          <p:nvPr>
            <p:extLst>
              <p:ext uri="{D42A27DB-BD31-4B8C-83A1-F6EECF244321}">
                <p14:modId xmlns:p14="http://schemas.microsoft.com/office/powerpoint/2010/main" val="122110203"/>
              </p:ext>
            </p:extLst>
          </p:nvPr>
        </p:nvGraphicFramePr>
        <p:xfrm>
          <a:off x="7412131" y="1467327"/>
          <a:ext cx="3219435" cy="1605526"/>
        </p:xfrm>
        <a:graphic>
          <a:graphicData uri="http://schemas.openxmlformats.org/drawingml/2006/table">
            <a:tbl>
              <a:tblPr firstRow="1" bandRow="1">
                <a:tableStyleId>{2D5ABB26-0587-4C30-8999-92F81FD0307C}</a:tableStyleId>
              </a:tblPr>
              <a:tblGrid>
                <a:gridCol w="1002722">
                  <a:extLst>
                    <a:ext uri="{9D8B030D-6E8A-4147-A177-3AD203B41FA5}">
                      <a16:colId xmlns:a16="http://schemas.microsoft.com/office/drawing/2014/main" val="14112071"/>
                    </a:ext>
                  </a:extLst>
                </a:gridCol>
                <a:gridCol w="1056933">
                  <a:extLst>
                    <a:ext uri="{9D8B030D-6E8A-4147-A177-3AD203B41FA5}">
                      <a16:colId xmlns:a16="http://schemas.microsoft.com/office/drawing/2014/main" val="633949007"/>
                    </a:ext>
                  </a:extLst>
                </a:gridCol>
                <a:gridCol w="1159780">
                  <a:extLst>
                    <a:ext uri="{9D8B030D-6E8A-4147-A177-3AD203B41FA5}">
                      <a16:colId xmlns:a16="http://schemas.microsoft.com/office/drawing/2014/main" val="665086529"/>
                    </a:ext>
                  </a:extLst>
                </a:gridCol>
              </a:tblGrid>
              <a:tr h="251675">
                <a:tc>
                  <a:txBody>
                    <a:bodyPr/>
                    <a:lstStyle>
                      <a:lvl1pPr marL="0" algn="l" defTabSz="457200" rtl="0" eaLnBrk="1" latinLnBrk="0" hangingPunct="1">
                        <a:defRPr sz="1800" b="1" kern="1200">
                          <a:solidFill>
                            <a:schemeClr val="lt1"/>
                          </a:solidFill>
                          <a:latin typeface="Calibri"/>
                          <a:ea typeface="Heiti SC Light"/>
                          <a:cs typeface="Heiti SC Light"/>
                        </a:defRPr>
                      </a:lvl1pPr>
                      <a:lvl2pPr marL="457200" algn="l" defTabSz="457200" rtl="0" eaLnBrk="1" latinLnBrk="0" hangingPunct="1">
                        <a:defRPr sz="1800" b="1" kern="1200">
                          <a:solidFill>
                            <a:schemeClr val="lt1"/>
                          </a:solidFill>
                          <a:latin typeface="Calibri"/>
                          <a:ea typeface="Heiti SC Light"/>
                          <a:cs typeface="Heiti SC Light"/>
                        </a:defRPr>
                      </a:lvl2pPr>
                      <a:lvl3pPr marL="914400" algn="l" defTabSz="457200" rtl="0" eaLnBrk="1" latinLnBrk="0" hangingPunct="1">
                        <a:defRPr sz="1800" b="1" kern="1200">
                          <a:solidFill>
                            <a:schemeClr val="lt1"/>
                          </a:solidFill>
                          <a:latin typeface="Calibri"/>
                          <a:ea typeface="Heiti SC Light"/>
                          <a:cs typeface="Heiti SC Light"/>
                        </a:defRPr>
                      </a:lvl3pPr>
                      <a:lvl4pPr marL="1371600" algn="l" defTabSz="457200" rtl="0" eaLnBrk="1" latinLnBrk="0" hangingPunct="1">
                        <a:defRPr sz="1800" b="1" kern="1200">
                          <a:solidFill>
                            <a:schemeClr val="lt1"/>
                          </a:solidFill>
                          <a:latin typeface="Calibri"/>
                          <a:ea typeface="Heiti SC Light"/>
                          <a:cs typeface="Heiti SC Light"/>
                        </a:defRPr>
                      </a:lvl4pPr>
                      <a:lvl5pPr marL="1828800" algn="l" defTabSz="457200" rtl="0" eaLnBrk="1" latinLnBrk="0" hangingPunct="1">
                        <a:defRPr sz="1800" b="1" kern="1200">
                          <a:solidFill>
                            <a:schemeClr val="lt1"/>
                          </a:solidFill>
                          <a:latin typeface="Calibri"/>
                          <a:ea typeface="Heiti SC Light"/>
                          <a:cs typeface="Heiti SC Light"/>
                        </a:defRPr>
                      </a:lvl5pPr>
                      <a:lvl6pPr marL="2286000" algn="l" defTabSz="457200" rtl="0" eaLnBrk="1" latinLnBrk="0" hangingPunct="1">
                        <a:defRPr sz="1800" b="1" kern="1200">
                          <a:solidFill>
                            <a:schemeClr val="lt1"/>
                          </a:solidFill>
                          <a:latin typeface="Calibri"/>
                          <a:ea typeface="Heiti SC Light"/>
                          <a:cs typeface="Heiti SC Light"/>
                        </a:defRPr>
                      </a:lvl6pPr>
                      <a:lvl7pPr marL="2743200" algn="l" defTabSz="457200" rtl="0" eaLnBrk="1" latinLnBrk="0" hangingPunct="1">
                        <a:defRPr sz="1800" b="1" kern="1200">
                          <a:solidFill>
                            <a:schemeClr val="lt1"/>
                          </a:solidFill>
                          <a:latin typeface="Calibri"/>
                          <a:ea typeface="Heiti SC Light"/>
                          <a:cs typeface="Heiti SC Light"/>
                        </a:defRPr>
                      </a:lvl7pPr>
                      <a:lvl8pPr marL="3200400" algn="l" defTabSz="457200" rtl="0" eaLnBrk="1" latinLnBrk="0" hangingPunct="1">
                        <a:defRPr sz="1800" b="1" kern="1200">
                          <a:solidFill>
                            <a:schemeClr val="lt1"/>
                          </a:solidFill>
                          <a:latin typeface="Calibri"/>
                          <a:ea typeface="Heiti SC Light"/>
                          <a:cs typeface="Heiti SC Light"/>
                        </a:defRPr>
                      </a:lvl8pPr>
                      <a:lvl9pPr marL="3657600" algn="l" defTabSz="457200" rtl="0" eaLnBrk="1" latinLnBrk="0" hangingPunct="1">
                        <a:defRPr sz="1800" b="1" kern="1200">
                          <a:solidFill>
                            <a:schemeClr val="lt1"/>
                          </a:solidFill>
                          <a:latin typeface="Calibri"/>
                          <a:ea typeface="Heiti SC Light"/>
                          <a:cs typeface="Heiti SC Light"/>
                        </a:defRPr>
                      </a:lvl9pPr>
                    </a:lstStyle>
                    <a:p>
                      <a:endParaRPr lang="en-GB" sz="1000" noProof="0" dirty="0">
                        <a:solidFill>
                          <a:schemeClr val="bg1"/>
                        </a:solidFill>
                        <a:latin typeface="Arial" panose="020B0604020202020204" pitchFamily="34" charset="0"/>
                        <a:ea typeface="Roboto" panose="02000000000000000000" pitchFamily="2" charset="0"/>
                        <a:cs typeface="Arial" panose="020B0604020202020204" pitchFamily="34" charset="0"/>
                      </a:endParaRPr>
                    </a:p>
                  </a:txBody>
                  <a:tcPr marL="68581" marR="6858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Imlunestrant + abemaciclib  n=213</a:t>
                      </a:r>
                      <a:endParaRPr kumimoji="0" lang="en-GB" sz="1000" b="1"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5000"/>
                        <a:lumOff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rPr>
                        <a:t>Imlunestrant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rPr>
                        <a:t>n=213</a:t>
                      </a:r>
                      <a:r>
                        <a:rPr kumimoji="0" lang="en-GB" sz="1000" b="1" i="0" u="none" strike="noStrike" kern="1200" cap="none" spc="0" normalizeH="0" baseline="30000" noProof="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rPr>
                        <a:t>a</a:t>
                      </a:r>
                      <a:endParaRPr kumimoji="0" lang="en-GB" sz="1000" b="1" i="0" u="none" strike="noStrike" kern="1200" cap="none" spc="0" normalizeH="0" baseline="30000" noProof="0" dirty="0">
                        <a:ln>
                          <a:noFill/>
                        </a:ln>
                        <a:solidFill>
                          <a:schemeClr val="bg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3C7CEA"/>
                    </a:solidFill>
                  </a:tcPr>
                </a:tc>
                <a:extLst>
                  <a:ext uri="{0D108BD9-81ED-4DB2-BD59-A6C34878D82A}">
                    <a16:rowId xmlns:a16="http://schemas.microsoft.com/office/drawing/2014/main" val="518073165"/>
                  </a:ext>
                </a:extLst>
              </a:tr>
              <a:tr h="251675">
                <a:tc>
                  <a:txBody>
                    <a:bodyPr/>
                    <a:lstStyle/>
                    <a:p>
                      <a:pPr algn="l">
                        <a:spcBef>
                          <a:spcPts val="0"/>
                        </a:spcBef>
                        <a:spcAft>
                          <a:spcPts val="0"/>
                        </a:spcAft>
                      </a:pPr>
                      <a:r>
                        <a:rPr lang="en-GB" sz="1000" kern="1200" baseline="0" noProof="0">
                          <a:solidFill>
                            <a:schemeClr val="tx1"/>
                          </a:solidFill>
                          <a:latin typeface="Arial" panose="020B0604020202020204" pitchFamily="34" charset="0"/>
                          <a:ea typeface="Roboto" panose="02000000000000000000" pitchFamily="2" charset="0"/>
                          <a:cs typeface="Arial" panose="020B0604020202020204" pitchFamily="34" charset="0"/>
                        </a:rPr>
                        <a:t>No. of events</a:t>
                      </a:r>
                      <a:endParaRPr lang="en-GB" sz="1000" kern="1200" baseline="0" noProof="0" dirty="0">
                        <a:solidFill>
                          <a:schemeClr val="tx1"/>
                        </a:solidFill>
                        <a:latin typeface="Arial" panose="020B0604020202020204" pitchFamily="34" charset="0"/>
                        <a:ea typeface="Roboto" panose="02000000000000000000" pitchFamily="2" charset="0"/>
                        <a:cs typeface="Arial" panose="020B0604020202020204" pitchFamily="34" charset="0"/>
                      </a:endParaRPr>
                    </a:p>
                  </a:txBody>
                  <a:tcPr marL="45720" marR="4572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64</a:t>
                      </a:r>
                      <a:endParaRPr kumimoji="0" lang="en-GB" sz="1000" b="0"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76</a:t>
                      </a:r>
                    </a:p>
                  </a:txBody>
                  <a:tcPr marL="68581" marR="68581"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3757133"/>
                  </a:ext>
                </a:extLst>
              </a:tr>
              <a:tr h="408971">
                <a:tc>
                  <a:txBody>
                    <a:bodyPr/>
                    <a:lstStyle>
                      <a:lvl1pPr marL="0" algn="l" defTabSz="457200" rtl="0" eaLnBrk="1" latinLnBrk="0" hangingPunct="1">
                        <a:defRPr sz="1800" kern="1200">
                          <a:solidFill>
                            <a:schemeClr val="dk1"/>
                          </a:solidFill>
                          <a:latin typeface="Calibri"/>
                          <a:ea typeface="Heiti SC Light"/>
                          <a:cs typeface="Heiti SC Light"/>
                        </a:defRPr>
                      </a:lvl1pPr>
                      <a:lvl2pPr marL="457200" algn="l" defTabSz="457200" rtl="0" eaLnBrk="1" latinLnBrk="0" hangingPunct="1">
                        <a:defRPr sz="1800" kern="1200">
                          <a:solidFill>
                            <a:schemeClr val="dk1"/>
                          </a:solidFill>
                          <a:latin typeface="Calibri"/>
                          <a:ea typeface="Heiti SC Light"/>
                          <a:cs typeface="Heiti SC Light"/>
                        </a:defRPr>
                      </a:lvl2pPr>
                      <a:lvl3pPr marL="914400" algn="l" defTabSz="457200" rtl="0" eaLnBrk="1" latinLnBrk="0" hangingPunct="1">
                        <a:defRPr sz="1800" kern="1200">
                          <a:solidFill>
                            <a:schemeClr val="dk1"/>
                          </a:solidFill>
                          <a:latin typeface="Calibri"/>
                          <a:ea typeface="Heiti SC Light"/>
                          <a:cs typeface="Heiti SC Light"/>
                        </a:defRPr>
                      </a:lvl3pPr>
                      <a:lvl4pPr marL="1371600" algn="l" defTabSz="457200" rtl="0" eaLnBrk="1" latinLnBrk="0" hangingPunct="1">
                        <a:defRPr sz="1800" kern="1200">
                          <a:solidFill>
                            <a:schemeClr val="dk1"/>
                          </a:solidFill>
                          <a:latin typeface="Calibri"/>
                          <a:ea typeface="Heiti SC Light"/>
                          <a:cs typeface="Heiti SC Light"/>
                        </a:defRPr>
                      </a:lvl4pPr>
                      <a:lvl5pPr marL="1828800" algn="l" defTabSz="457200" rtl="0" eaLnBrk="1" latinLnBrk="0" hangingPunct="1">
                        <a:defRPr sz="1800" kern="1200">
                          <a:solidFill>
                            <a:schemeClr val="dk1"/>
                          </a:solidFill>
                          <a:latin typeface="Calibri"/>
                          <a:ea typeface="Heiti SC Light"/>
                          <a:cs typeface="Heiti SC Light"/>
                        </a:defRPr>
                      </a:lvl5pPr>
                      <a:lvl6pPr marL="2286000" algn="l" defTabSz="457200" rtl="0" eaLnBrk="1" latinLnBrk="0" hangingPunct="1">
                        <a:defRPr sz="1800" kern="1200">
                          <a:solidFill>
                            <a:schemeClr val="dk1"/>
                          </a:solidFill>
                          <a:latin typeface="Calibri"/>
                          <a:ea typeface="Heiti SC Light"/>
                          <a:cs typeface="Heiti SC Light"/>
                        </a:defRPr>
                      </a:lvl6pPr>
                      <a:lvl7pPr marL="2743200" algn="l" defTabSz="457200" rtl="0" eaLnBrk="1" latinLnBrk="0" hangingPunct="1">
                        <a:defRPr sz="1800" kern="1200">
                          <a:solidFill>
                            <a:schemeClr val="dk1"/>
                          </a:solidFill>
                          <a:latin typeface="Calibri"/>
                          <a:ea typeface="Heiti SC Light"/>
                          <a:cs typeface="Heiti SC Light"/>
                        </a:defRPr>
                      </a:lvl7pPr>
                      <a:lvl8pPr marL="3200400" algn="l" defTabSz="457200" rtl="0" eaLnBrk="1" latinLnBrk="0" hangingPunct="1">
                        <a:defRPr sz="1800" kern="1200">
                          <a:solidFill>
                            <a:schemeClr val="dk1"/>
                          </a:solidFill>
                          <a:latin typeface="Calibri"/>
                          <a:ea typeface="Heiti SC Light"/>
                          <a:cs typeface="Heiti SC Light"/>
                        </a:defRPr>
                      </a:lvl8pPr>
                      <a:lvl9pPr marL="3657600" algn="l" defTabSz="457200" rtl="0" eaLnBrk="1" latinLnBrk="0" hangingPunct="1">
                        <a:defRPr sz="1800" kern="1200">
                          <a:solidFill>
                            <a:schemeClr val="dk1"/>
                          </a:solidFill>
                          <a:latin typeface="Calibri"/>
                          <a:ea typeface="Heiti SC Light"/>
                          <a:cs typeface="Heiti SC Light"/>
                        </a:defRPr>
                      </a:lvl9pPr>
                    </a:lstStyle>
                    <a:p>
                      <a:pPr algn="l">
                        <a:spcBef>
                          <a:spcPts val="0"/>
                        </a:spcBef>
                        <a:spcAft>
                          <a:spcPts val="0"/>
                        </a:spcAft>
                      </a:pPr>
                      <a:r>
                        <a:rPr lang="en-GB" sz="1000" noProof="0">
                          <a:solidFill>
                            <a:schemeClr val="tx1"/>
                          </a:solidFill>
                          <a:latin typeface="Arial" panose="020B0604020202020204" pitchFamily="34" charset="0"/>
                          <a:ea typeface="Roboto" panose="02000000000000000000" pitchFamily="2" charset="0"/>
                          <a:cs typeface="Arial" panose="020B0604020202020204" pitchFamily="34" charset="0"/>
                        </a:rPr>
                        <a:t>Median (95%</a:t>
                      </a:r>
                      <a:r>
                        <a:rPr lang="en-GB" sz="1000" baseline="0" noProof="0">
                          <a:solidFill>
                            <a:schemeClr val="tx1"/>
                          </a:solidFill>
                          <a:latin typeface="Arial" panose="020B0604020202020204" pitchFamily="34" charset="0"/>
                          <a:ea typeface="Roboto" panose="02000000000000000000" pitchFamily="2" charset="0"/>
                          <a:cs typeface="Arial" panose="020B0604020202020204" pitchFamily="34" charset="0"/>
                        </a:rPr>
                        <a:t>CI)</a:t>
                      </a:r>
                      <a:endParaRPr lang="en-GB" sz="1000" b="1" noProof="0" dirty="0">
                        <a:solidFill>
                          <a:schemeClr val="tx1"/>
                        </a:solidFill>
                        <a:latin typeface="Arial" panose="020B0604020202020204" pitchFamily="34" charset="0"/>
                        <a:ea typeface="Roboto" panose="02000000000000000000" pitchFamily="2" charset="0"/>
                        <a:cs typeface="Arial" panose="020B0604020202020204" pitchFamily="34" charset="0"/>
                      </a:endParaRPr>
                    </a:p>
                  </a:txBody>
                  <a:tcPr marL="45720" marR="4572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NR</a:t>
                      </a:r>
                      <a:endParaRPr kumimoji="0" lang="en-GB" sz="1000" b="0"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34.4 </a:t>
                      </a: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(29.3-NR)</a:t>
                      </a:r>
                      <a:endParaRPr kumimoji="0" lang="en-GB" sz="1000" b="0" i="0" u="none" strike="noStrike" kern="1200" cap="none" spc="0" normalizeH="0" baseline="0" noProof="0" dirty="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43896891"/>
                  </a:ext>
                </a:extLst>
              </a:tr>
              <a:tr h="131498">
                <a:tc>
                  <a:txBody>
                    <a:bodyPr/>
                    <a:lstStyle/>
                    <a:p>
                      <a:pPr algn="l">
                        <a:spcBef>
                          <a:spcPts val="0"/>
                        </a:spcBef>
                        <a:spcAft>
                          <a:spcPts val="0"/>
                        </a:spcAft>
                      </a:pPr>
                      <a:r>
                        <a:rPr lang="en-GB" sz="1000" noProof="0">
                          <a:solidFill>
                            <a:schemeClr val="tx1"/>
                          </a:solidFill>
                          <a:latin typeface="Arial" panose="020B0604020202020204" pitchFamily="34" charset="0"/>
                          <a:ea typeface="Roboto" panose="02000000000000000000" pitchFamily="2" charset="0"/>
                          <a:cs typeface="Arial" panose="020B0604020202020204" pitchFamily="34" charset="0"/>
                        </a:rPr>
                        <a:t>HR (95% CI)</a:t>
                      </a:r>
                      <a:endPar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endParaRPr>
                    </a:p>
                  </a:txBody>
                  <a:tcPr marL="68581" marR="68581"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spcBef>
                          <a:spcPts val="0"/>
                        </a:spcBef>
                        <a:spcAft>
                          <a:spcPts val="0"/>
                        </a:spcAft>
                      </a:pPr>
                      <a:r>
                        <a:rPr kumimoji="0" lang="en-GB" sz="1000" b="1"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0.82 </a:t>
                      </a: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(0.59–1.16)</a:t>
                      </a:r>
                    </a:p>
                    <a:p>
                      <a:pPr algn="ctr">
                        <a:spcBef>
                          <a:spcPts val="0"/>
                        </a:spcBef>
                        <a:spcAft>
                          <a:spcPts val="0"/>
                        </a:spcAft>
                      </a:pPr>
                      <a:r>
                        <a:rPr kumimoji="0" lang="en-GB" sz="1000" b="0" i="1"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P-</a:t>
                      </a: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value</a:t>
                      </a:r>
                      <a:r>
                        <a:rPr kumimoji="0" lang="en-GB" sz="1000" b="0" i="0" u="none" strike="noStrike" kern="1200" cap="none" spc="0" normalizeH="0" baseline="3000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 </a:t>
                      </a:r>
                      <a:r>
                        <a:rPr kumimoji="0" lang="en-GB" sz="1000" b="0" i="0" u="none" strike="noStrike" kern="1200" cap="none" spc="0" normalizeH="0" baseline="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 0.2622</a:t>
                      </a:r>
                      <a:r>
                        <a:rPr kumimoji="0" lang="en-GB" sz="1000" b="0" i="0" u="none" strike="noStrike" kern="1200" cap="none" spc="0" normalizeH="0" baseline="30000" noProof="0">
                          <a:ln>
                            <a:noFill/>
                          </a:ln>
                          <a:solidFill>
                            <a:schemeClr val="tx1"/>
                          </a:solidFill>
                          <a:effectLst/>
                          <a:uLnTx/>
                          <a:uFillTx/>
                          <a:latin typeface="Arial" panose="020B0604020202020204" pitchFamily="34" charset="0"/>
                          <a:ea typeface="Roboto" panose="02000000000000000000" pitchFamily="2" charset="0"/>
                          <a:cs typeface="Arial" panose="020B0604020202020204" pitchFamily="34" charset="0"/>
                        </a:rPr>
                        <a:t>*</a:t>
                      </a:r>
                      <a:endParaRPr lang="en-GB" baseline="30000" dirty="0">
                        <a:latin typeface="Arial" panose="020B0604020202020204" pitchFamily="34" charset="0"/>
                        <a:cs typeface="Arial" panose="020B0604020202020204" pitchFamily="34" charset="0"/>
                      </a:endParaRPr>
                    </a:p>
                  </a:txBody>
                  <a:tcPr marL="68581" marR="68581"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endParaRPr kumimoji="0" lang="en-GB" sz="1600" b="0" i="0" u="none" strike="noStrike" kern="1200" cap="none" spc="0" normalizeH="0" baseline="0" noProof="0">
                        <a:ln>
                          <a:noFill/>
                        </a:ln>
                        <a:solidFill>
                          <a:schemeClr val="tx1"/>
                        </a:solidFill>
                        <a:effectLst/>
                        <a:uLnTx/>
                        <a:uFillTx/>
                        <a:latin typeface="Arial"/>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64111990"/>
                  </a:ext>
                </a:extLst>
              </a:tr>
            </a:tbl>
          </a:graphicData>
        </a:graphic>
      </p:graphicFrame>
      <p:pic>
        <p:nvPicPr>
          <p:cNvPr id="14" name="Graphic 13">
            <a:extLst>
              <a:ext uri="{FF2B5EF4-FFF2-40B4-BE49-F238E27FC236}">
                <a16:creationId xmlns:a16="http://schemas.microsoft.com/office/drawing/2014/main" id="{B157E5FD-86C6-649B-E46E-4AD36B0145F7}"/>
              </a:ext>
            </a:extLst>
          </p:cNvPr>
          <p:cNvPicPr>
            <a:picLocks noChangeAspect="1"/>
          </p:cNvPicPr>
          <p:nvPr/>
        </p:nvPicPr>
        <p:blipFill>
          <a:blip>
            <a:extLst>
              <a:ext uri="{96DAC541-7B7A-43D3-8B79-37D633B846F1}">
                <asvg:svgBlip xmlns:asvg="http://schemas.microsoft.com/office/drawing/2016/SVG/main" r:embed="rId3"/>
              </a:ext>
            </a:extLst>
          </a:blip>
          <a:srcRect b="24383"/>
          <a:stretch>
            <a:fillRect/>
          </a:stretch>
        </p:blipFill>
        <p:spPr>
          <a:xfrm>
            <a:off x="2100132" y="1214017"/>
            <a:ext cx="5951815" cy="3653413"/>
          </a:xfrm>
          <a:prstGeom prst="rect">
            <a:avLst/>
          </a:prstGeom>
        </p:spPr>
      </p:pic>
      <p:pic>
        <p:nvPicPr>
          <p:cNvPr id="16" name="Graphic 15">
            <a:extLst>
              <a:ext uri="{FF2B5EF4-FFF2-40B4-BE49-F238E27FC236}">
                <a16:creationId xmlns:a16="http://schemas.microsoft.com/office/drawing/2014/main" id="{34C02CC9-A5E4-CD2C-7423-69F10CFCF4DC}"/>
              </a:ext>
            </a:extLst>
          </p:cNvPr>
          <p:cNvPicPr>
            <a:picLocks noChangeAspect="1"/>
          </p:cNvPicPr>
          <p:nvPr/>
        </p:nvPicPr>
        <p:blipFill>
          <a:blip>
            <a:extLst>
              <a:ext uri="{96DAC541-7B7A-43D3-8B79-37D633B846F1}">
                <asvg:svgBlip xmlns:asvg="http://schemas.microsoft.com/office/drawing/2016/SVG/main" r:embed="rId3"/>
              </a:ext>
            </a:extLst>
          </a:blip>
          <a:srcRect t="75179"/>
          <a:stretch>
            <a:fillRect/>
          </a:stretch>
        </p:blipFill>
        <p:spPr>
          <a:xfrm>
            <a:off x="2152383" y="4598807"/>
            <a:ext cx="5951815" cy="1199196"/>
          </a:xfrm>
          <a:prstGeom prst="rect">
            <a:avLst/>
          </a:prstGeom>
        </p:spPr>
      </p:pic>
      <p:grpSp>
        <p:nvGrpSpPr>
          <p:cNvPr id="18" name="Graphic 21">
            <a:extLst>
              <a:ext uri="{FF2B5EF4-FFF2-40B4-BE49-F238E27FC236}">
                <a16:creationId xmlns:a16="http://schemas.microsoft.com/office/drawing/2014/main" id="{5E290F1E-95C0-A317-1FBB-0A7293224B3C}"/>
              </a:ext>
            </a:extLst>
          </p:cNvPr>
          <p:cNvGrpSpPr/>
          <p:nvPr/>
        </p:nvGrpSpPr>
        <p:grpSpPr>
          <a:xfrm>
            <a:off x="2752857" y="3875101"/>
            <a:ext cx="890199" cy="506343"/>
            <a:chOff x="1405320" y="4147676"/>
            <a:chExt cx="890199" cy="506343"/>
          </a:xfrm>
        </p:grpSpPr>
        <p:sp>
          <p:nvSpPr>
            <p:cNvPr id="25" name="Freeform 24">
              <a:extLst>
                <a:ext uri="{FF2B5EF4-FFF2-40B4-BE49-F238E27FC236}">
                  <a16:creationId xmlns:a16="http://schemas.microsoft.com/office/drawing/2014/main" id="{3877835E-5111-138E-97F0-9E1A97CC770B}"/>
                </a:ext>
              </a:extLst>
            </p:cNvPr>
            <p:cNvSpPr/>
            <p:nvPr/>
          </p:nvSpPr>
          <p:spPr>
            <a:xfrm>
              <a:off x="1405320" y="4274196"/>
              <a:ext cx="137423" cy="16557"/>
            </a:xfrm>
            <a:custGeom>
              <a:avLst/>
              <a:gdLst>
                <a:gd name="csX0" fmla="*/ 0 w 137423"/>
                <a:gd name="csY0" fmla="*/ 0 h 16557"/>
                <a:gd name="csX1" fmla="*/ 137423 w 137423"/>
                <a:gd name="csY1" fmla="*/ 0 h 16557"/>
              </a:gdLst>
              <a:ahLst/>
              <a:cxnLst>
                <a:cxn ang="0">
                  <a:pos x="csX0" y="csY0"/>
                </a:cxn>
                <a:cxn ang="0">
                  <a:pos x="csX1" y="csY1"/>
                </a:cxn>
              </a:cxnLst>
              <a:rect l="l" t="t" r="r" b="b"/>
              <a:pathLst>
                <a:path w="137423" h="16557">
                  <a:moveTo>
                    <a:pt x="0" y="0"/>
                  </a:moveTo>
                  <a:lnTo>
                    <a:pt x="137423" y="0"/>
                  </a:lnTo>
                </a:path>
              </a:pathLst>
            </a:custGeom>
            <a:ln w="16550" cap="flat">
              <a:solidFill>
                <a:srgbClr val="98D3FF"/>
              </a:solidFill>
              <a:prstDash val="solid"/>
              <a:miter/>
            </a:ln>
          </p:spPr>
          <p:txBody>
            <a:bodyPr/>
            <a:lstStyle/>
            <a:p>
              <a:endParaRPr lang="en-US"/>
            </a:p>
          </p:txBody>
        </p:sp>
        <p:sp>
          <p:nvSpPr>
            <p:cNvPr id="26" name="Freeform 25">
              <a:extLst>
                <a:ext uri="{FF2B5EF4-FFF2-40B4-BE49-F238E27FC236}">
                  <a16:creationId xmlns:a16="http://schemas.microsoft.com/office/drawing/2014/main" id="{F4A25BFB-75B3-6C64-CD01-0D161E03C4CF}"/>
                </a:ext>
              </a:extLst>
            </p:cNvPr>
            <p:cNvSpPr/>
            <p:nvPr/>
          </p:nvSpPr>
          <p:spPr>
            <a:xfrm>
              <a:off x="1405320" y="4570567"/>
              <a:ext cx="137423" cy="16557"/>
            </a:xfrm>
            <a:custGeom>
              <a:avLst/>
              <a:gdLst>
                <a:gd name="csX0" fmla="*/ 0 w 137423"/>
                <a:gd name="csY0" fmla="*/ 0 h 16557"/>
                <a:gd name="csX1" fmla="*/ 137423 w 137423"/>
                <a:gd name="csY1" fmla="*/ 0 h 16557"/>
              </a:gdLst>
              <a:ahLst/>
              <a:cxnLst>
                <a:cxn ang="0">
                  <a:pos x="csX0" y="csY0"/>
                </a:cxn>
                <a:cxn ang="0">
                  <a:pos x="csX1" y="csY1"/>
                </a:cxn>
              </a:cxnLst>
              <a:rect l="l" t="t" r="r" b="b"/>
              <a:pathLst>
                <a:path w="137423" h="16557">
                  <a:moveTo>
                    <a:pt x="0" y="0"/>
                  </a:moveTo>
                  <a:lnTo>
                    <a:pt x="137423" y="0"/>
                  </a:lnTo>
                </a:path>
              </a:pathLst>
            </a:custGeom>
            <a:ln w="16550" cap="flat">
              <a:solidFill>
                <a:srgbClr val="3C7CEA"/>
              </a:solidFill>
              <a:prstDash val="solid"/>
              <a:miter/>
            </a:ln>
          </p:spPr>
          <p:txBody>
            <a:bodyPr/>
            <a:lstStyle/>
            <a:p>
              <a:endParaRPr lang="en-US"/>
            </a:p>
          </p:txBody>
        </p:sp>
        <p:sp>
          <p:nvSpPr>
            <p:cNvPr id="27" name="TextBox 26">
              <a:extLst>
                <a:ext uri="{FF2B5EF4-FFF2-40B4-BE49-F238E27FC236}">
                  <a16:creationId xmlns:a16="http://schemas.microsoft.com/office/drawing/2014/main" id="{AB8A2CB6-9F6F-CE47-993E-E40E40085CB2}"/>
                </a:ext>
              </a:extLst>
            </p:cNvPr>
            <p:cNvSpPr txBox="1"/>
            <p:nvPr/>
          </p:nvSpPr>
          <p:spPr>
            <a:xfrm>
              <a:off x="1524154" y="4447359"/>
              <a:ext cx="712054" cy="206660"/>
            </a:xfrm>
            <a:prstGeom prst="rect">
              <a:avLst/>
            </a:prstGeom>
            <a:noFill/>
          </p:spPr>
          <p:txBody>
            <a:bodyPr wrap="none" rtlCol="0">
              <a:spAutoFit/>
            </a:bodyPr>
            <a:lstStyle/>
            <a:p>
              <a:pPr algn="l"/>
              <a:r>
                <a:rPr lang="en-US" sz="743" spc="0" baseline="0" dirty="0" err="1">
                  <a:ln/>
                  <a:solidFill>
                    <a:srgbClr val="3C7CEA"/>
                  </a:solidFill>
                  <a:latin typeface="Arial"/>
                  <a:cs typeface="Arial"/>
                  <a:sym typeface="Arial"/>
                  <a:rtl val="0"/>
                </a:rPr>
                <a:t>Imlunestrant</a:t>
              </a:r>
              <a:endParaRPr lang="en-US" sz="743" spc="0" baseline="0" dirty="0">
                <a:ln/>
                <a:solidFill>
                  <a:srgbClr val="3C7CEA"/>
                </a:solidFill>
                <a:latin typeface="Arial"/>
                <a:cs typeface="Arial"/>
                <a:sym typeface="Arial"/>
                <a:rtl val="0"/>
              </a:endParaRPr>
            </a:p>
          </p:txBody>
        </p:sp>
        <p:sp>
          <p:nvSpPr>
            <p:cNvPr id="28" name="TextBox 27">
              <a:extLst>
                <a:ext uri="{FF2B5EF4-FFF2-40B4-BE49-F238E27FC236}">
                  <a16:creationId xmlns:a16="http://schemas.microsoft.com/office/drawing/2014/main" id="{4A7AB924-F90D-D79E-E2AC-25D6581AE1DA}"/>
                </a:ext>
              </a:extLst>
            </p:cNvPr>
            <p:cNvSpPr txBox="1"/>
            <p:nvPr/>
          </p:nvSpPr>
          <p:spPr>
            <a:xfrm>
              <a:off x="1524154" y="4147676"/>
              <a:ext cx="712054" cy="206660"/>
            </a:xfrm>
            <a:prstGeom prst="rect">
              <a:avLst/>
            </a:prstGeom>
            <a:noFill/>
          </p:spPr>
          <p:txBody>
            <a:bodyPr wrap="none" rtlCol="0">
              <a:spAutoFit/>
            </a:bodyPr>
            <a:lstStyle/>
            <a:p>
              <a:pPr algn="l"/>
              <a:r>
                <a:rPr lang="en-US" sz="743" spc="0" baseline="0" dirty="0" err="1">
                  <a:ln/>
                  <a:solidFill>
                    <a:schemeClr val="accent1">
                      <a:lumMod val="50000"/>
                      <a:lumOff val="50000"/>
                    </a:schemeClr>
                  </a:solidFill>
                  <a:latin typeface="Arial"/>
                  <a:cs typeface="Arial"/>
                  <a:sym typeface="Arial"/>
                  <a:rtl val="0"/>
                </a:rPr>
                <a:t>Imlunestrant</a:t>
              </a:r>
              <a:endParaRPr lang="en-US" sz="743" spc="0" baseline="0" dirty="0">
                <a:ln/>
                <a:solidFill>
                  <a:schemeClr val="accent1">
                    <a:lumMod val="50000"/>
                    <a:lumOff val="50000"/>
                  </a:schemeClr>
                </a:solidFill>
                <a:latin typeface="Arial"/>
                <a:cs typeface="Arial"/>
                <a:sym typeface="Arial"/>
                <a:rtl val="0"/>
              </a:endParaRPr>
            </a:p>
          </p:txBody>
        </p:sp>
        <p:sp>
          <p:nvSpPr>
            <p:cNvPr id="29" name="TextBox 28">
              <a:extLst>
                <a:ext uri="{FF2B5EF4-FFF2-40B4-BE49-F238E27FC236}">
                  <a16:creationId xmlns:a16="http://schemas.microsoft.com/office/drawing/2014/main" id="{DDDF1808-111C-936B-44DC-E872963F4021}"/>
                </a:ext>
              </a:extLst>
            </p:cNvPr>
            <p:cNvSpPr txBox="1"/>
            <p:nvPr/>
          </p:nvSpPr>
          <p:spPr>
            <a:xfrm>
              <a:off x="1524154" y="4296690"/>
              <a:ext cx="771365" cy="206660"/>
            </a:xfrm>
            <a:prstGeom prst="rect">
              <a:avLst/>
            </a:prstGeom>
            <a:noFill/>
          </p:spPr>
          <p:txBody>
            <a:bodyPr wrap="none" rtlCol="0">
              <a:spAutoFit/>
            </a:bodyPr>
            <a:lstStyle/>
            <a:p>
              <a:pPr algn="l"/>
              <a:r>
                <a:rPr lang="en-US" sz="743" spc="0" baseline="0" dirty="0">
                  <a:ln/>
                  <a:solidFill>
                    <a:schemeClr val="accent1">
                      <a:lumMod val="50000"/>
                      <a:lumOff val="50000"/>
                    </a:schemeClr>
                  </a:solidFill>
                  <a:latin typeface="Arial"/>
                  <a:cs typeface="Arial"/>
                  <a:sym typeface="Arial"/>
                  <a:rtl val="0"/>
                </a:rPr>
                <a:t>+ </a:t>
              </a:r>
              <a:r>
                <a:rPr lang="en-US" sz="743" spc="0" baseline="0" dirty="0" err="1">
                  <a:ln/>
                  <a:solidFill>
                    <a:schemeClr val="accent1">
                      <a:lumMod val="50000"/>
                      <a:lumOff val="50000"/>
                    </a:schemeClr>
                  </a:solidFill>
                  <a:latin typeface="Arial"/>
                  <a:cs typeface="Arial"/>
                  <a:sym typeface="Arial"/>
                  <a:rtl val="0"/>
                </a:rPr>
                <a:t>abemaciclib</a:t>
              </a:r>
              <a:endParaRPr lang="en-US" sz="743" spc="0" baseline="0" dirty="0">
                <a:ln/>
                <a:solidFill>
                  <a:schemeClr val="accent1">
                    <a:lumMod val="50000"/>
                    <a:lumOff val="50000"/>
                  </a:schemeClr>
                </a:solidFill>
                <a:latin typeface="Arial"/>
                <a:cs typeface="Arial"/>
                <a:sym typeface="Arial"/>
                <a:rtl val="0"/>
              </a:endParaRPr>
            </a:p>
          </p:txBody>
        </p:sp>
      </p:grpSp>
      <p:sp>
        <p:nvSpPr>
          <p:cNvPr id="30" name="Footer Placeholder 16">
            <a:extLst>
              <a:ext uri="{FF2B5EF4-FFF2-40B4-BE49-F238E27FC236}">
                <a16:creationId xmlns:a16="http://schemas.microsoft.com/office/drawing/2014/main" id="{508BD004-6CE6-D5BF-AD15-34AD1D4E4A44}"/>
              </a:ext>
            </a:extLst>
          </p:cNvPr>
          <p:cNvSpPr>
            <a:spLocks noGrp="1"/>
          </p:cNvSpPr>
          <p:nvPr>
            <p:ph type="ftr" sz="quarter" idx="3"/>
          </p:nvPr>
        </p:nvSpPr>
        <p:spPr>
          <a:xfrm>
            <a:off x="621792" y="5944846"/>
            <a:ext cx="10277856" cy="809521"/>
          </a:xfrm>
        </p:spPr>
        <p:txBody>
          <a:bodyPr/>
          <a:lstStyle/>
          <a:p>
            <a:r>
              <a:rPr lang="en-US" baseline="30000" dirty="0">
                <a:sym typeface="Arial"/>
              </a:rPr>
              <a:t>*</a:t>
            </a:r>
            <a:r>
              <a:rPr lang="en-US" i="1" dirty="0">
                <a:sym typeface="Arial"/>
              </a:rPr>
              <a:t>P</a:t>
            </a:r>
            <a:r>
              <a:rPr lang="en-US" dirty="0">
                <a:sym typeface="Arial"/>
              </a:rPr>
              <a:t>-value did not achieve prespecified threshold for significance </a:t>
            </a:r>
            <a:r>
              <a:rPr lang="en-US" i="1" dirty="0">
                <a:sym typeface="Arial"/>
              </a:rPr>
              <a:t>(P &lt; </a:t>
            </a:r>
            <a:r>
              <a:rPr lang="en-US" dirty="0">
                <a:sym typeface="Arial"/>
              </a:rPr>
              <a:t>0.0000001 at IA2).</a:t>
            </a:r>
          </a:p>
          <a:p>
            <a:r>
              <a:rPr lang="en-US" baseline="30000" dirty="0" err="1">
                <a:sym typeface="Arial"/>
              </a:rPr>
              <a:t>a</a:t>
            </a:r>
            <a:r>
              <a:rPr lang="en-US" dirty="0" err="1">
                <a:sym typeface="Arial"/>
              </a:rPr>
              <a:t>Efficacy</a:t>
            </a:r>
            <a:r>
              <a:rPr lang="en-US" dirty="0">
                <a:sym typeface="Arial"/>
              </a:rPr>
              <a:t> analyses confined to the </a:t>
            </a:r>
            <a:r>
              <a:rPr lang="en-US" dirty="0" err="1">
                <a:sym typeface="Arial"/>
              </a:rPr>
              <a:t>imlunestrant</a:t>
            </a:r>
            <a:r>
              <a:rPr lang="en-US" dirty="0">
                <a:sym typeface="Arial"/>
              </a:rPr>
              <a:t> population concurrently randomized to </a:t>
            </a:r>
            <a:r>
              <a:rPr lang="en-US" dirty="0" err="1">
                <a:sym typeface="Arial"/>
              </a:rPr>
              <a:t>imlunestrant</a:t>
            </a:r>
            <a:r>
              <a:rPr lang="en-US" dirty="0">
                <a:sym typeface="Arial"/>
              </a:rPr>
              <a:t> + </a:t>
            </a:r>
            <a:r>
              <a:rPr lang="en-US" dirty="0" err="1">
                <a:sym typeface="Arial"/>
              </a:rPr>
              <a:t>abemaciclib</a:t>
            </a:r>
            <a:r>
              <a:rPr lang="en-US" dirty="0">
                <a:sym typeface="Arial"/>
              </a:rPr>
              <a:t> treatment arm. Note: The median follow-up was 27.1 months across both arms.</a:t>
            </a:r>
            <a:br>
              <a:rPr lang="en-US" dirty="0">
                <a:sym typeface="Arial"/>
              </a:rPr>
            </a:br>
            <a:r>
              <a:rPr lang="en-IE" dirty="0"/>
              <a:t>Jhaveri KL, et al. </a:t>
            </a:r>
            <a:r>
              <a:rPr lang="en-IE" i="1" dirty="0"/>
              <a:t>Ann Oncol. </a:t>
            </a:r>
            <a:r>
              <a:rPr lang="en-IE" dirty="0"/>
              <a:t>2026;37(4):532-543.</a:t>
            </a:r>
            <a:endParaRPr lang="it-IT" dirty="0"/>
          </a:p>
        </p:txBody>
      </p:sp>
    </p:spTree>
    <p:extLst>
      <p:ext uri="{BB962C8B-B14F-4D97-AF65-F5344CB8AC3E}">
        <p14:creationId xmlns:p14="http://schemas.microsoft.com/office/powerpoint/2010/main" val="403439422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DC056F-7497-0A3D-2619-171A0BEAAE0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630D629-9536-E8D2-2BC5-E9D8C3858363}"/>
              </a:ext>
            </a:extLst>
          </p:cNvPr>
          <p:cNvSpPr>
            <a:spLocks noGrp="1"/>
          </p:cNvSpPr>
          <p:nvPr>
            <p:ph type="title"/>
          </p:nvPr>
        </p:nvSpPr>
        <p:spPr>
          <a:xfrm>
            <a:off x="831849" y="576263"/>
            <a:ext cx="10826751" cy="2852737"/>
          </a:xfrm>
        </p:spPr>
        <p:txBody>
          <a:bodyPr>
            <a:normAutofit/>
          </a:bodyPr>
          <a:lstStyle/>
          <a:p>
            <a:r>
              <a:rPr lang="en-US"/>
              <a:t>TODAY: Oral SERDs and PROTACs – Testing Smarter, Treating Better in ER+/HER2− mBC</a:t>
            </a:r>
          </a:p>
        </p:txBody>
      </p:sp>
      <p:sp>
        <p:nvSpPr>
          <p:cNvPr id="3" name="Subtitle 2">
            <a:extLst>
              <a:ext uri="{FF2B5EF4-FFF2-40B4-BE49-F238E27FC236}">
                <a16:creationId xmlns:a16="http://schemas.microsoft.com/office/drawing/2014/main" id="{F4987282-1C9F-0B73-DDDB-48C2C1326E26}"/>
              </a:ext>
            </a:extLst>
          </p:cNvPr>
          <p:cNvSpPr>
            <a:spLocks noGrp="1"/>
          </p:cNvSpPr>
          <p:nvPr>
            <p:ph type="body" idx="1"/>
          </p:nvPr>
        </p:nvSpPr>
        <p:spPr/>
        <p:txBody>
          <a:bodyPr/>
          <a:lstStyle/>
          <a:p>
            <a:pPr fontAlgn="base">
              <a:spcBef>
                <a:spcPts val="0"/>
              </a:spcBef>
            </a:pPr>
            <a:r>
              <a:rPr lang="en-US"/>
              <a:t>Foundations of Team-Based AE Monitoring and Adherence</a:t>
            </a:r>
          </a:p>
        </p:txBody>
      </p:sp>
    </p:spTree>
    <p:extLst>
      <p:ext uri="{BB962C8B-B14F-4D97-AF65-F5344CB8AC3E}">
        <p14:creationId xmlns:p14="http://schemas.microsoft.com/office/powerpoint/2010/main" val="400972361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B470EE-DD68-5830-E238-3DCA40A1509F}"/>
              </a:ext>
            </a:extLst>
          </p:cNvPr>
          <p:cNvSpPr>
            <a:spLocks noGrp="1"/>
          </p:cNvSpPr>
          <p:nvPr>
            <p:ph type="title"/>
          </p:nvPr>
        </p:nvSpPr>
        <p:spPr>
          <a:xfrm>
            <a:off x="609600" y="365125"/>
            <a:ext cx="11070336" cy="871393"/>
          </a:xfrm>
        </p:spPr>
        <p:txBody>
          <a:bodyPr/>
          <a:lstStyle/>
          <a:p>
            <a:r>
              <a:rPr lang="en-US"/>
              <a:t>EMERALD: Safety</a:t>
            </a:r>
          </a:p>
        </p:txBody>
      </p:sp>
      <p:sp>
        <p:nvSpPr>
          <p:cNvPr id="4" name="Text Placeholder 3">
            <a:extLst>
              <a:ext uri="{FF2B5EF4-FFF2-40B4-BE49-F238E27FC236}">
                <a16:creationId xmlns:a16="http://schemas.microsoft.com/office/drawing/2014/main" id="{386A0340-97E0-03E9-BF46-0CECD6033E39}"/>
              </a:ext>
            </a:extLst>
          </p:cNvPr>
          <p:cNvSpPr>
            <a:spLocks noGrp="1"/>
          </p:cNvSpPr>
          <p:nvPr>
            <p:ph idx="1"/>
          </p:nvPr>
        </p:nvSpPr>
        <p:spPr>
          <a:xfrm>
            <a:off x="609600" y="1331283"/>
            <a:ext cx="11070336" cy="4518799"/>
          </a:xfrm>
        </p:spPr>
        <p:txBody>
          <a:bodyPr>
            <a:noAutofit/>
          </a:bodyPr>
          <a:lstStyle/>
          <a:p>
            <a:pPr marL="0" lvl="0" indent="0">
              <a:spcBef>
                <a:spcPts val="0"/>
              </a:spcBef>
              <a:buNone/>
              <a:defRPr/>
            </a:pPr>
            <a:r>
              <a:rPr lang="en-US" sz="1800" b="1" dirty="0"/>
              <a:t>Safety Summary</a:t>
            </a:r>
          </a:p>
          <a:p>
            <a:pPr lvl="0">
              <a:spcBef>
                <a:spcPts val="0"/>
              </a:spcBef>
              <a:buSzPct val="85000"/>
              <a:defRPr/>
            </a:pPr>
            <a:r>
              <a:rPr lang="en-US" sz="1600" dirty="0">
                <a:solidFill>
                  <a:srgbClr val="404040"/>
                </a:solidFill>
              </a:rPr>
              <a:t>Most AEs, including nausea, were grade 1-2</a:t>
            </a:r>
          </a:p>
          <a:p>
            <a:pPr lvl="0">
              <a:spcBef>
                <a:spcPts val="0"/>
              </a:spcBef>
              <a:buSzPct val="85000"/>
              <a:defRPr/>
            </a:pPr>
            <a:r>
              <a:rPr lang="en-US" sz="1600" dirty="0">
                <a:solidFill>
                  <a:srgbClr val="404040"/>
                </a:solidFill>
              </a:rPr>
              <a:t>No grade 4 TRAEs were reported</a:t>
            </a:r>
          </a:p>
          <a:p>
            <a:pPr lvl="0">
              <a:spcBef>
                <a:spcPts val="0"/>
              </a:spcBef>
              <a:buSzPct val="85000"/>
              <a:defRPr/>
            </a:pPr>
            <a:r>
              <a:rPr lang="en-US" sz="1600" b="1" dirty="0">
                <a:solidFill>
                  <a:srgbClr val="404040"/>
                </a:solidFill>
              </a:rPr>
              <a:t>Discontinuations of therapy due to TRAEs:</a:t>
            </a:r>
          </a:p>
          <a:p>
            <a:pPr marL="827550" lvl="2" indent="-285750">
              <a:spcBef>
                <a:spcPts val="0"/>
              </a:spcBef>
              <a:buSzPct val="85000"/>
              <a:buFont typeface="Arial" panose="020B0604020202020204" pitchFamily="34" charset="0"/>
              <a:buChar char="•"/>
              <a:defRPr/>
            </a:pPr>
            <a:r>
              <a:rPr lang="en-US" sz="1400" b="1" dirty="0" err="1">
                <a:solidFill>
                  <a:srgbClr val="404040"/>
                </a:solidFill>
              </a:rPr>
              <a:t>Elacestrant</a:t>
            </a:r>
            <a:r>
              <a:rPr lang="en-US" sz="1400" b="1" dirty="0">
                <a:solidFill>
                  <a:srgbClr val="404040"/>
                </a:solidFill>
              </a:rPr>
              <a:t> arm: 3.4%</a:t>
            </a:r>
          </a:p>
          <a:p>
            <a:pPr marL="827550" lvl="2" indent="-285750">
              <a:spcBef>
                <a:spcPts val="0"/>
              </a:spcBef>
              <a:buSzPct val="85000"/>
              <a:buFont typeface="Arial" panose="020B0604020202020204" pitchFamily="34" charset="0"/>
              <a:buChar char="•"/>
              <a:defRPr/>
            </a:pPr>
            <a:r>
              <a:rPr lang="en-US" sz="1400" b="1" dirty="0">
                <a:solidFill>
                  <a:srgbClr val="404040"/>
                </a:solidFill>
              </a:rPr>
              <a:t>SOC arm: 0.9%</a:t>
            </a:r>
          </a:p>
          <a:p>
            <a:pPr lvl="0">
              <a:spcBef>
                <a:spcPts val="0"/>
              </a:spcBef>
              <a:buSzPct val="85000"/>
              <a:defRPr/>
            </a:pPr>
            <a:r>
              <a:rPr lang="en-US" sz="1600" dirty="0">
                <a:solidFill>
                  <a:srgbClr val="404040"/>
                </a:solidFill>
              </a:rPr>
              <a:t>No hematologic safety signal was observed</a:t>
            </a:r>
          </a:p>
          <a:p>
            <a:pPr lvl="0">
              <a:spcBef>
                <a:spcPts val="0"/>
              </a:spcBef>
              <a:buSzPct val="85000"/>
              <a:defRPr/>
            </a:pPr>
            <a:r>
              <a:rPr lang="en-US" sz="1600" dirty="0">
                <a:solidFill>
                  <a:srgbClr val="404040"/>
                </a:solidFill>
              </a:rPr>
              <a:t>None of the patients in either treatment arm experienced</a:t>
            </a:r>
            <a:br>
              <a:rPr lang="en-US" sz="1600" dirty="0">
                <a:solidFill>
                  <a:srgbClr val="404040"/>
                </a:solidFill>
              </a:rPr>
            </a:br>
            <a:r>
              <a:rPr lang="en-US" sz="1600" dirty="0">
                <a:solidFill>
                  <a:srgbClr val="404040"/>
                </a:solidFill>
              </a:rPr>
              <a:t>sinus bradycardia</a:t>
            </a:r>
          </a:p>
          <a:p>
            <a:endParaRPr lang="en-US" dirty="0"/>
          </a:p>
        </p:txBody>
      </p:sp>
      <p:graphicFrame>
        <p:nvGraphicFramePr>
          <p:cNvPr id="5" name="Table 4">
            <a:extLst>
              <a:ext uri="{FF2B5EF4-FFF2-40B4-BE49-F238E27FC236}">
                <a16:creationId xmlns:a16="http://schemas.microsoft.com/office/drawing/2014/main" id="{AB4BEA6C-3814-442D-EB0F-A9542BA43CFF}"/>
              </a:ext>
            </a:extLst>
          </p:cNvPr>
          <p:cNvGraphicFramePr>
            <a:graphicFrameLocks noGrp="1"/>
          </p:cNvGraphicFramePr>
          <p:nvPr>
            <p:extLst>
              <p:ext uri="{D42A27DB-BD31-4B8C-83A1-F6EECF244321}">
                <p14:modId xmlns:p14="http://schemas.microsoft.com/office/powerpoint/2010/main" val="3886508767"/>
              </p:ext>
            </p:extLst>
          </p:nvPr>
        </p:nvGraphicFramePr>
        <p:xfrm>
          <a:off x="609600" y="3786102"/>
          <a:ext cx="5133328" cy="2273300"/>
        </p:xfrm>
        <a:graphic>
          <a:graphicData uri="http://schemas.openxmlformats.org/drawingml/2006/table">
            <a:tbl>
              <a:tblPr firstRow="1" bandRow="1">
                <a:tableStyleId>{00A15C55-8517-42AA-B614-E9B94910E393}</a:tableStyleId>
              </a:tblPr>
              <a:tblGrid>
                <a:gridCol w="2072948">
                  <a:extLst>
                    <a:ext uri="{9D8B030D-6E8A-4147-A177-3AD203B41FA5}">
                      <a16:colId xmlns:a16="http://schemas.microsoft.com/office/drawing/2014/main" val="2132207957"/>
                    </a:ext>
                  </a:extLst>
                </a:gridCol>
                <a:gridCol w="1530190">
                  <a:extLst>
                    <a:ext uri="{9D8B030D-6E8A-4147-A177-3AD203B41FA5}">
                      <a16:colId xmlns:a16="http://schemas.microsoft.com/office/drawing/2014/main" val="1825982089"/>
                    </a:ext>
                  </a:extLst>
                </a:gridCol>
                <a:gridCol w="1530190">
                  <a:extLst>
                    <a:ext uri="{9D8B030D-6E8A-4147-A177-3AD203B41FA5}">
                      <a16:colId xmlns:a16="http://schemas.microsoft.com/office/drawing/2014/main" val="3575466897"/>
                    </a:ext>
                  </a:extLst>
                </a:gridCol>
              </a:tblGrid>
              <a:tr h="498863">
                <a:tc>
                  <a:txBody>
                    <a:bodyPr/>
                    <a:lstStyle/>
                    <a:p>
                      <a:pPr algn="l"/>
                      <a:r>
                        <a:rPr lang="en-US" sz="1400"/>
                        <a:t>Nausea Summary</a:t>
                      </a:r>
                    </a:p>
                  </a:txBody>
                  <a:tcPr marL="108000" marR="45720" marT="27432" marB="27432"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tcPr>
                </a:tc>
                <a:tc>
                  <a:txBody>
                    <a:bodyPr/>
                    <a:lstStyle/>
                    <a:p>
                      <a:pPr algn="ctr"/>
                      <a:r>
                        <a:rPr lang="en-US" sz="1400" b="1"/>
                        <a:t>Elacestrant</a:t>
                      </a:r>
                    </a:p>
                    <a:p>
                      <a:pPr algn="ctr"/>
                      <a:r>
                        <a:rPr lang="en-US" sz="1400" b="1"/>
                        <a:t>(n=237)</a:t>
                      </a:r>
                      <a:endParaRPr lang="en-US" sz="1400" b="1" dirty="0"/>
                    </a:p>
                  </a:txBody>
                  <a:tcPr marL="45720" marR="457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accent1"/>
                    </a:solidFill>
                  </a:tcPr>
                </a:tc>
                <a:tc>
                  <a:txBody>
                    <a:bodyPr/>
                    <a:lstStyle/>
                    <a:p>
                      <a:pPr algn="ctr"/>
                      <a:r>
                        <a:rPr lang="en-US" sz="1400" b="1">
                          <a:solidFill>
                            <a:schemeClr val="bg1"/>
                          </a:solidFill>
                        </a:rPr>
                        <a:t>SOC</a:t>
                      </a:r>
                    </a:p>
                    <a:p>
                      <a:pPr algn="ctr"/>
                      <a:r>
                        <a:rPr lang="en-US" sz="1400" b="1">
                          <a:solidFill>
                            <a:schemeClr val="bg1"/>
                          </a:solidFill>
                        </a:rPr>
                        <a:t>(n=230)</a:t>
                      </a:r>
                      <a:endParaRPr lang="en-US" sz="1400" b="1" dirty="0">
                        <a:solidFill>
                          <a:schemeClr val="bg1"/>
                        </a:solidFill>
                      </a:endParaRPr>
                    </a:p>
                  </a:txBody>
                  <a:tcPr marL="45720" marR="45720" marT="27432" marB="27432"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bg1">
                        <a:lumMod val="50000"/>
                      </a:schemeClr>
                    </a:solidFill>
                  </a:tcPr>
                </a:tc>
                <a:extLst>
                  <a:ext uri="{0D108BD9-81ED-4DB2-BD59-A6C34878D82A}">
                    <a16:rowId xmlns:a16="http://schemas.microsoft.com/office/drawing/2014/main" val="3133745500"/>
                  </a:ext>
                </a:extLst>
              </a:tr>
              <a:tr h="277848">
                <a:tc>
                  <a:txBody>
                    <a:bodyPr/>
                    <a:lstStyle/>
                    <a:p>
                      <a:pPr algn="l"/>
                      <a:r>
                        <a:rPr lang="en-US" sz="1400">
                          <a:solidFill>
                            <a:schemeClr val="tx1"/>
                          </a:solidFill>
                        </a:rPr>
                        <a:t>Grade 3 nausea, n (%)</a:t>
                      </a:r>
                    </a:p>
                  </a:txBody>
                  <a:tcPr marL="108000" marR="45720" marT="27432" marB="27432"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20000"/>
                        <a:lumOff val="80000"/>
                      </a:schemeClr>
                    </a:solidFill>
                  </a:tcPr>
                </a:tc>
                <a:tc>
                  <a:txBody>
                    <a:bodyPr/>
                    <a:lstStyle/>
                    <a:p>
                      <a:pPr algn="ctr"/>
                      <a:r>
                        <a:rPr lang="en-US" sz="1400">
                          <a:solidFill>
                            <a:schemeClr val="tx1"/>
                          </a:solidFill>
                        </a:rPr>
                        <a:t>6 (2.5)</a:t>
                      </a:r>
                    </a:p>
                  </a:txBody>
                  <a:tcPr marL="45720" marR="457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lumMod val="20000"/>
                        <a:lumOff val="80000"/>
                      </a:schemeClr>
                    </a:solidFill>
                  </a:tcPr>
                </a:tc>
                <a:tc>
                  <a:txBody>
                    <a:bodyPr/>
                    <a:lstStyle/>
                    <a:p>
                      <a:pPr algn="ctr"/>
                      <a:r>
                        <a:rPr lang="en-US" sz="1400">
                          <a:solidFill>
                            <a:schemeClr val="tx1"/>
                          </a:solidFill>
                        </a:rPr>
                        <a:t>2 (0.9)</a:t>
                      </a:r>
                    </a:p>
                  </a:txBody>
                  <a:tcPr marL="45720" marR="45720" marT="27432" marB="27432"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841397565"/>
                  </a:ext>
                </a:extLst>
              </a:tr>
              <a:tr h="498863">
                <a:tc>
                  <a:txBody>
                    <a:bodyPr/>
                    <a:lstStyle/>
                    <a:p>
                      <a:pPr algn="l"/>
                      <a:r>
                        <a:rPr lang="en-US" sz="1400">
                          <a:solidFill>
                            <a:schemeClr val="tx1"/>
                          </a:solidFill>
                        </a:rPr>
                        <a:t>Dose reduction rate due to nausea, n (%)</a:t>
                      </a:r>
                    </a:p>
                  </a:txBody>
                  <a:tcPr marL="108000" marR="45720" marT="27432" marB="27432"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20000"/>
                        <a:lumOff val="80000"/>
                      </a:schemeClr>
                    </a:solidFill>
                  </a:tcPr>
                </a:tc>
                <a:tc>
                  <a:txBody>
                    <a:bodyPr/>
                    <a:lstStyle/>
                    <a:p>
                      <a:pPr algn="ctr"/>
                      <a:r>
                        <a:rPr lang="en-US" sz="1400">
                          <a:solidFill>
                            <a:schemeClr val="tx1"/>
                          </a:solidFill>
                        </a:rPr>
                        <a:t>3 (1.3)</a:t>
                      </a:r>
                    </a:p>
                  </a:txBody>
                  <a:tcPr marL="45720" marR="457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lumMod val="20000"/>
                        <a:lumOff val="80000"/>
                      </a:schemeClr>
                    </a:solidFill>
                  </a:tcPr>
                </a:tc>
                <a:tc>
                  <a:txBody>
                    <a:bodyPr/>
                    <a:lstStyle/>
                    <a:p>
                      <a:pPr algn="ctr"/>
                      <a:r>
                        <a:rPr lang="en-US" sz="1400">
                          <a:solidFill>
                            <a:schemeClr val="tx1"/>
                          </a:solidFill>
                        </a:rPr>
                        <a:t>N/A</a:t>
                      </a:r>
                    </a:p>
                  </a:txBody>
                  <a:tcPr marL="45720" marR="45720" marT="27432" marB="27432"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02376330"/>
                  </a:ext>
                </a:extLst>
              </a:tr>
              <a:tr h="498863">
                <a:tc>
                  <a:txBody>
                    <a:bodyPr/>
                    <a:lstStyle/>
                    <a:p>
                      <a:pPr algn="l"/>
                      <a:r>
                        <a:rPr lang="en-US" sz="1400">
                          <a:solidFill>
                            <a:schemeClr val="tx1"/>
                          </a:solidFill>
                        </a:rPr>
                        <a:t>Discontinuation rate due to nausea, n (%)</a:t>
                      </a:r>
                    </a:p>
                  </a:txBody>
                  <a:tcPr marL="108000" marR="45720" marT="27432" marB="27432"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4">
                        <a:lumMod val="20000"/>
                        <a:lumOff val="80000"/>
                      </a:schemeClr>
                    </a:solidFill>
                  </a:tcPr>
                </a:tc>
                <a:tc>
                  <a:txBody>
                    <a:bodyPr/>
                    <a:lstStyle/>
                    <a:p>
                      <a:pPr algn="ctr"/>
                      <a:r>
                        <a:rPr lang="en-US" sz="1400">
                          <a:solidFill>
                            <a:schemeClr val="tx1"/>
                          </a:solidFill>
                        </a:rPr>
                        <a:t>3 (1.3)</a:t>
                      </a:r>
                    </a:p>
                  </a:txBody>
                  <a:tcPr marL="45720" marR="457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lumMod val="20000"/>
                        <a:lumOff val="80000"/>
                      </a:schemeClr>
                    </a:solidFill>
                  </a:tcPr>
                </a:tc>
                <a:tc>
                  <a:txBody>
                    <a:bodyPr/>
                    <a:lstStyle/>
                    <a:p>
                      <a:pPr algn="ctr"/>
                      <a:r>
                        <a:rPr lang="en-US" sz="1400">
                          <a:solidFill>
                            <a:schemeClr val="tx1"/>
                          </a:solidFill>
                        </a:rPr>
                        <a:t>0</a:t>
                      </a:r>
                    </a:p>
                  </a:txBody>
                  <a:tcPr marL="45720" marR="45720" marT="27432" marB="27432"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381447297"/>
                  </a:ext>
                </a:extLst>
              </a:tr>
              <a:tr h="498863">
                <a:tc>
                  <a:txBody>
                    <a:bodyPr/>
                    <a:lstStyle/>
                    <a:p>
                      <a:pPr algn="l"/>
                      <a:r>
                        <a:rPr lang="en-US" sz="1400">
                          <a:solidFill>
                            <a:schemeClr val="tx1"/>
                          </a:solidFill>
                        </a:rPr>
                        <a:t>Antiemetic use, %</a:t>
                      </a:r>
                    </a:p>
                  </a:txBody>
                  <a:tcPr marL="108000" marR="45720" marT="27432" marB="27432"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accent4">
                        <a:lumMod val="20000"/>
                        <a:lumOff val="80000"/>
                      </a:schemeClr>
                    </a:solidFill>
                  </a:tcPr>
                </a:tc>
                <a:tc>
                  <a:txBody>
                    <a:bodyPr/>
                    <a:lstStyle/>
                    <a:p>
                      <a:pPr algn="ctr"/>
                      <a:r>
                        <a:rPr lang="en-US" sz="1400">
                          <a:solidFill>
                            <a:schemeClr val="tx1"/>
                          </a:solidFill>
                        </a:rPr>
                        <a:t>8</a:t>
                      </a:r>
                    </a:p>
                  </a:txBody>
                  <a:tcPr marL="45720" marR="457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bg2">
                        <a:lumMod val="20000"/>
                        <a:lumOff val="80000"/>
                      </a:schemeClr>
                    </a:solidFill>
                  </a:tcPr>
                </a:tc>
                <a:tc>
                  <a:txBody>
                    <a:bodyPr/>
                    <a:lstStyle/>
                    <a:p>
                      <a:pPr algn="ctr"/>
                      <a:r>
                        <a:rPr lang="en-US" sz="1400">
                          <a:solidFill>
                            <a:schemeClr val="tx1"/>
                          </a:solidFill>
                        </a:rPr>
                        <a:t>10.3 (AI)</a:t>
                      </a:r>
                    </a:p>
                    <a:p>
                      <a:pPr algn="ctr"/>
                      <a:r>
                        <a:rPr lang="en-US" sz="1400">
                          <a:solidFill>
                            <a:schemeClr val="tx1"/>
                          </a:solidFill>
                        </a:rPr>
                        <a:t>1.3 (fulvestrant)</a:t>
                      </a:r>
                    </a:p>
                  </a:txBody>
                  <a:tcPr marL="45720" marR="45720" marT="27432" marB="27432"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chemeClr val="bg1">
                        <a:lumMod val="85000"/>
                      </a:schemeClr>
                    </a:solidFill>
                  </a:tcPr>
                </a:tc>
                <a:extLst>
                  <a:ext uri="{0D108BD9-81ED-4DB2-BD59-A6C34878D82A}">
                    <a16:rowId xmlns:a16="http://schemas.microsoft.com/office/drawing/2014/main" val="195256739"/>
                  </a:ext>
                </a:extLst>
              </a:tr>
            </a:tbl>
          </a:graphicData>
        </a:graphic>
      </p:graphicFrame>
      <p:pic>
        <p:nvPicPr>
          <p:cNvPr id="7" name="Picture 6">
            <a:extLst>
              <a:ext uri="{FF2B5EF4-FFF2-40B4-BE49-F238E27FC236}">
                <a16:creationId xmlns:a16="http://schemas.microsoft.com/office/drawing/2014/main" id="{7B54656C-70C0-9419-47D4-4237DD6ABBE2}"/>
              </a:ext>
            </a:extLst>
          </p:cNvPr>
          <p:cNvPicPr>
            <a:picLocks noChangeAspect="1"/>
          </p:cNvPicPr>
          <p:nvPr/>
        </p:nvPicPr>
        <p:blipFill>
          <a:blip r:embed="rId3">
            <a:duotone>
              <a:schemeClr val="accent1">
                <a:shade val="45000"/>
                <a:satMod val="135000"/>
              </a:schemeClr>
              <a:prstClr val="white"/>
            </a:duotone>
            <a:extLst>
              <a:ext uri="{BEBA8EAE-BF5A-486C-A8C5-ECC9F3942E4B}">
                <a14:imgProps xmlns:a14="http://schemas.microsoft.com/office/drawing/2010/main">
                  <a14:imgLayer r:embed="rId4">
                    <a14:imgEffect>
                      <a14:saturation sat="317000"/>
                    </a14:imgEffect>
                    <a14:imgEffect>
                      <a14:brightnessContrast contrast="88000"/>
                    </a14:imgEffect>
                  </a14:imgLayer>
                </a14:imgProps>
              </a:ext>
            </a:extLst>
          </a:blip>
          <a:stretch>
            <a:fillRect/>
          </a:stretch>
        </p:blipFill>
        <p:spPr>
          <a:xfrm>
            <a:off x="6331092" y="365125"/>
            <a:ext cx="5696408" cy="3281750"/>
          </a:xfrm>
          <a:prstGeom prst="rect">
            <a:avLst/>
          </a:prstGeom>
        </p:spPr>
      </p:pic>
      <p:pic>
        <p:nvPicPr>
          <p:cNvPr id="9" name="Picture 8">
            <a:extLst>
              <a:ext uri="{FF2B5EF4-FFF2-40B4-BE49-F238E27FC236}">
                <a16:creationId xmlns:a16="http://schemas.microsoft.com/office/drawing/2014/main" id="{3F181C6A-0BEA-48AD-3727-DFBB5F22B470}"/>
              </a:ext>
            </a:extLst>
          </p:cNvPr>
          <p:cNvPicPr>
            <a:picLocks noChangeAspect="1"/>
          </p:cNvPicPr>
          <p:nvPr/>
        </p:nvPicPr>
        <p:blipFill>
          <a:blip r:embed="rId5">
            <a:duotone>
              <a:schemeClr val="accent1">
                <a:shade val="45000"/>
                <a:satMod val="135000"/>
              </a:schemeClr>
              <a:prstClr val="white"/>
            </a:duotone>
            <a:extLst>
              <a:ext uri="{BEBA8EAE-BF5A-486C-A8C5-ECC9F3942E4B}">
                <a14:imgProps xmlns:a14="http://schemas.microsoft.com/office/drawing/2010/main">
                  <a14:imgLayer r:embed="rId6">
                    <a14:imgEffect>
                      <a14:saturation sat="347000"/>
                    </a14:imgEffect>
                    <a14:imgEffect>
                      <a14:brightnessContrast contrast="82000"/>
                    </a14:imgEffect>
                  </a14:imgLayer>
                </a14:imgProps>
              </a:ext>
            </a:extLst>
          </a:blip>
          <a:stretch>
            <a:fillRect/>
          </a:stretch>
        </p:blipFill>
        <p:spPr>
          <a:xfrm>
            <a:off x="5820611" y="3851118"/>
            <a:ext cx="2513553" cy="2143267"/>
          </a:xfrm>
          <a:prstGeom prst="rect">
            <a:avLst/>
          </a:prstGeom>
        </p:spPr>
      </p:pic>
      <p:sp>
        <p:nvSpPr>
          <p:cNvPr id="10" name="TextBox 9">
            <a:extLst>
              <a:ext uri="{FF2B5EF4-FFF2-40B4-BE49-F238E27FC236}">
                <a16:creationId xmlns:a16="http://schemas.microsoft.com/office/drawing/2014/main" id="{2360C660-C4A0-2878-C98B-864A454BFF02}"/>
              </a:ext>
            </a:extLst>
          </p:cNvPr>
          <p:cNvSpPr txBox="1"/>
          <p:nvPr/>
        </p:nvSpPr>
        <p:spPr>
          <a:xfrm>
            <a:off x="8727328" y="4517057"/>
            <a:ext cx="3016714" cy="1477328"/>
          </a:xfrm>
          <a:prstGeom prst="rect">
            <a:avLst/>
          </a:prstGeom>
          <a:solidFill>
            <a:schemeClr val="accent1"/>
          </a:solidFill>
          <a:ln>
            <a:noFill/>
          </a:ln>
        </p:spPr>
        <p:txBody>
          <a:bodyPr wrap="square" lIns="182880" tIns="182880" rIns="182880" bIns="182880" rtlCol="0">
            <a:spAutoFit/>
          </a:bodyPr>
          <a:lstStyle/>
          <a:p>
            <a:pPr algn="ctr"/>
            <a:r>
              <a:rPr lang="en-US" dirty="0">
                <a:solidFill>
                  <a:schemeClr val="bg1"/>
                </a:solidFill>
              </a:rPr>
              <a:t>Monitor lipid profile prior to starting </a:t>
            </a:r>
            <a:r>
              <a:rPr lang="en-US" dirty="0" err="1">
                <a:solidFill>
                  <a:schemeClr val="bg1"/>
                </a:solidFill>
              </a:rPr>
              <a:t>elacestrant</a:t>
            </a:r>
            <a:r>
              <a:rPr lang="en-US" dirty="0">
                <a:solidFill>
                  <a:schemeClr val="bg1"/>
                </a:solidFill>
              </a:rPr>
              <a:t> and periodically while </a:t>
            </a:r>
            <a:br>
              <a:rPr lang="en-US" dirty="0">
                <a:solidFill>
                  <a:schemeClr val="bg1"/>
                </a:solidFill>
              </a:rPr>
            </a:br>
            <a:r>
              <a:rPr lang="en-US" dirty="0">
                <a:solidFill>
                  <a:schemeClr val="bg1"/>
                </a:solidFill>
              </a:rPr>
              <a:t>on treatment</a:t>
            </a:r>
          </a:p>
        </p:txBody>
      </p:sp>
      <p:sp>
        <p:nvSpPr>
          <p:cNvPr id="11" name="Rectangle 10">
            <a:extLst>
              <a:ext uri="{FF2B5EF4-FFF2-40B4-BE49-F238E27FC236}">
                <a16:creationId xmlns:a16="http://schemas.microsoft.com/office/drawing/2014/main" id="{579BBF99-4BEB-6334-5CCA-D92E08AA2EFD}"/>
              </a:ext>
            </a:extLst>
          </p:cNvPr>
          <p:cNvSpPr/>
          <p:nvPr/>
        </p:nvSpPr>
        <p:spPr>
          <a:xfrm>
            <a:off x="609599" y="5071832"/>
            <a:ext cx="5133327" cy="987570"/>
          </a:xfrm>
          <a:prstGeom prst="rect">
            <a:avLst/>
          </a:prstGeom>
          <a:noFill/>
          <a:ln w="19050">
            <a:solidFill>
              <a:schemeClr val="bg1"/>
            </a:solidFill>
          </a:ln>
          <a:effectLst>
            <a:glow rad="101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ooter Placeholder 16">
            <a:extLst>
              <a:ext uri="{FF2B5EF4-FFF2-40B4-BE49-F238E27FC236}">
                <a16:creationId xmlns:a16="http://schemas.microsoft.com/office/drawing/2014/main" id="{D79F2044-F44B-5EBA-B64C-410F6BEC3C75}"/>
              </a:ext>
            </a:extLst>
          </p:cNvPr>
          <p:cNvSpPr>
            <a:spLocks noGrp="1"/>
          </p:cNvSpPr>
          <p:nvPr>
            <p:ph type="ftr" sz="quarter" idx="3"/>
          </p:nvPr>
        </p:nvSpPr>
        <p:spPr>
          <a:xfrm>
            <a:off x="621792" y="5944846"/>
            <a:ext cx="10277856" cy="809521"/>
          </a:xfrm>
        </p:spPr>
        <p:txBody>
          <a:bodyPr/>
          <a:lstStyle/>
          <a:p>
            <a:r>
              <a:rPr lang="en-US" dirty="0"/>
              <a:t>Bardia A, et al. SABCS 2022. Abstract GS3-01. Bidard FC, et al. </a:t>
            </a:r>
            <a:r>
              <a:rPr lang="en-US" i="1" dirty="0"/>
              <a:t>J Clin Oncol</a:t>
            </a:r>
            <a:r>
              <a:rPr lang="en-US" dirty="0"/>
              <a:t>. 2022;40(28):3246-3256. </a:t>
            </a:r>
          </a:p>
        </p:txBody>
      </p:sp>
      <p:sp>
        <p:nvSpPr>
          <p:cNvPr id="15" name="Rectangle 14">
            <a:extLst>
              <a:ext uri="{FF2B5EF4-FFF2-40B4-BE49-F238E27FC236}">
                <a16:creationId xmlns:a16="http://schemas.microsoft.com/office/drawing/2014/main" id="{6B464AFA-A736-FEE3-E360-02D30580AC85}"/>
              </a:ext>
            </a:extLst>
          </p:cNvPr>
          <p:cNvSpPr/>
          <p:nvPr/>
        </p:nvSpPr>
        <p:spPr>
          <a:xfrm>
            <a:off x="6400800" y="1223283"/>
            <a:ext cx="1732302" cy="190691"/>
          </a:xfrm>
          <a:prstGeom prst="rect">
            <a:avLst/>
          </a:prstGeom>
          <a:noFill/>
          <a:ln w="19050">
            <a:solidFill>
              <a:schemeClr val="bg1"/>
            </a:solidFill>
          </a:ln>
          <a:effectLst>
            <a:glow rad="762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88C190B5-AA96-0AC0-6A28-62E22F1154D5}"/>
              </a:ext>
            </a:extLst>
          </p:cNvPr>
          <p:cNvSpPr/>
          <p:nvPr/>
        </p:nvSpPr>
        <p:spPr>
          <a:xfrm>
            <a:off x="6400800" y="1464150"/>
            <a:ext cx="1732302" cy="190691"/>
          </a:xfrm>
          <a:prstGeom prst="rect">
            <a:avLst/>
          </a:prstGeom>
          <a:noFill/>
          <a:ln w="19050">
            <a:solidFill>
              <a:schemeClr val="bg1"/>
            </a:solidFill>
          </a:ln>
          <a:effectLst>
            <a:glow rad="762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55E2E47E-7C72-7FD6-D5B7-02D5A4908B6E}"/>
              </a:ext>
            </a:extLst>
          </p:cNvPr>
          <p:cNvSpPr/>
          <p:nvPr/>
        </p:nvSpPr>
        <p:spPr>
          <a:xfrm>
            <a:off x="6387420" y="2139487"/>
            <a:ext cx="1732302" cy="213071"/>
          </a:xfrm>
          <a:prstGeom prst="rect">
            <a:avLst/>
          </a:prstGeom>
          <a:noFill/>
          <a:ln w="19050">
            <a:solidFill>
              <a:schemeClr val="bg1"/>
            </a:solidFill>
          </a:ln>
          <a:effectLst>
            <a:glow rad="762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EBBBEF8D-5CA7-29FF-D57B-5051E59126DA}"/>
              </a:ext>
            </a:extLst>
          </p:cNvPr>
          <p:cNvSpPr/>
          <p:nvPr/>
        </p:nvSpPr>
        <p:spPr>
          <a:xfrm>
            <a:off x="6387420" y="2779994"/>
            <a:ext cx="1732302" cy="221914"/>
          </a:xfrm>
          <a:prstGeom prst="rect">
            <a:avLst/>
          </a:prstGeom>
          <a:noFill/>
          <a:ln w="19050">
            <a:solidFill>
              <a:schemeClr val="bg1"/>
            </a:solidFill>
          </a:ln>
          <a:effectLst>
            <a:glow rad="762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Bent-Up Arrow 18">
            <a:extLst>
              <a:ext uri="{FF2B5EF4-FFF2-40B4-BE49-F238E27FC236}">
                <a16:creationId xmlns:a16="http://schemas.microsoft.com/office/drawing/2014/main" id="{C9E2CAB5-46BB-B40A-CCC2-D77D968E3BBB}"/>
              </a:ext>
            </a:extLst>
          </p:cNvPr>
          <p:cNvSpPr/>
          <p:nvPr/>
        </p:nvSpPr>
        <p:spPr>
          <a:xfrm rot="5400000">
            <a:off x="6204620" y="4669587"/>
            <a:ext cx="478218" cy="404353"/>
          </a:xfrm>
          <a:prstGeom prst="bentUpArrow">
            <a:avLst>
              <a:gd name="adj1" fmla="val 35027"/>
              <a:gd name="adj2" fmla="val 38926"/>
              <a:gd name="adj3" fmla="val 36141"/>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Bent-Up Arrow 19">
            <a:extLst>
              <a:ext uri="{FF2B5EF4-FFF2-40B4-BE49-F238E27FC236}">
                <a16:creationId xmlns:a16="http://schemas.microsoft.com/office/drawing/2014/main" id="{77C58BF4-D473-7291-DBD0-760D113D7C00}"/>
              </a:ext>
            </a:extLst>
          </p:cNvPr>
          <p:cNvSpPr/>
          <p:nvPr/>
        </p:nvSpPr>
        <p:spPr>
          <a:xfrm rot="5400000">
            <a:off x="6900079" y="5330703"/>
            <a:ext cx="478218" cy="404353"/>
          </a:xfrm>
          <a:prstGeom prst="bentUpArrow">
            <a:avLst>
              <a:gd name="adj1" fmla="val 35027"/>
              <a:gd name="adj2" fmla="val 38926"/>
              <a:gd name="adj3" fmla="val 36141"/>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6338490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C3596D-6ED5-46BB-BB5D-F2C0DEC8892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34FB340-DC6A-8F7C-8E1A-DD5E7B0FA56D}"/>
              </a:ext>
            </a:extLst>
          </p:cNvPr>
          <p:cNvSpPr>
            <a:spLocks noGrp="1"/>
          </p:cNvSpPr>
          <p:nvPr>
            <p:ph type="title"/>
          </p:nvPr>
        </p:nvSpPr>
        <p:spPr/>
        <p:txBody>
          <a:bodyPr>
            <a:normAutofit/>
          </a:bodyPr>
          <a:lstStyle/>
          <a:p>
            <a:r>
              <a:rPr lang="en-CA" sz="4000" b="1">
                <a:latin typeface="Arial" panose="020B0604020202020204" pitchFamily="34" charset="0"/>
                <a:cs typeface="Arial" panose="020B0604020202020204" pitchFamily="34" charset="0"/>
              </a:rPr>
              <a:t>EMBER-3: Safety </a:t>
            </a:r>
          </a:p>
        </p:txBody>
      </p:sp>
      <p:graphicFrame>
        <p:nvGraphicFramePr>
          <p:cNvPr id="5" name="Table 4">
            <a:extLst>
              <a:ext uri="{FF2B5EF4-FFF2-40B4-BE49-F238E27FC236}">
                <a16:creationId xmlns:a16="http://schemas.microsoft.com/office/drawing/2014/main" id="{08B84072-9A87-F221-9091-C4624C1ECCBD}"/>
              </a:ext>
            </a:extLst>
          </p:cNvPr>
          <p:cNvGraphicFramePr>
            <a:graphicFrameLocks noGrp="1"/>
          </p:cNvGraphicFramePr>
          <p:nvPr>
            <p:extLst>
              <p:ext uri="{D42A27DB-BD31-4B8C-83A1-F6EECF244321}">
                <p14:modId xmlns:p14="http://schemas.microsoft.com/office/powerpoint/2010/main" val="4176158841"/>
              </p:ext>
            </p:extLst>
          </p:nvPr>
        </p:nvGraphicFramePr>
        <p:xfrm>
          <a:off x="447468" y="1383394"/>
          <a:ext cx="11297063" cy="3824205"/>
        </p:xfrm>
        <a:graphic>
          <a:graphicData uri="http://schemas.openxmlformats.org/drawingml/2006/table">
            <a:tbl>
              <a:tblPr/>
              <a:tblGrid>
                <a:gridCol w="3151123">
                  <a:extLst>
                    <a:ext uri="{9D8B030D-6E8A-4147-A177-3AD203B41FA5}">
                      <a16:colId xmlns:a16="http://schemas.microsoft.com/office/drawing/2014/main" val="50544133"/>
                    </a:ext>
                  </a:extLst>
                </a:gridCol>
                <a:gridCol w="1360165">
                  <a:extLst>
                    <a:ext uri="{9D8B030D-6E8A-4147-A177-3AD203B41FA5}">
                      <a16:colId xmlns:a16="http://schemas.microsoft.com/office/drawing/2014/main" val="3095223790"/>
                    </a:ext>
                  </a:extLst>
                </a:gridCol>
                <a:gridCol w="1357155">
                  <a:extLst>
                    <a:ext uri="{9D8B030D-6E8A-4147-A177-3AD203B41FA5}">
                      <a16:colId xmlns:a16="http://schemas.microsoft.com/office/drawing/2014/main" val="683335602"/>
                    </a:ext>
                  </a:extLst>
                </a:gridCol>
                <a:gridCol w="1357155">
                  <a:extLst>
                    <a:ext uri="{9D8B030D-6E8A-4147-A177-3AD203B41FA5}">
                      <a16:colId xmlns:a16="http://schemas.microsoft.com/office/drawing/2014/main" val="1620857034"/>
                    </a:ext>
                  </a:extLst>
                </a:gridCol>
                <a:gridCol w="1357155">
                  <a:extLst>
                    <a:ext uri="{9D8B030D-6E8A-4147-A177-3AD203B41FA5}">
                      <a16:colId xmlns:a16="http://schemas.microsoft.com/office/drawing/2014/main" val="2314680553"/>
                    </a:ext>
                  </a:extLst>
                </a:gridCol>
                <a:gridCol w="1357155">
                  <a:extLst>
                    <a:ext uri="{9D8B030D-6E8A-4147-A177-3AD203B41FA5}">
                      <a16:colId xmlns:a16="http://schemas.microsoft.com/office/drawing/2014/main" val="4141456435"/>
                    </a:ext>
                  </a:extLst>
                </a:gridCol>
                <a:gridCol w="1357155">
                  <a:extLst>
                    <a:ext uri="{9D8B030D-6E8A-4147-A177-3AD203B41FA5}">
                      <a16:colId xmlns:a16="http://schemas.microsoft.com/office/drawing/2014/main" val="715716875"/>
                    </a:ext>
                  </a:extLst>
                </a:gridCol>
              </a:tblGrid>
              <a:tr h="798011">
                <a:tc rowSpan="2">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marL="90000" marR="0" lvl="0" indent="0" algn="l" defTabSz="457200" rtl="0" eaLnBrk="1" fontAlgn="auto" latinLnBrk="0" hangingPunct="1">
                        <a:lnSpc>
                          <a:spcPct val="100000"/>
                        </a:lnSpc>
                        <a:spcBef>
                          <a:spcPts val="0"/>
                        </a:spcBef>
                        <a:spcAft>
                          <a:spcPts val="0"/>
                        </a:spcAft>
                        <a:buClrTx/>
                        <a:buSzTx/>
                        <a:buFontTx/>
                        <a:buNone/>
                        <a:tabLst/>
                        <a:defRPr/>
                      </a:pPr>
                      <a:r>
                        <a:rPr lang="en-US" sz="1600" b="1" kern="0">
                          <a:solidFill>
                            <a:schemeClr val="tx1"/>
                          </a:solidFill>
                          <a:effectLst/>
                          <a:latin typeface="Arial" panose="020B0604020202020204" pitchFamily="34" charset="0"/>
                          <a:ea typeface="Roboto" panose="02000000000000000000" pitchFamily="2" charset="0"/>
                          <a:cs typeface="Arial" panose="020B0604020202020204" pitchFamily="34" charset="0"/>
                        </a:rPr>
                        <a:t>TEAEs in</a:t>
                      </a:r>
                    </a:p>
                    <a:p>
                      <a:pPr marL="90000" marR="0" lvl="0" indent="0" algn="l" defTabSz="457200" rtl="0" eaLnBrk="1" fontAlgn="auto" latinLnBrk="0" hangingPunct="1">
                        <a:lnSpc>
                          <a:spcPct val="100000"/>
                        </a:lnSpc>
                        <a:spcBef>
                          <a:spcPts val="0"/>
                        </a:spcBef>
                        <a:spcAft>
                          <a:spcPts val="0"/>
                        </a:spcAft>
                        <a:buClrTx/>
                        <a:buSzTx/>
                        <a:buFontTx/>
                        <a:buNone/>
                        <a:tabLst/>
                        <a:defRPr/>
                      </a:pPr>
                      <a:r>
                        <a:rPr lang="en-US" sz="1600" b="1" kern="0">
                          <a:solidFill>
                            <a:schemeClr val="tx1"/>
                          </a:solidFill>
                          <a:effectLst/>
                          <a:latin typeface="Arial" panose="020B0604020202020204" pitchFamily="34" charset="0"/>
                          <a:ea typeface="Roboto" panose="02000000000000000000" pitchFamily="2" charset="0"/>
                          <a:cs typeface="Arial" panose="020B0604020202020204" pitchFamily="34" charset="0"/>
                        </a:rPr>
                        <a:t> ≥25% of Patients, %</a:t>
                      </a:r>
                      <a:endParaRPr lang="en-IE" sz="1600" b="1" i="0" dirty="0">
                        <a:solidFill>
                          <a:schemeClr val="tx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600" b="1" i="0">
                          <a:solidFill>
                            <a:schemeClr val="tx1"/>
                          </a:solidFill>
                          <a:effectLst/>
                          <a:latin typeface="Arial" panose="020B0604020202020204" pitchFamily="34" charset="0"/>
                          <a:ea typeface="Roboto" panose="02000000000000000000" pitchFamily="2" charset="0"/>
                          <a:cs typeface="Arial" panose="020B0604020202020204" pitchFamily="34" charset="0"/>
                        </a:rPr>
                        <a:t>Imlunestrant </a:t>
                      </a:r>
                    </a:p>
                    <a:p>
                      <a:pPr algn="ctr" fontAlgn="base">
                        <a:lnSpc>
                          <a:spcPct val="100000"/>
                        </a:lnSpc>
                        <a:buNone/>
                      </a:pPr>
                      <a:r>
                        <a:rPr lang="en-IE" sz="1600" b="1" i="0">
                          <a:solidFill>
                            <a:schemeClr val="tx1"/>
                          </a:solidFill>
                          <a:effectLst/>
                          <a:latin typeface="Arial" panose="020B0604020202020204" pitchFamily="34" charset="0"/>
                          <a:ea typeface="Roboto" panose="02000000000000000000" pitchFamily="2" charset="0"/>
                          <a:cs typeface="Arial" panose="020B0604020202020204" pitchFamily="34" charset="0"/>
                        </a:rPr>
                        <a:t>+ abemaciclib</a:t>
                      </a:r>
                    </a:p>
                    <a:p>
                      <a:pPr algn="ctr" fontAlgn="base">
                        <a:lnSpc>
                          <a:spcPct val="100000"/>
                        </a:lnSpc>
                        <a:buNone/>
                      </a:pPr>
                      <a:r>
                        <a:rPr lang="en-IE" sz="1600" b="1" i="0">
                          <a:solidFill>
                            <a:schemeClr val="tx1"/>
                          </a:solidFill>
                          <a:effectLst/>
                          <a:latin typeface="Arial" panose="020B0604020202020204" pitchFamily="34" charset="0"/>
                          <a:ea typeface="Roboto" panose="02000000000000000000" pitchFamily="2" charset="0"/>
                          <a:cs typeface="Arial" panose="020B0604020202020204" pitchFamily="34" charset="0"/>
                        </a:rPr>
                        <a:t>n=208</a:t>
                      </a:r>
                      <a:endParaRPr lang="en-IE" sz="1600" b="1" i="0" dirty="0">
                        <a:solidFill>
                          <a:schemeClr val="tx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solidFill>
                      <a:srgbClr val="98D3FF"/>
                    </a:solidFill>
                  </a:tcPr>
                </a:tc>
                <a:tc hMerge="1">
                  <a:txBody>
                    <a:bodyPr/>
                    <a:lstStyle/>
                    <a:p>
                      <a:endParaRPr lang="en-US"/>
                    </a:p>
                  </a:txBody>
                  <a:tcPr/>
                </a:tc>
                <a:tc gridSpan="2">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spcBef>
                          <a:spcPts val="0"/>
                        </a:spcBef>
                        <a:buNone/>
                      </a:pPr>
                      <a:r>
                        <a:rPr lang="en-IE" sz="1600" b="1" i="0">
                          <a:solidFill>
                            <a:schemeClr val="bg1"/>
                          </a:solidFill>
                          <a:effectLst/>
                          <a:latin typeface="Arial" panose="020B0604020202020204" pitchFamily="34" charset="0"/>
                          <a:ea typeface="Roboto" panose="02000000000000000000" pitchFamily="2" charset="0"/>
                          <a:cs typeface="Arial" panose="020B0604020202020204" pitchFamily="34" charset="0"/>
                        </a:rPr>
                        <a:t>Imlunestrant</a:t>
                      </a:r>
                    </a:p>
                    <a:p>
                      <a:pPr algn="ctr" fontAlgn="base">
                        <a:lnSpc>
                          <a:spcPct val="100000"/>
                        </a:lnSpc>
                        <a:spcBef>
                          <a:spcPts val="0"/>
                        </a:spcBef>
                        <a:buNone/>
                      </a:pPr>
                      <a:r>
                        <a:rPr lang="en-IE" sz="1600" b="1" i="0">
                          <a:solidFill>
                            <a:schemeClr val="bg1"/>
                          </a:solidFill>
                          <a:effectLst/>
                          <a:latin typeface="Arial" panose="020B0604020202020204" pitchFamily="34" charset="0"/>
                          <a:ea typeface="Roboto" panose="02000000000000000000" pitchFamily="2" charset="0"/>
                          <a:cs typeface="Arial" panose="020B0604020202020204" pitchFamily="34" charset="0"/>
                        </a:rPr>
                        <a:t>n=327</a:t>
                      </a:r>
                      <a:endParaRPr lang="en-IE" sz="1600" b="1" i="0" dirty="0">
                        <a:solidFill>
                          <a:schemeClr val="bg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solidFill>
                      <a:srgbClr val="3C7CEA"/>
                    </a:solidFill>
                  </a:tcPr>
                </a:tc>
                <a:tc hMerge="1">
                  <a:txBody>
                    <a:bodyPr/>
                    <a:lstStyle/>
                    <a:p>
                      <a:endParaRPr lang="en-US"/>
                    </a:p>
                  </a:txBody>
                  <a:tcPr/>
                </a:tc>
                <a:tc gridSpan="2">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spcBef>
                          <a:spcPts val="0"/>
                        </a:spcBef>
                        <a:buNone/>
                      </a:pPr>
                      <a:r>
                        <a:rPr lang="en-IE" sz="1600" b="1" i="0">
                          <a:solidFill>
                            <a:schemeClr val="bg1"/>
                          </a:solidFill>
                          <a:effectLst/>
                          <a:latin typeface="Arial" panose="020B0604020202020204" pitchFamily="34" charset="0"/>
                          <a:ea typeface="Roboto" panose="02000000000000000000" pitchFamily="2" charset="0"/>
                          <a:cs typeface="Arial" panose="020B0604020202020204" pitchFamily="34" charset="0"/>
                        </a:rPr>
                        <a:t>SOC ​ET</a:t>
                      </a:r>
                    </a:p>
                    <a:p>
                      <a:pPr algn="ctr" fontAlgn="base">
                        <a:lnSpc>
                          <a:spcPct val="100000"/>
                        </a:lnSpc>
                        <a:spcBef>
                          <a:spcPts val="0"/>
                        </a:spcBef>
                        <a:buNone/>
                      </a:pPr>
                      <a:r>
                        <a:rPr lang="en-IE" sz="1600" b="1" i="0">
                          <a:solidFill>
                            <a:schemeClr val="bg1"/>
                          </a:solidFill>
                          <a:effectLst/>
                          <a:latin typeface="Arial" panose="020B0604020202020204" pitchFamily="34" charset="0"/>
                          <a:ea typeface="Roboto" panose="02000000000000000000" pitchFamily="2" charset="0"/>
                          <a:cs typeface="Arial" panose="020B0604020202020204" pitchFamily="34" charset="0"/>
                        </a:rPr>
                        <a:t>n=324 ​</a:t>
                      </a:r>
                      <a:endParaRPr lang="en-IE" sz="1600" b="1" i="0" dirty="0">
                        <a:solidFill>
                          <a:schemeClr val="bg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12700" cap="flat" cmpd="sng" algn="ctr">
                      <a:solidFill>
                        <a:sysClr val="window" lastClr="FFFFFF"/>
                      </a:solidFill>
                      <a:prstDash val="solid"/>
                      <a:round/>
                      <a:headEnd type="none" w="med" len="med"/>
                      <a:tailEnd type="none" w="med" len="med"/>
                    </a:lnL>
                    <a:lnR w="6985" cap="flat" cmpd="sng" algn="ctr">
                      <a:no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solidFill>
                      <a:srgbClr val="7F7F7F"/>
                    </a:solidFill>
                  </a:tcPr>
                </a:tc>
                <a:tc hMerge="1">
                  <a:txBody>
                    <a:bodyPr/>
                    <a:lstStyle/>
                    <a:p>
                      <a:endParaRPr lang="en-US"/>
                    </a:p>
                  </a:txBody>
                  <a:tcPr/>
                </a:tc>
                <a:extLst>
                  <a:ext uri="{0D108BD9-81ED-4DB2-BD59-A6C34878D82A}">
                    <a16:rowId xmlns:a16="http://schemas.microsoft.com/office/drawing/2014/main" val="2143573090"/>
                  </a:ext>
                </a:extLst>
              </a:tr>
              <a:tr h="281760">
                <a:tc vMerge="1">
                  <a:txBody>
                    <a:bodyPr/>
                    <a:lstStyle/>
                    <a:p>
                      <a:endParaRPr/>
                    </a:p>
                  </a:txBody>
                  <a:tcPr marL="22325" marR="22325" marT="11163" marB="11163">
                    <a:lnL w="6985" cap="flat" cmpd="sng" algn="ctr">
                      <a:solidFill>
                        <a:srgbClr val="BFBFBF"/>
                      </a:solidFill>
                      <a:prstDash val="solid"/>
                      <a:round/>
                      <a:headEnd type="none" w="med" len="med"/>
                      <a:tailEnd type="none" w="med" len="med"/>
                    </a:lnL>
                    <a:lnR w="6985" cap="flat" cmpd="sng" algn="ctr">
                      <a:solidFill>
                        <a:srgbClr val="BFBFBF"/>
                      </a:solidFill>
                      <a:prstDash val="solid"/>
                      <a:round/>
                      <a:headEnd type="none" w="med" len="med"/>
                      <a:tailEnd type="none" w="med" len="med"/>
                    </a:lnR>
                    <a:lnT w="6985" cap="flat" cmpd="sng" algn="ctr">
                      <a:solidFill>
                        <a:srgbClr val="BFBFBF"/>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rgbClr val="7F7F7F"/>
                    </a:solid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600" b="1" i="0">
                          <a:solidFill>
                            <a:schemeClr val="tx1"/>
                          </a:solidFill>
                          <a:effectLst/>
                          <a:latin typeface="Arial" panose="020B0604020202020204" pitchFamily="34" charset="0"/>
                          <a:ea typeface="Roboto" panose="02000000000000000000" pitchFamily="2" charset="0"/>
                          <a:cs typeface="Arial" panose="020B0604020202020204" pitchFamily="34" charset="0"/>
                        </a:rPr>
                        <a:t>Any Grade ​</a:t>
                      </a:r>
                    </a:p>
                  </a:txBody>
                  <a:tcPr marL="22325" marR="22325" marT="11163" marB="11163">
                    <a:lnL w="12700" cap="flat" cmpd="sng" algn="ctr">
                      <a:solidFill>
                        <a:sysClr val="window" lastClr="FFFFFF"/>
                      </a:solid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98D3FF"/>
                    </a:solid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600" b="1" i="0">
                          <a:solidFill>
                            <a:schemeClr val="tx1"/>
                          </a:solidFill>
                          <a:effectLst/>
                          <a:latin typeface="Arial" panose="020B0604020202020204" pitchFamily="34" charset="0"/>
                          <a:ea typeface="Roboto" panose="02000000000000000000" pitchFamily="2" charset="0"/>
                          <a:cs typeface="Arial" panose="020B0604020202020204" pitchFamily="34" charset="0"/>
                        </a:rPr>
                        <a:t>Grade ≥3 ​</a:t>
                      </a:r>
                      <a:endParaRPr lang="en-IE" sz="1600" b="1" i="0" dirty="0">
                        <a:solidFill>
                          <a:schemeClr val="tx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lnL w="6985" cap="flat" cmpd="sng" algn="ctr">
                      <a:no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6985" cap="flat" cmpd="sng" algn="ctr">
                      <a:no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98D3FF"/>
                    </a:solid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600" b="1" i="0">
                          <a:solidFill>
                            <a:schemeClr val="bg1"/>
                          </a:solidFill>
                          <a:effectLst/>
                          <a:latin typeface="Arial" panose="020B0604020202020204" pitchFamily="34" charset="0"/>
                          <a:ea typeface="Roboto" panose="02000000000000000000" pitchFamily="2" charset="0"/>
                          <a:cs typeface="Arial" panose="020B0604020202020204" pitchFamily="34" charset="0"/>
                        </a:rPr>
                        <a:t>Any Grade ​</a:t>
                      </a:r>
                    </a:p>
                  </a:txBody>
                  <a:tcPr marL="22325" marR="22325" marT="11163" marB="11163">
                    <a:lnL w="12700" cap="flat" cmpd="sng" algn="ctr">
                      <a:solidFill>
                        <a:sysClr val="window" lastClr="FFFFFF"/>
                      </a:solid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3C7CEA"/>
                    </a:solid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600" b="1" i="0">
                          <a:solidFill>
                            <a:schemeClr val="bg1"/>
                          </a:solidFill>
                          <a:effectLst/>
                          <a:latin typeface="Arial" panose="020B0604020202020204" pitchFamily="34" charset="0"/>
                          <a:ea typeface="Roboto" panose="02000000000000000000" pitchFamily="2" charset="0"/>
                          <a:cs typeface="Arial" panose="020B0604020202020204" pitchFamily="34" charset="0"/>
                        </a:rPr>
                        <a:t>Grade ≥3 ​</a:t>
                      </a:r>
                      <a:endParaRPr lang="en-IE" sz="1600" b="1" i="0" dirty="0">
                        <a:solidFill>
                          <a:schemeClr val="bg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lnL w="6985" cap="flat" cmpd="sng" algn="ctr">
                      <a:no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6985" cap="flat" cmpd="sng" algn="ctr">
                      <a:no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3C7CEA"/>
                    </a:solid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600" b="1" i="0">
                          <a:solidFill>
                            <a:schemeClr val="bg1"/>
                          </a:solidFill>
                          <a:effectLst/>
                          <a:latin typeface="Arial" panose="020B0604020202020204" pitchFamily="34" charset="0"/>
                          <a:ea typeface="Roboto" panose="02000000000000000000" pitchFamily="2" charset="0"/>
                          <a:cs typeface="Arial" panose="020B0604020202020204" pitchFamily="34" charset="0"/>
                        </a:rPr>
                        <a:t>Any Grade ​</a:t>
                      </a:r>
                    </a:p>
                  </a:txBody>
                  <a:tcPr marL="22325" marR="22325" marT="11163" marB="11163">
                    <a:lnL w="12700" cap="flat" cmpd="sng" algn="ctr">
                      <a:solidFill>
                        <a:sysClr val="window" lastClr="FFFFFF"/>
                      </a:solid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F7F7F"/>
                    </a:solid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600" b="1" i="0">
                          <a:solidFill>
                            <a:schemeClr val="bg1"/>
                          </a:solidFill>
                          <a:effectLst/>
                          <a:latin typeface="Arial" panose="020B0604020202020204" pitchFamily="34" charset="0"/>
                          <a:ea typeface="Roboto" panose="02000000000000000000" pitchFamily="2" charset="0"/>
                          <a:cs typeface="Arial" panose="020B0604020202020204" pitchFamily="34" charset="0"/>
                        </a:rPr>
                        <a:t>Grade ≥3 ​</a:t>
                      </a:r>
                    </a:p>
                  </a:txBody>
                  <a:tcPr marL="22325" marR="22325" marT="11163" marB="11163">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F7F7F"/>
                    </a:solidFill>
                  </a:tcPr>
                </a:tc>
                <a:extLst>
                  <a:ext uri="{0D108BD9-81ED-4DB2-BD59-A6C34878D82A}">
                    <a16:rowId xmlns:a16="http://schemas.microsoft.com/office/drawing/2014/main" val="3672837265"/>
                  </a:ext>
                </a:extLst>
              </a:tr>
              <a:tr h="249494">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marL="90000" algn="l" fontAlgn="base">
                        <a:lnSpc>
                          <a:spcPct val="100000"/>
                        </a:lnSpc>
                        <a:buNone/>
                      </a:pPr>
                      <a:r>
                        <a:rPr lang="en-IE" sz="1400" b="1" i="0">
                          <a:solidFill>
                            <a:srgbClr val="212121"/>
                          </a:solidFill>
                          <a:effectLst/>
                          <a:latin typeface="Arial" panose="020B0604020202020204" pitchFamily="34" charset="0"/>
                          <a:ea typeface="Roboto" panose="02000000000000000000" pitchFamily="2" charset="0"/>
                          <a:cs typeface="Arial" panose="020B0604020202020204" pitchFamily="34" charset="0"/>
                        </a:rPr>
                        <a:t>Patients with ≥1 TEAE</a:t>
                      </a:r>
                      <a:endParaRPr lang="en-IE" sz="1400" b="1" i="0" baseline="3000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98</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54</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85</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20</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85​</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22</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04653294"/>
                  </a:ext>
                </a:extLst>
              </a:tr>
              <a:tr h="249494">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l"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     Diarrhea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86</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9</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23​</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&lt;1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12</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0</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85381039"/>
                  </a:ext>
                </a:extLst>
              </a:tr>
              <a:tr h="249494">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l"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     Neutropenia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50</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22​</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6</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3</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5</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54468745"/>
                  </a:ext>
                </a:extLst>
              </a:tr>
              <a:tr h="249494">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l"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     Nausea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50</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18</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&lt;1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14</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0</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6467088"/>
                  </a:ext>
                </a:extLst>
              </a:tr>
              <a:tr h="249494">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l"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     Anemia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46</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10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11​</a:t>
                      </a:r>
                      <a:endParaRPr lang="en-IE" sz="1400" b="0" i="0" dirty="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13</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3</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99115535"/>
                  </a:ext>
                </a:extLst>
              </a:tr>
              <a:tr h="249494">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l"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     Fatigue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41</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5</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24</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&lt;1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14</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8028157"/>
                  </a:ext>
                </a:extLst>
              </a:tr>
              <a:tr h="249494">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l"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     Vomiting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32</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&lt;1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9</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5</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&lt;1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45296565"/>
                  </a:ext>
                </a:extLst>
              </a:tr>
              <a:tr h="249494">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l"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     Leukopenia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29</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4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6</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5</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0</a:t>
                      </a:r>
                      <a:endParaRPr lang="en-IE" sz="1400" b="0" i="0" dirty="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698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8478450"/>
                  </a:ext>
                </a:extLst>
              </a:tr>
              <a:tr h="249494">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l"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     Hypercreatininemia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25</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4​</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&lt;1 ​</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3</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tx1"/>
                          </a:solidFill>
                          <a:latin typeface="Aptos" panose="02110004020202020204"/>
                        </a:defRPr>
                      </a:lvl1pPr>
                      <a:lvl2pPr marL="457200">
                        <a:defRPr>
                          <a:solidFill>
                            <a:schemeClr val="tx1"/>
                          </a:solidFill>
                          <a:latin typeface="Aptos" panose="02110004020202020204"/>
                        </a:defRPr>
                      </a:lvl2pPr>
                      <a:lvl3pPr marL="914400">
                        <a:defRPr>
                          <a:solidFill>
                            <a:schemeClr val="tx1"/>
                          </a:solidFill>
                          <a:latin typeface="Aptos" panose="02110004020202020204"/>
                        </a:defRPr>
                      </a:lvl3pPr>
                      <a:lvl4pPr marL="1371600">
                        <a:defRPr>
                          <a:solidFill>
                            <a:schemeClr val="tx1"/>
                          </a:solidFill>
                          <a:latin typeface="Aptos" panose="02110004020202020204"/>
                        </a:defRPr>
                      </a:lvl4pPr>
                      <a:lvl5pPr marL="1828800">
                        <a:defRPr>
                          <a:solidFill>
                            <a:schemeClr val="tx1"/>
                          </a:solidFill>
                          <a:latin typeface="Aptos" panose="02110004020202020204"/>
                        </a:defRPr>
                      </a:lvl5pPr>
                      <a:lvl6pPr marL="2286000">
                        <a:defRPr>
                          <a:solidFill>
                            <a:schemeClr val="tx1"/>
                          </a:solidFill>
                          <a:latin typeface="Aptos" panose="02110004020202020204"/>
                        </a:defRPr>
                      </a:lvl6pPr>
                      <a:lvl7pPr marL="2743200">
                        <a:defRPr>
                          <a:solidFill>
                            <a:schemeClr val="tx1"/>
                          </a:solidFill>
                          <a:latin typeface="Aptos" panose="02110004020202020204"/>
                        </a:defRPr>
                      </a:lvl7pPr>
                      <a:lvl8pPr marL="3200400">
                        <a:defRPr>
                          <a:solidFill>
                            <a:schemeClr val="tx1"/>
                          </a:solidFill>
                          <a:latin typeface="Aptos" panose="02110004020202020204"/>
                        </a:defRPr>
                      </a:lvl8pPr>
                      <a:lvl9pPr marL="3657600">
                        <a:defRPr>
                          <a:solidFill>
                            <a:schemeClr val="tx1"/>
                          </a:solidFill>
                          <a:latin typeface="Aptos" panose="02110004020202020204"/>
                        </a:defRPr>
                      </a:lvl9pPr>
                    </a:lstStyle>
                    <a:p>
                      <a:pPr algn="ct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0</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6985"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2598613"/>
                  </a:ext>
                </a:extLst>
              </a:tr>
              <a:tr h="249494">
                <a:tc>
                  <a:txBody>
                    <a:bodyPr/>
                    <a:lstStyle/>
                    <a:p>
                      <a:pPr marL="0" marR="0" indent="0" algn="l" defTabSz="914400" eaLnBrk="1" fontAlgn="base" latinLnBrk="0" hangingPunct="1">
                        <a:lnSpc>
                          <a:spcPct val="100000"/>
                        </a:lnSpc>
                        <a:spcBef>
                          <a:spcPts val="0"/>
                        </a:spcBef>
                        <a:spcAft>
                          <a:spcPts val="0"/>
                        </a:spcAft>
                        <a:buClrTx/>
                        <a:buSzTx/>
                        <a:buFontTx/>
                        <a:buNone/>
                        <a:tabLst/>
                        <a:defRPr/>
                      </a:pPr>
                      <a:r>
                        <a:rPr lang="en-IE" sz="1400" b="1" i="0">
                          <a:solidFill>
                            <a:srgbClr val="212121"/>
                          </a:solidFill>
                          <a:effectLst/>
                          <a:latin typeface="Arial" panose="020B0604020202020204" pitchFamily="34" charset="0"/>
                          <a:ea typeface="Roboto" panose="02000000000000000000" pitchFamily="2" charset="0"/>
                          <a:cs typeface="Arial" panose="020B0604020202020204" pitchFamily="34" charset="0"/>
                        </a:rPr>
                        <a:t>TEAEs leading to discontinuation</a:t>
                      </a:r>
                      <a:endParaRPr lang="en-IE" sz="1400" b="1" i="0" baseline="3000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9</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ct val="100000"/>
                        </a:lnSpc>
                        <a:buNone/>
                      </a:pPr>
                      <a:endPar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5</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ct val="100000"/>
                        </a:lnSpc>
                        <a:buNone/>
                      </a:pPr>
                      <a:endPar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1</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ct val="100000"/>
                        </a:lnSpc>
                        <a:buNone/>
                      </a:pPr>
                      <a:endParaRPr lang="en-IE" sz="1400" b="0" i="0" dirty="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47633561"/>
                  </a:ext>
                </a:extLst>
              </a:tr>
              <a:tr h="249494">
                <a:tc>
                  <a:txBody>
                    <a:bodyPr/>
                    <a:lstStyle/>
                    <a:p>
                      <a:pPr marL="0" marR="0" indent="0" algn="l" defTabSz="914400" eaLnBrk="1" fontAlgn="base" latinLnBrk="0" hangingPunct="1">
                        <a:lnSpc>
                          <a:spcPct val="100000"/>
                        </a:lnSpc>
                        <a:spcBef>
                          <a:spcPts val="0"/>
                        </a:spcBef>
                        <a:spcAft>
                          <a:spcPts val="0"/>
                        </a:spcAft>
                        <a:buClrTx/>
                        <a:buSzTx/>
                        <a:buFontTx/>
                        <a:buNone/>
                        <a:tabLst/>
                        <a:defRPr/>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      Treatment-related</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5</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ct val="100000"/>
                        </a:lnSpc>
                        <a:buNone/>
                      </a:pPr>
                      <a:endPar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2</a:t>
                      </a:r>
                      <a:endParaRPr lang="en-IE" sz="1400" b="0" i="0" dirty="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ct val="100000"/>
                        </a:lnSpc>
                        <a:buNone/>
                      </a:pPr>
                      <a:endPar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base">
                        <a:lnSpc>
                          <a:spcPct val="100000"/>
                        </a:lnSpc>
                        <a:buNone/>
                      </a:pPr>
                      <a:r>
                        <a:rPr lang="en-IE" sz="1400" b="0" i="0">
                          <a:solidFill>
                            <a:srgbClr val="212121"/>
                          </a:solidFill>
                          <a:effectLst/>
                          <a:latin typeface="Arial" panose="020B0604020202020204" pitchFamily="34" charset="0"/>
                          <a:ea typeface="Roboto" panose="02000000000000000000" pitchFamily="2" charset="0"/>
                          <a:cs typeface="Arial" panose="020B0604020202020204" pitchFamily="34" charset="0"/>
                        </a:rPr>
                        <a:t>0</a:t>
                      </a: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ase">
                        <a:lnSpc>
                          <a:spcPct val="100000"/>
                        </a:lnSpc>
                        <a:buNone/>
                      </a:pPr>
                      <a:endParaRPr lang="en-IE" sz="1400" b="0" i="0" dirty="0">
                        <a:solidFill>
                          <a:srgbClr val="212121"/>
                        </a:solidFill>
                        <a:effectLst/>
                        <a:latin typeface="Arial" panose="020B0604020202020204" pitchFamily="34" charset="0"/>
                        <a:ea typeface="Roboto" panose="02000000000000000000" pitchFamily="2" charset="0"/>
                        <a:cs typeface="Arial" panose="020B0604020202020204" pitchFamily="34" charset="0"/>
                      </a:endParaRPr>
                    </a:p>
                  </a:txBody>
                  <a:tcPr marL="22325" marR="22325" marT="11163" marB="11163" anchor="ctr">
                    <a:lnL w="6985" cap="flat" cmpd="sng" algn="ctr">
                      <a:noFill/>
                      <a:prstDash val="solid"/>
                      <a:round/>
                      <a:headEnd type="none" w="med" len="med"/>
                      <a:tailEnd type="none" w="med" len="med"/>
                    </a:lnL>
                    <a:lnR w="6985"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7121620"/>
                  </a:ext>
                </a:extLst>
              </a:tr>
            </a:tbl>
          </a:graphicData>
        </a:graphic>
      </p:graphicFrame>
      <p:sp>
        <p:nvSpPr>
          <p:cNvPr id="7" name="TextBox 6">
            <a:extLst>
              <a:ext uri="{FF2B5EF4-FFF2-40B4-BE49-F238E27FC236}">
                <a16:creationId xmlns:a16="http://schemas.microsoft.com/office/drawing/2014/main" id="{FCD7003D-2382-2835-EA46-038B0D9CD69D}"/>
              </a:ext>
            </a:extLst>
          </p:cNvPr>
          <p:cNvSpPr txBox="1">
            <a:spLocks/>
          </p:cNvSpPr>
          <p:nvPr/>
        </p:nvSpPr>
        <p:spPr>
          <a:xfrm>
            <a:off x="693438" y="5546691"/>
            <a:ext cx="10980000" cy="467713"/>
          </a:xfrm>
          <a:prstGeom prst="roundRect">
            <a:avLst>
              <a:gd name="adj" fmla="val 0"/>
            </a:avLst>
          </a:prstGeom>
          <a:solidFill>
            <a:schemeClr val="accent1"/>
          </a:solidFill>
          <a:ln w="12700" cap="flat" cmpd="sng" algn="ctr">
            <a:noFill/>
            <a:prstDash val="solid"/>
          </a:ln>
          <a:effectLst/>
        </p:spPr>
        <p:txBody>
          <a:bodyPr wrap="square" lIns="0" tIns="182880" rIns="0" bIns="18288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pc="-30" dirty="0">
                <a:solidFill>
                  <a:schemeClr val="bg1"/>
                </a:solidFill>
                <a:latin typeface="Arial" panose="020B0604020202020204" pitchFamily="34" charset="0"/>
                <a:ea typeface="Roboto" panose="02000000000000000000" pitchFamily="2" charset="0"/>
                <a:cs typeface="Arial" panose="020B0604020202020204" pitchFamily="34" charset="0"/>
              </a:rPr>
              <a:t>The safety profiles remained consistent with the known characteristics of </a:t>
            </a:r>
            <a:r>
              <a:rPr lang="en-US" spc="-30" dirty="0" err="1">
                <a:solidFill>
                  <a:schemeClr val="bg1"/>
                </a:solidFill>
                <a:latin typeface="Arial" panose="020B0604020202020204" pitchFamily="34" charset="0"/>
                <a:ea typeface="Roboto" panose="02000000000000000000" pitchFamily="2" charset="0"/>
                <a:cs typeface="Arial" panose="020B0604020202020204" pitchFamily="34" charset="0"/>
              </a:rPr>
              <a:t>imlunestrant</a:t>
            </a:r>
            <a:r>
              <a:rPr lang="en-US" spc="-30" dirty="0">
                <a:solidFill>
                  <a:schemeClr val="bg1"/>
                </a:solidFill>
                <a:latin typeface="Arial" panose="020B0604020202020204" pitchFamily="34" charset="0"/>
                <a:ea typeface="Roboto" panose="02000000000000000000" pitchFamily="2" charset="0"/>
                <a:cs typeface="Arial" panose="020B0604020202020204" pitchFamily="34" charset="0"/>
              </a:rPr>
              <a:t> and </a:t>
            </a:r>
            <a:r>
              <a:rPr lang="en-US" spc="-30" dirty="0" err="1">
                <a:solidFill>
                  <a:schemeClr val="bg1"/>
                </a:solidFill>
                <a:latin typeface="Arial" panose="020B0604020202020204" pitchFamily="34" charset="0"/>
                <a:ea typeface="Roboto" panose="02000000000000000000" pitchFamily="2" charset="0"/>
                <a:cs typeface="Arial" panose="020B0604020202020204" pitchFamily="34" charset="0"/>
              </a:rPr>
              <a:t>abemaciclib</a:t>
            </a:r>
            <a:endParaRPr lang="en-US" spc="-30" dirty="0">
              <a:solidFill>
                <a:schemeClr val="bg1"/>
              </a:solidFill>
              <a:latin typeface="Arial" panose="020B0604020202020204" pitchFamily="34" charset="0"/>
              <a:ea typeface="Roboto" panose="02000000000000000000" pitchFamily="2" charset="0"/>
              <a:cs typeface="Arial" panose="020B0604020202020204" pitchFamily="34" charset="0"/>
            </a:endParaRPr>
          </a:p>
        </p:txBody>
      </p:sp>
      <p:sp>
        <p:nvSpPr>
          <p:cNvPr id="3" name="Footer Placeholder 16">
            <a:extLst>
              <a:ext uri="{FF2B5EF4-FFF2-40B4-BE49-F238E27FC236}">
                <a16:creationId xmlns:a16="http://schemas.microsoft.com/office/drawing/2014/main" id="{F370FE95-5817-3331-5428-EF2F95969530}"/>
              </a:ext>
            </a:extLst>
          </p:cNvPr>
          <p:cNvSpPr>
            <a:spLocks noGrp="1"/>
          </p:cNvSpPr>
          <p:nvPr>
            <p:ph type="ftr" sz="quarter" idx="3"/>
          </p:nvPr>
        </p:nvSpPr>
        <p:spPr>
          <a:xfrm>
            <a:off x="621792" y="5944846"/>
            <a:ext cx="10277856" cy="809521"/>
          </a:xfrm>
        </p:spPr>
        <p:txBody>
          <a:bodyPr/>
          <a:lstStyle/>
          <a:p>
            <a:r>
              <a:rPr lang="en-IE" dirty="0"/>
              <a:t>Jhaveri KL, et al. </a:t>
            </a:r>
            <a:r>
              <a:rPr lang="en-IE" i="1" dirty="0"/>
              <a:t>Ann Oncol. </a:t>
            </a:r>
            <a:r>
              <a:rPr lang="en-IE" dirty="0"/>
              <a:t>2026;37(4):532-543.</a:t>
            </a:r>
            <a:endParaRPr lang="it-IT" dirty="0"/>
          </a:p>
        </p:txBody>
      </p:sp>
    </p:spTree>
    <p:extLst>
      <p:ext uri="{BB962C8B-B14F-4D97-AF65-F5344CB8AC3E}">
        <p14:creationId xmlns:p14="http://schemas.microsoft.com/office/powerpoint/2010/main" val="420753808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F8C341-D9FE-8CFE-F3D6-00990B1E8F1E}"/>
            </a:ext>
          </a:extLst>
        </p:cNvPr>
        <p:cNvGrpSpPr/>
        <p:nvPr/>
      </p:nvGrpSpPr>
      <p:grpSpPr>
        <a:xfrm>
          <a:off x="0" y="0"/>
          <a:ext cx="0" cy="0"/>
          <a:chOff x="0" y="0"/>
          <a:chExt cx="0" cy="0"/>
        </a:xfrm>
      </p:grpSpPr>
      <p:sp>
        <p:nvSpPr>
          <p:cNvPr id="10" name="Title 1">
            <a:extLst>
              <a:ext uri="{FF2B5EF4-FFF2-40B4-BE49-F238E27FC236}">
                <a16:creationId xmlns:a16="http://schemas.microsoft.com/office/drawing/2014/main" id="{32F02489-4C6A-AAF0-C6FF-A8DE34FDAB18}"/>
              </a:ext>
            </a:extLst>
          </p:cNvPr>
          <p:cNvSpPr>
            <a:spLocks noGrp="1"/>
          </p:cNvSpPr>
          <p:nvPr>
            <p:ph type="title"/>
          </p:nvPr>
        </p:nvSpPr>
        <p:spPr/>
        <p:txBody>
          <a:bodyPr>
            <a:normAutofit fontScale="90000"/>
          </a:bodyPr>
          <a:lstStyle/>
          <a:p>
            <a:r>
              <a:rPr lang="en-US" sz="4400" b="1">
                <a:latin typeface="Arial" panose="020B0604020202020204" pitchFamily="34" charset="0"/>
                <a:cs typeface="Arial" panose="020B0604020202020204" pitchFamily="34" charset="0"/>
              </a:rPr>
              <a:t>VERITAC-2: Safety</a:t>
            </a:r>
            <a:br>
              <a:rPr lang="en-US">
                <a:latin typeface="Arial" panose="020B0604020202020204" pitchFamily="34" charset="0"/>
                <a:cs typeface="Arial" panose="020B0604020202020204" pitchFamily="34" charset="0"/>
              </a:rPr>
            </a:br>
            <a:r>
              <a:rPr lang="en-US" sz="2000" dirty="0" err="1">
                <a:solidFill>
                  <a:schemeClr val="accent3"/>
                </a:solidFill>
                <a:latin typeface="Arial" panose="020B0604020202020204" pitchFamily="34" charset="0"/>
                <a:cs typeface="Arial" panose="020B0604020202020204" pitchFamily="34" charset="0"/>
              </a:rPr>
              <a:t>Vepdegestrant</a:t>
            </a:r>
            <a:r>
              <a:rPr lang="en-US" sz="2000" dirty="0">
                <a:solidFill>
                  <a:schemeClr val="accent3"/>
                </a:solidFill>
                <a:latin typeface="Arial" panose="020B0604020202020204" pitchFamily="34" charset="0"/>
                <a:cs typeface="Arial" panose="020B0604020202020204" pitchFamily="34" charset="0"/>
              </a:rPr>
              <a:t> vs Fulvestrant in ER+/HER2– MBC</a:t>
            </a:r>
            <a:endParaRPr lang="en-US" dirty="0">
              <a:solidFill>
                <a:schemeClr val="accent3"/>
              </a:solidFill>
              <a:latin typeface="Arial" panose="020B0604020202020204" pitchFamily="34" charset="0"/>
              <a:cs typeface="Arial" panose="020B0604020202020204" pitchFamily="34" charset="0"/>
            </a:endParaRPr>
          </a:p>
        </p:txBody>
      </p:sp>
      <p:sp>
        <p:nvSpPr>
          <p:cNvPr id="32" name="Content Placeholder 644">
            <a:extLst>
              <a:ext uri="{FF2B5EF4-FFF2-40B4-BE49-F238E27FC236}">
                <a16:creationId xmlns:a16="http://schemas.microsoft.com/office/drawing/2014/main" id="{95F53D6C-A3F7-394B-1C58-8B0B9BE073EB}"/>
              </a:ext>
            </a:extLst>
          </p:cNvPr>
          <p:cNvSpPr txBox="1">
            <a:spLocks/>
          </p:cNvSpPr>
          <p:nvPr/>
        </p:nvSpPr>
        <p:spPr>
          <a:xfrm>
            <a:off x="6096000" y="4391638"/>
            <a:ext cx="5829300" cy="1110370"/>
          </a:xfrm>
          <a:prstGeom prst="rect">
            <a:avLst/>
          </a:prstGeom>
          <a:noFill/>
        </p:spPr>
        <p:txBody>
          <a:bodyPr vert="horz" lIns="91440" tIns="45720" rIns="91440" bIns="45720" rtlCol="0">
            <a:noAutofit/>
          </a:bodyPr>
          <a:lstStyle>
            <a:lvl1pPr marL="320040" indent="-320040" algn="l" defTabSz="914400" rtl="0" eaLnBrk="1" latinLnBrk="0" hangingPunct="1">
              <a:lnSpc>
                <a:spcPct val="100000"/>
              </a:lnSpc>
              <a:spcBef>
                <a:spcPts val="0"/>
              </a:spcBef>
              <a:spcAft>
                <a:spcPts val="300"/>
              </a:spcAft>
              <a:buClr>
                <a:schemeClr val="accent6"/>
              </a:buClr>
              <a:buSzPct val="85000"/>
              <a:buFont typeface="Wingdings" pitchFamily="2" charset="2"/>
              <a:buChar char="§"/>
              <a:defRPr sz="2400" kern="1200">
                <a:solidFill>
                  <a:schemeClr val="tx1"/>
                </a:solidFill>
                <a:latin typeface="+mn-lt"/>
                <a:ea typeface="+mn-ea"/>
                <a:cs typeface="+mn-cs"/>
              </a:defRPr>
            </a:lvl1pPr>
            <a:lvl2pPr marL="685800" indent="-320040" algn="l" defTabSz="914400" rtl="0" eaLnBrk="1" latinLnBrk="0" hangingPunct="1">
              <a:lnSpc>
                <a:spcPct val="100000"/>
              </a:lnSpc>
              <a:spcBef>
                <a:spcPts val="0"/>
              </a:spcBef>
              <a:spcAft>
                <a:spcPts val="300"/>
              </a:spcAft>
              <a:buClr>
                <a:schemeClr val="accent6"/>
              </a:buClr>
              <a:buFont typeface="System Font Regular"/>
              <a:buChar char="–"/>
              <a:defRPr sz="2000" kern="1200">
                <a:solidFill>
                  <a:schemeClr val="tx1"/>
                </a:solidFill>
                <a:latin typeface="+mn-lt"/>
                <a:ea typeface="+mn-ea"/>
                <a:cs typeface="+mn-cs"/>
              </a:defRPr>
            </a:lvl2pPr>
            <a:lvl3pPr marL="1143000" indent="-320040" algn="l" defTabSz="914400" rtl="0" eaLnBrk="1" latinLnBrk="0" hangingPunct="1">
              <a:lnSpc>
                <a:spcPct val="100000"/>
              </a:lnSpc>
              <a:spcBef>
                <a:spcPts val="0"/>
              </a:spcBef>
              <a:spcAft>
                <a:spcPts val="300"/>
              </a:spcAft>
              <a:buClr>
                <a:schemeClr val="accent6"/>
              </a:buClr>
              <a:buFont typeface="Arial" panose="020B0604020202020204" pitchFamily="34" charset="0"/>
              <a:buChar char="•"/>
              <a:defRPr sz="1800" kern="1200">
                <a:solidFill>
                  <a:schemeClr val="tx1"/>
                </a:solidFill>
                <a:latin typeface="+mn-lt"/>
                <a:ea typeface="+mn-ea"/>
                <a:cs typeface="+mn-cs"/>
              </a:defRPr>
            </a:lvl3pPr>
            <a:lvl4pPr marL="1600200" indent="-320040" algn="l" defTabSz="914400" rtl="0" eaLnBrk="1" latinLnBrk="0" hangingPunct="1">
              <a:lnSpc>
                <a:spcPct val="100000"/>
              </a:lnSpc>
              <a:spcBef>
                <a:spcPts val="0"/>
              </a:spcBef>
              <a:spcAft>
                <a:spcPts val="300"/>
              </a:spcAft>
              <a:buClr>
                <a:schemeClr val="accent6"/>
              </a:buClr>
              <a:buFont typeface="Wingdings" pitchFamily="2" charset="2"/>
              <a:buChar char="§"/>
              <a:defRPr sz="1600" kern="1200">
                <a:solidFill>
                  <a:schemeClr val="tx1"/>
                </a:solidFill>
                <a:latin typeface="+mn-lt"/>
                <a:ea typeface="+mn-ea"/>
                <a:cs typeface="+mn-cs"/>
              </a:defRPr>
            </a:lvl4pPr>
            <a:lvl5pPr marL="2057400" indent="-320040" algn="l" defTabSz="914400" rtl="0" eaLnBrk="1" latinLnBrk="0" hangingPunct="1">
              <a:lnSpc>
                <a:spcPct val="100000"/>
              </a:lnSpc>
              <a:spcBef>
                <a:spcPts val="300"/>
              </a:spcBef>
              <a:buClr>
                <a:schemeClr val="accent6"/>
              </a:buClr>
              <a:buFont typeface="Monaco" pitchFamily="2" charset="77"/>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300"/>
              </a:spcAft>
              <a:buClr>
                <a:srgbClr val="0191B6"/>
              </a:buClr>
              <a:buSzPct val="85000"/>
              <a:buFont typeface="Wingdings" pitchFamily="2" charset="2"/>
              <a:buNone/>
              <a:tabLst/>
              <a:defRPr/>
            </a:pPr>
            <a:r>
              <a:rPr kumimoji="0" lang="en-US" sz="1400" b="1" i="0" u="none" strike="noStrike" kern="1200" cap="none" spc="0" normalizeH="0" baseline="0" noProof="0" dirty="0">
                <a:ln>
                  <a:noFill/>
                </a:ln>
                <a:solidFill>
                  <a:schemeClr val="accent1"/>
                </a:solidFill>
                <a:effectLst/>
                <a:uLnTx/>
                <a:uFillTx/>
                <a:latin typeface="Arial" panose="020B0604020202020204" pitchFamily="34" charset="0"/>
                <a:cs typeface="Arial" panose="020B0604020202020204" pitchFamily="34" charset="0"/>
              </a:rPr>
              <a:t>QT Prolongation</a:t>
            </a:r>
          </a:p>
          <a:p>
            <a:pPr marL="228600" marR="0" lvl="0" indent="-228600" algn="l" defTabSz="914400" rtl="0" eaLnBrk="1" fontAlgn="auto" latinLnBrk="0" hangingPunct="1">
              <a:lnSpc>
                <a:spcPct val="90000"/>
              </a:lnSpc>
              <a:spcBef>
                <a:spcPts val="0"/>
              </a:spcBef>
              <a:spcAft>
                <a:spcPts val="900"/>
              </a:spcAft>
              <a:buClr>
                <a:schemeClr val="accent3"/>
              </a:buClr>
              <a:buSzPct val="85000"/>
              <a:buFont typeface="Arial" panose="020B0604020202020204" pitchFamily="34" charset="0"/>
              <a:buChar char="•"/>
              <a:defRPr/>
            </a:pPr>
            <a:r>
              <a:rPr kumimoji="0" lang="en-US" sz="1400" b="0" i="0" u="none" strike="noStrike" kern="1200" cap="none" spc="0" normalizeH="0" baseline="0" noProof="0" dirty="0">
                <a:ln>
                  <a:noFill/>
                </a:ln>
                <a:solidFill>
                  <a:srgbClr val="404040"/>
                </a:solidFill>
                <a:effectLst/>
                <a:uLnTx/>
                <a:uFillTx/>
                <a:latin typeface="Arial" panose="020B0604020202020204" pitchFamily="34" charset="0"/>
                <a:cs typeface="Arial" panose="020B0604020202020204" pitchFamily="34" charset="0"/>
              </a:rPr>
              <a:t>TEAEs: </a:t>
            </a:r>
            <a:r>
              <a:rPr kumimoji="0" lang="en-US" sz="1400" b="0" i="0" u="none" strike="noStrike" kern="1200" cap="none" spc="0" normalizeH="0" baseline="0" noProof="0" dirty="0" err="1">
                <a:ln>
                  <a:noFill/>
                </a:ln>
                <a:solidFill>
                  <a:srgbClr val="404040"/>
                </a:solidFill>
                <a:effectLst/>
                <a:uLnTx/>
                <a:uFillTx/>
                <a:latin typeface="Arial" panose="020B0604020202020204" pitchFamily="34" charset="0"/>
                <a:cs typeface="Arial" panose="020B0604020202020204" pitchFamily="34" charset="0"/>
              </a:rPr>
              <a:t>vepdegestrant</a:t>
            </a:r>
            <a:r>
              <a:rPr kumimoji="0" lang="en-US" sz="1400" b="0" i="0" u="none" strike="noStrike" kern="1200" cap="none" spc="0" normalizeH="0" baseline="0" noProof="0" dirty="0">
                <a:ln>
                  <a:noFill/>
                </a:ln>
                <a:solidFill>
                  <a:srgbClr val="404040"/>
                </a:solidFill>
                <a:effectLst/>
                <a:uLnTx/>
                <a:uFillTx/>
                <a:latin typeface="Arial" panose="020B0604020202020204" pitchFamily="34" charset="0"/>
                <a:cs typeface="Arial" panose="020B0604020202020204" pitchFamily="34" charset="0"/>
              </a:rPr>
              <a:t>, 10%; fulvestrant, 1%</a:t>
            </a:r>
          </a:p>
          <a:p>
            <a:pPr marL="228600" marR="0" lvl="0" indent="-228600" algn="l" defTabSz="914400" rtl="0" eaLnBrk="1" fontAlgn="auto" latinLnBrk="0" hangingPunct="1">
              <a:lnSpc>
                <a:spcPct val="90000"/>
              </a:lnSpc>
              <a:spcBef>
                <a:spcPts val="0"/>
              </a:spcBef>
              <a:spcAft>
                <a:spcPts val="900"/>
              </a:spcAft>
              <a:buClr>
                <a:schemeClr val="accent3"/>
              </a:buClr>
              <a:buSzPct val="85000"/>
              <a:buFont typeface="Arial" panose="020B0604020202020204" pitchFamily="34" charset="0"/>
              <a:buChar char="•"/>
              <a:defRPr/>
            </a:pPr>
            <a:r>
              <a:rPr kumimoji="0" lang="en-US" sz="1400" b="0" i="0" u="none" strike="noStrike" kern="1200" cap="none" spc="0" normalizeH="0" baseline="0" noProof="0" dirty="0">
                <a:ln>
                  <a:noFill/>
                </a:ln>
                <a:solidFill>
                  <a:srgbClr val="404040"/>
                </a:solidFill>
                <a:effectLst/>
                <a:uLnTx/>
                <a:uFillTx/>
                <a:latin typeface="Arial" panose="020B0604020202020204" pitchFamily="34" charset="0"/>
                <a:cs typeface="Arial" panose="020B0604020202020204" pitchFamily="34" charset="0"/>
              </a:rPr>
              <a:t>A QT interval </a:t>
            </a:r>
            <a:r>
              <a:rPr kumimoji="0" lang="en-US" sz="1400" b="0" i="0" u="none" strike="noStrike" kern="1200" cap="none" spc="0" normalizeH="0" baseline="0" noProof="0" dirty="0" err="1">
                <a:ln>
                  <a:noFill/>
                </a:ln>
                <a:solidFill>
                  <a:srgbClr val="404040"/>
                </a:solidFill>
                <a:effectLst/>
                <a:uLnTx/>
                <a:uFillTx/>
                <a:latin typeface="Arial" panose="020B0604020202020204" pitchFamily="34" charset="0"/>
                <a:cs typeface="Arial" panose="020B0604020202020204" pitchFamily="34" charset="0"/>
              </a:rPr>
              <a:t>substudy</a:t>
            </a:r>
            <a:r>
              <a:rPr kumimoji="0" lang="en-US" sz="1400" b="0" i="0" u="none" strike="noStrike" kern="1200" cap="none" spc="0" normalizeH="0" baseline="0" noProof="0" dirty="0">
                <a:ln>
                  <a:noFill/>
                </a:ln>
                <a:solidFill>
                  <a:srgbClr val="404040"/>
                </a:solidFill>
                <a:effectLst/>
                <a:uLnTx/>
                <a:uFillTx/>
                <a:latin typeface="Arial" panose="020B0604020202020204" pitchFamily="34" charset="0"/>
                <a:cs typeface="Arial" panose="020B0604020202020204" pitchFamily="34" charset="0"/>
              </a:rPr>
              <a:t> (n=88) confirmed a mild increase (11.1 </a:t>
            </a:r>
            <a:r>
              <a:rPr kumimoji="0" lang="en-US" sz="1400" b="0" i="0" u="none" strike="noStrike" kern="1200" cap="none" spc="0" normalizeH="0" baseline="0" noProof="0" dirty="0" err="1">
                <a:ln>
                  <a:noFill/>
                </a:ln>
                <a:solidFill>
                  <a:srgbClr val="404040"/>
                </a:solidFill>
                <a:effectLst/>
                <a:uLnTx/>
                <a:uFillTx/>
                <a:latin typeface="Arial" panose="020B0604020202020204" pitchFamily="34" charset="0"/>
                <a:cs typeface="Arial" panose="020B0604020202020204" pitchFamily="34" charset="0"/>
              </a:rPr>
              <a:t>ms</a:t>
            </a:r>
            <a:r>
              <a:rPr kumimoji="0" lang="en-US" sz="1400" b="0" i="0" u="none" strike="noStrike" kern="1200" cap="none" spc="0" normalizeH="0" baseline="0" noProof="0" dirty="0">
                <a:ln>
                  <a:noFill/>
                </a:ln>
                <a:solidFill>
                  <a:srgbClr val="404040"/>
                </a:solidFill>
                <a:effectLst/>
                <a:uLnTx/>
                <a:uFillTx/>
                <a:latin typeface="Arial" panose="020B0604020202020204" pitchFamily="34" charset="0"/>
                <a:cs typeface="Arial" panose="020B0604020202020204" pitchFamily="34" charset="0"/>
              </a:rPr>
              <a:t>) from baseline in mean </a:t>
            </a:r>
            <a:r>
              <a:rPr kumimoji="0" lang="en-US" sz="1400" b="0" i="0" u="none" strike="noStrike" kern="1200" cap="none" spc="0" normalizeH="0" baseline="0" noProof="0" dirty="0" err="1">
                <a:ln>
                  <a:noFill/>
                </a:ln>
                <a:solidFill>
                  <a:srgbClr val="404040"/>
                </a:solidFill>
                <a:effectLst/>
                <a:uLnTx/>
                <a:uFillTx/>
                <a:latin typeface="Arial" panose="020B0604020202020204" pitchFamily="34" charset="0"/>
                <a:cs typeface="Arial" panose="020B0604020202020204" pitchFamily="34" charset="0"/>
              </a:rPr>
              <a:t>QTcF</a:t>
            </a:r>
            <a:r>
              <a:rPr kumimoji="0" lang="en-US" sz="1400" b="0" i="0" u="none" strike="noStrike" kern="1200" cap="none" spc="0" normalizeH="0" baseline="0" noProof="0" dirty="0">
                <a:ln>
                  <a:noFill/>
                </a:ln>
                <a:solidFill>
                  <a:srgbClr val="404040"/>
                </a:solidFill>
                <a:effectLst/>
                <a:uLnTx/>
                <a:uFillTx/>
                <a:latin typeface="Arial" panose="020B0604020202020204" pitchFamily="34" charset="0"/>
                <a:cs typeface="Arial" panose="020B0604020202020204" pitchFamily="34" charset="0"/>
              </a:rPr>
              <a:t>, with upper 90% CI (13.7 </a:t>
            </a:r>
            <a:r>
              <a:rPr kumimoji="0" lang="en-US" sz="1400" b="0" i="0" u="none" strike="noStrike" kern="1200" cap="none" spc="0" normalizeH="0" baseline="0" noProof="0" dirty="0" err="1">
                <a:ln>
                  <a:noFill/>
                </a:ln>
                <a:solidFill>
                  <a:srgbClr val="404040"/>
                </a:solidFill>
                <a:effectLst/>
                <a:uLnTx/>
                <a:uFillTx/>
                <a:latin typeface="Arial" panose="020B0604020202020204" pitchFamily="34" charset="0"/>
                <a:cs typeface="Arial" panose="020B0604020202020204" pitchFamily="34" charset="0"/>
              </a:rPr>
              <a:t>ms</a:t>
            </a:r>
            <a:r>
              <a:rPr kumimoji="0" lang="en-US" sz="1400" b="0" i="0" u="none" strike="noStrike" kern="1200" cap="none" spc="0" normalizeH="0" baseline="0" noProof="0" dirty="0">
                <a:ln>
                  <a:noFill/>
                </a:ln>
                <a:solidFill>
                  <a:srgbClr val="404040"/>
                </a:solidFill>
                <a:effectLst/>
                <a:uLnTx/>
                <a:uFillTx/>
                <a:latin typeface="Arial" panose="020B0604020202020204" pitchFamily="34" charset="0"/>
                <a:cs typeface="Arial" panose="020B0604020202020204" pitchFamily="34" charset="0"/>
              </a:rPr>
              <a:t>) &lt;20 </a:t>
            </a:r>
            <a:r>
              <a:rPr kumimoji="0" lang="en-US" sz="1400" b="0" i="0" u="none" strike="noStrike" kern="1200" cap="none" spc="0" normalizeH="0" baseline="0" noProof="0" dirty="0" err="1">
                <a:ln>
                  <a:noFill/>
                </a:ln>
                <a:solidFill>
                  <a:srgbClr val="404040"/>
                </a:solidFill>
                <a:effectLst/>
                <a:uLnTx/>
                <a:uFillTx/>
                <a:latin typeface="Arial" panose="020B0604020202020204" pitchFamily="34" charset="0"/>
                <a:cs typeface="Arial" panose="020B0604020202020204" pitchFamily="34" charset="0"/>
              </a:rPr>
              <a:t>ms</a:t>
            </a:r>
            <a:r>
              <a:rPr kumimoji="0" lang="en-US" sz="1400" b="0" i="0" u="none" strike="noStrike" kern="1200" cap="none" spc="0" normalizeH="0" baseline="0" noProof="0" dirty="0">
                <a:ln>
                  <a:noFill/>
                </a:ln>
                <a:solidFill>
                  <a:srgbClr val="404040"/>
                </a:solidFill>
                <a:effectLst/>
                <a:uLnTx/>
                <a:uFillTx/>
                <a:latin typeface="Arial" panose="020B0604020202020204" pitchFamily="34" charset="0"/>
                <a:cs typeface="Arial" panose="020B0604020202020204" pitchFamily="34" charset="0"/>
              </a:rPr>
              <a:t> indicating no large QT-prolonging effect</a:t>
            </a:r>
          </a:p>
        </p:txBody>
      </p:sp>
      <p:graphicFrame>
        <p:nvGraphicFramePr>
          <p:cNvPr id="3" name="Table 2">
            <a:extLst>
              <a:ext uri="{FF2B5EF4-FFF2-40B4-BE49-F238E27FC236}">
                <a16:creationId xmlns:a16="http://schemas.microsoft.com/office/drawing/2014/main" id="{B8D2046B-0256-C0BF-B1F4-09283F8DF971}"/>
              </a:ext>
            </a:extLst>
          </p:cNvPr>
          <p:cNvGraphicFramePr>
            <a:graphicFrameLocks noGrp="1"/>
          </p:cNvGraphicFramePr>
          <p:nvPr>
            <p:extLst>
              <p:ext uri="{D42A27DB-BD31-4B8C-83A1-F6EECF244321}">
                <p14:modId xmlns:p14="http://schemas.microsoft.com/office/powerpoint/2010/main" val="2226596846"/>
              </p:ext>
            </p:extLst>
          </p:nvPr>
        </p:nvGraphicFramePr>
        <p:xfrm>
          <a:off x="6096000" y="1296806"/>
          <a:ext cx="5747040" cy="2974848"/>
        </p:xfrm>
        <a:graphic>
          <a:graphicData uri="http://schemas.openxmlformats.org/drawingml/2006/table">
            <a:tbl>
              <a:tblPr firstRow="1" bandRow="1">
                <a:tableStyleId>{93296810-A885-4BE3-A3E7-6D5BEEA58F35}</a:tableStyleId>
              </a:tblPr>
              <a:tblGrid>
                <a:gridCol w="2196000">
                  <a:extLst>
                    <a:ext uri="{9D8B030D-6E8A-4147-A177-3AD203B41FA5}">
                      <a16:colId xmlns:a16="http://schemas.microsoft.com/office/drawing/2014/main" val="3578785229"/>
                    </a:ext>
                  </a:extLst>
                </a:gridCol>
                <a:gridCol w="887760">
                  <a:extLst>
                    <a:ext uri="{9D8B030D-6E8A-4147-A177-3AD203B41FA5}">
                      <a16:colId xmlns:a16="http://schemas.microsoft.com/office/drawing/2014/main" val="1832114460"/>
                    </a:ext>
                  </a:extLst>
                </a:gridCol>
                <a:gridCol w="887760">
                  <a:extLst>
                    <a:ext uri="{9D8B030D-6E8A-4147-A177-3AD203B41FA5}">
                      <a16:colId xmlns:a16="http://schemas.microsoft.com/office/drawing/2014/main" val="218784105"/>
                    </a:ext>
                  </a:extLst>
                </a:gridCol>
                <a:gridCol w="887760">
                  <a:extLst>
                    <a:ext uri="{9D8B030D-6E8A-4147-A177-3AD203B41FA5}">
                      <a16:colId xmlns:a16="http://schemas.microsoft.com/office/drawing/2014/main" val="2696577719"/>
                    </a:ext>
                  </a:extLst>
                </a:gridCol>
                <a:gridCol w="887760">
                  <a:extLst>
                    <a:ext uri="{9D8B030D-6E8A-4147-A177-3AD203B41FA5}">
                      <a16:colId xmlns:a16="http://schemas.microsoft.com/office/drawing/2014/main" val="2288188360"/>
                    </a:ext>
                  </a:extLst>
                </a:gridCol>
              </a:tblGrid>
              <a:tr h="400526">
                <a:tc rowSpan="2">
                  <a:txBody>
                    <a:bodyPr/>
                    <a:lstStyle/>
                    <a:p>
                      <a:pPr>
                        <a:lnSpc>
                          <a:spcPct val="100000"/>
                        </a:lnSpc>
                      </a:pPr>
                      <a:r>
                        <a:rPr lang="en-US" sz="1400" b="1"/>
                        <a:t>TEAEs in &gt;10% of Patients in Either Group, %</a:t>
                      </a:r>
                      <a:r>
                        <a:rPr lang="en-US" sz="1400" b="1" baseline="30000"/>
                        <a:t>a</a:t>
                      </a:r>
                      <a:r>
                        <a:rPr lang="en-US" sz="1400" b="1"/>
                        <a:t> </a:t>
                      </a:r>
                      <a:endParaRPr lang="en-US" sz="1400" b="1">
                        <a:latin typeface="+mn-lt"/>
                        <a:cs typeface="Arial" panose="020B0604020202020204" pitchFamily="34" charset="0"/>
                      </a:endParaRPr>
                    </a:p>
                  </a:txBody>
                  <a:tcPr marL="72000" marR="18288" marT="9144" marB="9144" anchor="ctr">
                    <a:lnR w="12700" cap="flat" cmpd="sng" algn="ctr">
                      <a:solidFill>
                        <a:schemeClr val="bg1"/>
                      </a:solidFill>
                      <a:prstDash val="solid"/>
                      <a:round/>
                      <a:headEnd type="none" w="med" len="med"/>
                      <a:tailEnd type="none" w="med" len="med"/>
                    </a:lnR>
                    <a:solidFill>
                      <a:schemeClr val="bg1">
                        <a:lumMod val="50000"/>
                      </a:schemeClr>
                    </a:solidFill>
                  </a:tcPr>
                </a:tc>
                <a:tc gridSpan="2">
                  <a:txBody>
                    <a:bodyPr/>
                    <a:lstStyle/>
                    <a:p>
                      <a:pPr algn="ctr">
                        <a:lnSpc>
                          <a:spcPct val="100000"/>
                        </a:lnSpc>
                      </a:pPr>
                      <a:r>
                        <a:rPr lang="en-US" sz="1400" b="1"/>
                        <a:t>Vepdegestrant </a:t>
                      </a:r>
                    </a:p>
                    <a:p>
                      <a:pPr algn="ctr">
                        <a:lnSpc>
                          <a:spcPct val="100000"/>
                        </a:lnSpc>
                      </a:pPr>
                      <a:r>
                        <a:rPr lang="en-US" sz="1400" b="1"/>
                        <a:t>(n=312)</a:t>
                      </a:r>
                      <a:endParaRPr lang="en-US" sz="1400" b="1" dirty="0">
                        <a:latin typeface="+mn-lt"/>
                        <a:cs typeface="Arial" panose="020B0604020202020204" pitchFamily="34" charset="0"/>
                      </a:endParaRPr>
                    </a:p>
                  </a:txBody>
                  <a:tcPr marL="18288" marR="18288" marT="9144" marB="914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2"/>
                    </a:solidFill>
                  </a:tcPr>
                </a:tc>
                <a:tc hMerge="1">
                  <a:txBody>
                    <a:bodyPr/>
                    <a:lstStyle/>
                    <a:p>
                      <a:endParaRPr lang="en-US"/>
                    </a:p>
                  </a:txBody>
                  <a:tcPr/>
                </a:tc>
                <a:tc gridSpan="2">
                  <a:txBody>
                    <a:bodyPr/>
                    <a:lstStyle/>
                    <a:p>
                      <a:pPr algn="ctr">
                        <a:lnSpc>
                          <a:spcPct val="100000"/>
                        </a:lnSpc>
                      </a:pPr>
                      <a:r>
                        <a:rPr lang="en-US" sz="1400" b="1"/>
                        <a:t>Fulvestrant (n=307)</a:t>
                      </a:r>
                      <a:endParaRPr lang="en-US" sz="1400" b="1">
                        <a:latin typeface="+mn-lt"/>
                        <a:cs typeface="Arial" panose="020B0604020202020204" pitchFamily="34" charset="0"/>
                      </a:endParaRPr>
                    </a:p>
                  </a:txBody>
                  <a:tcPr marL="18288" marR="18288" marT="9144" marB="9144"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accent3"/>
                    </a:solidFill>
                  </a:tcPr>
                </a:tc>
                <a:tc hMerge="1">
                  <a:txBody>
                    <a:bodyPr/>
                    <a:lstStyle/>
                    <a:p>
                      <a:endParaRPr lang="en-US"/>
                    </a:p>
                  </a:txBody>
                  <a:tcPr/>
                </a:tc>
                <a:extLst>
                  <a:ext uri="{0D108BD9-81ED-4DB2-BD59-A6C34878D82A}">
                    <a16:rowId xmlns:a16="http://schemas.microsoft.com/office/drawing/2014/main" val="2105573402"/>
                  </a:ext>
                </a:extLst>
              </a:tr>
              <a:tr h="288000">
                <a:tc vMerge="1">
                  <a:txBody>
                    <a:bodyPr/>
                    <a:lstStyle/>
                    <a:p>
                      <a:endParaRPr lang="en-US"/>
                    </a:p>
                  </a:txBody>
                  <a:tcPr/>
                </a:tc>
                <a:tc>
                  <a:txBody>
                    <a:bodyPr/>
                    <a:lstStyle/>
                    <a:p>
                      <a:pPr algn="ctr">
                        <a:lnSpc>
                          <a:spcPct val="100000"/>
                        </a:lnSpc>
                      </a:pPr>
                      <a:r>
                        <a:rPr lang="en-US" sz="1400" b="1">
                          <a:solidFill>
                            <a:schemeClr val="bg1"/>
                          </a:solidFill>
                        </a:rPr>
                        <a:t>Any Grade</a:t>
                      </a:r>
                      <a:endParaRPr lang="en-US" sz="1400" b="1">
                        <a:solidFill>
                          <a:schemeClr val="bg1"/>
                        </a:solidFill>
                        <a:latin typeface="+mn-lt"/>
                        <a:cs typeface="Arial" panose="020B0604020202020204" pitchFamily="34" charset="0"/>
                      </a:endParaRPr>
                    </a:p>
                  </a:txBody>
                  <a:tcPr marL="18288" marR="18288" marT="9144" marB="914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tx2"/>
                    </a:solidFill>
                  </a:tcPr>
                </a:tc>
                <a:tc>
                  <a:txBody>
                    <a:bodyPr/>
                    <a:lstStyle/>
                    <a:p>
                      <a:pPr algn="ctr">
                        <a:lnSpc>
                          <a:spcPct val="100000"/>
                        </a:lnSpc>
                      </a:pPr>
                      <a:r>
                        <a:rPr lang="en-US" sz="1400" b="1">
                          <a:solidFill>
                            <a:schemeClr val="bg1"/>
                          </a:solidFill>
                        </a:rPr>
                        <a:t>Grade ≥3</a:t>
                      </a:r>
                      <a:endParaRPr lang="en-US" sz="1400" b="1">
                        <a:solidFill>
                          <a:schemeClr val="bg1"/>
                        </a:solidFill>
                        <a:latin typeface="+mn-lt"/>
                        <a:cs typeface="Arial" panose="020B0604020202020204" pitchFamily="34" charset="0"/>
                      </a:endParaRPr>
                    </a:p>
                  </a:txBody>
                  <a:tcPr marL="18288" marR="18288" marT="9144" marB="914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tx2"/>
                    </a:solidFill>
                  </a:tcPr>
                </a:tc>
                <a:tc>
                  <a:txBody>
                    <a:bodyPr/>
                    <a:lstStyle/>
                    <a:p>
                      <a:pPr algn="ctr">
                        <a:lnSpc>
                          <a:spcPct val="100000"/>
                        </a:lnSpc>
                      </a:pPr>
                      <a:r>
                        <a:rPr lang="en-US" sz="1400" b="1">
                          <a:solidFill>
                            <a:schemeClr val="bg1"/>
                          </a:solidFill>
                        </a:rPr>
                        <a:t>Any Grade</a:t>
                      </a:r>
                      <a:endParaRPr lang="en-US" sz="1400" b="1">
                        <a:solidFill>
                          <a:schemeClr val="bg1"/>
                        </a:solidFill>
                        <a:latin typeface="+mn-lt"/>
                        <a:cs typeface="Arial" panose="020B0604020202020204" pitchFamily="34" charset="0"/>
                      </a:endParaRPr>
                    </a:p>
                  </a:txBody>
                  <a:tcPr marL="18288" marR="18288" marT="9144" marB="9144"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3"/>
                    </a:solidFill>
                  </a:tcPr>
                </a:tc>
                <a:tc>
                  <a:txBody>
                    <a:bodyPr/>
                    <a:lstStyle/>
                    <a:p>
                      <a:pPr algn="ctr">
                        <a:lnSpc>
                          <a:spcPct val="100000"/>
                        </a:lnSpc>
                      </a:pPr>
                      <a:r>
                        <a:rPr lang="en-US" sz="1400" b="1">
                          <a:solidFill>
                            <a:schemeClr val="bg1"/>
                          </a:solidFill>
                        </a:rPr>
                        <a:t>Grade ≥3 </a:t>
                      </a:r>
                      <a:endParaRPr lang="en-US" sz="1400" b="1">
                        <a:solidFill>
                          <a:schemeClr val="bg1"/>
                        </a:solidFill>
                        <a:latin typeface="+mn-lt"/>
                        <a:cs typeface="Arial" panose="020B0604020202020204" pitchFamily="34" charset="0"/>
                      </a:endParaRPr>
                    </a:p>
                  </a:txBody>
                  <a:tcPr marL="18288" marR="18288" marT="9144" marB="9144"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3"/>
                    </a:solidFill>
                  </a:tcPr>
                </a:tc>
                <a:extLst>
                  <a:ext uri="{0D108BD9-81ED-4DB2-BD59-A6C34878D82A}">
                    <a16:rowId xmlns:a16="http://schemas.microsoft.com/office/drawing/2014/main" val="2562041199"/>
                  </a:ext>
                </a:extLst>
              </a:tr>
              <a:tr h="208493">
                <a:tc>
                  <a:txBody>
                    <a:bodyPr/>
                    <a:lstStyle/>
                    <a:p>
                      <a:pPr>
                        <a:lnSpc>
                          <a:spcPct val="100000"/>
                        </a:lnSpc>
                      </a:pPr>
                      <a:r>
                        <a:rPr lang="en-US" sz="1400" b="0" err="1"/>
                        <a:t>Fatigue</a:t>
                      </a:r>
                      <a:r>
                        <a:rPr lang="en-US" sz="1400" b="0" baseline="30000" err="1"/>
                        <a:t>b</a:t>
                      </a:r>
                      <a:endParaRPr lang="en-US" sz="1400" b="0" baseline="3000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100000"/>
                        </a:lnSpc>
                      </a:pPr>
                      <a:r>
                        <a:rPr lang="en-US" sz="1400"/>
                        <a:t>27</a:t>
                      </a:r>
                      <a:endParaRPr lang="en-US" sz="1400">
                        <a:latin typeface="+mn-lt"/>
                        <a:cs typeface="Arial" panose="020B0604020202020204" pitchFamily="34" charset="0"/>
                      </a:endParaRPr>
                    </a:p>
                  </a:txBody>
                  <a:tcPr marL="18288" marR="18288" marT="9144" marB="9144" anchor="ctr">
                    <a:lnT w="38100" cap="flat" cmpd="sng" algn="ctr">
                      <a:solidFill>
                        <a:schemeClr val="bg1"/>
                      </a:solidFill>
                      <a:prstDash val="solid"/>
                      <a:round/>
                      <a:headEnd type="none" w="med" len="med"/>
                      <a:tailEnd type="none" w="med" len="med"/>
                    </a:lnT>
                    <a:solidFill>
                      <a:schemeClr val="bg2">
                        <a:lumMod val="20000"/>
                        <a:lumOff val="80000"/>
                      </a:schemeClr>
                    </a:solidFill>
                  </a:tcPr>
                </a:tc>
                <a:tc>
                  <a:txBody>
                    <a:bodyPr/>
                    <a:lstStyle/>
                    <a:p>
                      <a:pPr algn="ctr">
                        <a:lnSpc>
                          <a:spcPct val="100000"/>
                        </a:lnSpc>
                      </a:pPr>
                      <a:r>
                        <a:rPr lang="en-US" sz="1400"/>
                        <a:t>1</a:t>
                      </a:r>
                      <a:endParaRPr lang="en-US" sz="1400">
                        <a:latin typeface="+mn-lt"/>
                        <a:cs typeface="Arial" panose="020B0604020202020204" pitchFamily="34" charset="0"/>
                      </a:endParaRPr>
                    </a:p>
                  </a:txBody>
                  <a:tcPr marL="18288" marR="18288" marT="9144" marB="9144" anchor="ctr">
                    <a:lnT w="38100" cap="flat" cmpd="sng" algn="ctr">
                      <a:solidFill>
                        <a:schemeClr val="bg1"/>
                      </a:solidFill>
                      <a:prstDash val="solid"/>
                      <a:round/>
                      <a:headEnd type="none" w="med" len="med"/>
                      <a:tailEnd type="none" w="med" len="med"/>
                    </a:lnT>
                    <a:solidFill>
                      <a:schemeClr val="bg2">
                        <a:lumMod val="20000"/>
                        <a:lumOff val="80000"/>
                      </a:schemeClr>
                    </a:solidFill>
                  </a:tcPr>
                </a:tc>
                <a:tc>
                  <a:txBody>
                    <a:bodyPr/>
                    <a:lstStyle/>
                    <a:p>
                      <a:pPr algn="ctr">
                        <a:lnSpc>
                          <a:spcPct val="100000"/>
                        </a:lnSpc>
                      </a:pPr>
                      <a:r>
                        <a:rPr lang="en-US" sz="1400"/>
                        <a:t>16</a:t>
                      </a:r>
                      <a:endParaRPr lang="en-US" sz="1400">
                        <a:latin typeface="+mn-lt"/>
                        <a:cs typeface="Arial" panose="020B0604020202020204" pitchFamily="34" charset="0"/>
                      </a:endParaRPr>
                    </a:p>
                  </a:txBody>
                  <a:tcPr marL="18288" marR="18288" marT="9144" marB="9144" anchor="ctr">
                    <a:lnT w="38100" cap="flat" cmpd="sng" algn="ctr">
                      <a:solidFill>
                        <a:schemeClr val="bg1"/>
                      </a:solidFill>
                      <a:prstDash val="solid"/>
                      <a:round/>
                      <a:headEnd type="none" w="med" len="med"/>
                      <a:tailEnd type="none" w="med" len="med"/>
                    </a:lnT>
                    <a:solidFill>
                      <a:schemeClr val="accent2">
                        <a:lumMod val="20000"/>
                        <a:lumOff val="80000"/>
                      </a:schemeClr>
                    </a:solidFill>
                  </a:tcPr>
                </a:tc>
                <a:tc>
                  <a:txBody>
                    <a:bodyPr/>
                    <a:lstStyle/>
                    <a:p>
                      <a:pPr algn="ctr">
                        <a:lnSpc>
                          <a:spcPct val="100000"/>
                        </a:lnSpc>
                      </a:pPr>
                      <a:r>
                        <a:rPr lang="en-US" sz="1400"/>
                        <a:t>1</a:t>
                      </a:r>
                      <a:endParaRPr lang="en-US" sz="1400">
                        <a:latin typeface="+mn-lt"/>
                        <a:cs typeface="Arial" panose="020B0604020202020204" pitchFamily="34" charset="0"/>
                      </a:endParaRPr>
                    </a:p>
                  </a:txBody>
                  <a:tcPr marL="18288" marR="18288" marT="9144" marB="9144" anchor="ctr">
                    <a:lnT w="38100" cap="flat" cmpd="sng" algn="ctr">
                      <a:solidFill>
                        <a:schemeClr val="bg1"/>
                      </a:solidFill>
                      <a:prstDash val="solid"/>
                      <a:round/>
                      <a:headEnd type="none" w="med" len="med"/>
                      <a:tailEnd type="none" w="med" len="med"/>
                    </a:lnT>
                    <a:solidFill>
                      <a:schemeClr val="accent2">
                        <a:lumMod val="20000"/>
                        <a:lumOff val="80000"/>
                      </a:schemeClr>
                    </a:solidFill>
                  </a:tcPr>
                </a:tc>
                <a:extLst>
                  <a:ext uri="{0D108BD9-81ED-4DB2-BD59-A6C34878D82A}">
                    <a16:rowId xmlns:a16="http://schemas.microsoft.com/office/drawing/2014/main" val="3740736417"/>
                  </a:ext>
                </a:extLst>
              </a:tr>
              <a:tr h="208493">
                <a:tc>
                  <a:txBody>
                    <a:bodyPr/>
                    <a:lstStyle/>
                    <a:p>
                      <a:pPr>
                        <a:lnSpc>
                          <a:spcPct val="100000"/>
                        </a:lnSpc>
                      </a:pPr>
                      <a:r>
                        <a:rPr lang="en-US" sz="1400" b="0"/>
                        <a:t>ALT increased</a:t>
                      </a:r>
                      <a:endParaRPr lang="en-US" sz="1400" b="0" baseline="3000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100000"/>
                        </a:lnSpc>
                      </a:pPr>
                      <a:r>
                        <a:rPr lang="en-US" sz="1400"/>
                        <a:t>14</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1</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10</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tc>
                  <a:txBody>
                    <a:bodyPr/>
                    <a:lstStyle/>
                    <a:p>
                      <a:pPr algn="ctr">
                        <a:lnSpc>
                          <a:spcPct val="100000"/>
                        </a:lnSpc>
                      </a:pPr>
                      <a:r>
                        <a:rPr lang="en-US" sz="1400"/>
                        <a:t>1</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extLst>
                  <a:ext uri="{0D108BD9-81ED-4DB2-BD59-A6C34878D82A}">
                    <a16:rowId xmlns:a16="http://schemas.microsoft.com/office/drawing/2014/main" val="4290743488"/>
                  </a:ext>
                </a:extLst>
              </a:tr>
              <a:tr h="208493">
                <a:tc>
                  <a:txBody>
                    <a:bodyPr/>
                    <a:lstStyle/>
                    <a:p>
                      <a:pPr>
                        <a:lnSpc>
                          <a:spcPct val="100000"/>
                        </a:lnSpc>
                      </a:pPr>
                      <a:r>
                        <a:rPr lang="en-US" sz="1400" b="0"/>
                        <a:t>AST increased</a:t>
                      </a:r>
                      <a:endParaRPr lang="en-US" sz="1400" b="0" baseline="3000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100000"/>
                        </a:lnSpc>
                      </a:pPr>
                      <a:r>
                        <a:rPr lang="en-US" sz="1400"/>
                        <a:t>14</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1</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10</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tc>
                  <a:txBody>
                    <a:bodyPr/>
                    <a:lstStyle/>
                    <a:p>
                      <a:pPr algn="ctr">
                        <a:lnSpc>
                          <a:spcPct val="100000"/>
                        </a:lnSpc>
                      </a:pPr>
                      <a:r>
                        <a:rPr lang="en-US" sz="1400"/>
                        <a:t>3</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extLst>
                  <a:ext uri="{0D108BD9-81ED-4DB2-BD59-A6C34878D82A}">
                    <a16:rowId xmlns:a16="http://schemas.microsoft.com/office/drawing/2014/main" val="118163755"/>
                  </a:ext>
                </a:extLst>
              </a:tr>
              <a:tr h="208493">
                <a:tc>
                  <a:txBody>
                    <a:bodyPr/>
                    <a:lstStyle/>
                    <a:p>
                      <a:pPr>
                        <a:lnSpc>
                          <a:spcPct val="100000"/>
                        </a:lnSpc>
                      </a:pPr>
                      <a:r>
                        <a:rPr lang="en-US" sz="1400" b="0" baseline="0"/>
                        <a:t>Nausea</a:t>
                      </a:r>
                      <a:endParaRPr lang="en-US" sz="1400" b="0" baseline="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100000"/>
                        </a:lnSpc>
                      </a:pPr>
                      <a:r>
                        <a:rPr lang="en-US" sz="1400"/>
                        <a:t>13</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0</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9</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tc>
                  <a:txBody>
                    <a:bodyPr/>
                    <a:lstStyle/>
                    <a:p>
                      <a:pPr algn="ctr">
                        <a:lnSpc>
                          <a:spcPct val="100000"/>
                        </a:lnSpc>
                      </a:pPr>
                      <a:r>
                        <a:rPr lang="en-US" sz="1400"/>
                        <a:t>1</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extLst>
                  <a:ext uri="{0D108BD9-81ED-4DB2-BD59-A6C34878D82A}">
                    <a16:rowId xmlns:a16="http://schemas.microsoft.com/office/drawing/2014/main" val="1202488823"/>
                  </a:ext>
                </a:extLst>
              </a:tr>
              <a:tr h="208493">
                <a:tc>
                  <a:txBody>
                    <a:bodyPr/>
                    <a:lstStyle/>
                    <a:p>
                      <a:pPr>
                        <a:lnSpc>
                          <a:spcPct val="100000"/>
                        </a:lnSpc>
                      </a:pPr>
                      <a:r>
                        <a:rPr lang="en-US" sz="1400" b="0" baseline="0" err="1"/>
                        <a:t>Anemia</a:t>
                      </a:r>
                      <a:r>
                        <a:rPr lang="en-US" sz="1400" b="0" baseline="30000" err="1"/>
                        <a:t>c</a:t>
                      </a:r>
                      <a:endParaRPr lang="en-US" sz="1400" b="0" baseline="3000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100000"/>
                        </a:lnSpc>
                      </a:pPr>
                      <a:r>
                        <a:rPr lang="en-US" sz="1400"/>
                        <a:t>12</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2</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8</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tc>
                  <a:txBody>
                    <a:bodyPr/>
                    <a:lstStyle/>
                    <a:p>
                      <a:pPr algn="ctr">
                        <a:lnSpc>
                          <a:spcPct val="100000"/>
                        </a:lnSpc>
                      </a:pPr>
                      <a:r>
                        <a:rPr lang="en-US" sz="1400"/>
                        <a:t>3</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extLst>
                  <a:ext uri="{0D108BD9-81ED-4DB2-BD59-A6C34878D82A}">
                    <a16:rowId xmlns:a16="http://schemas.microsoft.com/office/drawing/2014/main" val="3122015050"/>
                  </a:ext>
                </a:extLst>
              </a:tr>
              <a:tr h="208493">
                <a:tc>
                  <a:txBody>
                    <a:bodyPr/>
                    <a:lstStyle/>
                    <a:p>
                      <a:pPr>
                        <a:lnSpc>
                          <a:spcPct val="100000"/>
                        </a:lnSpc>
                      </a:pPr>
                      <a:r>
                        <a:rPr lang="en-US" sz="1400" b="0" baseline="0" err="1"/>
                        <a:t>Neutropenia</a:t>
                      </a:r>
                      <a:r>
                        <a:rPr lang="en-US" sz="1400" b="0" baseline="30000" err="1"/>
                        <a:t>d</a:t>
                      </a:r>
                      <a:endParaRPr lang="en-US" sz="1400" b="0" baseline="3000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100000"/>
                        </a:lnSpc>
                      </a:pPr>
                      <a:r>
                        <a:rPr lang="en-US" sz="1400"/>
                        <a:t>12</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2</a:t>
                      </a:r>
                      <a:endParaRPr lang="en-US" sz="1400" baseline="30000">
                        <a:highlight>
                          <a:srgbClr val="FFFF00"/>
                        </a:highlight>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5</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tc>
                  <a:txBody>
                    <a:bodyPr/>
                    <a:lstStyle/>
                    <a:p>
                      <a:pPr algn="ctr">
                        <a:lnSpc>
                          <a:spcPct val="100000"/>
                        </a:lnSpc>
                      </a:pPr>
                      <a:r>
                        <a:rPr lang="en-US" sz="1400"/>
                        <a:t>1</a:t>
                      </a:r>
                      <a:endParaRPr lang="en-US" sz="1400" baseline="30000">
                        <a:latin typeface="+mn-lt"/>
                        <a:cs typeface="Arial" panose="020B0604020202020204" pitchFamily="34" charset="0"/>
                      </a:endParaRPr>
                    </a:p>
                  </a:txBody>
                  <a:tcPr marL="18288" marR="18288" marT="9144" marB="9144" anchor="ctr">
                    <a:solidFill>
                      <a:schemeClr val="accent2">
                        <a:lumMod val="20000"/>
                        <a:lumOff val="80000"/>
                      </a:schemeClr>
                    </a:solidFill>
                  </a:tcPr>
                </a:tc>
                <a:extLst>
                  <a:ext uri="{0D108BD9-81ED-4DB2-BD59-A6C34878D82A}">
                    <a16:rowId xmlns:a16="http://schemas.microsoft.com/office/drawing/2014/main" val="1680838999"/>
                  </a:ext>
                </a:extLst>
              </a:tr>
              <a:tr h="208493">
                <a:tc>
                  <a:txBody>
                    <a:bodyPr/>
                    <a:lstStyle/>
                    <a:p>
                      <a:pPr>
                        <a:lnSpc>
                          <a:spcPct val="100000"/>
                        </a:lnSpc>
                      </a:pPr>
                      <a:r>
                        <a:rPr lang="en-US" sz="1400" b="0" baseline="0"/>
                        <a:t>Back pain</a:t>
                      </a:r>
                      <a:endParaRPr lang="en-US" sz="1400" b="0" baseline="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100000"/>
                        </a:lnSpc>
                      </a:pPr>
                      <a:r>
                        <a:rPr lang="en-US" sz="1400"/>
                        <a:t>11</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1</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7</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tc>
                  <a:txBody>
                    <a:bodyPr/>
                    <a:lstStyle/>
                    <a:p>
                      <a:pPr algn="ctr">
                        <a:lnSpc>
                          <a:spcPct val="100000"/>
                        </a:lnSpc>
                      </a:pPr>
                      <a:r>
                        <a:rPr lang="en-US" sz="1400"/>
                        <a:t>&lt;1</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extLst>
                  <a:ext uri="{0D108BD9-81ED-4DB2-BD59-A6C34878D82A}">
                    <a16:rowId xmlns:a16="http://schemas.microsoft.com/office/drawing/2014/main" val="2408046234"/>
                  </a:ext>
                </a:extLst>
              </a:tr>
              <a:tr h="208493">
                <a:tc>
                  <a:txBody>
                    <a:bodyPr/>
                    <a:lstStyle/>
                    <a:p>
                      <a:pPr>
                        <a:lnSpc>
                          <a:spcPct val="100000"/>
                        </a:lnSpc>
                      </a:pPr>
                      <a:r>
                        <a:rPr lang="en-US" sz="1400" b="0" baseline="0"/>
                        <a:t>Arthralgia</a:t>
                      </a:r>
                      <a:endParaRPr lang="en-US" sz="1400" b="0" baseline="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100000"/>
                        </a:lnSpc>
                      </a:pPr>
                      <a:r>
                        <a:rPr lang="en-US" sz="1400"/>
                        <a:t>11</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1</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11</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tc>
                  <a:txBody>
                    <a:bodyPr/>
                    <a:lstStyle/>
                    <a:p>
                      <a:pPr algn="ctr">
                        <a:lnSpc>
                          <a:spcPct val="100000"/>
                        </a:lnSpc>
                      </a:pPr>
                      <a:r>
                        <a:rPr lang="en-US" sz="1400"/>
                        <a:t>0</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extLst>
                  <a:ext uri="{0D108BD9-81ED-4DB2-BD59-A6C34878D82A}">
                    <a16:rowId xmlns:a16="http://schemas.microsoft.com/office/drawing/2014/main" val="3032030118"/>
                  </a:ext>
                </a:extLst>
              </a:tr>
              <a:tr h="208493">
                <a:tc>
                  <a:txBody>
                    <a:bodyPr/>
                    <a:lstStyle/>
                    <a:p>
                      <a:pPr>
                        <a:lnSpc>
                          <a:spcPct val="100000"/>
                        </a:lnSpc>
                      </a:pPr>
                      <a:r>
                        <a:rPr lang="en-US" sz="1400" b="0" baseline="0"/>
                        <a:t>Decreased appetite</a:t>
                      </a:r>
                      <a:endParaRPr lang="en-US" sz="1400" b="0" baseline="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100000"/>
                        </a:lnSpc>
                      </a:pPr>
                      <a:r>
                        <a:rPr lang="en-US" sz="1400"/>
                        <a:t>11</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&lt;1</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100000"/>
                        </a:lnSpc>
                      </a:pPr>
                      <a:r>
                        <a:rPr lang="en-US" sz="1400"/>
                        <a:t>5</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tc>
                  <a:txBody>
                    <a:bodyPr/>
                    <a:lstStyle/>
                    <a:p>
                      <a:pPr algn="ctr">
                        <a:lnSpc>
                          <a:spcPct val="100000"/>
                        </a:lnSpc>
                      </a:pPr>
                      <a:r>
                        <a:rPr lang="en-US" sz="1400"/>
                        <a:t>0</a:t>
                      </a:r>
                      <a:endParaRPr lang="en-US" sz="1400">
                        <a:latin typeface="+mn-lt"/>
                        <a:cs typeface="Arial" panose="020B0604020202020204" pitchFamily="34" charset="0"/>
                      </a:endParaRPr>
                    </a:p>
                  </a:txBody>
                  <a:tcPr marL="18288" marR="18288" marT="9144" marB="9144" anchor="ctr">
                    <a:solidFill>
                      <a:schemeClr val="accent2">
                        <a:lumMod val="20000"/>
                        <a:lumOff val="80000"/>
                      </a:schemeClr>
                    </a:solidFill>
                  </a:tcPr>
                </a:tc>
                <a:extLst>
                  <a:ext uri="{0D108BD9-81ED-4DB2-BD59-A6C34878D82A}">
                    <a16:rowId xmlns:a16="http://schemas.microsoft.com/office/drawing/2014/main" val="2633559088"/>
                  </a:ext>
                </a:extLst>
              </a:tr>
            </a:tbl>
          </a:graphicData>
        </a:graphic>
      </p:graphicFrame>
      <p:graphicFrame>
        <p:nvGraphicFramePr>
          <p:cNvPr id="6" name="Table 5">
            <a:extLst>
              <a:ext uri="{FF2B5EF4-FFF2-40B4-BE49-F238E27FC236}">
                <a16:creationId xmlns:a16="http://schemas.microsoft.com/office/drawing/2014/main" id="{4CA552D1-BA46-D329-86AE-785896D3D83B}"/>
              </a:ext>
            </a:extLst>
          </p:cNvPr>
          <p:cNvGraphicFramePr>
            <a:graphicFrameLocks noGrp="1"/>
          </p:cNvGraphicFramePr>
          <p:nvPr>
            <p:extLst>
              <p:ext uri="{D42A27DB-BD31-4B8C-83A1-F6EECF244321}">
                <p14:modId xmlns:p14="http://schemas.microsoft.com/office/powerpoint/2010/main" val="2690986319"/>
              </p:ext>
            </p:extLst>
          </p:nvPr>
        </p:nvGraphicFramePr>
        <p:xfrm>
          <a:off x="698552" y="1296806"/>
          <a:ext cx="5175194" cy="4046157"/>
        </p:xfrm>
        <a:graphic>
          <a:graphicData uri="http://schemas.openxmlformats.org/drawingml/2006/table">
            <a:tbl>
              <a:tblPr firstRow="1" bandRow="1">
                <a:tableStyleId>{93296810-A885-4BE3-A3E7-6D5BEEA58F35}</a:tableStyleId>
              </a:tblPr>
              <a:tblGrid>
                <a:gridCol w="2722199">
                  <a:extLst>
                    <a:ext uri="{9D8B030D-6E8A-4147-A177-3AD203B41FA5}">
                      <a16:colId xmlns:a16="http://schemas.microsoft.com/office/drawing/2014/main" val="3578785229"/>
                    </a:ext>
                  </a:extLst>
                </a:gridCol>
                <a:gridCol w="1339505">
                  <a:extLst>
                    <a:ext uri="{9D8B030D-6E8A-4147-A177-3AD203B41FA5}">
                      <a16:colId xmlns:a16="http://schemas.microsoft.com/office/drawing/2014/main" val="1832114460"/>
                    </a:ext>
                  </a:extLst>
                </a:gridCol>
                <a:gridCol w="1113490">
                  <a:extLst>
                    <a:ext uri="{9D8B030D-6E8A-4147-A177-3AD203B41FA5}">
                      <a16:colId xmlns:a16="http://schemas.microsoft.com/office/drawing/2014/main" val="2696577719"/>
                    </a:ext>
                  </a:extLst>
                </a:gridCol>
              </a:tblGrid>
              <a:tr h="734400">
                <a:tc>
                  <a:txBody>
                    <a:bodyPr/>
                    <a:lstStyle/>
                    <a:p>
                      <a:pPr>
                        <a:lnSpc>
                          <a:spcPct val="90000"/>
                        </a:lnSpc>
                      </a:pPr>
                      <a:r>
                        <a:rPr lang="en-US" sz="1400" b="1"/>
                        <a:t>Safety Overview, %</a:t>
                      </a:r>
                      <a:endParaRPr lang="en-US" sz="1400" b="1">
                        <a:latin typeface="+mn-lt"/>
                        <a:cs typeface="Arial" panose="020B0604020202020204" pitchFamily="34" charset="0"/>
                      </a:endParaRPr>
                    </a:p>
                  </a:txBody>
                  <a:tcPr marL="72000" marR="18288" marT="9144" marB="9144" anchor="ctr">
                    <a:solidFill>
                      <a:schemeClr val="bg1">
                        <a:lumMod val="50000"/>
                      </a:schemeClr>
                    </a:solidFill>
                  </a:tcPr>
                </a:tc>
                <a:tc>
                  <a:txBody>
                    <a:bodyPr/>
                    <a:lstStyle/>
                    <a:p>
                      <a:pPr algn="ctr">
                        <a:lnSpc>
                          <a:spcPct val="90000"/>
                        </a:lnSpc>
                      </a:pPr>
                      <a:r>
                        <a:rPr lang="en-US" sz="1400" b="1" err="1"/>
                        <a:t>Vepdegestrant</a:t>
                      </a:r>
                      <a:r>
                        <a:rPr lang="en-US" sz="1400" b="1"/>
                        <a:t> (n=312)</a:t>
                      </a:r>
                      <a:endParaRPr lang="en-US" sz="1400" b="1">
                        <a:latin typeface="+mn-lt"/>
                        <a:cs typeface="Arial" panose="020B0604020202020204" pitchFamily="34" charset="0"/>
                      </a:endParaRPr>
                    </a:p>
                  </a:txBody>
                  <a:tcPr marL="18288" marR="18288" marT="9144" marB="9144" anchor="ctr">
                    <a:solidFill>
                      <a:schemeClr val="tx2"/>
                    </a:solidFill>
                  </a:tcPr>
                </a:tc>
                <a:tc>
                  <a:txBody>
                    <a:bodyPr/>
                    <a:lstStyle/>
                    <a:p>
                      <a:pPr algn="ctr">
                        <a:lnSpc>
                          <a:spcPct val="90000"/>
                        </a:lnSpc>
                      </a:pPr>
                      <a:r>
                        <a:rPr lang="en-US" sz="1400" b="1"/>
                        <a:t>Fulvestrant </a:t>
                      </a:r>
                    </a:p>
                    <a:p>
                      <a:pPr algn="ctr">
                        <a:lnSpc>
                          <a:spcPct val="90000"/>
                        </a:lnSpc>
                      </a:pPr>
                      <a:r>
                        <a:rPr lang="en-US" sz="1400" b="1"/>
                        <a:t>(n=307)</a:t>
                      </a:r>
                      <a:endParaRPr lang="en-US" sz="1400" b="1">
                        <a:latin typeface="+mn-lt"/>
                        <a:cs typeface="Arial" panose="020B0604020202020204" pitchFamily="34" charset="0"/>
                      </a:endParaRPr>
                    </a:p>
                  </a:txBody>
                  <a:tcPr marL="0" marR="0" marT="9144" marB="9144" anchor="ctr">
                    <a:solidFill>
                      <a:schemeClr val="accent3"/>
                    </a:solidFill>
                  </a:tcPr>
                </a:tc>
                <a:extLst>
                  <a:ext uri="{0D108BD9-81ED-4DB2-BD59-A6C34878D82A}">
                    <a16:rowId xmlns:a16="http://schemas.microsoft.com/office/drawing/2014/main" val="2105573402"/>
                  </a:ext>
                </a:extLst>
              </a:tr>
              <a:tr h="367973">
                <a:tc>
                  <a:txBody>
                    <a:bodyPr/>
                    <a:lstStyle/>
                    <a:p>
                      <a:pPr>
                        <a:lnSpc>
                          <a:spcPct val="90000"/>
                        </a:lnSpc>
                      </a:pPr>
                      <a:r>
                        <a:rPr lang="en-US" sz="1400"/>
                        <a:t>TEAEs, %</a:t>
                      </a:r>
                      <a:endParaRPr lang="en-US" sz="1400" b="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90000"/>
                        </a:lnSpc>
                      </a:pP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90000"/>
                        </a:lnSpc>
                      </a:pPr>
                      <a:endParaRPr lang="en-US" sz="1400">
                        <a:latin typeface="+mn-lt"/>
                        <a:cs typeface="Arial" panose="020B0604020202020204" pitchFamily="34" charset="0"/>
                      </a:endParaRPr>
                    </a:p>
                  </a:txBody>
                  <a:tcPr marL="0" marR="0" marT="9144" marB="9144" anchor="ctr">
                    <a:solidFill>
                      <a:schemeClr val="accent2">
                        <a:lumMod val="20000"/>
                        <a:lumOff val="80000"/>
                      </a:schemeClr>
                    </a:solidFill>
                  </a:tcPr>
                </a:tc>
                <a:extLst>
                  <a:ext uri="{0D108BD9-81ED-4DB2-BD59-A6C34878D82A}">
                    <a16:rowId xmlns:a16="http://schemas.microsoft.com/office/drawing/2014/main" val="3531594419"/>
                  </a:ext>
                </a:extLst>
              </a:tr>
              <a:tr h="367973">
                <a:tc>
                  <a:txBody>
                    <a:bodyPr/>
                    <a:lstStyle/>
                    <a:p>
                      <a:pPr marL="274320" lvl="1">
                        <a:lnSpc>
                          <a:spcPct val="90000"/>
                        </a:lnSpc>
                      </a:pPr>
                      <a:r>
                        <a:rPr lang="en-US" sz="1400" b="0"/>
                        <a:t>Any grade</a:t>
                      </a:r>
                      <a:endParaRPr lang="en-US" sz="1400" b="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90000"/>
                        </a:lnSpc>
                      </a:pPr>
                      <a:r>
                        <a:rPr lang="en-US" sz="1400"/>
                        <a:t>87</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90000"/>
                        </a:lnSpc>
                      </a:pPr>
                      <a:r>
                        <a:rPr lang="en-US" sz="1400"/>
                        <a:t>81</a:t>
                      </a:r>
                      <a:endParaRPr lang="en-US" sz="1400">
                        <a:latin typeface="+mn-lt"/>
                        <a:cs typeface="Arial" panose="020B0604020202020204" pitchFamily="34" charset="0"/>
                      </a:endParaRPr>
                    </a:p>
                  </a:txBody>
                  <a:tcPr marL="0" marR="0" marT="9144" marB="9144" anchor="ctr">
                    <a:solidFill>
                      <a:schemeClr val="accent2">
                        <a:lumMod val="20000"/>
                        <a:lumOff val="80000"/>
                      </a:schemeClr>
                    </a:solidFill>
                  </a:tcPr>
                </a:tc>
                <a:extLst>
                  <a:ext uri="{0D108BD9-81ED-4DB2-BD59-A6C34878D82A}">
                    <a16:rowId xmlns:a16="http://schemas.microsoft.com/office/drawing/2014/main" val="3740736417"/>
                  </a:ext>
                </a:extLst>
              </a:tr>
              <a:tr h="367973">
                <a:tc>
                  <a:txBody>
                    <a:bodyPr/>
                    <a:lstStyle/>
                    <a:p>
                      <a:pPr marL="274320" lvl="1">
                        <a:lnSpc>
                          <a:spcPct val="90000"/>
                        </a:lnSpc>
                      </a:pPr>
                      <a:r>
                        <a:rPr lang="en-US" sz="1400" b="0"/>
                        <a:t>Grade ≥3</a:t>
                      </a:r>
                      <a:endParaRPr lang="en-US" sz="1400" b="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90000"/>
                        </a:lnSpc>
                      </a:pPr>
                      <a:r>
                        <a:rPr lang="en-US" sz="1400"/>
                        <a:t>23</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90000"/>
                        </a:lnSpc>
                      </a:pPr>
                      <a:r>
                        <a:rPr lang="en-US" sz="1400"/>
                        <a:t>18</a:t>
                      </a:r>
                      <a:endParaRPr lang="en-US" sz="1400">
                        <a:latin typeface="+mn-lt"/>
                        <a:cs typeface="Arial" panose="020B0604020202020204" pitchFamily="34" charset="0"/>
                      </a:endParaRPr>
                    </a:p>
                  </a:txBody>
                  <a:tcPr marL="0" marR="0" marT="9144" marB="9144" anchor="ctr">
                    <a:solidFill>
                      <a:schemeClr val="accent2">
                        <a:lumMod val="20000"/>
                        <a:lumOff val="80000"/>
                      </a:schemeClr>
                    </a:solidFill>
                  </a:tcPr>
                </a:tc>
                <a:extLst>
                  <a:ext uri="{0D108BD9-81ED-4DB2-BD59-A6C34878D82A}">
                    <a16:rowId xmlns:a16="http://schemas.microsoft.com/office/drawing/2014/main" val="323664286"/>
                  </a:ext>
                </a:extLst>
              </a:tr>
              <a:tr h="367973">
                <a:tc>
                  <a:txBody>
                    <a:bodyPr/>
                    <a:lstStyle/>
                    <a:p>
                      <a:pPr marL="274320" lvl="1">
                        <a:lnSpc>
                          <a:spcPct val="90000"/>
                        </a:lnSpc>
                      </a:pPr>
                      <a:r>
                        <a:rPr lang="en-US" sz="1400" b="0"/>
                        <a:t>Serious</a:t>
                      </a:r>
                      <a:endParaRPr lang="en-US" sz="1400" b="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90000"/>
                        </a:lnSpc>
                      </a:pPr>
                      <a:r>
                        <a:rPr lang="en-US" sz="1400"/>
                        <a:t>10</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90000"/>
                        </a:lnSpc>
                      </a:pPr>
                      <a:r>
                        <a:rPr lang="en-US" sz="1400"/>
                        <a:t>9</a:t>
                      </a:r>
                      <a:endParaRPr lang="en-US" sz="1400">
                        <a:latin typeface="+mn-lt"/>
                        <a:cs typeface="Arial" panose="020B0604020202020204" pitchFamily="34" charset="0"/>
                      </a:endParaRPr>
                    </a:p>
                  </a:txBody>
                  <a:tcPr marL="0" marR="0" marT="9144" marB="9144" anchor="ctr">
                    <a:solidFill>
                      <a:schemeClr val="accent2">
                        <a:lumMod val="20000"/>
                        <a:lumOff val="80000"/>
                      </a:schemeClr>
                    </a:solidFill>
                  </a:tcPr>
                </a:tc>
                <a:extLst>
                  <a:ext uri="{0D108BD9-81ED-4DB2-BD59-A6C34878D82A}">
                    <a16:rowId xmlns:a16="http://schemas.microsoft.com/office/drawing/2014/main" val="3435297113"/>
                  </a:ext>
                </a:extLst>
              </a:tr>
              <a:tr h="367973">
                <a:tc>
                  <a:txBody>
                    <a:bodyPr/>
                    <a:lstStyle/>
                    <a:p>
                      <a:pPr marL="274320" lvl="1">
                        <a:lnSpc>
                          <a:spcPct val="90000"/>
                        </a:lnSpc>
                      </a:pPr>
                      <a:r>
                        <a:rPr lang="en-US" sz="1400" b="0"/>
                        <a:t>Leading to discontinuation </a:t>
                      </a:r>
                      <a:endParaRPr lang="en-US" sz="1400" b="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90000"/>
                        </a:lnSpc>
                      </a:pPr>
                      <a:r>
                        <a:rPr lang="en-US" sz="1400"/>
                        <a:t>3</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90000"/>
                        </a:lnSpc>
                      </a:pPr>
                      <a:r>
                        <a:rPr lang="en-US" sz="1400"/>
                        <a:t>1</a:t>
                      </a:r>
                      <a:endParaRPr lang="en-US" sz="1400">
                        <a:latin typeface="+mn-lt"/>
                        <a:cs typeface="Arial" panose="020B0604020202020204" pitchFamily="34" charset="0"/>
                      </a:endParaRPr>
                    </a:p>
                  </a:txBody>
                  <a:tcPr marL="0" marR="0" marT="9144" marB="9144" anchor="ctr">
                    <a:solidFill>
                      <a:schemeClr val="accent2">
                        <a:lumMod val="20000"/>
                        <a:lumOff val="80000"/>
                      </a:schemeClr>
                    </a:solidFill>
                  </a:tcPr>
                </a:tc>
                <a:extLst>
                  <a:ext uri="{0D108BD9-81ED-4DB2-BD59-A6C34878D82A}">
                    <a16:rowId xmlns:a16="http://schemas.microsoft.com/office/drawing/2014/main" val="113985803"/>
                  </a:ext>
                </a:extLst>
              </a:tr>
              <a:tr h="367973">
                <a:tc>
                  <a:txBody>
                    <a:bodyPr/>
                    <a:lstStyle/>
                    <a:p>
                      <a:pPr marL="274320" lvl="1">
                        <a:lnSpc>
                          <a:spcPct val="90000"/>
                        </a:lnSpc>
                      </a:pPr>
                      <a:r>
                        <a:rPr lang="en-US" sz="1400" b="0"/>
                        <a:t>Leading to dose reduction</a:t>
                      </a:r>
                      <a:endParaRPr lang="en-US" sz="1400" b="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90000"/>
                        </a:lnSpc>
                      </a:pPr>
                      <a:r>
                        <a:rPr lang="en-US" sz="1400"/>
                        <a:t>2</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90000"/>
                        </a:lnSpc>
                      </a:pPr>
                      <a:r>
                        <a:rPr lang="en-US" sz="1400"/>
                        <a:t>NA</a:t>
                      </a:r>
                      <a:endParaRPr lang="en-US" sz="1400">
                        <a:latin typeface="+mn-lt"/>
                        <a:cs typeface="Arial" panose="020B0604020202020204" pitchFamily="34" charset="0"/>
                      </a:endParaRPr>
                    </a:p>
                  </a:txBody>
                  <a:tcPr marL="0" marR="0" marT="9144" marB="9144" anchor="ctr">
                    <a:solidFill>
                      <a:schemeClr val="accent2">
                        <a:lumMod val="20000"/>
                        <a:lumOff val="80000"/>
                      </a:schemeClr>
                    </a:solidFill>
                  </a:tcPr>
                </a:tc>
                <a:extLst>
                  <a:ext uri="{0D108BD9-81ED-4DB2-BD59-A6C34878D82A}">
                    <a16:rowId xmlns:a16="http://schemas.microsoft.com/office/drawing/2014/main" val="587655931"/>
                  </a:ext>
                </a:extLst>
              </a:tr>
              <a:tr h="367973">
                <a:tc>
                  <a:txBody>
                    <a:bodyPr/>
                    <a:lstStyle/>
                    <a:p>
                      <a:pPr>
                        <a:lnSpc>
                          <a:spcPct val="90000"/>
                        </a:lnSpc>
                      </a:pPr>
                      <a:r>
                        <a:rPr lang="en-US" sz="1400" b="0"/>
                        <a:t>TRAEs, %</a:t>
                      </a:r>
                      <a:endParaRPr lang="en-US" sz="1400" b="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90000"/>
                        </a:lnSpc>
                      </a:pP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90000"/>
                        </a:lnSpc>
                      </a:pPr>
                      <a:endParaRPr lang="en-US" sz="1400">
                        <a:latin typeface="+mn-lt"/>
                        <a:cs typeface="Arial" panose="020B0604020202020204" pitchFamily="34" charset="0"/>
                      </a:endParaRPr>
                    </a:p>
                  </a:txBody>
                  <a:tcPr marL="0" marR="0" marT="9144" marB="9144" anchor="ctr">
                    <a:solidFill>
                      <a:schemeClr val="accent2">
                        <a:lumMod val="20000"/>
                        <a:lumOff val="80000"/>
                      </a:schemeClr>
                    </a:solidFill>
                  </a:tcPr>
                </a:tc>
                <a:extLst>
                  <a:ext uri="{0D108BD9-81ED-4DB2-BD59-A6C34878D82A}">
                    <a16:rowId xmlns:a16="http://schemas.microsoft.com/office/drawing/2014/main" val="2840838330"/>
                  </a:ext>
                </a:extLst>
              </a:tr>
              <a:tr h="367973">
                <a:tc>
                  <a:txBody>
                    <a:bodyPr/>
                    <a:lstStyle/>
                    <a:p>
                      <a:pPr marL="0" indent="233363">
                        <a:lnSpc>
                          <a:spcPct val="90000"/>
                        </a:lnSpc>
                        <a:tabLst>
                          <a:tab pos="223838" algn="l"/>
                        </a:tabLst>
                      </a:pPr>
                      <a:r>
                        <a:rPr lang="en-US" sz="1400" b="0"/>
                        <a:t>Any grade </a:t>
                      </a:r>
                      <a:endParaRPr lang="en-US" sz="1400" b="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90000"/>
                        </a:lnSpc>
                      </a:pPr>
                      <a:r>
                        <a:rPr lang="en-US" sz="1400"/>
                        <a:t>57</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90000"/>
                        </a:lnSpc>
                      </a:pPr>
                      <a:r>
                        <a:rPr lang="en-US" sz="1400"/>
                        <a:t>40</a:t>
                      </a:r>
                      <a:endParaRPr lang="en-US" sz="1400">
                        <a:latin typeface="+mn-lt"/>
                        <a:cs typeface="Arial" panose="020B0604020202020204" pitchFamily="34" charset="0"/>
                      </a:endParaRPr>
                    </a:p>
                  </a:txBody>
                  <a:tcPr marL="0" marR="0" marT="9144" marB="9144" anchor="ctr">
                    <a:solidFill>
                      <a:schemeClr val="accent2">
                        <a:lumMod val="20000"/>
                        <a:lumOff val="80000"/>
                      </a:schemeClr>
                    </a:solidFill>
                  </a:tcPr>
                </a:tc>
                <a:extLst>
                  <a:ext uri="{0D108BD9-81ED-4DB2-BD59-A6C34878D82A}">
                    <a16:rowId xmlns:a16="http://schemas.microsoft.com/office/drawing/2014/main" val="3301680201"/>
                  </a:ext>
                </a:extLst>
              </a:tr>
              <a:tr h="367973">
                <a:tc>
                  <a:txBody>
                    <a:bodyPr/>
                    <a:lstStyle/>
                    <a:p>
                      <a:pPr marL="274320" lvl="1">
                        <a:lnSpc>
                          <a:spcPct val="90000"/>
                        </a:lnSpc>
                      </a:pPr>
                      <a:r>
                        <a:rPr lang="en-US" sz="1400" b="0"/>
                        <a:t>Grade ≥3</a:t>
                      </a:r>
                      <a:endParaRPr lang="en-US" sz="1400" b="0">
                        <a:latin typeface="+mn-lt"/>
                        <a:cs typeface="Arial" panose="020B0604020202020204" pitchFamily="34" charset="0"/>
                      </a:endParaRPr>
                    </a:p>
                  </a:txBody>
                  <a:tcPr marL="72000" marR="18288" marT="9144" marB="9144" anchor="ctr">
                    <a:solidFill>
                      <a:schemeClr val="bg1">
                        <a:lumMod val="85000"/>
                      </a:schemeClr>
                    </a:solidFill>
                  </a:tcPr>
                </a:tc>
                <a:tc>
                  <a:txBody>
                    <a:bodyPr/>
                    <a:lstStyle/>
                    <a:p>
                      <a:pPr algn="ctr">
                        <a:lnSpc>
                          <a:spcPct val="90000"/>
                        </a:lnSpc>
                      </a:pPr>
                      <a:r>
                        <a:rPr lang="en-US" sz="1400"/>
                        <a:t>8</a:t>
                      </a:r>
                      <a:endParaRPr lang="en-US" sz="1400">
                        <a:latin typeface="+mn-lt"/>
                        <a:cs typeface="Arial" panose="020B0604020202020204" pitchFamily="34" charset="0"/>
                      </a:endParaRPr>
                    </a:p>
                  </a:txBody>
                  <a:tcPr marL="18288" marR="18288" marT="9144" marB="9144" anchor="ctr">
                    <a:solidFill>
                      <a:schemeClr val="bg2">
                        <a:lumMod val="20000"/>
                        <a:lumOff val="80000"/>
                      </a:schemeClr>
                    </a:solidFill>
                  </a:tcPr>
                </a:tc>
                <a:tc>
                  <a:txBody>
                    <a:bodyPr/>
                    <a:lstStyle/>
                    <a:p>
                      <a:pPr algn="ctr">
                        <a:lnSpc>
                          <a:spcPct val="90000"/>
                        </a:lnSpc>
                      </a:pPr>
                      <a:r>
                        <a:rPr lang="en-US" sz="1400"/>
                        <a:t>3</a:t>
                      </a:r>
                      <a:endParaRPr lang="en-US" sz="1400">
                        <a:latin typeface="+mn-lt"/>
                        <a:cs typeface="Arial" panose="020B0604020202020204" pitchFamily="34" charset="0"/>
                      </a:endParaRPr>
                    </a:p>
                  </a:txBody>
                  <a:tcPr marL="0" marR="0" marT="9144" marB="9144" anchor="ctr">
                    <a:solidFill>
                      <a:schemeClr val="accent2">
                        <a:lumMod val="20000"/>
                        <a:lumOff val="80000"/>
                      </a:schemeClr>
                    </a:solidFill>
                  </a:tcPr>
                </a:tc>
                <a:extLst>
                  <a:ext uri="{0D108BD9-81ED-4DB2-BD59-A6C34878D82A}">
                    <a16:rowId xmlns:a16="http://schemas.microsoft.com/office/drawing/2014/main" val="3040969233"/>
                  </a:ext>
                </a:extLst>
              </a:tr>
            </a:tbl>
          </a:graphicData>
        </a:graphic>
      </p:graphicFrame>
      <p:sp>
        <p:nvSpPr>
          <p:cNvPr id="2" name="Footer Placeholder 16">
            <a:extLst>
              <a:ext uri="{FF2B5EF4-FFF2-40B4-BE49-F238E27FC236}">
                <a16:creationId xmlns:a16="http://schemas.microsoft.com/office/drawing/2014/main" id="{2ABD2246-A36E-3896-CF3D-6ED4231E94A0}"/>
              </a:ext>
            </a:extLst>
          </p:cNvPr>
          <p:cNvSpPr>
            <a:spLocks noGrp="1"/>
          </p:cNvSpPr>
          <p:nvPr>
            <p:ph type="ftr" sz="quarter" idx="3"/>
          </p:nvPr>
        </p:nvSpPr>
        <p:spPr>
          <a:xfrm>
            <a:off x="621792" y="5944846"/>
            <a:ext cx="9476801" cy="809521"/>
          </a:xfrm>
        </p:spPr>
        <p:txBody>
          <a:bodyPr/>
          <a:lstStyle/>
          <a:p>
            <a:pPr indent="0"/>
            <a:r>
              <a:rPr lang="en-US" baseline="30000" dirty="0"/>
              <a:t>a</a:t>
            </a:r>
            <a:r>
              <a:rPr lang="en-US" dirty="0"/>
              <a:t> The AEs are listed if they were reported (in any grade) in at least 10% of the patients in either treatment group and are ordered according to the incidence in the </a:t>
            </a:r>
            <a:r>
              <a:rPr lang="en-US" dirty="0" err="1"/>
              <a:t>vepdegestrant</a:t>
            </a:r>
            <a:r>
              <a:rPr lang="en-US" dirty="0"/>
              <a:t> group. </a:t>
            </a:r>
            <a:r>
              <a:rPr lang="en-US" baseline="30000" dirty="0"/>
              <a:t>b</a:t>
            </a:r>
            <a:r>
              <a:rPr lang="en-US" dirty="0"/>
              <a:t> This category includes fatigue and asthenia. </a:t>
            </a:r>
            <a:r>
              <a:rPr lang="en-US" baseline="30000" dirty="0"/>
              <a:t>c </a:t>
            </a:r>
            <a:r>
              <a:rPr lang="en-US" dirty="0"/>
              <a:t>This category includes anemia, decreased hemoglobin level, and iron deficiency anemia. </a:t>
            </a:r>
            <a:r>
              <a:rPr lang="en-US" baseline="30000" dirty="0"/>
              <a:t>d</a:t>
            </a:r>
            <a:r>
              <a:rPr lang="en-US" dirty="0"/>
              <a:t> This category includes neutropenia and decreased neutrophil count. No events led to dose reductions or treatment discontinuation in either treatment group. No febrile neutropenia occurred in the </a:t>
            </a:r>
            <a:r>
              <a:rPr lang="en-US" dirty="0" err="1"/>
              <a:t>vepdegestrant</a:t>
            </a:r>
            <a:r>
              <a:rPr lang="en-US" dirty="0"/>
              <a:t> group, and grade 2 febrile neutropenia occurred once in the fulvestrant group.</a:t>
            </a:r>
          </a:p>
          <a:p>
            <a:pPr indent="0"/>
            <a:r>
              <a:rPr lang="en-US" dirty="0" err="1"/>
              <a:t>Campone</a:t>
            </a:r>
            <a:r>
              <a:rPr lang="en-US" dirty="0"/>
              <a:t> M, et al. </a:t>
            </a:r>
            <a:r>
              <a:rPr lang="en-US" i="1" dirty="0"/>
              <a:t>N Engl J Med. </a:t>
            </a:r>
            <a:r>
              <a:rPr lang="en-US" dirty="0"/>
              <a:t>2025;393(6):556-568.</a:t>
            </a:r>
          </a:p>
        </p:txBody>
      </p:sp>
    </p:spTree>
    <p:extLst>
      <p:ext uri="{BB962C8B-B14F-4D97-AF65-F5344CB8AC3E}">
        <p14:creationId xmlns:p14="http://schemas.microsoft.com/office/powerpoint/2010/main" val="418944055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4B8C1CB-D74E-C5E3-E489-146BFC49637C}"/>
              </a:ext>
            </a:extLst>
          </p:cNvPr>
          <p:cNvSpPr>
            <a:spLocks noGrp="1"/>
          </p:cNvSpPr>
          <p:nvPr>
            <p:ph type="title"/>
          </p:nvPr>
        </p:nvSpPr>
        <p:spPr/>
        <p:txBody>
          <a:bodyPr>
            <a:normAutofit/>
          </a:bodyPr>
          <a:lstStyle/>
          <a:p>
            <a:r>
              <a:rPr lang="en-US"/>
              <a:t>Adverse Events: Oral SERDs and PROTACs</a:t>
            </a:r>
          </a:p>
        </p:txBody>
      </p:sp>
      <p:sp>
        <p:nvSpPr>
          <p:cNvPr id="14" name="Rectangle 13">
            <a:extLst>
              <a:ext uri="{FF2B5EF4-FFF2-40B4-BE49-F238E27FC236}">
                <a16:creationId xmlns:a16="http://schemas.microsoft.com/office/drawing/2014/main" id="{41588380-6D6B-8F45-EE85-1595F7EB6EA3}"/>
              </a:ext>
            </a:extLst>
          </p:cNvPr>
          <p:cNvSpPr/>
          <p:nvPr/>
        </p:nvSpPr>
        <p:spPr>
          <a:xfrm>
            <a:off x="1035493" y="1314340"/>
            <a:ext cx="4824787" cy="1716241"/>
          </a:xfrm>
          <a:prstGeom prst="rect">
            <a:avLst/>
          </a:prstGeom>
          <a:solidFill>
            <a:schemeClr val="bg2">
              <a:lumMod val="40000"/>
              <a:lumOff val="60000"/>
            </a:schemeClr>
          </a:solidFill>
          <a:ln w="28575">
            <a:noFill/>
          </a:ln>
        </p:spPr>
        <p:style>
          <a:lnRef idx="1">
            <a:schemeClr val="accent1">
              <a:hueOff val="0"/>
              <a:satOff val="0"/>
              <a:lumOff val="0"/>
              <a:alphaOff val="0"/>
            </a:schemeClr>
          </a:lnRef>
          <a:fillRef idx="1">
            <a:schemeClr val="lt1">
              <a:alpha val="40000"/>
              <a:hueOff val="0"/>
              <a:satOff val="0"/>
              <a:lumOff val="0"/>
              <a:alphaOff val="0"/>
            </a:schemeClr>
          </a:fillRef>
          <a:effectRef idx="0">
            <a:schemeClr val="lt1">
              <a:alpha val="40000"/>
              <a:hueOff val="0"/>
              <a:satOff val="0"/>
              <a:lumOff val="0"/>
              <a:alphaOff val="0"/>
            </a:schemeClr>
          </a:effectRef>
          <a:fontRef idx="minor">
            <a:schemeClr val="dk1">
              <a:hueOff val="0"/>
              <a:satOff val="0"/>
              <a:lumOff val="0"/>
              <a:alphaOff val="0"/>
            </a:schemeClr>
          </a:fontRef>
        </p:style>
        <p:txBody>
          <a:bodyPr spcFirstLastPara="0" vert="horz" wrap="square" lIns="365760" tIns="182880" rIns="365760" bIns="0" numCol="1" spcCol="2858" anchor="ctr" anchorCtr="0">
            <a:noAutofit/>
          </a:bodyPr>
          <a:lstStyle/>
          <a:p>
            <a:pPr marL="285750" lvl="1" indent="-285750" defTabSz="474205">
              <a:lnSpc>
                <a:spcPct val="90000"/>
              </a:lnSpc>
              <a:spcBef>
                <a:spcPct val="0"/>
              </a:spcBef>
              <a:spcAft>
                <a:spcPct val="15000"/>
              </a:spcAft>
              <a:buFont typeface="Arial" panose="020B0604020202020204" pitchFamily="34" charset="0"/>
              <a:buChar char="•"/>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Most common: </a:t>
            </a:r>
            <a:r>
              <a:rPr kumimoji="0" lang="en-US" sz="1200" b="0" i="1"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increased</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cholesterol</a:t>
            </a:r>
            <a:r>
              <a:rPr lang="en-US" sz="1200">
                <a:solidFill>
                  <a:srgbClr val="000000"/>
                </a:solidFill>
                <a:latin typeface="Arial" panose="020B0604020202020204" pitchFamily="34" charset="0"/>
                <a:cs typeface="Arial" panose="020B0604020202020204" pitchFamily="34" charset="0"/>
              </a:rPr>
              <a:t>,</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AST, ALT, triglycerides, creatinine</a:t>
            </a:r>
            <a:r>
              <a:rPr lang="en-US" sz="1200">
                <a:solidFill>
                  <a:srgbClr val="000000"/>
                </a:solidFill>
                <a:latin typeface="Arial" panose="020B0604020202020204" pitchFamily="34" charset="0"/>
                <a:cs typeface="Arial" panose="020B0604020202020204" pitchFamily="34" charset="0"/>
              </a:rPr>
              <a:t>; </a:t>
            </a:r>
            <a:r>
              <a:rPr kumimoji="0" lang="en-US" sz="1200" b="0" i="1"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decreased</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hemoglobin</a:t>
            </a:r>
            <a:r>
              <a:rPr lang="en-US" sz="1200">
                <a:solidFill>
                  <a:srgbClr val="000000"/>
                </a:solidFill>
                <a:latin typeface="Arial" panose="020B0604020202020204" pitchFamily="34" charset="0"/>
                <a:cs typeface="Arial" panose="020B0604020202020204" pitchFamily="34" charset="0"/>
              </a:rPr>
              <a:t>, </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sodium</a:t>
            </a:r>
            <a:r>
              <a:rPr lang="en-US" sz="1200">
                <a:solidFill>
                  <a:srgbClr val="000000"/>
                </a:solidFill>
                <a:latin typeface="Arial" panose="020B0604020202020204" pitchFamily="34" charset="0"/>
                <a:cs typeface="Arial" panose="020B0604020202020204" pitchFamily="34" charset="0"/>
              </a:rPr>
              <a:t>; </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musculoskeletal pain, nausea, fatigue, vomiting, decreased appetite, diarrhea, headache, constipation, abdominal pain, hot flush, and dyspepsia</a:t>
            </a:r>
          </a:p>
          <a:p>
            <a:pPr marL="285750" lvl="1" indent="-285750" defTabSz="474205">
              <a:lnSpc>
                <a:spcPct val="90000"/>
              </a:lnSpc>
              <a:spcBef>
                <a:spcPct val="0"/>
              </a:spcBef>
              <a:spcAft>
                <a:spcPct val="15000"/>
              </a:spcAft>
              <a:buFont typeface="Arial" panose="020B0604020202020204" pitchFamily="34" charset="0"/>
              <a:buChar char="•"/>
              <a:defRPr/>
            </a:pPr>
            <a:r>
              <a:rPr lang="en-US" sz="1200" b="1"/>
              <a:t>Monitor lipid profile prior to starting and periodically while taking </a:t>
            </a:r>
            <a:r>
              <a:rPr lang="en-US" sz="1200" b="1">
                <a:solidFill>
                  <a:srgbClr val="000000"/>
                </a:solidFill>
                <a:latin typeface="Arial" panose="020B0604020202020204" pitchFamily="34" charset="0"/>
                <a:cs typeface="Arial" panose="020B0604020202020204" pitchFamily="34" charset="0"/>
              </a:rPr>
              <a:t>e</a:t>
            </a:r>
            <a:r>
              <a:rPr kumimoji="0" lang="en-US" sz="1200" b="1"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rPr>
              <a:t>lacestrant</a:t>
            </a:r>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a:p>
            <a:pPr marL="285750" lvl="1" indent="-285750" defTabSz="474205">
              <a:lnSpc>
                <a:spcPct val="90000"/>
              </a:lnSpc>
              <a:spcBef>
                <a:spcPct val="0"/>
              </a:spcBef>
              <a:spcAft>
                <a:spcPct val="15000"/>
              </a:spcAft>
              <a:buFont typeface="Arial" panose="020B0604020202020204" pitchFamily="34" charset="0"/>
              <a:buChar char="•"/>
              <a:defRPr/>
            </a:pPr>
            <a:r>
              <a:rPr lang="en-US" sz="1200" b="1"/>
              <a:t>Take with food to reduce nausea and vomiting </a:t>
            </a:r>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5" name="Rectangle 14">
            <a:extLst>
              <a:ext uri="{FF2B5EF4-FFF2-40B4-BE49-F238E27FC236}">
                <a16:creationId xmlns:a16="http://schemas.microsoft.com/office/drawing/2014/main" id="{4A7F6AB3-2453-46E3-FFBB-6FCF9C0E42F4}"/>
              </a:ext>
            </a:extLst>
          </p:cNvPr>
          <p:cNvSpPr/>
          <p:nvPr/>
        </p:nvSpPr>
        <p:spPr>
          <a:xfrm>
            <a:off x="6540172" y="1314342"/>
            <a:ext cx="4470727" cy="1716240"/>
          </a:xfrm>
          <a:prstGeom prst="rect">
            <a:avLst/>
          </a:prstGeom>
          <a:solidFill>
            <a:schemeClr val="accent1">
              <a:lumMod val="10000"/>
              <a:lumOff val="90000"/>
            </a:schemeClr>
          </a:solidFill>
          <a:ln w="28575">
            <a:noFill/>
          </a:ln>
        </p:spPr>
        <p:style>
          <a:lnRef idx="1">
            <a:schemeClr val="accent1">
              <a:hueOff val="0"/>
              <a:satOff val="0"/>
              <a:lumOff val="0"/>
              <a:alphaOff val="0"/>
            </a:schemeClr>
          </a:lnRef>
          <a:fillRef idx="1">
            <a:schemeClr val="lt1">
              <a:alpha val="40000"/>
              <a:hueOff val="0"/>
              <a:satOff val="0"/>
              <a:lumOff val="0"/>
              <a:alphaOff val="0"/>
            </a:schemeClr>
          </a:fillRef>
          <a:effectRef idx="0">
            <a:schemeClr val="lt1">
              <a:alpha val="40000"/>
              <a:hueOff val="0"/>
              <a:satOff val="0"/>
              <a:lumOff val="0"/>
              <a:alphaOff val="0"/>
            </a:schemeClr>
          </a:effectRef>
          <a:fontRef idx="minor">
            <a:schemeClr val="dk1">
              <a:hueOff val="0"/>
              <a:satOff val="0"/>
              <a:lumOff val="0"/>
              <a:alphaOff val="0"/>
            </a:schemeClr>
          </a:fontRef>
        </p:style>
        <p:txBody>
          <a:bodyPr spcFirstLastPara="0" vert="horz" wrap="square" lIns="365760" tIns="182880" rIns="365760" bIns="182880" numCol="1" spcCol="2858" anchor="ctr" anchorCtr="0">
            <a:noAutofit/>
          </a:bodyPr>
          <a:lstStyle/>
          <a:p>
            <a:pPr marL="285750" marR="0" lvl="1" indent="-285750" algn="l" defTabSz="474205" rtl="0" eaLnBrk="1" fontAlgn="auto" latinLnBrk="0" hangingPunct="1">
              <a:lnSpc>
                <a:spcPct val="90000"/>
              </a:lnSpc>
              <a:spcBef>
                <a:spcPct val="0"/>
              </a:spcBef>
              <a:spcAft>
                <a:spcPct val="150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Most common: </a:t>
            </a:r>
            <a:r>
              <a:rPr kumimoji="0" lang="en-US" sz="1200" b="0" i="1"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decreased</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hemoglobin, neutrophils, calcium, platelets; </a:t>
            </a:r>
            <a:r>
              <a:rPr kumimoji="0" lang="en-US" sz="1200" b="0" i="1"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increased</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AST, ALT, triglycerides, cholesterol; musculoskeletal pain, fatigue, diarrhea, nausea, constipation, and abdominal pain</a:t>
            </a:r>
          </a:p>
          <a:p>
            <a:pPr marL="285750" marR="0" lvl="1" indent="-285750" algn="l" defTabSz="474205" rtl="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1200" b="1" i="0">
                <a:solidFill>
                  <a:srgbClr val="000000"/>
                </a:solidFill>
                <a:effectLst/>
                <a:latin typeface="Arial" panose="020B0604020202020204" pitchFamily="34" charset="0"/>
              </a:rPr>
              <a:t>Take on an empty stomach at least 2 hours before food, or 1 hour after food</a:t>
            </a:r>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6" name="Rectangle 15">
            <a:extLst>
              <a:ext uri="{FF2B5EF4-FFF2-40B4-BE49-F238E27FC236}">
                <a16:creationId xmlns:a16="http://schemas.microsoft.com/office/drawing/2014/main" id="{1D1D38C7-6E46-3367-06DF-FF56BB1BAA91}"/>
              </a:ext>
            </a:extLst>
          </p:cNvPr>
          <p:cNvSpPr/>
          <p:nvPr/>
        </p:nvSpPr>
        <p:spPr>
          <a:xfrm>
            <a:off x="6540171" y="3429001"/>
            <a:ext cx="4470728" cy="3063874"/>
          </a:xfrm>
          <a:prstGeom prst="rect">
            <a:avLst/>
          </a:prstGeom>
          <a:solidFill>
            <a:schemeClr val="tx2">
              <a:lumMod val="10000"/>
              <a:lumOff val="90000"/>
            </a:schemeClr>
          </a:solidFill>
          <a:ln w="28575">
            <a:noFill/>
          </a:ln>
        </p:spPr>
        <p:style>
          <a:lnRef idx="1">
            <a:schemeClr val="accent1">
              <a:hueOff val="0"/>
              <a:satOff val="0"/>
              <a:lumOff val="0"/>
              <a:alphaOff val="0"/>
            </a:schemeClr>
          </a:lnRef>
          <a:fillRef idx="1">
            <a:schemeClr val="lt1">
              <a:alpha val="40000"/>
              <a:hueOff val="0"/>
              <a:satOff val="0"/>
              <a:lumOff val="0"/>
              <a:alphaOff val="0"/>
            </a:schemeClr>
          </a:fillRef>
          <a:effectRef idx="0">
            <a:schemeClr val="lt1">
              <a:alpha val="40000"/>
              <a:hueOff val="0"/>
              <a:satOff val="0"/>
              <a:lumOff val="0"/>
              <a:alphaOff val="0"/>
            </a:schemeClr>
          </a:effectRef>
          <a:fontRef idx="minor">
            <a:schemeClr val="dk1">
              <a:hueOff val="0"/>
              <a:satOff val="0"/>
              <a:lumOff val="0"/>
              <a:alphaOff val="0"/>
            </a:schemeClr>
          </a:fontRef>
        </p:style>
        <p:txBody>
          <a:bodyPr spcFirstLastPara="0" vert="horz" wrap="square" lIns="365760" tIns="182880" rIns="365760" bIns="0" numCol="1" spcCol="2858" anchor="ctr" anchorCtr="0">
            <a:noAutofit/>
          </a:bodyPr>
          <a:lstStyle/>
          <a:p>
            <a:pPr marL="171450" indent="-171450" defTabSz="474205">
              <a:lnSpc>
                <a:spcPct val="90000"/>
              </a:lnSpc>
              <a:spcBef>
                <a:spcPct val="0"/>
              </a:spcBef>
              <a:spcAft>
                <a:spcPct val="35000"/>
              </a:spcAft>
              <a:buFont typeface="Arial" panose="020B0604020202020204" pitchFamily="34" charset="0"/>
              <a:buChar char="•"/>
              <a:defRPr/>
            </a:pPr>
            <a:r>
              <a:rPr lang="en-US" sz="1200">
                <a:solidFill>
                  <a:srgbClr val="000000"/>
                </a:solidFill>
                <a:latin typeface="Arial" panose="020B0604020202020204" pitchFamily="34" charset="0"/>
                <a:cs typeface="Arial" panose="020B0604020202020204" pitchFamily="34" charset="0"/>
              </a:rPr>
              <a:t>Most common: </a:t>
            </a:r>
            <a:r>
              <a:rPr lang="en-US" sz="1200" i="1">
                <a:solidFill>
                  <a:srgbClr val="000000"/>
                </a:solidFill>
                <a:latin typeface="Arial" panose="020B0604020202020204" pitchFamily="34" charset="0"/>
                <a:cs typeface="Arial" panose="020B0604020202020204" pitchFamily="34" charset="0"/>
              </a:rPr>
              <a:t>decreased</a:t>
            </a:r>
            <a:r>
              <a:rPr lang="en-US" sz="1200">
                <a:solidFill>
                  <a:srgbClr val="000000"/>
                </a:solidFill>
                <a:latin typeface="Arial" panose="020B0604020202020204" pitchFamily="34" charset="0"/>
                <a:cs typeface="Arial" panose="020B0604020202020204" pitchFamily="34" charset="0"/>
              </a:rPr>
              <a:t> WBCs, hemoglobin, neutrophils, blood potassium, platelets; </a:t>
            </a:r>
            <a:r>
              <a:rPr lang="en-US" sz="1200" i="1">
                <a:solidFill>
                  <a:srgbClr val="000000"/>
                </a:solidFill>
                <a:latin typeface="Arial" panose="020B0604020202020204" pitchFamily="34" charset="0"/>
                <a:cs typeface="Arial" panose="020B0604020202020204" pitchFamily="34" charset="0"/>
              </a:rPr>
              <a:t>increased</a:t>
            </a:r>
            <a:r>
              <a:rPr lang="en-US" sz="1200">
                <a:solidFill>
                  <a:srgbClr val="000000"/>
                </a:solidFill>
                <a:latin typeface="Arial" panose="020B0604020202020204" pitchFamily="34" charset="0"/>
                <a:cs typeface="Arial" panose="020B0604020202020204" pitchFamily="34" charset="0"/>
              </a:rPr>
              <a:t> AST, ALT, alkaline phosphatase, bilirubin; musculoskeletal pain, fatigue, nausea, constipation, decreased appetite, and electrocardiogram QT prolonged</a:t>
            </a:r>
          </a:p>
          <a:p>
            <a:pPr marL="171450" indent="-171450" defTabSz="474205">
              <a:lnSpc>
                <a:spcPct val="90000"/>
              </a:lnSpc>
              <a:spcBef>
                <a:spcPct val="0"/>
              </a:spcBef>
              <a:spcAft>
                <a:spcPct val="35000"/>
              </a:spcAft>
              <a:buFont typeface="Arial" panose="020B0604020202020204" pitchFamily="34" charset="0"/>
              <a:buChar char="•"/>
              <a:defRPr/>
            </a:pPr>
            <a:r>
              <a:rPr lang="en-US" sz="1200" b="1"/>
              <a:t>QTc Interval Prolongation: Monitor ECGs and electrolytes prior to initiation. Correct hypokalemia and hypomagnesemia </a:t>
            </a:r>
            <a:br>
              <a:rPr lang="en-US" sz="1200" b="1"/>
            </a:br>
            <a:r>
              <a:rPr lang="en-US" sz="1200" b="1"/>
              <a:t>prior to and during treatment. Repeat ECGs as clinically indicated. Withhold, reduce dose, or permanently discontinue </a:t>
            </a:r>
            <a:br>
              <a:rPr lang="en-US" sz="1200" b="1"/>
            </a:br>
            <a:r>
              <a:rPr lang="en-US" sz="1200" b="1"/>
              <a:t>based on severity</a:t>
            </a:r>
          </a:p>
          <a:p>
            <a:pPr marL="171450" indent="-171450" defTabSz="474205">
              <a:lnSpc>
                <a:spcPct val="90000"/>
              </a:lnSpc>
              <a:spcBef>
                <a:spcPct val="0"/>
              </a:spcBef>
              <a:spcAft>
                <a:spcPct val="35000"/>
              </a:spcAft>
              <a:buFont typeface="Arial" panose="020B0604020202020204" pitchFamily="34" charset="0"/>
              <a:buChar char="•"/>
              <a:defRPr/>
            </a:pPr>
            <a:r>
              <a:rPr lang="en-US" sz="1200" b="1">
                <a:solidFill>
                  <a:srgbClr val="000000"/>
                </a:solidFill>
                <a:latin typeface="Arial" panose="020B0604020202020204" pitchFamily="34" charset="0"/>
                <a:cs typeface="Arial" panose="020B0604020202020204" pitchFamily="34" charset="0"/>
              </a:rPr>
              <a:t>Take with food</a:t>
            </a:r>
          </a:p>
        </p:txBody>
      </p:sp>
      <p:sp>
        <p:nvSpPr>
          <p:cNvPr id="17" name="Rounded Rectangle 16">
            <a:extLst>
              <a:ext uri="{FF2B5EF4-FFF2-40B4-BE49-F238E27FC236}">
                <a16:creationId xmlns:a16="http://schemas.microsoft.com/office/drawing/2014/main" id="{5E8F0791-0A9B-B8DF-A636-4FE56A4CCABC}"/>
              </a:ext>
            </a:extLst>
          </p:cNvPr>
          <p:cNvSpPr/>
          <p:nvPr/>
        </p:nvSpPr>
        <p:spPr>
          <a:xfrm>
            <a:off x="667521" y="1073223"/>
            <a:ext cx="1529579" cy="422924"/>
          </a:xfrm>
          <a:prstGeom prst="roundRect">
            <a:avLst>
              <a:gd name="adj" fmla="val 50000"/>
            </a:avLst>
          </a:prstGeom>
          <a:solidFill>
            <a:schemeClr val="accent1"/>
          </a:solidFill>
          <a:ln w="317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chemeClr val="bg1"/>
                </a:solidFill>
                <a:effectLst/>
                <a:uLnTx/>
                <a:uFillTx/>
                <a:latin typeface="Arial" panose="020B0604020202020204" pitchFamily="34" charset="0"/>
                <a:ea typeface="+mn-ea"/>
                <a:cs typeface="Arial" panose="020B0604020202020204" pitchFamily="34" charset="0"/>
              </a:rPr>
              <a:t>Elacestrant</a:t>
            </a:r>
            <a:endParaRPr kumimoji="0" lang="en-US" sz="1400" b="0" i="0" u="none" strike="noStrike" kern="1200" cap="none" spc="0" normalizeH="0" baseline="0" noProof="0">
              <a:ln>
                <a:noFill/>
              </a:ln>
              <a:solidFill>
                <a:schemeClr val="bg1"/>
              </a:solidFill>
              <a:effectLst/>
              <a:uLnTx/>
              <a:uFillTx/>
              <a:latin typeface="Arial" panose="020B0604020202020204"/>
              <a:ea typeface="+mn-ea"/>
              <a:cs typeface="+mn-cs"/>
            </a:endParaRPr>
          </a:p>
        </p:txBody>
      </p:sp>
      <p:sp>
        <p:nvSpPr>
          <p:cNvPr id="19" name="Rounded Rectangle 18">
            <a:extLst>
              <a:ext uri="{FF2B5EF4-FFF2-40B4-BE49-F238E27FC236}">
                <a16:creationId xmlns:a16="http://schemas.microsoft.com/office/drawing/2014/main" id="{B271BD02-81A0-03CC-3762-EB2FC1A4F59F}"/>
              </a:ext>
            </a:extLst>
          </p:cNvPr>
          <p:cNvSpPr/>
          <p:nvPr/>
        </p:nvSpPr>
        <p:spPr>
          <a:xfrm>
            <a:off x="6331721" y="3160802"/>
            <a:ext cx="1671587" cy="429879"/>
          </a:xfrm>
          <a:prstGeom prst="roundRect">
            <a:avLst>
              <a:gd name="adj" fmla="val 50000"/>
            </a:avLst>
          </a:prstGeom>
          <a:solidFill>
            <a:schemeClr val="tx2"/>
          </a:solidFill>
          <a:ln w="317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err="1">
                <a:solidFill>
                  <a:schemeClr val="bg1"/>
                </a:solidFill>
                <a:latin typeface="Arial" panose="020B0604020202020204" pitchFamily="34" charset="0"/>
              </a:rPr>
              <a:t>Vepdegestrant</a:t>
            </a:r>
            <a:endParaRPr lang="en-US" sz="1400" b="1">
              <a:solidFill>
                <a:schemeClr val="bg1"/>
              </a:solidFill>
              <a:latin typeface="Arial" panose="020B0604020202020204" pitchFamily="34" charset="0"/>
            </a:endParaRPr>
          </a:p>
        </p:txBody>
      </p:sp>
      <p:sp>
        <p:nvSpPr>
          <p:cNvPr id="26" name="Rectangle 25">
            <a:extLst>
              <a:ext uri="{FF2B5EF4-FFF2-40B4-BE49-F238E27FC236}">
                <a16:creationId xmlns:a16="http://schemas.microsoft.com/office/drawing/2014/main" id="{91D391B4-F69F-7F13-6C69-C2BBC6A71755}"/>
              </a:ext>
            </a:extLst>
          </p:cNvPr>
          <p:cNvSpPr/>
          <p:nvPr/>
        </p:nvSpPr>
        <p:spPr>
          <a:xfrm>
            <a:off x="1035493" y="3497231"/>
            <a:ext cx="4824788" cy="2480690"/>
          </a:xfrm>
          <a:prstGeom prst="rect">
            <a:avLst/>
          </a:prstGeom>
          <a:solidFill>
            <a:schemeClr val="accent4">
              <a:lumMod val="20000"/>
              <a:lumOff val="80000"/>
            </a:schemeClr>
          </a:solidFill>
          <a:ln w="28575">
            <a:noFill/>
          </a:ln>
        </p:spPr>
        <p:style>
          <a:lnRef idx="1">
            <a:schemeClr val="accent1">
              <a:hueOff val="0"/>
              <a:satOff val="0"/>
              <a:lumOff val="0"/>
              <a:alphaOff val="0"/>
            </a:schemeClr>
          </a:lnRef>
          <a:fillRef idx="1">
            <a:schemeClr val="lt1">
              <a:alpha val="40000"/>
              <a:hueOff val="0"/>
              <a:satOff val="0"/>
              <a:lumOff val="0"/>
              <a:alphaOff val="0"/>
            </a:schemeClr>
          </a:fillRef>
          <a:effectRef idx="0">
            <a:schemeClr val="lt1">
              <a:alpha val="40000"/>
              <a:hueOff val="0"/>
              <a:satOff val="0"/>
              <a:lumOff val="0"/>
              <a:alphaOff val="0"/>
            </a:schemeClr>
          </a:effectRef>
          <a:fontRef idx="minor">
            <a:schemeClr val="dk1">
              <a:hueOff val="0"/>
              <a:satOff val="0"/>
              <a:lumOff val="0"/>
              <a:alphaOff val="0"/>
            </a:schemeClr>
          </a:fontRef>
        </p:style>
        <p:txBody>
          <a:bodyPr spcFirstLastPara="0" vert="horz" wrap="square" lIns="365760" tIns="274320" rIns="365760" bIns="182880" numCol="1" spcCol="2858" anchor="ctr" anchorCtr="0">
            <a:noAutofit/>
          </a:bodyPr>
          <a:lstStyle/>
          <a:p>
            <a:pPr marL="171450" marR="0" lvl="0" indent="-171450" algn="l" defTabSz="474205" rtl="0" eaLnBrk="1" fontAlgn="auto" latinLnBrk="0" hangingPunct="1">
              <a:spcBef>
                <a:spcPct val="0"/>
              </a:spcBef>
              <a:buClrTx/>
              <a:buSzTx/>
              <a:buFont typeface="Arial" panose="020B0604020202020204" pitchFamily="34" charset="0"/>
              <a:buChar char="•"/>
              <a:tabLst/>
              <a:defRPr/>
            </a:pPr>
            <a:r>
              <a:rPr kumimoji="0" lang="en-US" sz="120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Most common: </a:t>
            </a:r>
            <a:r>
              <a:rPr kumimoji="0" lang="en-US" sz="1200" i="1"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decreased</a:t>
            </a:r>
            <a:r>
              <a:rPr kumimoji="0" lang="en-US" sz="120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neutrophils, leukocytes, hemoglobin, lymphocytes, and platelets</a:t>
            </a:r>
            <a:r>
              <a:rPr lang="en-US" sz="1200">
                <a:solidFill>
                  <a:srgbClr val="000000"/>
                </a:solidFill>
                <a:latin typeface="Arial" panose="020B0604020202020204" pitchFamily="34" charset="0"/>
                <a:cs typeface="Arial" panose="020B0604020202020204" pitchFamily="34" charset="0"/>
              </a:rPr>
              <a:t>;</a:t>
            </a:r>
            <a:r>
              <a:rPr kumimoji="0" lang="en-US" sz="120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visual disturbances, and fatigue</a:t>
            </a:r>
          </a:p>
          <a:p>
            <a:pPr marL="171450" lvl="0" indent="-171450" defTabSz="474205">
              <a:spcBef>
                <a:spcPct val="0"/>
              </a:spcBef>
              <a:buFont typeface="Arial" panose="020B0604020202020204" pitchFamily="34" charset="0"/>
              <a:buChar char="•"/>
              <a:defRPr/>
            </a:pPr>
            <a:r>
              <a:rPr lang="en-US" sz="1200" b="1"/>
              <a:t>Bradycardia: Monitor heart rate more frequently during the first 30 days</a:t>
            </a:r>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a:p>
            <a:pPr marL="171450" marR="0" lvl="0" indent="-171450" algn="l" defTabSz="474205" rtl="0" eaLnBrk="1" fontAlgn="auto" latinLnBrk="0" hangingPunct="1">
              <a:spcBef>
                <a:spcPct val="0"/>
              </a:spcBef>
              <a:buClrTx/>
              <a:buSzTx/>
              <a:buFont typeface="Arial" panose="020B0604020202020204" pitchFamily="34" charset="0"/>
              <a:buChar char="•"/>
              <a:tabLst/>
              <a:defRPr/>
            </a:pPr>
            <a:r>
              <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Warning: Arrhythmia risk with concomitant use of QTC interval prolonging drugs</a:t>
            </a:r>
          </a:p>
          <a:p>
            <a:pPr marL="171450" marR="0" lvl="0" indent="-171450" algn="l" defTabSz="474205" rtl="0" eaLnBrk="1" fontAlgn="auto" latinLnBrk="0" hangingPunct="1">
              <a:spcBef>
                <a:spcPct val="0"/>
              </a:spcBef>
              <a:buClrTx/>
              <a:buSzTx/>
              <a:buFont typeface="Arial" panose="020B0604020202020204" pitchFamily="34" charset="0"/>
              <a:buChar char="•"/>
              <a:tabLst/>
              <a:defRPr/>
            </a:pPr>
            <a:r>
              <a:rPr kumimoji="0" lang="en-US"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Obtain ECG prior to initiation and monitor heart rate and QTc interval during treatment. Assess and correct electrolyte abnormalities prior to initiation and during treatment</a:t>
            </a:r>
          </a:p>
          <a:p>
            <a:pPr marL="171450" marR="0" lvl="0" indent="-171450" algn="l" defTabSz="474205" rtl="0" eaLnBrk="1" fontAlgn="auto" latinLnBrk="0" hangingPunct="1">
              <a:spcBef>
                <a:spcPct val="0"/>
              </a:spcBef>
              <a:buClrTx/>
              <a:buSzTx/>
              <a:buFont typeface="Arial" panose="020B0604020202020204" pitchFamily="34" charset="0"/>
              <a:buChar char="•"/>
              <a:tabLst/>
              <a:defRPr/>
            </a:pPr>
            <a:endParaRPr kumimoji="0" lang="en-US" sz="120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7" name="Rounded Rectangle 26">
            <a:extLst>
              <a:ext uri="{FF2B5EF4-FFF2-40B4-BE49-F238E27FC236}">
                <a16:creationId xmlns:a16="http://schemas.microsoft.com/office/drawing/2014/main" id="{EABA05D9-894A-ADB2-6C22-6EA21DAB48EF}"/>
              </a:ext>
            </a:extLst>
          </p:cNvPr>
          <p:cNvSpPr/>
          <p:nvPr/>
        </p:nvSpPr>
        <p:spPr>
          <a:xfrm>
            <a:off x="667519" y="3200831"/>
            <a:ext cx="1671587" cy="422925"/>
          </a:xfrm>
          <a:prstGeom prst="roundRect">
            <a:avLst>
              <a:gd name="adj" fmla="val 50000"/>
            </a:avLst>
          </a:prstGeom>
          <a:solidFill>
            <a:schemeClr val="accent4"/>
          </a:solidFill>
          <a:ln w="317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err="1">
                <a:solidFill>
                  <a:schemeClr val="bg1"/>
                </a:solidFill>
                <a:latin typeface="Arial" panose="020B0604020202020204" pitchFamily="34" charset="0"/>
              </a:rPr>
              <a:t>Camizestrant</a:t>
            </a:r>
            <a:endParaRPr lang="en-US" sz="1400" b="1">
              <a:solidFill>
                <a:schemeClr val="bg1"/>
              </a:solidFill>
              <a:latin typeface="Arial" panose="020B0604020202020204" pitchFamily="34" charset="0"/>
            </a:endParaRPr>
          </a:p>
        </p:txBody>
      </p:sp>
      <p:sp>
        <p:nvSpPr>
          <p:cNvPr id="2" name="Rounded Rectangle 1">
            <a:extLst>
              <a:ext uri="{FF2B5EF4-FFF2-40B4-BE49-F238E27FC236}">
                <a16:creationId xmlns:a16="http://schemas.microsoft.com/office/drawing/2014/main" id="{10455C53-DAFA-90FE-AE0F-6FA162EFAB5D}"/>
              </a:ext>
            </a:extLst>
          </p:cNvPr>
          <p:cNvSpPr/>
          <p:nvPr/>
        </p:nvSpPr>
        <p:spPr>
          <a:xfrm>
            <a:off x="6228251" y="1073223"/>
            <a:ext cx="1529579" cy="422924"/>
          </a:xfrm>
          <a:prstGeom prst="roundRect">
            <a:avLst>
              <a:gd name="adj" fmla="val 50000"/>
            </a:avLst>
          </a:prstGeom>
          <a:solidFill>
            <a:srgbClr val="3C7CEA"/>
          </a:solidFill>
          <a:ln w="317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defRPr/>
            </a:pPr>
            <a:r>
              <a:rPr lang="en-US" sz="1400" b="1" err="1">
                <a:solidFill>
                  <a:schemeClr val="bg1"/>
                </a:solidFill>
                <a:latin typeface="Arial" panose="020B0604020202020204" pitchFamily="34" charset="0"/>
                <a:cs typeface="Arial" panose="020B0604020202020204" pitchFamily="34" charset="0"/>
              </a:rPr>
              <a:t>I</a:t>
            </a:r>
            <a:r>
              <a:rPr lang="en-US" sz="1400" b="1" err="1">
                <a:solidFill>
                  <a:schemeClr val="bg1"/>
                </a:solidFill>
                <a:latin typeface="Arial" panose="020B0604020202020204" pitchFamily="34" charset="0"/>
              </a:rPr>
              <a:t>mlunestrant</a:t>
            </a:r>
            <a:endParaRPr lang="en-US" sz="1400">
              <a:solidFill>
                <a:schemeClr val="bg1"/>
              </a:solidFill>
            </a:endParaRPr>
          </a:p>
        </p:txBody>
      </p:sp>
      <p:sp>
        <p:nvSpPr>
          <p:cNvPr id="4" name="Footer Placeholder 8">
            <a:extLst>
              <a:ext uri="{FF2B5EF4-FFF2-40B4-BE49-F238E27FC236}">
                <a16:creationId xmlns:a16="http://schemas.microsoft.com/office/drawing/2014/main" id="{948F6932-D28E-42B8-A02C-2DC4B758F8B7}"/>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r>
              <a:rPr lang="en-US"/>
              <a:t>ORSERDU (</a:t>
            </a:r>
            <a:r>
              <a:rPr lang="en-US" err="1"/>
              <a:t>elacestrant</a:t>
            </a:r>
            <a:r>
              <a:rPr lang="en-US"/>
              <a:t>). Prescribing information. </a:t>
            </a:r>
            <a:r>
              <a:rPr lang="en-US" err="1"/>
              <a:t>Stemline</a:t>
            </a:r>
            <a:r>
              <a:rPr lang="en-US"/>
              <a:t> Therapeutics; 2026.</a:t>
            </a:r>
            <a:br>
              <a:rPr lang="en-US"/>
            </a:br>
            <a:r>
              <a:rPr lang="en-US"/>
              <a:t>INLURIYO (</a:t>
            </a:r>
            <a:r>
              <a:rPr lang="en-US" err="1"/>
              <a:t>imlunestrant</a:t>
            </a:r>
            <a:r>
              <a:rPr lang="en-US"/>
              <a:t>). Prescribing information. Eli Lilly and Company; 2026.</a:t>
            </a:r>
          </a:p>
          <a:p>
            <a:r>
              <a:rPr lang="en-US"/>
              <a:t>ETCAMAH (</a:t>
            </a:r>
            <a:r>
              <a:rPr lang="en-US" err="1"/>
              <a:t>camizestrant</a:t>
            </a:r>
            <a:r>
              <a:rPr lang="en-US"/>
              <a:t>)). Prescribing information. AstraZeneca Pharmaceuticals LP; 2026.</a:t>
            </a:r>
          </a:p>
          <a:p>
            <a:r>
              <a:rPr lang="en-US"/>
              <a:t>VEPPANU (</a:t>
            </a:r>
            <a:r>
              <a:rPr lang="en-US" err="1"/>
              <a:t>vepdegestrant</a:t>
            </a:r>
            <a:r>
              <a:rPr lang="en-US"/>
              <a:t>). Prescribing information. Rigel Pharmaceuticals; 2026.</a:t>
            </a:r>
          </a:p>
        </p:txBody>
      </p:sp>
    </p:spTree>
    <p:extLst>
      <p:ext uri="{BB962C8B-B14F-4D97-AF65-F5344CB8AC3E}">
        <p14:creationId xmlns:p14="http://schemas.microsoft.com/office/powerpoint/2010/main" val="32713847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9A06E2-9068-E664-6DFF-7D886F5B39A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1B8E6E1-E500-180F-E943-A115331BB8C6}"/>
              </a:ext>
            </a:extLst>
          </p:cNvPr>
          <p:cNvSpPr>
            <a:spLocks noGrp="1"/>
          </p:cNvSpPr>
          <p:nvPr>
            <p:ph type="title"/>
          </p:nvPr>
        </p:nvSpPr>
        <p:spPr>
          <a:xfrm>
            <a:off x="838200" y="365125"/>
            <a:ext cx="10515600" cy="1325563"/>
          </a:xfrm>
        </p:spPr>
        <p:txBody>
          <a:bodyPr>
            <a:normAutofit fontScale="90000"/>
          </a:bodyPr>
          <a:lstStyle/>
          <a:p>
            <a:r>
              <a:rPr lang="en-US" dirty="0">
                <a:solidFill>
                  <a:srgbClr val="8D1446"/>
                </a:solidFill>
              </a:rPr>
              <a:t>Discussion: </a:t>
            </a:r>
            <a:br>
              <a:rPr lang="en-US" dirty="0">
                <a:solidFill>
                  <a:srgbClr val="8D1446"/>
                </a:solidFill>
              </a:rPr>
            </a:br>
            <a:r>
              <a:rPr lang="en-US" dirty="0"/>
              <a:t>Foundations of Team-Based AE Monitoring and Adherence</a:t>
            </a:r>
          </a:p>
        </p:txBody>
      </p:sp>
      <p:sp>
        <p:nvSpPr>
          <p:cNvPr id="4" name="Rectangle 3">
            <a:extLst>
              <a:ext uri="{FF2B5EF4-FFF2-40B4-BE49-F238E27FC236}">
                <a16:creationId xmlns:a16="http://schemas.microsoft.com/office/drawing/2014/main" id="{4F4A21AD-B935-6EBA-DA8A-544A4BC87CDD}"/>
              </a:ext>
            </a:extLst>
          </p:cNvPr>
          <p:cNvSpPr/>
          <p:nvPr/>
        </p:nvSpPr>
        <p:spPr>
          <a:xfrm>
            <a:off x="838200" y="2522135"/>
            <a:ext cx="2437562" cy="281354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tIns="182880" rtlCol="0" anchor="ctr"/>
          <a:lstStyle/>
          <a:p>
            <a:pPr algn="ctr"/>
            <a:r>
              <a:rPr lang="en-US" dirty="0"/>
              <a:t>Pharmacy-led </a:t>
            </a:r>
            <a:br>
              <a:rPr lang="en-US" dirty="0"/>
            </a:br>
            <a:r>
              <a:rPr lang="en-US" dirty="0"/>
              <a:t>start-up counseling</a:t>
            </a:r>
          </a:p>
        </p:txBody>
      </p:sp>
      <p:sp>
        <p:nvSpPr>
          <p:cNvPr id="5" name="Rectangle 4">
            <a:extLst>
              <a:ext uri="{FF2B5EF4-FFF2-40B4-BE49-F238E27FC236}">
                <a16:creationId xmlns:a16="http://schemas.microsoft.com/office/drawing/2014/main" id="{F4EF19EE-D240-BF66-8A96-2A2F78E42D8A}"/>
              </a:ext>
            </a:extLst>
          </p:cNvPr>
          <p:cNvSpPr/>
          <p:nvPr/>
        </p:nvSpPr>
        <p:spPr>
          <a:xfrm>
            <a:off x="3594798" y="2522135"/>
            <a:ext cx="2437562" cy="281354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tIns="182880" rtlCol="0" anchor="ctr"/>
          <a:lstStyle/>
          <a:p>
            <a:pPr algn="ctr"/>
            <a:r>
              <a:rPr lang="en-US" dirty="0"/>
              <a:t>Nursing check-ins</a:t>
            </a:r>
          </a:p>
        </p:txBody>
      </p:sp>
      <p:sp>
        <p:nvSpPr>
          <p:cNvPr id="6" name="Rectangle 5">
            <a:extLst>
              <a:ext uri="{FF2B5EF4-FFF2-40B4-BE49-F238E27FC236}">
                <a16:creationId xmlns:a16="http://schemas.microsoft.com/office/drawing/2014/main" id="{D9A0D933-F0F9-BD5E-3D76-4FB244017EB5}"/>
              </a:ext>
            </a:extLst>
          </p:cNvPr>
          <p:cNvSpPr/>
          <p:nvPr/>
        </p:nvSpPr>
        <p:spPr>
          <a:xfrm>
            <a:off x="6351396" y="2522135"/>
            <a:ext cx="2437562" cy="281354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tIns="182880" rtlCol="0" anchor="ctr"/>
          <a:lstStyle/>
          <a:p>
            <a:pPr algn="ctr"/>
            <a:r>
              <a:rPr lang="en-US" dirty="0"/>
              <a:t>Dose-interruption/</a:t>
            </a:r>
            <a:br>
              <a:rPr lang="en-US" dirty="0"/>
            </a:br>
            <a:r>
              <a:rPr lang="en-US" dirty="0"/>
              <a:t>adjustment options </a:t>
            </a:r>
          </a:p>
        </p:txBody>
      </p:sp>
      <p:sp>
        <p:nvSpPr>
          <p:cNvPr id="7" name="Rectangle 6">
            <a:extLst>
              <a:ext uri="{FF2B5EF4-FFF2-40B4-BE49-F238E27FC236}">
                <a16:creationId xmlns:a16="http://schemas.microsoft.com/office/drawing/2014/main" id="{D575B4EC-C8FF-4E69-BBD2-D763D40C5982}"/>
              </a:ext>
            </a:extLst>
          </p:cNvPr>
          <p:cNvSpPr/>
          <p:nvPr/>
        </p:nvSpPr>
        <p:spPr>
          <a:xfrm>
            <a:off x="9107993" y="2522135"/>
            <a:ext cx="2437562" cy="281354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457200" tIns="457200" rtlCol="0" anchor="ctr"/>
          <a:lstStyle/>
          <a:p>
            <a:pPr>
              <a:spcAft>
                <a:spcPts val="600"/>
              </a:spcAft>
            </a:pPr>
            <a:r>
              <a:rPr lang="en-US" dirty="0"/>
              <a:t>Preventing premature discontinuation:</a:t>
            </a:r>
          </a:p>
          <a:p>
            <a:pPr marL="228600" lvl="1" indent="-219075">
              <a:spcAft>
                <a:spcPts val="600"/>
              </a:spcAft>
              <a:buFont typeface="Arial" panose="020B0604020202020204" pitchFamily="34" charset="0"/>
              <a:buChar char="•"/>
            </a:pPr>
            <a:r>
              <a:rPr lang="en-US" sz="1400" dirty="0"/>
              <a:t>Teach-back</a:t>
            </a:r>
          </a:p>
          <a:p>
            <a:pPr marL="228600" lvl="1" indent="-219075">
              <a:spcAft>
                <a:spcPts val="600"/>
              </a:spcAft>
              <a:buFont typeface="Arial" panose="020B0604020202020204" pitchFamily="34" charset="0"/>
              <a:buChar char="•"/>
            </a:pPr>
            <a:r>
              <a:rPr lang="en-US" sz="1400" dirty="0"/>
              <a:t>Access navigation</a:t>
            </a:r>
          </a:p>
          <a:p>
            <a:pPr marL="228600" lvl="1" indent="-219075">
              <a:spcAft>
                <a:spcPts val="600"/>
              </a:spcAft>
              <a:buFont typeface="Arial" panose="020B0604020202020204" pitchFamily="34" charset="0"/>
              <a:buChar char="•"/>
            </a:pPr>
            <a:r>
              <a:rPr lang="en-US" sz="1400" dirty="0"/>
              <a:t>Refill cadence </a:t>
            </a:r>
          </a:p>
        </p:txBody>
      </p:sp>
      <p:sp>
        <p:nvSpPr>
          <p:cNvPr id="18" name="Oval 17">
            <a:extLst>
              <a:ext uri="{FF2B5EF4-FFF2-40B4-BE49-F238E27FC236}">
                <a16:creationId xmlns:a16="http://schemas.microsoft.com/office/drawing/2014/main" id="{63F66F3D-4563-12D5-5C3B-4FA0B0300D39}"/>
              </a:ext>
            </a:extLst>
          </p:cNvPr>
          <p:cNvSpPr/>
          <p:nvPr/>
        </p:nvSpPr>
        <p:spPr>
          <a:xfrm>
            <a:off x="1521907" y="1999621"/>
            <a:ext cx="1070149" cy="1070149"/>
          </a:xfrm>
          <a:prstGeom prst="ellipse">
            <a:avLst/>
          </a:prstGeom>
          <a:solidFill>
            <a:schemeClr val="bg2"/>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01A3AB57-E840-6FD1-2B10-F875B7F7376B}"/>
              </a:ext>
            </a:extLst>
          </p:cNvPr>
          <p:cNvSpPr/>
          <p:nvPr/>
        </p:nvSpPr>
        <p:spPr>
          <a:xfrm>
            <a:off x="4315349" y="1999621"/>
            <a:ext cx="1070149" cy="1070149"/>
          </a:xfrm>
          <a:prstGeom prst="ellipse">
            <a:avLst/>
          </a:prstGeom>
          <a:solidFill>
            <a:schemeClr val="bg2"/>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a:extLst>
              <a:ext uri="{FF2B5EF4-FFF2-40B4-BE49-F238E27FC236}">
                <a16:creationId xmlns:a16="http://schemas.microsoft.com/office/drawing/2014/main" id="{4C8BF011-25CA-5049-2C1E-A662FC1BFEC8}"/>
              </a:ext>
            </a:extLst>
          </p:cNvPr>
          <p:cNvSpPr/>
          <p:nvPr/>
        </p:nvSpPr>
        <p:spPr>
          <a:xfrm>
            <a:off x="7038452" y="1999621"/>
            <a:ext cx="1070149" cy="1070149"/>
          </a:xfrm>
          <a:prstGeom prst="ellipse">
            <a:avLst/>
          </a:prstGeom>
          <a:solidFill>
            <a:schemeClr val="bg2"/>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5F5C3F11-3C63-F290-681F-FA13AEB12BB4}"/>
              </a:ext>
            </a:extLst>
          </p:cNvPr>
          <p:cNvSpPr/>
          <p:nvPr/>
        </p:nvSpPr>
        <p:spPr>
          <a:xfrm>
            <a:off x="9791701" y="1999621"/>
            <a:ext cx="1070149" cy="1070149"/>
          </a:xfrm>
          <a:prstGeom prst="ellipse">
            <a:avLst/>
          </a:prstGeom>
          <a:solidFill>
            <a:schemeClr val="bg2"/>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Graphic 10" descr="Doctor female with solid fill">
            <a:extLst>
              <a:ext uri="{FF2B5EF4-FFF2-40B4-BE49-F238E27FC236}">
                <a16:creationId xmlns:a16="http://schemas.microsoft.com/office/drawing/2014/main" id="{F2B66E79-4C0B-2E8E-0F83-81301E73F7F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433416" y="2104681"/>
            <a:ext cx="831920" cy="831920"/>
          </a:xfrm>
          <a:prstGeom prst="rect">
            <a:avLst/>
          </a:prstGeom>
        </p:spPr>
      </p:pic>
      <p:pic>
        <p:nvPicPr>
          <p:cNvPr id="13" name="Graphic 12" descr="Medicine with solid fill">
            <a:extLst>
              <a:ext uri="{FF2B5EF4-FFF2-40B4-BE49-F238E27FC236}">
                <a16:creationId xmlns:a16="http://schemas.microsoft.com/office/drawing/2014/main" id="{B4EA8DD1-AC71-9946-2BA5-77B85F5A25E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217859" y="2145320"/>
            <a:ext cx="813915" cy="813915"/>
          </a:xfrm>
          <a:prstGeom prst="rect">
            <a:avLst/>
          </a:prstGeom>
        </p:spPr>
      </p:pic>
      <p:pic>
        <p:nvPicPr>
          <p:cNvPr id="15" name="Graphic 14" descr="List with solid fill">
            <a:extLst>
              <a:ext uri="{FF2B5EF4-FFF2-40B4-BE49-F238E27FC236}">
                <a16:creationId xmlns:a16="http://schemas.microsoft.com/office/drawing/2014/main" id="{18F7CE6D-7DA1-0F79-CBB6-79AE5946A54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9966079" y="2191582"/>
            <a:ext cx="721389" cy="721389"/>
          </a:xfrm>
          <a:prstGeom prst="rect">
            <a:avLst/>
          </a:prstGeom>
        </p:spPr>
      </p:pic>
      <p:pic>
        <p:nvPicPr>
          <p:cNvPr id="17" name="Graphic 16" descr="Chat with solid fill">
            <a:extLst>
              <a:ext uri="{FF2B5EF4-FFF2-40B4-BE49-F238E27FC236}">
                <a16:creationId xmlns:a16="http://schemas.microsoft.com/office/drawing/2014/main" id="{8281F3B5-F8EA-2729-D432-9FBE6C09BDF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674307" y="2172980"/>
            <a:ext cx="778693" cy="778693"/>
          </a:xfrm>
          <a:prstGeom prst="rect">
            <a:avLst/>
          </a:prstGeom>
        </p:spPr>
      </p:pic>
    </p:spTree>
    <p:extLst>
      <p:ext uri="{BB962C8B-B14F-4D97-AF65-F5344CB8AC3E}">
        <p14:creationId xmlns:p14="http://schemas.microsoft.com/office/powerpoint/2010/main" val="106280116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5EF83-1BF4-EE22-3338-6AB2A0A773D3}"/>
            </a:ext>
          </a:extLst>
        </p:cNvPr>
        <p:cNvGrpSpPr/>
        <p:nvPr/>
      </p:nvGrpSpPr>
      <p:grpSpPr>
        <a:xfrm>
          <a:off x="0" y="0"/>
          <a:ext cx="0" cy="0"/>
          <a:chOff x="0" y="0"/>
          <a:chExt cx="0" cy="0"/>
        </a:xfrm>
      </p:grpSpPr>
      <p:sp>
        <p:nvSpPr>
          <p:cNvPr id="7" name="Title 1">
            <a:extLst>
              <a:ext uri="{FF2B5EF4-FFF2-40B4-BE49-F238E27FC236}">
                <a16:creationId xmlns:a16="http://schemas.microsoft.com/office/drawing/2014/main" id="{1A2A99CF-9E06-D32E-B4C4-4BBA4DE7A207}"/>
              </a:ext>
            </a:extLst>
          </p:cNvPr>
          <p:cNvSpPr>
            <a:spLocks noGrp="1"/>
          </p:cNvSpPr>
          <p:nvPr>
            <p:ph type="title"/>
          </p:nvPr>
        </p:nvSpPr>
        <p:spPr>
          <a:xfrm>
            <a:off x="831849" y="576263"/>
            <a:ext cx="10844335" cy="2852737"/>
          </a:xfrm>
        </p:spPr>
        <p:txBody>
          <a:bodyPr>
            <a:normAutofit/>
          </a:bodyPr>
          <a:lstStyle/>
          <a:p>
            <a:r>
              <a:rPr lang="en-US"/>
              <a:t>TOMORROW: Integrating Emerging Oral SERDs, PROTACS, Combination Data, and Evidence-Based Sequencing  </a:t>
            </a:r>
          </a:p>
        </p:txBody>
      </p:sp>
      <p:sp>
        <p:nvSpPr>
          <p:cNvPr id="3" name="Subtitle 2">
            <a:extLst>
              <a:ext uri="{FF2B5EF4-FFF2-40B4-BE49-F238E27FC236}">
                <a16:creationId xmlns:a16="http://schemas.microsoft.com/office/drawing/2014/main" id="{49B0E630-96AF-8B96-A8E8-78E18194198D}"/>
              </a:ext>
            </a:extLst>
          </p:cNvPr>
          <p:cNvSpPr>
            <a:spLocks noGrp="1"/>
          </p:cNvSpPr>
          <p:nvPr>
            <p:ph type="body" idx="1"/>
          </p:nvPr>
        </p:nvSpPr>
        <p:spPr/>
        <p:txBody>
          <a:bodyPr/>
          <a:lstStyle/>
          <a:p>
            <a:r>
              <a:rPr lang="en-US"/>
              <a:t>Future ESR1 Monitoring in First-Line</a:t>
            </a:r>
          </a:p>
          <a:p>
            <a:r>
              <a:rPr lang="en-US"/>
              <a:t>Expanding the Possibilities: How Emerging Oral SERDs May Redefine the Landscape</a:t>
            </a:r>
          </a:p>
        </p:txBody>
      </p:sp>
    </p:spTree>
    <p:extLst>
      <p:ext uri="{BB962C8B-B14F-4D97-AF65-F5344CB8AC3E}">
        <p14:creationId xmlns:p14="http://schemas.microsoft.com/office/powerpoint/2010/main" val="78088530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334DF9-F96B-DD3D-3A53-7C65E00A06E2}"/>
              </a:ext>
            </a:extLst>
          </p:cNvPr>
          <p:cNvSpPr>
            <a:spLocks noGrp="1"/>
          </p:cNvSpPr>
          <p:nvPr>
            <p:ph type="title"/>
          </p:nvPr>
        </p:nvSpPr>
        <p:spPr/>
        <p:txBody>
          <a:bodyPr/>
          <a:lstStyle/>
          <a:p>
            <a:r>
              <a:rPr lang="en-US" dirty="0"/>
              <a:t>Emerging and Recently Approved Strategies</a:t>
            </a:r>
          </a:p>
        </p:txBody>
      </p:sp>
      <p:sp>
        <p:nvSpPr>
          <p:cNvPr id="5" name="Text Placeholder 4">
            <a:extLst>
              <a:ext uri="{FF2B5EF4-FFF2-40B4-BE49-F238E27FC236}">
                <a16:creationId xmlns:a16="http://schemas.microsoft.com/office/drawing/2014/main" id="{A1728D17-C582-BE76-670A-564E4AB1A097}"/>
              </a:ext>
            </a:extLst>
          </p:cNvPr>
          <p:cNvSpPr>
            <a:spLocks noGrp="1"/>
          </p:cNvSpPr>
          <p:nvPr>
            <p:ph type="body" idx="1"/>
          </p:nvPr>
        </p:nvSpPr>
        <p:spPr/>
        <p:txBody>
          <a:bodyPr/>
          <a:lstStyle/>
          <a:p>
            <a:r>
              <a:rPr lang="en-US"/>
              <a:t>Combination Therapy</a:t>
            </a:r>
          </a:p>
        </p:txBody>
      </p:sp>
      <p:sp>
        <p:nvSpPr>
          <p:cNvPr id="6" name="Content Placeholder 5">
            <a:extLst>
              <a:ext uri="{FF2B5EF4-FFF2-40B4-BE49-F238E27FC236}">
                <a16:creationId xmlns:a16="http://schemas.microsoft.com/office/drawing/2014/main" id="{D6253636-3F76-59D6-BDFA-B9DD4E5F89C0}"/>
              </a:ext>
            </a:extLst>
          </p:cNvPr>
          <p:cNvSpPr>
            <a:spLocks noGrp="1"/>
          </p:cNvSpPr>
          <p:nvPr>
            <p:ph sz="half" idx="2"/>
          </p:nvPr>
        </p:nvSpPr>
        <p:spPr>
          <a:xfrm>
            <a:off x="621792" y="2129695"/>
            <a:ext cx="5369688" cy="4090235"/>
          </a:xfrm>
        </p:spPr>
        <p:txBody>
          <a:bodyPr>
            <a:normAutofit/>
          </a:bodyPr>
          <a:lstStyle/>
          <a:p>
            <a:r>
              <a:rPr lang="en-US" sz="1600" dirty="0"/>
              <a:t>EMBER-3</a:t>
            </a:r>
          </a:p>
          <a:p>
            <a:pPr lvl="1"/>
            <a:r>
              <a:rPr lang="en-US" sz="1400" dirty="0" err="1"/>
              <a:t>Imlunestrant</a:t>
            </a:r>
            <a:r>
              <a:rPr lang="en-US" sz="1400" dirty="0"/>
              <a:t> + </a:t>
            </a:r>
            <a:r>
              <a:rPr lang="en-US" sz="1400" dirty="0" err="1"/>
              <a:t>abemaciclib</a:t>
            </a:r>
            <a:r>
              <a:rPr lang="en-US" sz="1400" dirty="0"/>
              <a:t> (</a:t>
            </a:r>
            <a:r>
              <a:rPr lang="en-US" sz="1400" b="1" i="1" dirty="0">
                <a:solidFill>
                  <a:schemeClr val="accent4"/>
                </a:solidFill>
              </a:rPr>
              <a:t>ESR1</a:t>
            </a:r>
            <a:r>
              <a:rPr lang="en-US" sz="1400" b="1" dirty="0">
                <a:solidFill>
                  <a:schemeClr val="accent4"/>
                </a:solidFill>
              </a:rPr>
              <a:t>-mutated</a:t>
            </a:r>
            <a:r>
              <a:rPr lang="en-US" sz="1400" dirty="0"/>
              <a:t>)</a:t>
            </a:r>
          </a:p>
          <a:p>
            <a:pPr lvl="1"/>
            <a:r>
              <a:rPr lang="en-US" sz="1400" b="1" dirty="0">
                <a:solidFill>
                  <a:schemeClr val="bg2"/>
                </a:solidFill>
              </a:rPr>
              <a:t>Approved in United States: September 2026</a:t>
            </a:r>
            <a:endParaRPr lang="en-US" sz="1400" i="1" dirty="0"/>
          </a:p>
          <a:p>
            <a:r>
              <a:rPr lang="en-US" sz="1600" dirty="0" err="1"/>
              <a:t>evERA</a:t>
            </a:r>
            <a:endParaRPr lang="en-US" sz="1600" dirty="0"/>
          </a:p>
          <a:p>
            <a:pPr lvl="1"/>
            <a:r>
              <a:rPr lang="en-US" sz="1400" dirty="0" err="1"/>
              <a:t>Giredestrant</a:t>
            </a:r>
            <a:r>
              <a:rPr lang="en-US" sz="1400" dirty="0"/>
              <a:t> + everolimus</a:t>
            </a:r>
          </a:p>
          <a:p>
            <a:r>
              <a:rPr lang="en-US" sz="1600" dirty="0"/>
              <a:t>ADELA</a:t>
            </a:r>
          </a:p>
          <a:p>
            <a:pPr lvl="1"/>
            <a:r>
              <a:rPr lang="en-US" sz="1400" dirty="0" err="1">
                <a:effectLst/>
                <a:latin typeface="Helvetica Neue" panose="02000503000000020004" pitchFamily="2" charset="0"/>
              </a:rPr>
              <a:t>Elacestrant</a:t>
            </a:r>
            <a:r>
              <a:rPr lang="en-US" sz="1400" dirty="0">
                <a:latin typeface="Helvetica Neue" panose="02000503000000020004" pitchFamily="2" charset="0"/>
              </a:rPr>
              <a:t> + everolimus</a:t>
            </a:r>
            <a:endParaRPr lang="en-US" sz="1400" dirty="0"/>
          </a:p>
          <a:p>
            <a:pPr lvl="1"/>
            <a:endParaRPr lang="en-US" sz="1400" dirty="0"/>
          </a:p>
        </p:txBody>
      </p:sp>
      <p:sp>
        <p:nvSpPr>
          <p:cNvPr id="7" name="Text Placeholder 6">
            <a:extLst>
              <a:ext uri="{FF2B5EF4-FFF2-40B4-BE49-F238E27FC236}">
                <a16:creationId xmlns:a16="http://schemas.microsoft.com/office/drawing/2014/main" id="{65FBA20D-5FD8-5969-C6B8-6C117D6CF93F}"/>
              </a:ext>
            </a:extLst>
          </p:cNvPr>
          <p:cNvSpPr>
            <a:spLocks noGrp="1"/>
          </p:cNvSpPr>
          <p:nvPr>
            <p:ph type="body" sz="quarter" idx="3"/>
          </p:nvPr>
        </p:nvSpPr>
        <p:spPr/>
        <p:txBody>
          <a:bodyPr/>
          <a:lstStyle/>
          <a:p>
            <a:r>
              <a:rPr lang="en-US"/>
              <a:t>First-Line Therapy</a:t>
            </a:r>
          </a:p>
        </p:txBody>
      </p:sp>
      <p:sp>
        <p:nvSpPr>
          <p:cNvPr id="8" name="Content Placeholder 7">
            <a:extLst>
              <a:ext uri="{FF2B5EF4-FFF2-40B4-BE49-F238E27FC236}">
                <a16:creationId xmlns:a16="http://schemas.microsoft.com/office/drawing/2014/main" id="{AFCA098C-F7DB-661C-E46C-F68634BC52EE}"/>
              </a:ext>
            </a:extLst>
          </p:cNvPr>
          <p:cNvSpPr>
            <a:spLocks noGrp="1"/>
          </p:cNvSpPr>
          <p:nvPr>
            <p:ph sz="quarter" idx="4"/>
          </p:nvPr>
        </p:nvSpPr>
        <p:spPr>
          <a:xfrm>
            <a:off x="6306820" y="2129695"/>
            <a:ext cx="5369688" cy="4090235"/>
          </a:xfrm>
        </p:spPr>
        <p:txBody>
          <a:bodyPr>
            <a:normAutofit fontScale="77500" lnSpcReduction="20000"/>
          </a:bodyPr>
          <a:lstStyle/>
          <a:p>
            <a:pPr>
              <a:lnSpc>
                <a:spcPct val="120000"/>
              </a:lnSpc>
              <a:spcBef>
                <a:spcPts val="600"/>
              </a:spcBef>
            </a:pPr>
            <a:r>
              <a:rPr lang="en-US" sz="1600" dirty="0" err="1"/>
              <a:t>persevERA</a:t>
            </a:r>
            <a:endParaRPr lang="en-US" sz="1600" dirty="0"/>
          </a:p>
          <a:p>
            <a:pPr lvl="1">
              <a:lnSpc>
                <a:spcPct val="120000"/>
              </a:lnSpc>
              <a:spcBef>
                <a:spcPts val="600"/>
              </a:spcBef>
            </a:pPr>
            <a:r>
              <a:rPr lang="en-US" sz="1400" dirty="0" err="1"/>
              <a:t>Giredestrant</a:t>
            </a:r>
            <a:r>
              <a:rPr lang="en-US" sz="1400" dirty="0"/>
              <a:t> + placebo + palbociclib vs letrozole + placebo palbociclib</a:t>
            </a:r>
          </a:p>
          <a:p>
            <a:pPr>
              <a:lnSpc>
                <a:spcPct val="120000"/>
              </a:lnSpc>
              <a:spcBef>
                <a:spcPts val="600"/>
              </a:spcBef>
            </a:pPr>
            <a:r>
              <a:rPr lang="en-US" sz="1600" dirty="0" err="1">
                <a:latin typeface="Arial" panose="020B0604020202020204" pitchFamily="34" charset="0"/>
                <a:cs typeface="Arial" panose="020B0604020202020204" pitchFamily="34" charset="0"/>
              </a:rPr>
              <a:t>pioNERA</a:t>
            </a:r>
            <a:r>
              <a:rPr lang="en-US" sz="1600" dirty="0">
                <a:latin typeface="Arial" panose="020B0604020202020204" pitchFamily="34" charset="0"/>
                <a:cs typeface="Arial" panose="020B0604020202020204" pitchFamily="34" charset="0"/>
              </a:rPr>
              <a:t> </a:t>
            </a:r>
          </a:p>
          <a:p>
            <a:pPr lvl="1">
              <a:lnSpc>
                <a:spcPct val="120000"/>
              </a:lnSpc>
              <a:spcBef>
                <a:spcPts val="600"/>
              </a:spcBef>
            </a:pPr>
            <a:r>
              <a:rPr lang="en-US" sz="1400" dirty="0" err="1">
                <a:latin typeface="Arial" panose="020B0604020202020204" pitchFamily="34" charset="0"/>
                <a:cs typeface="Arial" panose="020B0604020202020204" pitchFamily="34" charset="0"/>
              </a:rPr>
              <a:t>Giredestrant</a:t>
            </a:r>
            <a:r>
              <a:rPr lang="en-US" sz="1400" dirty="0">
                <a:latin typeface="Arial" panose="020B0604020202020204" pitchFamily="34" charset="0"/>
                <a:cs typeface="Arial" panose="020B0604020202020204" pitchFamily="34" charset="0"/>
              </a:rPr>
              <a:t> + CDK4/6 inhibitor</a:t>
            </a:r>
          </a:p>
          <a:p>
            <a:pPr>
              <a:lnSpc>
                <a:spcPct val="120000"/>
              </a:lnSpc>
              <a:spcBef>
                <a:spcPts val="600"/>
              </a:spcBef>
            </a:pPr>
            <a:r>
              <a:rPr lang="en-US" sz="1600" dirty="0">
                <a:effectLst/>
                <a:latin typeface="Helvetica Neue" panose="02000503000000020004" pitchFamily="2" charset="0"/>
              </a:rPr>
              <a:t>OPERA-02</a:t>
            </a:r>
          </a:p>
          <a:p>
            <a:pPr lvl="1">
              <a:lnSpc>
                <a:spcPct val="120000"/>
              </a:lnSpc>
              <a:spcBef>
                <a:spcPts val="600"/>
              </a:spcBef>
            </a:pPr>
            <a:r>
              <a:rPr lang="en-US" sz="1400" dirty="0" err="1"/>
              <a:t>Palazestrant</a:t>
            </a:r>
            <a:r>
              <a:rPr lang="en-US" sz="1400" dirty="0"/>
              <a:t> + </a:t>
            </a:r>
            <a:r>
              <a:rPr lang="en-US" sz="1400" dirty="0" err="1"/>
              <a:t>ribociclib</a:t>
            </a:r>
            <a:r>
              <a:rPr lang="en-US" sz="1400" dirty="0"/>
              <a:t> vs letrozole + </a:t>
            </a:r>
            <a:r>
              <a:rPr lang="en-US" sz="1400" dirty="0" err="1"/>
              <a:t>ribociclib</a:t>
            </a:r>
            <a:r>
              <a:rPr lang="en-US" sz="1400" dirty="0"/>
              <a:t> </a:t>
            </a:r>
            <a:endParaRPr lang="en-US" sz="1600" b="1" dirty="0">
              <a:latin typeface="Arial" panose="020B0604020202020204" pitchFamily="34" charset="0"/>
              <a:cs typeface="Arial" panose="020B0604020202020204" pitchFamily="34" charset="0"/>
            </a:endParaRPr>
          </a:p>
          <a:p>
            <a:pPr>
              <a:lnSpc>
                <a:spcPct val="120000"/>
              </a:lnSpc>
              <a:spcBef>
                <a:spcPts val="600"/>
              </a:spcBef>
            </a:pPr>
            <a:r>
              <a:rPr lang="en-US" sz="1600" dirty="0"/>
              <a:t>SERENA-4</a:t>
            </a:r>
          </a:p>
          <a:p>
            <a:pPr lvl="1">
              <a:lnSpc>
                <a:spcPct val="120000"/>
              </a:lnSpc>
              <a:spcBef>
                <a:spcPts val="600"/>
              </a:spcBef>
            </a:pPr>
            <a:r>
              <a:rPr lang="en-US" sz="1400" dirty="0" err="1"/>
              <a:t>Camizestrant</a:t>
            </a:r>
            <a:r>
              <a:rPr lang="en-US" sz="1400" dirty="0"/>
              <a:t> + palbociclib vs anastrozole + palbociclib</a:t>
            </a:r>
          </a:p>
          <a:p>
            <a:pPr>
              <a:lnSpc>
                <a:spcPct val="120000"/>
              </a:lnSpc>
              <a:spcBef>
                <a:spcPts val="600"/>
              </a:spcBef>
            </a:pPr>
            <a:r>
              <a:rPr lang="en-US" sz="1600" dirty="0"/>
              <a:t>SERENA-6</a:t>
            </a:r>
          </a:p>
          <a:p>
            <a:pPr lvl="1">
              <a:lnSpc>
                <a:spcPct val="120000"/>
              </a:lnSpc>
              <a:spcBef>
                <a:spcPts val="600"/>
              </a:spcBef>
            </a:pPr>
            <a:r>
              <a:rPr lang="en-US" sz="1400" dirty="0" err="1"/>
              <a:t>Camizestrant</a:t>
            </a:r>
            <a:r>
              <a:rPr lang="en-US" sz="1400" dirty="0"/>
              <a:t> + CDK4/6 inhibitor vs aromatase inhibitor + CDK4/6 inhibitor</a:t>
            </a:r>
          </a:p>
          <a:p>
            <a:pPr lvl="1">
              <a:lnSpc>
                <a:spcPct val="120000"/>
              </a:lnSpc>
              <a:spcBef>
                <a:spcPts val="600"/>
              </a:spcBef>
            </a:pPr>
            <a:r>
              <a:rPr lang="en-US" sz="1400" dirty="0"/>
              <a:t>ctDNA-guided approach to detect emergence of endocrine resistance (</a:t>
            </a:r>
            <a:r>
              <a:rPr lang="en-US" sz="1400" b="1" dirty="0">
                <a:solidFill>
                  <a:schemeClr val="accent4"/>
                </a:solidFill>
              </a:rPr>
              <a:t>emergent </a:t>
            </a:r>
            <a:r>
              <a:rPr lang="en-US" sz="1400" b="1" i="1" dirty="0">
                <a:solidFill>
                  <a:schemeClr val="accent4"/>
                </a:solidFill>
              </a:rPr>
              <a:t>ESR1</a:t>
            </a:r>
            <a:r>
              <a:rPr lang="en-US" sz="1400" b="1" dirty="0">
                <a:solidFill>
                  <a:schemeClr val="accent4"/>
                </a:solidFill>
              </a:rPr>
              <a:t> mutation</a:t>
            </a:r>
            <a:r>
              <a:rPr lang="en-US" sz="1400" dirty="0"/>
              <a:t>) and switch to </a:t>
            </a:r>
            <a:r>
              <a:rPr lang="en-US" sz="1400" dirty="0" err="1"/>
              <a:t>camizestrant</a:t>
            </a:r>
            <a:r>
              <a:rPr lang="en-US" sz="1400" dirty="0"/>
              <a:t> with continuation of a CDK4/6 inhibitor during first-line therapy </a:t>
            </a:r>
            <a:r>
              <a:rPr lang="en-US" sz="1400" b="1" dirty="0">
                <a:solidFill>
                  <a:schemeClr val="accent4"/>
                </a:solidFill>
              </a:rPr>
              <a:t>before disease progression</a:t>
            </a:r>
          </a:p>
          <a:p>
            <a:pPr lvl="1">
              <a:lnSpc>
                <a:spcPct val="120000"/>
              </a:lnSpc>
              <a:spcBef>
                <a:spcPts val="600"/>
              </a:spcBef>
            </a:pPr>
            <a:r>
              <a:rPr lang="en-US" sz="1400" dirty="0"/>
              <a:t>Approved in European Union: July 2026</a:t>
            </a:r>
          </a:p>
          <a:p>
            <a:pPr lvl="1">
              <a:lnSpc>
                <a:spcPct val="120000"/>
              </a:lnSpc>
              <a:spcBef>
                <a:spcPts val="600"/>
              </a:spcBef>
            </a:pPr>
            <a:r>
              <a:rPr lang="en-US" sz="1400" b="1" dirty="0">
                <a:solidFill>
                  <a:schemeClr val="bg2"/>
                </a:solidFill>
              </a:rPr>
              <a:t>Approved in United States: September 2026</a:t>
            </a:r>
          </a:p>
          <a:p>
            <a:pPr>
              <a:lnSpc>
                <a:spcPct val="120000"/>
              </a:lnSpc>
            </a:pPr>
            <a:endParaRPr lang="en-US" dirty="0"/>
          </a:p>
        </p:txBody>
      </p:sp>
      <p:sp>
        <p:nvSpPr>
          <p:cNvPr id="4" name="Footer Placeholder 3">
            <a:extLst>
              <a:ext uri="{FF2B5EF4-FFF2-40B4-BE49-F238E27FC236}">
                <a16:creationId xmlns:a16="http://schemas.microsoft.com/office/drawing/2014/main" id="{628F60F5-8F5C-32A6-A515-E51CC640D593}"/>
              </a:ext>
            </a:extLst>
          </p:cNvPr>
          <p:cNvSpPr>
            <a:spLocks noGrp="1"/>
          </p:cNvSpPr>
          <p:nvPr>
            <p:ph type="ftr" sz="quarter" idx="10"/>
          </p:nvPr>
        </p:nvSpPr>
        <p:spPr>
          <a:xfrm>
            <a:off x="621792" y="5944846"/>
            <a:ext cx="9878735" cy="809521"/>
          </a:xfrm>
        </p:spPr>
        <p:txBody>
          <a:bodyPr/>
          <a:lstStyle/>
          <a:p>
            <a:r>
              <a:rPr lang="da-DK" dirty="0" err="1"/>
              <a:t>Jhaveri</a:t>
            </a:r>
            <a:r>
              <a:rPr lang="da-DK" dirty="0"/>
              <a:t> KL, et al. </a:t>
            </a:r>
            <a:r>
              <a:rPr lang="da-DK" i="1" dirty="0"/>
              <a:t>N </a:t>
            </a:r>
            <a:r>
              <a:rPr lang="da-DK" i="1" dirty="0" err="1"/>
              <a:t>Engl</a:t>
            </a:r>
            <a:r>
              <a:rPr lang="da-DK" i="1" dirty="0"/>
              <a:t> J Med. </a:t>
            </a:r>
            <a:r>
              <a:rPr lang="da-DK" dirty="0"/>
              <a:t>2025;392:1189-1202. NCCN Guidelines. </a:t>
            </a:r>
            <a:r>
              <a:rPr lang="da-DK" dirty="0" err="1"/>
              <a:t>Breast</a:t>
            </a:r>
            <a:r>
              <a:rPr lang="da-DK" dirty="0"/>
              <a:t> Cancer (Version 6.2026). </a:t>
            </a:r>
            <a:r>
              <a:rPr lang="da-DK" dirty="0" err="1"/>
              <a:t>NCCN.org</a:t>
            </a:r>
            <a:r>
              <a:rPr lang="da-DK" dirty="0"/>
              <a:t>. Mayer E, et al. ESMO 2025. Abstract LBA16.</a:t>
            </a:r>
          </a:p>
          <a:p>
            <a:r>
              <a:rPr lang="en-US" dirty="0">
                <a:latin typeface="+mj-lt"/>
                <a:cs typeface="Arial" panose="020B0604020202020204" pitchFamily="34" charset="0"/>
              </a:rPr>
              <a:t>Turner NC, et al. </a:t>
            </a:r>
            <a:r>
              <a:rPr lang="en-US" i="1" dirty="0">
                <a:latin typeface="+mj-lt"/>
                <a:cs typeface="Arial" panose="020B0604020202020204" pitchFamily="34" charset="0"/>
              </a:rPr>
              <a:t>J Clin Oncol</a:t>
            </a:r>
            <a:r>
              <a:rPr lang="en-US" dirty="0">
                <a:latin typeface="+mj-lt"/>
                <a:cs typeface="Arial" panose="020B0604020202020204" pitchFamily="34" charset="0"/>
              </a:rPr>
              <a:t>. 2026;44(17_suppl):LBA1006. ADELA; </a:t>
            </a:r>
            <a:r>
              <a:rPr lang="en-US" dirty="0" err="1">
                <a:latin typeface="+mj-lt"/>
                <a:cs typeface="Arial" panose="020B0604020202020204" pitchFamily="34" charset="0"/>
              </a:rPr>
              <a:t>Clinicial</a:t>
            </a:r>
            <a:r>
              <a:rPr lang="en-US" dirty="0" err="1">
                <a:latin typeface="+mj-lt"/>
              </a:rPr>
              <a:t>Trials.gov</a:t>
            </a:r>
            <a:r>
              <a:rPr lang="en-US" dirty="0">
                <a:latin typeface="+mj-lt"/>
              </a:rPr>
              <a:t> identified: NCT06382948. </a:t>
            </a:r>
            <a:r>
              <a:rPr lang="en-US" dirty="0" err="1">
                <a:latin typeface="+mj-lt"/>
              </a:rPr>
              <a:t>pioNERA</a:t>
            </a:r>
            <a:r>
              <a:rPr lang="en-US" dirty="0">
                <a:latin typeface="+mj-lt"/>
              </a:rPr>
              <a:t>; </a:t>
            </a:r>
            <a:r>
              <a:rPr lang="en-US" dirty="0" err="1">
                <a:latin typeface="+mj-lt"/>
              </a:rPr>
              <a:t>ClinicalTrials.gov</a:t>
            </a:r>
            <a:r>
              <a:rPr lang="en-US" dirty="0">
                <a:latin typeface="+mj-lt"/>
              </a:rPr>
              <a:t> identifier: NCT06065748. </a:t>
            </a:r>
            <a:r>
              <a:rPr lang="en-US" dirty="0">
                <a:latin typeface="+mj-lt"/>
                <a:cs typeface="Arial" panose="020B0604020202020204" pitchFamily="34" charset="0"/>
              </a:rPr>
              <a:t>SERENA-4; </a:t>
            </a:r>
            <a:r>
              <a:rPr lang="en-US" dirty="0" err="1">
                <a:latin typeface="+mj-lt"/>
                <a:cs typeface="Arial" panose="020B0604020202020204" pitchFamily="34" charset="0"/>
              </a:rPr>
              <a:t>ClinicalTrials.gov</a:t>
            </a:r>
            <a:r>
              <a:rPr lang="en-US" dirty="0">
                <a:latin typeface="+mj-lt"/>
                <a:cs typeface="Arial" panose="020B0604020202020204" pitchFamily="34" charset="0"/>
              </a:rPr>
              <a:t> identifier: NCT04711252.</a:t>
            </a:r>
            <a:r>
              <a:rPr lang="en-US" dirty="0">
                <a:solidFill>
                  <a:srgbClr val="1B1B1B"/>
                </a:solidFill>
                <a:latin typeface="+mj-lt"/>
              </a:rPr>
              <a:t> OPERA-2; </a:t>
            </a:r>
            <a:r>
              <a:rPr lang="en-US" dirty="0" err="1">
                <a:solidFill>
                  <a:srgbClr val="1B1B1B"/>
                </a:solidFill>
                <a:latin typeface="+mj-lt"/>
              </a:rPr>
              <a:t>ClinicalTrials.gov</a:t>
            </a:r>
            <a:r>
              <a:rPr lang="en-US" dirty="0">
                <a:solidFill>
                  <a:srgbClr val="1B1B1B"/>
                </a:solidFill>
                <a:latin typeface="+mj-lt"/>
              </a:rPr>
              <a:t> identifier: NCT07085767.</a:t>
            </a:r>
            <a:r>
              <a:rPr lang="en-US" b="0" i="0" dirty="0">
                <a:solidFill>
                  <a:srgbClr val="1B1B1B"/>
                </a:solidFill>
                <a:effectLst/>
                <a:latin typeface="+mj-lt"/>
              </a:rPr>
              <a:t> </a:t>
            </a:r>
            <a:r>
              <a:rPr lang="en-US" dirty="0">
                <a:latin typeface="+mj-lt"/>
                <a:cs typeface="Arial" panose="020B0604020202020204" pitchFamily="34" charset="0"/>
              </a:rPr>
              <a:t>Bidard F-C, et al. </a:t>
            </a:r>
            <a:r>
              <a:rPr lang="en-US" i="1" dirty="0">
                <a:latin typeface="+mj-lt"/>
                <a:cs typeface="Arial" panose="020B0604020202020204" pitchFamily="34" charset="0"/>
              </a:rPr>
              <a:t>N Engl J Med. </a:t>
            </a:r>
            <a:r>
              <a:rPr lang="en-US" dirty="0">
                <a:latin typeface="+mj-lt"/>
                <a:cs typeface="Arial" panose="020B0604020202020204" pitchFamily="34" charset="0"/>
              </a:rPr>
              <a:t>2025;</a:t>
            </a:r>
            <a:r>
              <a:rPr lang="en-US" dirty="0"/>
              <a:t>393(6):569-580.</a:t>
            </a:r>
            <a:endParaRPr lang="en-US" dirty="0">
              <a:latin typeface="+mj-lt"/>
              <a:cs typeface="Arial" panose="020B0604020202020204" pitchFamily="34" charset="0"/>
            </a:endParaRPr>
          </a:p>
        </p:txBody>
      </p:sp>
    </p:spTree>
    <p:extLst>
      <p:ext uri="{BB962C8B-B14F-4D97-AF65-F5344CB8AC3E}">
        <p14:creationId xmlns:p14="http://schemas.microsoft.com/office/powerpoint/2010/main" val="34465331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7BA041-9F1C-C64D-7034-66336EF9F426}"/>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78069FE5-43B9-E3B1-E567-D8E5231C2976}"/>
              </a:ext>
            </a:extLst>
          </p:cNvPr>
          <p:cNvSpPr>
            <a:spLocks noGrp="1"/>
          </p:cNvSpPr>
          <p:nvPr>
            <p:ph type="title"/>
          </p:nvPr>
        </p:nvSpPr>
        <p:spPr/>
        <p:txBody>
          <a:bodyPr>
            <a:normAutofit/>
          </a:bodyPr>
          <a:lstStyle/>
          <a:p>
            <a:r>
              <a:rPr lang="en-GB"/>
              <a:t>Phase 3 </a:t>
            </a:r>
            <a:r>
              <a:rPr lang="en-GB" err="1"/>
              <a:t>evERA</a:t>
            </a:r>
            <a:r>
              <a:rPr lang="en-GB"/>
              <a:t> Trial: Study Design</a:t>
            </a:r>
            <a:endParaRPr lang="en-US"/>
          </a:p>
        </p:txBody>
      </p:sp>
      <p:sp>
        <p:nvSpPr>
          <p:cNvPr id="39" name="TextBox 38">
            <a:extLst>
              <a:ext uri="{FF2B5EF4-FFF2-40B4-BE49-F238E27FC236}">
                <a16:creationId xmlns:a16="http://schemas.microsoft.com/office/drawing/2014/main" id="{65D28F77-164F-69FA-63E4-A9B93A66672E}"/>
              </a:ext>
            </a:extLst>
          </p:cNvPr>
          <p:cNvSpPr txBox="1"/>
          <p:nvPr/>
        </p:nvSpPr>
        <p:spPr>
          <a:xfrm>
            <a:off x="6477928" y="3800125"/>
            <a:ext cx="4737099" cy="1903470"/>
          </a:xfrm>
          <a:prstGeom prst="rect">
            <a:avLst/>
          </a:prstGeom>
          <a:solidFill>
            <a:schemeClr val="accent1"/>
          </a:solidFill>
        </p:spPr>
        <p:txBody>
          <a:bodyPr wrap="square" lIns="274320" tIns="182880" rIns="0" bIns="182880" rtlCol="0">
            <a:spAutoFit/>
          </a:bodyPr>
          <a:lstStyle/>
          <a:p>
            <a:pPr marL="0" marR="0" lvl="0" indent="0" algn="l" defTabSz="575735" rtl="0" eaLnBrk="1" fontAlgn="base" latinLnBrk="0" hangingPunct="1">
              <a:lnSpc>
                <a:spcPct val="100000"/>
              </a:lnSpc>
              <a:spcBef>
                <a:spcPts val="0"/>
              </a:spcBef>
              <a:spcAft>
                <a:spcPts val="221"/>
              </a:spcAft>
              <a:buClr>
                <a:schemeClr val="bg2"/>
              </a:buClr>
              <a:buSzPct val="100000"/>
              <a:buFontTx/>
              <a:buNone/>
              <a:tabLst/>
              <a:defRPr/>
            </a:pPr>
            <a:r>
              <a:rPr kumimoji="0" lang="en-GB" sz="1467"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Coprimary endpoints (RECIST v1.1)</a:t>
            </a:r>
          </a:p>
          <a:p>
            <a:pPr marL="228611" marR="0" lvl="0" indent="-228611" algn="l" defTabSz="575735" rtl="0" eaLnBrk="1" fontAlgn="base" latinLnBrk="0" hangingPunct="1">
              <a:lnSpc>
                <a:spcPct val="100000"/>
              </a:lnSpc>
              <a:spcBef>
                <a:spcPts val="0"/>
              </a:spcBef>
              <a:spcAft>
                <a:spcPts val="378"/>
              </a:spcAft>
              <a:buClr>
                <a:schemeClr val="bg2"/>
              </a:buClr>
              <a:buSzPct val="100000"/>
              <a:buFont typeface="Arial" panose="020B0604020202020204" pitchFamily="34" charset="0"/>
              <a:buChar char="•"/>
              <a:tabLst/>
              <a:defRPr/>
            </a:pPr>
            <a:r>
              <a:rPr kumimoji="0" lang="en-GB" sz="1467"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INV-PFS in patients whose </a:t>
            </a:r>
            <a:r>
              <a:rPr kumimoji="0" lang="en-GB" sz="1467" b="0" i="0" u="none" strike="noStrike" kern="1200" cap="none" spc="0" normalizeH="0" baseline="0" noProof="0" err="1">
                <a:ln>
                  <a:noFill/>
                </a:ln>
                <a:solidFill>
                  <a:schemeClr val="bg1"/>
                </a:solidFill>
                <a:effectLst/>
                <a:uLnTx/>
                <a:uFillTx/>
                <a:latin typeface="Arial" panose="020B0604020202020204" pitchFamily="34" charset="0"/>
                <a:ea typeface="+mn-ea"/>
                <a:cs typeface="Arial" panose="020B0604020202020204" pitchFamily="34" charset="0"/>
              </a:rPr>
              <a:t>tumors</a:t>
            </a:r>
            <a:r>
              <a:rPr kumimoji="0" lang="en-GB" sz="1467"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 had </a:t>
            </a:r>
            <a:r>
              <a:rPr kumimoji="0" lang="en-GB" sz="1467" b="0" i="1"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ESR1</a:t>
            </a:r>
            <a:r>
              <a:rPr kumimoji="0" lang="en-GB" sz="1467"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m</a:t>
            </a:r>
          </a:p>
          <a:p>
            <a:pPr marL="228611" marR="0" lvl="0" indent="-228611" algn="l" defTabSz="575735" rtl="0" eaLnBrk="1" fontAlgn="base" latinLnBrk="0" hangingPunct="1">
              <a:lnSpc>
                <a:spcPct val="100000"/>
              </a:lnSpc>
              <a:spcBef>
                <a:spcPts val="0"/>
              </a:spcBef>
              <a:spcAft>
                <a:spcPts val="378"/>
              </a:spcAft>
              <a:buClr>
                <a:schemeClr val="bg2"/>
              </a:buClr>
              <a:buSzPct val="100000"/>
              <a:buFont typeface="Arial" panose="020B0604020202020204" pitchFamily="34" charset="0"/>
              <a:buChar char="•"/>
              <a:tabLst/>
              <a:defRPr/>
            </a:pPr>
            <a:r>
              <a:rPr kumimoji="0" lang="en-GB" sz="1467"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INV-PFS in the ITT population</a:t>
            </a:r>
          </a:p>
          <a:p>
            <a:pPr marL="0" marR="0" lvl="0" indent="0" algn="l" defTabSz="575735" rtl="0" eaLnBrk="1" fontAlgn="base" latinLnBrk="0" hangingPunct="1">
              <a:lnSpc>
                <a:spcPct val="100000"/>
              </a:lnSpc>
              <a:spcBef>
                <a:spcPts val="0"/>
              </a:spcBef>
              <a:spcAft>
                <a:spcPts val="221"/>
              </a:spcAft>
              <a:buClr>
                <a:schemeClr val="bg2"/>
              </a:buClr>
              <a:buSzPct val="100000"/>
              <a:buFontTx/>
              <a:buNone/>
              <a:tabLst/>
              <a:defRPr/>
            </a:pPr>
            <a:r>
              <a:rPr kumimoji="0" lang="en-GB" sz="1467"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Key secondary endpoints </a:t>
            </a:r>
          </a:p>
          <a:p>
            <a:pPr marL="228611" marR="0" lvl="0" indent="-228611" algn="l" defTabSz="575735" rtl="0" eaLnBrk="1" fontAlgn="base" latinLnBrk="0" hangingPunct="1">
              <a:lnSpc>
                <a:spcPct val="100000"/>
              </a:lnSpc>
              <a:spcBef>
                <a:spcPts val="0"/>
              </a:spcBef>
              <a:spcAft>
                <a:spcPts val="221"/>
              </a:spcAft>
              <a:buClr>
                <a:schemeClr val="bg2"/>
              </a:buClr>
              <a:buSzPct val="100000"/>
              <a:buFont typeface="Arial" panose="020B0604020202020204" pitchFamily="34" charset="0"/>
              <a:buChar char="•"/>
              <a:tabLst/>
              <a:defRPr/>
            </a:pPr>
            <a:r>
              <a:rPr kumimoji="0" lang="en-GB" sz="1467"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OS</a:t>
            </a:r>
            <a:endParaRPr kumimoji="0" lang="en-GB" sz="1467" b="0" i="0" u="none" strike="noStrike" kern="1200" cap="none" spc="0" normalizeH="0" baseline="30000" noProof="0">
              <a:ln>
                <a:noFill/>
              </a:ln>
              <a:solidFill>
                <a:schemeClr val="bg1"/>
              </a:solidFill>
              <a:effectLst/>
              <a:uLnTx/>
              <a:uFillTx/>
              <a:latin typeface="Arial" panose="020B0604020202020204" pitchFamily="34" charset="0"/>
              <a:ea typeface="+mn-ea"/>
              <a:cs typeface="Arial" panose="020B0604020202020204" pitchFamily="34" charset="0"/>
            </a:endParaRPr>
          </a:p>
          <a:p>
            <a:pPr marL="215901" marR="0" lvl="0" indent="-215901" algn="l" defTabSz="575735" rtl="0" eaLnBrk="1" fontAlgn="base" latinLnBrk="0" hangingPunct="1">
              <a:lnSpc>
                <a:spcPct val="100000"/>
              </a:lnSpc>
              <a:spcBef>
                <a:spcPts val="0"/>
              </a:spcBef>
              <a:spcAft>
                <a:spcPts val="221"/>
              </a:spcAft>
              <a:buClr>
                <a:schemeClr val="bg2"/>
              </a:buClr>
              <a:buSzPct val="100000"/>
              <a:buFont typeface="Arial" panose="020B0604020202020204" pitchFamily="34" charset="0"/>
              <a:buChar char="•"/>
              <a:tabLst/>
              <a:defRPr/>
            </a:pPr>
            <a:r>
              <a:rPr kumimoji="0" lang="en-GB" sz="1467"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INV-assessed ORR, </a:t>
            </a:r>
            <a:r>
              <a:rPr kumimoji="0" lang="en-GB" sz="1467" b="0" i="0" u="none" strike="noStrike" kern="1200" cap="none" spc="0" normalizeH="0" baseline="0" noProof="0" err="1">
                <a:ln>
                  <a:noFill/>
                </a:ln>
                <a:solidFill>
                  <a:schemeClr val="bg1"/>
                </a:solidFill>
                <a:effectLst/>
                <a:uLnTx/>
                <a:uFillTx/>
                <a:latin typeface="Arial" panose="020B0604020202020204" pitchFamily="34" charset="0"/>
                <a:ea typeface="+mn-ea"/>
                <a:cs typeface="Arial" panose="020B0604020202020204" pitchFamily="34" charset="0"/>
              </a:rPr>
              <a:t>DoR</a:t>
            </a:r>
            <a:endParaRPr kumimoji="0" lang="en-GB" sz="1467" b="0"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endParaRPr>
          </a:p>
        </p:txBody>
      </p:sp>
      <p:sp>
        <p:nvSpPr>
          <p:cNvPr id="28" name="Oval 27">
            <a:extLst>
              <a:ext uri="{FF2B5EF4-FFF2-40B4-BE49-F238E27FC236}">
                <a16:creationId xmlns:a16="http://schemas.microsoft.com/office/drawing/2014/main" id="{A38D2712-4865-FEC8-859D-F683AE6BA918}"/>
              </a:ext>
            </a:extLst>
          </p:cNvPr>
          <p:cNvSpPr/>
          <p:nvPr/>
        </p:nvSpPr>
        <p:spPr>
          <a:xfrm>
            <a:off x="5445148" y="2209776"/>
            <a:ext cx="562267" cy="566667"/>
          </a:xfrm>
          <a:prstGeom prst="ellipse">
            <a:avLst/>
          </a:prstGeom>
          <a:solidFill>
            <a:sysClr val="window" lastClr="FFFFFF"/>
          </a:solidFill>
          <a:ln w="28575" cap="flat" cmpd="sng" algn="ctr">
            <a:solidFill>
              <a:sysClr val="windowText" lastClr="000000"/>
            </a:solidFill>
            <a:prstDash val="solid"/>
            <a:miter lim="800000"/>
          </a:ln>
          <a:effectLst/>
        </p:spPr>
        <p:txBody>
          <a:bodyPr rtlCol="0" anchor="ctr"/>
          <a:lstStyle/>
          <a:p>
            <a:pPr marL="0" marR="0" lvl="0" indent="0" algn="ctr" defTabSz="304815" rtl="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R 1:1</a:t>
            </a:r>
          </a:p>
        </p:txBody>
      </p:sp>
      <p:cxnSp>
        <p:nvCxnSpPr>
          <p:cNvPr id="29" name="Connector: Elbow 28">
            <a:extLst>
              <a:ext uri="{FF2B5EF4-FFF2-40B4-BE49-F238E27FC236}">
                <a16:creationId xmlns:a16="http://schemas.microsoft.com/office/drawing/2014/main" id="{F4A19CB3-54C8-D203-4985-C9B01AC03E58}"/>
              </a:ext>
            </a:extLst>
          </p:cNvPr>
          <p:cNvCxnSpPr>
            <a:cxnSpLocks/>
            <a:stCxn id="28" idx="0"/>
            <a:endCxn id="32" idx="1"/>
          </p:cNvCxnSpPr>
          <p:nvPr/>
        </p:nvCxnSpPr>
        <p:spPr>
          <a:xfrm rot="5400000" flipH="1" flipV="1">
            <a:off x="6035223" y="1767071"/>
            <a:ext cx="133764" cy="751646"/>
          </a:xfrm>
          <a:prstGeom prst="bentConnector2">
            <a:avLst/>
          </a:prstGeom>
          <a:noFill/>
          <a:ln w="28575" cap="flat" cmpd="sng" algn="ctr">
            <a:solidFill>
              <a:sysClr val="windowText" lastClr="000000"/>
            </a:solidFill>
            <a:prstDash val="solid"/>
            <a:miter lim="800000"/>
            <a:tailEnd type="triangle"/>
          </a:ln>
          <a:effectLst/>
        </p:spPr>
      </p:cxnSp>
      <p:sp>
        <p:nvSpPr>
          <p:cNvPr id="32" name="Google Shape;506;p63">
            <a:extLst>
              <a:ext uri="{FF2B5EF4-FFF2-40B4-BE49-F238E27FC236}">
                <a16:creationId xmlns:a16="http://schemas.microsoft.com/office/drawing/2014/main" id="{7F1D6E35-8A8B-49B6-D7CF-C48819A0A400}"/>
              </a:ext>
            </a:extLst>
          </p:cNvPr>
          <p:cNvSpPr/>
          <p:nvPr/>
        </p:nvSpPr>
        <p:spPr>
          <a:xfrm>
            <a:off x="6477928" y="1671615"/>
            <a:ext cx="3892011" cy="808794"/>
          </a:xfrm>
          <a:prstGeom prst="roundRect">
            <a:avLst>
              <a:gd name="adj" fmla="val 0"/>
            </a:avLst>
          </a:prstGeom>
          <a:solidFill>
            <a:srgbClr val="6E1E50"/>
          </a:solidFill>
          <a:ln w="9525" cap="flat" cmpd="sng">
            <a:noFill/>
            <a:prstDash val="solid"/>
            <a:round/>
            <a:headEnd type="none" w="sm" len="sm"/>
            <a:tailEnd type="none" w="sm" len="sm"/>
          </a:ln>
          <a:effectLst/>
        </p:spPr>
        <p:txBody>
          <a:bodyPr spcFirstLastPara="1" wrap="square" lIns="22667" tIns="38360" rIns="22667" bIns="38360" anchor="ctr" anchorCtr="0">
            <a:noAutofit/>
          </a:bodyPr>
          <a:lstStyle/>
          <a:p>
            <a:pPr marL="0" marR="0" lvl="0" indent="0" algn="ctr" defTabSz="304815" rtl="0" eaLnBrk="1" fontAlgn="base" latinLnBrk="0" hangingPunct="1">
              <a:lnSpc>
                <a:spcPct val="100000"/>
              </a:lnSpc>
              <a:spcBef>
                <a:spcPct val="0"/>
              </a:spcBef>
              <a:spcAft>
                <a:spcPts val="126"/>
              </a:spcAft>
              <a:buClr>
                <a:srgbClr val="38414A"/>
              </a:buClr>
              <a:buSzTx/>
              <a:buFontTx/>
              <a:buNone/>
              <a:tabLst/>
              <a:defRPr/>
            </a:pPr>
            <a:r>
              <a:rPr kumimoji="0" lang="en-GB" sz="1333" b="1" i="0" u="none" strike="noStrike" kern="0" cap="none" spc="0" normalizeH="0" baseline="0" noProof="0" dirty="0" err="1">
                <a:ln>
                  <a:noFill/>
                </a:ln>
                <a:solidFill>
                  <a:prstClr val="white"/>
                </a:solidFill>
                <a:effectLst/>
                <a:uLnTx/>
                <a:uFillTx/>
                <a:latin typeface="Arial" panose="020B0604020202020204" pitchFamily="34" charset="0"/>
                <a:ea typeface="+mn-ea"/>
                <a:cs typeface="Arial" panose="020B0604020202020204" pitchFamily="34" charset="0"/>
              </a:rPr>
              <a:t>Giredestrant</a:t>
            </a:r>
            <a:r>
              <a:rPr kumimoji="0" lang="en-GB" sz="1333"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 + everolimus</a:t>
            </a:r>
            <a:r>
              <a:rPr kumimoji="0" lang="en-GB" sz="1333" b="1" i="0" u="none" strike="noStrike" kern="0" cap="none" spc="0" normalizeH="0" baseline="30000" noProof="0">
                <a:ln>
                  <a:noFill/>
                </a:ln>
                <a:solidFill>
                  <a:prstClr val="white"/>
                </a:solidFill>
                <a:effectLst/>
                <a:uLnTx/>
                <a:uFillTx/>
                <a:latin typeface="Arial" panose="020B0604020202020204" pitchFamily="34" charset="0"/>
                <a:ea typeface="+mn-ea"/>
                <a:cs typeface="Arial" panose="020B0604020202020204" pitchFamily="34" charset="0"/>
              </a:rPr>
              <a:t>†</a:t>
            </a:r>
          </a:p>
        </p:txBody>
      </p:sp>
      <p:sp>
        <p:nvSpPr>
          <p:cNvPr id="33" name="Google Shape;506;p63">
            <a:extLst>
              <a:ext uri="{FF2B5EF4-FFF2-40B4-BE49-F238E27FC236}">
                <a16:creationId xmlns:a16="http://schemas.microsoft.com/office/drawing/2014/main" id="{65163272-51D4-08D1-307E-A94FFF6BF347}"/>
              </a:ext>
            </a:extLst>
          </p:cNvPr>
          <p:cNvSpPr/>
          <p:nvPr/>
        </p:nvSpPr>
        <p:spPr>
          <a:xfrm>
            <a:off x="6477928" y="2547853"/>
            <a:ext cx="3892011" cy="731919"/>
          </a:xfrm>
          <a:prstGeom prst="roundRect">
            <a:avLst>
              <a:gd name="adj" fmla="val 0"/>
            </a:avLst>
          </a:prstGeom>
          <a:solidFill>
            <a:schemeClr val="bg1">
              <a:lumMod val="50000"/>
            </a:schemeClr>
          </a:solidFill>
          <a:ln w="9525" cap="flat" cmpd="sng">
            <a:noFill/>
            <a:prstDash val="solid"/>
            <a:round/>
            <a:headEnd type="none" w="sm" len="sm"/>
            <a:tailEnd type="none" w="sm" len="sm"/>
          </a:ln>
          <a:effectLst/>
        </p:spPr>
        <p:txBody>
          <a:bodyPr spcFirstLastPara="1" wrap="square" lIns="22667" tIns="38360" rIns="22667" bIns="38360" anchor="ctr" anchorCtr="0">
            <a:noAutofit/>
          </a:bodyPr>
          <a:lstStyle/>
          <a:p>
            <a:pPr marL="0" marR="0" lvl="0" indent="0" algn="ctr" defTabSz="304815" rtl="0" eaLnBrk="1" fontAlgn="base" latinLnBrk="0" hangingPunct="1">
              <a:lnSpc>
                <a:spcPct val="100000"/>
              </a:lnSpc>
              <a:spcBef>
                <a:spcPct val="0"/>
              </a:spcBef>
              <a:spcAft>
                <a:spcPts val="126"/>
              </a:spcAft>
              <a:buClr>
                <a:srgbClr val="38414A"/>
              </a:buClr>
              <a:buSzTx/>
              <a:buFontTx/>
              <a:buNone/>
              <a:tabLst/>
              <a:defRPr/>
            </a:pPr>
            <a:r>
              <a:rPr kumimoji="0" lang="en-GB" sz="1333"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SOC ET</a:t>
            </a:r>
            <a:r>
              <a:rPr kumimoji="0" lang="en-GB" sz="1333" b="1" i="0" u="none" strike="noStrike" kern="0" cap="none" spc="0" normalizeH="0" baseline="30000" noProof="0">
                <a:ln>
                  <a:noFill/>
                </a:ln>
                <a:solidFill>
                  <a:prstClr val="white"/>
                </a:solidFill>
                <a:effectLst/>
                <a:uLnTx/>
                <a:uFillTx/>
                <a:latin typeface="Arial" panose="020B0604020202020204" pitchFamily="34" charset="0"/>
                <a:ea typeface="+mn-ea"/>
                <a:cs typeface="Arial" panose="020B0604020202020204" pitchFamily="34" charset="0"/>
              </a:rPr>
              <a:t>†</a:t>
            </a:r>
            <a:r>
              <a:rPr kumimoji="0" lang="en-GB" sz="1333"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 + everolimus</a:t>
            </a:r>
            <a:r>
              <a:rPr kumimoji="0" lang="en-GB" sz="1333" b="1" i="0" u="none" strike="noStrike" kern="0" cap="none" spc="0" normalizeH="0" baseline="30000" noProof="0">
                <a:ln>
                  <a:noFill/>
                </a:ln>
                <a:solidFill>
                  <a:prstClr val="white"/>
                </a:solidFill>
                <a:effectLst/>
                <a:uLnTx/>
                <a:uFillTx/>
                <a:latin typeface="Arial" panose="020B0604020202020204" pitchFamily="34" charset="0"/>
                <a:ea typeface="+mn-ea"/>
                <a:cs typeface="Arial" panose="020B0604020202020204" pitchFamily="34" charset="0"/>
              </a:rPr>
              <a:t>†</a:t>
            </a:r>
            <a:br>
              <a:rPr kumimoji="0" lang="en-GB" sz="933"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br>
            <a:r>
              <a:rPr kumimoji="0" lang="en-GB" sz="933" b="0" i="0" u="none" strike="noStrike" kern="0" cap="none" spc="0" normalizeH="0" baseline="30000" noProof="0">
                <a:ln>
                  <a:noFill/>
                </a:ln>
                <a:solidFill>
                  <a:prstClr val="white"/>
                </a:solidFill>
                <a:effectLst/>
                <a:uLnTx/>
                <a:uFillTx/>
                <a:latin typeface="Arial" panose="020B0604020202020204" pitchFamily="34" charset="0"/>
                <a:ea typeface="+mn-ea"/>
                <a:cs typeface="Arial" panose="020B0604020202020204" pitchFamily="34" charset="0"/>
              </a:rPr>
              <a:t>†</a:t>
            </a:r>
            <a:r>
              <a:rPr kumimoji="0" lang="en-GB" sz="933"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Exemestane/fulvestrant/tamoxifen</a:t>
            </a:r>
            <a:endParaRPr kumimoji="0" lang="en-GB" sz="933" b="0" i="0" u="none" strike="noStrike" kern="0" cap="none" spc="0" normalizeH="0" baseline="3000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4" name="Google Shape;506;p63">
            <a:extLst>
              <a:ext uri="{FF2B5EF4-FFF2-40B4-BE49-F238E27FC236}">
                <a16:creationId xmlns:a16="http://schemas.microsoft.com/office/drawing/2014/main" id="{339B850F-A7F9-A603-5198-D0A52B9143E8}"/>
              </a:ext>
            </a:extLst>
          </p:cNvPr>
          <p:cNvSpPr/>
          <p:nvPr/>
        </p:nvSpPr>
        <p:spPr>
          <a:xfrm rot="5400000">
            <a:off x="10389846" y="1733684"/>
            <a:ext cx="1608155" cy="1477569"/>
          </a:xfrm>
          <a:prstGeom prst="roundRect">
            <a:avLst>
              <a:gd name="adj" fmla="val 0"/>
            </a:avLst>
          </a:prstGeom>
          <a:solidFill>
            <a:srgbClr val="E7E6E6"/>
          </a:solidFill>
          <a:ln w="9525" cap="flat" cmpd="sng">
            <a:noFill/>
            <a:prstDash val="solid"/>
            <a:round/>
            <a:headEnd type="none" w="sm" len="sm"/>
            <a:tailEnd type="none" w="sm" len="sm"/>
          </a:ln>
          <a:effectLst/>
        </p:spPr>
        <p:txBody>
          <a:bodyPr spcFirstLastPara="1" vert="vert270" wrap="square" lIns="0" tIns="0" rIns="45333" bIns="0" anchor="ctr" anchorCtr="0">
            <a:noAutofit/>
          </a:bodyPr>
          <a:lstStyle/>
          <a:p>
            <a:pPr marL="0" marR="0" lvl="0" indent="0" algn="ctr" defTabSz="304815" rtl="0" eaLnBrk="1" fontAlgn="base" latinLnBrk="0" hangingPunct="1">
              <a:lnSpc>
                <a:spcPct val="100000"/>
              </a:lnSpc>
              <a:spcBef>
                <a:spcPct val="0"/>
              </a:spcBef>
              <a:spcAft>
                <a:spcPts val="0"/>
              </a:spcAft>
              <a:buClr>
                <a:srgbClr val="38414A"/>
              </a:buClr>
              <a:buSzTx/>
              <a:buFontTx/>
              <a:buNone/>
              <a:tabLst/>
              <a:defRPr/>
            </a:pPr>
            <a:r>
              <a:rPr kumimoji="0" lang="en-GB" sz="1333"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Until PD</a:t>
            </a:r>
            <a:br>
              <a:rPr kumimoji="0" lang="en-GB" sz="1333"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br>
            <a:r>
              <a:rPr kumimoji="0" lang="en-GB" sz="1333"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or </a:t>
            </a:r>
            <a:br>
              <a:rPr kumimoji="0" lang="en-GB" sz="1333"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br>
            <a:r>
              <a:rPr kumimoji="0" lang="en-GB" sz="1333"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unacceptable toxicity </a:t>
            </a:r>
          </a:p>
        </p:txBody>
      </p:sp>
      <p:cxnSp>
        <p:nvCxnSpPr>
          <p:cNvPr id="35" name="Straight Arrow Connector 34">
            <a:extLst>
              <a:ext uri="{FF2B5EF4-FFF2-40B4-BE49-F238E27FC236}">
                <a16:creationId xmlns:a16="http://schemas.microsoft.com/office/drawing/2014/main" id="{D2933208-8A39-0123-A12C-3A3AE9DAB8D2}"/>
              </a:ext>
            </a:extLst>
          </p:cNvPr>
          <p:cNvCxnSpPr>
            <a:cxnSpLocks/>
            <a:endCxn id="28" idx="2"/>
          </p:cNvCxnSpPr>
          <p:nvPr/>
        </p:nvCxnSpPr>
        <p:spPr>
          <a:xfrm>
            <a:off x="5034258" y="2493109"/>
            <a:ext cx="410890" cy="0"/>
          </a:xfrm>
          <a:prstGeom prst="straightConnector1">
            <a:avLst/>
          </a:prstGeom>
          <a:noFill/>
          <a:ln w="28575" cap="flat" cmpd="sng" algn="ctr">
            <a:solidFill>
              <a:sysClr val="windowText" lastClr="000000"/>
            </a:solidFill>
            <a:prstDash val="solid"/>
            <a:miter lim="800000"/>
            <a:tailEnd type="triangle"/>
          </a:ln>
          <a:effectLst/>
        </p:spPr>
      </p:cxnSp>
      <p:cxnSp>
        <p:nvCxnSpPr>
          <p:cNvPr id="37" name="Connector: Elbow 36">
            <a:extLst>
              <a:ext uri="{FF2B5EF4-FFF2-40B4-BE49-F238E27FC236}">
                <a16:creationId xmlns:a16="http://schemas.microsoft.com/office/drawing/2014/main" id="{F16C4BBD-CA18-BC92-7A38-1B21DE282C29}"/>
              </a:ext>
            </a:extLst>
          </p:cNvPr>
          <p:cNvCxnSpPr>
            <a:cxnSpLocks/>
            <a:stCxn id="28" idx="4"/>
            <a:endCxn id="33" idx="1"/>
          </p:cNvCxnSpPr>
          <p:nvPr/>
        </p:nvCxnSpPr>
        <p:spPr>
          <a:xfrm rot="16200000" flipH="1">
            <a:off x="6033420" y="2469305"/>
            <a:ext cx="137370" cy="751646"/>
          </a:xfrm>
          <a:prstGeom prst="bentConnector2">
            <a:avLst/>
          </a:prstGeom>
          <a:noFill/>
          <a:ln w="28575" cap="flat" cmpd="sng" algn="ctr">
            <a:solidFill>
              <a:sysClr val="windowText" lastClr="000000"/>
            </a:solidFill>
            <a:prstDash val="solid"/>
            <a:miter lim="800000"/>
            <a:tailEnd type="triangle"/>
          </a:ln>
          <a:effectLst/>
          <a:scene3d>
            <a:camera prst="orthographicFront">
              <a:rot lat="0" lon="0" rev="0"/>
            </a:camera>
            <a:lightRig rig="threePt" dir="t"/>
          </a:scene3d>
        </p:spPr>
      </p:cxnSp>
      <p:sp>
        <p:nvSpPr>
          <p:cNvPr id="38" name="TextBox 37">
            <a:extLst>
              <a:ext uri="{FF2B5EF4-FFF2-40B4-BE49-F238E27FC236}">
                <a16:creationId xmlns:a16="http://schemas.microsoft.com/office/drawing/2014/main" id="{761D95F3-D8AD-45FD-FC78-700DBD5108C0}"/>
              </a:ext>
            </a:extLst>
          </p:cNvPr>
          <p:cNvSpPr txBox="1"/>
          <p:nvPr/>
        </p:nvSpPr>
        <p:spPr>
          <a:xfrm>
            <a:off x="651367" y="4015382"/>
            <a:ext cx="4531212" cy="888903"/>
          </a:xfrm>
          <a:prstGeom prst="rect">
            <a:avLst/>
          </a:prstGeom>
          <a:noFill/>
        </p:spPr>
        <p:txBody>
          <a:bodyPr wrap="square" lIns="0" tIns="0" rIns="0" bIns="0" rtlCol="0">
            <a:noAutofit/>
          </a:bodyPr>
          <a:lstStyle/>
          <a:p>
            <a:pPr marL="0" marR="0" lvl="0" indent="0" algn="l" defTabSz="575735" rtl="0" eaLnBrk="1" fontAlgn="base" latinLnBrk="0" hangingPunct="1">
              <a:lnSpc>
                <a:spcPct val="100000"/>
              </a:lnSpc>
              <a:spcBef>
                <a:spcPts val="0"/>
              </a:spcBef>
              <a:spcAft>
                <a:spcPts val="378"/>
              </a:spcAft>
              <a:buClr>
                <a:srgbClr val="57649D"/>
              </a:buClr>
              <a:buSzPct val="100000"/>
              <a:buFontTx/>
              <a:buNone/>
              <a:tabLst/>
              <a:defRPr/>
            </a:pPr>
            <a:r>
              <a:rPr kumimoji="0" lang="en-GB" sz="1467"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Stratification factors</a:t>
            </a:r>
          </a:p>
          <a:p>
            <a:pPr marL="215901" marR="0" lvl="0" indent="-215901" algn="l" defTabSz="575735" rtl="0" eaLnBrk="1" fontAlgn="base" latinLnBrk="0" hangingPunct="1">
              <a:lnSpc>
                <a:spcPct val="100000"/>
              </a:lnSpc>
              <a:spcBef>
                <a:spcPts val="0"/>
              </a:spcBef>
              <a:spcAft>
                <a:spcPts val="378"/>
              </a:spcAft>
              <a:buClr>
                <a:schemeClr val="bg2"/>
              </a:buClr>
              <a:buSzPct val="100000"/>
              <a:buFont typeface="Arial" panose="020B0604020202020204" pitchFamily="34" charset="0"/>
              <a:buChar char="•"/>
              <a:tabLst/>
              <a:defRPr/>
            </a:pPr>
            <a:r>
              <a:rPr kumimoji="0" lang="en-GB" sz="14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Prior treatment with fulvestrant (yes vs no)</a:t>
            </a:r>
          </a:p>
          <a:p>
            <a:pPr marL="215901" marR="0" lvl="0" indent="-215901" algn="l" defTabSz="575735" rtl="0" eaLnBrk="1" fontAlgn="base" latinLnBrk="0" hangingPunct="1">
              <a:lnSpc>
                <a:spcPct val="100000"/>
              </a:lnSpc>
              <a:spcBef>
                <a:spcPts val="0"/>
              </a:spcBef>
              <a:spcAft>
                <a:spcPts val="378"/>
              </a:spcAft>
              <a:buClr>
                <a:schemeClr val="bg2"/>
              </a:buClr>
              <a:buSzPct val="100000"/>
              <a:buFont typeface="Arial" panose="020B0604020202020204" pitchFamily="34" charset="0"/>
              <a:buChar char="•"/>
              <a:tabLst/>
              <a:defRPr/>
            </a:pPr>
            <a:r>
              <a:rPr kumimoji="0" lang="en-GB" sz="1467" b="0" i="1"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ESR1</a:t>
            </a:r>
            <a:r>
              <a:rPr kumimoji="0" lang="en-GB" sz="14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 (yes vs no/indeterminate)</a:t>
            </a:r>
          </a:p>
          <a:p>
            <a:pPr marL="215901" marR="0" lvl="0" indent="-215901" algn="l" defTabSz="575735" rtl="0" eaLnBrk="1" fontAlgn="base" latinLnBrk="0" hangingPunct="1">
              <a:lnSpc>
                <a:spcPct val="100000"/>
              </a:lnSpc>
              <a:spcBef>
                <a:spcPts val="0"/>
              </a:spcBef>
              <a:spcAft>
                <a:spcPts val="378"/>
              </a:spcAft>
              <a:buClr>
                <a:schemeClr val="bg2"/>
              </a:buClr>
              <a:buSzPct val="100000"/>
              <a:buFont typeface="Arial" panose="020B0604020202020204" pitchFamily="34" charset="0"/>
              <a:buChar char="•"/>
              <a:tabLst/>
              <a:defRPr/>
            </a:pPr>
            <a:r>
              <a:rPr kumimoji="0" lang="en-GB" sz="14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Site of disease (visceral [lung and/or </a:t>
            </a:r>
            <a:br>
              <a:rPr kumimoji="0" lang="en-GB" sz="14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br>
            <a:r>
              <a:rPr kumimoji="0" lang="en-GB" sz="14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liver involvement] vs non-visceral)</a:t>
            </a:r>
          </a:p>
        </p:txBody>
      </p:sp>
      <p:sp>
        <p:nvSpPr>
          <p:cNvPr id="42" name="Google Shape;104;p9">
            <a:extLst>
              <a:ext uri="{FF2B5EF4-FFF2-40B4-BE49-F238E27FC236}">
                <a16:creationId xmlns:a16="http://schemas.microsoft.com/office/drawing/2014/main" id="{0E34B22B-255D-5CB0-D1F9-14CEE1F68FE8}"/>
              </a:ext>
            </a:extLst>
          </p:cNvPr>
          <p:cNvSpPr/>
          <p:nvPr/>
        </p:nvSpPr>
        <p:spPr>
          <a:xfrm>
            <a:off x="523034" y="1413770"/>
            <a:ext cx="4510845" cy="2057452"/>
          </a:xfrm>
          <a:prstGeom prst="roundRect">
            <a:avLst>
              <a:gd name="adj" fmla="val 0"/>
            </a:avLst>
          </a:prstGeom>
          <a:solidFill>
            <a:srgbClr val="FFFFFF"/>
          </a:solidFill>
          <a:ln w="38100" cap="flat" cmpd="sng">
            <a:solidFill>
              <a:schemeClr val="tx1"/>
            </a:solidFill>
            <a:prstDash val="solid"/>
            <a:round/>
            <a:headEnd type="none" w="sm" len="sm"/>
            <a:tailEnd type="none" w="sm" len="sm"/>
          </a:ln>
        </p:spPr>
        <p:txBody>
          <a:bodyPr spcFirstLastPara="1" wrap="square" lIns="274320" tIns="24000" rIns="81267" bIns="40600" anchor="ctr" anchorCtr="0">
            <a:noAutofit/>
          </a:bodyPr>
          <a:lstStyle/>
          <a:p>
            <a:pPr marL="0" marR="0" lvl="0" indent="0" algn="ctr" defTabSz="914400" rtl="0" eaLnBrk="1" fontAlgn="auto" latinLnBrk="0" hangingPunct="1">
              <a:lnSpc>
                <a:spcPct val="100000"/>
              </a:lnSpc>
              <a:spcBef>
                <a:spcPts val="400"/>
              </a:spcBef>
              <a:spcAft>
                <a:spcPts val="0"/>
              </a:spcAft>
              <a:buClr>
                <a:srgbClr val="000000"/>
              </a:buClr>
              <a:buSzPts val="1600"/>
              <a:buFontTx/>
              <a:buNone/>
              <a:tabLst/>
              <a:defRPr/>
            </a:pPr>
            <a:r>
              <a:rPr kumimoji="0" lang="en-US" sz="1333" b="1" i="0" u="none" strike="noStrike" kern="0" cap="none" spc="0" normalizeH="0" baseline="0" noProof="0">
                <a:ln>
                  <a:noFill/>
                </a:ln>
                <a:solidFill>
                  <a:prstClr val="black"/>
                </a:solidFill>
                <a:effectLst/>
                <a:uLnTx/>
                <a:uFillTx/>
                <a:latin typeface="Arial" panose="020B0604020202020204"/>
                <a:ea typeface="Arial"/>
                <a:cs typeface="Arial"/>
                <a:sym typeface="Arial"/>
              </a:rPr>
              <a:t>Key eligibility criteria*</a:t>
            </a:r>
          </a:p>
          <a:p>
            <a:pPr marL="190510" marR="0" lvl="0" indent="-190510" algn="l" defTabSz="914400" rtl="0" eaLnBrk="1" fontAlgn="auto" latinLnBrk="0" hangingPunct="1">
              <a:lnSpc>
                <a:spcPct val="100000"/>
              </a:lnSpc>
              <a:spcBef>
                <a:spcPts val="400"/>
              </a:spcBef>
              <a:spcAft>
                <a:spcPts val="0"/>
              </a:spcAft>
              <a:buClr>
                <a:schemeClr val="bg2"/>
              </a:buClr>
              <a:buSzPct val="100000"/>
              <a:buFont typeface="Arial" panose="020B0604020202020204" pitchFamily="34" charset="0"/>
              <a:buChar char="•"/>
              <a:tabLst/>
              <a:defRPr/>
            </a:pPr>
            <a:r>
              <a:rPr kumimoji="0" lang="en-US" sz="1333" b="0" i="0" u="none" strike="noStrike" kern="0" cap="none" spc="0" normalizeH="0" baseline="0" noProof="0">
                <a:ln>
                  <a:noFill/>
                </a:ln>
                <a:solidFill>
                  <a:prstClr val="black"/>
                </a:solidFill>
                <a:effectLst/>
                <a:uLnTx/>
                <a:uFillTx/>
                <a:latin typeface="Arial" panose="020B0604020202020204"/>
                <a:ea typeface="Arial"/>
                <a:cs typeface="Arial"/>
                <a:sym typeface="Arial"/>
              </a:rPr>
              <a:t>ER+/HER2</a:t>
            </a:r>
            <a:r>
              <a:rPr lang="en-US" sz="1333" kern="0">
                <a:solidFill>
                  <a:prstClr val="black"/>
                </a:solidFill>
                <a:latin typeface="Arial" panose="020B0604020202020204"/>
                <a:ea typeface="Arial"/>
                <a:cs typeface="Arial"/>
                <a:sym typeface="Arial"/>
              </a:rPr>
              <a:t>-</a:t>
            </a:r>
            <a:r>
              <a:rPr kumimoji="0" lang="en-US" sz="1333" b="0" i="0" u="none" strike="noStrike" kern="0" cap="none" spc="0" normalizeH="0" baseline="0" noProof="0">
                <a:ln>
                  <a:noFill/>
                </a:ln>
                <a:solidFill>
                  <a:prstClr val="black"/>
                </a:solidFill>
                <a:effectLst/>
                <a:uLnTx/>
                <a:uFillTx/>
                <a:latin typeface="Arial" panose="020B0604020202020204"/>
                <a:ea typeface="Arial"/>
                <a:cs typeface="Arial"/>
                <a:sym typeface="Arial"/>
              </a:rPr>
              <a:t> ABC (1-3L of therapy)</a:t>
            </a:r>
          </a:p>
          <a:p>
            <a:pPr marL="190510" marR="0" lvl="0" indent="-190510" algn="l" defTabSz="914400" rtl="0" eaLnBrk="1" fontAlgn="auto" latinLnBrk="0" hangingPunct="1">
              <a:lnSpc>
                <a:spcPct val="100000"/>
              </a:lnSpc>
              <a:spcBef>
                <a:spcPts val="400"/>
              </a:spcBef>
              <a:spcAft>
                <a:spcPts val="0"/>
              </a:spcAft>
              <a:buClr>
                <a:schemeClr val="bg2"/>
              </a:buClr>
              <a:buSzPct val="100000"/>
              <a:buFont typeface="Arial" panose="020B0604020202020204" pitchFamily="34" charset="0"/>
              <a:buChar char="•"/>
              <a:tabLst/>
              <a:defRPr/>
            </a:pPr>
            <a:r>
              <a:rPr kumimoji="0" lang="en-GB" sz="1333" b="0" i="0" u="none" strike="noStrike" kern="0" cap="none" spc="0" normalizeH="0" baseline="0" noProof="0">
                <a:ln>
                  <a:noFill/>
                </a:ln>
                <a:solidFill>
                  <a:prstClr val="black"/>
                </a:solidFill>
                <a:effectLst/>
                <a:uLnTx/>
                <a:uFillTx/>
                <a:latin typeface="Arial" panose="020B0604020202020204"/>
                <a:ea typeface="+mn-ea"/>
                <a:cs typeface="Arial"/>
                <a:sym typeface="Arial"/>
              </a:rPr>
              <a:t>≤2 prior lines of ET in the ABC setting</a:t>
            </a:r>
          </a:p>
          <a:p>
            <a:pPr marL="190510" marR="0" lvl="0" indent="-190510" algn="l" defTabSz="914400" rtl="0" eaLnBrk="1" fontAlgn="auto" latinLnBrk="0" hangingPunct="1">
              <a:lnSpc>
                <a:spcPct val="100000"/>
              </a:lnSpc>
              <a:spcBef>
                <a:spcPts val="400"/>
              </a:spcBef>
              <a:spcAft>
                <a:spcPts val="0"/>
              </a:spcAft>
              <a:buClr>
                <a:schemeClr val="bg2"/>
              </a:buClr>
              <a:buSzPct val="100000"/>
              <a:buFont typeface="Arial" panose="020B0604020202020204" pitchFamily="34" charset="0"/>
              <a:buChar char="•"/>
              <a:tabLst/>
              <a:defRPr/>
            </a:pPr>
            <a:r>
              <a:rPr kumimoji="0" lang="en-GB" sz="1333" b="0" i="0" u="none" strike="noStrike" kern="0" cap="none" spc="0" normalizeH="0" baseline="0" noProof="0">
                <a:ln>
                  <a:noFill/>
                </a:ln>
                <a:solidFill>
                  <a:prstClr val="black"/>
                </a:solidFill>
                <a:effectLst/>
                <a:uLnTx/>
                <a:uFillTx/>
                <a:latin typeface="Arial" panose="020B0604020202020204"/>
                <a:ea typeface="+mn-ea"/>
                <a:cs typeface="Arial"/>
                <a:sym typeface="Arial"/>
              </a:rPr>
              <a:t>PD or relapse during/post-CDK4/6i + ET</a:t>
            </a:r>
          </a:p>
          <a:p>
            <a:pPr marL="190510" marR="0" lvl="0" indent="-190510" algn="l" defTabSz="914400" rtl="0" eaLnBrk="1" fontAlgn="auto" latinLnBrk="0" hangingPunct="1">
              <a:lnSpc>
                <a:spcPct val="100000"/>
              </a:lnSpc>
              <a:spcBef>
                <a:spcPts val="400"/>
              </a:spcBef>
              <a:spcAft>
                <a:spcPts val="0"/>
              </a:spcAft>
              <a:buClr>
                <a:schemeClr val="bg2"/>
              </a:buClr>
              <a:buSzPct val="100000"/>
              <a:buFont typeface="Arial" panose="020B0604020202020204" pitchFamily="34" charset="0"/>
              <a:buChar char="•"/>
              <a:tabLst/>
              <a:defRPr/>
            </a:pPr>
            <a:r>
              <a:rPr kumimoji="0" lang="en-US" sz="1333" b="0" i="0" u="none" strike="noStrike" kern="0" cap="none" spc="0" normalizeH="0" baseline="0" noProof="0">
                <a:ln>
                  <a:noFill/>
                </a:ln>
                <a:solidFill>
                  <a:prstClr val="black"/>
                </a:solidFill>
                <a:effectLst/>
                <a:uLnTx/>
                <a:uFillTx/>
                <a:latin typeface="Arial" panose="020B0604020202020204"/>
                <a:ea typeface="+mn-ea"/>
                <a:cs typeface="Arial"/>
                <a:sym typeface="Arial"/>
              </a:rPr>
              <a:t>No prior chemotherapy in the ABC setting</a:t>
            </a:r>
          </a:p>
          <a:p>
            <a:pPr marL="190510" marR="0" lvl="0" indent="-190510" algn="l" defTabSz="914400" rtl="0" eaLnBrk="1" fontAlgn="auto" latinLnBrk="0" hangingPunct="1">
              <a:lnSpc>
                <a:spcPct val="100000"/>
              </a:lnSpc>
              <a:spcBef>
                <a:spcPts val="400"/>
              </a:spcBef>
              <a:spcAft>
                <a:spcPts val="0"/>
              </a:spcAft>
              <a:buClr>
                <a:schemeClr val="bg2"/>
              </a:buClr>
              <a:buSzPct val="100000"/>
              <a:buFont typeface="Arial" panose="020B0604020202020204" pitchFamily="34" charset="0"/>
              <a:buChar char="•"/>
              <a:tabLst/>
              <a:defRPr/>
            </a:pPr>
            <a:r>
              <a:rPr kumimoji="0" lang="en-GB" sz="1333" b="0" i="0" u="none" strike="noStrike" kern="0" cap="none" spc="0" normalizeH="0" baseline="0" noProof="0">
                <a:ln>
                  <a:noFill/>
                </a:ln>
                <a:solidFill>
                  <a:prstClr val="black"/>
                </a:solidFill>
                <a:effectLst/>
                <a:uLnTx/>
                <a:uFillTx/>
                <a:latin typeface="Arial" panose="020B0604020202020204"/>
                <a:ea typeface="+mn-ea"/>
                <a:cs typeface="Arial"/>
                <a:sym typeface="Arial"/>
              </a:rPr>
              <a:t>Measurable disease per RECIST v1.1 or evaluable </a:t>
            </a:r>
            <a:br>
              <a:rPr kumimoji="0" lang="en-GB" sz="1333" b="0" i="0" u="none" strike="noStrike" kern="0" cap="none" spc="0" normalizeH="0" baseline="0" noProof="0">
                <a:ln>
                  <a:noFill/>
                </a:ln>
                <a:solidFill>
                  <a:prstClr val="black"/>
                </a:solidFill>
                <a:effectLst/>
                <a:uLnTx/>
                <a:uFillTx/>
                <a:latin typeface="Arial" panose="020B0604020202020204"/>
                <a:ea typeface="+mn-ea"/>
                <a:cs typeface="Arial"/>
                <a:sym typeface="Arial"/>
              </a:rPr>
            </a:br>
            <a:r>
              <a:rPr kumimoji="0" lang="en-GB" sz="1333" b="0" i="0" u="none" strike="noStrike" kern="0" cap="none" spc="0" normalizeH="0" baseline="0" noProof="0">
                <a:ln>
                  <a:noFill/>
                </a:ln>
                <a:solidFill>
                  <a:prstClr val="black"/>
                </a:solidFill>
                <a:effectLst/>
                <a:uLnTx/>
                <a:uFillTx/>
                <a:latin typeface="Arial" panose="020B0604020202020204"/>
                <a:ea typeface="+mn-ea"/>
                <a:cs typeface="Arial"/>
                <a:sym typeface="Arial"/>
              </a:rPr>
              <a:t>bone metastases</a:t>
            </a:r>
          </a:p>
        </p:txBody>
      </p:sp>
      <p:sp>
        <p:nvSpPr>
          <p:cNvPr id="44" name="TextBox 43">
            <a:extLst>
              <a:ext uri="{FF2B5EF4-FFF2-40B4-BE49-F238E27FC236}">
                <a16:creationId xmlns:a16="http://schemas.microsoft.com/office/drawing/2014/main" id="{DA005029-B38D-DE59-7C70-BF82897A41BD}"/>
              </a:ext>
            </a:extLst>
          </p:cNvPr>
          <p:cNvSpPr txBox="1"/>
          <p:nvPr/>
        </p:nvSpPr>
        <p:spPr>
          <a:xfrm>
            <a:off x="5182579" y="1719855"/>
            <a:ext cx="1203691" cy="297454"/>
          </a:xfrm>
          <a:prstGeom prst="rect">
            <a:avLst/>
          </a:prstGeom>
          <a:noFill/>
        </p:spPr>
        <p:txBody>
          <a:bodyPr wrap="square" anchor="ctr">
            <a:spAutoFit/>
          </a:bodyPr>
          <a:lstStyle/>
          <a:p>
            <a:pPr marL="0" marR="0" lvl="0" indent="0" algn="ctr" defTabSz="304815" rtl="0" eaLnBrk="1" fontAlgn="base" latinLnBrk="0" hangingPunct="1">
              <a:lnSpc>
                <a:spcPct val="100000"/>
              </a:lnSpc>
              <a:spcBef>
                <a:spcPct val="0"/>
              </a:spcBef>
              <a:spcAft>
                <a:spcPts val="629"/>
              </a:spcAft>
              <a:buClr>
                <a:prstClr val="white"/>
              </a:buClr>
              <a:buSzTx/>
              <a:buFontTx/>
              <a:buNone/>
              <a:tabLst/>
              <a:defRPr/>
            </a:pPr>
            <a:r>
              <a:rPr kumimoji="0" lang="en-GB" sz="1333"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 = 373*</a:t>
            </a:r>
            <a:endParaRPr kumimoji="0" lang="en-GB" sz="1333" b="1" i="0" u="none" strike="noStrike" kern="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4" name="TextBox 13">
            <a:extLst>
              <a:ext uri="{FF2B5EF4-FFF2-40B4-BE49-F238E27FC236}">
                <a16:creationId xmlns:a16="http://schemas.microsoft.com/office/drawing/2014/main" id="{AD5F3833-7FAF-1D1E-2265-EB542EEAB9DD}"/>
              </a:ext>
            </a:extLst>
          </p:cNvPr>
          <p:cNvSpPr txBox="1"/>
          <p:nvPr/>
        </p:nvSpPr>
        <p:spPr>
          <a:xfrm>
            <a:off x="651367" y="3553208"/>
            <a:ext cx="3617595" cy="37946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Trial was enriched to 55% of patients with </a:t>
            </a:r>
            <a:r>
              <a:rPr kumimoji="0" lang="en-GB" sz="933" b="0" i="1"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ESR1</a:t>
            </a: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m at baseline (centrally tested via circulating tumour DNA)</a:t>
            </a:r>
            <a:r>
              <a:rPr kumimoji="0" lang="en-US" sz="933" b="0" i="0" u="none" strike="noStrike" kern="1200" cap="none" spc="0" normalizeH="0" baseline="0" noProof="0">
                <a:ln>
                  <a:noFill/>
                </a:ln>
                <a:solidFill>
                  <a:prstClr val="black"/>
                </a:solidFill>
                <a:effectLst/>
                <a:uLnTx/>
                <a:uFillTx/>
                <a:latin typeface="RocheSans"/>
                <a:ea typeface="+mn-ea"/>
                <a:cs typeface="+mn-cs"/>
              </a:rPr>
              <a:t> </a:t>
            </a:r>
            <a:endParaRPr kumimoji="0" lang="en-SG"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6" name="TextBox 15">
            <a:extLst>
              <a:ext uri="{FF2B5EF4-FFF2-40B4-BE49-F238E27FC236}">
                <a16:creationId xmlns:a16="http://schemas.microsoft.com/office/drawing/2014/main" id="{D057E9B3-977E-C863-D43D-5FFAE058F86A}"/>
              </a:ext>
            </a:extLst>
          </p:cNvPr>
          <p:cNvSpPr txBox="1"/>
          <p:nvPr/>
        </p:nvSpPr>
        <p:spPr>
          <a:xfrm>
            <a:off x="6477928" y="3350217"/>
            <a:ext cx="3892011" cy="37946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rPr>
              <a:t>†</a:t>
            </a:r>
            <a:r>
              <a:rPr kumimoji="0" lang="en-GB" sz="933"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a:t>
            </a: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Dexamethasone mouthwash prophylaxis and treatment was </a:t>
            </a:r>
            <a:b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b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strongly recommended per SWISH trial protocol</a:t>
            </a:r>
            <a:endParaRPr kumimoji="0" lang="en-SG"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7234B2CD-EB44-3238-B8DD-628A759EDC93}"/>
              </a:ext>
            </a:extLst>
          </p:cNvPr>
          <p:cNvSpPr txBox="1"/>
          <p:nvPr/>
        </p:nvSpPr>
        <p:spPr>
          <a:xfrm>
            <a:off x="6477928" y="1295710"/>
            <a:ext cx="3892011" cy="276999"/>
          </a:xfrm>
          <a:prstGeom prst="rect">
            <a:avLst/>
          </a:prstGeom>
          <a:noFill/>
        </p:spPr>
        <p:txBody>
          <a:bodyPr wrap="square" anchor="ctr">
            <a:spAutoFit/>
          </a:bodyPr>
          <a:lstStyle/>
          <a:p>
            <a:pPr marL="0" marR="0" lvl="0" indent="0" algn="ctr" defTabSz="304815" rtl="0" eaLnBrk="1" fontAlgn="base" latinLnBrk="0" hangingPunct="1">
              <a:lnSpc>
                <a:spcPct val="100000"/>
              </a:lnSpc>
              <a:spcBef>
                <a:spcPct val="0"/>
              </a:spcBef>
              <a:spcAft>
                <a:spcPts val="629"/>
              </a:spcAft>
              <a:buClr>
                <a:prstClr val="white"/>
              </a:buClr>
              <a:buSzTx/>
              <a:buFontTx/>
              <a:buNone/>
              <a:tabLst/>
              <a:defRPr/>
            </a:pPr>
            <a:r>
              <a:rPr kumimoji="0" lang="en-GB" sz="1200" b="1" i="0" u="none" strike="noStrike" kern="0" cap="none" spc="0" normalizeH="0" baseline="0" noProof="0" err="1">
                <a:ln>
                  <a:noFill/>
                </a:ln>
                <a:solidFill>
                  <a:prstClr val="black"/>
                </a:solidFill>
                <a:effectLst/>
                <a:uLnTx/>
                <a:uFillTx/>
                <a:latin typeface="Arial" panose="020B0604020202020204" pitchFamily="34" charset="0"/>
                <a:ea typeface="+mn-ea"/>
                <a:cs typeface="Arial" panose="020B0604020202020204" pitchFamily="34" charset="0"/>
              </a:rPr>
              <a:t>Enrollment</a:t>
            </a:r>
            <a:r>
              <a:rPr kumimoji="0" lang="en-GB"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 period: August </a:t>
            </a:r>
            <a:r>
              <a:rPr kumimoji="0" lang="en-US"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2022 to October 2024</a:t>
            </a:r>
          </a:p>
        </p:txBody>
      </p:sp>
      <p:sp>
        <p:nvSpPr>
          <p:cNvPr id="7" name="Footer Placeholder 8">
            <a:extLst>
              <a:ext uri="{FF2B5EF4-FFF2-40B4-BE49-F238E27FC236}">
                <a16:creationId xmlns:a16="http://schemas.microsoft.com/office/drawing/2014/main" id="{983D8D47-7BDE-4F86-E656-AA9A6B75A600}"/>
              </a:ext>
            </a:extLst>
          </p:cNvPr>
          <p:cNvSpPr txBox="1">
            <a:spLocks/>
          </p:cNvSpPr>
          <p:nvPr/>
        </p:nvSpPr>
        <p:spPr>
          <a:xfrm>
            <a:off x="976973" y="5392263"/>
            <a:ext cx="7849755" cy="642566"/>
          </a:xfrm>
          <a:prstGeom prst="rect">
            <a:avLst/>
          </a:prstGeom>
        </p:spPr>
        <p:txBody>
          <a:bodyPr anchor="b"/>
          <a:lstStyle>
            <a:defPPr>
              <a:defRPr lang="en-US"/>
            </a:defPPr>
            <a:lvl1pPr marL="0" algn="l"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latin typeface="Arial" panose="020B0604020202020204" pitchFamily="34" charset="0"/>
              <a:cs typeface="Arial" panose="020B0604020202020204" pitchFamily="34" charset="0"/>
            </a:endParaRPr>
          </a:p>
        </p:txBody>
      </p:sp>
      <p:sp>
        <p:nvSpPr>
          <p:cNvPr id="6" name="Footer Placeholder 3">
            <a:extLst>
              <a:ext uri="{FF2B5EF4-FFF2-40B4-BE49-F238E27FC236}">
                <a16:creationId xmlns:a16="http://schemas.microsoft.com/office/drawing/2014/main" id="{CC6D9CA1-4B3F-6D3A-FAEC-56A5A614A588}"/>
              </a:ext>
            </a:extLst>
          </p:cNvPr>
          <p:cNvSpPr txBox="1">
            <a:spLocks/>
          </p:cNvSpPr>
          <p:nvPr/>
        </p:nvSpPr>
        <p:spPr>
          <a:xfrm>
            <a:off x="621792" y="5944846"/>
            <a:ext cx="9878735" cy="809521"/>
          </a:xfrm>
          <a:prstGeom prst="rect">
            <a:avLst/>
          </a:prstGeom>
        </p:spPr>
        <p:txBody>
          <a:bodyPr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900" dirty="0">
                <a:latin typeface="Arial" panose="020B0604020202020204" pitchFamily="34" charset="0"/>
                <a:ea typeface="ＭＳ Ｐゴシック"/>
                <a:cs typeface="Arial" panose="020B0604020202020204" pitchFamily="34" charset="0"/>
              </a:rPr>
              <a:t>Mayer E, et al. ESMO 2025. Abstract LBA16.</a:t>
            </a:r>
            <a:endParaRPr lang="en-GB" sz="9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2948983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D2809F-27BE-FB0A-4244-680CED56CCF1}"/>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BD41BC6E-1DC3-83ED-6EBF-7ED6388A8B9B}"/>
              </a:ext>
            </a:extLst>
          </p:cNvPr>
          <p:cNvSpPr>
            <a:spLocks noGrp="1"/>
          </p:cNvSpPr>
          <p:nvPr>
            <p:ph type="title"/>
          </p:nvPr>
        </p:nvSpPr>
        <p:spPr>
          <a:xfrm>
            <a:off x="838199" y="365125"/>
            <a:ext cx="10748751" cy="871393"/>
          </a:xfrm>
        </p:spPr>
        <p:txBody>
          <a:bodyPr>
            <a:normAutofit/>
          </a:bodyPr>
          <a:lstStyle/>
          <a:p>
            <a:r>
              <a:rPr lang="en-GB" err="1"/>
              <a:t>evERA</a:t>
            </a:r>
            <a:r>
              <a:rPr lang="en-GB"/>
              <a:t>: PFS by Investigators in the </a:t>
            </a:r>
            <a:r>
              <a:rPr lang="en-GB" i="1"/>
              <a:t>ESR1</a:t>
            </a:r>
            <a:r>
              <a:rPr lang="en-GB"/>
              <a:t>m Population</a:t>
            </a:r>
            <a:endParaRPr lang="en-US"/>
          </a:p>
        </p:txBody>
      </p:sp>
      <p:sp>
        <p:nvSpPr>
          <p:cNvPr id="749" name="Content Placeholder 10">
            <a:extLst>
              <a:ext uri="{FF2B5EF4-FFF2-40B4-BE49-F238E27FC236}">
                <a16:creationId xmlns:a16="http://schemas.microsoft.com/office/drawing/2014/main" id="{FE8774CF-E594-74A1-8D2D-9DD4DAE656A0}"/>
              </a:ext>
            </a:extLst>
          </p:cNvPr>
          <p:cNvSpPr>
            <a:spLocks noGrp="1"/>
          </p:cNvSpPr>
          <p:nvPr>
            <p:ph idx="1"/>
          </p:nvPr>
        </p:nvSpPr>
        <p:spPr>
          <a:xfrm>
            <a:off x="1495786" y="1607118"/>
            <a:ext cx="8674079" cy="399146"/>
          </a:xfrm>
          <a:solidFill>
            <a:schemeClr val="bg1"/>
          </a:solidFill>
        </p:spPr>
        <p:txBody>
          <a:bodyPr/>
          <a:lstStyle/>
          <a:p>
            <a:pPr marL="0" indent="0" algn="ctr">
              <a:spcAft>
                <a:spcPts val="1200"/>
              </a:spcAft>
              <a:buNone/>
            </a:pPr>
            <a:r>
              <a:rPr lang="en-US" sz="1200" b="1"/>
              <a:t>Exploratory analysis: INV-PFS by SOC ET</a:t>
            </a:r>
          </a:p>
        </p:txBody>
      </p:sp>
      <p:graphicFrame>
        <p:nvGraphicFramePr>
          <p:cNvPr id="741" name="Table 740">
            <a:extLst>
              <a:ext uri="{FF2B5EF4-FFF2-40B4-BE49-F238E27FC236}">
                <a16:creationId xmlns:a16="http://schemas.microsoft.com/office/drawing/2014/main" id="{20F37A9D-3550-E24C-05CE-63B41C0EF2F5}"/>
              </a:ext>
            </a:extLst>
          </p:cNvPr>
          <p:cNvGraphicFramePr>
            <a:graphicFrameLocks noGrp="1"/>
          </p:cNvGraphicFramePr>
          <p:nvPr/>
        </p:nvGraphicFramePr>
        <p:xfrm>
          <a:off x="6533322" y="1356645"/>
          <a:ext cx="5460986" cy="1768687"/>
        </p:xfrm>
        <a:graphic>
          <a:graphicData uri="http://schemas.openxmlformats.org/drawingml/2006/table">
            <a:tbl>
              <a:tblPr firstRow="1" bandRow="1">
                <a:tableStyleId>{5C22544A-7EE6-4342-B048-85BDC9FD1C3A}</a:tableStyleId>
              </a:tblPr>
              <a:tblGrid>
                <a:gridCol w="2279373">
                  <a:extLst>
                    <a:ext uri="{9D8B030D-6E8A-4147-A177-3AD203B41FA5}">
                      <a16:colId xmlns:a16="http://schemas.microsoft.com/office/drawing/2014/main" val="2206186395"/>
                    </a:ext>
                  </a:extLst>
                </a:gridCol>
                <a:gridCol w="1765613">
                  <a:extLst>
                    <a:ext uri="{9D8B030D-6E8A-4147-A177-3AD203B41FA5}">
                      <a16:colId xmlns:a16="http://schemas.microsoft.com/office/drawing/2014/main" val="475173279"/>
                    </a:ext>
                  </a:extLst>
                </a:gridCol>
                <a:gridCol w="1416000">
                  <a:extLst>
                    <a:ext uri="{9D8B030D-6E8A-4147-A177-3AD203B41FA5}">
                      <a16:colId xmlns:a16="http://schemas.microsoft.com/office/drawing/2014/main" val="4170448162"/>
                    </a:ext>
                  </a:extLst>
                </a:gridCol>
              </a:tblGrid>
              <a:tr h="548640">
                <a:tc>
                  <a:txBody>
                    <a:bodyPr/>
                    <a:lstStyle/>
                    <a:p>
                      <a:endParaRPr lang="en-GB" sz="1100">
                        <a:solidFill>
                          <a:schemeClr val="tx1"/>
                        </a:solidFill>
                        <a:latin typeface="Arial" panose="020B0604020202020204" pitchFamily="34" charset="0"/>
                        <a:cs typeface="Arial" panose="020B0604020202020204" pitchFamily="34" charset="0"/>
                      </a:endParaRPr>
                    </a:p>
                  </a:txBody>
                  <a:tcPr marL="60960" marR="60960" marT="30480" marB="3048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a:solidFill>
                            <a:schemeClr val="bg1"/>
                          </a:solidFill>
                          <a:latin typeface="Arial" panose="020B0604020202020204" pitchFamily="34" charset="0"/>
                          <a:cs typeface="Arial" panose="020B0604020202020204" pitchFamily="34" charset="0"/>
                        </a:rPr>
                        <a:t>Giredestrant + everolimus</a:t>
                      </a:r>
                    </a:p>
                    <a:p>
                      <a:pPr algn="ctr"/>
                      <a:r>
                        <a:rPr lang="en-GB" sz="1100">
                          <a:solidFill>
                            <a:schemeClr val="bg1"/>
                          </a:solidFill>
                          <a:latin typeface="Arial" panose="020B0604020202020204" pitchFamily="34" charset="0"/>
                          <a:cs typeface="Arial" panose="020B0604020202020204" pitchFamily="34" charset="0"/>
                        </a:rPr>
                        <a:t>(n = 102)</a:t>
                      </a:r>
                      <a:endParaRPr lang="en-GB" sz="1100" dirty="0">
                        <a:solidFill>
                          <a:schemeClr val="bg1"/>
                        </a:solidFill>
                        <a:latin typeface="Arial" panose="020B0604020202020204" pitchFamily="34" charset="0"/>
                        <a:cs typeface="Arial" panose="020B0604020202020204" pitchFamily="34" charset="0"/>
                      </a:endParaRPr>
                    </a:p>
                  </a:txBody>
                  <a:tcPr marL="60960" marR="60960" marT="30480" marB="3048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GB" sz="1100">
                          <a:solidFill>
                            <a:schemeClr val="bg1"/>
                          </a:solidFill>
                          <a:latin typeface="Arial" panose="020B0604020202020204" pitchFamily="34" charset="0"/>
                          <a:cs typeface="Arial" panose="020B0604020202020204" pitchFamily="34" charset="0"/>
                        </a:rPr>
                        <a:t>SOC ET + </a:t>
                      </a:r>
                      <a:r>
                        <a:rPr lang="en-GB" sz="1100" err="1">
                          <a:solidFill>
                            <a:schemeClr val="bg1"/>
                          </a:solidFill>
                          <a:latin typeface="Arial" panose="020B0604020202020204" pitchFamily="34" charset="0"/>
                          <a:cs typeface="Arial" panose="020B0604020202020204" pitchFamily="34" charset="0"/>
                        </a:rPr>
                        <a:t>everolimus</a:t>
                      </a:r>
                      <a:endParaRPr lang="en-GB" sz="1100">
                        <a:solidFill>
                          <a:schemeClr val="bg1"/>
                        </a:solidFill>
                        <a:latin typeface="Arial" panose="020B0604020202020204" pitchFamily="34" charset="0"/>
                        <a:cs typeface="Arial" panose="020B0604020202020204" pitchFamily="34" charset="0"/>
                      </a:endParaRPr>
                    </a:p>
                    <a:p>
                      <a:pPr algn="ctr"/>
                      <a:r>
                        <a:rPr lang="en-GB" sz="1100">
                          <a:solidFill>
                            <a:schemeClr val="bg1"/>
                          </a:solidFill>
                          <a:latin typeface="Arial" panose="020B0604020202020204" pitchFamily="34" charset="0"/>
                          <a:cs typeface="Arial" panose="020B0604020202020204" pitchFamily="34" charset="0"/>
                        </a:rPr>
                        <a:t>(n = 105)</a:t>
                      </a:r>
                    </a:p>
                  </a:txBody>
                  <a:tcPr marL="60960" marR="60960" marT="30480" marB="3048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5129169"/>
                  </a:ext>
                </a:extLst>
              </a:tr>
              <a:tr h="353134">
                <a:tc>
                  <a:txBody>
                    <a:bodyPr/>
                    <a:lstStyle/>
                    <a:p>
                      <a:pPr algn="r"/>
                      <a:r>
                        <a:rPr lang="en-US" sz="1300" b="0" i="0" u="none" strike="noStrike" cap="none">
                          <a:solidFill>
                            <a:srgbClr val="000000"/>
                          </a:solidFill>
                          <a:latin typeface="Arial"/>
                          <a:ea typeface="Arial"/>
                          <a:cs typeface="Arial"/>
                          <a:sym typeface="Arial"/>
                        </a:rPr>
                        <a:t>Events, n (%)</a:t>
                      </a:r>
                      <a:endParaRPr lang="en-GB" sz="1300" b="0">
                        <a:solidFill>
                          <a:schemeClr val="tx1"/>
                        </a:solidFill>
                        <a:latin typeface="Arial" panose="020B0604020202020204" pitchFamily="34" charset="0"/>
                        <a:cs typeface="Arial" panose="020B0604020202020204" pitchFamily="34" charset="0"/>
                      </a:endParaRP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300" b="0" i="0" u="none" strike="noStrike" cap="none">
                          <a:solidFill>
                            <a:srgbClr val="000000"/>
                          </a:solidFill>
                          <a:latin typeface="Arial"/>
                          <a:ea typeface="Arial"/>
                          <a:cs typeface="Arial"/>
                          <a:sym typeface="Arial"/>
                        </a:rPr>
                        <a:t>63 (61.8)</a:t>
                      </a:r>
                      <a:endParaRPr lang="en-GB" sz="1300" b="1">
                        <a:solidFill>
                          <a:schemeClr val="tx1"/>
                        </a:solidFill>
                        <a:latin typeface="Arial" panose="020B0604020202020204" pitchFamily="34" charset="0"/>
                        <a:cs typeface="Arial" panose="020B0604020202020204" pitchFamily="34" charset="0"/>
                      </a:endParaRP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300" b="0" i="0" u="none" strike="noStrike" cap="none">
                          <a:solidFill>
                            <a:srgbClr val="000000"/>
                          </a:solidFill>
                          <a:latin typeface="Arial"/>
                          <a:ea typeface="Arial"/>
                          <a:cs typeface="Arial"/>
                          <a:sym typeface="Arial"/>
                        </a:rPr>
                        <a:t>89 (84.8)</a:t>
                      </a:r>
                      <a:endParaRPr lang="en-GB" sz="1300" b="1">
                        <a:solidFill>
                          <a:schemeClr val="tx1"/>
                        </a:solidFill>
                        <a:latin typeface="Arial" panose="020B0604020202020204" pitchFamily="34" charset="0"/>
                        <a:cs typeface="Arial" panose="020B0604020202020204" pitchFamily="34" charset="0"/>
                      </a:endParaRP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13138738"/>
                  </a:ext>
                </a:extLst>
              </a:tr>
              <a:tr h="384313">
                <a:tc>
                  <a:txBody>
                    <a:bodyPr/>
                    <a:lstStyle/>
                    <a:p>
                      <a:pPr algn="r"/>
                      <a:r>
                        <a:rPr lang="en-US" sz="1300" b="0" i="0" u="none" strike="noStrike" cap="none">
                          <a:solidFill>
                            <a:srgbClr val="000000"/>
                          </a:solidFill>
                          <a:latin typeface="Arial"/>
                          <a:ea typeface="Arial"/>
                          <a:cs typeface="Arial"/>
                          <a:sym typeface="Arial"/>
                        </a:rPr>
                        <a:t>Median, </a:t>
                      </a:r>
                      <a:r>
                        <a:rPr lang="en-US" sz="1300" b="0" i="0" u="none" strike="noStrike" cap="none" err="1">
                          <a:solidFill>
                            <a:srgbClr val="000000"/>
                          </a:solidFill>
                          <a:latin typeface="Arial"/>
                          <a:ea typeface="Arial"/>
                          <a:cs typeface="Arial"/>
                          <a:sym typeface="Arial"/>
                        </a:rPr>
                        <a:t>mo</a:t>
                      </a:r>
                      <a:r>
                        <a:rPr lang="en-US" sz="1300" b="0" i="0" u="none" strike="noStrike" cap="none">
                          <a:solidFill>
                            <a:srgbClr val="000000"/>
                          </a:solidFill>
                          <a:latin typeface="Arial"/>
                          <a:ea typeface="Arial"/>
                          <a:cs typeface="Arial"/>
                          <a:sym typeface="Arial"/>
                        </a:rPr>
                        <a:t> (95% CI)</a:t>
                      </a:r>
                      <a:endParaRPr lang="en-GB" sz="1300" b="0">
                        <a:solidFill>
                          <a:schemeClr val="tx1"/>
                        </a:solidFill>
                        <a:latin typeface="Arial" panose="020B0604020202020204" pitchFamily="34" charset="0"/>
                        <a:cs typeface="Arial" panose="020B0604020202020204" pitchFamily="34" charset="0"/>
                      </a:endParaRP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1">
                          <a:solidFill>
                            <a:schemeClr val="tx1"/>
                          </a:solidFill>
                          <a:latin typeface="Arial" panose="020B0604020202020204" pitchFamily="34" charset="0"/>
                          <a:cs typeface="Arial" panose="020B0604020202020204" pitchFamily="34" charset="0"/>
                        </a:rPr>
                        <a:t>9.99 </a:t>
                      </a:r>
                      <a:r>
                        <a:rPr lang="en-US" sz="1300" b="0" i="0" u="none" strike="noStrike" cap="none">
                          <a:solidFill>
                            <a:srgbClr val="000000"/>
                          </a:solidFill>
                          <a:latin typeface="Arial"/>
                          <a:ea typeface="Arial"/>
                          <a:cs typeface="Arial"/>
                          <a:sym typeface="Arial"/>
                        </a:rPr>
                        <a:t>(8.08, 12.94)</a:t>
                      </a:r>
                      <a:endParaRPr lang="en-GB" sz="1300">
                        <a:solidFill>
                          <a:schemeClr val="tx1"/>
                        </a:solidFill>
                        <a:latin typeface="Arial" panose="020B0604020202020204" pitchFamily="34" charset="0"/>
                        <a:cs typeface="Arial" panose="020B0604020202020204" pitchFamily="34" charset="0"/>
                      </a:endParaRP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1">
                          <a:solidFill>
                            <a:schemeClr val="tx1"/>
                          </a:solidFill>
                          <a:latin typeface="Arial" panose="020B0604020202020204" pitchFamily="34" charset="0"/>
                          <a:cs typeface="Arial" panose="020B0604020202020204" pitchFamily="34" charset="0"/>
                        </a:rPr>
                        <a:t>5.45</a:t>
                      </a:r>
                      <a:r>
                        <a:rPr lang="en-GB" sz="1300">
                          <a:solidFill>
                            <a:schemeClr val="tx1"/>
                          </a:solidFill>
                          <a:latin typeface="Arial" panose="020B0604020202020204" pitchFamily="34" charset="0"/>
                          <a:cs typeface="Arial" panose="020B0604020202020204" pitchFamily="34" charset="0"/>
                        </a:rPr>
                        <a:t> </a:t>
                      </a:r>
                      <a:r>
                        <a:rPr lang="en-US" sz="1300" b="0" i="0" u="none" strike="noStrike" cap="none">
                          <a:solidFill>
                            <a:srgbClr val="000000"/>
                          </a:solidFill>
                          <a:latin typeface="Arial"/>
                          <a:ea typeface="Arial"/>
                          <a:cs typeface="Arial"/>
                          <a:sym typeface="Arial"/>
                        </a:rPr>
                        <a:t>(3.75, 5.62)</a:t>
                      </a:r>
                      <a:endParaRPr lang="en-GB" sz="1300">
                        <a:solidFill>
                          <a:schemeClr val="tx1"/>
                        </a:solidFill>
                        <a:latin typeface="Arial" panose="020B0604020202020204" pitchFamily="34" charset="0"/>
                        <a:cs typeface="Arial" panose="020B0604020202020204" pitchFamily="34" charset="0"/>
                      </a:endParaRP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3812515"/>
                  </a:ext>
                </a:extLst>
              </a:tr>
              <a:tr h="467360">
                <a:tc>
                  <a:txBody>
                    <a:bodyPr/>
                    <a:lstStyle/>
                    <a:p>
                      <a:pPr algn="r"/>
                      <a:r>
                        <a:rPr lang="en-GB" sz="1300" b="0">
                          <a:solidFill>
                            <a:schemeClr val="tx1"/>
                          </a:solidFill>
                          <a:latin typeface="Arial" panose="020B0604020202020204" pitchFamily="34" charset="0"/>
                          <a:cs typeface="Arial" panose="020B0604020202020204" pitchFamily="34" charset="0"/>
                        </a:rPr>
                        <a:t>Stratified HR</a:t>
                      </a:r>
                    </a:p>
                    <a:p>
                      <a:pPr algn="r"/>
                      <a:r>
                        <a:rPr lang="en-GB" sz="1300" b="0">
                          <a:solidFill>
                            <a:schemeClr val="tx1"/>
                          </a:solidFill>
                          <a:latin typeface="Arial" panose="020B0604020202020204" pitchFamily="34" charset="0"/>
                          <a:cs typeface="Arial" panose="020B0604020202020204" pitchFamily="34" charset="0"/>
                        </a:rPr>
                        <a:t>(95% CI)</a:t>
                      </a: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GB" sz="1300" b="1">
                          <a:solidFill>
                            <a:schemeClr val="tx1"/>
                          </a:solidFill>
                          <a:latin typeface="Arial" panose="020B0604020202020204" pitchFamily="34" charset="0"/>
                          <a:cs typeface="Arial" panose="020B0604020202020204" pitchFamily="34" charset="0"/>
                        </a:rPr>
                        <a:t>0.38 </a:t>
                      </a:r>
                    </a:p>
                    <a:p>
                      <a:pPr algn="ctr"/>
                      <a:r>
                        <a:rPr lang="en-GB" sz="1300" b="0">
                          <a:solidFill>
                            <a:schemeClr val="tx1"/>
                          </a:solidFill>
                          <a:latin typeface="Arial" panose="020B0604020202020204" pitchFamily="34" charset="0"/>
                          <a:cs typeface="Arial" panose="020B0604020202020204" pitchFamily="34" charset="0"/>
                        </a:rPr>
                        <a:t>(0.27, 0.54); </a:t>
                      </a:r>
                      <a:r>
                        <a:rPr lang="en-GB" sz="1300" b="0" i="1">
                          <a:solidFill>
                            <a:schemeClr val="tx1"/>
                          </a:solidFill>
                          <a:latin typeface="Arial" panose="020B0604020202020204" pitchFamily="34" charset="0"/>
                          <a:cs typeface="Arial" panose="020B0604020202020204" pitchFamily="34" charset="0"/>
                        </a:rPr>
                        <a:t>P</a:t>
                      </a:r>
                      <a:r>
                        <a:rPr lang="en-GB" sz="1300" b="0">
                          <a:solidFill>
                            <a:schemeClr val="tx1"/>
                          </a:solidFill>
                          <a:latin typeface="Arial" panose="020B0604020202020204" pitchFamily="34" charset="0"/>
                          <a:cs typeface="Arial" panose="020B0604020202020204" pitchFamily="34" charset="0"/>
                        </a:rPr>
                        <a:t> &lt; 0.0001</a:t>
                      </a: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endParaRPr lang="en-GB" sz="1800">
                        <a:solidFill>
                          <a:schemeClr val="tx1"/>
                        </a:solidFill>
                        <a:latin typeface="Arial" panose="020B0604020202020204" pitchFamily="34" charset="0"/>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61557098"/>
                  </a:ext>
                </a:extLst>
              </a:tr>
            </a:tbl>
          </a:graphicData>
        </a:graphic>
      </p:graphicFrame>
      <p:sp>
        <p:nvSpPr>
          <p:cNvPr id="742" name="Rectangle: Top Corners Rounded 741">
            <a:extLst>
              <a:ext uri="{FF2B5EF4-FFF2-40B4-BE49-F238E27FC236}">
                <a16:creationId xmlns:a16="http://schemas.microsoft.com/office/drawing/2014/main" id="{8FB7723C-0F1A-E626-CCE4-888B471961DF}"/>
              </a:ext>
            </a:extLst>
          </p:cNvPr>
          <p:cNvSpPr/>
          <p:nvPr/>
        </p:nvSpPr>
        <p:spPr>
          <a:xfrm>
            <a:off x="8815470" y="1151462"/>
            <a:ext cx="1547730" cy="740577"/>
          </a:xfrm>
          <a:prstGeom prst="round2SameRect">
            <a:avLst/>
          </a:prstGeom>
          <a:solidFill>
            <a:srgbClr val="6E1E50"/>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err="1">
                <a:ln>
                  <a:noFill/>
                </a:ln>
                <a:solidFill>
                  <a:prstClr val="white"/>
                </a:solidFill>
                <a:effectLst/>
                <a:uLnTx/>
                <a:uFillTx/>
                <a:latin typeface="Arial" panose="020B0604020202020204" pitchFamily="34" charset="0"/>
                <a:ea typeface="+mn-ea"/>
                <a:cs typeface="Arial" panose="020B0604020202020204" pitchFamily="34" charset="0"/>
              </a:rPr>
              <a:t>Giredestrant</a:t>
            </a:r>
            <a:r>
              <a:rPr kumimoji="0" lang="en-GB" sz="1333"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 + everolimus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n = 102</a:t>
            </a:r>
          </a:p>
        </p:txBody>
      </p:sp>
      <p:sp>
        <p:nvSpPr>
          <p:cNvPr id="743" name="Rectangle: Top Corners Rounded 742">
            <a:extLst>
              <a:ext uri="{FF2B5EF4-FFF2-40B4-BE49-F238E27FC236}">
                <a16:creationId xmlns:a16="http://schemas.microsoft.com/office/drawing/2014/main" id="{2641387B-6089-76A4-A7D7-CFDF889BA877}"/>
              </a:ext>
            </a:extLst>
          </p:cNvPr>
          <p:cNvSpPr/>
          <p:nvPr/>
        </p:nvSpPr>
        <p:spPr>
          <a:xfrm>
            <a:off x="10455780" y="1151461"/>
            <a:ext cx="1547730" cy="733293"/>
          </a:xfrm>
          <a:prstGeom prst="round2SameRect">
            <a:avLst/>
          </a:prstGeom>
          <a:solidFill>
            <a:schemeClr val="bg1">
              <a:lumMod val="50000"/>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SOC ET + everolimus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n = 105</a:t>
            </a:r>
          </a:p>
        </p:txBody>
      </p:sp>
      <p:graphicFrame>
        <p:nvGraphicFramePr>
          <p:cNvPr id="744" name="Table 743">
            <a:extLst>
              <a:ext uri="{FF2B5EF4-FFF2-40B4-BE49-F238E27FC236}">
                <a16:creationId xmlns:a16="http://schemas.microsoft.com/office/drawing/2014/main" id="{C5B15C39-9651-416C-FBE5-C50F9497D916}"/>
              </a:ext>
            </a:extLst>
          </p:cNvPr>
          <p:cNvGraphicFramePr>
            <a:graphicFrameLocks noGrp="1"/>
          </p:cNvGraphicFramePr>
          <p:nvPr/>
        </p:nvGraphicFramePr>
        <p:xfrm>
          <a:off x="8502476" y="3397859"/>
          <a:ext cx="3501034" cy="702453"/>
        </p:xfrm>
        <a:graphic>
          <a:graphicData uri="http://schemas.openxmlformats.org/drawingml/2006/table">
            <a:tbl>
              <a:tblPr firstRow="1" bandRow="1">
                <a:tableStyleId>{5C22544A-7EE6-4342-B048-85BDC9FD1C3A}</a:tableStyleId>
              </a:tblPr>
              <a:tblGrid>
                <a:gridCol w="813243">
                  <a:extLst>
                    <a:ext uri="{9D8B030D-6E8A-4147-A177-3AD203B41FA5}">
                      <a16:colId xmlns:a16="http://schemas.microsoft.com/office/drawing/2014/main" val="1223279402"/>
                    </a:ext>
                  </a:extLst>
                </a:gridCol>
                <a:gridCol w="499875">
                  <a:extLst>
                    <a:ext uri="{9D8B030D-6E8A-4147-A177-3AD203B41FA5}">
                      <a16:colId xmlns:a16="http://schemas.microsoft.com/office/drawing/2014/main" val="1322499117"/>
                    </a:ext>
                  </a:extLst>
                </a:gridCol>
                <a:gridCol w="722262">
                  <a:extLst>
                    <a:ext uri="{9D8B030D-6E8A-4147-A177-3AD203B41FA5}">
                      <a16:colId xmlns:a16="http://schemas.microsoft.com/office/drawing/2014/main" val="633405091"/>
                    </a:ext>
                  </a:extLst>
                </a:gridCol>
                <a:gridCol w="1465654">
                  <a:extLst>
                    <a:ext uri="{9D8B030D-6E8A-4147-A177-3AD203B41FA5}">
                      <a16:colId xmlns:a16="http://schemas.microsoft.com/office/drawing/2014/main" val="4255190237"/>
                    </a:ext>
                  </a:extLst>
                </a:gridCol>
              </a:tblGrid>
              <a:tr h="147040">
                <a:tc>
                  <a:txBody>
                    <a:bodyPr/>
                    <a:lstStyle/>
                    <a:p>
                      <a:pPr algn="l" fontAlgn="b"/>
                      <a:endParaRPr lang="en-GB" sz="900" b="1"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endParaRPr lang="en-GB" sz="900" b="1"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40468997"/>
                  </a:ext>
                </a:extLst>
              </a:tr>
              <a:tr h="261333">
                <a:tc>
                  <a:txBody>
                    <a:bodyPr/>
                    <a:lstStyle/>
                    <a:p>
                      <a:pPr algn="l" fontAlgn="b"/>
                      <a:endParaRPr lang="en-GB" sz="900" b="1"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900" b="1" i="0" u="none" strike="noStrike">
                          <a:solidFill>
                            <a:srgbClr val="000000"/>
                          </a:solidFill>
                          <a:effectLst/>
                          <a:latin typeface="Arial" panose="020B0604020202020204" pitchFamily="34" charset="0"/>
                          <a:cs typeface="Arial" panose="020B0604020202020204" pitchFamily="34" charset="0"/>
                        </a:rPr>
                        <a:t>Total, n</a:t>
                      </a:r>
                    </a:p>
                  </a:txBody>
                  <a:tcPr marL="5080" marR="5080" marT="2400" marB="3048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fontAlgn="b"/>
                      <a:r>
                        <a:rPr lang="en-GB" sz="900" b="1" i="0" u="none" strike="noStrike">
                          <a:solidFill>
                            <a:srgbClr val="000000"/>
                          </a:solidFill>
                          <a:effectLst/>
                          <a:latin typeface="Arial" panose="020B0604020202020204" pitchFamily="34" charset="0"/>
                          <a:cs typeface="Arial" panose="020B0604020202020204" pitchFamily="34" charset="0"/>
                        </a:rPr>
                        <a:t>Unstratified HR (95% CI)</a:t>
                      </a:r>
                    </a:p>
                  </a:txBody>
                  <a:tcPr marL="5080" marR="5080" marT="2400" marB="3048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7196085"/>
                  </a:ext>
                </a:extLst>
              </a:tr>
              <a:tr h="147040">
                <a:tc>
                  <a:txBody>
                    <a:bodyPr/>
                    <a:lstStyle/>
                    <a:p>
                      <a:pPr algn="r" fontAlgn="b"/>
                      <a:r>
                        <a:rPr lang="en-GB" sz="900" b="1" i="0" u="none" strike="noStrike">
                          <a:solidFill>
                            <a:srgbClr val="000000"/>
                          </a:solidFill>
                          <a:effectLst/>
                          <a:latin typeface="Arial" panose="020B0604020202020204" pitchFamily="34" charset="0"/>
                          <a:cs typeface="Arial" panose="020B0604020202020204" pitchFamily="34" charset="0"/>
                        </a:rPr>
                        <a:t>Exemestane</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n-GB" sz="900" b="0" i="0" u="none" strike="noStrike">
                          <a:solidFill>
                            <a:srgbClr val="000000"/>
                          </a:solidFill>
                          <a:effectLst/>
                          <a:latin typeface="Arial" panose="020B0604020202020204" pitchFamily="34" charset="0"/>
                          <a:cs typeface="Arial" panose="020B0604020202020204" pitchFamily="34" charset="0"/>
                        </a:rPr>
                        <a:t>67</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n-GB" sz="900" b="0" i="0" u="none" strike="noStrike">
                          <a:solidFill>
                            <a:srgbClr val="000000"/>
                          </a:solidFill>
                          <a:effectLst/>
                          <a:latin typeface="Arial" panose="020B0604020202020204" pitchFamily="34" charset="0"/>
                          <a:cs typeface="Arial" panose="020B0604020202020204" pitchFamily="34" charset="0"/>
                        </a:rPr>
                        <a:t>0.40 (0.28, 0.58)</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69553538"/>
                  </a:ext>
                </a:extLst>
              </a:tr>
              <a:tr h="147040">
                <a:tc>
                  <a:txBody>
                    <a:bodyPr/>
                    <a:lstStyle/>
                    <a:p>
                      <a:pPr marL="0" indent="0" algn="r" defTabSz="541338" fontAlgn="b"/>
                      <a:r>
                        <a:rPr lang="en-GB" sz="900" b="1" i="0" u="none" strike="noStrike">
                          <a:solidFill>
                            <a:srgbClr val="000000"/>
                          </a:solidFill>
                          <a:effectLst/>
                          <a:latin typeface="Arial" panose="020B0604020202020204" pitchFamily="34" charset="0"/>
                          <a:cs typeface="Arial" panose="020B0604020202020204" pitchFamily="34" charset="0"/>
                        </a:rPr>
                        <a:t>Fulvestrant</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900" b="0" i="0" u="none" strike="noStrike">
                          <a:solidFill>
                            <a:srgbClr val="000000"/>
                          </a:solidFill>
                          <a:effectLst/>
                          <a:latin typeface="Arial" panose="020B0604020202020204" pitchFamily="34" charset="0"/>
                          <a:cs typeface="Arial" panose="020B0604020202020204" pitchFamily="34" charset="0"/>
                        </a:rPr>
                        <a:t>31</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900" b="0" i="0" u="none" strike="noStrike">
                          <a:solidFill>
                            <a:srgbClr val="000000"/>
                          </a:solidFill>
                          <a:effectLst/>
                          <a:latin typeface="Arial" panose="020B0604020202020204" pitchFamily="34" charset="0"/>
                          <a:cs typeface="Arial" panose="020B0604020202020204" pitchFamily="34" charset="0"/>
                        </a:rPr>
                        <a:t>0.44 (0.28, 0.69)</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27796130"/>
                  </a:ext>
                </a:extLst>
              </a:tr>
            </a:tbl>
          </a:graphicData>
        </a:graphic>
      </p:graphicFrame>
      <p:grpSp>
        <p:nvGrpSpPr>
          <p:cNvPr id="745" name="Group 744">
            <a:extLst>
              <a:ext uri="{FF2B5EF4-FFF2-40B4-BE49-F238E27FC236}">
                <a16:creationId xmlns:a16="http://schemas.microsoft.com/office/drawing/2014/main" id="{0047AB57-2D41-5A07-583F-FA53B84B7B49}"/>
              </a:ext>
            </a:extLst>
          </p:cNvPr>
          <p:cNvGrpSpPr/>
          <p:nvPr/>
        </p:nvGrpSpPr>
        <p:grpSpPr>
          <a:xfrm>
            <a:off x="8969869" y="3643552"/>
            <a:ext cx="2488730" cy="997629"/>
            <a:chOff x="4141406" y="8369787"/>
            <a:chExt cx="4772484" cy="1021913"/>
          </a:xfrm>
        </p:grpSpPr>
        <p:graphicFrame>
          <p:nvGraphicFramePr>
            <p:cNvPr id="746" name="Content Placeholder 8">
              <a:extLst>
                <a:ext uri="{FF2B5EF4-FFF2-40B4-BE49-F238E27FC236}">
                  <a16:creationId xmlns:a16="http://schemas.microsoft.com/office/drawing/2014/main" id="{7034614A-4E98-ABE7-F937-9B2EC49FAD2B}"/>
                </a:ext>
              </a:extLst>
            </p:cNvPr>
            <p:cNvGraphicFramePr>
              <a:graphicFrameLocks/>
            </p:cNvGraphicFramePr>
            <p:nvPr/>
          </p:nvGraphicFramePr>
          <p:xfrm>
            <a:off x="5332965" y="8369787"/>
            <a:ext cx="2742927" cy="867204"/>
          </p:xfrm>
          <a:graphic>
            <a:graphicData uri="http://schemas.openxmlformats.org/drawingml/2006/chart">
              <c:chart xmlns:c="http://schemas.openxmlformats.org/drawingml/2006/chart" xmlns:r="http://schemas.openxmlformats.org/officeDocument/2006/relationships" r:id="rId3"/>
            </a:graphicData>
          </a:graphic>
        </p:graphicFrame>
        <p:sp>
          <p:nvSpPr>
            <p:cNvPr id="747" name="TextBox 746">
              <a:extLst>
                <a:ext uri="{FF2B5EF4-FFF2-40B4-BE49-F238E27FC236}">
                  <a16:creationId xmlns:a16="http://schemas.microsoft.com/office/drawing/2014/main" id="{F3439D8B-7293-4300-6FAE-C41CC10AFD8F}"/>
                </a:ext>
              </a:extLst>
            </p:cNvPr>
            <p:cNvSpPr txBox="1"/>
            <p:nvPr/>
          </p:nvSpPr>
          <p:spPr>
            <a:xfrm>
              <a:off x="4141406" y="9139477"/>
              <a:ext cx="2462570" cy="252215"/>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Giredestrant </a:t>
              </a:r>
              <a:br>
                <a:rPr kumimoji="0" lang="en-GB" sz="800" b="1"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br>
              <a:r>
                <a:rPr kumimoji="0" lang="en-GB" sz="800" b="1"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 </a:t>
              </a:r>
              <a:r>
                <a:rPr kumimoji="0" lang="en-GB" sz="800" b="1" i="0" u="none" strike="noStrike" kern="1200" cap="none" spc="0" normalizeH="0" baseline="0" noProof="0" err="1">
                  <a:ln>
                    <a:noFill/>
                  </a:ln>
                  <a:solidFill>
                    <a:srgbClr val="6E1E50"/>
                  </a:solidFill>
                  <a:effectLst/>
                  <a:uLnTx/>
                  <a:uFillTx/>
                  <a:latin typeface="Arial" panose="020B0604020202020204" pitchFamily="34" charset="0"/>
                  <a:ea typeface="+mn-ea"/>
                  <a:cs typeface="Arial" panose="020B0604020202020204" pitchFamily="34" charset="0"/>
                </a:rPr>
                <a:t>everolimus</a:t>
              </a:r>
              <a:r>
                <a:rPr kumimoji="0" lang="en-GB" sz="800" b="1"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 better</a:t>
              </a:r>
            </a:p>
          </p:txBody>
        </p:sp>
        <p:sp>
          <p:nvSpPr>
            <p:cNvPr id="748" name="TextBox 747">
              <a:extLst>
                <a:ext uri="{FF2B5EF4-FFF2-40B4-BE49-F238E27FC236}">
                  <a16:creationId xmlns:a16="http://schemas.microsoft.com/office/drawing/2014/main" id="{F4A8E99A-A5B4-2E77-D3F8-557AE4DB735F}"/>
                </a:ext>
              </a:extLst>
            </p:cNvPr>
            <p:cNvSpPr txBox="1"/>
            <p:nvPr/>
          </p:nvSpPr>
          <p:spPr>
            <a:xfrm>
              <a:off x="6825917" y="9139485"/>
              <a:ext cx="2087973" cy="25221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t>SOC ET </a:t>
              </a:r>
              <a:br>
                <a:rPr kumimoji="0" lang="en-GB" sz="800" b="1"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br>
              <a:r>
                <a:rPr kumimoji="0" lang="en-GB" sz="800" b="1"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t>+ everolimus better</a:t>
              </a:r>
            </a:p>
          </p:txBody>
        </p:sp>
      </p:grpSp>
      <p:sp>
        <p:nvSpPr>
          <p:cNvPr id="960" name="Rectangle: Rounded Corners 959">
            <a:extLst>
              <a:ext uri="{FF2B5EF4-FFF2-40B4-BE49-F238E27FC236}">
                <a16:creationId xmlns:a16="http://schemas.microsoft.com/office/drawing/2014/main" id="{438922BC-A69B-89AC-C22D-02001E43F5FD}"/>
              </a:ext>
            </a:extLst>
          </p:cNvPr>
          <p:cNvSpPr/>
          <p:nvPr/>
        </p:nvSpPr>
        <p:spPr>
          <a:xfrm>
            <a:off x="853135" y="5332388"/>
            <a:ext cx="10792729" cy="693635"/>
          </a:xfrm>
          <a:prstGeom prst="roundRect">
            <a:avLst>
              <a:gd name="adj" fmla="val 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rPr>
              <a:t>Combination therapy with </a:t>
            </a:r>
            <a:r>
              <a:rPr kumimoji="0" lang="en-US" sz="1600" i="0" u="none" strike="noStrike" kern="1200" cap="none" spc="0" normalizeH="0" baseline="0" noProof="0" dirty="0" err="1">
                <a:ln>
                  <a:noFill/>
                </a:ln>
                <a:solidFill>
                  <a:schemeClr val="bg1"/>
                </a:solidFill>
                <a:effectLst/>
                <a:uLnTx/>
                <a:uFillTx/>
                <a:latin typeface="Arial" panose="020B0604020202020204" pitchFamily="34" charset="0"/>
                <a:ea typeface="+mn-ea"/>
                <a:cs typeface="Arial" panose="020B0604020202020204" pitchFamily="34" charset="0"/>
              </a:rPr>
              <a:t>giredestrant</a:t>
            </a:r>
            <a:r>
              <a:rPr kumimoji="0" lang="en-US" sz="1600"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rPr>
              <a:t> + everolimus led to a clinically meaningful </a:t>
            </a:r>
            <a:br>
              <a:rPr kumimoji="0" lang="en-US" sz="1600"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rPr>
            </a:br>
            <a:r>
              <a:rPr kumimoji="0" lang="en-US" sz="1600"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rPr>
              <a:t>62% reduction in the risk of progression or death in patients with </a:t>
            </a:r>
            <a:r>
              <a:rPr kumimoji="0" lang="en-US" sz="1600" i="1"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rPr>
              <a:t>ESR1</a:t>
            </a:r>
            <a:r>
              <a:rPr kumimoji="0" lang="en-US" sz="1600"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rPr>
              <a:t>m</a:t>
            </a:r>
          </a:p>
        </p:txBody>
      </p:sp>
      <p:cxnSp>
        <p:nvCxnSpPr>
          <p:cNvPr id="1162" name="Straight Connector 1161">
            <a:extLst>
              <a:ext uri="{FF2B5EF4-FFF2-40B4-BE49-F238E27FC236}">
                <a16:creationId xmlns:a16="http://schemas.microsoft.com/office/drawing/2014/main" id="{B1F25EB9-9DBC-4BC5-C32C-53526EFB5FDB}"/>
              </a:ext>
            </a:extLst>
          </p:cNvPr>
          <p:cNvCxnSpPr>
            <a:cxnSpLocks/>
          </p:cNvCxnSpPr>
          <p:nvPr/>
        </p:nvCxnSpPr>
        <p:spPr>
          <a:xfrm>
            <a:off x="1711793" y="3164525"/>
            <a:ext cx="7102714" cy="0"/>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grpSp>
        <p:nvGrpSpPr>
          <p:cNvPr id="1163" name="Group 1162">
            <a:extLst>
              <a:ext uri="{FF2B5EF4-FFF2-40B4-BE49-F238E27FC236}">
                <a16:creationId xmlns:a16="http://schemas.microsoft.com/office/drawing/2014/main" id="{E0946AF4-B1D5-8C1F-53EA-5D0040DD69C7}"/>
              </a:ext>
            </a:extLst>
          </p:cNvPr>
          <p:cNvGrpSpPr/>
          <p:nvPr/>
        </p:nvGrpSpPr>
        <p:grpSpPr>
          <a:xfrm>
            <a:off x="171851" y="4527000"/>
            <a:ext cx="8773393" cy="710485"/>
            <a:chOff x="79003" y="7746523"/>
            <a:chExt cx="12428500" cy="1475910"/>
          </a:xfrm>
        </p:grpSpPr>
        <p:grpSp>
          <p:nvGrpSpPr>
            <p:cNvPr id="1268" name="Group 1267">
              <a:extLst>
                <a:ext uri="{FF2B5EF4-FFF2-40B4-BE49-F238E27FC236}">
                  <a16:creationId xmlns:a16="http://schemas.microsoft.com/office/drawing/2014/main" id="{D6305DC7-E57B-66D1-195B-46062F113ED9}"/>
                </a:ext>
              </a:extLst>
            </p:cNvPr>
            <p:cNvGrpSpPr/>
            <p:nvPr/>
          </p:nvGrpSpPr>
          <p:grpSpPr>
            <a:xfrm>
              <a:off x="79003" y="8366084"/>
              <a:ext cx="10401893" cy="856349"/>
              <a:chOff x="-2275086" y="7763710"/>
              <a:chExt cx="17082154" cy="690803"/>
            </a:xfrm>
          </p:grpSpPr>
          <p:sp>
            <p:nvSpPr>
              <p:cNvPr id="1295" name="TextBox 1294">
                <a:extLst>
                  <a:ext uri="{FF2B5EF4-FFF2-40B4-BE49-F238E27FC236}">
                    <a16:creationId xmlns:a16="http://schemas.microsoft.com/office/drawing/2014/main" id="{E29CB00A-0635-396E-CC60-8CFC174F620D}"/>
                  </a:ext>
                </a:extLst>
              </p:cNvPr>
              <p:cNvSpPr txBox="1"/>
              <p:nvPr/>
            </p:nvSpPr>
            <p:spPr>
              <a:xfrm>
                <a:off x="-508609" y="7763710"/>
                <a:ext cx="1661676" cy="240581"/>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933"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No. at risk</a:t>
                </a:r>
              </a:p>
            </p:txBody>
          </p:sp>
          <p:sp>
            <p:nvSpPr>
              <p:cNvPr id="1296" name="TextBox 1295">
                <a:extLst>
                  <a:ext uri="{FF2B5EF4-FFF2-40B4-BE49-F238E27FC236}">
                    <a16:creationId xmlns:a16="http://schemas.microsoft.com/office/drawing/2014/main" id="{B82A5858-339E-C575-3AEB-638CDF3E2799}"/>
                  </a:ext>
                </a:extLst>
              </p:cNvPr>
              <p:cNvSpPr txBox="1"/>
              <p:nvPr/>
            </p:nvSpPr>
            <p:spPr>
              <a:xfrm>
                <a:off x="-2275086" y="7961834"/>
                <a:ext cx="3428153" cy="481158"/>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err="1">
                    <a:ln>
                      <a:noFill/>
                    </a:ln>
                    <a:solidFill>
                      <a:srgbClr val="6E1E50"/>
                    </a:solidFill>
                    <a:effectLst/>
                    <a:uLnTx/>
                    <a:uFillTx/>
                    <a:latin typeface="Arial" panose="020B0604020202020204" pitchFamily="34" charset="0"/>
                    <a:ea typeface="+mn-ea"/>
                    <a:cs typeface="Arial" panose="020B0604020202020204" pitchFamily="34" charset="0"/>
                  </a:rPr>
                  <a:t>Giredestrant</a:t>
                </a:r>
                <a:r>
                  <a:rPr kumimoji="0" lang="en-GB" sz="933" b="0"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 + e</a:t>
                </a:r>
                <a:r>
                  <a:rPr kumimoji="0" lang="en-GB" sz="933" b="0" i="0" u="none" strike="noStrike" kern="1200" cap="none" spc="0" normalizeH="0" baseline="0" noProof="0">
                    <a:ln>
                      <a:noFill/>
                    </a:ln>
                    <a:solidFill>
                      <a:srgbClr val="816275"/>
                    </a:solidFill>
                    <a:effectLst/>
                    <a:uLnTx/>
                    <a:uFillTx/>
                    <a:latin typeface="Arial" panose="020B0604020202020204" pitchFamily="34" charset="0"/>
                    <a:ea typeface="+mn-ea"/>
                    <a:cs typeface="Arial" panose="020B0604020202020204" pitchFamily="34" charset="0"/>
                  </a:rPr>
                  <a:t>verol</a:t>
                </a:r>
                <a:r>
                  <a:rPr kumimoji="0" lang="en-GB" sz="933" b="0"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imus</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srgbClr val="7F7F7F"/>
                    </a:solidFill>
                    <a:effectLst/>
                    <a:uLnTx/>
                    <a:uFillTx/>
                    <a:latin typeface="Arial" panose="020B0604020202020204" pitchFamily="34" charset="0"/>
                    <a:ea typeface="+mn-ea"/>
                    <a:cs typeface="Arial" panose="020B0604020202020204" pitchFamily="34" charset="0"/>
                  </a:rPr>
                  <a:t>SOC ET + everolimus</a:t>
                </a:r>
              </a:p>
            </p:txBody>
          </p:sp>
          <p:sp>
            <p:nvSpPr>
              <p:cNvPr id="1297" name="TextBox 1296">
                <a:extLst>
                  <a:ext uri="{FF2B5EF4-FFF2-40B4-BE49-F238E27FC236}">
                    <a16:creationId xmlns:a16="http://schemas.microsoft.com/office/drawing/2014/main" id="{2E064D4B-C4AA-4A5F-8647-397DCB633AAF}"/>
                  </a:ext>
                </a:extLst>
              </p:cNvPr>
              <p:cNvSpPr txBox="1"/>
              <p:nvPr/>
            </p:nvSpPr>
            <p:spPr>
              <a:xfrm>
                <a:off x="1172187" y="7973355"/>
                <a:ext cx="567154" cy="48115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102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105</a:t>
                </a:r>
              </a:p>
            </p:txBody>
          </p:sp>
          <p:sp>
            <p:nvSpPr>
              <p:cNvPr id="1298" name="TextBox 1297">
                <a:extLst>
                  <a:ext uri="{FF2B5EF4-FFF2-40B4-BE49-F238E27FC236}">
                    <a16:creationId xmlns:a16="http://schemas.microsoft.com/office/drawing/2014/main" id="{EED7E60C-B6EF-E747-E09D-3B7F1D06F778}"/>
                  </a:ext>
                </a:extLst>
              </p:cNvPr>
              <p:cNvSpPr txBox="1"/>
              <p:nvPr/>
            </p:nvSpPr>
            <p:spPr>
              <a:xfrm>
                <a:off x="2856943" y="7973346"/>
                <a:ext cx="446903" cy="48115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85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67</a:t>
                </a:r>
              </a:p>
            </p:txBody>
          </p:sp>
          <p:sp>
            <p:nvSpPr>
              <p:cNvPr id="1299" name="TextBox 1298">
                <a:extLst>
                  <a:ext uri="{FF2B5EF4-FFF2-40B4-BE49-F238E27FC236}">
                    <a16:creationId xmlns:a16="http://schemas.microsoft.com/office/drawing/2014/main" id="{E78F9507-586A-59EA-3C9E-BF52C17DA61A}"/>
                  </a:ext>
                </a:extLst>
              </p:cNvPr>
              <p:cNvSpPr txBox="1"/>
              <p:nvPr/>
            </p:nvSpPr>
            <p:spPr>
              <a:xfrm>
                <a:off x="4510939" y="7973348"/>
                <a:ext cx="446903" cy="481162"/>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35</a:t>
                </a:r>
              </a:p>
            </p:txBody>
          </p:sp>
          <p:sp>
            <p:nvSpPr>
              <p:cNvPr id="1300" name="TextBox 1299">
                <a:extLst>
                  <a:ext uri="{FF2B5EF4-FFF2-40B4-BE49-F238E27FC236}">
                    <a16:creationId xmlns:a16="http://schemas.microsoft.com/office/drawing/2014/main" id="{2ACD42BB-0B39-7E1F-4C1B-00BFDA9DECCF}"/>
                  </a:ext>
                </a:extLst>
              </p:cNvPr>
              <p:cNvSpPr txBox="1"/>
              <p:nvPr/>
            </p:nvSpPr>
            <p:spPr>
              <a:xfrm>
                <a:off x="6162755" y="7973350"/>
                <a:ext cx="446903" cy="48115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52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25</a:t>
                </a:r>
              </a:p>
            </p:txBody>
          </p:sp>
          <p:sp>
            <p:nvSpPr>
              <p:cNvPr id="1301" name="TextBox 1300">
                <a:extLst>
                  <a:ext uri="{FF2B5EF4-FFF2-40B4-BE49-F238E27FC236}">
                    <a16:creationId xmlns:a16="http://schemas.microsoft.com/office/drawing/2014/main" id="{C579C997-0096-1C9F-0C73-31F4B9543E5D}"/>
                  </a:ext>
                </a:extLst>
              </p:cNvPr>
              <p:cNvSpPr txBox="1"/>
              <p:nvPr/>
            </p:nvSpPr>
            <p:spPr>
              <a:xfrm>
                <a:off x="7793290" y="7973350"/>
                <a:ext cx="446903" cy="48115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28</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10</a:t>
                </a:r>
              </a:p>
            </p:txBody>
          </p:sp>
          <p:sp>
            <p:nvSpPr>
              <p:cNvPr id="1302" name="TextBox 1301">
                <a:extLst>
                  <a:ext uri="{FF2B5EF4-FFF2-40B4-BE49-F238E27FC236}">
                    <a16:creationId xmlns:a16="http://schemas.microsoft.com/office/drawing/2014/main" id="{A7737A29-DEC2-6CE7-3D7E-765B2A41EF55}"/>
                  </a:ext>
                </a:extLst>
              </p:cNvPr>
              <p:cNvSpPr txBox="1"/>
              <p:nvPr/>
            </p:nvSpPr>
            <p:spPr>
              <a:xfrm>
                <a:off x="9445104" y="7973350"/>
                <a:ext cx="446903" cy="48115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a:t>
                </a:r>
              </a:p>
            </p:txBody>
          </p:sp>
          <p:sp>
            <p:nvSpPr>
              <p:cNvPr id="1303" name="TextBox 1302">
                <a:extLst>
                  <a:ext uri="{FF2B5EF4-FFF2-40B4-BE49-F238E27FC236}">
                    <a16:creationId xmlns:a16="http://schemas.microsoft.com/office/drawing/2014/main" id="{12736B07-64A2-6D3A-0EC4-411A9D292502}"/>
                  </a:ext>
                </a:extLst>
              </p:cNvPr>
              <p:cNvSpPr txBox="1"/>
              <p:nvPr/>
            </p:nvSpPr>
            <p:spPr>
              <a:xfrm>
                <a:off x="11075636" y="7973350"/>
                <a:ext cx="446903" cy="48115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a:t>
                </a:r>
              </a:p>
            </p:txBody>
          </p:sp>
          <p:sp>
            <p:nvSpPr>
              <p:cNvPr id="1304" name="TextBox 1303">
                <a:extLst>
                  <a:ext uri="{FF2B5EF4-FFF2-40B4-BE49-F238E27FC236}">
                    <a16:creationId xmlns:a16="http://schemas.microsoft.com/office/drawing/2014/main" id="{3B87ACF1-93CB-F3B2-2FAF-6E7B54327F9B}"/>
                  </a:ext>
                </a:extLst>
              </p:cNvPr>
              <p:cNvSpPr txBox="1"/>
              <p:nvPr/>
            </p:nvSpPr>
            <p:spPr>
              <a:xfrm>
                <a:off x="12706169" y="7973350"/>
                <a:ext cx="446903" cy="48115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a:t>
                </a:r>
              </a:p>
            </p:txBody>
          </p:sp>
          <p:sp>
            <p:nvSpPr>
              <p:cNvPr id="1305" name="TextBox 1304">
                <a:extLst>
                  <a:ext uri="{FF2B5EF4-FFF2-40B4-BE49-F238E27FC236}">
                    <a16:creationId xmlns:a16="http://schemas.microsoft.com/office/drawing/2014/main" id="{C1542EB3-4876-EED1-912F-9DF40A5A4564}"/>
                  </a:ext>
                </a:extLst>
              </p:cNvPr>
              <p:cNvSpPr txBox="1"/>
              <p:nvPr/>
            </p:nvSpPr>
            <p:spPr>
              <a:xfrm>
                <a:off x="14360165" y="7973350"/>
                <a:ext cx="446903" cy="48115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a:t>
                </a:r>
              </a:p>
            </p:txBody>
          </p:sp>
        </p:grpSp>
        <p:grpSp>
          <p:nvGrpSpPr>
            <p:cNvPr id="1269" name="Group 1268">
              <a:extLst>
                <a:ext uri="{FF2B5EF4-FFF2-40B4-BE49-F238E27FC236}">
                  <a16:creationId xmlns:a16="http://schemas.microsoft.com/office/drawing/2014/main" id="{AE9BF8C7-40C6-95E6-4380-9BDFCA1AD1B3}"/>
                </a:ext>
              </a:extLst>
            </p:cNvPr>
            <p:cNvGrpSpPr/>
            <p:nvPr/>
          </p:nvGrpSpPr>
          <p:grpSpPr>
            <a:xfrm>
              <a:off x="2181831" y="7746523"/>
              <a:ext cx="10325672" cy="897479"/>
              <a:chOff x="1178210" y="8925116"/>
              <a:chExt cx="16956985" cy="897479"/>
            </a:xfrm>
          </p:grpSpPr>
          <p:cxnSp>
            <p:nvCxnSpPr>
              <p:cNvPr id="1270" name="Straight Connector 1269">
                <a:extLst>
                  <a:ext uri="{FF2B5EF4-FFF2-40B4-BE49-F238E27FC236}">
                    <a16:creationId xmlns:a16="http://schemas.microsoft.com/office/drawing/2014/main" id="{1D86D49D-39FD-BECC-9A99-491C03F70619}"/>
                  </a:ext>
                </a:extLst>
              </p:cNvPr>
              <p:cNvCxnSpPr>
                <a:cxnSpLocks/>
              </p:cNvCxnSpPr>
              <p:nvPr/>
            </p:nvCxnSpPr>
            <p:spPr>
              <a:xfrm flipH="1">
                <a:off x="1330991" y="8925116"/>
                <a:ext cx="16665740"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1" name="Group 1270">
                <a:extLst>
                  <a:ext uri="{FF2B5EF4-FFF2-40B4-BE49-F238E27FC236}">
                    <a16:creationId xmlns:a16="http://schemas.microsoft.com/office/drawing/2014/main" id="{0D577FB9-5B14-C72F-35C7-5930B8B2E425}"/>
                  </a:ext>
                </a:extLst>
              </p:cNvPr>
              <p:cNvGrpSpPr/>
              <p:nvPr/>
            </p:nvGrpSpPr>
            <p:grpSpPr>
              <a:xfrm>
                <a:off x="1178210" y="8940788"/>
                <a:ext cx="16956985" cy="881807"/>
                <a:chOff x="1178210" y="8940788"/>
                <a:chExt cx="16956985" cy="881807"/>
              </a:xfrm>
            </p:grpSpPr>
            <p:cxnSp>
              <p:nvCxnSpPr>
                <p:cNvPr id="1272" name="Straight Connector 1271">
                  <a:extLst>
                    <a:ext uri="{FF2B5EF4-FFF2-40B4-BE49-F238E27FC236}">
                      <a16:creationId xmlns:a16="http://schemas.microsoft.com/office/drawing/2014/main" id="{5931A11A-A913-563C-E519-064AEAC8EEE6}"/>
                    </a:ext>
                  </a:extLst>
                </p:cNvPr>
                <p:cNvCxnSpPr>
                  <a:cxnSpLocks/>
                </p:cNvCxnSpPr>
                <p:nvPr/>
              </p:nvCxnSpPr>
              <p:spPr>
                <a:xfrm flipV="1">
                  <a:off x="1457360" y="8955512"/>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3" name="Straight Connector 1272">
                  <a:extLst>
                    <a:ext uri="{FF2B5EF4-FFF2-40B4-BE49-F238E27FC236}">
                      <a16:creationId xmlns:a16="http://schemas.microsoft.com/office/drawing/2014/main" id="{41C3730E-C042-5B68-4B78-4A791A8F64D4}"/>
                    </a:ext>
                  </a:extLst>
                </p:cNvPr>
                <p:cNvCxnSpPr>
                  <a:cxnSpLocks/>
                </p:cNvCxnSpPr>
                <p:nvPr/>
              </p:nvCxnSpPr>
              <p:spPr>
                <a:xfrm flipV="1">
                  <a:off x="3081539" y="8955512"/>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4" name="Straight Connector 1273">
                  <a:extLst>
                    <a:ext uri="{FF2B5EF4-FFF2-40B4-BE49-F238E27FC236}">
                      <a16:creationId xmlns:a16="http://schemas.microsoft.com/office/drawing/2014/main" id="{CD542449-3CDD-0419-8E20-D3600F1A8883}"/>
                    </a:ext>
                  </a:extLst>
                </p:cNvPr>
                <p:cNvCxnSpPr>
                  <a:cxnSpLocks/>
                </p:cNvCxnSpPr>
                <p:nvPr/>
              </p:nvCxnSpPr>
              <p:spPr>
                <a:xfrm flipV="1">
                  <a:off x="4724902" y="8955515"/>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Straight Connector 1274">
                  <a:extLst>
                    <a:ext uri="{FF2B5EF4-FFF2-40B4-BE49-F238E27FC236}">
                      <a16:creationId xmlns:a16="http://schemas.microsoft.com/office/drawing/2014/main" id="{631E3616-ECB0-D850-A2B8-F2F20598A68E}"/>
                    </a:ext>
                  </a:extLst>
                </p:cNvPr>
                <p:cNvCxnSpPr>
                  <a:cxnSpLocks/>
                </p:cNvCxnSpPr>
                <p:nvPr/>
              </p:nvCxnSpPr>
              <p:spPr>
                <a:xfrm flipV="1">
                  <a:off x="6368264" y="8955512"/>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6" name="Straight Connector 1275">
                  <a:extLst>
                    <a:ext uri="{FF2B5EF4-FFF2-40B4-BE49-F238E27FC236}">
                      <a16:creationId xmlns:a16="http://schemas.microsoft.com/office/drawing/2014/main" id="{8318E6A1-91A8-13FB-CADA-2719C3518129}"/>
                    </a:ext>
                  </a:extLst>
                </p:cNvPr>
                <p:cNvCxnSpPr>
                  <a:cxnSpLocks/>
                </p:cNvCxnSpPr>
                <p:nvPr/>
              </p:nvCxnSpPr>
              <p:spPr>
                <a:xfrm flipV="1">
                  <a:off x="8008428" y="8955523"/>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7" name="Straight Connector 1276">
                  <a:extLst>
                    <a:ext uri="{FF2B5EF4-FFF2-40B4-BE49-F238E27FC236}">
                      <a16:creationId xmlns:a16="http://schemas.microsoft.com/office/drawing/2014/main" id="{35A5B3C3-742F-DF52-6A7C-20C46A485506}"/>
                    </a:ext>
                  </a:extLst>
                </p:cNvPr>
                <p:cNvCxnSpPr>
                  <a:cxnSpLocks/>
                </p:cNvCxnSpPr>
                <p:nvPr/>
              </p:nvCxnSpPr>
              <p:spPr>
                <a:xfrm flipV="1">
                  <a:off x="9654989" y="894078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8" name="Straight Connector 1277">
                  <a:extLst>
                    <a:ext uri="{FF2B5EF4-FFF2-40B4-BE49-F238E27FC236}">
                      <a16:creationId xmlns:a16="http://schemas.microsoft.com/office/drawing/2014/main" id="{55D29E44-5DAE-3ADA-AF3B-45723A295F84}"/>
                    </a:ext>
                  </a:extLst>
                </p:cNvPr>
                <p:cNvCxnSpPr>
                  <a:cxnSpLocks/>
                </p:cNvCxnSpPr>
                <p:nvPr/>
              </p:nvCxnSpPr>
              <p:spPr>
                <a:xfrm flipV="1">
                  <a:off x="11282365" y="896263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9" name="Straight Connector 1278">
                  <a:extLst>
                    <a:ext uri="{FF2B5EF4-FFF2-40B4-BE49-F238E27FC236}">
                      <a16:creationId xmlns:a16="http://schemas.microsoft.com/office/drawing/2014/main" id="{7B341EB7-E1CF-88D3-36B4-CC08C1672D76}"/>
                    </a:ext>
                  </a:extLst>
                </p:cNvPr>
                <p:cNvCxnSpPr>
                  <a:cxnSpLocks/>
                </p:cNvCxnSpPr>
                <p:nvPr/>
              </p:nvCxnSpPr>
              <p:spPr>
                <a:xfrm flipV="1">
                  <a:off x="12922528" y="896263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0" name="Straight Connector 1279">
                  <a:extLst>
                    <a:ext uri="{FF2B5EF4-FFF2-40B4-BE49-F238E27FC236}">
                      <a16:creationId xmlns:a16="http://schemas.microsoft.com/office/drawing/2014/main" id="{9B26A31A-6D21-1606-DE3E-3DDB82F1D316}"/>
                    </a:ext>
                  </a:extLst>
                </p:cNvPr>
                <p:cNvCxnSpPr>
                  <a:cxnSpLocks/>
                </p:cNvCxnSpPr>
                <p:nvPr/>
              </p:nvCxnSpPr>
              <p:spPr>
                <a:xfrm flipV="1">
                  <a:off x="14569087" y="896263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1" name="Straight Connector 1280">
                  <a:extLst>
                    <a:ext uri="{FF2B5EF4-FFF2-40B4-BE49-F238E27FC236}">
                      <a16:creationId xmlns:a16="http://schemas.microsoft.com/office/drawing/2014/main" id="{741031E1-70B6-D373-7234-6C64094EF265}"/>
                    </a:ext>
                  </a:extLst>
                </p:cNvPr>
                <p:cNvCxnSpPr>
                  <a:cxnSpLocks/>
                </p:cNvCxnSpPr>
                <p:nvPr/>
              </p:nvCxnSpPr>
              <p:spPr>
                <a:xfrm flipV="1">
                  <a:off x="16206057" y="896263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2" name="Straight Connector 1281">
                  <a:extLst>
                    <a:ext uri="{FF2B5EF4-FFF2-40B4-BE49-F238E27FC236}">
                      <a16:creationId xmlns:a16="http://schemas.microsoft.com/office/drawing/2014/main" id="{89405624-6F51-8546-B6B3-EED0134247FC}"/>
                    </a:ext>
                  </a:extLst>
                </p:cNvPr>
                <p:cNvCxnSpPr>
                  <a:cxnSpLocks/>
                </p:cNvCxnSpPr>
                <p:nvPr/>
              </p:nvCxnSpPr>
              <p:spPr>
                <a:xfrm flipV="1">
                  <a:off x="17852616" y="896263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283" name="TextBox 1282">
                  <a:extLst>
                    <a:ext uri="{FF2B5EF4-FFF2-40B4-BE49-F238E27FC236}">
                      <a16:creationId xmlns:a16="http://schemas.microsoft.com/office/drawing/2014/main" id="{627B9D0A-105D-D099-D7AF-66FC57EFDB59}"/>
                    </a:ext>
                  </a:extLst>
                </p:cNvPr>
                <p:cNvSpPr txBox="1"/>
                <p:nvPr/>
              </p:nvSpPr>
              <p:spPr>
                <a:xfrm>
                  <a:off x="7964427" y="9279144"/>
                  <a:ext cx="3378164" cy="54345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Time (</a:t>
                  </a:r>
                  <a:r>
                    <a:rPr kumimoji="0" lang="en-GB" sz="1050" b="1" i="0" u="none" strike="noStrike" kern="1200" cap="none" spc="0" normalizeH="0" baseline="0" noProof="0" err="1">
                      <a:ln>
                        <a:noFill/>
                      </a:ln>
                      <a:solidFill>
                        <a:prstClr val="black"/>
                      </a:solidFill>
                      <a:effectLst/>
                      <a:uLnTx/>
                      <a:uFillTx/>
                      <a:latin typeface="Arial" panose="020B0604020202020204" pitchFamily="34" charset="0"/>
                      <a:ea typeface="+mn-ea"/>
                      <a:cs typeface="Arial" panose="020B0604020202020204" pitchFamily="34" charset="0"/>
                    </a:rPr>
                    <a:t>mo</a:t>
                  </a:r>
                  <a:r>
                    <a:rPr kumimoji="0" lang="en-GB" sz="1050"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1284" name="TextBox 1283">
                  <a:extLst>
                    <a:ext uri="{FF2B5EF4-FFF2-40B4-BE49-F238E27FC236}">
                      <a16:creationId xmlns:a16="http://schemas.microsoft.com/office/drawing/2014/main" id="{FDBB6493-80F6-AEEB-0C97-B5FE05226540}"/>
                    </a:ext>
                  </a:extLst>
                </p:cNvPr>
                <p:cNvSpPr txBox="1"/>
                <p:nvPr/>
              </p:nvSpPr>
              <p:spPr>
                <a:xfrm>
                  <a:off x="1178210"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0</a:t>
                  </a:r>
                </a:p>
              </p:txBody>
            </p:sp>
            <p:sp>
              <p:nvSpPr>
                <p:cNvPr id="1285" name="TextBox 1284">
                  <a:extLst>
                    <a:ext uri="{FF2B5EF4-FFF2-40B4-BE49-F238E27FC236}">
                      <a16:creationId xmlns:a16="http://schemas.microsoft.com/office/drawing/2014/main" id="{584763D1-73A7-F397-8FBC-A823591091BE}"/>
                    </a:ext>
                  </a:extLst>
                </p:cNvPr>
                <p:cNvSpPr txBox="1"/>
                <p:nvPr/>
              </p:nvSpPr>
              <p:spPr>
                <a:xfrm>
                  <a:off x="2798581"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a:t>
                  </a:r>
                </a:p>
              </p:txBody>
            </p:sp>
            <p:sp>
              <p:nvSpPr>
                <p:cNvPr id="1286" name="TextBox 1285">
                  <a:extLst>
                    <a:ext uri="{FF2B5EF4-FFF2-40B4-BE49-F238E27FC236}">
                      <a16:creationId xmlns:a16="http://schemas.microsoft.com/office/drawing/2014/main" id="{8F8B6CDB-FE35-134B-5CA8-86807BEADFBD}"/>
                    </a:ext>
                  </a:extLst>
                </p:cNvPr>
                <p:cNvSpPr txBox="1"/>
                <p:nvPr/>
              </p:nvSpPr>
              <p:spPr>
                <a:xfrm>
                  <a:off x="4459291"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a:t>
                  </a:r>
                </a:p>
              </p:txBody>
            </p:sp>
            <p:sp>
              <p:nvSpPr>
                <p:cNvPr id="1287" name="TextBox 1286">
                  <a:extLst>
                    <a:ext uri="{FF2B5EF4-FFF2-40B4-BE49-F238E27FC236}">
                      <a16:creationId xmlns:a16="http://schemas.microsoft.com/office/drawing/2014/main" id="{AE48BB0B-BD19-163E-B21C-C89589C894D7}"/>
                    </a:ext>
                  </a:extLst>
                </p:cNvPr>
                <p:cNvSpPr txBox="1"/>
                <p:nvPr/>
              </p:nvSpPr>
              <p:spPr>
                <a:xfrm>
                  <a:off x="6086383"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9</a:t>
                  </a:r>
                </a:p>
              </p:txBody>
            </p:sp>
            <p:sp>
              <p:nvSpPr>
                <p:cNvPr id="1288" name="TextBox 1287">
                  <a:extLst>
                    <a:ext uri="{FF2B5EF4-FFF2-40B4-BE49-F238E27FC236}">
                      <a16:creationId xmlns:a16="http://schemas.microsoft.com/office/drawing/2014/main" id="{AEFCD908-C2A7-EA7A-DD47-E8FC0A619221}"/>
                    </a:ext>
                  </a:extLst>
                </p:cNvPr>
                <p:cNvSpPr txBox="1"/>
                <p:nvPr/>
              </p:nvSpPr>
              <p:spPr>
                <a:xfrm>
                  <a:off x="7740375"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12</a:t>
                  </a:r>
                </a:p>
              </p:txBody>
            </p:sp>
            <p:sp>
              <p:nvSpPr>
                <p:cNvPr id="1289" name="TextBox 1288">
                  <a:extLst>
                    <a:ext uri="{FF2B5EF4-FFF2-40B4-BE49-F238E27FC236}">
                      <a16:creationId xmlns:a16="http://schemas.microsoft.com/office/drawing/2014/main" id="{2852A664-886A-9116-19C3-1C47C8ABD211}"/>
                    </a:ext>
                  </a:extLst>
                </p:cNvPr>
                <p:cNvSpPr txBox="1"/>
                <p:nvPr/>
              </p:nvSpPr>
              <p:spPr>
                <a:xfrm>
                  <a:off x="9380913"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15</a:t>
                  </a:r>
                </a:p>
              </p:txBody>
            </p:sp>
            <p:sp>
              <p:nvSpPr>
                <p:cNvPr id="1290" name="TextBox 1289">
                  <a:extLst>
                    <a:ext uri="{FF2B5EF4-FFF2-40B4-BE49-F238E27FC236}">
                      <a16:creationId xmlns:a16="http://schemas.microsoft.com/office/drawing/2014/main" id="{F2AB7B33-18BE-F3E1-77B1-D54D3A5F811F}"/>
                    </a:ext>
                  </a:extLst>
                </p:cNvPr>
                <p:cNvSpPr txBox="1"/>
                <p:nvPr/>
              </p:nvSpPr>
              <p:spPr>
                <a:xfrm>
                  <a:off x="11008007"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18</a:t>
                  </a:r>
                </a:p>
              </p:txBody>
            </p:sp>
            <p:sp>
              <p:nvSpPr>
                <p:cNvPr id="1291" name="TextBox 1290">
                  <a:extLst>
                    <a:ext uri="{FF2B5EF4-FFF2-40B4-BE49-F238E27FC236}">
                      <a16:creationId xmlns:a16="http://schemas.microsoft.com/office/drawing/2014/main" id="{6F220911-B546-5FEC-2AC0-F7D0F86B75FE}"/>
                    </a:ext>
                  </a:extLst>
                </p:cNvPr>
                <p:cNvSpPr txBox="1"/>
                <p:nvPr/>
              </p:nvSpPr>
              <p:spPr>
                <a:xfrm>
                  <a:off x="12641827"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21</a:t>
                  </a:r>
                </a:p>
              </p:txBody>
            </p:sp>
            <p:sp>
              <p:nvSpPr>
                <p:cNvPr id="1292" name="TextBox 1291">
                  <a:extLst>
                    <a:ext uri="{FF2B5EF4-FFF2-40B4-BE49-F238E27FC236}">
                      <a16:creationId xmlns:a16="http://schemas.microsoft.com/office/drawing/2014/main" id="{58AC1D90-36D3-601C-6ED8-17519C1D4F47}"/>
                    </a:ext>
                  </a:extLst>
                </p:cNvPr>
                <p:cNvSpPr txBox="1"/>
                <p:nvPr/>
              </p:nvSpPr>
              <p:spPr>
                <a:xfrm>
                  <a:off x="14289091"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24</a:t>
                  </a:r>
                </a:p>
              </p:txBody>
            </p:sp>
            <p:sp>
              <p:nvSpPr>
                <p:cNvPr id="1293" name="TextBox 1292">
                  <a:extLst>
                    <a:ext uri="{FF2B5EF4-FFF2-40B4-BE49-F238E27FC236}">
                      <a16:creationId xmlns:a16="http://schemas.microsoft.com/office/drawing/2014/main" id="{ADB96F4F-DFA3-4E2B-D3FC-0919844CA7D0}"/>
                    </a:ext>
                  </a:extLst>
                </p:cNvPr>
                <p:cNvSpPr txBox="1"/>
                <p:nvPr/>
              </p:nvSpPr>
              <p:spPr>
                <a:xfrm>
                  <a:off x="15929631"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27</a:t>
                  </a:r>
                </a:p>
              </p:txBody>
            </p:sp>
            <p:sp>
              <p:nvSpPr>
                <p:cNvPr id="1294" name="TextBox 1293">
                  <a:extLst>
                    <a:ext uri="{FF2B5EF4-FFF2-40B4-BE49-F238E27FC236}">
                      <a16:creationId xmlns:a16="http://schemas.microsoft.com/office/drawing/2014/main" id="{AB6C54F2-CAFE-AF4A-5E67-DA72F1DB6A07}"/>
                    </a:ext>
                  </a:extLst>
                </p:cNvPr>
                <p:cNvSpPr txBox="1"/>
                <p:nvPr/>
              </p:nvSpPr>
              <p:spPr>
                <a:xfrm>
                  <a:off x="17576898" y="9079368"/>
                  <a:ext cx="558297" cy="275180"/>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30</a:t>
                  </a:r>
                </a:p>
              </p:txBody>
            </p:sp>
          </p:grpSp>
        </p:grpSp>
      </p:grpSp>
      <p:grpSp>
        <p:nvGrpSpPr>
          <p:cNvPr id="1164" name="Group 1163">
            <a:extLst>
              <a:ext uri="{FF2B5EF4-FFF2-40B4-BE49-F238E27FC236}">
                <a16:creationId xmlns:a16="http://schemas.microsoft.com/office/drawing/2014/main" id="{2E30BDE3-88D4-3607-77C4-AFDCDDEA155D}"/>
              </a:ext>
            </a:extLst>
          </p:cNvPr>
          <p:cNvGrpSpPr/>
          <p:nvPr/>
        </p:nvGrpSpPr>
        <p:grpSpPr>
          <a:xfrm>
            <a:off x="1803432" y="1872604"/>
            <a:ext cx="6342124" cy="2274098"/>
            <a:chOff x="1458803" y="2729984"/>
            <a:chExt cx="11309019" cy="3810830"/>
          </a:xfrm>
        </p:grpSpPr>
        <p:sp>
          <p:nvSpPr>
            <p:cNvPr id="1207" name="Freeform 179">
              <a:extLst>
                <a:ext uri="{FF2B5EF4-FFF2-40B4-BE49-F238E27FC236}">
                  <a16:creationId xmlns:a16="http://schemas.microsoft.com/office/drawing/2014/main" id="{1389476E-3CAE-4F79-DC1B-7D917ACDB288}"/>
                </a:ext>
              </a:extLst>
            </p:cNvPr>
            <p:cNvSpPr>
              <a:spLocks/>
            </p:cNvSpPr>
            <p:nvPr/>
          </p:nvSpPr>
          <p:spPr bwMode="auto">
            <a:xfrm>
              <a:off x="1458803" y="2729984"/>
              <a:ext cx="11257920" cy="3746213"/>
            </a:xfrm>
            <a:custGeom>
              <a:avLst/>
              <a:gdLst>
                <a:gd name="T0" fmla="*/ 168 w 9252"/>
                <a:gd name="T1" fmla="*/ 0 h 2377"/>
                <a:gd name="T2" fmla="*/ 403 w 9252"/>
                <a:gd name="T3" fmla="*/ 24 h 2377"/>
                <a:gd name="T4" fmla="*/ 532 w 9252"/>
                <a:gd name="T5" fmla="*/ 50 h 2377"/>
                <a:gd name="T6" fmla="*/ 587 w 9252"/>
                <a:gd name="T7" fmla="*/ 137 h 2377"/>
                <a:gd name="T8" fmla="*/ 600 w 9252"/>
                <a:gd name="T9" fmla="*/ 195 h 2377"/>
                <a:gd name="T10" fmla="*/ 619 w 9252"/>
                <a:gd name="T11" fmla="*/ 223 h 2377"/>
                <a:gd name="T12" fmla="*/ 663 w 9252"/>
                <a:gd name="T13" fmla="*/ 253 h 2377"/>
                <a:gd name="T14" fmla="*/ 713 w 9252"/>
                <a:gd name="T15" fmla="*/ 277 h 2377"/>
                <a:gd name="T16" fmla="*/ 798 w 9252"/>
                <a:gd name="T17" fmla="*/ 307 h 2377"/>
                <a:gd name="T18" fmla="*/ 872 w 9252"/>
                <a:gd name="T19" fmla="*/ 331 h 2377"/>
                <a:gd name="T20" fmla="*/ 1153 w 9252"/>
                <a:gd name="T21" fmla="*/ 364 h 2377"/>
                <a:gd name="T22" fmla="*/ 1177 w 9252"/>
                <a:gd name="T23" fmla="*/ 390 h 2377"/>
                <a:gd name="T24" fmla="*/ 1214 w 9252"/>
                <a:gd name="T25" fmla="*/ 420 h 2377"/>
                <a:gd name="T26" fmla="*/ 1235 w 9252"/>
                <a:gd name="T27" fmla="*/ 502 h 2377"/>
                <a:gd name="T28" fmla="*/ 1248 w 9252"/>
                <a:gd name="T29" fmla="*/ 535 h 2377"/>
                <a:gd name="T30" fmla="*/ 1301 w 9252"/>
                <a:gd name="T31" fmla="*/ 589 h 2377"/>
                <a:gd name="T32" fmla="*/ 1372 w 9252"/>
                <a:gd name="T33" fmla="*/ 615 h 2377"/>
                <a:gd name="T34" fmla="*/ 1475 w 9252"/>
                <a:gd name="T35" fmla="*/ 645 h 2377"/>
                <a:gd name="T36" fmla="*/ 1556 w 9252"/>
                <a:gd name="T37" fmla="*/ 677 h 2377"/>
                <a:gd name="T38" fmla="*/ 1794 w 9252"/>
                <a:gd name="T39" fmla="*/ 705 h 2377"/>
                <a:gd name="T40" fmla="*/ 1841 w 9252"/>
                <a:gd name="T41" fmla="*/ 734 h 2377"/>
                <a:gd name="T42" fmla="*/ 1904 w 9252"/>
                <a:gd name="T43" fmla="*/ 757 h 2377"/>
                <a:gd name="T44" fmla="*/ 1928 w 9252"/>
                <a:gd name="T45" fmla="*/ 846 h 2377"/>
                <a:gd name="T46" fmla="*/ 1952 w 9252"/>
                <a:gd name="T47" fmla="*/ 876 h 2377"/>
                <a:gd name="T48" fmla="*/ 1973 w 9252"/>
                <a:gd name="T49" fmla="*/ 909 h 2377"/>
                <a:gd name="T50" fmla="*/ 2418 w 9252"/>
                <a:gd name="T51" fmla="*/ 941 h 2377"/>
                <a:gd name="T52" fmla="*/ 2439 w 9252"/>
                <a:gd name="T53" fmla="*/ 965 h 2377"/>
                <a:gd name="T54" fmla="*/ 2452 w 9252"/>
                <a:gd name="T55" fmla="*/ 995 h 2377"/>
                <a:gd name="T56" fmla="*/ 2505 w 9252"/>
                <a:gd name="T57" fmla="*/ 1030 h 2377"/>
                <a:gd name="T58" fmla="*/ 2531 w 9252"/>
                <a:gd name="T59" fmla="*/ 1060 h 2377"/>
                <a:gd name="T60" fmla="*/ 2737 w 9252"/>
                <a:gd name="T61" fmla="*/ 1093 h 2377"/>
                <a:gd name="T62" fmla="*/ 2974 w 9252"/>
                <a:gd name="T63" fmla="*/ 1123 h 2377"/>
                <a:gd name="T64" fmla="*/ 3079 w 9252"/>
                <a:gd name="T65" fmla="*/ 1153 h 2377"/>
                <a:gd name="T66" fmla="*/ 3095 w 9252"/>
                <a:gd name="T67" fmla="*/ 1166 h 2377"/>
                <a:gd name="T68" fmla="*/ 3100 w 9252"/>
                <a:gd name="T69" fmla="*/ 1177 h 2377"/>
                <a:gd name="T70" fmla="*/ 3108 w 9252"/>
                <a:gd name="T71" fmla="*/ 1188 h 2377"/>
                <a:gd name="T72" fmla="*/ 3121 w 9252"/>
                <a:gd name="T73" fmla="*/ 1218 h 2377"/>
                <a:gd name="T74" fmla="*/ 3132 w 9252"/>
                <a:gd name="T75" fmla="*/ 1255 h 2377"/>
                <a:gd name="T76" fmla="*/ 3142 w 9252"/>
                <a:gd name="T77" fmla="*/ 1261 h 2377"/>
                <a:gd name="T78" fmla="*/ 3179 w 9252"/>
                <a:gd name="T79" fmla="*/ 1287 h 2377"/>
                <a:gd name="T80" fmla="*/ 3258 w 9252"/>
                <a:gd name="T81" fmla="*/ 1322 h 2377"/>
                <a:gd name="T82" fmla="*/ 3393 w 9252"/>
                <a:gd name="T83" fmla="*/ 1354 h 2377"/>
                <a:gd name="T84" fmla="*/ 3453 w 9252"/>
                <a:gd name="T85" fmla="*/ 1393 h 2377"/>
                <a:gd name="T86" fmla="*/ 3511 w 9252"/>
                <a:gd name="T87" fmla="*/ 1430 h 2377"/>
                <a:gd name="T88" fmla="*/ 3588 w 9252"/>
                <a:gd name="T89" fmla="*/ 1462 h 2377"/>
                <a:gd name="T90" fmla="*/ 3735 w 9252"/>
                <a:gd name="T91" fmla="*/ 1497 h 2377"/>
                <a:gd name="T92" fmla="*/ 3756 w 9252"/>
                <a:gd name="T93" fmla="*/ 1536 h 2377"/>
                <a:gd name="T94" fmla="*/ 3769 w 9252"/>
                <a:gd name="T95" fmla="*/ 1575 h 2377"/>
                <a:gd name="T96" fmla="*/ 3838 w 9252"/>
                <a:gd name="T97" fmla="*/ 1605 h 2377"/>
                <a:gd name="T98" fmla="*/ 4407 w 9252"/>
                <a:gd name="T99" fmla="*/ 1640 h 2377"/>
                <a:gd name="T100" fmla="*/ 4473 w 9252"/>
                <a:gd name="T101" fmla="*/ 1694 h 2377"/>
                <a:gd name="T102" fmla="*/ 4483 w 9252"/>
                <a:gd name="T103" fmla="*/ 1744 h 2377"/>
                <a:gd name="T104" fmla="*/ 4620 w 9252"/>
                <a:gd name="T105" fmla="*/ 1793 h 2377"/>
                <a:gd name="T106" fmla="*/ 5055 w 9252"/>
                <a:gd name="T107" fmla="*/ 1843 h 2377"/>
                <a:gd name="T108" fmla="*/ 5613 w 9252"/>
                <a:gd name="T109" fmla="*/ 1893 h 2377"/>
                <a:gd name="T110" fmla="*/ 5703 w 9252"/>
                <a:gd name="T111" fmla="*/ 1964 h 2377"/>
                <a:gd name="T112" fmla="*/ 6204 w 9252"/>
                <a:gd name="T113" fmla="*/ 2062 h 2377"/>
                <a:gd name="T114" fmla="*/ 6902 w 9252"/>
                <a:gd name="T115" fmla="*/ 2181 h 2377"/>
                <a:gd name="T116" fmla="*/ 9252 w 9252"/>
                <a:gd name="T117" fmla="*/ 2377 h 2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52" h="2377">
                  <a:moveTo>
                    <a:pt x="0" y="0"/>
                  </a:moveTo>
                  <a:lnTo>
                    <a:pt x="168" y="0"/>
                  </a:lnTo>
                  <a:lnTo>
                    <a:pt x="168" y="24"/>
                  </a:lnTo>
                  <a:lnTo>
                    <a:pt x="403" y="24"/>
                  </a:lnTo>
                  <a:lnTo>
                    <a:pt x="403" y="50"/>
                  </a:lnTo>
                  <a:lnTo>
                    <a:pt x="532" y="50"/>
                  </a:lnTo>
                  <a:lnTo>
                    <a:pt x="532" y="137"/>
                  </a:lnTo>
                  <a:lnTo>
                    <a:pt x="587" y="137"/>
                  </a:lnTo>
                  <a:lnTo>
                    <a:pt x="587" y="195"/>
                  </a:lnTo>
                  <a:lnTo>
                    <a:pt x="600" y="195"/>
                  </a:lnTo>
                  <a:lnTo>
                    <a:pt x="600" y="223"/>
                  </a:lnTo>
                  <a:lnTo>
                    <a:pt x="619" y="223"/>
                  </a:lnTo>
                  <a:lnTo>
                    <a:pt x="619" y="253"/>
                  </a:lnTo>
                  <a:lnTo>
                    <a:pt x="663" y="253"/>
                  </a:lnTo>
                  <a:lnTo>
                    <a:pt x="663" y="277"/>
                  </a:lnTo>
                  <a:lnTo>
                    <a:pt x="713" y="277"/>
                  </a:lnTo>
                  <a:lnTo>
                    <a:pt x="713" y="307"/>
                  </a:lnTo>
                  <a:lnTo>
                    <a:pt x="798" y="307"/>
                  </a:lnTo>
                  <a:lnTo>
                    <a:pt x="798" y="331"/>
                  </a:lnTo>
                  <a:lnTo>
                    <a:pt x="872" y="331"/>
                  </a:lnTo>
                  <a:lnTo>
                    <a:pt x="872" y="364"/>
                  </a:lnTo>
                  <a:lnTo>
                    <a:pt x="1153" y="364"/>
                  </a:lnTo>
                  <a:lnTo>
                    <a:pt x="1153" y="390"/>
                  </a:lnTo>
                  <a:lnTo>
                    <a:pt x="1177" y="390"/>
                  </a:lnTo>
                  <a:lnTo>
                    <a:pt x="1177" y="420"/>
                  </a:lnTo>
                  <a:lnTo>
                    <a:pt x="1214" y="420"/>
                  </a:lnTo>
                  <a:lnTo>
                    <a:pt x="1214" y="502"/>
                  </a:lnTo>
                  <a:lnTo>
                    <a:pt x="1235" y="502"/>
                  </a:lnTo>
                  <a:lnTo>
                    <a:pt x="1235" y="535"/>
                  </a:lnTo>
                  <a:lnTo>
                    <a:pt x="1248" y="535"/>
                  </a:lnTo>
                  <a:lnTo>
                    <a:pt x="1248" y="589"/>
                  </a:lnTo>
                  <a:lnTo>
                    <a:pt x="1301" y="589"/>
                  </a:lnTo>
                  <a:lnTo>
                    <a:pt x="1301" y="615"/>
                  </a:lnTo>
                  <a:lnTo>
                    <a:pt x="1372" y="615"/>
                  </a:lnTo>
                  <a:lnTo>
                    <a:pt x="1372" y="645"/>
                  </a:lnTo>
                  <a:lnTo>
                    <a:pt x="1475" y="645"/>
                  </a:lnTo>
                  <a:lnTo>
                    <a:pt x="1475" y="677"/>
                  </a:lnTo>
                  <a:lnTo>
                    <a:pt x="1556" y="677"/>
                  </a:lnTo>
                  <a:lnTo>
                    <a:pt x="1556" y="705"/>
                  </a:lnTo>
                  <a:lnTo>
                    <a:pt x="1794" y="705"/>
                  </a:lnTo>
                  <a:lnTo>
                    <a:pt x="1794" y="734"/>
                  </a:lnTo>
                  <a:lnTo>
                    <a:pt x="1841" y="734"/>
                  </a:lnTo>
                  <a:lnTo>
                    <a:pt x="1841" y="757"/>
                  </a:lnTo>
                  <a:lnTo>
                    <a:pt x="1904" y="757"/>
                  </a:lnTo>
                  <a:lnTo>
                    <a:pt x="1904" y="846"/>
                  </a:lnTo>
                  <a:lnTo>
                    <a:pt x="1928" y="846"/>
                  </a:lnTo>
                  <a:lnTo>
                    <a:pt x="1928" y="876"/>
                  </a:lnTo>
                  <a:lnTo>
                    <a:pt x="1952" y="876"/>
                  </a:lnTo>
                  <a:lnTo>
                    <a:pt x="1952" y="909"/>
                  </a:lnTo>
                  <a:lnTo>
                    <a:pt x="1973" y="909"/>
                  </a:lnTo>
                  <a:lnTo>
                    <a:pt x="1973" y="941"/>
                  </a:lnTo>
                  <a:lnTo>
                    <a:pt x="2418" y="941"/>
                  </a:lnTo>
                  <a:lnTo>
                    <a:pt x="2418" y="965"/>
                  </a:lnTo>
                  <a:lnTo>
                    <a:pt x="2439" y="965"/>
                  </a:lnTo>
                  <a:lnTo>
                    <a:pt x="2439" y="995"/>
                  </a:lnTo>
                  <a:lnTo>
                    <a:pt x="2452" y="995"/>
                  </a:lnTo>
                  <a:lnTo>
                    <a:pt x="2452" y="1030"/>
                  </a:lnTo>
                  <a:lnTo>
                    <a:pt x="2505" y="1030"/>
                  </a:lnTo>
                  <a:lnTo>
                    <a:pt x="2505" y="1060"/>
                  </a:lnTo>
                  <a:lnTo>
                    <a:pt x="2531" y="1060"/>
                  </a:lnTo>
                  <a:lnTo>
                    <a:pt x="2531" y="1093"/>
                  </a:lnTo>
                  <a:lnTo>
                    <a:pt x="2737" y="1093"/>
                  </a:lnTo>
                  <a:lnTo>
                    <a:pt x="2737" y="1123"/>
                  </a:lnTo>
                  <a:lnTo>
                    <a:pt x="2974" y="1123"/>
                  </a:lnTo>
                  <a:lnTo>
                    <a:pt x="2974" y="1153"/>
                  </a:lnTo>
                  <a:lnTo>
                    <a:pt x="3079" y="1153"/>
                  </a:lnTo>
                  <a:lnTo>
                    <a:pt x="3079" y="1166"/>
                  </a:lnTo>
                  <a:lnTo>
                    <a:pt x="3095" y="1166"/>
                  </a:lnTo>
                  <a:lnTo>
                    <a:pt x="3095" y="1177"/>
                  </a:lnTo>
                  <a:lnTo>
                    <a:pt x="3100" y="1177"/>
                  </a:lnTo>
                  <a:lnTo>
                    <a:pt x="3100" y="1188"/>
                  </a:lnTo>
                  <a:lnTo>
                    <a:pt x="3108" y="1188"/>
                  </a:lnTo>
                  <a:lnTo>
                    <a:pt x="3108" y="1218"/>
                  </a:lnTo>
                  <a:lnTo>
                    <a:pt x="3121" y="1218"/>
                  </a:lnTo>
                  <a:lnTo>
                    <a:pt x="3121" y="1255"/>
                  </a:lnTo>
                  <a:lnTo>
                    <a:pt x="3132" y="1255"/>
                  </a:lnTo>
                  <a:lnTo>
                    <a:pt x="3132" y="1261"/>
                  </a:lnTo>
                  <a:lnTo>
                    <a:pt x="3142" y="1261"/>
                  </a:lnTo>
                  <a:lnTo>
                    <a:pt x="3142" y="1287"/>
                  </a:lnTo>
                  <a:lnTo>
                    <a:pt x="3179" y="1287"/>
                  </a:lnTo>
                  <a:lnTo>
                    <a:pt x="3179" y="1322"/>
                  </a:lnTo>
                  <a:lnTo>
                    <a:pt x="3258" y="1322"/>
                  </a:lnTo>
                  <a:lnTo>
                    <a:pt x="3258" y="1354"/>
                  </a:lnTo>
                  <a:lnTo>
                    <a:pt x="3393" y="1354"/>
                  </a:lnTo>
                  <a:lnTo>
                    <a:pt x="3393" y="1393"/>
                  </a:lnTo>
                  <a:lnTo>
                    <a:pt x="3453" y="1393"/>
                  </a:lnTo>
                  <a:lnTo>
                    <a:pt x="3453" y="1430"/>
                  </a:lnTo>
                  <a:lnTo>
                    <a:pt x="3511" y="1430"/>
                  </a:lnTo>
                  <a:lnTo>
                    <a:pt x="3511" y="1462"/>
                  </a:lnTo>
                  <a:lnTo>
                    <a:pt x="3588" y="1462"/>
                  </a:lnTo>
                  <a:lnTo>
                    <a:pt x="3588" y="1497"/>
                  </a:lnTo>
                  <a:lnTo>
                    <a:pt x="3735" y="1497"/>
                  </a:lnTo>
                  <a:lnTo>
                    <a:pt x="3735" y="1536"/>
                  </a:lnTo>
                  <a:lnTo>
                    <a:pt x="3756" y="1536"/>
                  </a:lnTo>
                  <a:lnTo>
                    <a:pt x="3756" y="1575"/>
                  </a:lnTo>
                  <a:lnTo>
                    <a:pt x="3769" y="1575"/>
                  </a:lnTo>
                  <a:lnTo>
                    <a:pt x="3769" y="1605"/>
                  </a:lnTo>
                  <a:lnTo>
                    <a:pt x="3838" y="1605"/>
                  </a:lnTo>
                  <a:lnTo>
                    <a:pt x="3838" y="1640"/>
                  </a:lnTo>
                  <a:lnTo>
                    <a:pt x="4407" y="1640"/>
                  </a:lnTo>
                  <a:lnTo>
                    <a:pt x="4407" y="1694"/>
                  </a:lnTo>
                  <a:lnTo>
                    <a:pt x="4473" y="1694"/>
                  </a:lnTo>
                  <a:lnTo>
                    <a:pt x="4473" y="1744"/>
                  </a:lnTo>
                  <a:lnTo>
                    <a:pt x="4483" y="1744"/>
                  </a:lnTo>
                  <a:lnTo>
                    <a:pt x="4483" y="1793"/>
                  </a:lnTo>
                  <a:lnTo>
                    <a:pt x="4620" y="1793"/>
                  </a:lnTo>
                  <a:lnTo>
                    <a:pt x="4620" y="1843"/>
                  </a:lnTo>
                  <a:lnTo>
                    <a:pt x="5055" y="1843"/>
                  </a:lnTo>
                  <a:lnTo>
                    <a:pt x="5055" y="1893"/>
                  </a:lnTo>
                  <a:lnTo>
                    <a:pt x="5613" y="1893"/>
                  </a:lnTo>
                  <a:lnTo>
                    <a:pt x="5613" y="1964"/>
                  </a:lnTo>
                  <a:lnTo>
                    <a:pt x="5703" y="1964"/>
                  </a:lnTo>
                  <a:lnTo>
                    <a:pt x="5703" y="2062"/>
                  </a:lnTo>
                  <a:lnTo>
                    <a:pt x="6204" y="2062"/>
                  </a:lnTo>
                  <a:lnTo>
                    <a:pt x="6204" y="2181"/>
                  </a:lnTo>
                  <a:lnTo>
                    <a:pt x="6902" y="2181"/>
                  </a:lnTo>
                  <a:lnTo>
                    <a:pt x="6902" y="2377"/>
                  </a:lnTo>
                  <a:lnTo>
                    <a:pt x="9252" y="2377"/>
                  </a:lnTo>
                </a:path>
              </a:pathLst>
            </a:custGeom>
            <a:noFill/>
            <a:ln w="28575" cap="flat">
              <a:solidFill>
                <a:srgbClr val="6E1E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pSp>
          <p:nvGrpSpPr>
            <p:cNvPr id="1208" name="Group 1207">
              <a:extLst>
                <a:ext uri="{FF2B5EF4-FFF2-40B4-BE49-F238E27FC236}">
                  <a16:creationId xmlns:a16="http://schemas.microsoft.com/office/drawing/2014/main" id="{527925B2-3F8B-16DF-A766-DD09123CFE6B}"/>
                </a:ext>
              </a:extLst>
            </p:cNvPr>
            <p:cNvGrpSpPr/>
            <p:nvPr/>
          </p:nvGrpSpPr>
          <p:grpSpPr>
            <a:xfrm>
              <a:off x="2212007" y="3101926"/>
              <a:ext cx="10555815" cy="3438888"/>
              <a:chOff x="2503261" y="3101926"/>
              <a:chExt cx="13771563" cy="3438888"/>
            </a:xfrm>
          </p:grpSpPr>
          <p:sp>
            <p:nvSpPr>
              <p:cNvPr id="1209" name="Line 180">
                <a:extLst>
                  <a:ext uri="{FF2B5EF4-FFF2-40B4-BE49-F238E27FC236}">
                    <a16:creationId xmlns:a16="http://schemas.microsoft.com/office/drawing/2014/main" id="{C45190D2-567F-8EB1-495C-AEFB614A3E62}"/>
                  </a:ext>
                </a:extLst>
              </p:cNvPr>
              <p:cNvSpPr>
                <a:spLocks noChangeShapeType="1"/>
              </p:cNvSpPr>
              <p:nvPr/>
            </p:nvSpPr>
            <p:spPr bwMode="auto">
              <a:xfrm>
                <a:off x="3436270" y="3658263"/>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0" name="Line 181">
                <a:extLst>
                  <a:ext uri="{FF2B5EF4-FFF2-40B4-BE49-F238E27FC236}">
                    <a16:creationId xmlns:a16="http://schemas.microsoft.com/office/drawing/2014/main" id="{0FF91DF5-F382-CFD0-9573-14911C5550EE}"/>
                  </a:ext>
                </a:extLst>
              </p:cNvPr>
              <p:cNvSpPr>
                <a:spLocks noChangeShapeType="1"/>
              </p:cNvSpPr>
              <p:nvPr/>
            </p:nvSpPr>
            <p:spPr bwMode="auto">
              <a:xfrm>
                <a:off x="3512183" y="3593646"/>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1" name="Line 182">
                <a:extLst>
                  <a:ext uri="{FF2B5EF4-FFF2-40B4-BE49-F238E27FC236}">
                    <a16:creationId xmlns:a16="http://schemas.microsoft.com/office/drawing/2014/main" id="{06F0A38F-F995-EF96-448D-A6A7FEE7B65F}"/>
                  </a:ext>
                </a:extLst>
              </p:cNvPr>
              <p:cNvSpPr>
                <a:spLocks noChangeShapeType="1"/>
              </p:cNvSpPr>
              <p:nvPr/>
            </p:nvSpPr>
            <p:spPr bwMode="auto">
              <a:xfrm>
                <a:off x="4289199" y="3886787"/>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2" name="Line 183">
                <a:extLst>
                  <a:ext uri="{FF2B5EF4-FFF2-40B4-BE49-F238E27FC236}">
                    <a16:creationId xmlns:a16="http://schemas.microsoft.com/office/drawing/2014/main" id="{F9A2AB0F-1456-3487-12E8-0AC4A84AAD40}"/>
                  </a:ext>
                </a:extLst>
              </p:cNvPr>
              <p:cNvSpPr>
                <a:spLocks noChangeShapeType="1"/>
              </p:cNvSpPr>
              <p:nvPr/>
            </p:nvSpPr>
            <p:spPr bwMode="auto">
              <a:xfrm>
                <a:off x="4368574" y="3820594"/>
                <a:ext cx="0" cy="13081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3" name="Line 184">
                <a:extLst>
                  <a:ext uri="{FF2B5EF4-FFF2-40B4-BE49-F238E27FC236}">
                    <a16:creationId xmlns:a16="http://schemas.microsoft.com/office/drawing/2014/main" id="{6194E774-2DC8-E888-E2E3-B54F04AC5F15}"/>
                  </a:ext>
                </a:extLst>
              </p:cNvPr>
              <p:cNvSpPr>
                <a:spLocks noChangeShapeType="1"/>
              </p:cNvSpPr>
              <p:nvPr/>
            </p:nvSpPr>
            <p:spPr bwMode="auto">
              <a:xfrm>
                <a:off x="4397149" y="3923036"/>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4" name="Line 185">
                <a:extLst>
                  <a:ext uri="{FF2B5EF4-FFF2-40B4-BE49-F238E27FC236}">
                    <a16:creationId xmlns:a16="http://schemas.microsoft.com/office/drawing/2014/main" id="{438AE6CA-9D4B-C877-7B11-0BCEA2E92F6D}"/>
                  </a:ext>
                </a:extLst>
              </p:cNvPr>
              <p:cNvSpPr>
                <a:spLocks noChangeShapeType="1"/>
              </p:cNvSpPr>
              <p:nvPr/>
            </p:nvSpPr>
            <p:spPr bwMode="auto">
              <a:xfrm>
                <a:off x="4476524" y="3858418"/>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5" name="Line 186">
                <a:extLst>
                  <a:ext uri="{FF2B5EF4-FFF2-40B4-BE49-F238E27FC236}">
                    <a16:creationId xmlns:a16="http://schemas.microsoft.com/office/drawing/2014/main" id="{9EA66837-07D0-040F-F051-648742C4C981}"/>
                  </a:ext>
                </a:extLst>
              </p:cNvPr>
              <p:cNvSpPr>
                <a:spLocks noChangeShapeType="1"/>
              </p:cNvSpPr>
              <p:nvPr/>
            </p:nvSpPr>
            <p:spPr bwMode="auto">
              <a:xfrm>
                <a:off x="4643211" y="4213024"/>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6" name="Line 187">
                <a:extLst>
                  <a:ext uri="{FF2B5EF4-FFF2-40B4-BE49-F238E27FC236}">
                    <a16:creationId xmlns:a16="http://schemas.microsoft.com/office/drawing/2014/main" id="{B11181F5-2744-87C4-B968-87C0B49B6749}"/>
                  </a:ext>
                </a:extLst>
              </p:cNvPr>
              <p:cNvSpPr>
                <a:spLocks noChangeShapeType="1"/>
              </p:cNvSpPr>
              <p:nvPr/>
            </p:nvSpPr>
            <p:spPr bwMode="auto">
              <a:xfrm>
                <a:off x="4719411" y="4151559"/>
                <a:ext cx="0" cy="12608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7" name="Line 188">
                <a:extLst>
                  <a:ext uri="{FF2B5EF4-FFF2-40B4-BE49-F238E27FC236}">
                    <a16:creationId xmlns:a16="http://schemas.microsoft.com/office/drawing/2014/main" id="{BD32E778-1040-E131-408F-3FD963AC373B}"/>
                  </a:ext>
                </a:extLst>
              </p:cNvPr>
              <p:cNvSpPr>
                <a:spLocks noChangeShapeType="1"/>
              </p:cNvSpPr>
              <p:nvPr/>
            </p:nvSpPr>
            <p:spPr bwMode="auto">
              <a:xfrm>
                <a:off x="5075011" y="4213024"/>
                <a:ext cx="153987"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8" name="Line 189">
                <a:extLst>
                  <a:ext uri="{FF2B5EF4-FFF2-40B4-BE49-F238E27FC236}">
                    <a16:creationId xmlns:a16="http://schemas.microsoft.com/office/drawing/2014/main" id="{82BF7C28-15CF-64F7-3ADF-56E23119A55F}"/>
                  </a:ext>
                </a:extLst>
              </p:cNvPr>
              <p:cNvSpPr>
                <a:spLocks noChangeShapeType="1"/>
              </p:cNvSpPr>
              <p:nvPr/>
            </p:nvSpPr>
            <p:spPr bwMode="auto">
              <a:xfrm>
                <a:off x="5154386" y="4151559"/>
                <a:ext cx="0" cy="12608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19" name="Line 190">
                <a:extLst>
                  <a:ext uri="{FF2B5EF4-FFF2-40B4-BE49-F238E27FC236}">
                    <a16:creationId xmlns:a16="http://schemas.microsoft.com/office/drawing/2014/main" id="{1DDAA8E5-15AE-213C-49DE-D23329DFE3B5}"/>
                  </a:ext>
                </a:extLst>
              </p:cNvPr>
              <p:cNvSpPr>
                <a:spLocks noChangeShapeType="1"/>
              </p:cNvSpPr>
              <p:nvPr/>
            </p:nvSpPr>
            <p:spPr bwMode="auto">
              <a:xfrm>
                <a:off x="5392511" y="4353290"/>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0" name="Line 191">
                <a:extLst>
                  <a:ext uri="{FF2B5EF4-FFF2-40B4-BE49-F238E27FC236}">
                    <a16:creationId xmlns:a16="http://schemas.microsoft.com/office/drawing/2014/main" id="{D97E7151-240C-BDAB-05D6-F453838B3636}"/>
                  </a:ext>
                </a:extLst>
              </p:cNvPr>
              <p:cNvSpPr>
                <a:spLocks noChangeShapeType="1"/>
              </p:cNvSpPr>
              <p:nvPr/>
            </p:nvSpPr>
            <p:spPr bwMode="auto">
              <a:xfrm>
                <a:off x="5471886" y="4288673"/>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1" name="Line 192">
                <a:extLst>
                  <a:ext uri="{FF2B5EF4-FFF2-40B4-BE49-F238E27FC236}">
                    <a16:creationId xmlns:a16="http://schemas.microsoft.com/office/drawing/2014/main" id="{FCC51E3C-122B-3BED-75F9-C638B7034B45}"/>
                  </a:ext>
                </a:extLst>
              </p:cNvPr>
              <p:cNvSpPr>
                <a:spLocks noChangeShapeType="1"/>
              </p:cNvSpPr>
              <p:nvPr/>
            </p:nvSpPr>
            <p:spPr bwMode="auto">
              <a:xfrm>
                <a:off x="6329136" y="4547142"/>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2" name="Line 193">
                <a:extLst>
                  <a:ext uri="{FF2B5EF4-FFF2-40B4-BE49-F238E27FC236}">
                    <a16:creationId xmlns:a16="http://schemas.microsoft.com/office/drawing/2014/main" id="{D4C3547D-2DB4-17C2-1C56-CE51BE65495B}"/>
                  </a:ext>
                </a:extLst>
              </p:cNvPr>
              <p:cNvSpPr>
                <a:spLocks noChangeShapeType="1"/>
              </p:cNvSpPr>
              <p:nvPr/>
            </p:nvSpPr>
            <p:spPr bwMode="auto">
              <a:xfrm>
                <a:off x="6408511" y="4482525"/>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3" name="Line 194">
                <a:extLst>
                  <a:ext uri="{FF2B5EF4-FFF2-40B4-BE49-F238E27FC236}">
                    <a16:creationId xmlns:a16="http://schemas.microsoft.com/office/drawing/2014/main" id="{4AF1372C-A4D9-7F96-72AE-6120C9708083}"/>
                  </a:ext>
                </a:extLst>
              </p:cNvPr>
              <p:cNvSpPr>
                <a:spLocks noChangeShapeType="1"/>
              </p:cNvSpPr>
              <p:nvPr/>
            </p:nvSpPr>
            <p:spPr bwMode="auto">
              <a:xfrm>
                <a:off x="6392636" y="4655887"/>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4" name="Line 195">
                <a:extLst>
                  <a:ext uri="{FF2B5EF4-FFF2-40B4-BE49-F238E27FC236}">
                    <a16:creationId xmlns:a16="http://schemas.microsoft.com/office/drawing/2014/main" id="{18A4A760-4F93-3EE0-E658-71C1B0139596}"/>
                  </a:ext>
                </a:extLst>
              </p:cNvPr>
              <p:cNvSpPr>
                <a:spLocks noChangeShapeType="1"/>
              </p:cNvSpPr>
              <p:nvPr/>
            </p:nvSpPr>
            <p:spPr bwMode="auto">
              <a:xfrm>
                <a:off x="6472011" y="4591270"/>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5" name="Line 196">
                <a:extLst>
                  <a:ext uri="{FF2B5EF4-FFF2-40B4-BE49-F238E27FC236}">
                    <a16:creationId xmlns:a16="http://schemas.microsoft.com/office/drawing/2014/main" id="{94FFAB67-15DD-C72D-0700-FD04A89532FA}"/>
                  </a:ext>
                </a:extLst>
              </p:cNvPr>
              <p:cNvSpPr>
                <a:spLocks noChangeShapeType="1"/>
              </p:cNvSpPr>
              <p:nvPr/>
            </p:nvSpPr>
            <p:spPr bwMode="auto">
              <a:xfrm>
                <a:off x="6408511" y="4701592"/>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6" name="Line 197">
                <a:extLst>
                  <a:ext uri="{FF2B5EF4-FFF2-40B4-BE49-F238E27FC236}">
                    <a16:creationId xmlns:a16="http://schemas.microsoft.com/office/drawing/2014/main" id="{81D338D8-C47C-96EB-98CB-69D172CFEBE8}"/>
                  </a:ext>
                </a:extLst>
              </p:cNvPr>
              <p:cNvSpPr>
                <a:spLocks noChangeShapeType="1"/>
              </p:cNvSpPr>
              <p:nvPr/>
            </p:nvSpPr>
            <p:spPr bwMode="auto">
              <a:xfrm>
                <a:off x="6487886" y="4635399"/>
                <a:ext cx="0" cy="12608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7" name="Line 198">
                <a:extLst>
                  <a:ext uri="{FF2B5EF4-FFF2-40B4-BE49-F238E27FC236}">
                    <a16:creationId xmlns:a16="http://schemas.microsoft.com/office/drawing/2014/main" id="{12D8E718-1DAB-B92F-63AC-5DFADCC76A98}"/>
                  </a:ext>
                </a:extLst>
              </p:cNvPr>
              <p:cNvSpPr>
                <a:spLocks noChangeShapeType="1"/>
              </p:cNvSpPr>
              <p:nvPr/>
            </p:nvSpPr>
            <p:spPr bwMode="auto">
              <a:xfrm>
                <a:off x="6572024" y="4813490"/>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8" name="Line 199">
                <a:extLst>
                  <a:ext uri="{FF2B5EF4-FFF2-40B4-BE49-F238E27FC236}">
                    <a16:creationId xmlns:a16="http://schemas.microsoft.com/office/drawing/2014/main" id="{73A6C54A-52F1-B86E-1664-39F03B8E1C05}"/>
                  </a:ext>
                </a:extLst>
              </p:cNvPr>
              <p:cNvSpPr>
                <a:spLocks noChangeShapeType="1"/>
              </p:cNvSpPr>
              <p:nvPr/>
            </p:nvSpPr>
            <p:spPr bwMode="auto">
              <a:xfrm>
                <a:off x="6651399" y="4748873"/>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29" name="Line 200">
                <a:extLst>
                  <a:ext uri="{FF2B5EF4-FFF2-40B4-BE49-F238E27FC236}">
                    <a16:creationId xmlns:a16="http://schemas.microsoft.com/office/drawing/2014/main" id="{9CAFA0BC-C489-4F09-64D7-3505BE5A9B9F}"/>
                  </a:ext>
                </a:extLst>
              </p:cNvPr>
              <p:cNvSpPr>
                <a:spLocks noChangeShapeType="1"/>
              </p:cNvSpPr>
              <p:nvPr/>
            </p:nvSpPr>
            <p:spPr bwMode="auto">
              <a:xfrm>
                <a:off x="7303861" y="5089294"/>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0" name="Line 201">
                <a:extLst>
                  <a:ext uri="{FF2B5EF4-FFF2-40B4-BE49-F238E27FC236}">
                    <a16:creationId xmlns:a16="http://schemas.microsoft.com/office/drawing/2014/main" id="{15DEF0DB-90F0-0083-6D74-64749628FA49}"/>
                  </a:ext>
                </a:extLst>
              </p:cNvPr>
              <p:cNvSpPr>
                <a:spLocks noChangeShapeType="1"/>
              </p:cNvSpPr>
              <p:nvPr/>
            </p:nvSpPr>
            <p:spPr bwMode="auto">
              <a:xfrm>
                <a:off x="7398811" y="5024677"/>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1" name="Line 202">
                <a:extLst>
                  <a:ext uri="{FF2B5EF4-FFF2-40B4-BE49-F238E27FC236}">
                    <a16:creationId xmlns:a16="http://schemas.microsoft.com/office/drawing/2014/main" id="{E8F5BB57-BA0F-A674-8D7B-B534718AAAE1}"/>
                  </a:ext>
                </a:extLst>
              </p:cNvPr>
              <p:cNvSpPr>
                <a:spLocks noChangeShapeType="1"/>
              </p:cNvSpPr>
              <p:nvPr/>
            </p:nvSpPr>
            <p:spPr bwMode="auto">
              <a:xfrm>
                <a:off x="7411811" y="5201192"/>
                <a:ext cx="160337"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2" name="Line 203">
                <a:extLst>
                  <a:ext uri="{FF2B5EF4-FFF2-40B4-BE49-F238E27FC236}">
                    <a16:creationId xmlns:a16="http://schemas.microsoft.com/office/drawing/2014/main" id="{785B054D-F21E-E7E7-9198-C95A04DDC5A2}"/>
                  </a:ext>
                </a:extLst>
              </p:cNvPr>
              <p:cNvSpPr>
                <a:spLocks noChangeShapeType="1"/>
              </p:cNvSpPr>
              <p:nvPr/>
            </p:nvSpPr>
            <p:spPr bwMode="auto">
              <a:xfrm>
                <a:off x="7491186" y="5141303"/>
                <a:ext cx="0" cy="12608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3" name="Line 204">
                <a:extLst>
                  <a:ext uri="{FF2B5EF4-FFF2-40B4-BE49-F238E27FC236}">
                    <a16:creationId xmlns:a16="http://schemas.microsoft.com/office/drawing/2014/main" id="{86D75B37-6A34-8318-BE75-9CEC66D8567E}"/>
                  </a:ext>
                </a:extLst>
              </p:cNvPr>
              <p:cNvSpPr>
                <a:spLocks noChangeShapeType="1"/>
              </p:cNvSpPr>
              <p:nvPr/>
            </p:nvSpPr>
            <p:spPr bwMode="auto">
              <a:xfrm>
                <a:off x="7546749" y="5314666"/>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4" name="Line 205">
                <a:extLst>
                  <a:ext uri="{FF2B5EF4-FFF2-40B4-BE49-F238E27FC236}">
                    <a16:creationId xmlns:a16="http://schemas.microsoft.com/office/drawing/2014/main" id="{42A1CF8C-CF34-6DE5-09D4-7932733EBBC0}"/>
                  </a:ext>
                </a:extLst>
              </p:cNvPr>
              <p:cNvSpPr>
                <a:spLocks noChangeShapeType="1"/>
              </p:cNvSpPr>
              <p:nvPr/>
            </p:nvSpPr>
            <p:spPr bwMode="auto">
              <a:xfrm>
                <a:off x="7626124" y="5250049"/>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5" name="Line 206">
                <a:extLst>
                  <a:ext uri="{FF2B5EF4-FFF2-40B4-BE49-F238E27FC236}">
                    <a16:creationId xmlns:a16="http://schemas.microsoft.com/office/drawing/2014/main" id="{D6D3FC31-0E0A-C74D-CC6C-2488C10D4AFF}"/>
                  </a:ext>
                </a:extLst>
              </p:cNvPr>
              <p:cNvSpPr>
                <a:spLocks noChangeShapeType="1"/>
              </p:cNvSpPr>
              <p:nvPr/>
            </p:nvSpPr>
            <p:spPr bwMode="auto">
              <a:xfrm>
                <a:off x="8319861" y="5314666"/>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6" name="Line 207">
                <a:extLst>
                  <a:ext uri="{FF2B5EF4-FFF2-40B4-BE49-F238E27FC236}">
                    <a16:creationId xmlns:a16="http://schemas.microsoft.com/office/drawing/2014/main" id="{431FBB75-5A02-2C67-AF56-CA06A24A6BBD}"/>
                  </a:ext>
                </a:extLst>
              </p:cNvPr>
              <p:cNvSpPr>
                <a:spLocks noChangeShapeType="1"/>
              </p:cNvSpPr>
              <p:nvPr/>
            </p:nvSpPr>
            <p:spPr bwMode="auto">
              <a:xfrm>
                <a:off x="8404428" y="5250049"/>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7" name="Line 208">
                <a:extLst>
                  <a:ext uri="{FF2B5EF4-FFF2-40B4-BE49-F238E27FC236}">
                    <a16:creationId xmlns:a16="http://schemas.microsoft.com/office/drawing/2014/main" id="{629BD052-4CA7-531E-C74F-372447F2A4C9}"/>
                  </a:ext>
                </a:extLst>
              </p:cNvPr>
              <p:cNvSpPr>
                <a:spLocks noChangeShapeType="1"/>
              </p:cNvSpPr>
              <p:nvPr/>
            </p:nvSpPr>
            <p:spPr bwMode="auto">
              <a:xfrm>
                <a:off x="8332561" y="5314666"/>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8" name="Line 209">
                <a:extLst>
                  <a:ext uri="{FF2B5EF4-FFF2-40B4-BE49-F238E27FC236}">
                    <a16:creationId xmlns:a16="http://schemas.microsoft.com/office/drawing/2014/main" id="{B7BA4A5E-968B-2DE3-4844-5BBC18813BA6}"/>
                  </a:ext>
                </a:extLst>
              </p:cNvPr>
              <p:cNvSpPr>
                <a:spLocks noChangeShapeType="1"/>
              </p:cNvSpPr>
              <p:nvPr/>
            </p:nvSpPr>
            <p:spPr bwMode="auto">
              <a:xfrm>
                <a:off x="8427513" y="5250049"/>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9" name="Line 210">
                <a:extLst>
                  <a:ext uri="{FF2B5EF4-FFF2-40B4-BE49-F238E27FC236}">
                    <a16:creationId xmlns:a16="http://schemas.microsoft.com/office/drawing/2014/main" id="{0A97BC2D-FA93-409B-1EDF-043BE6D3E9EE}"/>
                  </a:ext>
                </a:extLst>
              </p:cNvPr>
              <p:cNvSpPr>
                <a:spLocks noChangeShapeType="1"/>
              </p:cNvSpPr>
              <p:nvPr/>
            </p:nvSpPr>
            <p:spPr bwMode="auto">
              <a:xfrm>
                <a:off x="8394474" y="5314666"/>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0" name="Line 211">
                <a:extLst>
                  <a:ext uri="{FF2B5EF4-FFF2-40B4-BE49-F238E27FC236}">
                    <a16:creationId xmlns:a16="http://schemas.microsoft.com/office/drawing/2014/main" id="{D2F9E985-0142-0ED4-01CD-0DE1D28B90D6}"/>
                  </a:ext>
                </a:extLst>
              </p:cNvPr>
              <p:cNvSpPr>
                <a:spLocks noChangeShapeType="1"/>
              </p:cNvSpPr>
              <p:nvPr/>
            </p:nvSpPr>
            <p:spPr bwMode="auto">
              <a:xfrm>
                <a:off x="8475867" y="5250049"/>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1" name="Line 212">
                <a:extLst>
                  <a:ext uri="{FF2B5EF4-FFF2-40B4-BE49-F238E27FC236}">
                    <a16:creationId xmlns:a16="http://schemas.microsoft.com/office/drawing/2014/main" id="{FB077D3B-02B1-B9B5-10E9-8B1E55F2FBE5}"/>
                  </a:ext>
                </a:extLst>
              </p:cNvPr>
              <p:cNvSpPr>
                <a:spLocks noChangeShapeType="1"/>
              </p:cNvSpPr>
              <p:nvPr/>
            </p:nvSpPr>
            <p:spPr bwMode="auto">
              <a:xfrm>
                <a:off x="8429399" y="5314666"/>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2" name="Line 213">
                <a:extLst>
                  <a:ext uri="{FF2B5EF4-FFF2-40B4-BE49-F238E27FC236}">
                    <a16:creationId xmlns:a16="http://schemas.microsoft.com/office/drawing/2014/main" id="{0D3F1CBE-E633-CDAD-6BA7-497A349803A7}"/>
                  </a:ext>
                </a:extLst>
              </p:cNvPr>
              <p:cNvSpPr>
                <a:spLocks noChangeShapeType="1"/>
              </p:cNvSpPr>
              <p:nvPr/>
            </p:nvSpPr>
            <p:spPr bwMode="auto">
              <a:xfrm>
                <a:off x="8516563" y="5250049"/>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3" name="Line 214">
                <a:extLst>
                  <a:ext uri="{FF2B5EF4-FFF2-40B4-BE49-F238E27FC236}">
                    <a16:creationId xmlns:a16="http://schemas.microsoft.com/office/drawing/2014/main" id="{4FBEACC6-7D31-9302-36D6-5F3C693DC863}"/>
                  </a:ext>
                </a:extLst>
              </p:cNvPr>
              <p:cNvSpPr>
                <a:spLocks noChangeShapeType="1"/>
              </p:cNvSpPr>
              <p:nvPr/>
            </p:nvSpPr>
            <p:spPr bwMode="auto">
              <a:xfrm>
                <a:off x="8805636" y="5634599"/>
                <a:ext cx="153987"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4" name="Line 215">
                <a:extLst>
                  <a:ext uri="{FF2B5EF4-FFF2-40B4-BE49-F238E27FC236}">
                    <a16:creationId xmlns:a16="http://schemas.microsoft.com/office/drawing/2014/main" id="{DF57B097-9411-9CAB-4F6A-F08AAC32487E}"/>
                  </a:ext>
                </a:extLst>
              </p:cNvPr>
              <p:cNvSpPr>
                <a:spLocks noChangeShapeType="1"/>
              </p:cNvSpPr>
              <p:nvPr/>
            </p:nvSpPr>
            <p:spPr bwMode="auto">
              <a:xfrm>
                <a:off x="8885011" y="5569982"/>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5" name="Line 216">
                <a:extLst>
                  <a:ext uri="{FF2B5EF4-FFF2-40B4-BE49-F238E27FC236}">
                    <a16:creationId xmlns:a16="http://schemas.microsoft.com/office/drawing/2014/main" id="{91F5531F-4C10-283C-9ABA-19DF495604B8}"/>
                  </a:ext>
                </a:extLst>
              </p:cNvPr>
              <p:cNvSpPr>
                <a:spLocks noChangeShapeType="1"/>
              </p:cNvSpPr>
              <p:nvPr/>
            </p:nvSpPr>
            <p:spPr bwMode="auto">
              <a:xfrm>
                <a:off x="9386661" y="5634599"/>
                <a:ext cx="153987"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6" name="Line 217">
                <a:extLst>
                  <a:ext uri="{FF2B5EF4-FFF2-40B4-BE49-F238E27FC236}">
                    <a16:creationId xmlns:a16="http://schemas.microsoft.com/office/drawing/2014/main" id="{2FB3CB4A-1F73-631D-D251-CFFD5AEBB527}"/>
                  </a:ext>
                </a:extLst>
              </p:cNvPr>
              <p:cNvSpPr>
                <a:spLocks noChangeShapeType="1"/>
              </p:cNvSpPr>
              <p:nvPr/>
            </p:nvSpPr>
            <p:spPr bwMode="auto">
              <a:xfrm>
                <a:off x="9471228" y="5569982"/>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7" name="Line 218">
                <a:extLst>
                  <a:ext uri="{FF2B5EF4-FFF2-40B4-BE49-F238E27FC236}">
                    <a16:creationId xmlns:a16="http://schemas.microsoft.com/office/drawing/2014/main" id="{3A4ABA85-6CF7-7709-EA9A-D40C6B032203}"/>
                  </a:ext>
                </a:extLst>
              </p:cNvPr>
              <p:cNvSpPr>
                <a:spLocks noChangeShapeType="1"/>
              </p:cNvSpPr>
              <p:nvPr/>
            </p:nvSpPr>
            <p:spPr bwMode="auto">
              <a:xfrm>
                <a:off x="9515249" y="5713401"/>
                <a:ext cx="160337"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8" name="Line 219">
                <a:extLst>
                  <a:ext uri="{FF2B5EF4-FFF2-40B4-BE49-F238E27FC236}">
                    <a16:creationId xmlns:a16="http://schemas.microsoft.com/office/drawing/2014/main" id="{CB31AA86-C4B4-22EB-6653-68BDBACE7CE6}"/>
                  </a:ext>
                </a:extLst>
              </p:cNvPr>
              <p:cNvSpPr>
                <a:spLocks noChangeShapeType="1"/>
              </p:cNvSpPr>
              <p:nvPr/>
            </p:nvSpPr>
            <p:spPr bwMode="auto">
              <a:xfrm>
                <a:off x="9596211" y="5648784"/>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49" name="Line 220">
                <a:extLst>
                  <a:ext uri="{FF2B5EF4-FFF2-40B4-BE49-F238E27FC236}">
                    <a16:creationId xmlns:a16="http://schemas.microsoft.com/office/drawing/2014/main" id="{27688A7B-CF25-0DE7-FF09-68CCFFB4D896}"/>
                  </a:ext>
                </a:extLst>
              </p:cNvPr>
              <p:cNvSpPr>
                <a:spLocks noChangeShapeType="1"/>
              </p:cNvSpPr>
              <p:nvPr/>
            </p:nvSpPr>
            <p:spPr bwMode="auto">
              <a:xfrm>
                <a:off x="9561286" y="5713401"/>
                <a:ext cx="160337"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0" name="Line 221">
                <a:extLst>
                  <a:ext uri="{FF2B5EF4-FFF2-40B4-BE49-F238E27FC236}">
                    <a16:creationId xmlns:a16="http://schemas.microsoft.com/office/drawing/2014/main" id="{5BCC9571-ECBA-57B9-238B-EABD9620BCDD}"/>
                  </a:ext>
                </a:extLst>
              </p:cNvPr>
              <p:cNvSpPr>
                <a:spLocks noChangeShapeType="1"/>
              </p:cNvSpPr>
              <p:nvPr/>
            </p:nvSpPr>
            <p:spPr bwMode="auto">
              <a:xfrm>
                <a:off x="9647441" y="5648784"/>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1" name="Line 222">
                <a:extLst>
                  <a:ext uri="{FF2B5EF4-FFF2-40B4-BE49-F238E27FC236}">
                    <a16:creationId xmlns:a16="http://schemas.microsoft.com/office/drawing/2014/main" id="{D747ADF1-B8E9-1BEB-2BED-61CC1A343BA5}"/>
                  </a:ext>
                </a:extLst>
              </p:cNvPr>
              <p:cNvSpPr>
                <a:spLocks noChangeShapeType="1"/>
              </p:cNvSpPr>
              <p:nvPr/>
            </p:nvSpPr>
            <p:spPr bwMode="auto">
              <a:xfrm>
                <a:off x="10351861" y="5829830"/>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2" name="Line 223">
                <a:extLst>
                  <a:ext uri="{FF2B5EF4-FFF2-40B4-BE49-F238E27FC236}">
                    <a16:creationId xmlns:a16="http://schemas.microsoft.com/office/drawing/2014/main" id="{0AB16EAF-5A21-2F66-46A0-8862A86F8083}"/>
                  </a:ext>
                </a:extLst>
              </p:cNvPr>
              <p:cNvSpPr>
                <a:spLocks noChangeShapeType="1"/>
              </p:cNvSpPr>
              <p:nvPr/>
            </p:nvSpPr>
            <p:spPr bwMode="auto">
              <a:xfrm>
                <a:off x="10431236" y="5760681"/>
                <a:ext cx="0" cy="12608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3" name="Line 224">
                <a:extLst>
                  <a:ext uri="{FF2B5EF4-FFF2-40B4-BE49-F238E27FC236}">
                    <a16:creationId xmlns:a16="http://schemas.microsoft.com/office/drawing/2014/main" id="{94264FB1-C573-7DCE-60F0-B9667E45227D}"/>
                  </a:ext>
                </a:extLst>
              </p:cNvPr>
              <p:cNvSpPr>
                <a:spLocks noChangeShapeType="1"/>
              </p:cNvSpPr>
              <p:nvPr/>
            </p:nvSpPr>
            <p:spPr bwMode="auto">
              <a:xfrm>
                <a:off x="10464574" y="5822146"/>
                <a:ext cx="160337"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4" name="Line 225">
                <a:extLst>
                  <a:ext uri="{FF2B5EF4-FFF2-40B4-BE49-F238E27FC236}">
                    <a16:creationId xmlns:a16="http://schemas.microsoft.com/office/drawing/2014/main" id="{C2733D48-0857-6E0C-347C-76615AE4F0B5}"/>
                  </a:ext>
                </a:extLst>
              </p:cNvPr>
              <p:cNvSpPr>
                <a:spLocks noChangeShapeType="1"/>
              </p:cNvSpPr>
              <p:nvPr/>
            </p:nvSpPr>
            <p:spPr bwMode="auto">
              <a:xfrm>
                <a:off x="10550728" y="5760681"/>
                <a:ext cx="0" cy="12608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5" name="Line 226">
                <a:extLst>
                  <a:ext uri="{FF2B5EF4-FFF2-40B4-BE49-F238E27FC236}">
                    <a16:creationId xmlns:a16="http://schemas.microsoft.com/office/drawing/2014/main" id="{BA9A86A0-3D25-B726-CFD8-A4693E6C90E3}"/>
                  </a:ext>
                </a:extLst>
              </p:cNvPr>
              <p:cNvSpPr>
                <a:spLocks noChangeShapeType="1"/>
              </p:cNvSpPr>
              <p:nvPr/>
            </p:nvSpPr>
            <p:spPr bwMode="auto">
              <a:xfrm>
                <a:off x="10536011" y="5979749"/>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6" name="Line 227">
                <a:extLst>
                  <a:ext uri="{FF2B5EF4-FFF2-40B4-BE49-F238E27FC236}">
                    <a16:creationId xmlns:a16="http://schemas.microsoft.com/office/drawing/2014/main" id="{8F19DDD3-A4B4-58C8-BB5B-7325B4BE84DE}"/>
                  </a:ext>
                </a:extLst>
              </p:cNvPr>
              <p:cNvSpPr>
                <a:spLocks noChangeShapeType="1"/>
              </p:cNvSpPr>
              <p:nvPr/>
            </p:nvSpPr>
            <p:spPr bwMode="auto">
              <a:xfrm>
                <a:off x="10630964" y="5915132"/>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7" name="Line 228">
                <a:extLst>
                  <a:ext uri="{FF2B5EF4-FFF2-40B4-BE49-F238E27FC236}">
                    <a16:creationId xmlns:a16="http://schemas.microsoft.com/office/drawing/2014/main" id="{E9EFA2B0-8C65-5C26-D869-EFD1F1EB7D97}"/>
                  </a:ext>
                </a:extLst>
              </p:cNvPr>
              <p:cNvSpPr>
                <a:spLocks noChangeShapeType="1"/>
              </p:cNvSpPr>
              <p:nvPr/>
            </p:nvSpPr>
            <p:spPr bwMode="auto">
              <a:xfrm>
                <a:off x="11569474" y="6167296"/>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8" name="Line 229">
                <a:extLst>
                  <a:ext uri="{FF2B5EF4-FFF2-40B4-BE49-F238E27FC236}">
                    <a16:creationId xmlns:a16="http://schemas.microsoft.com/office/drawing/2014/main" id="{43467E9E-FF7D-248E-CC20-CC8FF6D0F4DE}"/>
                  </a:ext>
                </a:extLst>
              </p:cNvPr>
              <p:cNvSpPr>
                <a:spLocks noChangeShapeType="1"/>
              </p:cNvSpPr>
              <p:nvPr/>
            </p:nvSpPr>
            <p:spPr bwMode="auto">
              <a:xfrm>
                <a:off x="11669617" y="6101103"/>
                <a:ext cx="0" cy="13081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59" name="Line 230">
                <a:extLst>
                  <a:ext uri="{FF2B5EF4-FFF2-40B4-BE49-F238E27FC236}">
                    <a16:creationId xmlns:a16="http://schemas.microsoft.com/office/drawing/2014/main" id="{C0EAAC45-1BBB-A593-7D10-A158998970FC}"/>
                  </a:ext>
                </a:extLst>
              </p:cNvPr>
              <p:cNvSpPr>
                <a:spLocks noChangeShapeType="1"/>
              </p:cNvSpPr>
              <p:nvPr/>
            </p:nvSpPr>
            <p:spPr bwMode="auto">
              <a:xfrm>
                <a:off x="11925074" y="6167296"/>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60" name="Line 231">
                <a:extLst>
                  <a:ext uri="{FF2B5EF4-FFF2-40B4-BE49-F238E27FC236}">
                    <a16:creationId xmlns:a16="http://schemas.microsoft.com/office/drawing/2014/main" id="{F5E49D0A-FD46-27B8-12A2-1DACA3F2494A}"/>
                  </a:ext>
                </a:extLst>
              </p:cNvPr>
              <p:cNvSpPr>
                <a:spLocks noChangeShapeType="1"/>
              </p:cNvSpPr>
              <p:nvPr/>
            </p:nvSpPr>
            <p:spPr bwMode="auto">
              <a:xfrm>
                <a:off x="12035603" y="6101103"/>
                <a:ext cx="0" cy="13081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61" name="Line 232">
                <a:extLst>
                  <a:ext uri="{FF2B5EF4-FFF2-40B4-BE49-F238E27FC236}">
                    <a16:creationId xmlns:a16="http://schemas.microsoft.com/office/drawing/2014/main" id="{3A4C688C-CB1E-25B7-5DDC-CF6B987E4926}"/>
                  </a:ext>
                </a:extLst>
              </p:cNvPr>
              <p:cNvSpPr>
                <a:spLocks noChangeShapeType="1"/>
              </p:cNvSpPr>
              <p:nvPr/>
            </p:nvSpPr>
            <p:spPr bwMode="auto">
              <a:xfrm>
                <a:off x="14655574" y="6476197"/>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62" name="Line 233">
                <a:extLst>
                  <a:ext uri="{FF2B5EF4-FFF2-40B4-BE49-F238E27FC236}">
                    <a16:creationId xmlns:a16="http://schemas.microsoft.com/office/drawing/2014/main" id="{4E3BFEBD-8F06-9F18-5A50-0821039FD1CA}"/>
                  </a:ext>
                </a:extLst>
              </p:cNvPr>
              <p:cNvSpPr>
                <a:spLocks noChangeShapeType="1"/>
              </p:cNvSpPr>
              <p:nvPr/>
            </p:nvSpPr>
            <p:spPr bwMode="auto">
              <a:xfrm>
                <a:off x="14752543" y="6411580"/>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63" name="Line 234">
                <a:extLst>
                  <a:ext uri="{FF2B5EF4-FFF2-40B4-BE49-F238E27FC236}">
                    <a16:creationId xmlns:a16="http://schemas.microsoft.com/office/drawing/2014/main" id="{8920CEE7-04C9-DCFF-C378-23C4130B02D3}"/>
                  </a:ext>
                </a:extLst>
              </p:cNvPr>
              <p:cNvSpPr>
                <a:spLocks noChangeShapeType="1"/>
              </p:cNvSpPr>
              <p:nvPr/>
            </p:nvSpPr>
            <p:spPr bwMode="auto">
              <a:xfrm>
                <a:off x="16116074" y="6476197"/>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64" name="Line 235">
                <a:extLst>
                  <a:ext uri="{FF2B5EF4-FFF2-40B4-BE49-F238E27FC236}">
                    <a16:creationId xmlns:a16="http://schemas.microsoft.com/office/drawing/2014/main" id="{AD49D266-A699-0898-B29E-FE87D8538969}"/>
                  </a:ext>
                </a:extLst>
              </p:cNvPr>
              <p:cNvSpPr>
                <a:spLocks noChangeShapeType="1"/>
              </p:cNvSpPr>
              <p:nvPr/>
            </p:nvSpPr>
            <p:spPr bwMode="auto">
              <a:xfrm>
                <a:off x="16195449" y="6411580"/>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65" name="Line 236">
                <a:extLst>
                  <a:ext uri="{FF2B5EF4-FFF2-40B4-BE49-F238E27FC236}">
                    <a16:creationId xmlns:a16="http://schemas.microsoft.com/office/drawing/2014/main" id="{940E096A-5AC3-0BF0-F767-B810B744E743}"/>
                  </a:ext>
                </a:extLst>
              </p:cNvPr>
              <p:cNvSpPr>
                <a:spLocks noChangeShapeType="1"/>
              </p:cNvSpPr>
              <p:nvPr/>
            </p:nvSpPr>
            <p:spPr bwMode="auto">
              <a:xfrm>
                <a:off x="2503261" y="3166543"/>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66" name="Line 237">
                <a:extLst>
                  <a:ext uri="{FF2B5EF4-FFF2-40B4-BE49-F238E27FC236}">
                    <a16:creationId xmlns:a16="http://schemas.microsoft.com/office/drawing/2014/main" id="{9F56AE85-7EBF-B95D-A81F-FCA3AB8868F5}"/>
                  </a:ext>
                </a:extLst>
              </p:cNvPr>
              <p:cNvSpPr>
                <a:spLocks noChangeShapeType="1"/>
              </p:cNvSpPr>
              <p:nvPr/>
            </p:nvSpPr>
            <p:spPr bwMode="auto">
              <a:xfrm>
                <a:off x="2582636" y="3101926"/>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67" name="Line 193">
                <a:extLst>
                  <a:ext uri="{FF2B5EF4-FFF2-40B4-BE49-F238E27FC236}">
                    <a16:creationId xmlns:a16="http://schemas.microsoft.com/office/drawing/2014/main" id="{3B0BF191-7F6E-3D4E-D486-B8AB45F71EA9}"/>
                  </a:ext>
                </a:extLst>
              </p:cNvPr>
              <p:cNvSpPr>
                <a:spLocks noChangeShapeType="1"/>
              </p:cNvSpPr>
              <p:nvPr/>
            </p:nvSpPr>
            <p:spPr bwMode="auto">
              <a:xfrm>
                <a:off x="6392636" y="4482525"/>
                <a:ext cx="0" cy="129234"/>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pSp>
      </p:grpSp>
      <p:sp>
        <p:nvSpPr>
          <p:cNvPr id="1165" name="Freeform 238">
            <a:extLst>
              <a:ext uri="{FF2B5EF4-FFF2-40B4-BE49-F238E27FC236}">
                <a16:creationId xmlns:a16="http://schemas.microsoft.com/office/drawing/2014/main" id="{EF118991-B7A1-0379-AFC7-BAB08584AC47}"/>
              </a:ext>
            </a:extLst>
          </p:cNvPr>
          <p:cNvSpPr>
            <a:spLocks/>
          </p:cNvSpPr>
          <p:nvPr/>
        </p:nvSpPr>
        <p:spPr bwMode="auto">
          <a:xfrm>
            <a:off x="1772725" y="1872604"/>
            <a:ext cx="6309373" cy="2606089"/>
          </a:xfrm>
          <a:custGeom>
            <a:avLst/>
            <a:gdLst>
              <a:gd name="T0" fmla="*/ 50 w 9246"/>
              <a:gd name="T1" fmla="*/ 0 h 2771"/>
              <a:gd name="T2" fmla="*/ 150 w 9246"/>
              <a:gd name="T3" fmla="*/ 28 h 2771"/>
              <a:gd name="T4" fmla="*/ 266 w 9246"/>
              <a:gd name="T5" fmla="*/ 56 h 2771"/>
              <a:gd name="T6" fmla="*/ 355 w 9246"/>
              <a:gd name="T7" fmla="*/ 82 h 2771"/>
              <a:gd name="T8" fmla="*/ 427 w 9246"/>
              <a:gd name="T9" fmla="*/ 111 h 2771"/>
              <a:gd name="T10" fmla="*/ 471 w 9246"/>
              <a:gd name="T11" fmla="*/ 143 h 2771"/>
              <a:gd name="T12" fmla="*/ 506 w 9246"/>
              <a:gd name="T13" fmla="*/ 158 h 2771"/>
              <a:gd name="T14" fmla="*/ 566 w 9246"/>
              <a:gd name="T15" fmla="*/ 188 h 2771"/>
              <a:gd name="T16" fmla="*/ 593 w 9246"/>
              <a:gd name="T17" fmla="*/ 247 h 2771"/>
              <a:gd name="T18" fmla="*/ 606 w 9246"/>
              <a:gd name="T19" fmla="*/ 297 h 2771"/>
              <a:gd name="T20" fmla="*/ 621 w 9246"/>
              <a:gd name="T21" fmla="*/ 329 h 2771"/>
              <a:gd name="T22" fmla="*/ 632 w 9246"/>
              <a:gd name="T23" fmla="*/ 418 h 2771"/>
              <a:gd name="T24" fmla="*/ 645 w 9246"/>
              <a:gd name="T25" fmla="*/ 485 h 2771"/>
              <a:gd name="T26" fmla="*/ 656 w 9246"/>
              <a:gd name="T27" fmla="*/ 619 h 2771"/>
              <a:gd name="T28" fmla="*/ 666 w 9246"/>
              <a:gd name="T29" fmla="*/ 688 h 2771"/>
              <a:gd name="T30" fmla="*/ 727 w 9246"/>
              <a:gd name="T31" fmla="*/ 744 h 2771"/>
              <a:gd name="T32" fmla="*/ 806 w 9246"/>
              <a:gd name="T33" fmla="*/ 798 h 2771"/>
              <a:gd name="T34" fmla="*/ 927 w 9246"/>
              <a:gd name="T35" fmla="*/ 824 h 2771"/>
              <a:gd name="T36" fmla="*/ 1030 w 9246"/>
              <a:gd name="T37" fmla="*/ 880 h 2771"/>
              <a:gd name="T38" fmla="*/ 1051 w 9246"/>
              <a:gd name="T39" fmla="*/ 906 h 2771"/>
              <a:gd name="T40" fmla="*/ 1162 w 9246"/>
              <a:gd name="T41" fmla="*/ 935 h 2771"/>
              <a:gd name="T42" fmla="*/ 1256 w 9246"/>
              <a:gd name="T43" fmla="*/ 967 h 2771"/>
              <a:gd name="T44" fmla="*/ 1277 w 9246"/>
              <a:gd name="T45" fmla="*/ 1051 h 2771"/>
              <a:gd name="T46" fmla="*/ 1285 w 9246"/>
              <a:gd name="T47" fmla="*/ 1077 h 2771"/>
              <a:gd name="T48" fmla="*/ 1306 w 9246"/>
              <a:gd name="T49" fmla="*/ 1129 h 2771"/>
              <a:gd name="T50" fmla="*/ 1346 w 9246"/>
              <a:gd name="T51" fmla="*/ 1157 h 2771"/>
              <a:gd name="T52" fmla="*/ 1359 w 9246"/>
              <a:gd name="T53" fmla="*/ 1185 h 2771"/>
              <a:gd name="T54" fmla="*/ 1483 w 9246"/>
              <a:gd name="T55" fmla="*/ 1220 h 2771"/>
              <a:gd name="T56" fmla="*/ 1583 w 9246"/>
              <a:gd name="T57" fmla="*/ 1248 h 2771"/>
              <a:gd name="T58" fmla="*/ 1736 w 9246"/>
              <a:gd name="T59" fmla="*/ 1304 h 2771"/>
              <a:gd name="T60" fmla="*/ 1786 w 9246"/>
              <a:gd name="T61" fmla="*/ 1317 h 2771"/>
              <a:gd name="T62" fmla="*/ 1852 w 9246"/>
              <a:gd name="T63" fmla="*/ 1333 h 2771"/>
              <a:gd name="T64" fmla="*/ 1860 w 9246"/>
              <a:gd name="T65" fmla="*/ 1358 h 2771"/>
              <a:gd name="T66" fmla="*/ 1883 w 9246"/>
              <a:gd name="T67" fmla="*/ 1367 h 2771"/>
              <a:gd name="T68" fmla="*/ 1904 w 9246"/>
              <a:gd name="T69" fmla="*/ 1423 h 2771"/>
              <a:gd name="T70" fmla="*/ 1915 w 9246"/>
              <a:gd name="T71" fmla="*/ 1482 h 2771"/>
              <a:gd name="T72" fmla="*/ 1923 w 9246"/>
              <a:gd name="T73" fmla="*/ 1603 h 2771"/>
              <a:gd name="T74" fmla="*/ 1952 w 9246"/>
              <a:gd name="T75" fmla="*/ 1683 h 2771"/>
              <a:gd name="T76" fmla="*/ 1960 w 9246"/>
              <a:gd name="T77" fmla="*/ 1689 h 2771"/>
              <a:gd name="T78" fmla="*/ 2086 w 9246"/>
              <a:gd name="T79" fmla="*/ 1713 h 2771"/>
              <a:gd name="T80" fmla="*/ 2292 w 9246"/>
              <a:gd name="T81" fmla="*/ 1743 h 2771"/>
              <a:gd name="T82" fmla="*/ 2476 w 9246"/>
              <a:gd name="T83" fmla="*/ 1778 h 2771"/>
              <a:gd name="T84" fmla="*/ 2487 w 9246"/>
              <a:gd name="T85" fmla="*/ 1808 h 2771"/>
              <a:gd name="T86" fmla="*/ 2500 w 9246"/>
              <a:gd name="T87" fmla="*/ 1865 h 2771"/>
              <a:gd name="T88" fmla="*/ 2824 w 9246"/>
              <a:gd name="T89" fmla="*/ 1927 h 2771"/>
              <a:gd name="T90" fmla="*/ 3087 w 9246"/>
              <a:gd name="T91" fmla="*/ 1960 h 2771"/>
              <a:gd name="T92" fmla="*/ 3174 w 9246"/>
              <a:gd name="T93" fmla="*/ 2023 h 2771"/>
              <a:gd name="T94" fmla="*/ 3198 w 9246"/>
              <a:gd name="T95" fmla="*/ 2087 h 2771"/>
              <a:gd name="T96" fmla="*/ 3232 w 9246"/>
              <a:gd name="T97" fmla="*/ 2118 h 2771"/>
              <a:gd name="T98" fmla="*/ 3290 w 9246"/>
              <a:gd name="T99" fmla="*/ 2172 h 2771"/>
              <a:gd name="T100" fmla="*/ 3374 w 9246"/>
              <a:gd name="T101" fmla="*/ 2217 h 2771"/>
              <a:gd name="T102" fmla="*/ 3770 w 9246"/>
              <a:gd name="T103" fmla="*/ 2247 h 2771"/>
              <a:gd name="T104" fmla="*/ 3846 w 9246"/>
              <a:gd name="T105" fmla="*/ 2284 h 2771"/>
              <a:gd name="T106" fmla="*/ 3883 w 9246"/>
              <a:gd name="T107" fmla="*/ 2315 h 2771"/>
              <a:gd name="T108" fmla="*/ 4331 w 9246"/>
              <a:gd name="T109" fmla="*/ 2347 h 2771"/>
              <a:gd name="T110" fmla="*/ 4402 w 9246"/>
              <a:gd name="T111" fmla="*/ 2397 h 2771"/>
              <a:gd name="T112" fmla="*/ 4671 w 9246"/>
              <a:gd name="T113" fmla="*/ 2442 h 2771"/>
              <a:gd name="T114" fmla="*/ 4995 w 9246"/>
              <a:gd name="T115" fmla="*/ 2496 h 2771"/>
              <a:gd name="T116" fmla="*/ 5092 w 9246"/>
              <a:gd name="T117" fmla="*/ 2555 h 2771"/>
              <a:gd name="T118" fmla="*/ 5134 w 9246"/>
              <a:gd name="T119" fmla="*/ 2602 h 2771"/>
              <a:gd name="T120" fmla="*/ 5608 w 9246"/>
              <a:gd name="T121" fmla="*/ 2658 h 2771"/>
              <a:gd name="T122" fmla="*/ 9246 w 9246"/>
              <a:gd name="T123" fmla="*/ 2717 h 2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46" h="2771">
                <a:moveTo>
                  <a:pt x="0" y="0"/>
                </a:moveTo>
                <a:lnTo>
                  <a:pt x="50" y="0"/>
                </a:lnTo>
                <a:lnTo>
                  <a:pt x="50" y="28"/>
                </a:lnTo>
                <a:lnTo>
                  <a:pt x="150" y="28"/>
                </a:lnTo>
                <a:lnTo>
                  <a:pt x="150" y="56"/>
                </a:lnTo>
                <a:lnTo>
                  <a:pt x="266" y="56"/>
                </a:lnTo>
                <a:lnTo>
                  <a:pt x="266" y="82"/>
                </a:lnTo>
                <a:lnTo>
                  <a:pt x="355" y="82"/>
                </a:lnTo>
                <a:lnTo>
                  <a:pt x="355" y="111"/>
                </a:lnTo>
                <a:lnTo>
                  <a:pt x="427" y="111"/>
                </a:lnTo>
                <a:lnTo>
                  <a:pt x="427" y="143"/>
                </a:lnTo>
                <a:lnTo>
                  <a:pt x="471" y="143"/>
                </a:lnTo>
                <a:lnTo>
                  <a:pt x="471" y="158"/>
                </a:lnTo>
                <a:lnTo>
                  <a:pt x="506" y="158"/>
                </a:lnTo>
                <a:lnTo>
                  <a:pt x="506" y="188"/>
                </a:lnTo>
                <a:lnTo>
                  <a:pt x="566" y="188"/>
                </a:lnTo>
                <a:lnTo>
                  <a:pt x="566" y="247"/>
                </a:lnTo>
                <a:lnTo>
                  <a:pt x="593" y="247"/>
                </a:lnTo>
                <a:lnTo>
                  <a:pt x="593" y="297"/>
                </a:lnTo>
                <a:lnTo>
                  <a:pt x="606" y="297"/>
                </a:lnTo>
                <a:lnTo>
                  <a:pt x="606" y="329"/>
                </a:lnTo>
                <a:lnTo>
                  <a:pt x="621" y="329"/>
                </a:lnTo>
                <a:lnTo>
                  <a:pt x="621" y="418"/>
                </a:lnTo>
                <a:lnTo>
                  <a:pt x="632" y="418"/>
                </a:lnTo>
                <a:lnTo>
                  <a:pt x="632" y="485"/>
                </a:lnTo>
                <a:lnTo>
                  <a:pt x="645" y="485"/>
                </a:lnTo>
                <a:lnTo>
                  <a:pt x="645" y="619"/>
                </a:lnTo>
                <a:lnTo>
                  <a:pt x="656" y="619"/>
                </a:lnTo>
                <a:lnTo>
                  <a:pt x="656" y="688"/>
                </a:lnTo>
                <a:lnTo>
                  <a:pt x="666" y="688"/>
                </a:lnTo>
                <a:lnTo>
                  <a:pt x="666" y="744"/>
                </a:lnTo>
                <a:lnTo>
                  <a:pt x="727" y="744"/>
                </a:lnTo>
                <a:lnTo>
                  <a:pt x="727" y="798"/>
                </a:lnTo>
                <a:lnTo>
                  <a:pt x="806" y="798"/>
                </a:lnTo>
                <a:lnTo>
                  <a:pt x="806" y="824"/>
                </a:lnTo>
                <a:lnTo>
                  <a:pt x="927" y="824"/>
                </a:lnTo>
                <a:lnTo>
                  <a:pt x="927" y="880"/>
                </a:lnTo>
                <a:lnTo>
                  <a:pt x="1030" y="880"/>
                </a:lnTo>
                <a:lnTo>
                  <a:pt x="1030" y="906"/>
                </a:lnTo>
                <a:lnTo>
                  <a:pt x="1051" y="906"/>
                </a:lnTo>
                <a:lnTo>
                  <a:pt x="1051" y="935"/>
                </a:lnTo>
                <a:lnTo>
                  <a:pt x="1162" y="935"/>
                </a:lnTo>
                <a:lnTo>
                  <a:pt x="1162" y="967"/>
                </a:lnTo>
                <a:lnTo>
                  <a:pt x="1256" y="967"/>
                </a:lnTo>
                <a:lnTo>
                  <a:pt x="1256" y="1051"/>
                </a:lnTo>
                <a:lnTo>
                  <a:pt x="1277" y="1051"/>
                </a:lnTo>
                <a:lnTo>
                  <a:pt x="1277" y="1077"/>
                </a:lnTo>
                <a:lnTo>
                  <a:pt x="1285" y="1077"/>
                </a:lnTo>
                <a:lnTo>
                  <a:pt x="1285" y="1129"/>
                </a:lnTo>
                <a:lnTo>
                  <a:pt x="1306" y="1129"/>
                </a:lnTo>
                <a:lnTo>
                  <a:pt x="1306" y="1157"/>
                </a:lnTo>
                <a:lnTo>
                  <a:pt x="1346" y="1157"/>
                </a:lnTo>
                <a:lnTo>
                  <a:pt x="1346" y="1185"/>
                </a:lnTo>
                <a:lnTo>
                  <a:pt x="1359" y="1185"/>
                </a:lnTo>
                <a:lnTo>
                  <a:pt x="1359" y="1220"/>
                </a:lnTo>
                <a:lnTo>
                  <a:pt x="1483" y="1220"/>
                </a:lnTo>
                <a:lnTo>
                  <a:pt x="1483" y="1248"/>
                </a:lnTo>
                <a:lnTo>
                  <a:pt x="1583" y="1248"/>
                </a:lnTo>
                <a:lnTo>
                  <a:pt x="1583" y="1304"/>
                </a:lnTo>
                <a:lnTo>
                  <a:pt x="1736" y="1304"/>
                </a:lnTo>
                <a:lnTo>
                  <a:pt x="1736" y="1317"/>
                </a:lnTo>
                <a:lnTo>
                  <a:pt x="1786" y="1317"/>
                </a:lnTo>
                <a:lnTo>
                  <a:pt x="1786" y="1333"/>
                </a:lnTo>
                <a:lnTo>
                  <a:pt x="1852" y="1333"/>
                </a:lnTo>
                <a:lnTo>
                  <a:pt x="1852" y="1358"/>
                </a:lnTo>
                <a:lnTo>
                  <a:pt x="1860" y="1358"/>
                </a:lnTo>
                <a:lnTo>
                  <a:pt x="1860" y="1367"/>
                </a:lnTo>
                <a:lnTo>
                  <a:pt x="1883" y="1367"/>
                </a:lnTo>
                <a:lnTo>
                  <a:pt x="1883" y="1423"/>
                </a:lnTo>
                <a:lnTo>
                  <a:pt x="1904" y="1423"/>
                </a:lnTo>
                <a:lnTo>
                  <a:pt x="1904" y="1482"/>
                </a:lnTo>
                <a:lnTo>
                  <a:pt x="1915" y="1482"/>
                </a:lnTo>
                <a:lnTo>
                  <a:pt x="1915" y="1603"/>
                </a:lnTo>
                <a:lnTo>
                  <a:pt x="1923" y="1603"/>
                </a:lnTo>
                <a:lnTo>
                  <a:pt x="1923" y="1683"/>
                </a:lnTo>
                <a:lnTo>
                  <a:pt x="1952" y="1683"/>
                </a:lnTo>
                <a:lnTo>
                  <a:pt x="1952" y="1689"/>
                </a:lnTo>
                <a:lnTo>
                  <a:pt x="1960" y="1689"/>
                </a:lnTo>
                <a:lnTo>
                  <a:pt x="1960" y="1713"/>
                </a:lnTo>
                <a:lnTo>
                  <a:pt x="2086" y="1713"/>
                </a:lnTo>
                <a:lnTo>
                  <a:pt x="2086" y="1743"/>
                </a:lnTo>
                <a:lnTo>
                  <a:pt x="2292" y="1743"/>
                </a:lnTo>
                <a:lnTo>
                  <a:pt x="2292" y="1778"/>
                </a:lnTo>
                <a:lnTo>
                  <a:pt x="2476" y="1778"/>
                </a:lnTo>
                <a:lnTo>
                  <a:pt x="2476" y="1808"/>
                </a:lnTo>
                <a:lnTo>
                  <a:pt x="2487" y="1808"/>
                </a:lnTo>
                <a:lnTo>
                  <a:pt x="2487" y="1865"/>
                </a:lnTo>
                <a:lnTo>
                  <a:pt x="2500" y="1865"/>
                </a:lnTo>
                <a:lnTo>
                  <a:pt x="2500" y="1927"/>
                </a:lnTo>
                <a:lnTo>
                  <a:pt x="2824" y="1927"/>
                </a:lnTo>
                <a:lnTo>
                  <a:pt x="2824" y="1960"/>
                </a:lnTo>
                <a:lnTo>
                  <a:pt x="3087" y="1960"/>
                </a:lnTo>
                <a:lnTo>
                  <a:pt x="3087" y="2023"/>
                </a:lnTo>
                <a:lnTo>
                  <a:pt x="3174" y="2023"/>
                </a:lnTo>
                <a:lnTo>
                  <a:pt x="3174" y="2087"/>
                </a:lnTo>
                <a:lnTo>
                  <a:pt x="3198" y="2087"/>
                </a:lnTo>
                <a:lnTo>
                  <a:pt x="3198" y="2118"/>
                </a:lnTo>
                <a:lnTo>
                  <a:pt x="3232" y="2118"/>
                </a:lnTo>
                <a:lnTo>
                  <a:pt x="3232" y="2172"/>
                </a:lnTo>
                <a:lnTo>
                  <a:pt x="3290" y="2172"/>
                </a:lnTo>
                <a:lnTo>
                  <a:pt x="3290" y="2217"/>
                </a:lnTo>
                <a:lnTo>
                  <a:pt x="3374" y="2217"/>
                </a:lnTo>
                <a:lnTo>
                  <a:pt x="3374" y="2247"/>
                </a:lnTo>
                <a:lnTo>
                  <a:pt x="3770" y="2247"/>
                </a:lnTo>
                <a:lnTo>
                  <a:pt x="3770" y="2284"/>
                </a:lnTo>
                <a:lnTo>
                  <a:pt x="3846" y="2284"/>
                </a:lnTo>
                <a:lnTo>
                  <a:pt x="3846" y="2315"/>
                </a:lnTo>
                <a:lnTo>
                  <a:pt x="3883" y="2315"/>
                </a:lnTo>
                <a:lnTo>
                  <a:pt x="3883" y="2347"/>
                </a:lnTo>
                <a:lnTo>
                  <a:pt x="4331" y="2347"/>
                </a:lnTo>
                <a:lnTo>
                  <a:pt x="4331" y="2397"/>
                </a:lnTo>
                <a:lnTo>
                  <a:pt x="4402" y="2397"/>
                </a:lnTo>
                <a:lnTo>
                  <a:pt x="4402" y="2442"/>
                </a:lnTo>
                <a:lnTo>
                  <a:pt x="4671" y="2442"/>
                </a:lnTo>
                <a:lnTo>
                  <a:pt x="4671" y="2496"/>
                </a:lnTo>
                <a:lnTo>
                  <a:pt x="4995" y="2496"/>
                </a:lnTo>
                <a:lnTo>
                  <a:pt x="4995" y="2555"/>
                </a:lnTo>
                <a:lnTo>
                  <a:pt x="5092" y="2555"/>
                </a:lnTo>
                <a:lnTo>
                  <a:pt x="5092" y="2602"/>
                </a:lnTo>
                <a:lnTo>
                  <a:pt x="5134" y="2602"/>
                </a:lnTo>
                <a:lnTo>
                  <a:pt x="5134" y="2658"/>
                </a:lnTo>
                <a:lnTo>
                  <a:pt x="5608" y="2658"/>
                </a:lnTo>
                <a:lnTo>
                  <a:pt x="5608" y="2717"/>
                </a:lnTo>
                <a:lnTo>
                  <a:pt x="9246" y="2717"/>
                </a:lnTo>
                <a:lnTo>
                  <a:pt x="9246" y="2771"/>
                </a:lnTo>
              </a:path>
            </a:pathLst>
          </a:custGeom>
          <a:noFill/>
          <a:ln w="28575" cap="sq">
            <a:solidFill>
              <a:srgbClr val="7F7F7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pSp>
        <p:nvGrpSpPr>
          <p:cNvPr id="1166" name="Group 1165">
            <a:extLst>
              <a:ext uri="{FF2B5EF4-FFF2-40B4-BE49-F238E27FC236}">
                <a16:creationId xmlns:a16="http://schemas.microsoft.com/office/drawing/2014/main" id="{7A94E695-4DD2-5A43-FC7A-493A7E46ADF0}"/>
              </a:ext>
            </a:extLst>
          </p:cNvPr>
          <p:cNvGrpSpPr/>
          <p:nvPr/>
        </p:nvGrpSpPr>
        <p:grpSpPr>
          <a:xfrm>
            <a:off x="1747475" y="1822610"/>
            <a:ext cx="3100763" cy="2386484"/>
            <a:chOff x="1390424" y="2662215"/>
            <a:chExt cx="7213599" cy="3977888"/>
          </a:xfrm>
        </p:grpSpPr>
        <p:sp>
          <p:nvSpPr>
            <p:cNvPr id="1182" name="Line 239">
              <a:extLst>
                <a:ext uri="{FF2B5EF4-FFF2-40B4-BE49-F238E27FC236}">
                  <a16:creationId xmlns:a16="http://schemas.microsoft.com/office/drawing/2014/main" id="{86E7CD32-9AC9-405F-E760-54EB415A603F}"/>
                </a:ext>
              </a:extLst>
            </p:cNvPr>
            <p:cNvSpPr>
              <a:spLocks noChangeShapeType="1"/>
            </p:cNvSpPr>
            <p:nvPr/>
          </p:nvSpPr>
          <p:spPr bwMode="auto">
            <a:xfrm>
              <a:off x="2485799" y="3896243"/>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83" name="Line 240">
              <a:extLst>
                <a:ext uri="{FF2B5EF4-FFF2-40B4-BE49-F238E27FC236}">
                  <a16:creationId xmlns:a16="http://schemas.microsoft.com/office/drawing/2014/main" id="{AF18315A-237C-1770-5395-CD6808A620FD}"/>
                </a:ext>
              </a:extLst>
            </p:cNvPr>
            <p:cNvSpPr>
              <a:spLocks noChangeShapeType="1"/>
            </p:cNvSpPr>
            <p:nvPr/>
          </p:nvSpPr>
          <p:spPr bwMode="auto">
            <a:xfrm>
              <a:off x="2565174" y="3831627"/>
              <a:ext cx="0" cy="129234"/>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84" name="Line 241">
              <a:extLst>
                <a:ext uri="{FF2B5EF4-FFF2-40B4-BE49-F238E27FC236}">
                  <a16:creationId xmlns:a16="http://schemas.microsoft.com/office/drawing/2014/main" id="{751C6BE8-1C8F-9B00-9C31-6B3C07A15AAE}"/>
                </a:ext>
              </a:extLst>
            </p:cNvPr>
            <p:cNvSpPr>
              <a:spLocks noChangeShapeType="1"/>
            </p:cNvSpPr>
            <p:nvPr/>
          </p:nvSpPr>
          <p:spPr bwMode="auto">
            <a:xfrm>
              <a:off x="3268436" y="4244545"/>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85" name="Line 242">
              <a:extLst>
                <a:ext uri="{FF2B5EF4-FFF2-40B4-BE49-F238E27FC236}">
                  <a16:creationId xmlns:a16="http://schemas.microsoft.com/office/drawing/2014/main" id="{719E9691-1CF5-88AD-5D44-0AB24BE0A2CD}"/>
                </a:ext>
              </a:extLst>
            </p:cNvPr>
            <p:cNvSpPr>
              <a:spLocks noChangeShapeType="1"/>
            </p:cNvSpPr>
            <p:nvPr/>
          </p:nvSpPr>
          <p:spPr bwMode="auto">
            <a:xfrm>
              <a:off x="3347811" y="4179928"/>
              <a:ext cx="0" cy="129234"/>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86" name="Line 243">
              <a:extLst>
                <a:ext uri="{FF2B5EF4-FFF2-40B4-BE49-F238E27FC236}">
                  <a16:creationId xmlns:a16="http://schemas.microsoft.com/office/drawing/2014/main" id="{0045834F-FFA9-846C-7D8C-F01560DA8BC0}"/>
                </a:ext>
              </a:extLst>
            </p:cNvPr>
            <p:cNvSpPr>
              <a:spLocks noChangeShapeType="1"/>
            </p:cNvSpPr>
            <p:nvPr/>
          </p:nvSpPr>
          <p:spPr bwMode="auto">
            <a:xfrm>
              <a:off x="3449984" y="4555022"/>
              <a:ext cx="155575"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87" name="Line 244">
              <a:extLst>
                <a:ext uri="{FF2B5EF4-FFF2-40B4-BE49-F238E27FC236}">
                  <a16:creationId xmlns:a16="http://schemas.microsoft.com/office/drawing/2014/main" id="{FE313AA3-D097-205E-8C06-BDA16F5F4C37}"/>
                </a:ext>
              </a:extLst>
            </p:cNvPr>
            <p:cNvSpPr>
              <a:spLocks noChangeShapeType="1"/>
            </p:cNvSpPr>
            <p:nvPr/>
          </p:nvSpPr>
          <p:spPr bwMode="auto">
            <a:xfrm>
              <a:off x="3526185" y="4493557"/>
              <a:ext cx="0" cy="12608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88" name="Line 245">
              <a:extLst>
                <a:ext uri="{FF2B5EF4-FFF2-40B4-BE49-F238E27FC236}">
                  <a16:creationId xmlns:a16="http://schemas.microsoft.com/office/drawing/2014/main" id="{26367921-3628-2F9F-804A-361B7BE962DB}"/>
                </a:ext>
              </a:extLst>
            </p:cNvPr>
            <p:cNvSpPr>
              <a:spLocks noChangeShapeType="1"/>
            </p:cNvSpPr>
            <p:nvPr/>
          </p:nvSpPr>
          <p:spPr bwMode="auto">
            <a:xfrm>
              <a:off x="4339557" y="4871803"/>
              <a:ext cx="155575"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89" name="Line 246">
              <a:extLst>
                <a:ext uri="{FF2B5EF4-FFF2-40B4-BE49-F238E27FC236}">
                  <a16:creationId xmlns:a16="http://schemas.microsoft.com/office/drawing/2014/main" id="{D390A1F8-F017-6079-9BEF-F257EF3DF35C}"/>
                </a:ext>
              </a:extLst>
            </p:cNvPr>
            <p:cNvSpPr>
              <a:spLocks noChangeShapeType="1"/>
            </p:cNvSpPr>
            <p:nvPr/>
          </p:nvSpPr>
          <p:spPr bwMode="auto">
            <a:xfrm>
              <a:off x="4419218" y="4807186"/>
              <a:ext cx="0" cy="129234"/>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0" name="Line 247">
              <a:extLst>
                <a:ext uri="{FF2B5EF4-FFF2-40B4-BE49-F238E27FC236}">
                  <a16:creationId xmlns:a16="http://schemas.microsoft.com/office/drawing/2014/main" id="{ED17D52C-167F-7E66-9069-0229010EC083}"/>
                </a:ext>
              </a:extLst>
            </p:cNvPr>
            <p:cNvSpPr>
              <a:spLocks noChangeShapeType="1"/>
            </p:cNvSpPr>
            <p:nvPr/>
          </p:nvSpPr>
          <p:spPr bwMode="auto">
            <a:xfrm>
              <a:off x="4422549" y="5283146"/>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1" name="Line 248">
              <a:extLst>
                <a:ext uri="{FF2B5EF4-FFF2-40B4-BE49-F238E27FC236}">
                  <a16:creationId xmlns:a16="http://schemas.microsoft.com/office/drawing/2014/main" id="{65953BA5-B4CB-F1E8-B0A6-BD0611DE76EF}"/>
                </a:ext>
              </a:extLst>
            </p:cNvPr>
            <p:cNvSpPr>
              <a:spLocks noChangeShapeType="1"/>
            </p:cNvSpPr>
            <p:nvPr/>
          </p:nvSpPr>
          <p:spPr bwMode="auto">
            <a:xfrm>
              <a:off x="4501924" y="5221681"/>
              <a:ext cx="0" cy="12608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2" name="Line 249">
              <a:extLst>
                <a:ext uri="{FF2B5EF4-FFF2-40B4-BE49-F238E27FC236}">
                  <a16:creationId xmlns:a16="http://schemas.microsoft.com/office/drawing/2014/main" id="{F9DCF74D-9231-DCAA-C922-1D67FD5C6901}"/>
                </a:ext>
              </a:extLst>
            </p:cNvPr>
            <p:cNvSpPr>
              <a:spLocks noChangeShapeType="1"/>
            </p:cNvSpPr>
            <p:nvPr/>
          </p:nvSpPr>
          <p:spPr bwMode="auto">
            <a:xfrm>
              <a:off x="5409974" y="5760681"/>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3" name="Line 250">
              <a:extLst>
                <a:ext uri="{FF2B5EF4-FFF2-40B4-BE49-F238E27FC236}">
                  <a16:creationId xmlns:a16="http://schemas.microsoft.com/office/drawing/2014/main" id="{8B876805-AA2E-1D26-A73B-ECF346E80C5D}"/>
                </a:ext>
              </a:extLst>
            </p:cNvPr>
            <p:cNvSpPr>
              <a:spLocks noChangeShapeType="1"/>
            </p:cNvSpPr>
            <p:nvPr/>
          </p:nvSpPr>
          <p:spPr bwMode="auto">
            <a:xfrm>
              <a:off x="5489348" y="5699216"/>
              <a:ext cx="0" cy="12608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4" name="Line 251">
              <a:extLst>
                <a:ext uri="{FF2B5EF4-FFF2-40B4-BE49-F238E27FC236}">
                  <a16:creationId xmlns:a16="http://schemas.microsoft.com/office/drawing/2014/main" id="{ED7D5C89-A513-9525-9D0B-FC34CA6036E4}"/>
                </a:ext>
              </a:extLst>
            </p:cNvPr>
            <p:cNvSpPr>
              <a:spLocks noChangeShapeType="1"/>
            </p:cNvSpPr>
            <p:nvPr/>
          </p:nvSpPr>
          <p:spPr bwMode="auto">
            <a:xfrm>
              <a:off x="6416449" y="6009693"/>
              <a:ext cx="160337"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5" name="Line 252">
              <a:extLst>
                <a:ext uri="{FF2B5EF4-FFF2-40B4-BE49-F238E27FC236}">
                  <a16:creationId xmlns:a16="http://schemas.microsoft.com/office/drawing/2014/main" id="{DF67A1FF-C411-34E8-D870-1251190ABE09}"/>
                </a:ext>
              </a:extLst>
            </p:cNvPr>
            <p:cNvSpPr>
              <a:spLocks noChangeShapeType="1"/>
            </p:cNvSpPr>
            <p:nvPr/>
          </p:nvSpPr>
          <p:spPr bwMode="auto">
            <a:xfrm>
              <a:off x="6506208" y="5945077"/>
              <a:ext cx="0" cy="12608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6" name="Line 253">
              <a:extLst>
                <a:ext uri="{FF2B5EF4-FFF2-40B4-BE49-F238E27FC236}">
                  <a16:creationId xmlns:a16="http://schemas.microsoft.com/office/drawing/2014/main" id="{2899DFD0-FE76-1D8F-E0AC-CDBED4B733FC}"/>
                </a:ext>
              </a:extLst>
            </p:cNvPr>
            <p:cNvSpPr>
              <a:spLocks noChangeShapeType="1"/>
            </p:cNvSpPr>
            <p:nvPr/>
          </p:nvSpPr>
          <p:spPr bwMode="auto">
            <a:xfrm>
              <a:off x="7399111" y="6323322"/>
              <a:ext cx="155575"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7" name="Line 254">
              <a:extLst>
                <a:ext uri="{FF2B5EF4-FFF2-40B4-BE49-F238E27FC236}">
                  <a16:creationId xmlns:a16="http://schemas.microsoft.com/office/drawing/2014/main" id="{4F88F6FF-FCD4-21A1-622E-CC01C619F04D}"/>
                </a:ext>
              </a:extLst>
            </p:cNvPr>
            <p:cNvSpPr>
              <a:spLocks noChangeShapeType="1"/>
            </p:cNvSpPr>
            <p:nvPr/>
          </p:nvSpPr>
          <p:spPr bwMode="auto">
            <a:xfrm>
              <a:off x="7475312" y="6261857"/>
              <a:ext cx="0" cy="12608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8" name="Line 255">
              <a:extLst>
                <a:ext uri="{FF2B5EF4-FFF2-40B4-BE49-F238E27FC236}">
                  <a16:creationId xmlns:a16="http://schemas.microsoft.com/office/drawing/2014/main" id="{F2479010-0AF0-A59C-E29B-30A117CEF11B}"/>
                </a:ext>
              </a:extLst>
            </p:cNvPr>
            <p:cNvSpPr>
              <a:spLocks noChangeShapeType="1"/>
            </p:cNvSpPr>
            <p:nvPr/>
          </p:nvSpPr>
          <p:spPr bwMode="auto">
            <a:xfrm>
              <a:off x="7662636" y="6425764"/>
              <a:ext cx="155575"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99" name="Line 256">
              <a:extLst>
                <a:ext uri="{FF2B5EF4-FFF2-40B4-BE49-F238E27FC236}">
                  <a16:creationId xmlns:a16="http://schemas.microsoft.com/office/drawing/2014/main" id="{556F698D-C45A-780C-8546-1FD3145AB490}"/>
                </a:ext>
              </a:extLst>
            </p:cNvPr>
            <p:cNvSpPr>
              <a:spLocks noChangeShapeType="1"/>
            </p:cNvSpPr>
            <p:nvPr/>
          </p:nvSpPr>
          <p:spPr bwMode="auto">
            <a:xfrm>
              <a:off x="7733644" y="6361147"/>
              <a:ext cx="0" cy="129234"/>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00" name="Line 257">
              <a:extLst>
                <a:ext uri="{FF2B5EF4-FFF2-40B4-BE49-F238E27FC236}">
                  <a16:creationId xmlns:a16="http://schemas.microsoft.com/office/drawing/2014/main" id="{E78A6C53-FCB4-593B-D5F4-9B4A5D41B4F3}"/>
                </a:ext>
              </a:extLst>
            </p:cNvPr>
            <p:cNvSpPr>
              <a:spLocks noChangeShapeType="1"/>
            </p:cNvSpPr>
            <p:nvPr/>
          </p:nvSpPr>
          <p:spPr bwMode="auto">
            <a:xfrm>
              <a:off x="8173811" y="6425764"/>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01" name="Line 258">
              <a:extLst>
                <a:ext uri="{FF2B5EF4-FFF2-40B4-BE49-F238E27FC236}">
                  <a16:creationId xmlns:a16="http://schemas.microsoft.com/office/drawing/2014/main" id="{0F390BBA-1CF9-BBBD-D05A-CA60FD0D5315}"/>
                </a:ext>
              </a:extLst>
            </p:cNvPr>
            <p:cNvSpPr>
              <a:spLocks noChangeShapeType="1"/>
            </p:cNvSpPr>
            <p:nvPr/>
          </p:nvSpPr>
          <p:spPr bwMode="auto">
            <a:xfrm>
              <a:off x="8253186" y="6361147"/>
              <a:ext cx="0" cy="129234"/>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02" name="Line 259">
              <a:extLst>
                <a:ext uri="{FF2B5EF4-FFF2-40B4-BE49-F238E27FC236}">
                  <a16:creationId xmlns:a16="http://schemas.microsoft.com/office/drawing/2014/main" id="{4F8AC4C9-C78B-1EF0-FB5A-1B8C65AA2FD7}"/>
                </a:ext>
              </a:extLst>
            </p:cNvPr>
            <p:cNvSpPr>
              <a:spLocks noChangeShapeType="1"/>
            </p:cNvSpPr>
            <p:nvPr/>
          </p:nvSpPr>
          <p:spPr bwMode="auto">
            <a:xfrm>
              <a:off x="8450036" y="6575487"/>
              <a:ext cx="153987"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03" name="Line 260">
              <a:extLst>
                <a:ext uri="{FF2B5EF4-FFF2-40B4-BE49-F238E27FC236}">
                  <a16:creationId xmlns:a16="http://schemas.microsoft.com/office/drawing/2014/main" id="{0EABCCD3-2C9D-6FEA-64A6-D87484FFDAF3}"/>
                </a:ext>
              </a:extLst>
            </p:cNvPr>
            <p:cNvSpPr>
              <a:spLocks noChangeShapeType="1"/>
            </p:cNvSpPr>
            <p:nvPr/>
          </p:nvSpPr>
          <p:spPr bwMode="auto">
            <a:xfrm>
              <a:off x="8522488" y="6510869"/>
              <a:ext cx="0" cy="129234"/>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04" name="Line 261">
              <a:extLst>
                <a:ext uri="{FF2B5EF4-FFF2-40B4-BE49-F238E27FC236}">
                  <a16:creationId xmlns:a16="http://schemas.microsoft.com/office/drawing/2014/main" id="{544FB75B-9B09-1B52-A216-8063E6CF3679}"/>
                </a:ext>
              </a:extLst>
            </p:cNvPr>
            <p:cNvSpPr>
              <a:spLocks noChangeShapeType="1"/>
            </p:cNvSpPr>
            <p:nvPr/>
          </p:nvSpPr>
          <p:spPr bwMode="auto">
            <a:xfrm>
              <a:off x="1390424" y="2726832"/>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05" name="Line 262">
              <a:extLst>
                <a:ext uri="{FF2B5EF4-FFF2-40B4-BE49-F238E27FC236}">
                  <a16:creationId xmlns:a16="http://schemas.microsoft.com/office/drawing/2014/main" id="{4E9F70D9-093E-EB97-DD35-1A58D0DA8352}"/>
                </a:ext>
              </a:extLst>
            </p:cNvPr>
            <p:cNvSpPr>
              <a:spLocks noChangeShapeType="1"/>
            </p:cNvSpPr>
            <p:nvPr/>
          </p:nvSpPr>
          <p:spPr bwMode="auto">
            <a:xfrm>
              <a:off x="1469798" y="2662215"/>
              <a:ext cx="0" cy="129234"/>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06" name="Line 256">
              <a:extLst>
                <a:ext uri="{FF2B5EF4-FFF2-40B4-BE49-F238E27FC236}">
                  <a16:creationId xmlns:a16="http://schemas.microsoft.com/office/drawing/2014/main" id="{96BFF799-59EF-E0BF-8B74-EFD5C8C8F02A}"/>
                </a:ext>
              </a:extLst>
            </p:cNvPr>
            <p:cNvSpPr>
              <a:spLocks noChangeShapeType="1"/>
            </p:cNvSpPr>
            <p:nvPr/>
          </p:nvSpPr>
          <p:spPr bwMode="auto">
            <a:xfrm>
              <a:off x="7754489" y="6361147"/>
              <a:ext cx="0" cy="129234"/>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grpSp>
      <p:grpSp>
        <p:nvGrpSpPr>
          <p:cNvPr id="1167" name="Group 1166">
            <a:extLst>
              <a:ext uri="{FF2B5EF4-FFF2-40B4-BE49-F238E27FC236}">
                <a16:creationId xmlns:a16="http://schemas.microsoft.com/office/drawing/2014/main" id="{6982407B-1AE7-6F02-FA7C-C36FD3104840}"/>
              </a:ext>
            </a:extLst>
          </p:cNvPr>
          <p:cNvGrpSpPr/>
          <p:nvPr/>
        </p:nvGrpSpPr>
        <p:grpSpPr>
          <a:xfrm>
            <a:off x="1097395" y="1768723"/>
            <a:ext cx="624272" cy="2772937"/>
            <a:chOff x="1390142" y="2016699"/>
            <a:chExt cx="884352" cy="5760314"/>
          </a:xfrm>
        </p:grpSpPr>
        <p:sp>
          <p:nvSpPr>
            <p:cNvPr id="1168" name="TextBox 1167">
              <a:extLst>
                <a:ext uri="{FF2B5EF4-FFF2-40B4-BE49-F238E27FC236}">
                  <a16:creationId xmlns:a16="http://schemas.microsoft.com/office/drawing/2014/main" id="{CFBDFAFF-D60A-9644-4508-5CB6F9CD6D54}"/>
                </a:ext>
              </a:extLst>
            </p:cNvPr>
            <p:cNvSpPr txBox="1"/>
            <p:nvPr/>
          </p:nvSpPr>
          <p:spPr>
            <a:xfrm rot="16200000">
              <a:off x="-493022" y="4664499"/>
              <a:ext cx="4187706" cy="421377"/>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INV-PFS (%)</a:t>
              </a:r>
            </a:p>
          </p:txBody>
        </p:sp>
        <p:sp>
          <p:nvSpPr>
            <p:cNvPr id="1169" name="TextBox 1168">
              <a:extLst>
                <a:ext uri="{FF2B5EF4-FFF2-40B4-BE49-F238E27FC236}">
                  <a16:creationId xmlns:a16="http://schemas.microsoft.com/office/drawing/2014/main" id="{E672CE63-54B9-07F3-287A-9A34A4E902EF}"/>
                </a:ext>
              </a:extLst>
            </p:cNvPr>
            <p:cNvSpPr txBox="1"/>
            <p:nvPr/>
          </p:nvSpPr>
          <p:spPr>
            <a:xfrm>
              <a:off x="1693725" y="2016699"/>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100</a:t>
              </a:r>
            </a:p>
          </p:txBody>
        </p:sp>
        <p:sp>
          <p:nvSpPr>
            <p:cNvPr id="1170" name="TextBox 1169">
              <a:extLst>
                <a:ext uri="{FF2B5EF4-FFF2-40B4-BE49-F238E27FC236}">
                  <a16:creationId xmlns:a16="http://schemas.microsoft.com/office/drawing/2014/main" id="{61EE0C25-17A0-1E50-AAE4-B73EDE701767}"/>
                </a:ext>
              </a:extLst>
            </p:cNvPr>
            <p:cNvSpPr txBox="1"/>
            <p:nvPr/>
          </p:nvSpPr>
          <p:spPr>
            <a:xfrm>
              <a:off x="1693725" y="3103643"/>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80</a:t>
              </a:r>
            </a:p>
          </p:txBody>
        </p:sp>
        <p:sp>
          <p:nvSpPr>
            <p:cNvPr id="1171" name="TextBox 1170">
              <a:extLst>
                <a:ext uri="{FF2B5EF4-FFF2-40B4-BE49-F238E27FC236}">
                  <a16:creationId xmlns:a16="http://schemas.microsoft.com/office/drawing/2014/main" id="{702AA7B0-5DFB-0DB9-DEAA-3E05EB9E8690}"/>
                </a:ext>
              </a:extLst>
            </p:cNvPr>
            <p:cNvSpPr txBox="1"/>
            <p:nvPr/>
          </p:nvSpPr>
          <p:spPr>
            <a:xfrm>
              <a:off x="1693725" y="4190587"/>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60</a:t>
              </a:r>
            </a:p>
          </p:txBody>
        </p:sp>
        <p:sp>
          <p:nvSpPr>
            <p:cNvPr id="1172" name="TextBox 1171">
              <a:extLst>
                <a:ext uri="{FF2B5EF4-FFF2-40B4-BE49-F238E27FC236}">
                  <a16:creationId xmlns:a16="http://schemas.microsoft.com/office/drawing/2014/main" id="{8D1A2C88-3E65-D795-5DFD-3AAFCC786B59}"/>
                </a:ext>
              </a:extLst>
            </p:cNvPr>
            <p:cNvSpPr txBox="1"/>
            <p:nvPr/>
          </p:nvSpPr>
          <p:spPr>
            <a:xfrm>
              <a:off x="1693725" y="5277530"/>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40</a:t>
              </a:r>
            </a:p>
          </p:txBody>
        </p:sp>
        <p:sp>
          <p:nvSpPr>
            <p:cNvPr id="1173" name="TextBox 1172">
              <a:extLst>
                <a:ext uri="{FF2B5EF4-FFF2-40B4-BE49-F238E27FC236}">
                  <a16:creationId xmlns:a16="http://schemas.microsoft.com/office/drawing/2014/main" id="{07E381EA-9E7C-C0FA-F636-2770070ED71F}"/>
                </a:ext>
              </a:extLst>
            </p:cNvPr>
            <p:cNvSpPr txBox="1"/>
            <p:nvPr/>
          </p:nvSpPr>
          <p:spPr>
            <a:xfrm>
              <a:off x="1693725" y="6364474"/>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a:t>
              </a:r>
            </a:p>
          </p:txBody>
        </p:sp>
        <p:sp>
          <p:nvSpPr>
            <p:cNvPr id="1174" name="TextBox 1173">
              <a:extLst>
                <a:ext uri="{FF2B5EF4-FFF2-40B4-BE49-F238E27FC236}">
                  <a16:creationId xmlns:a16="http://schemas.microsoft.com/office/drawing/2014/main" id="{AD46112F-0AED-9F58-B4D0-DAE2E9AEFB7C}"/>
                </a:ext>
              </a:extLst>
            </p:cNvPr>
            <p:cNvSpPr txBox="1"/>
            <p:nvPr/>
          </p:nvSpPr>
          <p:spPr>
            <a:xfrm>
              <a:off x="1693725" y="7435890"/>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0</a:t>
              </a:r>
            </a:p>
          </p:txBody>
        </p:sp>
        <p:cxnSp>
          <p:nvCxnSpPr>
            <p:cNvPr id="1175" name="Straight Connector 1174">
              <a:extLst>
                <a:ext uri="{FF2B5EF4-FFF2-40B4-BE49-F238E27FC236}">
                  <a16:creationId xmlns:a16="http://schemas.microsoft.com/office/drawing/2014/main" id="{6A57AEB9-D8FE-E639-9794-951014D7F969}"/>
                </a:ext>
              </a:extLst>
            </p:cNvPr>
            <p:cNvCxnSpPr>
              <a:cxnSpLocks/>
            </p:cNvCxnSpPr>
            <p:nvPr/>
          </p:nvCxnSpPr>
          <p:spPr>
            <a:xfrm>
              <a:off x="2274494" y="2128641"/>
              <a:ext cx="0" cy="561044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6" name="Straight Connector 1175">
              <a:extLst>
                <a:ext uri="{FF2B5EF4-FFF2-40B4-BE49-F238E27FC236}">
                  <a16:creationId xmlns:a16="http://schemas.microsoft.com/office/drawing/2014/main" id="{08A955F6-FD16-E776-2333-D2D6CC897FF8}"/>
                </a:ext>
              </a:extLst>
            </p:cNvPr>
            <p:cNvCxnSpPr>
              <a:cxnSpLocks/>
            </p:cNvCxnSpPr>
            <p:nvPr/>
          </p:nvCxnSpPr>
          <p:spPr>
            <a:xfrm flipH="1">
              <a:off x="2212275" y="2236113"/>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7" name="Straight Connector 1176">
              <a:extLst>
                <a:ext uri="{FF2B5EF4-FFF2-40B4-BE49-F238E27FC236}">
                  <a16:creationId xmlns:a16="http://schemas.microsoft.com/office/drawing/2014/main" id="{00C3BAA6-8D78-9321-304C-1F9364D90EA1}"/>
                </a:ext>
              </a:extLst>
            </p:cNvPr>
            <p:cNvCxnSpPr>
              <a:cxnSpLocks/>
            </p:cNvCxnSpPr>
            <p:nvPr/>
          </p:nvCxnSpPr>
          <p:spPr>
            <a:xfrm flipH="1">
              <a:off x="2212275" y="3307372"/>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8" name="Straight Connector 1177">
              <a:extLst>
                <a:ext uri="{FF2B5EF4-FFF2-40B4-BE49-F238E27FC236}">
                  <a16:creationId xmlns:a16="http://schemas.microsoft.com/office/drawing/2014/main" id="{340D69EE-0689-9150-6066-D1FE519FF0C4}"/>
                </a:ext>
              </a:extLst>
            </p:cNvPr>
            <p:cNvCxnSpPr>
              <a:cxnSpLocks/>
            </p:cNvCxnSpPr>
            <p:nvPr/>
          </p:nvCxnSpPr>
          <p:spPr>
            <a:xfrm flipH="1">
              <a:off x="2212275" y="4382584"/>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9" name="Straight Connector 1178">
              <a:extLst>
                <a:ext uri="{FF2B5EF4-FFF2-40B4-BE49-F238E27FC236}">
                  <a16:creationId xmlns:a16="http://schemas.microsoft.com/office/drawing/2014/main" id="{1523FBC2-01A9-9FB3-0D39-F7C89535B22C}"/>
                </a:ext>
              </a:extLst>
            </p:cNvPr>
            <p:cNvCxnSpPr>
              <a:cxnSpLocks/>
            </p:cNvCxnSpPr>
            <p:nvPr/>
          </p:nvCxnSpPr>
          <p:spPr>
            <a:xfrm flipH="1">
              <a:off x="2212275" y="5465702"/>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0" name="Straight Connector 1179">
              <a:extLst>
                <a:ext uri="{FF2B5EF4-FFF2-40B4-BE49-F238E27FC236}">
                  <a16:creationId xmlns:a16="http://schemas.microsoft.com/office/drawing/2014/main" id="{30435F34-1490-7968-907C-6D8779E2FE94}"/>
                </a:ext>
              </a:extLst>
            </p:cNvPr>
            <p:cNvCxnSpPr>
              <a:cxnSpLocks/>
            </p:cNvCxnSpPr>
            <p:nvPr/>
          </p:nvCxnSpPr>
          <p:spPr>
            <a:xfrm flipH="1">
              <a:off x="2212275" y="6540914"/>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1" name="Straight Connector 1180">
              <a:extLst>
                <a:ext uri="{FF2B5EF4-FFF2-40B4-BE49-F238E27FC236}">
                  <a16:creationId xmlns:a16="http://schemas.microsoft.com/office/drawing/2014/main" id="{3068D050-92D6-C2C4-407A-6EF08564005E}"/>
                </a:ext>
              </a:extLst>
            </p:cNvPr>
            <p:cNvCxnSpPr>
              <a:cxnSpLocks/>
            </p:cNvCxnSpPr>
            <p:nvPr/>
          </p:nvCxnSpPr>
          <p:spPr>
            <a:xfrm flipH="1">
              <a:off x="2212275" y="7627985"/>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6" name="Straight Connector 1155">
            <a:extLst>
              <a:ext uri="{FF2B5EF4-FFF2-40B4-BE49-F238E27FC236}">
                <a16:creationId xmlns:a16="http://schemas.microsoft.com/office/drawing/2014/main" id="{C14D5BE2-C18F-F329-0AF2-85FA7F87DE94}"/>
              </a:ext>
            </a:extLst>
          </p:cNvPr>
          <p:cNvCxnSpPr/>
          <p:nvPr/>
        </p:nvCxnSpPr>
        <p:spPr>
          <a:xfrm flipV="1">
            <a:off x="3178447" y="2765489"/>
            <a:ext cx="0" cy="1752000"/>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cxnSp>
        <p:nvCxnSpPr>
          <p:cNvPr id="1157" name="Straight Connector 1156">
            <a:extLst>
              <a:ext uri="{FF2B5EF4-FFF2-40B4-BE49-F238E27FC236}">
                <a16:creationId xmlns:a16="http://schemas.microsoft.com/office/drawing/2014/main" id="{189CC4E7-7669-2F12-EE86-02AB4D89ECA7}"/>
              </a:ext>
            </a:extLst>
          </p:cNvPr>
          <p:cNvCxnSpPr/>
          <p:nvPr/>
        </p:nvCxnSpPr>
        <p:spPr>
          <a:xfrm flipV="1">
            <a:off x="4592236" y="3414603"/>
            <a:ext cx="0" cy="1104000"/>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1158" name="TextBox 1157">
            <a:extLst>
              <a:ext uri="{FF2B5EF4-FFF2-40B4-BE49-F238E27FC236}">
                <a16:creationId xmlns:a16="http://schemas.microsoft.com/office/drawing/2014/main" id="{1E23D2E4-E685-4644-1C9B-217A48400F23}"/>
              </a:ext>
            </a:extLst>
          </p:cNvPr>
          <p:cNvSpPr txBox="1"/>
          <p:nvPr/>
        </p:nvSpPr>
        <p:spPr>
          <a:xfrm>
            <a:off x="3178447" y="2508382"/>
            <a:ext cx="524395" cy="2358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SG" sz="933" b="0"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66.1%</a:t>
            </a:r>
          </a:p>
        </p:txBody>
      </p:sp>
      <p:sp>
        <p:nvSpPr>
          <p:cNvPr id="1159" name="TextBox 1158">
            <a:extLst>
              <a:ext uri="{FF2B5EF4-FFF2-40B4-BE49-F238E27FC236}">
                <a16:creationId xmlns:a16="http://schemas.microsoft.com/office/drawing/2014/main" id="{3A189FB4-7B31-6D46-FA8C-73FF9118EF7F}"/>
              </a:ext>
            </a:extLst>
          </p:cNvPr>
          <p:cNvSpPr txBox="1"/>
          <p:nvPr/>
        </p:nvSpPr>
        <p:spPr>
          <a:xfrm>
            <a:off x="4602644" y="3177921"/>
            <a:ext cx="544771" cy="2358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SG" sz="933" b="0"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40.5%</a:t>
            </a:r>
          </a:p>
        </p:txBody>
      </p:sp>
      <p:sp>
        <p:nvSpPr>
          <p:cNvPr id="1160" name="TextBox 1159">
            <a:extLst>
              <a:ext uri="{FF2B5EF4-FFF2-40B4-BE49-F238E27FC236}">
                <a16:creationId xmlns:a16="http://schemas.microsoft.com/office/drawing/2014/main" id="{70F7AE67-E987-42FC-1CE0-EBBCEA629BB9}"/>
              </a:ext>
            </a:extLst>
          </p:cNvPr>
          <p:cNvSpPr txBox="1"/>
          <p:nvPr/>
        </p:nvSpPr>
        <p:spPr>
          <a:xfrm>
            <a:off x="3187056" y="3254769"/>
            <a:ext cx="548476" cy="2358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SG" sz="933" b="0"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t>38.1%</a:t>
            </a:r>
          </a:p>
        </p:txBody>
      </p:sp>
      <p:sp>
        <p:nvSpPr>
          <p:cNvPr id="1161" name="TextBox 1160">
            <a:extLst>
              <a:ext uri="{FF2B5EF4-FFF2-40B4-BE49-F238E27FC236}">
                <a16:creationId xmlns:a16="http://schemas.microsoft.com/office/drawing/2014/main" id="{A8A2B0B6-5BC0-BF4D-4D57-DEAD49913184}"/>
              </a:ext>
            </a:extLst>
          </p:cNvPr>
          <p:cNvSpPr txBox="1"/>
          <p:nvPr/>
        </p:nvSpPr>
        <p:spPr>
          <a:xfrm>
            <a:off x="4592236" y="3829937"/>
            <a:ext cx="596737" cy="2358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SG" sz="933" b="0"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t>15.2%</a:t>
            </a:r>
          </a:p>
        </p:txBody>
      </p:sp>
      <p:sp>
        <p:nvSpPr>
          <p:cNvPr id="5" name="Footer Placeholder 8">
            <a:extLst>
              <a:ext uri="{FF2B5EF4-FFF2-40B4-BE49-F238E27FC236}">
                <a16:creationId xmlns:a16="http://schemas.microsoft.com/office/drawing/2014/main" id="{D3B1ED7F-B510-A156-E5A5-6F4785414535}"/>
              </a:ext>
            </a:extLst>
          </p:cNvPr>
          <p:cNvSpPr txBox="1">
            <a:spLocks/>
          </p:cNvSpPr>
          <p:nvPr/>
        </p:nvSpPr>
        <p:spPr>
          <a:xfrm>
            <a:off x="182989" y="5279201"/>
            <a:ext cx="8428383" cy="642566"/>
          </a:xfrm>
          <a:prstGeom prst="rect">
            <a:avLst/>
          </a:prstGeom>
        </p:spPr>
        <p:txBody>
          <a:bodyPr anchor="b"/>
          <a:lstStyle>
            <a:defPPr>
              <a:defRPr lang="en-US"/>
            </a:defPPr>
            <a:lvl1pPr marL="0" algn="l"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latin typeface="Arial" panose="020B0604020202020204" pitchFamily="34" charset="0"/>
              <a:ea typeface="ＭＳ Ｐゴシック"/>
              <a:cs typeface="Arial" panose="020B0604020202020204" pitchFamily="34" charset="0"/>
            </a:endParaRPr>
          </a:p>
        </p:txBody>
      </p:sp>
      <p:sp>
        <p:nvSpPr>
          <p:cNvPr id="2" name="Footer Placeholder 3">
            <a:extLst>
              <a:ext uri="{FF2B5EF4-FFF2-40B4-BE49-F238E27FC236}">
                <a16:creationId xmlns:a16="http://schemas.microsoft.com/office/drawing/2014/main" id="{3BB267C1-35BD-3DC9-B425-797326865BE2}"/>
              </a:ext>
            </a:extLst>
          </p:cNvPr>
          <p:cNvSpPr txBox="1">
            <a:spLocks/>
          </p:cNvSpPr>
          <p:nvPr/>
        </p:nvSpPr>
        <p:spPr>
          <a:xfrm>
            <a:off x="621792" y="5944846"/>
            <a:ext cx="9878735" cy="809521"/>
          </a:xfrm>
          <a:prstGeom prst="rect">
            <a:avLst/>
          </a:prstGeom>
        </p:spPr>
        <p:txBody>
          <a:bodyPr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900" dirty="0">
                <a:latin typeface="Arial" panose="020B0604020202020204" pitchFamily="34" charset="0"/>
                <a:cs typeface="Arial" panose="020B0604020202020204" pitchFamily="34" charset="0"/>
              </a:rPr>
              <a:t>Data cutoff: July 16, 2025. PFS by blinded independent radiologist was similar to INV-PFS: Median PFS was 11.14 </a:t>
            </a:r>
            <a:r>
              <a:rPr lang="en-GB" sz="900" dirty="0" err="1">
                <a:latin typeface="Arial" panose="020B0604020202020204" pitchFamily="34" charset="0"/>
                <a:cs typeface="Arial" panose="020B0604020202020204" pitchFamily="34" charset="0"/>
              </a:rPr>
              <a:t>mo</a:t>
            </a:r>
            <a:r>
              <a:rPr lang="en-GB" sz="900" dirty="0">
                <a:latin typeface="Arial" panose="020B0604020202020204" pitchFamily="34" charset="0"/>
                <a:cs typeface="Arial" panose="020B0604020202020204" pitchFamily="34" charset="0"/>
              </a:rPr>
              <a:t> (</a:t>
            </a:r>
            <a:r>
              <a:rPr lang="en-GB" sz="900" dirty="0" err="1">
                <a:latin typeface="Arial" panose="020B0604020202020204" pitchFamily="34" charset="0"/>
                <a:cs typeface="Arial" panose="020B0604020202020204" pitchFamily="34" charset="0"/>
              </a:rPr>
              <a:t>giredestrant</a:t>
            </a:r>
            <a:r>
              <a:rPr lang="en-GB" sz="900" dirty="0">
                <a:latin typeface="Arial" panose="020B0604020202020204" pitchFamily="34" charset="0"/>
                <a:cs typeface="Arial" panose="020B0604020202020204" pitchFamily="34" charset="0"/>
              </a:rPr>
              <a:t> + everolimus) and 5.68 </a:t>
            </a:r>
            <a:r>
              <a:rPr lang="en-GB" sz="900" dirty="0" err="1">
                <a:latin typeface="Arial" panose="020B0604020202020204" pitchFamily="34" charset="0"/>
                <a:cs typeface="Arial" panose="020B0604020202020204" pitchFamily="34" charset="0"/>
              </a:rPr>
              <a:t>mo</a:t>
            </a:r>
            <a:r>
              <a:rPr lang="en-GB" sz="900" dirty="0">
                <a:latin typeface="Arial" panose="020B0604020202020204" pitchFamily="34" charset="0"/>
                <a:cs typeface="Arial" panose="020B0604020202020204" pitchFamily="34" charset="0"/>
              </a:rPr>
              <a:t> (SOC ET + everolimus); stratified HR, 0.49; 95% CI: 0.34, 0.71</a:t>
            </a:r>
            <a:r>
              <a:rPr lang="en-US" sz="900" dirty="0">
                <a:latin typeface="Arial" panose="020B0604020202020204" pitchFamily="34" charset="0"/>
                <a:cs typeface="Arial" panose="020B0604020202020204" pitchFamily="34" charset="0"/>
              </a:rPr>
              <a:t>. </a:t>
            </a:r>
            <a:br>
              <a:rPr lang="en-US" sz="900" dirty="0">
                <a:latin typeface="Arial" panose="020B0604020202020204" pitchFamily="34" charset="0"/>
                <a:cs typeface="Arial" panose="020B0604020202020204" pitchFamily="34" charset="0"/>
              </a:rPr>
            </a:br>
            <a:r>
              <a:rPr lang="en-US" sz="900" dirty="0">
                <a:latin typeface="Arial" panose="020B0604020202020204" pitchFamily="34" charset="0"/>
                <a:ea typeface="ＭＳ Ｐゴシック"/>
                <a:cs typeface="Arial" panose="020B0604020202020204" pitchFamily="34" charset="0"/>
              </a:rPr>
              <a:t>Mayer E, et al. ESMO 2025. Abstract LBA16.</a:t>
            </a:r>
          </a:p>
        </p:txBody>
      </p:sp>
    </p:spTree>
    <p:extLst>
      <p:ext uri="{BB962C8B-B14F-4D97-AF65-F5344CB8AC3E}">
        <p14:creationId xmlns:p14="http://schemas.microsoft.com/office/powerpoint/2010/main" val="114360715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6C3C96-0283-92CC-0925-3F15FDBEB1FD}"/>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759E425-400B-487D-1DA6-0B4CA8CD37F4}"/>
              </a:ext>
            </a:extLst>
          </p:cNvPr>
          <p:cNvSpPr>
            <a:spLocks noGrp="1"/>
          </p:cNvSpPr>
          <p:nvPr>
            <p:ph type="title"/>
          </p:nvPr>
        </p:nvSpPr>
        <p:spPr/>
        <p:txBody>
          <a:bodyPr>
            <a:normAutofit/>
          </a:bodyPr>
          <a:lstStyle/>
          <a:p>
            <a:r>
              <a:rPr lang="en-GB" err="1"/>
              <a:t>evERA</a:t>
            </a:r>
            <a:r>
              <a:rPr lang="en-GB"/>
              <a:t>: PFS by Investigators in the ITT Population </a:t>
            </a:r>
            <a:endParaRPr lang="en-US"/>
          </a:p>
        </p:txBody>
      </p:sp>
      <p:sp>
        <p:nvSpPr>
          <p:cNvPr id="166" name="Content Placeholder 10">
            <a:extLst>
              <a:ext uri="{FF2B5EF4-FFF2-40B4-BE49-F238E27FC236}">
                <a16:creationId xmlns:a16="http://schemas.microsoft.com/office/drawing/2014/main" id="{11E329E7-A898-2D25-7937-DC80926778E9}"/>
              </a:ext>
            </a:extLst>
          </p:cNvPr>
          <p:cNvSpPr>
            <a:spLocks noGrp="1"/>
          </p:cNvSpPr>
          <p:nvPr>
            <p:ph idx="1"/>
          </p:nvPr>
        </p:nvSpPr>
        <p:spPr>
          <a:xfrm>
            <a:off x="956342" y="1600581"/>
            <a:ext cx="9518953" cy="302831"/>
          </a:xfrm>
          <a:solidFill>
            <a:schemeClr val="bg1"/>
          </a:solidFill>
        </p:spPr>
        <p:txBody>
          <a:bodyPr/>
          <a:lstStyle/>
          <a:p>
            <a:pPr marL="0" indent="0" algn="ctr">
              <a:spcAft>
                <a:spcPts val="1200"/>
              </a:spcAft>
              <a:buNone/>
            </a:pPr>
            <a:r>
              <a:rPr lang="en-US" sz="1200" b="1"/>
              <a:t>Exploratory analysis: INV-PFS by SOC ET</a:t>
            </a:r>
          </a:p>
        </p:txBody>
      </p:sp>
      <p:graphicFrame>
        <p:nvGraphicFramePr>
          <p:cNvPr id="161" name="Table 160">
            <a:extLst>
              <a:ext uri="{FF2B5EF4-FFF2-40B4-BE49-F238E27FC236}">
                <a16:creationId xmlns:a16="http://schemas.microsoft.com/office/drawing/2014/main" id="{517150A3-3A1A-ED17-DE96-7BD99918A550}"/>
              </a:ext>
            </a:extLst>
          </p:cNvPr>
          <p:cNvGraphicFramePr>
            <a:graphicFrameLocks noGrp="1"/>
          </p:cNvGraphicFramePr>
          <p:nvPr/>
        </p:nvGraphicFramePr>
        <p:xfrm>
          <a:off x="8635758" y="3501576"/>
          <a:ext cx="3501034" cy="702453"/>
        </p:xfrm>
        <a:graphic>
          <a:graphicData uri="http://schemas.openxmlformats.org/drawingml/2006/table">
            <a:tbl>
              <a:tblPr firstRow="1" bandRow="1">
                <a:tableStyleId>{5C22544A-7EE6-4342-B048-85BDC9FD1C3A}</a:tableStyleId>
              </a:tblPr>
              <a:tblGrid>
                <a:gridCol w="813243">
                  <a:extLst>
                    <a:ext uri="{9D8B030D-6E8A-4147-A177-3AD203B41FA5}">
                      <a16:colId xmlns:a16="http://schemas.microsoft.com/office/drawing/2014/main" val="1223279402"/>
                    </a:ext>
                  </a:extLst>
                </a:gridCol>
                <a:gridCol w="499875">
                  <a:extLst>
                    <a:ext uri="{9D8B030D-6E8A-4147-A177-3AD203B41FA5}">
                      <a16:colId xmlns:a16="http://schemas.microsoft.com/office/drawing/2014/main" val="1322499117"/>
                    </a:ext>
                  </a:extLst>
                </a:gridCol>
                <a:gridCol w="722262">
                  <a:extLst>
                    <a:ext uri="{9D8B030D-6E8A-4147-A177-3AD203B41FA5}">
                      <a16:colId xmlns:a16="http://schemas.microsoft.com/office/drawing/2014/main" val="633405091"/>
                    </a:ext>
                  </a:extLst>
                </a:gridCol>
                <a:gridCol w="1465654">
                  <a:extLst>
                    <a:ext uri="{9D8B030D-6E8A-4147-A177-3AD203B41FA5}">
                      <a16:colId xmlns:a16="http://schemas.microsoft.com/office/drawing/2014/main" val="4255190237"/>
                    </a:ext>
                  </a:extLst>
                </a:gridCol>
              </a:tblGrid>
              <a:tr h="147040">
                <a:tc>
                  <a:txBody>
                    <a:bodyPr/>
                    <a:lstStyle/>
                    <a:p>
                      <a:pPr algn="l" fontAlgn="b"/>
                      <a:endParaRPr lang="en-GB" sz="900" b="1"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endParaRPr lang="en-GB" sz="900" b="1"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40468997"/>
                  </a:ext>
                </a:extLst>
              </a:tr>
              <a:tr h="261333">
                <a:tc>
                  <a:txBody>
                    <a:bodyPr/>
                    <a:lstStyle/>
                    <a:p>
                      <a:pPr algn="l" fontAlgn="b"/>
                      <a:endParaRPr lang="en-GB" sz="900" b="1"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900" b="1" i="0" u="none" strike="noStrike">
                          <a:solidFill>
                            <a:srgbClr val="000000"/>
                          </a:solidFill>
                          <a:effectLst/>
                          <a:latin typeface="Arial" panose="020B0604020202020204" pitchFamily="34" charset="0"/>
                          <a:cs typeface="Arial" panose="020B0604020202020204" pitchFamily="34" charset="0"/>
                        </a:rPr>
                        <a:t>Total, n</a:t>
                      </a:r>
                    </a:p>
                  </a:txBody>
                  <a:tcPr marL="5080" marR="5080" marT="2400" marB="3048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fontAlgn="b"/>
                      <a:r>
                        <a:rPr lang="en-GB" sz="900" b="1" i="0" u="none" strike="noStrike">
                          <a:solidFill>
                            <a:srgbClr val="000000"/>
                          </a:solidFill>
                          <a:effectLst/>
                          <a:latin typeface="Arial" panose="020B0604020202020204" pitchFamily="34" charset="0"/>
                          <a:cs typeface="Arial" panose="020B0604020202020204" pitchFamily="34" charset="0"/>
                        </a:rPr>
                        <a:t>Unstratified HR (95% CI)</a:t>
                      </a:r>
                    </a:p>
                  </a:txBody>
                  <a:tcPr marL="5080" marR="5080" marT="2400" marB="3048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7196085"/>
                  </a:ext>
                </a:extLst>
              </a:tr>
              <a:tr h="147040">
                <a:tc>
                  <a:txBody>
                    <a:bodyPr/>
                    <a:lstStyle/>
                    <a:p>
                      <a:pPr algn="r" fontAlgn="b"/>
                      <a:r>
                        <a:rPr lang="en-GB" sz="900" b="1" i="0" u="none" strike="noStrike">
                          <a:solidFill>
                            <a:srgbClr val="000000"/>
                          </a:solidFill>
                          <a:effectLst/>
                          <a:latin typeface="Arial" panose="020B0604020202020204" pitchFamily="34" charset="0"/>
                          <a:cs typeface="Arial" panose="020B0604020202020204" pitchFamily="34" charset="0"/>
                        </a:rPr>
                        <a:t>Exemestane</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n-GB" sz="900" b="0" i="0" u="none" strike="noStrike">
                          <a:solidFill>
                            <a:srgbClr val="000000"/>
                          </a:solidFill>
                          <a:effectLst/>
                          <a:latin typeface="Arial" panose="020B0604020202020204" pitchFamily="34" charset="0"/>
                          <a:cs typeface="Arial" panose="020B0604020202020204" pitchFamily="34" charset="0"/>
                        </a:rPr>
                        <a:t>141</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n-GB" sz="900" b="0" i="0" u="none" strike="noStrike">
                          <a:solidFill>
                            <a:srgbClr val="000000"/>
                          </a:solidFill>
                          <a:effectLst/>
                          <a:latin typeface="Arial" panose="020B0604020202020204" pitchFamily="34" charset="0"/>
                          <a:cs typeface="Arial" panose="020B0604020202020204" pitchFamily="34" charset="0"/>
                        </a:rPr>
                        <a:t>0.55 (0.43, 0.71)</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69553538"/>
                  </a:ext>
                </a:extLst>
              </a:tr>
              <a:tr h="147040">
                <a:tc>
                  <a:txBody>
                    <a:bodyPr/>
                    <a:lstStyle/>
                    <a:p>
                      <a:pPr marL="0" indent="0" algn="r" defTabSz="541338" fontAlgn="b"/>
                      <a:r>
                        <a:rPr lang="en-GB" sz="900" b="1" i="0" u="none" strike="noStrike">
                          <a:solidFill>
                            <a:srgbClr val="000000"/>
                          </a:solidFill>
                          <a:effectLst/>
                          <a:latin typeface="Arial" panose="020B0604020202020204" pitchFamily="34" charset="0"/>
                          <a:cs typeface="Arial" panose="020B0604020202020204" pitchFamily="34" charset="0"/>
                        </a:rPr>
                        <a:t>Fulvestrant</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900" b="0" i="0" u="none" strike="noStrike">
                          <a:solidFill>
                            <a:srgbClr val="000000"/>
                          </a:solidFill>
                          <a:effectLst/>
                          <a:latin typeface="Arial" panose="020B0604020202020204" pitchFamily="34" charset="0"/>
                          <a:cs typeface="Arial" panose="020B0604020202020204" pitchFamily="34" charset="0"/>
                        </a:rPr>
                        <a:t>39</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b"/>
                      <a:endParaRPr lang="en-GB" sz="900" b="0" i="0" u="none" strike="noStrike">
                        <a:solidFill>
                          <a:srgbClr val="000000"/>
                        </a:solidFill>
                        <a:effectLst/>
                        <a:latin typeface="Arial" panose="020B0604020202020204" pitchFamily="34" charset="0"/>
                        <a:cs typeface="Arial" panose="020B0604020202020204" pitchFamily="34" charset="0"/>
                      </a:endParaRP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900" b="0" i="0" u="none" strike="noStrike">
                          <a:solidFill>
                            <a:srgbClr val="000000"/>
                          </a:solidFill>
                          <a:effectLst/>
                          <a:latin typeface="Arial" panose="020B0604020202020204" pitchFamily="34" charset="0"/>
                          <a:cs typeface="Arial" panose="020B0604020202020204" pitchFamily="34" charset="0"/>
                        </a:rPr>
                        <a:t>0.59 (0.40, 0.86)</a:t>
                      </a:r>
                    </a:p>
                  </a:txBody>
                  <a:tcPr marL="5080" marR="5080" marT="2400" marB="24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27796130"/>
                  </a:ext>
                </a:extLst>
              </a:tr>
            </a:tbl>
          </a:graphicData>
        </a:graphic>
      </p:graphicFrame>
      <p:grpSp>
        <p:nvGrpSpPr>
          <p:cNvPr id="162" name="Group 161">
            <a:extLst>
              <a:ext uri="{FF2B5EF4-FFF2-40B4-BE49-F238E27FC236}">
                <a16:creationId xmlns:a16="http://schemas.microsoft.com/office/drawing/2014/main" id="{784FA7EA-D791-6CE3-AE29-DC8E0B9A7BCB}"/>
              </a:ext>
            </a:extLst>
          </p:cNvPr>
          <p:cNvGrpSpPr/>
          <p:nvPr/>
        </p:nvGrpSpPr>
        <p:grpSpPr>
          <a:xfrm>
            <a:off x="9103152" y="3747260"/>
            <a:ext cx="2488729" cy="932313"/>
            <a:chOff x="4141406" y="8369787"/>
            <a:chExt cx="4772484" cy="955008"/>
          </a:xfrm>
        </p:grpSpPr>
        <p:graphicFrame>
          <p:nvGraphicFramePr>
            <p:cNvPr id="163" name="Content Placeholder 8">
              <a:extLst>
                <a:ext uri="{FF2B5EF4-FFF2-40B4-BE49-F238E27FC236}">
                  <a16:creationId xmlns:a16="http://schemas.microsoft.com/office/drawing/2014/main" id="{6FF0A147-F71B-2FD1-E810-188EC5D26374}"/>
                </a:ext>
              </a:extLst>
            </p:cNvPr>
            <p:cNvGraphicFramePr>
              <a:graphicFrameLocks/>
            </p:cNvGraphicFramePr>
            <p:nvPr/>
          </p:nvGraphicFramePr>
          <p:xfrm>
            <a:off x="5332965" y="8369787"/>
            <a:ext cx="2742927" cy="867204"/>
          </p:xfrm>
          <a:graphic>
            <a:graphicData uri="http://schemas.openxmlformats.org/drawingml/2006/chart">
              <c:chart xmlns:c="http://schemas.openxmlformats.org/drawingml/2006/chart" xmlns:r="http://schemas.openxmlformats.org/officeDocument/2006/relationships" r:id="rId3"/>
            </a:graphicData>
          </a:graphic>
        </p:graphicFrame>
        <p:sp>
          <p:nvSpPr>
            <p:cNvPr id="164" name="TextBox 163">
              <a:extLst>
                <a:ext uri="{FF2B5EF4-FFF2-40B4-BE49-F238E27FC236}">
                  <a16:creationId xmlns:a16="http://schemas.microsoft.com/office/drawing/2014/main" id="{7AE631F0-38F0-8FA5-5D5A-292AF41FEDF3}"/>
                </a:ext>
              </a:extLst>
            </p:cNvPr>
            <p:cNvSpPr txBox="1"/>
            <p:nvPr/>
          </p:nvSpPr>
          <p:spPr>
            <a:xfrm>
              <a:off x="4141406" y="9072572"/>
              <a:ext cx="2462569" cy="252215"/>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Giredestrant </a:t>
              </a:r>
              <a:br>
                <a:rPr kumimoji="0" lang="en-GB" sz="800" b="1"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br>
              <a:r>
                <a:rPr kumimoji="0" lang="en-GB" sz="800" b="1"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 everolimus better</a:t>
              </a:r>
            </a:p>
          </p:txBody>
        </p:sp>
        <p:sp>
          <p:nvSpPr>
            <p:cNvPr id="165" name="TextBox 164">
              <a:extLst>
                <a:ext uri="{FF2B5EF4-FFF2-40B4-BE49-F238E27FC236}">
                  <a16:creationId xmlns:a16="http://schemas.microsoft.com/office/drawing/2014/main" id="{A4B0A8E6-DDC6-81C7-DDE4-BF218C1F3645}"/>
                </a:ext>
              </a:extLst>
            </p:cNvPr>
            <p:cNvSpPr txBox="1"/>
            <p:nvPr/>
          </p:nvSpPr>
          <p:spPr>
            <a:xfrm>
              <a:off x="6825917" y="9072580"/>
              <a:ext cx="2087973" cy="25221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t>SOC ET</a:t>
              </a:r>
              <a:br>
                <a:rPr kumimoji="0" lang="en-GB" sz="800" b="1"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br>
              <a:r>
                <a:rPr kumimoji="0" lang="en-GB" sz="800" b="1"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t>+ everolimus better</a:t>
              </a:r>
            </a:p>
          </p:txBody>
        </p:sp>
      </p:grpSp>
      <p:graphicFrame>
        <p:nvGraphicFramePr>
          <p:cNvPr id="172" name="Table 171">
            <a:extLst>
              <a:ext uri="{FF2B5EF4-FFF2-40B4-BE49-F238E27FC236}">
                <a16:creationId xmlns:a16="http://schemas.microsoft.com/office/drawing/2014/main" id="{ADC76286-52F5-09A4-06BC-66A3E2A59F12}"/>
              </a:ext>
            </a:extLst>
          </p:cNvPr>
          <p:cNvGraphicFramePr>
            <a:graphicFrameLocks noGrp="1"/>
          </p:cNvGraphicFramePr>
          <p:nvPr/>
        </p:nvGraphicFramePr>
        <p:xfrm>
          <a:off x="6533322" y="1356645"/>
          <a:ext cx="5460986" cy="1768687"/>
        </p:xfrm>
        <a:graphic>
          <a:graphicData uri="http://schemas.openxmlformats.org/drawingml/2006/table">
            <a:tbl>
              <a:tblPr firstRow="1" bandRow="1">
                <a:tableStyleId>{5C22544A-7EE6-4342-B048-85BDC9FD1C3A}</a:tableStyleId>
              </a:tblPr>
              <a:tblGrid>
                <a:gridCol w="2279373">
                  <a:extLst>
                    <a:ext uri="{9D8B030D-6E8A-4147-A177-3AD203B41FA5}">
                      <a16:colId xmlns:a16="http://schemas.microsoft.com/office/drawing/2014/main" val="2206186395"/>
                    </a:ext>
                  </a:extLst>
                </a:gridCol>
                <a:gridCol w="1765613">
                  <a:extLst>
                    <a:ext uri="{9D8B030D-6E8A-4147-A177-3AD203B41FA5}">
                      <a16:colId xmlns:a16="http://schemas.microsoft.com/office/drawing/2014/main" val="475173279"/>
                    </a:ext>
                  </a:extLst>
                </a:gridCol>
                <a:gridCol w="1416000">
                  <a:extLst>
                    <a:ext uri="{9D8B030D-6E8A-4147-A177-3AD203B41FA5}">
                      <a16:colId xmlns:a16="http://schemas.microsoft.com/office/drawing/2014/main" val="4170448162"/>
                    </a:ext>
                  </a:extLst>
                </a:gridCol>
              </a:tblGrid>
              <a:tr h="548640">
                <a:tc>
                  <a:txBody>
                    <a:bodyPr/>
                    <a:lstStyle/>
                    <a:p>
                      <a:endParaRPr lang="en-GB" sz="1100">
                        <a:solidFill>
                          <a:schemeClr val="tx1"/>
                        </a:solidFill>
                        <a:latin typeface="Arial" panose="020B0604020202020204" pitchFamily="34" charset="0"/>
                        <a:cs typeface="Arial" panose="020B0604020202020204" pitchFamily="34" charset="0"/>
                      </a:endParaRPr>
                    </a:p>
                  </a:txBody>
                  <a:tcPr marL="60960" marR="60960" marT="30480" marB="3048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a:solidFill>
                            <a:schemeClr val="bg1"/>
                          </a:solidFill>
                          <a:latin typeface="Arial" panose="020B0604020202020204" pitchFamily="34" charset="0"/>
                          <a:cs typeface="Arial" panose="020B0604020202020204" pitchFamily="34" charset="0"/>
                        </a:rPr>
                        <a:t>Giredestrant + everolimus</a:t>
                      </a:r>
                    </a:p>
                    <a:p>
                      <a:pPr algn="ctr"/>
                      <a:r>
                        <a:rPr lang="en-GB" sz="1100">
                          <a:solidFill>
                            <a:schemeClr val="bg1"/>
                          </a:solidFill>
                          <a:latin typeface="Arial" panose="020B0604020202020204" pitchFamily="34" charset="0"/>
                          <a:cs typeface="Arial" panose="020B0604020202020204" pitchFamily="34" charset="0"/>
                        </a:rPr>
                        <a:t>(n = 102)</a:t>
                      </a:r>
                      <a:endParaRPr lang="en-GB" sz="1100" dirty="0">
                        <a:solidFill>
                          <a:schemeClr val="bg1"/>
                        </a:solidFill>
                        <a:latin typeface="Arial" panose="020B0604020202020204" pitchFamily="34" charset="0"/>
                        <a:cs typeface="Arial" panose="020B0604020202020204" pitchFamily="34" charset="0"/>
                      </a:endParaRPr>
                    </a:p>
                  </a:txBody>
                  <a:tcPr marL="60960" marR="60960" marT="30480" marB="3048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GB" sz="1100">
                          <a:solidFill>
                            <a:schemeClr val="bg1"/>
                          </a:solidFill>
                          <a:latin typeface="Arial" panose="020B0604020202020204" pitchFamily="34" charset="0"/>
                          <a:cs typeface="Arial" panose="020B0604020202020204" pitchFamily="34" charset="0"/>
                        </a:rPr>
                        <a:t>SOC ET + </a:t>
                      </a:r>
                      <a:r>
                        <a:rPr lang="en-GB" sz="1100" err="1">
                          <a:solidFill>
                            <a:schemeClr val="bg1"/>
                          </a:solidFill>
                          <a:latin typeface="Arial" panose="020B0604020202020204" pitchFamily="34" charset="0"/>
                          <a:cs typeface="Arial" panose="020B0604020202020204" pitchFamily="34" charset="0"/>
                        </a:rPr>
                        <a:t>everolimus</a:t>
                      </a:r>
                      <a:endParaRPr lang="en-GB" sz="1100">
                        <a:solidFill>
                          <a:schemeClr val="bg1"/>
                        </a:solidFill>
                        <a:latin typeface="Arial" panose="020B0604020202020204" pitchFamily="34" charset="0"/>
                        <a:cs typeface="Arial" panose="020B0604020202020204" pitchFamily="34" charset="0"/>
                      </a:endParaRPr>
                    </a:p>
                    <a:p>
                      <a:pPr algn="ctr"/>
                      <a:r>
                        <a:rPr lang="en-GB" sz="1100">
                          <a:solidFill>
                            <a:schemeClr val="bg1"/>
                          </a:solidFill>
                          <a:latin typeface="Arial" panose="020B0604020202020204" pitchFamily="34" charset="0"/>
                          <a:cs typeface="Arial" panose="020B0604020202020204" pitchFamily="34" charset="0"/>
                        </a:rPr>
                        <a:t>(n = 105)</a:t>
                      </a:r>
                    </a:p>
                  </a:txBody>
                  <a:tcPr marL="60960" marR="60960" marT="30480" marB="3048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85129169"/>
                  </a:ext>
                </a:extLst>
              </a:tr>
              <a:tr h="353134">
                <a:tc>
                  <a:txBody>
                    <a:bodyPr/>
                    <a:lstStyle/>
                    <a:p>
                      <a:pPr algn="r"/>
                      <a:r>
                        <a:rPr lang="en-US" sz="1300" b="0" i="0" u="none" strike="noStrike" cap="none">
                          <a:solidFill>
                            <a:srgbClr val="000000"/>
                          </a:solidFill>
                          <a:latin typeface="Arial"/>
                          <a:ea typeface="Arial"/>
                          <a:cs typeface="Arial"/>
                          <a:sym typeface="Arial"/>
                        </a:rPr>
                        <a:t>Events, n (%)</a:t>
                      </a:r>
                      <a:endParaRPr lang="en-GB" sz="1300" b="0">
                        <a:solidFill>
                          <a:schemeClr val="tx1"/>
                        </a:solidFill>
                        <a:latin typeface="Arial" panose="020B0604020202020204" pitchFamily="34" charset="0"/>
                        <a:cs typeface="Arial" panose="020B0604020202020204" pitchFamily="34" charset="0"/>
                      </a:endParaRP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b="0">
                          <a:solidFill>
                            <a:schemeClr val="tx1"/>
                          </a:solidFill>
                          <a:latin typeface="Arial" panose="020B0604020202020204" pitchFamily="34" charset="0"/>
                          <a:cs typeface="Arial" panose="020B0604020202020204" pitchFamily="34" charset="0"/>
                        </a:rPr>
                        <a:t>126 (68.9)</a:t>
                      </a: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1300" b="0">
                          <a:solidFill>
                            <a:schemeClr val="tx1"/>
                          </a:solidFill>
                          <a:latin typeface="Arial" panose="020B0604020202020204" pitchFamily="34" charset="0"/>
                          <a:cs typeface="Arial" panose="020B0604020202020204" pitchFamily="34" charset="0"/>
                        </a:rPr>
                        <a:t>163 (85.8)</a:t>
                      </a: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13138738"/>
                  </a:ext>
                </a:extLst>
              </a:tr>
              <a:tr h="384313">
                <a:tc>
                  <a:txBody>
                    <a:bodyPr/>
                    <a:lstStyle/>
                    <a:p>
                      <a:pPr algn="r"/>
                      <a:r>
                        <a:rPr lang="en-US" sz="1300" b="0" i="0" u="none" strike="noStrike" cap="none">
                          <a:solidFill>
                            <a:srgbClr val="000000"/>
                          </a:solidFill>
                          <a:latin typeface="Arial"/>
                          <a:ea typeface="Arial"/>
                          <a:cs typeface="Arial"/>
                          <a:sym typeface="Arial"/>
                        </a:rPr>
                        <a:t>Median, </a:t>
                      </a:r>
                      <a:r>
                        <a:rPr lang="en-US" sz="1300" b="0" i="0" u="none" strike="noStrike" cap="none" err="1">
                          <a:solidFill>
                            <a:srgbClr val="000000"/>
                          </a:solidFill>
                          <a:latin typeface="Arial"/>
                          <a:ea typeface="Arial"/>
                          <a:cs typeface="Arial"/>
                          <a:sym typeface="Arial"/>
                        </a:rPr>
                        <a:t>mo</a:t>
                      </a:r>
                      <a:r>
                        <a:rPr lang="en-US" sz="1300" b="0" i="0" u="none" strike="noStrike" cap="none">
                          <a:solidFill>
                            <a:srgbClr val="000000"/>
                          </a:solidFill>
                          <a:latin typeface="Arial"/>
                          <a:ea typeface="Arial"/>
                          <a:cs typeface="Arial"/>
                          <a:sym typeface="Arial"/>
                        </a:rPr>
                        <a:t> (95% CI)</a:t>
                      </a:r>
                      <a:endParaRPr lang="en-GB" sz="1300" b="0">
                        <a:solidFill>
                          <a:schemeClr val="tx1"/>
                        </a:solidFill>
                        <a:latin typeface="Arial" panose="020B0604020202020204" pitchFamily="34" charset="0"/>
                        <a:cs typeface="Arial" panose="020B0604020202020204" pitchFamily="34" charset="0"/>
                      </a:endParaRP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300">
                          <a:solidFill>
                            <a:schemeClr val="tx1"/>
                          </a:solidFill>
                          <a:latin typeface="Arial" panose="020B0604020202020204" pitchFamily="34" charset="0"/>
                          <a:cs typeface="Arial" panose="020B0604020202020204" pitchFamily="34" charset="0"/>
                        </a:rPr>
                        <a:t>8.77 (6.60, 9.59)</a:t>
                      </a: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300">
                          <a:solidFill>
                            <a:schemeClr val="tx1"/>
                          </a:solidFill>
                          <a:latin typeface="Arial" panose="020B0604020202020204" pitchFamily="34" charset="0"/>
                          <a:cs typeface="Arial" panose="020B0604020202020204" pitchFamily="34" charset="0"/>
                        </a:rPr>
                        <a:t>5.49 </a:t>
                      </a:r>
                      <a:r>
                        <a:rPr lang="en-US" sz="1300" b="0" i="0" u="none" strike="noStrike" cap="none">
                          <a:solidFill>
                            <a:srgbClr val="000000"/>
                          </a:solidFill>
                          <a:latin typeface="Arial"/>
                          <a:ea typeface="Arial"/>
                          <a:cs typeface="Arial"/>
                          <a:sym typeface="Arial"/>
                        </a:rPr>
                        <a:t>(4.01, 5.59)</a:t>
                      </a:r>
                      <a:endParaRPr lang="en-US" sz="1300" b="0" i="0" u="none" strike="noStrike" cap="none">
                        <a:solidFill>
                          <a:schemeClr val="dk1"/>
                        </a:solidFill>
                        <a:latin typeface="Arial"/>
                        <a:ea typeface="Arial"/>
                        <a:cs typeface="Arial"/>
                        <a:sym typeface="Arial"/>
                      </a:endParaRP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3812515"/>
                  </a:ext>
                </a:extLst>
              </a:tr>
              <a:tr h="467360">
                <a:tc>
                  <a:txBody>
                    <a:bodyPr/>
                    <a:lstStyle/>
                    <a:p>
                      <a:pPr algn="r"/>
                      <a:r>
                        <a:rPr lang="en-GB" sz="1300" b="0">
                          <a:solidFill>
                            <a:schemeClr val="tx1"/>
                          </a:solidFill>
                          <a:latin typeface="Arial" panose="020B0604020202020204" pitchFamily="34" charset="0"/>
                          <a:cs typeface="Arial" panose="020B0604020202020204" pitchFamily="34" charset="0"/>
                        </a:rPr>
                        <a:t>Stratified HR</a:t>
                      </a:r>
                    </a:p>
                    <a:p>
                      <a:pPr algn="r"/>
                      <a:r>
                        <a:rPr lang="en-GB" sz="1300" b="0">
                          <a:solidFill>
                            <a:schemeClr val="tx1"/>
                          </a:solidFill>
                          <a:latin typeface="Arial" panose="020B0604020202020204" pitchFamily="34" charset="0"/>
                          <a:cs typeface="Arial" panose="020B0604020202020204" pitchFamily="34" charset="0"/>
                        </a:rPr>
                        <a:t>(95% CI)</a:t>
                      </a: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GB" sz="1300" b="1">
                          <a:solidFill>
                            <a:schemeClr val="tx1"/>
                          </a:solidFill>
                          <a:latin typeface="Arial" panose="020B0604020202020204" pitchFamily="34" charset="0"/>
                          <a:cs typeface="Arial" panose="020B0604020202020204" pitchFamily="34" charset="0"/>
                        </a:rPr>
                        <a:t>0.56 </a:t>
                      </a:r>
                    </a:p>
                    <a:p>
                      <a:pPr algn="ctr"/>
                      <a:r>
                        <a:rPr lang="en-GB" sz="1300" b="0">
                          <a:solidFill>
                            <a:schemeClr val="tx1"/>
                          </a:solidFill>
                          <a:latin typeface="Arial" panose="020B0604020202020204" pitchFamily="34" charset="0"/>
                          <a:cs typeface="Arial" panose="020B0604020202020204" pitchFamily="34" charset="0"/>
                        </a:rPr>
                        <a:t>(0.44, 0.71); </a:t>
                      </a:r>
                      <a:r>
                        <a:rPr lang="en-GB" sz="1300" b="0" i="1">
                          <a:solidFill>
                            <a:schemeClr val="tx1"/>
                          </a:solidFill>
                          <a:latin typeface="Arial" panose="020B0604020202020204" pitchFamily="34" charset="0"/>
                          <a:cs typeface="Arial" panose="020B0604020202020204" pitchFamily="34" charset="0"/>
                        </a:rPr>
                        <a:t>P</a:t>
                      </a:r>
                      <a:r>
                        <a:rPr lang="en-GB" sz="1300" b="0">
                          <a:solidFill>
                            <a:schemeClr val="tx1"/>
                          </a:solidFill>
                          <a:latin typeface="Arial" panose="020B0604020202020204" pitchFamily="34" charset="0"/>
                          <a:cs typeface="Arial" panose="020B0604020202020204" pitchFamily="34" charset="0"/>
                        </a:rPr>
                        <a:t> &lt; 0.0001</a:t>
                      </a:r>
                    </a:p>
                  </a:txBody>
                  <a:tcPr marL="60960" marR="60960" marT="30480" marB="3048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endParaRPr lang="en-GB" sz="1800">
                        <a:solidFill>
                          <a:schemeClr val="tx1"/>
                        </a:solidFill>
                        <a:latin typeface="Arial" panose="020B0604020202020204" pitchFamily="34" charset="0"/>
                        <a:cs typeface="Arial" panose="020B0604020202020204" pitchFamily="34" charset="0"/>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461557098"/>
                  </a:ext>
                </a:extLst>
              </a:tr>
            </a:tbl>
          </a:graphicData>
        </a:graphic>
      </p:graphicFrame>
      <p:sp>
        <p:nvSpPr>
          <p:cNvPr id="173" name="Rectangle: Top Corners Rounded 172">
            <a:extLst>
              <a:ext uri="{FF2B5EF4-FFF2-40B4-BE49-F238E27FC236}">
                <a16:creationId xmlns:a16="http://schemas.microsoft.com/office/drawing/2014/main" id="{58D4D074-2DE8-820B-F296-3548F51C7C32}"/>
              </a:ext>
            </a:extLst>
          </p:cNvPr>
          <p:cNvSpPr/>
          <p:nvPr/>
        </p:nvSpPr>
        <p:spPr>
          <a:xfrm>
            <a:off x="8815470" y="1151462"/>
            <a:ext cx="1547730" cy="740577"/>
          </a:xfrm>
          <a:prstGeom prst="round2SameRect">
            <a:avLst/>
          </a:prstGeom>
          <a:solidFill>
            <a:srgbClr val="6E1E50"/>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err="1">
                <a:ln>
                  <a:noFill/>
                </a:ln>
                <a:solidFill>
                  <a:prstClr val="white"/>
                </a:solidFill>
                <a:effectLst/>
                <a:uLnTx/>
                <a:uFillTx/>
                <a:latin typeface="Arial" panose="020B0604020202020204" pitchFamily="34" charset="0"/>
                <a:ea typeface="+mn-ea"/>
                <a:cs typeface="Arial" panose="020B0604020202020204" pitchFamily="34" charset="0"/>
              </a:rPr>
              <a:t>Giredestrant</a:t>
            </a:r>
            <a:r>
              <a:rPr kumimoji="0" lang="en-GB" sz="1333"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 + everolimus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n = 183</a:t>
            </a:r>
          </a:p>
        </p:txBody>
      </p:sp>
      <p:sp>
        <p:nvSpPr>
          <p:cNvPr id="174" name="Rectangle: Top Corners Rounded 173">
            <a:extLst>
              <a:ext uri="{FF2B5EF4-FFF2-40B4-BE49-F238E27FC236}">
                <a16:creationId xmlns:a16="http://schemas.microsoft.com/office/drawing/2014/main" id="{9A486562-330B-7D93-632A-65A5200BB2BC}"/>
              </a:ext>
            </a:extLst>
          </p:cNvPr>
          <p:cNvSpPr/>
          <p:nvPr/>
        </p:nvSpPr>
        <p:spPr>
          <a:xfrm>
            <a:off x="10455780" y="1151461"/>
            <a:ext cx="1547730" cy="733293"/>
          </a:xfrm>
          <a:prstGeom prst="round2SameRect">
            <a:avLst/>
          </a:prstGeom>
          <a:solidFill>
            <a:schemeClr val="bg1">
              <a:lumMod val="50000"/>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SOC ET + </a:t>
            </a:r>
            <a:r>
              <a:rPr kumimoji="0" lang="en-GB" sz="1333" b="1" i="0" u="none" strike="noStrike" kern="1200" cap="none" spc="0" normalizeH="0" baseline="0" noProof="0" err="1">
                <a:ln>
                  <a:noFill/>
                </a:ln>
                <a:solidFill>
                  <a:prstClr val="white"/>
                </a:solidFill>
                <a:effectLst/>
                <a:uLnTx/>
                <a:uFillTx/>
                <a:latin typeface="Arial" panose="020B0604020202020204" pitchFamily="34" charset="0"/>
                <a:ea typeface="+mn-ea"/>
                <a:cs typeface="Arial" panose="020B0604020202020204" pitchFamily="34" charset="0"/>
              </a:rPr>
              <a:t>everolimus</a:t>
            </a:r>
            <a:endParaRPr kumimoji="0" lang="en-GB" sz="1333"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n = 190</a:t>
            </a:r>
          </a:p>
        </p:txBody>
      </p:sp>
      <p:grpSp>
        <p:nvGrpSpPr>
          <p:cNvPr id="1399" name="Group 1398">
            <a:extLst>
              <a:ext uri="{FF2B5EF4-FFF2-40B4-BE49-F238E27FC236}">
                <a16:creationId xmlns:a16="http://schemas.microsoft.com/office/drawing/2014/main" id="{31048263-E0F3-3C22-E65F-6C652696379B}"/>
              </a:ext>
            </a:extLst>
          </p:cNvPr>
          <p:cNvGrpSpPr/>
          <p:nvPr/>
        </p:nvGrpSpPr>
        <p:grpSpPr>
          <a:xfrm>
            <a:off x="1614664" y="1815844"/>
            <a:ext cx="6521865" cy="2682519"/>
            <a:chOff x="2421995" y="2723765"/>
            <a:chExt cx="9782797" cy="4023779"/>
          </a:xfrm>
        </p:grpSpPr>
        <p:grpSp>
          <p:nvGrpSpPr>
            <p:cNvPr id="1400" name="Group 1399">
              <a:extLst>
                <a:ext uri="{FF2B5EF4-FFF2-40B4-BE49-F238E27FC236}">
                  <a16:creationId xmlns:a16="http://schemas.microsoft.com/office/drawing/2014/main" id="{5E7850C7-539C-1E7E-BA2E-5CB57E9E4676}"/>
                </a:ext>
              </a:extLst>
            </p:cNvPr>
            <p:cNvGrpSpPr/>
            <p:nvPr/>
          </p:nvGrpSpPr>
          <p:grpSpPr>
            <a:xfrm>
              <a:off x="2421995" y="2723765"/>
              <a:ext cx="9782797" cy="3905619"/>
              <a:chOff x="2421995" y="2723765"/>
              <a:chExt cx="9782797" cy="3905619"/>
            </a:xfrm>
          </p:grpSpPr>
          <p:grpSp>
            <p:nvGrpSpPr>
              <p:cNvPr id="1406" name="Group 1405">
                <a:extLst>
                  <a:ext uri="{FF2B5EF4-FFF2-40B4-BE49-F238E27FC236}">
                    <a16:creationId xmlns:a16="http://schemas.microsoft.com/office/drawing/2014/main" id="{E848DC64-8A9E-E59A-35AE-F6E15C63D2DA}"/>
                  </a:ext>
                </a:extLst>
              </p:cNvPr>
              <p:cNvGrpSpPr/>
              <p:nvPr/>
            </p:nvGrpSpPr>
            <p:grpSpPr>
              <a:xfrm>
                <a:off x="2524040" y="2781180"/>
                <a:ext cx="9680752" cy="3428096"/>
                <a:chOff x="1494846" y="2740025"/>
                <a:chExt cx="11535337" cy="3886200"/>
              </a:xfrm>
            </p:grpSpPr>
            <p:sp>
              <p:nvSpPr>
                <p:cNvPr id="1450" name="Freeform 5">
                  <a:extLst>
                    <a:ext uri="{FF2B5EF4-FFF2-40B4-BE49-F238E27FC236}">
                      <a16:creationId xmlns:a16="http://schemas.microsoft.com/office/drawing/2014/main" id="{1BA82E08-C3A0-98CD-06C6-885610658B00}"/>
                    </a:ext>
                  </a:extLst>
                </p:cNvPr>
                <p:cNvSpPr>
                  <a:spLocks/>
                </p:cNvSpPr>
                <p:nvPr/>
              </p:nvSpPr>
              <p:spPr bwMode="auto">
                <a:xfrm>
                  <a:off x="1494846" y="2740025"/>
                  <a:ext cx="11490637" cy="3817937"/>
                </a:xfrm>
                <a:custGeom>
                  <a:avLst/>
                  <a:gdLst>
                    <a:gd name="T0" fmla="*/ 364 w 9450"/>
                    <a:gd name="T1" fmla="*/ 15 h 2405"/>
                    <a:gd name="T2" fmla="*/ 422 w 9450"/>
                    <a:gd name="T3" fmla="*/ 45 h 2405"/>
                    <a:gd name="T4" fmla="*/ 520 w 9450"/>
                    <a:gd name="T5" fmla="*/ 103 h 2405"/>
                    <a:gd name="T6" fmla="*/ 562 w 9450"/>
                    <a:gd name="T7" fmla="*/ 133 h 2405"/>
                    <a:gd name="T8" fmla="*/ 588 w 9450"/>
                    <a:gd name="T9" fmla="*/ 214 h 2405"/>
                    <a:gd name="T10" fmla="*/ 612 w 9450"/>
                    <a:gd name="T11" fmla="*/ 289 h 2405"/>
                    <a:gd name="T12" fmla="*/ 646 w 9450"/>
                    <a:gd name="T13" fmla="*/ 323 h 2405"/>
                    <a:gd name="T14" fmla="*/ 778 w 9450"/>
                    <a:gd name="T15" fmla="*/ 349 h 2405"/>
                    <a:gd name="T16" fmla="*/ 886 w 9450"/>
                    <a:gd name="T17" fmla="*/ 398 h 2405"/>
                    <a:gd name="T18" fmla="*/ 1121 w 9450"/>
                    <a:gd name="T19" fmla="*/ 426 h 2405"/>
                    <a:gd name="T20" fmla="*/ 1145 w 9450"/>
                    <a:gd name="T21" fmla="*/ 478 h 2405"/>
                    <a:gd name="T22" fmla="*/ 1168 w 9450"/>
                    <a:gd name="T23" fmla="*/ 523 h 2405"/>
                    <a:gd name="T24" fmla="*/ 1213 w 9450"/>
                    <a:gd name="T25" fmla="*/ 634 h 2405"/>
                    <a:gd name="T26" fmla="*/ 1284 w 9450"/>
                    <a:gd name="T27" fmla="*/ 685 h 2405"/>
                    <a:gd name="T28" fmla="*/ 1350 w 9450"/>
                    <a:gd name="T29" fmla="*/ 713 h 2405"/>
                    <a:gd name="T30" fmla="*/ 1535 w 9450"/>
                    <a:gd name="T31" fmla="*/ 750 h 2405"/>
                    <a:gd name="T32" fmla="*/ 1764 w 9450"/>
                    <a:gd name="T33" fmla="*/ 782 h 2405"/>
                    <a:gd name="T34" fmla="*/ 1783 w 9450"/>
                    <a:gd name="T35" fmla="*/ 848 h 2405"/>
                    <a:gd name="T36" fmla="*/ 1801 w 9450"/>
                    <a:gd name="T37" fmla="*/ 865 h 2405"/>
                    <a:gd name="T38" fmla="*/ 1820 w 9450"/>
                    <a:gd name="T39" fmla="*/ 906 h 2405"/>
                    <a:gd name="T40" fmla="*/ 1851 w 9450"/>
                    <a:gd name="T41" fmla="*/ 1005 h 2405"/>
                    <a:gd name="T42" fmla="*/ 1907 w 9450"/>
                    <a:gd name="T43" fmla="*/ 1099 h 2405"/>
                    <a:gd name="T44" fmla="*/ 1944 w 9450"/>
                    <a:gd name="T45" fmla="*/ 1135 h 2405"/>
                    <a:gd name="T46" fmla="*/ 1981 w 9450"/>
                    <a:gd name="T47" fmla="*/ 1163 h 2405"/>
                    <a:gd name="T48" fmla="*/ 2397 w 9450"/>
                    <a:gd name="T49" fmla="*/ 1202 h 2405"/>
                    <a:gd name="T50" fmla="*/ 2421 w 9450"/>
                    <a:gd name="T51" fmla="*/ 1229 h 2405"/>
                    <a:gd name="T52" fmla="*/ 2471 w 9450"/>
                    <a:gd name="T53" fmla="*/ 1268 h 2405"/>
                    <a:gd name="T54" fmla="*/ 2490 w 9450"/>
                    <a:gd name="T55" fmla="*/ 1315 h 2405"/>
                    <a:gd name="T56" fmla="*/ 2680 w 9450"/>
                    <a:gd name="T57" fmla="*/ 1352 h 2405"/>
                    <a:gd name="T58" fmla="*/ 2954 w 9450"/>
                    <a:gd name="T59" fmla="*/ 1388 h 2405"/>
                    <a:gd name="T60" fmla="*/ 3057 w 9450"/>
                    <a:gd name="T61" fmla="*/ 1422 h 2405"/>
                    <a:gd name="T62" fmla="*/ 3088 w 9450"/>
                    <a:gd name="T63" fmla="*/ 1450 h 2405"/>
                    <a:gd name="T64" fmla="*/ 3115 w 9450"/>
                    <a:gd name="T65" fmla="*/ 1525 h 2405"/>
                    <a:gd name="T66" fmla="*/ 3165 w 9450"/>
                    <a:gd name="T67" fmla="*/ 1564 h 2405"/>
                    <a:gd name="T68" fmla="*/ 3263 w 9450"/>
                    <a:gd name="T69" fmla="*/ 1598 h 2405"/>
                    <a:gd name="T70" fmla="*/ 3376 w 9450"/>
                    <a:gd name="T71" fmla="*/ 1634 h 2405"/>
                    <a:gd name="T72" fmla="*/ 3492 w 9450"/>
                    <a:gd name="T73" fmla="*/ 1671 h 2405"/>
                    <a:gd name="T74" fmla="*/ 3721 w 9450"/>
                    <a:gd name="T75" fmla="*/ 1709 h 2405"/>
                    <a:gd name="T76" fmla="*/ 3750 w 9450"/>
                    <a:gd name="T77" fmla="*/ 1748 h 2405"/>
                    <a:gd name="T78" fmla="*/ 3819 w 9450"/>
                    <a:gd name="T79" fmla="*/ 1789 h 2405"/>
                    <a:gd name="T80" fmla="*/ 4391 w 9450"/>
                    <a:gd name="T81" fmla="*/ 1827 h 2405"/>
                    <a:gd name="T82" fmla="*/ 4473 w 9450"/>
                    <a:gd name="T83" fmla="*/ 1870 h 2405"/>
                    <a:gd name="T84" fmla="*/ 4951 w 9450"/>
                    <a:gd name="T85" fmla="*/ 1921 h 2405"/>
                    <a:gd name="T86" fmla="*/ 5035 w 9450"/>
                    <a:gd name="T87" fmla="*/ 1968 h 2405"/>
                    <a:gd name="T88" fmla="*/ 5584 w 9450"/>
                    <a:gd name="T89" fmla="*/ 2016 h 2405"/>
                    <a:gd name="T90" fmla="*/ 5631 w 9450"/>
                    <a:gd name="T91" fmla="*/ 2065 h 2405"/>
                    <a:gd name="T92" fmla="*/ 5686 w 9450"/>
                    <a:gd name="T93" fmla="*/ 2099 h 2405"/>
                    <a:gd name="T94" fmla="*/ 6185 w 9450"/>
                    <a:gd name="T95" fmla="*/ 2183 h 2405"/>
                    <a:gd name="T96" fmla="*/ 7074 w 9450"/>
                    <a:gd name="T97" fmla="*/ 2405 h 2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50" h="2405">
                      <a:moveTo>
                        <a:pt x="0" y="0"/>
                      </a:moveTo>
                      <a:lnTo>
                        <a:pt x="148" y="0"/>
                      </a:lnTo>
                      <a:lnTo>
                        <a:pt x="148" y="15"/>
                      </a:lnTo>
                      <a:lnTo>
                        <a:pt x="364" y="15"/>
                      </a:lnTo>
                      <a:lnTo>
                        <a:pt x="364" y="32"/>
                      </a:lnTo>
                      <a:lnTo>
                        <a:pt x="382" y="32"/>
                      </a:lnTo>
                      <a:lnTo>
                        <a:pt x="382" y="45"/>
                      </a:lnTo>
                      <a:lnTo>
                        <a:pt x="422" y="45"/>
                      </a:lnTo>
                      <a:lnTo>
                        <a:pt x="422" y="60"/>
                      </a:lnTo>
                      <a:lnTo>
                        <a:pt x="509" y="60"/>
                      </a:lnTo>
                      <a:lnTo>
                        <a:pt x="509" y="103"/>
                      </a:lnTo>
                      <a:lnTo>
                        <a:pt x="520" y="103"/>
                      </a:lnTo>
                      <a:lnTo>
                        <a:pt x="520" y="122"/>
                      </a:lnTo>
                      <a:lnTo>
                        <a:pt x="556" y="122"/>
                      </a:lnTo>
                      <a:lnTo>
                        <a:pt x="556" y="133"/>
                      </a:lnTo>
                      <a:lnTo>
                        <a:pt x="562" y="133"/>
                      </a:lnTo>
                      <a:lnTo>
                        <a:pt x="562" y="152"/>
                      </a:lnTo>
                      <a:lnTo>
                        <a:pt x="575" y="152"/>
                      </a:lnTo>
                      <a:lnTo>
                        <a:pt x="575" y="214"/>
                      </a:lnTo>
                      <a:lnTo>
                        <a:pt x="588" y="214"/>
                      </a:lnTo>
                      <a:lnTo>
                        <a:pt x="588" y="259"/>
                      </a:lnTo>
                      <a:lnTo>
                        <a:pt x="599" y="259"/>
                      </a:lnTo>
                      <a:lnTo>
                        <a:pt x="599" y="289"/>
                      </a:lnTo>
                      <a:lnTo>
                        <a:pt x="612" y="289"/>
                      </a:lnTo>
                      <a:lnTo>
                        <a:pt x="612" y="311"/>
                      </a:lnTo>
                      <a:lnTo>
                        <a:pt x="636" y="311"/>
                      </a:lnTo>
                      <a:lnTo>
                        <a:pt x="636" y="323"/>
                      </a:lnTo>
                      <a:lnTo>
                        <a:pt x="646" y="323"/>
                      </a:lnTo>
                      <a:lnTo>
                        <a:pt x="646" y="338"/>
                      </a:lnTo>
                      <a:lnTo>
                        <a:pt x="694" y="338"/>
                      </a:lnTo>
                      <a:lnTo>
                        <a:pt x="694" y="349"/>
                      </a:lnTo>
                      <a:lnTo>
                        <a:pt x="778" y="349"/>
                      </a:lnTo>
                      <a:lnTo>
                        <a:pt x="778" y="368"/>
                      </a:lnTo>
                      <a:lnTo>
                        <a:pt x="852" y="368"/>
                      </a:lnTo>
                      <a:lnTo>
                        <a:pt x="852" y="398"/>
                      </a:lnTo>
                      <a:lnTo>
                        <a:pt x="886" y="398"/>
                      </a:lnTo>
                      <a:lnTo>
                        <a:pt x="886" y="415"/>
                      </a:lnTo>
                      <a:lnTo>
                        <a:pt x="1089" y="415"/>
                      </a:lnTo>
                      <a:lnTo>
                        <a:pt x="1089" y="426"/>
                      </a:lnTo>
                      <a:lnTo>
                        <a:pt x="1121" y="426"/>
                      </a:lnTo>
                      <a:lnTo>
                        <a:pt x="1121" y="450"/>
                      </a:lnTo>
                      <a:lnTo>
                        <a:pt x="1131" y="450"/>
                      </a:lnTo>
                      <a:lnTo>
                        <a:pt x="1131" y="478"/>
                      </a:lnTo>
                      <a:lnTo>
                        <a:pt x="1145" y="478"/>
                      </a:lnTo>
                      <a:lnTo>
                        <a:pt x="1145" y="493"/>
                      </a:lnTo>
                      <a:lnTo>
                        <a:pt x="1145" y="508"/>
                      </a:lnTo>
                      <a:lnTo>
                        <a:pt x="1168" y="508"/>
                      </a:lnTo>
                      <a:lnTo>
                        <a:pt x="1168" y="523"/>
                      </a:lnTo>
                      <a:lnTo>
                        <a:pt x="1195" y="523"/>
                      </a:lnTo>
                      <a:lnTo>
                        <a:pt x="1195" y="587"/>
                      </a:lnTo>
                      <a:lnTo>
                        <a:pt x="1213" y="587"/>
                      </a:lnTo>
                      <a:lnTo>
                        <a:pt x="1213" y="634"/>
                      </a:lnTo>
                      <a:lnTo>
                        <a:pt x="1226" y="634"/>
                      </a:lnTo>
                      <a:lnTo>
                        <a:pt x="1226" y="664"/>
                      </a:lnTo>
                      <a:lnTo>
                        <a:pt x="1284" y="664"/>
                      </a:lnTo>
                      <a:lnTo>
                        <a:pt x="1284" y="685"/>
                      </a:lnTo>
                      <a:lnTo>
                        <a:pt x="1306" y="685"/>
                      </a:lnTo>
                      <a:lnTo>
                        <a:pt x="1306" y="698"/>
                      </a:lnTo>
                      <a:lnTo>
                        <a:pt x="1350" y="698"/>
                      </a:lnTo>
                      <a:lnTo>
                        <a:pt x="1350" y="713"/>
                      </a:lnTo>
                      <a:lnTo>
                        <a:pt x="1458" y="713"/>
                      </a:lnTo>
                      <a:lnTo>
                        <a:pt x="1458" y="730"/>
                      </a:lnTo>
                      <a:lnTo>
                        <a:pt x="1535" y="730"/>
                      </a:lnTo>
                      <a:lnTo>
                        <a:pt x="1535" y="750"/>
                      </a:lnTo>
                      <a:lnTo>
                        <a:pt x="1728" y="750"/>
                      </a:lnTo>
                      <a:lnTo>
                        <a:pt x="1728" y="760"/>
                      </a:lnTo>
                      <a:lnTo>
                        <a:pt x="1764" y="760"/>
                      </a:lnTo>
                      <a:lnTo>
                        <a:pt x="1764" y="782"/>
                      </a:lnTo>
                      <a:lnTo>
                        <a:pt x="1772" y="782"/>
                      </a:lnTo>
                      <a:lnTo>
                        <a:pt x="1772" y="816"/>
                      </a:lnTo>
                      <a:lnTo>
                        <a:pt x="1783" y="816"/>
                      </a:lnTo>
                      <a:lnTo>
                        <a:pt x="1783" y="848"/>
                      </a:lnTo>
                      <a:lnTo>
                        <a:pt x="1793" y="848"/>
                      </a:lnTo>
                      <a:lnTo>
                        <a:pt x="1793" y="855"/>
                      </a:lnTo>
                      <a:lnTo>
                        <a:pt x="1801" y="855"/>
                      </a:lnTo>
                      <a:lnTo>
                        <a:pt x="1801" y="865"/>
                      </a:lnTo>
                      <a:lnTo>
                        <a:pt x="1812" y="865"/>
                      </a:lnTo>
                      <a:lnTo>
                        <a:pt x="1812" y="882"/>
                      </a:lnTo>
                      <a:lnTo>
                        <a:pt x="1820" y="882"/>
                      </a:lnTo>
                      <a:lnTo>
                        <a:pt x="1820" y="906"/>
                      </a:lnTo>
                      <a:lnTo>
                        <a:pt x="1841" y="906"/>
                      </a:lnTo>
                      <a:lnTo>
                        <a:pt x="1841" y="953"/>
                      </a:lnTo>
                      <a:lnTo>
                        <a:pt x="1851" y="953"/>
                      </a:lnTo>
                      <a:lnTo>
                        <a:pt x="1851" y="1005"/>
                      </a:lnTo>
                      <a:lnTo>
                        <a:pt x="1888" y="1005"/>
                      </a:lnTo>
                      <a:lnTo>
                        <a:pt x="1888" y="1067"/>
                      </a:lnTo>
                      <a:lnTo>
                        <a:pt x="1907" y="1067"/>
                      </a:lnTo>
                      <a:lnTo>
                        <a:pt x="1907" y="1099"/>
                      </a:lnTo>
                      <a:lnTo>
                        <a:pt x="1931" y="1099"/>
                      </a:lnTo>
                      <a:lnTo>
                        <a:pt x="1931" y="1118"/>
                      </a:lnTo>
                      <a:lnTo>
                        <a:pt x="1944" y="1118"/>
                      </a:lnTo>
                      <a:lnTo>
                        <a:pt x="1944" y="1135"/>
                      </a:lnTo>
                      <a:lnTo>
                        <a:pt x="1952" y="1135"/>
                      </a:lnTo>
                      <a:lnTo>
                        <a:pt x="1952" y="1150"/>
                      </a:lnTo>
                      <a:lnTo>
                        <a:pt x="1981" y="1150"/>
                      </a:lnTo>
                      <a:lnTo>
                        <a:pt x="1981" y="1163"/>
                      </a:lnTo>
                      <a:lnTo>
                        <a:pt x="2205" y="1163"/>
                      </a:lnTo>
                      <a:lnTo>
                        <a:pt x="2205" y="1182"/>
                      </a:lnTo>
                      <a:lnTo>
                        <a:pt x="2397" y="1182"/>
                      </a:lnTo>
                      <a:lnTo>
                        <a:pt x="2397" y="1202"/>
                      </a:lnTo>
                      <a:lnTo>
                        <a:pt x="2405" y="1202"/>
                      </a:lnTo>
                      <a:lnTo>
                        <a:pt x="2405" y="1221"/>
                      </a:lnTo>
                      <a:lnTo>
                        <a:pt x="2421" y="1221"/>
                      </a:lnTo>
                      <a:lnTo>
                        <a:pt x="2421" y="1229"/>
                      </a:lnTo>
                      <a:lnTo>
                        <a:pt x="2432" y="1229"/>
                      </a:lnTo>
                      <a:lnTo>
                        <a:pt x="2432" y="1249"/>
                      </a:lnTo>
                      <a:lnTo>
                        <a:pt x="2471" y="1249"/>
                      </a:lnTo>
                      <a:lnTo>
                        <a:pt x="2471" y="1268"/>
                      </a:lnTo>
                      <a:lnTo>
                        <a:pt x="2479" y="1268"/>
                      </a:lnTo>
                      <a:lnTo>
                        <a:pt x="2479" y="1287"/>
                      </a:lnTo>
                      <a:lnTo>
                        <a:pt x="2490" y="1287"/>
                      </a:lnTo>
                      <a:lnTo>
                        <a:pt x="2490" y="1315"/>
                      </a:lnTo>
                      <a:lnTo>
                        <a:pt x="2513" y="1315"/>
                      </a:lnTo>
                      <a:lnTo>
                        <a:pt x="2513" y="1334"/>
                      </a:lnTo>
                      <a:lnTo>
                        <a:pt x="2680" y="1334"/>
                      </a:lnTo>
                      <a:lnTo>
                        <a:pt x="2680" y="1352"/>
                      </a:lnTo>
                      <a:lnTo>
                        <a:pt x="2717" y="1352"/>
                      </a:lnTo>
                      <a:lnTo>
                        <a:pt x="2717" y="1369"/>
                      </a:lnTo>
                      <a:lnTo>
                        <a:pt x="2954" y="1369"/>
                      </a:lnTo>
                      <a:lnTo>
                        <a:pt x="2954" y="1388"/>
                      </a:lnTo>
                      <a:lnTo>
                        <a:pt x="2991" y="1388"/>
                      </a:lnTo>
                      <a:lnTo>
                        <a:pt x="2991" y="1401"/>
                      </a:lnTo>
                      <a:lnTo>
                        <a:pt x="3057" y="1401"/>
                      </a:lnTo>
                      <a:lnTo>
                        <a:pt x="3057" y="1422"/>
                      </a:lnTo>
                      <a:lnTo>
                        <a:pt x="3070" y="1422"/>
                      </a:lnTo>
                      <a:lnTo>
                        <a:pt x="3070" y="1433"/>
                      </a:lnTo>
                      <a:lnTo>
                        <a:pt x="3088" y="1433"/>
                      </a:lnTo>
                      <a:lnTo>
                        <a:pt x="3088" y="1450"/>
                      </a:lnTo>
                      <a:lnTo>
                        <a:pt x="3102" y="1450"/>
                      </a:lnTo>
                      <a:lnTo>
                        <a:pt x="3102" y="1510"/>
                      </a:lnTo>
                      <a:lnTo>
                        <a:pt x="3115" y="1510"/>
                      </a:lnTo>
                      <a:lnTo>
                        <a:pt x="3115" y="1525"/>
                      </a:lnTo>
                      <a:lnTo>
                        <a:pt x="3128" y="1525"/>
                      </a:lnTo>
                      <a:lnTo>
                        <a:pt x="3128" y="1544"/>
                      </a:lnTo>
                      <a:lnTo>
                        <a:pt x="3165" y="1544"/>
                      </a:lnTo>
                      <a:lnTo>
                        <a:pt x="3165" y="1564"/>
                      </a:lnTo>
                      <a:lnTo>
                        <a:pt x="3239" y="1564"/>
                      </a:lnTo>
                      <a:lnTo>
                        <a:pt x="3239" y="1581"/>
                      </a:lnTo>
                      <a:lnTo>
                        <a:pt x="3263" y="1581"/>
                      </a:lnTo>
                      <a:lnTo>
                        <a:pt x="3263" y="1598"/>
                      </a:lnTo>
                      <a:lnTo>
                        <a:pt x="3321" y="1598"/>
                      </a:lnTo>
                      <a:lnTo>
                        <a:pt x="3321" y="1615"/>
                      </a:lnTo>
                      <a:lnTo>
                        <a:pt x="3376" y="1615"/>
                      </a:lnTo>
                      <a:lnTo>
                        <a:pt x="3376" y="1634"/>
                      </a:lnTo>
                      <a:lnTo>
                        <a:pt x="3437" y="1634"/>
                      </a:lnTo>
                      <a:lnTo>
                        <a:pt x="3437" y="1656"/>
                      </a:lnTo>
                      <a:lnTo>
                        <a:pt x="3492" y="1656"/>
                      </a:lnTo>
                      <a:lnTo>
                        <a:pt x="3492" y="1671"/>
                      </a:lnTo>
                      <a:lnTo>
                        <a:pt x="3568" y="1671"/>
                      </a:lnTo>
                      <a:lnTo>
                        <a:pt x="3568" y="1688"/>
                      </a:lnTo>
                      <a:lnTo>
                        <a:pt x="3721" y="1688"/>
                      </a:lnTo>
                      <a:lnTo>
                        <a:pt x="3721" y="1709"/>
                      </a:lnTo>
                      <a:lnTo>
                        <a:pt x="3740" y="1709"/>
                      </a:lnTo>
                      <a:lnTo>
                        <a:pt x="3740" y="1741"/>
                      </a:lnTo>
                      <a:lnTo>
                        <a:pt x="3750" y="1741"/>
                      </a:lnTo>
                      <a:lnTo>
                        <a:pt x="3750" y="1748"/>
                      </a:lnTo>
                      <a:lnTo>
                        <a:pt x="3808" y="1748"/>
                      </a:lnTo>
                      <a:lnTo>
                        <a:pt x="3808" y="1769"/>
                      </a:lnTo>
                      <a:lnTo>
                        <a:pt x="3819" y="1769"/>
                      </a:lnTo>
                      <a:lnTo>
                        <a:pt x="3819" y="1789"/>
                      </a:lnTo>
                      <a:lnTo>
                        <a:pt x="3859" y="1789"/>
                      </a:lnTo>
                      <a:lnTo>
                        <a:pt x="3859" y="1801"/>
                      </a:lnTo>
                      <a:lnTo>
                        <a:pt x="4391" y="1801"/>
                      </a:lnTo>
                      <a:lnTo>
                        <a:pt x="4391" y="1827"/>
                      </a:lnTo>
                      <a:lnTo>
                        <a:pt x="4457" y="1827"/>
                      </a:lnTo>
                      <a:lnTo>
                        <a:pt x="4457" y="1855"/>
                      </a:lnTo>
                      <a:lnTo>
                        <a:pt x="4473" y="1855"/>
                      </a:lnTo>
                      <a:lnTo>
                        <a:pt x="4473" y="1870"/>
                      </a:lnTo>
                      <a:lnTo>
                        <a:pt x="4608" y="1870"/>
                      </a:lnTo>
                      <a:lnTo>
                        <a:pt x="4608" y="1891"/>
                      </a:lnTo>
                      <a:lnTo>
                        <a:pt x="4951" y="1891"/>
                      </a:lnTo>
                      <a:lnTo>
                        <a:pt x="4951" y="1921"/>
                      </a:lnTo>
                      <a:lnTo>
                        <a:pt x="4972" y="1921"/>
                      </a:lnTo>
                      <a:lnTo>
                        <a:pt x="4972" y="1943"/>
                      </a:lnTo>
                      <a:lnTo>
                        <a:pt x="5035" y="1943"/>
                      </a:lnTo>
                      <a:lnTo>
                        <a:pt x="5035" y="1968"/>
                      </a:lnTo>
                      <a:lnTo>
                        <a:pt x="5061" y="1968"/>
                      </a:lnTo>
                      <a:lnTo>
                        <a:pt x="5061" y="1986"/>
                      </a:lnTo>
                      <a:lnTo>
                        <a:pt x="5584" y="1986"/>
                      </a:lnTo>
                      <a:lnTo>
                        <a:pt x="5584" y="2016"/>
                      </a:lnTo>
                      <a:lnTo>
                        <a:pt x="5589" y="2016"/>
                      </a:lnTo>
                      <a:lnTo>
                        <a:pt x="5589" y="2039"/>
                      </a:lnTo>
                      <a:lnTo>
                        <a:pt x="5631" y="2039"/>
                      </a:lnTo>
                      <a:lnTo>
                        <a:pt x="5631" y="2065"/>
                      </a:lnTo>
                      <a:lnTo>
                        <a:pt x="5657" y="2065"/>
                      </a:lnTo>
                      <a:lnTo>
                        <a:pt x="5657" y="2076"/>
                      </a:lnTo>
                      <a:lnTo>
                        <a:pt x="5686" y="2076"/>
                      </a:lnTo>
                      <a:lnTo>
                        <a:pt x="5686" y="2099"/>
                      </a:lnTo>
                      <a:lnTo>
                        <a:pt x="5802" y="2099"/>
                      </a:lnTo>
                      <a:lnTo>
                        <a:pt x="5802" y="2142"/>
                      </a:lnTo>
                      <a:lnTo>
                        <a:pt x="6185" y="2142"/>
                      </a:lnTo>
                      <a:lnTo>
                        <a:pt x="6185" y="2183"/>
                      </a:lnTo>
                      <a:lnTo>
                        <a:pt x="6881" y="2183"/>
                      </a:lnTo>
                      <a:lnTo>
                        <a:pt x="6881" y="2294"/>
                      </a:lnTo>
                      <a:lnTo>
                        <a:pt x="7074" y="2294"/>
                      </a:lnTo>
                      <a:lnTo>
                        <a:pt x="7074" y="2405"/>
                      </a:lnTo>
                      <a:lnTo>
                        <a:pt x="9450" y="2405"/>
                      </a:lnTo>
                    </a:path>
                  </a:pathLst>
                </a:custGeom>
                <a:noFill/>
                <a:ln w="28575" cap="flat">
                  <a:solidFill>
                    <a:srgbClr val="6E1E5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451" name="Group 1450">
                  <a:extLst>
                    <a:ext uri="{FF2B5EF4-FFF2-40B4-BE49-F238E27FC236}">
                      <a16:creationId xmlns:a16="http://schemas.microsoft.com/office/drawing/2014/main" id="{E1FC5A04-CF73-313F-4D10-4D3DC623E724}"/>
                    </a:ext>
                  </a:extLst>
                </p:cNvPr>
                <p:cNvGrpSpPr/>
                <p:nvPr/>
              </p:nvGrpSpPr>
              <p:grpSpPr>
                <a:xfrm>
                  <a:off x="2052683" y="2844800"/>
                  <a:ext cx="10977500" cy="3781425"/>
                  <a:chOff x="2309814" y="2844800"/>
                  <a:chExt cx="14331950" cy="3781425"/>
                </a:xfrm>
              </p:grpSpPr>
              <p:sp>
                <p:nvSpPr>
                  <p:cNvPr id="1452" name="Line 6">
                    <a:extLst>
                      <a:ext uri="{FF2B5EF4-FFF2-40B4-BE49-F238E27FC236}">
                        <a16:creationId xmlns:a16="http://schemas.microsoft.com/office/drawing/2014/main" id="{5925AE4D-377F-8DD3-9B12-5556EF66CC5B}"/>
                      </a:ext>
                    </a:extLst>
                  </p:cNvPr>
                  <p:cNvSpPr>
                    <a:spLocks noChangeShapeType="1"/>
                  </p:cNvSpPr>
                  <p:nvPr/>
                </p:nvSpPr>
                <p:spPr bwMode="auto">
                  <a:xfrm>
                    <a:off x="2309814" y="2909888"/>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3" name="Line 7">
                    <a:extLst>
                      <a:ext uri="{FF2B5EF4-FFF2-40B4-BE49-F238E27FC236}">
                        <a16:creationId xmlns:a16="http://schemas.microsoft.com/office/drawing/2014/main" id="{2355C1CB-A8F1-3533-5515-3EDA25436F95}"/>
                      </a:ext>
                    </a:extLst>
                  </p:cNvPr>
                  <p:cNvSpPr>
                    <a:spLocks noChangeShapeType="1"/>
                  </p:cNvSpPr>
                  <p:nvPr/>
                </p:nvSpPr>
                <p:spPr bwMode="auto">
                  <a:xfrm>
                    <a:off x="2389189" y="2844800"/>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4" name="Line 8">
                    <a:extLst>
                      <a:ext uri="{FF2B5EF4-FFF2-40B4-BE49-F238E27FC236}">
                        <a16:creationId xmlns:a16="http://schemas.microsoft.com/office/drawing/2014/main" id="{6B2B16FD-DC3C-ED93-44F8-9FCEE79F2FB6}"/>
                      </a:ext>
                    </a:extLst>
                  </p:cNvPr>
                  <p:cNvSpPr>
                    <a:spLocks noChangeShapeType="1"/>
                  </p:cNvSpPr>
                  <p:nvPr/>
                </p:nvSpPr>
                <p:spPr bwMode="auto">
                  <a:xfrm>
                    <a:off x="2422526" y="3082925"/>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5" name="Line 9">
                    <a:extLst>
                      <a:ext uri="{FF2B5EF4-FFF2-40B4-BE49-F238E27FC236}">
                        <a16:creationId xmlns:a16="http://schemas.microsoft.com/office/drawing/2014/main" id="{3672CA3F-D071-50C5-5A8E-0790F69F233C}"/>
                      </a:ext>
                    </a:extLst>
                  </p:cNvPr>
                  <p:cNvSpPr>
                    <a:spLocks noChangeShapeType="1"/>
                  </p:cNvSpPr>
                  <p:nvPr/>
                </p:nvSpPr>
                <p:spPr bwMode="auto">
                  <a:xfrm>
                    <a:off x="2501901" y="3019425"/>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6" name="Line 10">
                    <a:extLst>
                      <a:ext uri="{FF2B5EF4-FFF2-40B4-BE49-F238E27FC236}">
                        <a16:creationId xmlns:a16="http://schemas.microsoft.com/office/drawing/2014/main" id="{EBB30F65-9074-6F7B-96DE-9CDD4351CF82}"/>
                      </a:ext>
                    </a:extLst>
                  </p:cNvPr>
                  <p:cNvSpPr>
                    <a:spLocks noChangeShapeType="1"/>
                  </p:cNvSpPr>
                  <p:nvPr/>
                </p:nvSpPr>
                <p:spPr bwMode="auto">
                  <a:xfrm>
                    <a:off x="2522539" y="3273425"/>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7" name="Line 11">
                    <a:extLst>
                      <a:ext uri="{FF2B5EF4-FFF2-40B4-BE49-F238E27FC236}">
                        <a16:creationId xmlns:a16="http://schemas.microsoft.com/office/drawing/2014/main" id="{68669086-1675-05DF-A9C0-DCE646BD24F8}"/>
                      </a:ext>
                    </a:extLst>
                  </p:cNvPr>
                  <p:cNvSpPr>
                    <a:spLocks noChangeShapeType="1"/>
                  </p:cNvSpPr>
                  <p:nvPr/>
                </p:nvSpPr>
                <p:spPr bwMode="auto">
                  <a:xfrm>
                    <a:off x="2598739" y="3213100"/>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8" name="Line 12">
                    <a:extLst>
                      <a:ext uri="{FF2B5EF4-FFF2-40B4-BE49-F238E27FC236}">
                        <a16:creationId xmlns:a16="http://schemas.microsoft.com/office/drawing/2014/main" id="{7D163FD1-746F-9374-EF29-6E91D2E9D5C2}"/>
                      </a:ext>
                    </a:extLst>
                  </p:cNvPr>
                  <p:cNvSpPr>
                    <a:spLocks noChangeShapeType="1"/>
                  </p:cNvSpPr>
                  <p:nvPr/>
                </p:nvSpPr>
                <p:spPr bwMode="auto">
                  <a:xfrm>
                    <a:off x="3314701" y="3517900"/>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9" name="Line 13">
                    <a:extLst>
                      <a:ext uri="{FF2B5EF4-FFF2-40B4-BE49-F238E27FC236}">
                        <a16:creationId xmlns:a16="http://schemas.microsoft.com/office/drawing/2014/main" id="{3AC927BB-B300-8D79-91B1-794492C0FC90}"/>
                      </a:ext>
                    </a:extLst>
                  </p:cNvPr>
                  <p:cNvSpPr>
                    <a:spLocks noChangeShapeType="1"/>
                  </p:cNvSpPr>
                  <p:nvPr/>
                </p:nvSpPr>
                <p:spPr bwMode="auto">
                  <a:xfrm>
                    <a:off x="3394076" y="3457575"/>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0" name="Line 14">
                    <a:extLst>
                      <a:ext uri="{FF2B5EF4-FFF2-40B4-BE49-F238E27FC236}">
                        <a16:creationId xmlns:a16="http://schemas.microsoft.com/office/drawing/2014/main" id="{22F14470-7128-93D8-9CF4-B54214405658}"/>
                      </a:ext>
                    </a:extLst>
                  </p:cNvPr>
                  <p:cNvSpPr>
                    <a:spLocks noChangeShapeType="1"/>
                  </p:cNvSpPr>
                  <p:nvPr/>
                </p:nvSpPr>
                <p:spPr bwMode="auto">
                  <a:xfrm>
                    <a:off x="3360739" y="3570288"/>
                    <a:ext cx="15398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1" name="Line 15">
                    <a:extLst>
                      <a:ext uri="{FF2B5EF4-FFF2-40B4-BE49-F238E27FC236}">
                        <a16:creationId xmlns:a16="http://schemas.microsoft.com/office/drawing/2014/main" id="{F8F6D92D-2B08-6042-D5B3-1E1C110A9F37}"/>
                      </a:ext>
                    </a:extLst>
                  </p:cNvPr>
                  <p:cNvSpPr>
                    <a:spLocks noChangeShapeType="1"/>
                  </p:cNvSpPr>
                  <p:nvPr/>
                </p:nvSpPr>
                <p:spPr bwMode="auto">
                  <a:xfrm>
                    <a:off x="3435351" y="3505200"/>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2" name="Line 16">
                    <a:extLst>
                      <a:ext uri="{FF2B5EF4-FFF2-40B4-BE49-F238E27FC236}">
                        <a16:creationId xmlns:a16="http://schemas.microsoft.com/office/drawing/2014/main" id="{97E2B7DC-8617-717B-188C-8E6C92DA2A6C}"/>
                      </a:ext>
                    </a:extLst>
                  </p:cNvPr>
                  <p:cNvSpPr>
                    <a:spLocks noChangeShapeType="1"/>
                  </p:cNvSpPr>
                  <p:nvPr/>
                </p:nvSpPr>
                <p:spPr bwMode="auto">
                  <a:xfrm>
                    <a:off x="3444876" y="3794125"/>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3" name="Line 17">
                    <a:extLst>
                      <a:ext uri="{FF2B5EF4-FFF2-40B4-BE49-F238E27FC236}">
                        <a16:creationId xmlns:a16="http://schemas.microsoft.com/office/drawing/2014/main" id="{77B89F26-62BD-DD39-B0B2-9117854EA1D8}"/>
                      </a:ext>
                    </a:extLst>
                  </p:cNvPr>
                  <p:cNvSpPr>
                    <a:spLocks noChangeShapeType="1"/>
                  </p:cNvSpPr>
                  <p:nvPr/>
                </p:nvSpPr>
                <p:spPr bwMode="auto">
                  <a:xfrm>
                    <a:off x="3524251" y="3729038"/>
                    <a:ext cx="0" cy="12700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4" name="Line 18">
                    <a:extLst>
                      <a:ext uri="{FF2B5EF4-FFF2-40B4-BE49-F238E27FC236}">
                        <a16:creationId xmlns:a16="http://schemas.microsoft.com/office/drawing/2014/main" id="{209C9AD7-3C12-4E3E-241F-5953E01E3F9B}"/>
                      </a:ext>
                    </a:extLst>
                  </p:cNvPr>
                  <p:cNvSpPr>
                    <a:spLocks noChangeShapeType="1"/>
                  </p:cNvSpPr>
                  <p:nvPr/>
                </p:nvSpPr>
                <p:spPr bwMode="auto">
                  <a:xfrm>
                    <a:off x="4311651" y="4029075"/>
                    <a:ext cx="15398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5" name="Line 19">
                    <a:extLst>
                      <a:ext uri="{FF2B5EF4-FFF2-40B4-BE49-F238E27FC236}">
                        <a16:creationId xmlns:a16="http://schemas.microsoft.com/office/drawing/2014/main" id="{30803585-3677-5212-0846-C8A296DA2773}"/>
                      </a:ext>
                    </a:extLst>
                  </p:cNvPr>
                  <p:cNvSpPr>
                    <a:spLocks noChangeShapeType="1"/>
                  </p:cNvSpPr>
                  <p:nvPr/>
                </p:nvSpPr>
                <p:spPr bwMode="auto">
                  <a:xfrm>
                    <a:off x="4386264" y="3967163"/>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6" name="Line 20">
                    <a:extLst>
                      <a:ext uri="{FF2B5EF4-FFF2-40B4-BE49-F238E27FC236}">
                        <a16:creationId xmlns:a16="http://schemas.microsoft.com/office/drawing/2014/main" id="{993A6AA7-D57A-0171-9B6B-E7C4C8F3D271}"/>
                      </a:ext>
                    </a:extLst>
                  </p:cNvPr>
                  <p:cNvSpPr>
                    <a:spLocks noChangeShapeType="1"/>
                  </p:cNvSpPr>
                  <p:nvPr/>
                </p:nvSpPr>
                <p:spPr bwMode="auto">
                  <a:xfrm>
                    <a:off x="4427539" y="4330700"/>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7" name="Line 21">
                    <a:extLst>
                      <a:ext uri="{FF2B5EF4-FFF2-40B4-BE49-F238E27FC236}">
                        <a16:creationId xmlns:a16="http://schemas.microsoft.com/office/drawing/2014/main" id="{A7322784-3A4F-A275-9264-38D5B8573909}"/>
                      </a:ext>
                    </a:extLst>
                  </p:cNvPr>
                  <p:cNvSpPr>
                    <a:spLocks noChangeShapeType="1"/>
                  </p:cNvSpPr>
                  <p:nvPr/>
                </p:nvSpPr>
                <p:spPr bwMode="auto">
                  <a:xfrm>
                    <a:off x="4506914" y="4270375"/>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8" name="Line 22">
                    <a:extLst>
                      <a:ext uri="{FF2B5EF4-FFF2-40B4-BE49-F238E27FC236}">
                        <a16:creationId xmlns:a16="http://schemas.microsoft.com/office/drawing/2014/main" id="{B118D777-208F-7BD4-5CAE-7B50D56EE007}"/>
                      </a:ext>
                    </a:extLst>
                  </p:cNvPr>
                  <p:cNvSpPr>
                    <a:spLocks noChangeShapeType="1"/>
                  </p:cNvSpPr>
                  <p:nvPr/>
                </p:nvSpPr>
                <p:spPr bwMode="auto">
                  <a:xfrm>
                    <a:off x="4646614" y="4586288"/>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9" name="Line 23">
                    <a:extLst>
                      <a:ext uri="{FF2B5EF4-FFF2-40B4-BE49-F238E27FC236}">
                        <a16:creationId xmlns:a16="http://schemas.microsoft.com/office/drawing/2014/main" id="{3E4BF73F-DEC9-2D2C-D2FC-5067C581811A}"/>
                      </a:ext>
                    </a:extLst>
                  </p:cNvPr>
                  <p:cNvSpPr>
                    <a:spLocks noChangeShapeType="1"/>
                  </p:cNvSpPr>
                  <p:nvPr/>
                </p:nvSpPr>
                <p:spPr bwMode="auto">
                  <a:xfrm>
                    <a:off x="4725989" y="4521200"/>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0" name="Line 24">
                    <a:extLst>
                      <a:ext uri="{FF2B5EF4-FFF2-40B4-BE49-F238E27FC236}">
                        <a16:creationId xmlns:a16="http://schemas.microsoft.com/office/drawing/2014/main" id="{87E8BED6-13EF-ED99-0DF1-871221EF51D3}"/>
                      </a:ext>
                    </a:extLst>
                  </p:cNvPr>
                  <p:cNvSpPr>
                    <a:spLocks noChangeShapeType="1"/>
                  </p:cNvSpPr>
                  <p:nvPr/>
                </p:nvSpPr>
                <p:spPr bwMode="auto">
                  <a:xfrm>
                    <a:off x="5084764" y="4616450"/>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1" name="Line 25">
                    <a:extLst>
                      <a:ext uri="{FF2B5EF4-FFF2-40B4-BE49-F238E27FC236}">
                        <a16:creationId xmlns:a16="http://schemas.microsoft.com/office/drawing/2014/main" id="{CA0074E5-591B-929B-0843-9880096ED8CA}"/>
                      </a:ext>
                    </a:extLst>
                  </p:cNvPr>
                  <p:cNvSpPr>
                    <a:spLocks noChangeShapeType="1"/>
                  </p:cNvSpPr>
                  <p:nvPr/>
                </p:nvSpPr>
                <p:spPr bwMode="auto">
                  <a:xfrm>
                    <a:off x="5165726" y="4552950"/>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2" name="Line 26">
                    <a:extLst>
                      <a:ext uri="{FF2B5EF4-FFF2-40B4-BE49-F238E27FC236}">
                        <a16:creationId xmlns:a16="http://schemas.microsoft.com/office/drawing/2014/main" id="{88909F7C-1C49-E7A1-43D1-B3A4B0FCA22C}"/>
                      </a:ext>
                    </a:extLst>
                  </p:cNvPr>
                  <p:cNvSpPr>
                    <a:spLocks noChangeShapeType="1"/>
                  </p:cNvSpPr>
                  <p:nvPr/>
                </p:nvSpPr>
                <p:spPr bwMode="auto">
                  <a:xfrm>
                    <a:off x="5419726" y="4752975"/>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3" name="Line 27">
                    <a:extLst>
                      <a:ext uri="{FF2B5EF4-FFF2-40B4-BE49-F238E27FC236}">
                        <a16:creationId xmlns:a16="http://schemas.microsoft.com/office/drawing/2014/main" id="{60F0D3D1-0A38-479F-FD41-5B0101CFA7FE}"/>
                      </a:ext>
                    </a:extLst>
                  </p:cNvPr>
                  <p:cNvSpPr>
                    <a:spLocks noChangeShapeType="1"/>
                  </p:cNvSpPr>
                  <p:nvPr/>
                </p:nvSpPr>
                <p:spPr bwMode="auto">
                  <a:xfrm>
                    <a:off x="5500689" y="4687888"/>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4" name="Line 28">
                    <a:extLst>
                      <a:ext uri="{FF2B5EF4-FFF2-40B4-BE49-F238E27FC236}">
                        <a16:creationId xmlns:a16="http://schemas.microsoft.com/office/drawing/2014/main" id="{6C594231-86D1-6937-EDFC-05EE24457CFF}"/>
                      </a:ext>
                    </a:extLst>
                  </p:cNvPr>
                  <p:cNvSpPr>
                    <a:spLocks noChangeShapeType="1"/>
                  </p:cNvSpPr>
                  <p:nvPr/>
                </p:nvSpPr>
                <p:spPr bwMode="auto">
                  <a:xfrm>
                    <a:off x="6350001" y="4997450"/>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5" name="Line 29">
                    <a:extLst>
                      <a:ext uri="{FF2B5EF4-FFF2-40B4-BE49-F238E27FC236}">
                        <a16:creationId xmlns:a16="http://schemas.microsoft.com/office/drawing/2014/main" id="{0E2BC6A3-DFEA-EEE2-AEAF-0F31A0411FA5}"/>
                      </a:ext>
                    </a:extLst>
                  </p:cNvPr>
                  <p:cNvSpPr>
                    <a:spLocks noChangeShapeType="1"/>
                  </p:cNvSpPr>
                  <p:nvPr/>
                </p:nvSpPr>
                <p:spPr bwMode="auto">
                  <a:xfrm>
                    <a:off x="6424614" y="4933950"/>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6" name="Line 30">
                    <a:extLst>
                      <a:ext uri="{FF2B5EF4-FFF2-40B4-BE49-F238E27FC236}">
                        <a16:creationId xmlns:a16="http://schemas.microsoft.com/office/drawing/2014/main" id="{3C917E78-0370-2792-D1A2-54F48A61A2D0}"/>
                      </a:ext>
                    </a:extLst>
                  </p:cNvPr>
                  <p:cNvSpPr>
                    <a:spLocks noChangeShapeType="1"/>
                  </p:cNvSpPr>
                  <p:nvPr/>
                </p:nvSpPr>
                <p:spPr bwMode="auto">
                  <a:xfrm>
                    <a:off x="6416676" y="5041900"/>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7" name="Line 31">
                    <a:extLst>
                      <a:ext uri="{FF2B5EF4-FFF2-40B4-BE49-F238E27FC236}">
                        <a16:creationId xmlns:a16="http://schemas.microsoft.com/office/drawing/2014/main" id="{C2857011-7C34-B9E4-ECBA-D1B712935335}"/>
                      </a:ext>
                    </a:extLst>
                  </p:cNvPr>
                  <p:cNvSpPr>
                    <a:spLocks noChangeShapeType="1"/>
                  </p:cNvSpPr>
                  <p:nvPr/>
                </p:nvSpPr>
                <p:spPr bwMode="auto">
                  <a:xfrm>
                    <a:off x="6492876" y="4976813"/>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8" name="Line 32">
                    <a:extLst>
                      <a:ext uri="{FF2B5EF4-FFF2-40B4-BE49-F238E27FC236}">
                        <a16:creationId xmlns:a16="http://schemas.microsoft.com/office/drawing/2014/main" id="{46A46212-55F7-814E-D127-6693DDE8F4DF}"/>
                      </a:ext>
                    </a:extLst>
                  </p:cNvPr>
                  <p:cNvSpPr>
                    <a:spLocks noChangeShapeType="1"/>
                  </p:cNvSpPr>
                  <p:nvPr/>
                </p:nvSpPr>
                <p:spPr bwMode="auto">
                  <a:xfrm>
                    <a:off x="6416676" y="5130800"/>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9" name="Line 33">
                    <a:extLst>
                      <a:ext uri="{FF2B5EF4-FFF2-40B4-BE49-F238E27FC236}">
                        <a16:creationId xmlns:a16="http://schemas.microsoft.com/office/drawing/2014/main" id="{9079FF1D-0019-C096-5458-35490B7433A3}"/>
                      </a:ext>
                    </a:extLst>
                  </p:cNvPr>
                  <p:cNvSpPr>
                    <a:spLocks noChangeShapeType="1"/>
                  </p:cNvSpPr>
                  <p:nvPr/>
                </p:nvSpPr>
                <p:spPr bwMode="auto">
                  <a:xfrm>
                    <a:off x="6492876" y="5065713"/>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0" name="Line 34">
                    <a:extLst>
                      <a:ext uri="{FF2B5EF4-FFF2-40B4-BE49-F238E27FC236}">
                        <a16:creationId xmlns:a16="http://schemas.microsoft.com/office/drawing/2014/main" id="{FF9279A2-1DF3-FC61-25BE-444A72795790}"/>
                      </a:ext>
                    </a:extLst>
                  </p:cNvPr>
                  <p:cNvSpPr>
                    <a:spLocks noChangeShapeType="1"/>
                  </p:cNvSpPr>
                  <p:nvPr/>
                </p:nvSpPr>
                <p:spPr bwMode="auto">
                  <a:xfrm>
                    <a:off x="6592889" y="5218113"/>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1" name="Line 35">
                    <a:extLst>
                      <a:ext uri="{FF2B5EF4-FFF2-40B4-BE49-F238E27FC236}">
                        <a16:creationId xmlns:a16="http://schemas.microsoft.com/office/drawing/2014/main" id="{718A860F-1645-C099-60C0-98E262967CC1}"/>
                      </a:ext>
                    </a:extLst>
                  </p:cNvPr>
                  <p:cNvSpPr>
                    <a:spLocks noChangeShapeType="1"/>
                  </p:cNvSpPr>
                  <p:nvPr/>
                </p:nvSpPr>
                <p:spPr bwMode="auto">
                  <a:xfrm>
                    <a:off x="6672264" y="5157788"/>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2" name="Line 36">
                    <a:extLst>
                      <a:ext uri="{FF2B5EF4-FFF2-40B4-BE49-F238E27FC236}">
                        <a16:creationId xmlns:a16="http://schemas.microsoft.com/office/drawing/2014/main" id="{B718B2EC-DA8F-195E-26CE-744023F83090}"/>
                      </a:ext>
                    </a:extLst>
                  </p:cNvPr>
                  <p:cNvSpPr>
                    <a:spLocks noChangeShapeType="1"/>
                  </p:cNvSpPr>
                  <p:nvPr/>
                </p:nvSpPr>
                <p:spPr bwMode="auto">
                  <a:xfrm>
                    <a:off x="7324726" y="5419725"/>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3" name="Line 37">
                    <a:extLst>
                      <a:ext uri="{FF2B5EF4-FFF2-40B4-BE49-F238E27FC236}">
                        <a16:creationId xmlns:a16="http://schemas.microsoft.com/office/drawing/2014/main" id="{0B978F10-11BF-581B-A31F-D6A3282F9C89}"/>
                      </a:ext>
                    </a:extLst>
                  </p:cNvPr>
                  <p:cNvSpPr>
                    <a:spLocks noChangeShapeType="1"/>
                  </p:cNvSpPr>
                  <p:nvPr/>
                </p:nvSpPr>
                <p:spPr bwMode="auto">
                  <a:xfrm>
                    <a:off x="7405689" y="5354638"/>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4" name="Line 38">
                    <a:extLst>
                      <a:ext uri="{FF2B5EF4-FFF2-40B4-BE49-F238E27FC236}">
                        <a16:creationId xmlns:a16="http://schemas.microsoft.com/office/drawing/2014/main" id="{BB8DDC22-D9C5-3C4B-7CB4-CA6DC50E6C10}"/>
                      </a:ext>
                    </a:extLst>
                  </p:cNvPr>
                  <p:cNvSpPr>
                    <a:spLocks noChangeShapeType="1"/>
                  </p:cNvSpPr>
                  <p:nvPr/>
                </p:nvSpPr>
                <p:spPr bwMode="auto">
                  <a:xfrm>
                    <a:off x="7426326" y="5487988"/>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5" name="Line 39">
                    <a:extLst>
                      <a:ext uri="{FF2B5EF4-FFF2-40B4-BE49-F238E27FC236}">
                        <a16:creationId xmlns:a16="http://schemas.microsoft.com/office/drawing/2014/main" id="{6625AF84-E52E-3E42-5DA7-F3759B231A20}"/>
                      </a:ext>
                    </a:extLst>
                  </p:cNvPr>
                  <p:cNvSpPr>
                    <a:spLocks noChangeShapeType="1"/>
                  </p:cNvSpPr>
                  <p:nvPr/>
                </p:nvSpPr>
                <p:spPr bwMode="auto">
                  <a:xfrm>
                    <a:off x="7505701" y="5422900"/>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6" name="Line 40">
                    <a:extLst>
                      <a:ext uri="{FF2B5EF4-FFF2-40B4-BE49-F238E27FC236}">
                        <a16:creationId xmlns:a16="http://schemas.microsoft.com/office/drawing/2014/main" id="{17F2840D-DCD7-6057-3424-35B1D4D8C69C}"/>
                      </a:ext>
                    </a:extLst>
                  </p:cNvPr>
                  <p:cNvSpPr>
                    <a:spLocks noChangeShapeType="1"/>
                  </p:cNvSpPr>
                  <p:nvPr/>
                </p:nvSpPr>
                <p:spPr bwMode="auto">
                  <a:xfrm>
                    <a:off x="7556501" y="5580063"/>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7" name="Line 41">
                    <a:extLst>
                      <a:ext uri="{FF2B5EF4-FFF2-40B4-BE49-F238E27FC236}">
                        <a16:creationId xmlns:a16="http://schemas.microsoft.com/office/drawing/2014/main" id="{4BEE91C3-7663-1E0D-7C44-52A75C5AC784}"/>
                      </a:ext>
                    </a:extLst>
                  </p:cNvPr>
                  <p:cNvSpPr>
                    <a:spLocks noChangeShapeType="1"/>
                  </p:cNvSpPr>
                  <p:nvPr/>
                </p:nvSpPr>
                <p:spPr bwMode="auto">
                  <a:xfrm>
                    <a:off x="7635876" y="5514975"/>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8" name="Line 42">
                    <a:extLst>
                      <a:ext uri="{FF2B5EF4-FFF2-40B4-BE49-F238E27FC236}">
                        <a16:creationId xmlns:a16="http://schemas.microsoft.com/office/drawing/2014/main" id="{744A5E2E-C730-C9BC-30A7-A9B8628651AF}"/>
                      </a:ext>
                    </a:extLst>
                  </p:cNvPr>
                  <p:cNvSpPr>
                    <a:spLocks noChangeShapeType="1"/>
                  </p:cNvSpPr>
                  <p:nvPr/>
                </p:nvSpPr>
                <p:spPr bwMode="auto">
                  <a:xfrm>
                    <a:off x="8351839" y="5603875"/>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9" name="Line 43">
                    <a:extLst>
                      <a:ext uri="{FF2B5EF4-FFF2-40B4-BE49-F238E27FC236}">
                        <a16:creationId xmlns:a16="http://schemas.microsoft.com/office/drawing/2014/main" id="{94C0F8BF-B93F-FFBA-4BE4-47285D8A3FAA}"/>
                      </a:ext>
                    </a:extLst>
                  </p:cNvPr>
                  <p:cNvSpPr>
                    <a:spLocks noChangeShapeType="1"/>
                  </p:cNvSpPr>
                  <p:nvPr/>
                </p:nvSpPr>
                <p:spPr bwMode="auto">
                  <a:xfrm>
                    <a:off x="8420851" y="5538788"/>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0" name="Line 44">
                    <a:extLst>
                      <a:ext uri="{FF2B5EF4-FFF2-40B4-BE49-F238E27FC236}">
                        <a16:creationId xmlns:a16="http://schemas.microsoft.com/office/drawing/2014/main" id="{6562B4E4-EF29-C514-0A7B-37792D91214C}"/>
                      </a:ext>
                    </a:extLst>
                  </p:cNvPr>
                  <p:cNvSpPr>
                    <a:spLocks noChangeShapeType="1"/>
                  </p:cNvSpPr>
                  <p:nvPr/>
                </p:nvSpPr>
                <p:spPr bwMode="auto">
                  <a:xfrm>
                    <a:off x="8410576" y="5603875"/>
                    <a:ext cx="15398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1" name="Line 45">
                    <a:extLst>
                      <a:ext uri="{FF2B5EF4-FFF2-40B4-BE49-F238E27FC236}">
                        <a16:creationId xmlns:a16="http://schemas.microsoft.com/office/drawing/2014/main" id="{485182C7-3076-7152-AEC7-E51F35804429}"/>
                      </a:ext>
                    </a:extLst>
                  </p:cNvPr>
                  <p:cNvSpPr>
                    <a:spLocks noChangeShapeType="1"/>
                  </p:cNvSpPr>
                  <p:nvPr/>
                </p:nvSpPr>
                <p:spPr bwMode="auto">
                  <a:xfrm>
                    <a:off x="8440631" y="5538788"/>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2" name="Line 46">
                    <a:extLst>
                      <a:ext uri="{FF2B5EF4-FFF2-40B4-BE49-F238E27FC236}">
                        <a16:creationId xmlns:a16="http://schemas.microsoft.com/office/drawing/2014/main" id="{8BBECDFD-6A05-92E8-989B-4C205C8736CA}"/>
                      </a:ext>
                    </a:extLst>
                  </p:cNvPr>
                  <p:cNvSpPr>
                    <a:spLocks noChangeShapeType="1"/>
                  </p:cNvSpPr>
                  <p:nvPr/>
                </p:nvSpPr>
                <p:spPr bwMode="auto">
                  <a:xfrm>
                    <a:off x="8447089" y="5603875"/>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3" name="Line 47">
                    <a:extLst>
                      <a:ext uri="{FF2B5EF4-FFF2-40B4-BE49-F238E27FC236}">
                        <a16:creationId xmlns:a16="http://schemas.microsoft.com/office/drawing/2014/main" id="{AF422F98-4C81-978C-B99A-6979172F929E}"/>
                      </a:ext>
                    </a:extLst>
                  </p:cNvPr>
                  <p:cNvSpPr>
                    <a:spLocks noChangeShapeType="1"/>
                  </p:cNvSpPr>
                  <p:nvPr/>
                </p:nvSpPr>
                <p:spPr bwMode="auto">
                  <a:xfrm>
                    <a:off x="8530610" y="5538788"/>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4" name="Line 48">
                    <a:extLst>
                      <a:ext uri="{FF2B5EF4-FFF2-40B4-BE49-F238E27FC236}">
                        <a16:creationId xmlns:a16="http://schemas.microsoft.com/office/drawing/2014/main" id="{E176D3AD-6BEC-874C-2FE6-853BA3F80814}"/>
                      </a:ext>
                    </a:extLst>
                  </p:cNvPr>
                  <p:cNvSpPr>
                    <a:spLocks noChangeShapeType="1"/>
                  </p:cNvSpPr>
                  <p:nvPr/>
                </p:nvSpPr>
                <p:spPr bwMode="auto">
                  <a:xfrm>
                    <a:off x="8832851" y="5741988"/>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5" name="Line 49">
                    <a:extLst>
                      <a:ext uri="{FF2B5EF4-FFF2-40B4-BE49-F238E27FC236}">
                        <a16:creationId xmlns:a16="http://schemas.microsoft.com/office/drawing/2014/main" id="{F07F80F6-3CC9-4022-4349-72671AE52309}"/>
                      </a:ext>
                    </a:extLst>
                  </p:cNvPr>
                  <p:cNvSpPr>
                    <a:spLocks noChangeShapeType="1"/>
                  </p:cNvSpPr>
                  <p:nvPr/>
                </p:nvSpPr>
                <p:spPr bwMode="auto">
                  <a:xfrm>
                    <a:off x="8903936" y="5681663"/>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6" name="Line 50">
                    <a:extLst>
                      <a:ext uri="{FF2B5EF4-FFF2-40B4-BE49-F238E27FC236}">
                        <a16:creationId xmlns:a16="http://schemas.microsoft.com/office/drawing/2014/main" id="{4F06724D-6289-7934-DA81-767D8CBEE91D}"/>
                      </a:ext>
                    </a:extLst>
                  </p:cNvPr>
                  <p:cNvSpPr>
                    <a:spLocks noChangeShapeType="1"/>
                  </p:cNvSpPr>
                  <p:nvPr/>
                </p:nvSpPr>
                <p:spPr bwMode="auto">
                  <a:xfrm>
                    <a:off x="9402764" y="5821363"/>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7" name="Line 51">
                    <a:extLst>
                      <a:ext uri="{FF2B5EF4-FFF2-40B4-BE49-F238E27FC236}">
                        <a16:creationId xmlns:a16="http://schemas.microsoft.com/office/drawing/2014/main" id="{89029519-BD32-7F1D-ACB1-C33470D812EC}"/>
                      </a:ext>
                    </a:extLst>
                  </p:cNvPr>
                  <p:cNvSpPr>
                    <a:spLocks noChangeShapeType="1"/>
                  </p:cNvSpPr>
                  <p:nvPr/>
                </p:nvSpPr>
                <p:spPr bwMode="auto">
                  <a:xfrm>
                    <a:off x="9482139" y="5756275"/>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8" name="Line 52">
                    <a:extLst>
                      <a:ext uri="{FF2B5EF4-FFF2-40B4-BE49-F238E27FC236}">
                        <a16:creationId xmlns:a16="http://schemas.microsoft.com/office/drawing/2014/main" id="{10FF13B2-74D1-CDF4-545B-B6E65EB4205B}"/>
                      </a:ext>
                    </a:extLst>
                  </p:cNvPr>
                  <p:cNvSpPr>
                    <a:spLocks noChangeShapeType="1"/>
                  </p:cNvSpPr>
                  <p:nvPr/>
                </p:nvSpPr>
                <p:spPr bwMode="auto">
                  <a:xfrm>
                    <a:off x="9531351" y="5892800"/>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9" name="Line 53">
                    <a:extLst>
                      <a:ext uri="{FF2B5EF4-FFF2-40B4-BE49-F238E27FC236}">
                        <a16:creationId xmlns:a16="http://schemas.microsoft.com/office/drawing/2014/main" id="{E6D77F9E-EB33-29F2-448B-BB099A02192A}"/>
                      </a:ext>
                    </a:extLst>
                  </p:cNvPr>
                  <p:cNvSpPr>
                    <a:spLocks noChangeShapeType="1"/>
                  </p:cNvSpPr>
                  <p:nvPr/>
                </p:nvSpPr>
                <p:spPr bwMode="auto">
                  <a:xfrm>
                    <a:off x="9608169" y="5827713"/>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0" name="Line 54">
                    <a:extLst>
                      <a:ext uri="{FF2B5EF4-FFF2-40B4-BE49-F238E27FC236}">
                        <a16:creationId xmlns:a16="http://schemas.microsoft.com/office/drawing/2014/main" id="{311C148A-FCB3-FA27-8BCF-9FBAEBF82E23}"/>
                      </a:ext>
                    </a:extLst>
                  </p:cNvPr>
                  <p:cNvSpPr>
                    <a:spLocks noChangeShapeType="1"/>
                  </p:cNvSpPr>
                  <p:nvPr/>
                </p:nvSpPr>
                <p:spPr bwMode="auto">
                  <a:xfrm>
                    <a:off x="9590089" y="5892800"/>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1" name="Line 55">
                    <a:extLst>
                      <a:ext uri="{FF2B5EF4-FFF2-40B4-BE49-F238E27FC236}">
                        <a16:creationId xmlns:a16="http://schemas.microsoft.com/office/drawing/2014/main" id="{3FB5310E-6F08-9258-9E03-365C544C2B7A}"/>
                      </a:ext>
                    </a:extLst>
                  </p:cNvPr>
                  <p:cNvSpPr>
                    <a:spLocks noChangeShapeType="1"/>
                  </p:cNvSpPr>
                  <p:nvPr/>
                </p:nvSpPr>
                <p:spPr bwMode="auto">
                  <a:xfrm>
                    <a:off x="9661174" y="5827713"/>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2" name="Line 56">
                    <a:extLst>
                      <a:ext uri="{FF2B5EF4-FFF2-40B4-BE49-F238E27FC236}">
                        <a16:creationId xmlns:a16="http://schemas.microsoft.com/office/drawing/2014/main" id="{D13A65B7-8DB3-D78F-53DC-E94016B0C871}"/>
                      </a:ext>
                    </a:extLst>
                  </p:cNvPr>
                  <p:cNvSpPr>
                    <a:spLocks noChangeShapeType="1"/>
                  </p:cNvSpPr>
                  <p:nvPr/>
                </p:nvSpPr>
                <p:spPr bwMode="auto">
                  <a:xfrm>
                    <a:off x="10364789" y="5980113"/>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3" name="Line 57">
                    <a:extLst>
                      <a:ext uri="{FF2B5EF4-FFF2-40B4-BE49-F238E27FC236}">
                        <a16:creationId xmlns:a16="http://schemas.microsoft.com/office/drawing/2014/main" id="{54AE9697-A5B7-9891-C4E4-97718090F38D}"/>
                      </a:ext>
                    </a:extLst>
                  </p:cNvPr>
                  <p:cNvSpPr>
                    <a:spLocks noChangeShapeType="1"/>
                  </p:cNvSpPr>
                  <p:nvPr/>
                </p:nvSpPr>
                <p:spPr bwMode="auto">
                  <a:xfrm>
                    <a:off x="10456600" y="5916613"/>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4" name="Line 58">
                    <a:extLst>
                      <a:ext uri="{FF2B5EF4-FFF2-40B4-BE49-F238E27FC236}">
                        <a16:creationId xmlns:a16="http://schemas.microsoft.com/office/drawing/2014/main" id="{D75E2A2B-DC75-CC33-B554-E716E9F5C197}"/>
                      </a:ext>
                    </a:extLst>
                  </p:cNvPr>
                  <p:cNvSpPr>
                    <a:spLocks noChangeShapeType="1"/>
                  </p:cNvSpPr>
                  <p:nvPr/>
                </p:nvSpPr>
                <p:spPr bwMode="auto">
                  <a:xfrm>
                    <a:off x="10456864" y="6018213"/>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5" name="Line 59">
                    <a:extLst>
                      <a:ext uri="{FF2B5EF4-FFF2-40B4-BE49-F238E27FC236}">
                        <a16:creationId xmlns:a16="http://schemas.microsoft.com/office/drawing/2014/main" id="{83F2FDDD-6865-8C5B-59D8-A0958439F95A}"/>
                      </a:ext>
                    </a:extLst>
                  </p:cNvPr>
                  <p:cNvSpPr>
                    <a:spLocks noChangeShapeType="1"/>
                  </p:cNvSpPr>
                  <p:nvPr/>
                </p:nvSpPr>
                <p:spPr bwMode="auto">
                  <a:xfrm>
                    <a:off x="10571475" y="5953125"/>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6" name="Line 60">
                    <a:extLst>
                      <a:ext uri="{FF2B5EF4-FFF2-40B4-BE49-F238E27FC236}">
                        <a16:creationId xmlns:a16="http://schemas.microsoft.com/office/drawing/2014/main" id="{5E4FE143-6F0D-5EF2-57AF-A7D0C6B57E6B}"/>
                      </a:ext>
                    </a:extLst>
                  </p:cNvPr>
                  <p:cNvSpPr>
                    <a:spLocks noChangeShapeType="1"/>
                  </p:cNvSpPr>
                  <p:nvPr/>
                </p:nvSpPr>
                <p:spPr bwMode="auto">
                  <a:xfrm>
                    <a:off x="10469564" y="6018213"/>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7" name="Line 61">
                    <a:extLst>
                      <a:ext uri="{FF2B5EF4-FFF2-40B4-BE49-F238E27FC236}">
                        <a16:creationId xmlns:a16="http://schemas.microsoft.com/office/drawing/2014/main" id="{23413290-FACA-72BD-651A-3E04EF90AAA2}"/>
                      </a:ext>
                    </a:extLst>
                  </p:cNvPr>
                  <p:cNvSpPr>
                    <a:spLocks noChangeShapeType="1"/>
                  </p:cNvSpPr>
                  <p:nvPr/>
                </p:nvSpPr>
                <p:spPr bwMode="auto">
                  <a:xfrm>
                    <a:off x="10546177" y="5953125"/>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8" name="Line 62">
                    <a:extLst>
                      <a:ext uri="{FF2B5EF4-FFF2-40B4-BE49-F238E27FC236}">
                        <a16:creationId xmlns:a16="http://schemas.microsoft.com/office/drawing/2014/main" id="{2C63362A-4518-83D7-6D28-F2E072303912}"/>
                      </a:ext>
                    </a:extLst>
                  </p:cNvPr>
                  <p:cNvSpPr>
                    <a:spLocks noChangeShapeType="1"/>
                  </p:cNvSpPr>
                  <p:nvPr/>
                </p:nvSpPr>
                <p:spPr bwMode="auto">
                  <a:xfrm>
                    <a:off x="10561639" y="6072188"/>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9" name="Line 63">
                    <a:extLst>
                      <a:ext uri="{FF2B5EF4-FFF2-40B4-BE49-F238E27FC236}">
                        <a16:creationId xmlns:a16="http://schemas.microsoft.com/office/drawing/2014/main" id="{515BF20A-3B5C-A460-DD88-85FF6B7F9B7A}"/>
                      </a:ext>
                    </a:extLst>
                  </p:cNvPr>
                  <p:cNvSpPr>
                    <a:spLocks noChangeShapeType="1"/>
                  </p:cNvSpPr>
                  <p:nvPr/>
                </p:nvSpPr>
                <p:spPr bwMode="auto">
                  <a:xfrm>
                    <a:off x="10651377" y="6007100"/>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0" name="Line 64">
                    <a:extLst>
                      <a:ext uri="{FF2B5EF4-FFF2-40B4-BE49-F238E27FC236}">
                        <a16:creationId xmlns:a16="http://schemas.microsoft.com/office/drawing/2014/main" id="{384A4FCF-FD0E-6138-7CFE-E7F96D86B668}"/>
                      </a:ext>
                    </a:extLst>
                  </p:cNvPr>
                  <p:cNvSpPr>
                    <a:spLocks noChangeShapeType="1"/>
                  </p:cNvSpPr>
                  <p:nvPr/>
                </p:nvSpPr>
                <p:spPr bwMode="auto">
                  <a:xfrm>
                    <a:off x="10604501" y="6072188"/>
                    <a:ext cx="15398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1" name="Line 65">
                    <a:extLst>
                      <a:ext uri="{FF2B5EF4-FFF2-40B4-BE49-F238E27FC236}">
                        <a16:creationId xmlns:a16="http://schemas.microsoft.com/office/drawing/2014/main" id="{B28A1482-BC72-C128-41F5-EC86ABFCDAA1}"/>
                      </a:ext>
                    </a:extLst>
                  </p:cNvPr>
                  <p:cNvSpPr>
                    <a:spLocks noChangeShapeType="1"/>
                  </p:cNvSpPr>
                  <p:nvPr/>
                </p:nvSpPr>
                <p:spPr bwMode="auto">
                  <a:xfrm>
                    <a:off x="10680768" y="6007100"/>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2" name="Line 66">
                    <a:extLst>
                      <a:ext uri="{FF2B5EF4-FFF2-40B4-BE49-F238E27FC236}">
                        <a16:creationId xmlns:a16="http://schemas.microsoft.com/office/drawing/2014/main" id="{8AAB6DC5-2878-B4DE-1FBF-DD0CA64F7CFD}"/>
                      </a:ext>
                    </a:extLst>
                  </p:cNvPr>
                  <p:cNvSpPr>
                    <a:spLocks noChangeShapeType="1"/>
                  </p:cNvSpPr>
                  <p:nvPr/>
                </p:nvSpPr>
                <p:spPr bwMode="auto">
                  <a:xfrm>
                    <a:off x="10975976" y="6140450"/>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3" name="Line 67">
                    <a:extLst>
                      <a:ext uri="{FF2B5EF4-FFF2-40B4-BE49-F238E27FC236}">
                        <a16:creationId xmlns:a16="http://schemas.microsoft.com/office/drawing/2014/main" id="{EDB11840-B95F-8ADE-2B91-3CC95CB39467}"/>
                      </a:ext>
                    </a:extLst>
                  </p:cNvPr>
                  <p:cNvSpPr>
                    <a:spLocks noChangeShapeType="1"/>
                  </p:cNvSpPr>
                  <p:nvPr/>
                </p:nvSpPr>
                <p:spPr bwMode="auto">
                  <a:xfrm>
                    <a:off x="11063641" y="6075363"/>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4" name="Line 68">
                    <a:extLst>
                      <a:ext uri="{FF2B5EF4-FFF2-40B4-BE49-F238E27FC236}">
                        <a16:creationId xmlns:a16="http://schemas.microsoft.com/office/drawing/2014/main" id="{AFC157FB-7B08-045F-F174-328DF74B0A52}"/>
                      </a:ext>
                    </a:extLst>
                  </p:cNvPr>
                  <p:cNvSpPr>
                    <a:spLocks noChangeShapeType="1"/>
                  </p:cNvSpPr>
                  <p:nvPr/>
                </p:nvSpPr>
                <p:spPr bwMode="auto">
                  <a:xfrm>
                    <a:off x="11587164" y="6205538"/>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5" name="Line 69">
                    <a:extLst>
                      <a:ext uri="{FF2B5EF4-FFF2-40B4-BE49-F238E27FC236}">
                        <a16:creationId xmlns:a16="http://schemas.microsoft.com/office/drawing/2014/main" id="{CAA8C435-9FAB-ADF6-8F0D-F2D43C2D7197}"/>
                      </a:ext>
                    </a:extLst>
                  </p:cNvPr>
                  <p:cNvSpPr>
                    <a:spLocks noChangeShapeType="1"/>
                  </p:cNvSpPr>
                  <p:nvPr/>
                </p:nvSpPr>
                <p:spPr bwMode="auto">
                  <a:xfrm>
                    <a:off x="11675801" y="6140450"/>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6" name="Line 70">
                    <a:extLst>
                      <a:ext uri="{FF2B5EF4-FFF2-40B4-BE49-F238E27FC236}">
                        <a16:creationId xmlns:a16="http://schemas.microsoft.com/office/drawing/2014/main" id="{8FC3E86A-A21E-82F0-F066-CAB883FE2F9E}"/>
                      </a:ext>
                    </a:extLst>
                  </p:cNvPr>
                  <p:cNvSpPr>
                    <a:spLocks noChangeShapeType="1"/>
                  </p:cNvSpPr>
                  <p:nvPr/>
                </p:nvSpPr>
                <p:spPr bwMode="auto">
                  <a:xfrm>
                    <a:off x="11842751" y="6205538"/>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7" name="Line 71">
                    <a:extLst>
                      <a:ext uri="{FF2B5EF4-FFF2-40B4-BE49-F238E27FC236}">
                        <a16:creationId xmlns:a16="http://schemas.microsoft.com/office/drawing/2014/main" id="{03823B26-13D8-DC3C-7882-78D1BF63A217}"/>
                      </a:ext>
                    </a:extLst>
                  </p:cNvPr>
                  <p:cNvSpPr>
                    <a:spLocks noChangeShapeType="1"/>
                  </p:cNvSpPr>
                  <p:nvPr/>
                </p:nvSpPr>
                <p:spPr bwMode="auto">
                  <a:xfrm>
                    <a:off x="11932490" y="6140450"/>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8" name="Line 72">
                    <a:extLst>
                      <a:ext uri="{FF2B5EF4-FFF2-40B4-BE49-F238E27FC236}">
                        <a16:creationId xmlns:a16="http://schemas.microsoft.com/office/drawing/2014/main" id="{27D781EA-6739-2220-4827-9AD90D5E8DA9}"/>
                      </a:ext>
                    </a:extLst>
                  </p:cNvPr>
                  <p:cNvSpPr>
                    <a:spLocks noChangeShapeType="1"/>
                  </p:cNvSpPr>
                  <p:nvPr/>
                </p:nvSpPr>
                <p:spPr bwMode="auto">
                  <a:xfrm>
                    <a:off x="11905634" y="6205538"/>
                    <a:ext cx="155575"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9" name="Line 73">
                    <a:extLst>
                      <a:ext uri="{FF2B5EF4-FFF2-40B4-BE49-F238E27FC236}">
                        <a16:creationId xmlns:a16="http://schemas.microsoft.com/office/drawing/2014/main" id="{492B97AB-91E9-C98E-63D1-D0E18BB6B58E}"/>
                      </a:ext>
                    </a:extLst>
                  </p:cNvPr>
                  <p:cNvSpPr>
                    <a:spLocks noChangeShapeType="1"/>
                  </p:cNvSpPr>
                  <p:nvPr/>
                </p:nvSpPr>
                <p:spPr bwMode="auto">
                  <a:xfrm>
                    <a:off x="11986046" y="6140450"/>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0" name="Line 74">
                    <a:extLst>
                      <a:ext uri="{FF2B5EF4-FFF2-40B4-BE49-F238E27FC236}">
                        <a16:creationId xmlns:a16="http://schemas.microsoft.com/office/drawing/2014/main" id="{AEC65583-8556-542A-0957-88A064330AC1}"/>
                      </a:ext>
                    </a:extLst>
                  </p:cNvPr>
                  <p:cNvSpPr>
                    <a:spLocks noChangeShapeType="1"/>
                  </p:cNvSpPr>
                  <p:nvPr/>
                </p:nvSpPr>
                <p:spPr bwMode="auto">
                  <a:xfrm>
                    <a:off x="11939589" y="6205538"/>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1" name="Line 75">
                    <a:extLst>
                      <a:ext uri="{FF2B5EF4-FFF2-40B4-BE49-F238E27FC236}">
                        <a16:creationId xmlns:a16="http://schemas.microsoft.com/office/drawing/2014/main" id="{93CF574F-1B1C-FA54-A162-941876BB720C}"/>
                      </a:ext>
                    </a:extLst>
                  </p:cNvPr>
                  <p:cNvSpPr>
                    <a:spLocks noChangeShapeType="1"/>
                  </p:cNvSpPr>
                  <p:nvPr/>
                </p:nvSpPr>
                <p:spPr bwMode="auto">
                  <a:xfrm>
                    <a:off x="12052126" y="6140450"/>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2" name="Line 76">
                    <a:extLst>
                      <a:ext uri="{FF2B5EF4-FFF2-40B4-BE49-F238E27FC236}">
                        <a16:creationId xmlns:a16="http://schemas.microsoft.com/office/drawing/2014/main" id="{91436716-2D38-E39D-1EFA-7DE17A2684E9}"/>
                      </a:ext>
                    </a:extLst>
                  </p:cNvPr>
                  <p:cNvSpPr>
                    <a:spLocks noChangeShapeType="1"/>
                  </p:cNvSpPr>
                  <p:nvPr/>
                </p:nvSpPr>
                <p:spPr bwMode="auto">
                  <a:xfrm>
                    <a:off x="11957051" y="6205538"/>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3" name="Line 77">
                    <a:extLst>
                      <a:ext uri="{FF2B5EF4-FFF2-40B4-BE49-F238E27FC236}">
                        <a16:creationId xmlns:a16="http://schemas.microsoft.com/office/drawing/2014/main" id="{03C939E1-5381-6B92-9516-A4E92F938D2C}"/>
                      </a:ext>
                    </a:extLst>
                  </p:cNvPr>
                  <p:cNvSpPr>
                    <a:spLocks noChangeShapeType="1"/>
                  </p:cNvSpPr>
                  <p:nvPr/>
                </p:nvSpPr>
                <p:spPr bwMode="auto">
                  <a:xfrm>
                    <a:off x="12042645" y="6140450"/>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4" name="Line 78">
                    <a:extLst>
                      <a:ext uri="{FF2B5EF4-FFF2-40B4-BE49-F238E27FC236}">
                        <a16:creationId xmlns:a16="http://schemas.microsoft.com/office/drawing/2014/main" id="{DC9175F2-058E-49C1-A5C0-51E12BAC0556}"/>
                      </a:ext>
                    </a:extLst>
                  </p:cNvPr>
                  <p:cNvSpPr>
                    <a:spLocks noChangeShapeType="1"/>
                  </p:cNvSpPr>
                  <p:nvPr/>
                </p:nvSpPr>
                <p:spPr bwMode="auto">
                  <a:xfrm>
                    <a:off x="14673264" y="6562725"/>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5" name="Line 79">
                    <a:extLst>
                      <a:ext uri="{FF2B5EF4-FFF2-40B4-BE49-F238E27FC236}">
                        <a16:creationId xmlns:a16="http://schemas.microsoft.com/office/drawing/2014/main" id="{0586E8E3-18D5-29BC-2778-629B78070FF5}"/>
                      </a:ext>
                    </a:extLst>
                  </p:cNvPr>
                  <p:cNvSpPr>
                    <a:spLocks noChangeShapeType="1"/>
                  </p:cNvSpPr>
                  <p:nvPr/>
                </p:nvSpPr>
                <p:spPr bwMode="auto">
                  <a:xfrm>
                    <a:off x="14763417" y="6497638"/>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6" name="Line 80">
                    <a:extLst>
                      <a:ext uri="{FF2B5EF4-FFF2-40B4-BE49-F238E27FC236}">
                        <a16:creationId xmlns:a16="http://schemas.microsoft.com/office/drawing/2014/main" id="{9E013C71-DDDD-4696-CC5C-C08CFBDE93CB}"/>
                      </a:ext>
                    </a:extLst>
                  </p:cNvPr>
                  <p:cNvSpPr>
                    <a:spLocks noChangeShapeType="1"/>
                  </p:cNvSpPr>
                  <p:nvPr/>
                </p:nvSpPr>
                <p:spPr bwMode="auto">
                  <a:xfrm>
                    <a:off x="16138526" y="6562725"/>
                    <a:ext cx="160338"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7" name="Line 81">
                    <a:extLst>
                      <a:ext uri="{FF2B5EF4-FFF2-40B4-BE49-F238E27FC236}">
                        <a16:creationId xmlns:a16="http://schemas.microsoft.com/office/drawing/2014/main" id="{3F2D7BA1-F36D-11BA-DB15-C2E6A1738FDB}"/>
                      </a:ext>
                    </a:extLst>
                  </p:cNvPr>
                  <p:cNvSpPr>
                    <a:spLocks noChangeShapeType="1"/>
                  </p:cNvSpPr>
                  <p:nvPr/>
                </p:nvSpPr>
                <p:spPr bwMode="auto">
                  <a:xfrm>
                    <a:off x="16209541" y="6497638"/>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8" name="Line 82">
                    <a:extLst>
                      <a:ext uri="{FF2B5EF4-FFF2-40B4-BE49-F238E27FC236}">
                        <a16:creationId xmlns:a16="http://schemas.microsoft.com/office/drawing/2014/main" id="{74DE2C6D-63E2-2678-F8FD-A207FD0BD3D6}"/>
                      </a:ext>
                    </a:extLst>
                  </p:cNvPr>
                  <p:cNvSpPr>
                    <a:spLocks noChangeShapeType="1"/>
                  </p:cNvSpPr>
                  <p:nvPr/>
                </p:nvSpPr>
                <p:spPr bwMode="auto">
                  <a:xfrm>
                    <a:off x="16483014" y="6557325"/>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9" name="Line 83">
                    <a:extLst>
                      <a:ext uri="{FF2B5EF4-FFF2-40B4-BE49-F238E27FC236}">
                        <a16:creationId xmlns:a16="http://schemas.microsoft.com/office/drawing/2014/main" id="{FA84A386-1D48-D89F-3844-CE1234781C52}"/>
                      </a:ext>
                    </a:extLst>
                  </p:cNvPr>
                  <p:cNvSpPr>
                    <a:spLocks noChangeShapeType="1"/>
                  </p:cNvSpPr>
                  <p:nvPr/>
                </p:nvSpPr>
                <p:spPr bwMode="auto">
                  <a:xfrm>
                    <a:off x="16552441" y="6497638"/>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0" name="Line 84">
                    <a:extLst>
                      <a:ext uri="{FF2B5EF4-FFF2-40B4-BE49-F238E27FC236}">
                        <a16:creationId xmlns:a16="http://schemas.microsoft.com/office/drawing/2014/main" id="{D7520BB7-59C2-5A51-9986-D750D4D288B0}"/>
                      </a:ext>
                    </a:extLst>
                  </p:cNvPr>
                  <p:cNvSpPr>
                    <a:spLocks noChangeShapeType="1"/>
                  </p:cNvSpPr>
                  <p:nvPr/>
                </p:nvSpPr>
                <p:spPr bwMode="auto">
                  <a:xfrm>
                    <a:off x="10875964" y="6140450"/>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1" name="Line 85">
                    <a:extLst>
                      <a:ext uri="{FF2B5EF4-FFF2-40B4-BE49-F238E27FC236}">
                        <a16:creationId xmlns:a16="http://schemas.microsoft.com/office/drawing/2014/main" id="{196D2B70-59B1-0D58-1585-BCB0FA48310E}"/>
                      </a:ext>
                    </a:extLst>
                  </p:cNvPr>
                  <p:cNvSpPr>
                    <a:spLocks noChangeShapeType="1"/>
                  </p:cNvSpPr>
                  <p:nvPr/>
                </p:nvSpPr>
                <p:spPr bwMode="auto">
                  <a:xfrm>
                    <a:off x="10967774" y="6075363"/>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2" name="Line 86">
                    <a:extLst>
                      <a:ext uri="{FF2B5EF4-FFF2-40B4-BE49-F238E27FC236}">
                        <a16:creationId xmlns:a16="http://schemas.microsoft.com/office/drawing/2014/main" id="{5E670D93-F87E-A2F6-EE26-07DF598944E1}"/>
                      </a:ext>
                    </a:extLst>
                  </p:cNvPr>
                  <p:cNvSpPr>
                    <a:spLocks noChangeShapeType="1"/>
                  </p:cNvSpPr>
                  <p:nvPr/>
                </p:nvSpPr>
                <p:spPr bwMode="auto">
                  <a:xfrm>
                    <a:off x="10860089" y="6140450"/>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3" name="Line 88">
                    <a:extLst>
                      <a:ext uri="{FF2B5EF4-FFF2-40B4-BE49-F238E27FC236}">
                        <a16:creationId xmlns:a16="http://schemas.microsoft.com/office/drawing/2014/main" id="{8B70E76E-BBB0-85D1-96EB-9F48071C7D92}"/>
                      </a:ext>
                    </a:extLst>
                  </p:cNvPr>
                  <p:cNvSpPr>
                    <a:spLocks noChangeShapeType="1"/>
                  </p:cNvSpPr>
                  <p:nvPr/>
                </p:nvSpPr>
                <p:spPr bwMode="auto">
                  <a:xfrm>
                    <a:off x="8426451" y="5603875"/>
                    <a:ext cx="158750" cy="0"/>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4" name="Line 89">
                    <a:extLst>
                      <a:ext uri="{FF2B5EF4-FFF2-40B4-BE49-F238E27FC236}">
                        <a16:creationId xmlns:a16="http://schemas.microsoft.com/office/drawing/2014/main" id="{6973B471-351E-E19E-C43E-E02949388FD7}"/>
                      </a:ext>
                    </a:extLst>
                  </p:cNvPr>
                  <p:cNvSpPr>
                    <a:spLocks noChangeShapeType="1"/>
                  </p:cNvSpPr>
                  <p:nvPr/>
                </p:nvSpPr>
                <p:spPr bwMode="auto">
                  <a:xfrm>
                    <a:off x="8493390" y="5538788"/>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5" name="Line 77">
                    <a:extLst>
                      <a:ext uri="{FF2B5EF4-FFF2-40B4-BE49-F238E27FC236}">
                        <a16:creationId xmlns:a16="http://schemas.microsoft.com/office/drawing/2014/main" id="{0D404704-8556-080D-A668-9C0EECC3F602}"/>
                      </a:ext>
                    </a:extLst>
                  </p:cNvPr>
                  <p:cNvSpPr>
                    <a:spLocks noChangeShapeType="1"/>
                  </p:cNvSpPr>
                  <p:nvPr/>
                </p:nvSpPr>
                <p:spPr bwMode="auto">
                  <a:xfrm>
                    <a:off x="12012747" y="6140450"/>
                    <a:ext cx="0" cy="125412"/>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6" name="Line 57">
                    <a:extLst>
                      <a:ext uri="{FF2B5EF4-FFF2-40B4-BE49-F238E27FC236}">
                        <a16:creationId xmlns:a16="http://schemas.microsoft.com/office/drawing/2014/main" id="{5F8216E2-E035-68D7-3BB1-DC053B15209B}"/>
                      </a:ext>
                    </a:extLst>
                  </p:cNvPr>
                  <p:cNvSpPr>
                    <a:spLocks noChangeShapeType="1"/>
                  </p:cNvSpPr>
                  <p:nvPr/>
                </p:nvSpPr>
                <p:spPr bwMode="auto">
                  <a:xfrm>
                    <a:off x="10472673" y="5916613"/>
                    <a:ext cx="0" cy="128587"/>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7" name="Line 63">
                    <a:extLst>
                      <a:ext uri="{FF2B5EF4-FFF2-40B4-BE49-F238E27FC236}">
                        <a16:creationId xmlns:a16="http://schemas.microsoft.com/office/drawing/2014/main" id="{AE617FE5-2FA8-AE6E-C6F3-56E9886A998D}"/>
                      </a:ext>
                    </a:extLst>
                  </p:cNvPr>
                  <p:cNvSpPr>
                    <a:spLocks noChangeShapeType="1"/>
                  </p:cNvSpPr>
                  <p:nvPr/>
                </p:nvSpPr>
                <p:spPr bwMode="auto">
                  <a:xfrm>
                    <a:off x="10559491" y="5953125"/>
                    <a:ext cx="0" cy="130175"/>
                  </a:xfrm>
                  <a:prstGeom prst="line">
                    <a:avLst/>
                  </a:prstGeom>
                  <a:noFill/>
                  <a:ln w="12700" cap="flat">
                    <a:solidFill>
                      <a:srgbClr val="6E1E50"/>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grpSp>
            <p:nvGrpSpPr>
              <p:cNvPr id="1407" name="Group 1406">
                <a:extLst>
                  <a:ext uri="{FF2B5EF4-FFF2-40B4-BE49-F238E27FC236}">
                    <a16:creationId xmlns:a16="http://schemas.microsoft.com/office/drawing/2014/main" id="{D679AE32-D593-9B7A-D5C8-6C7C4A1D4E90}"/>
                  </a:ext>
                </a:extLst>
              </p:cNvPr>
              <p:cNvGrpSpPr/>
              <p:nvPr/>
            </p:nvGrpSpPr>
            <p:grpSpPr>
              <a:xfrm>
                <a:off x="2421995" y="2723765"/>
                <a:ext cx="9689159" cy="3905619"/>
                <a:chOff x="1373252" y="2674938"/>
                <a:chExt cx="11545355" cy="4427537"/>
              </a:xfrm>
            </p:grpSpPr>
            <p:sp>
              <p:nvSpPr>
                <p:cNvPr id="1408" name="Freeform 90">
                  <a:extLst>
                    <a:ext uri="{FF2B5EF4-FFF2-40B4-BE49-F238E27FC236}">
                      <a16:creationId xmlns:a16="http://schemas.microsoft.com/office/drawing/2014/main" id="{70BC6D5B-90F7-C1F7-BA48-FC3FFB46CDC9}"/>
                    </a:ext>
                  </a:extLst>
                </p:cNvPr>
                <p:cNvSpPr>
                  <a:spLocks/>
                </p:cNvSpPr>
                <p:nvPr/>
              </p:nvSpPr>
              <p:spPr bwMode="auto">
                <a:xfrm>
                  <a:off x="1424322" y="2740025"/>
                  <a:ext cx="11494285" cy="4362450"/>
                </a:xfrm>
                <a:custGeom>
                  <a:avLst/>
                  <a:gdLst>
                    <a:gd name="T0" fmla="*/ 45 w 9453"/>
                    <a:gd name="T1" fmla="*/ 13 h 2748"/>
                    <a:gd name="T2" fmla="*/ 282 w 9453"/>
                    <a:gd name="T3" fmla="*/ 28 h 2748"/>
                    <a:gd name="T4" fmla="*/ 330 w 9453"/>
                    <a:gd name="T5" fmla="*/ 56 h 2748"/>
                    <a:gd name="T6" fmla="*/ 480 w 9453"/>
                    <a:gd name="T7" fmla="*/ 103 h 2748"/>
                    <a:gd name="T8" fmla="*/ 496 w 9453"/>
                    <a:gd name="T9" fmla="*/ 165 h 2748"/>
                    <a:gd name="T10" fmla="*/ 559 w 9453"/>
                    <a:gd name="T11" fmla="*/ 180 h 2748"/>
                    <a:gd name="T12" fmla="*/ 578 w 9453"/>
                    <a:gd name="T13" fmla="*/ 276 h 2748"/>
                    <a:gd name="T14" fmla="*/ 601 w 9453"/>
                    <a:gd name="T15" fmla="*/ 296 h 2748"/>
                    <a:gd name="T16" fmla="*/ 614 w 9453"/>
                    <a:gd name="T17" fmla="*/ 360 h 2748"/>
                    <a:gd name="T18" fmla="*/ 636 w 9453"/>
                    <a:gd name="T19" fmla="*/ 409 h 2748"/>
                    <a:gd name="T20" fmla="*/ 659 w 9453"/>
                    <a:gd name="T21" fmla="*/ 647 h 2748"/>
                    <a:gd name="T22" fmla="*/ 694 w 9453"/>
                    <a:gd name="T23" fmla="*/ 655 h 2748"/>
                    <a:gd name="T24" fmla="*/ 715 w 9453"/>
                    <a:gd name="T25" fmla="*/ 683 h 2748"/>
                    <a:gd name="T26" fmla="*/ 891 w 9453"/>
                    <a:gd name="T27" fmla="*/ 724 h 2748"/>
                    <a:gd name="T28" fmla="*/ 918 w 9453"/>
                    <a:gd name="T29" fmla="*/ 756 h 2748"/>
                    <a:gd name="T30" fmla="*/ 1034 w 9453"/>
                    <a:gd name="T31" fmla="*/ 773 h 2748"/>
                    <a:gd name="T32" fmla="*/ 1192 w 9453"/>
                    <a:gd name="T33" fmla="*/ 816 h 2748"/>
                    <a:gd name="T34" fmla="*/ 1224 w 9453"/>
                    <a:gd name="T35" fmla="*/ 829 h 2748"/>
                    <a:gd name="T36" fmla="*/ 1253 w 9453"/>
                    <a:gd name="T37" fmla="*/ 960 h 2748"/>
                    <a:gd name="T38" fmla="*/ 1271 w 9453"/>
                    <a:gd name="T39" fmla="*/ 968 h 2748"/>
                    <a:gd name="T40" fmla="*/ 1295 w 9453"/>
                    <a:gd name="T41" fmla="*/ 1062 h 2748"/>
                    <a:gd name="T42" fmla="*/ 1329 w 9453"/>
                    <a:gd name="T43" fmla="*/ 1088 h 2748"/>
                    <a:gd name="T44" fmla="*/ 1340 w 9453"/>
                    <a:gd name="T45" fmla="*/ 1152 h 2748"/>
                    <a:gd name="T46" fmla="*/ 1377 w 9453"/>
                    <a:gd name="T47" fmla="*/ 1169 h 2748"/>
                    <a:gd name="T48" fmla="*/ 1495 w 9453"/>
                    <a:gd name="T49" fmla="*/ 1229 h 2748"/>
                    <a:gd name="T50" fmla="*/ 1796 w 9453"/>
                    <a:gd name="T51" fmla="*/ 1262 h 2748"/>
                    <a:gd name="T52" fmla="*/ 1841 w 9453"/>
                    <a:gd name="T53" fmla="*/ 1322 h 2748"/>
                    <a:gd name="T54" fmla="*/ 1886 w 9453"/>
                    <a:gd name="T55" fmla="*/ 1364 h 2748"/>
                    <a:gd name="T56" fmla="*/ 1899 w 9453"/>
                    <a:gd name="T57" fmla="*/ 1437 h 2748"/>
                    <a:gd name="T58" fmla="*/ 1915 w 9453"/>
                    <a:gd name="T59" fmla="*/ 1553 h 2748"/>
                    <a:gd name="T60" fmla="*/ 1941 w 9453"/>
                    <a:gd name="T61" fmla="*/ 1621 h 2748"/>
                    <a:gd name="T62" fmla="*/ 2028 w 9453"/>
                    <a:gd name="T63" fmla="*/ 1641 h 2748"/>
                    <a:gd name="T64" fmla="*/ 2221 w 9453"/>
                    <a:gd name="T65" fmla="*/ 1690 h 2748"/>
                    <a:gd name="T66" fmla="*/ 2289 w 9453"/>
                    <a:gd name="T67" fmla="*/ 1703 h 2748"/>
                    <a:gd name="T68" fmla="*/ 2389 w 9453"/>
                    <a:gd name="T69" fmla="*/ 1748 h 2748"/>
                    <a:gd name="T70" fmla="*/ 2498 w 9453"/>
                    <a:gd name="T71" fmla="*/ 1801 h 2748"/>
                    <a:gd name="T72" fmla="*/ 2540 w 9453"/>
                    <a:gd name="T73" fmla="*/ 1863 h 2748"/>
                    <a:gd name="T74" fmla="*/ 2896 w 9453"/>
                    <a:gd name="T75" fmla="*/ 1893 h 2748"/>
                    <a:gd name="T76" fmla="*/ 3091 w 9453"/>
                    <a:gd name="T77" fmla="*/ 1943 h 2748"/>
                    <a:gd name="T78" fmla="*/ 3173 w 9453"/>
                    <a:gd name="T79" fmla="*/ 1992 h 2748"/>
                    <a:gd name="T80" fmla="*/ 3186 w 9453"/>
                    <a:gd name="T81" fmla="*/ 2095 h 2748"/>
                    <a:gd name="T82" fmla="*/ 3365 w 9453"/>
                    <a:gd name="T83" fmla="*/ 2125 h 2748"/>
                    <a:gd name="T84" fmla="*/ 3743 w 9453"/>
                    <a:gd name="T85" fmla="*/ 2176 h 2748"/>
                    <a:gd name="T86" fmla="*/ 3877 w 9453"/>
                    <a:gd name="T87" fmla="*/ 2204 h 2748"/>
                    <a:gd name="T88" fmla="*/ 4188 w 9453"/>
                    <a:gd name="T89" fmla="*/ 2245 h 2748"/>
                    <a:gd name="T90" fmla="*/ 4399 w 9453"/>
                    <a:gd name="T91" fmla="*/ 2262 h 2748"/>
                    <a:gd name="T92" fmla="*/ 4528 w 9453"/>
                    <a:gd name="T93" fmla="*/ 2324 h 2748"/>
                    <a:gd name="T94" fmla="*/ 4695 w 9453"/>
                    <a:gd name="T95" fmla="*/ 2339 h 2748"/>
                    <a:gd name="T96" fmla="*/ 4969 w 9453"/>
                    <a:gd name="T97" fmla="*/ 2382 h 2748"/>
                    <a:gd name="T98" fmla="*/ 5088 w 9453"/>
                    <a:gd name="T99" fmla="*/ 2401 h 2748"/>
                    <a:gd name="T100" fmla="*/ 5175 w 9453"/>
                    <a:gd name="T101" fmla="*/ 2463 h 2748"/>
                    <a:gd name="T102" fmla="*/ 5612 w 9453"/>
                    <a:gd name="T103" fmla="*/ 2478 h 2748"/>
                    <a:gd name="T104" fmla="*/ 5660 w 9453"/>
                    <a:gd name="T105" fmla="*/ 2525 h 2748"/>
                    <a:gd name="T106" fmla="*/ 6351 w 9453"/>
                    <a:gd name="T107" fmla="*/ 2543 h 2748"/>
                    <a:gd name="T108" fmla="*/ 9247 w 9453"/>
                    <a:gd name="T109" fmla="*/ 2656 h 2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53" h="2748">
                      <a:moveTo>
                        <a:pt x="0" y="0"/>
                      </a:moveTo>
                      <a:lnTo>
                        <a:pt x="45" y="0"/>
                      </a:lnTo>
                      <a:lnTo>
                        <a:pt x="45" y="13"/>
                      </a:lnTo>
                      <a:lnTo>
                        <a:pt x="187" y="13"/>
                      </a:lnTo>
                      <a:lnTo>
                        <a:pt x="187" y="28"/>
                      </a:lnTo>
                      <a:lnTo>
                        <a:pt x="282" y="28"/>
                      </a:lnTo>
                      <a:lnTo>
                        <a:pt x="282" y="43"/>
                      </a:lnTo>
                      <a:lnTo>
                        <a:pt x="330" y="43"/>
                      </a:lnTo>
                      <a:lnTo>
                        <a:pt x="330" y="56"/>
                      </a:lnTo>
                      <a:lnTo>
                        <a:pt x="356" y="56"/>
                      </a:lnTo>
                      <a:lnTo>
                        <a:pt x="356" y="103"/>
                      </a:lnTo>
                      <a:lnTo>
                        <a:pt x="480" y="103"/>
                      </a:lnTo>
                      <a:lnTo>
                        <a:pt x="480" y="146"/>
                      </a:lnTo>
                      <a:lnTo>
                        <a:pt x="496" y="146"/>
                      </a:lnTo>
                      <a:lnTo>
                        <a:pt x="496" y="165"/>
                      </a:lnTo>
                      <a:lnTo>
                        <a:pt x="546" y="165"/>
                      </a:lnTo>
                      <a:lnTo>
                        <a:pt x="546" y="180"/>
                      </a:lnTo>
                      <a:lnTo>
                        <a:pt x="559" y="180"/>
                      </a:lnTo>
                      <a:lnTo>
                        <a:pt x="559" y="238"/>
                      </a:lnTo>
                      <a:lnTo>
                        <a:pt x="578" y="238"/>
                      </a:lnTo>
                      <a:lnTo>
                        <a:pt x="578" y="276"/>
                      </a:lnTo>
                      <a:lnTo>
                        <a:pt x="585" y="276"/>
                      </a:lnTo>
                      <a:lnTo>
                        <a:pt x="585" y="296"/>
                      </a:lnTo>
                      <a:lnTo>
                        <a:pt x="601" y="296"/>
                      </a:lnTo>
                      <a:lnTo>
                        <a:pt x="601" y="328"/>
                      </a:lnTo>
                      <a:lnTo>
                        <a:pt x="614" y="328"/>
                      </a:lnTo>
                      <a:lnTo>
                        <a:pt x="614" y="360"/>
                      </a:lnTo>
                      <a:lnTo>
                        <a:pt x="625" y="360"/>
                      </a:lnTo>
                      <a:lnTo>
                        <a:pt x="625" y="409"/>
                      </a:lnTo>
                      <a:lnTo>
                        <a:pt x="636" y="409"/>
                      </a:lnTo>
                      <a:lnTo>
                        <a:pt x="636" y="587"/>
                      </a:lnTo>
                      <a:lnTo>
                        <a:pt x="659" y="587"/>
                      </a:lnTo>
                      <a:lnTo>
                        <a:pt x="659" y="647"/>
                      </a:lnTo>
                      <a:lnTo>
                        <a:pt x="675" y="647"/>
                      </a:lnTo>
                      <a:lnTo>
                        <a:pt x="675" y="655"/>
                      </a:lnTo>
                      <a:lnTo>
                        <a:pt x="694" y="655"/>
                      </a:lnTo>
                      <a:lnTo>
                        <a:pt x="694" y="666"/>
                      </a:lnTo>
                      <a:lnTo>
                        <a:pt x="715" y="666"/>
                      </a:lnTo>
                      <a:lnTo>
                        <a:pt x="715" y="683"/>
                      </a:lnTo>
                      <a:lnTo>
                        <a:pt x="725" y="683"/>
                      </a:lnTo>
                      <a:lnTo>
                        <a:pt x="725" y="724"/>
                      </a:lnTo>
                      <a:lnTo>
                        <a:pt x="891" y="724"/>
                      </a:lnTo>
                      <a:lnTo>
                        <a:pt x="891" y="743"/>
                      </a:lnTo>
                      <a:lnTo>
                        <a:pt x="918" y="743"/>
                      </a:lnTo>
                      <a:lnTo>
                        <a:pt x="918" y="756"/>
                      </a:lnTo>
                      <a:lnTo>
                        <a:pt x="944" y="756"/>
                      </a:lnTo>
                      <a:lnTo>
                        <a:pt x="944" y="773"/>
                      </a:lnTo>
                      <a:lnTo>
                        <a:pt x="1034" y="773"/>
                      </a:lnTo>
                      <a:lnTo>
                        <a:pt x="1034" y="797"/>
                      </a:lnTo>
                      <a:lnTo>
                        <a:pt x="1192" y="797"/>
                      </a:lnTo>
                      <a:lnTo>
                        <a:pt x="1192" y="816"/>
                      </a:lnTo>
                      <a:lnTo>
                        <a:pt x="1216" y="816"/>
                      </a:lnTo>
                      <a:lnTo>
                        <a:pt x="1216" y="829"/>
                      </a:lnTo>
                      <a:lnTo>
                        <a:pt x="1224" y="829"/>
                      </a:lnTo>
                      <a:lnTo>
                        <a:pt x="1224" y="893"/>
                      </a:lnTo>
                      <a:lnTo>
                        <a:pt x="1253" y="893"/>
                      </a:lnTo>
                      <a:lnTo>
                        <a:pt x="1253" y="960"/>
                      </a:lnTo>
                      <a:lnTo>
                        <a:pt x="1263" y="960"/>
                      </a:lnTo>
                      <a:lnTo>
                        <a:pt x="1263" y="968"/>
                      </a:lnTo>
                      <a:lnTo>
                        <a:pt x="1271" y="968"/>
                      </a:lnTo>
                      <a:lnTo>
                        <a:pt x="1271" y="1020"/>
                      </a:lnTo>
                      <a:lnTo>
                        <a:pt x="1295" y="1020"/>
                      </a:lnTo>
                      <a:lnTo>
                        <a:pt x="1295" y="1062"/>
                      </a:lnTo>
                      <a:lnTo>
                        <a:pt x="1308" y="1062"/>
                      </a:lnTo>
                      <a:lnTo>
                        <a:pt x="1308" y="1088"/>
                      </a:lnTo>
                      <a:lnTo>
                        <a:pt x="1329" y="1088"/>
                      </a:lnTo>
                      <a:lnTo>
                        <a:pt x="1329" y="1131"/>
                      </a:lnTo>
                      <a:lnTo>
                        <a:pt x="1340" y="1131"/>
                      </a:lnTo>
                      <a:lnTo>
                        <a:pt x="1340" y="1152"/>
                      </a:lnTo>
                      <a:lnTo>
                        <a:pt x="1353" y="1152"/>
                      </a:lnTo>
                      <a:lnTo>
                        <a:pt x="1353" y="1169"/>
                      </a:lnTo>
                      <a:lnTo>
                        <a:pt x="1377" y="1169"/>
                      </a:lnTo>
                      <a:lnTo>
                        <a:pt x="1377" y="1199"/>
                      </a:lnTo>
                      <a:lnTo>
                        <a:pt x="1495" y="1199"/>
                      </a:lnTo>
                      <a:lnTo>
                        <a:pt x="1495" y="1229"/>
                      </a:lnTo>
                      <a:lnTo>
                        <a:pt x="1580" y="1229"/>
                      </a:lnTo>
                      <a:lnTo>
                        <a:pt x="1580" y="1262"/>
                      </a:lnTo>
                      <a:lnTo>
                        <a:pt x="1796" y="1262"/>
                      </a:lnTo>
                      <a:lnTo>
                        <a:pt x="1796" y="1281"/>
                      </a:lnTo>
                      <a:lnTo>
                        <a:pt x="1841" y="1281"/>
                      </a:lnTo>
                      <a:lnTo>
                        <a:pt x="1841" y="1322"/>
                      </a:lnTo>
                      <a:lnTo>
                        <a:pt x="1859" y="1322"/>
                      </a:lnTo>
                      <a:lnTo>
                        <a:pt x="1859" y="1364"/>
                      </a:lnTo>
                      <a:lnTo>
                        <a:pt x="1886" y="1364"/>
                      </a:lnTo>
                      <a:lnTo>
                        <a:pt x="1886" y="1371"/>
                      </a:lnTo>
                      <a:lnTo>
                        <a:pt x="1899" y="1371"/>
                      </a:lnTo>
                      <a:lnTo>
                        <a:pt x="1899" y="1437"/>
                      </a:lnTo>
                      <a:lnTo>
                        <a:pt x="1909" y="1437"/>
                      </a:lnTo>
                      <a:lnTo>
                        <a:pt x="1909" y="1553"/>
                      </a:lnTo>
                      <a:lnTo>
                        <a:pt x="1915" y="1553"/>
                      </a:lnTo>
                      <a:lnTo>
                        <a:pt x="1915" y="1611"/>
                      </a:lnTo>
                      <a:lnTo>
                        <a:pt x="1941" y="1611"/>
                      </a:lnTo>
                      <a:lnTo>
                        <a:pt x="1941" y="1621"/>
                      </a:lnTo>
                      <a:lnTo>
                        <a:pt x="1954" y="1621"/>
                      </a:lnTo>
                      <a:lnTo>
                        <a:pt x="1954" y="1641"/>
                      </a:lnTo>
                      <a:lnTo>
                        <a:pt x="2028" y="1641"/>
                      </a:lnTo>
                      <a:lnTo>
                        <a:pt x="2028" y="1671"/>
                      </a:lnTo>
                      <a:lnTo>
                        <a:pt x="2221" y="1671"/>
                      </a:lnTo>
                      <a:lnTo>
                        <a:pt x="2221" y="1690"/>
                      </a:lnTo>
                      <a:lnTo>
                        <a:pt x="2231" y="1690"/>
                      </a:lnTo>
                      <a:lnTo>
                        <a:pt x="2231" y="1703"/>
                      </a:lnTo>
                      <a:lnTo>
                        <a:pt x="2289" y="1703"/>
                      </a:lnTo>
                      <a:lnTo>
                        <a:pt x="2289" y="1720"/>
                      </a:lnTo>
                      <a:lnTo>
                        <a:pt x="2389" y="1720"/>
                      </a:lnTo>
                      <a:lnTo>
                        <a:pt x="2389" y="1748"/>
                      </a:lnTo>
                      <a:lnTo>
                        <a:pt x="2482" y="1748"/>
                      </a:lnTo>
                      <a:lnTo>
                        <a:pt x="2482" y="1801"/>
                      </a:lnTo>
                      <a:lnTo>
                        <a:pt x="2498" y="1801"/>
                      </a:lnTo>
                      <a:lnTo>
                        <a:pt x="2498" y="1846"/>
                      </a:lnTo>
                      <a:lnTo>
                        <a:pt x="2540" y="1846"/>
                      </a:lnTo>
                      <a:lnTo>
                        <a:pt x="2540" y="1863"/>
                      </a:lnTo>
                      <a:lnTo>
                        <a:pt x="2796" y="1863"/>
                      </a:lnTo>
                      <a:lnTo>
                        <a:pt x="2796" y="1893"/>
                      </a:lnTo>
                      <a:lnTo>
                        <a:pt x="2896" y="1893"/>
                      </a:lnTo>
                      <a:lnTo>
                        <a:pt x="2896" y="1913"/>
                      </a:lnTo>
                      <a:lnTo>
                        <a:pt x="3091" y="1913"/>
                      </a:lnTo>
                      <a:lnTo>
                        <a:pt x="3091" y="1943"/>
                      </a:lnTo>
                      <a:lnTo>
                        <a:pt x="3157" y="1943"/>
                      </a:lnTo>
                      <a:lnTo>
                        <a:pt x="3157" y="1992"/>
                      </a:lnTo>
                      <a:lnTo>
                        <a:pt x="3173" y="1992"/>
                      </a:lnTo>
                      <a:lnTo>
                        <a:pt x="3173" y="2028"/>
                      </a:lnTo>
                      <a:lnTo>
                        <a:pt x="3186" y="2028"/>
                      </a:lnTo>
                      <a:lnTo>
                        <a:pt x="3186" y="2095"/>
                      </a:lnTo>
                      <a:lnTo>
                        <a:pt x="3281" y="2095"/>
                      </a:lnTo>
                      <a:lnTo>
                        <a:pt x="3281" y="2125"/>
                      </a:lnTo>
                      <a:lnTo>
                        <a:pt x="3365" y="2125"/>
                      </a:lnTo>
                      <a:lnTo>
                        <a:pt x="3365" y="2142"/>
                      </a:lnTo>
                      <a:lnTo>
                        <a:pt x="3743" y="2142"/>
                      </a:lnTo>
                      <a:lnTo>
                        <a:pt x="3743" y="2176"/>
                      </a:lnTo>
                      <a:lnTo>
                        <a:pt x="3822" y="2176"/>
                      </a:lnTo>
                      <a:lnTo>
                        <a:pt x="3822" y="2204"/>
                      </a:lnTo>
                      <a:lnTo>
                        <a:pt x="3877" y="2204"/>
                      </a:lnTo>
                      <a:lnTo>
                        <a:pt x="3877" y="2228"/>
                      </a:lnTo>
                      <a:lnTo>
                        <a:pt x="4188" y="2228"/>
                      </a:lnTo>
                      <a:lnTo>
                        <a:pt x="4188" y="2245"/>
                      </a:lnTo>
                      <a:lnTo>
                        <a:pt x="4333" y="2245"/>
                      </a:lnTo>
                      <a:lnTo>
                        <a:pt x="4333" y="2262"/>
                      </a:lnTo>
                      <a:lnTo>
                        <a:pt x="4399" y="2262"/>
                      </a:lnTo>
                      <a:lnTo>
                        <a:pt x="4399" y="2300"/>
                      </a:lnTo>
                      <a:lnTo>
                        <a:pt x="4528" y="2300"/>
                      </a:lnTo>
                      <a:lnTo>
                        <a:pt x="4528" y="2324"/>
                      </a:lnTo>
                      <a:lnTo>
                        <a:pt x="4560" y="2324"/>
                      </a:lnTo>
                      <a:lnTo>
                        <a:pt x="4560" y="2339"/>
                      </a:lnTo>
                      <a:lnTo>
                        <a:pt x="4695" y="2339"/>
                      </a:lnTo>
                      <a:lnTo>
                        <a:pt x="4695" y="2365"/>
                      </a:lnTo>
                      <a:lnTo>
                        <a:pt x="4969" y="2365"/>
                      </a:lnTo>
                      <a:lnTo>
                        <a:pt x="4969" y="2382"/>
                      </a:lnTo>
                      <a:lnTo>
                        <a:pt x="5040" y="2382"/>
                      </a:lnTo>
                      <a:lnTo>
                        <a:pt x="5040" y="2401"/>
                      </a:lnTo>
                      <a:lnTo>
                        <a:pt x="5088" y="2401"/>
                      </a:lnTo>
                      <a:lnTo>
                        <a:pt x="5088" y="2446"/>
                      </a:lnTo>
                      <a:lnTo>
                        <a:pt x="5175" y="2446"/>
                      </a:lnTo>
                      <a:lnTo>
                        <a:pt x="5175" y="2463"/>
                      </a:lnTo>
                      <a:lnTo>
                        <a:pt x="5460" y="2463"/>
                      </a:lnTo>
                      <a:lnTo>
                        <a:pt x="5460" y="2478"/>
                      </a:lnTo>
                      <a:lnTo>
                        <a:pt x="5612" y="2478"/>
                      </a:lnTo>
                      <a:lnTo>
                        <a:pt x="5612" y="2506"/>
                      </a:lnTo>
                      <a:lnTo>
                        <a:pt x="5660" y="2506"/>
                      </a:lnTo>
                      <a:lnTo>
                        <a:pt x="5660" y="2525"/>
                      </a:lnTo>
                      <a:lnTo>
                        <a:pt x="5789" y="2525"/>
                      </a:lnTo>
                      <a:lnTo>
                        <a:pt x="5789" y="2543"/>
                      </a:lnTo>
                      <a:lnTo>
                        <a:pt x="6351" y="2543"/>
                      </a:lnTo>
                      <a:lnTo>
                        <a:pt x="6351" y="2570"/>
                      </a:lnTo>
                      <a:lnTo>
                        <a:pt x="9247" y="2570"/>
                      </a:lnTo>
                      <a:lnTo>
                        <a:pt x="9247" y="2656"/>
                      </a:lnTo>
                      <a:lnTo>
                        <a:pt x="9453" y="2656"/>
                      </a:lnTo>
                      <a:lnTo>
                        <a:pt x="9453" y="2748"/>
                      </a:lnTo>
                    </a:path>
                  </a:pathLst>
                </a:custGeom>
                <a:noFill/>
                <a:ln w="28575" cap="flat">
                  <a:solidFill>
                    <a:srgbClr val="7F7F7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409" name="Group 1408">
                  <a:extLst>
                    <a:ext uri="{FF2B5EF4-FFF2-40B4-BE49-F238E27FC236}">
                      <a16:creationId xmlns:a16="http://schemas.microsoft.com/office/drawing/2014/main" id="{6A9A3821-0F33-8F60-2B78-C234A7234756}"/>
                    </a:ext>
                  </a:extLst>
                </p:cNvPr>
                <p:cNvGrpSpPr/>
                <p:nvPr/>
              </p:nvGrpSpPr>
              <p:grpSpPr>
                <a:xfrm>
                  <a:off x="1373252" y="2674938"/>
                  <a:ext cx="10444918" cy="4213224"/>
                  <a:chOff x="1409701" y="2674938"/>
                  <a:chExt cx="13636625" cy="4213224"/>
                </a:xfrm>
              </p:grpSpPr>
              <p:sp>
                <p:nvSpPr>
                  <p:cNvPr id="1410" name="Line 91">
                    <a:extLst>
                      <a:ext uri="{FF2B5EF4-FFF2-40B4-BE49-F238E27FC236}">
                        <a16:creationId xmlns:a16="http://schemas.microsoft.com/office/drawing/2014/main" id="{5AC2DD01-410E-9757-32C4-69940E5DA6AC}"/>
                      </a:ext>
                    </a:extLst>
                  </p:cNvPr>
                  <p:cNvSpPr>
                    <a:spLocks noChangeShapeType="1"/>
                  </p:cNvSpPr>
                  <p:nvPr/>
                </p:nvSpPr>
                <p:spPr bwMode="auto">
                  <a:xfrm>
                    <a:off x="1409701" y="2736850"/>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1" name="Line 92">
                    <a:extLst>
                      <a:ext uri="{FF2B5EF4-FFF2-40B4-BE49-F238E27FC236}">
                        <a16:creationId xmlns:a16="http://schemas.microsoft.com/office/drawing/2014/main" id="{26586B77-124F-B331-B4E0-9EA8C2A342AB}"/>
                      </a:ext>
                    </a:extLst>
                  </p:cNvPr>
                  <p:cNvSpPr>
                    <a:spLocks noChangeShapeType="1"/>
                  </p:cNvSpPr>
                  <p:nvPr/>
                </p:nvSpPr>
                <p:spPr bwMode="auto">
                  <a:xfrm>
                    <a:off x="1489076" y="2674938"/>
                    <a:ext cx="0" cy="12700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2" name="Line 93">
                    <a:extLst>
                      <a:ext uri="{FF2B5EF4-FFF2-40B4-BE49-F238E27FC236}">
                        <a16:creationId xmlns:a16="http://schemas.microsoft.com/office/drawing/2014/main" id="{69B3DBF5-73CB-FD44-F5BB-A39E9E0CA6B7}"/>
                      </a:ext>
                    </a:extLst>
                  </p:cNvPr>
                  <p:cNvSpPr>
                    <a:spLocks noChangeShapeType="1"/>
                  </p:cNvSpPr>
                  <p:nvPr/>
                </p:nvSpPr>
                <p:spPr bwMode="auto">
                  <a:xfrm>
                    <a:off x="2502784" y="3794125"/>
                    <a:ext cx="153989"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3" name="Line 94">
                    <a:extLst>
                      <a:ext uri="{FF2B5EF4-FFF2-40B4-BE49-F238E27FC236}">
                        <a16:creationId xmlns:a16="http://schemas.microsoft.com/office/drawing/2014/main" id="{4891B750-C129-7520-27C0-5410B9E4265C}"/>
                      </a:ext>
                    </a:extLst>
                  </p:cNvPr>
                  <p:cNvSpPr>
                    <a:spLocks noChangeShapeType="1"/>
                  </p:cNvSpPr>
                  <p:nvPr/>
                </p:nvSpPr>
                <p:spPr bwMode="auto">
                  <a:xfrm>
                    <a:off x="2577396" y="3732213"/>
                    <a:ext cx="0" cy="12700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4" name="Line 95">
                    <a:extLst>
                      <a:ext uri="{FF2B5EF4-FFF2-40B4-BE49-F238E27FC236}">
                        <a16:creationId xmlns:a16="http://schemas.microsoft.com/office/drawing/2014/main" id="{3F5CA09C-4221-E0B3-60EA-533F2BF15C13}"/>
                      </a:ext>
                    </a:extLst>
                  </p:cNvPr>
                  <p:cNvSpPr>
                    <a:spLocks noChangeShapeType="1"/>
                  </p:cNvSpPr>
                  <p:nvPr/>
                </p:nvSpPr>
                <p:spPr bwMode="auto">
                  <a:xfrm>
                    <a:off x="3348039" y="4133850"/>
                    <a:ext cx="153988"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5" name="Line 96">
                    <a:extLst>
                      <a:ext uri="{FF2B5EF4-FFF2-40B4-BE49-F238E27FC236}">
                        <a16:creationId xmlns:a16="http://schemas.microsoft.com/office/drawing/2014/main" id="{74942571-E395-C0C7-DFB4-3525A0640ACB}"/>
                      </a:ext>
                    </a:extLst>
                  </p:cNvPr>
                  <p:cNvSpPr>
                    <a:spLocks noChangeShapeType="1"/>
                  </p:cNvSpPr>
                  <p:nvPr/>
                </p:nvSpPr>
                <p:spPr bwMode="auto">
                  <a:xfrm>
                    <a:off x="3422651" y="4073525"/>
                    <a:ext cx="0" cy="12541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6" name="Line 97">
                    <a:extLst>
                      <a:ext uri="{FF2B5EF4-FFF2-40B4-BE49-F238E27FC236}">
                        <a16:creationId xmlns:a16="http://schemas.microsoft.com/office/drawing/2014/main" id="{63F65D67-EF01-B4D1-5CB2-B6DD453B852C}"/>
                      </a:ext>
                    </a:extLst>
                  </p:cNvPr>
                  <p:cNvSpPr>
                    <a:spLocks noChangeShapeType="1"/>
                  </p:cNvSpPr>
                  <p:nvPr/>
                </p:nvSpPr>
                <p:spPr bwMode="auto">
                  <a:xfrm>
                    <a:off x="3409951" y="4344988"/>
                    <a:ext cx="160338"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7" name="Line 98">
                    <a:extLst>
                      <a:ext uri="{FF2B5EF4-FFF2-40B4-BE49-F238E27FC236}">
                        <a16:creationId xmlns:a16="http://schemas.microsoft.com/office/drawing/2014/main" id="{FB834C81-D0F2-0B07-C9C7-54A8AC54AFE4}"/>
                      </a:ext>
                    </a:extLst>
                  </p:cNvPr>
                  <p:cNvSpPr>
                    <a:spLocks noChangeShapeType="1"/>
                  </p:cNvSpPr>
                  <p:nvPr/>
                </p:nvSpPr>
                <p:spPr bwMode="auto">
                  <a:xfrm>
                    <a:off x="3490914" y="4279900"/>
                    <a:ext cx="0" cy="130175"/>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8" name="Line 99">
                    <a:extLst>
                      <a:ext uri="{FF2B5EF4-FFF2-40B4-BE49-F238E27FC236}">
                        <a16:creationId xmlns:a16="http://schemas.microsoft.com/office/drawing/2014/main" id="{CE0BB141-1D79-927C-AC83-E6409FEA7BE5}"/>
                      </a:ext>
                    </a:extLst>
                  </p:cNvPr>
                  <p:cNvSpPr>
                    <a:spLocks noChangeShapeType="1"/>
                  </p:cNvSpPr>
                  <p:nvPr/>
                </p:nvSpPr>
                <p:spPr bwMode="auto">
                  <a:xfrm>
                    <a:off x="3465514" y="4467225"/>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9" name="Line 100">
                    <a:extLst>
                      <a:ext uri="{FF2B5EF4-FFF2-40B4-BE49-F238E27FC236}">
                        <a16:creationId xmlns:a16="http://schemas.microsoft.com/office/drawing/2014/main" id="{0F9DAB8D-D4DA-F6A2-9318-9726AD1F4F85}"/>
                      </a:ext>
                    </a:extLst>
                  </p:cNvPr>
                  <p:cNvSpPr>
                    <a:spLocks noChangeShapeType="1"/>
                  </p:cNvSpPr>
                  <p:nvPr/>
                </p:nvSpPr>
                <p:spPr bwMode="auto">
                  <a:xfrm>
                    <a:off x="3544889" y="4406900"/>
                    <a:ext cx="0" cy="12541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0" name="Line 101">
                    <a:extLst>
                      <a:ext uri="{FF2B5EF4-FFF2-40B4-BE49-F238E27FC236}">
                        <a16:creationId xmlns:a16="http://schemas.microsoft.com/office/drawing/2014/main" id="{D711FFE0-F059-17E8-F6DE-A639AB571579}"/>
                      </a:ext>
                    </a:extLst>
                  </p:cNvPr>
                  <p:cNvSpPr>
                    <a:spLocks noChangeShapeType="1"/>
                  </p:cNvSpPr>
                  <p:nvPr/>
                </p:nvSpPr>
                <p:spPr bwMode="auto">
                  <a:xfrm>
                    <a:off x="4348164" y="4845050"/>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1" name="Line 102">
                    <a:extLst>
                      <a:ext uri="{FF2B5EF4-FFF2-40B4-BE49-F238E27FC236}">
                        <a16:creationId xmlns:a16="http://schemas.microsoft.com/office/drawing/2014/main" id="{50BBF1A4-66B4-AC76-1EDC-7F6BF6B97441}"/>
                      </a:ext>
                    </a:extLst>
                  </p:cNvPr>
                  <p:cNvSpPr>
                    <a:spLocks noChangeShapeType="1"/>
                  </p:cNvSpPr>
                  <p:nvPr/>
                </p:nvSpPr>
                <p:spPr bwMode="auto">
                  <a:xfrm>
                    <a:off x="4427539" y="4783138"/>
                    <a:ext cx="0" cy="12700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2" name="Line 103">
                    <a:extLst>
                      <a:ext uri="{FF2B5EF4-FFF2-40B4-BE49-F238E27FC236}">
                        <a16:creationId xmlns:a16="http://schemas.microsoft.com/office/drawing/2014/main" id="{4B26B7EB-B457-9405-BC27-4ACACFE8085F}"/>
                      </a:ext>
                    </a:extLst>
                  </p:cNvPr>
                  <p:cNvSpPr>
                    <a:spLocks noChangeShapeType="1"/>
                  </p:cNvSpPr>
                  <p:nvPr/>
                </p:nvSpPr>
                <p:spPr bwMode="auto">
                  <a:xfrm>
                    <a:off x="4440239" y="5259388"/>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3" name="Line 104">
                    <a:extLst>
                      <a:ext uri="{FF2B5EF4-FFF2-40B4-BE49-F238E27FC236}">
                        <a16:creationId xmlns:a16="http://schemas.microsoft.com/office/drawing/2014/main" id="{8CFE410C-A6B6-20A0-A1AF-9639575BB5DC}"/>
                      </a:ext>
                    </a:extLst>
                  </p:cNvPr>
                  <p:cNvSpPr>
                    <a:spLocks noChangeShapeType="1"/>
                  </p:cNvSpPr>
                  <p:nvPr/>
                </p:nvSpPr>
                <p:spPr bwMode="auto">
                  <a:xfrm>
                    <a:off x="4519614" y="5199063"/>
                    <a:ext cx="0" cy="12541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4" name="Line 105">
                    <a:extLst>
                      <a:ext uri="{FF2B5EF4-FFF2-40B4-BE49-F238E27FC236}">
                        <a16:creationId xmlns:a16="http://schemas.microsoft.com/office/drawing/2014/main" id="{D5D739C9-4BF8-3415-2234-AAABBE6FF094}"/>
                      </a:ext>
                    </a:extLst>
                  </p:cNvPr>
                  <p:cNvSpPr>
                    <a:spLocks noChangeShapeType="1"/>
                  </p:cNvSpPr>
                  <p:nvPr/>
                </p:nvSpPr>
                <p:spPr bwMode="auto">
                  <a:xfrm>
                    <a:off x="5432426" y="5697538"/>
                    <a:ext cx="155575"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5" name="Line 106">
                    <a:extLst>
                      <a:ext uri="{FF2B5EF4-FFF2-40B4-BE49-F238E27FC236}">
                        <a16:creationId xmlns:a16="http://schemas.microsoft.com/office/drawing/2014/main" id="{09CA1807-89DA-24F5-4D5B-2BED1906CEBA}"/>
                      </a:ext>
                    </a:extLst>
                  </p:cNvPr>
                  <p:cNvSpPr>
                    <a:spLocks noChangeShapeType="1"/>
                  </p:cNvSpPr>
                  <p:nvPr/>
                </p:nvSpPr>
                <p:spPr bwMode="auto">
                  <a:xfrm>
                    <a:off x="5508626" y="5634038"/>
                    <a:ext cx="0" cy="128587"/>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6" name="Line 107">
                    <a:extLst>
                      <a:ext uri="{FF2B5EF4-FFF2-40B4-BE49-F238E27FC236}">
                        <a16:creationId xmlns:a16="http://schemas.microsoft.com/office/drawing/2014/main" id="{695E1F56-D67B-53DA-4AC3-47D2CF471066}"/>
                      </a:ext>
                    </a:extLst>
                  </p:cNvPr>
                  <p:cNvSpPr>
                    <a:spLocks noChangeShapeType="1"/>
                  </p:cNvSpPr>
                  <p:nvPr/>
                </p:nvSpPr>
                <p:spPr bwMode="auto">
                  <a:xfrm>
                    <a:off x="6434139" y="5953125"/>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7" name="Line 108">
                    <a:extLst>
                      <a:ext uri="{FF2B5EF4-FFF2-40B4-BE49-F238E27FC236}">
                        <a16:creationId xmlns:a16="http://schemas.microsoft.com/office/drawing/2014/main" id="{D3B3915F-3423-A2C3-2778-336D8709E10B}"/>
                      </a:ext>
                    </a:extLst>
                  </p:cNvPr>
                  <p:cNvSpPr>
                    <a:spLocks noChangeShapeType="1"/>
                  </p:cNvSpPr>
                  <p:nvPr/>
                </p:nvSpPr>
                <p:spPr bwMode="auto">
                  <a:xfrm>
                    <a:off x="6513514" y="5888038"/>
                    <a:ext cx="0" cy="130175"/>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8" name="Line 109">
                    <a:extLst>
                      <a:ext uri="{FF2B5EF4-FFF2-40B4-BE49-F238E27FC236}">
                        <a16:creationId xmlns:a16="http://schemas.microsoft.com/office/drawing/2014/main" id="{2ECDE6BC-8009-1509-DD00-2E9D4060A9FB}"/>
                      </a:ext>
                    </a:extLst>
                  </p:cNvPr>
                  <p:cNvSpPr>
                    <a:spLocks noChangeShapeType="1"/>
                  </p:cNvSpPr>
                  <p:nvPr/>
                </p:nvSpPr>
                <p:spPr bwMode="auto">
                  <a:xfrm>
                    <a:off x="7418389" y="6197600"/>
                    <a:ext cx="153988"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9" name="Line 110">
                    <a:extLst>
                      <a:ext uri="{FF2B5EF4-FFF2-40B4-BE49-F238E27FC236}">
                        <a16:creationId xmlns:a16="http://schemas.microsoft.com/office/drawing/2014/main" id="{E640449A-B6F2-4FD9-139B-566A72A9F023}"/>
                      </a:ext>
                    </a:extLst>
                  </p:cNvPr>
                  <p:cNvSpPr>
                    <a:spLocks noChangeShapeType="1"/>
                  </p:cNvSpPr>
                  <p:nvPr/>
                </p:nvSpPr>
                <p:spPr bwMode="auto">
                  <a:xfrm>
                    <a:off x="7497764" y="6134100"/>
                    <a:ext cx="0" cy="12541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0" name="Line 111">
                    <a:extLst>
                      <a:ext uri="{FF2B5EF4-FFF2-40B4-BE49-F238E27FC236}">
                        <a16:creationId xmlns:a16="http://schemas.microsoft.com/office/drawing/2014/main" id="{C74EB804-23E1-B69B-212C-442C6CB2EFCA}"/>
                      </a:ext>
                    </a:extLst>
                  </p:cNvPr>
                  <p:cNvSpPr>
                    <a:spLocks noChangeShapeType="1"/>
                  </p:cNvSpPr>
                  <p:nvPr/>
                </p:nvSpPr>
                <p:spPr bwMode="auto">
                  <a:xfrm>
                    <a:off x="7681914" y="6276975"/>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1" name="Line 112">
                    <a:extLst>
                      <a:ext uri="{FF2B5EF4-FFF2-40B4-BE49-F238E27FC236}">
                        <a16:creationId xmlns:a16="http://schemas.microsoft.com/office/drawing/2014/main" id="{52843832-FEA3-2BB5-B7BA-FC3A26092149}"/>
                      </a:ext>
                    </a:extLst>
                  </p:cNvPr>
                  <p:cNvSpPr>
                    <a:spLocks noChangeShapeType="1"/>
                  </p:cNvSpPr>
                  <p:nvPr/>
                </p:nvSpPr>
                <p:spPr bwMode="auto">
                  <a:xfrm>
                    <a:off x="7748854" y="6215063"/>
                    <a:ext cx="0" cy="12541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2" name="Line 113">
                    <a:extLst>
                      <a:ext uri="{FF2B5EF4-FFF2-40B4-BE49-F238E27FC236}">
                        <a16:creationId xmlns:a16="http://schemas.microsoft.com/office/drawing/2014/main" id="{A3AAFFFE-B645-7F8E-4449-C09F9F98243F}"/>
                      </a:ext>
                    </a:extLst>
                  </p:cNvPr>
                  <p:cNvSpPr>
                    <a:spLocks noChangeShapeType="1"/>
                  </p:cNvSpPr>
                  <p:nvPr/>
                </p:nvSpPr>
                <p:spPr bwMode="auto">
                  <a:xfrm>
                    <a:off x="8191501" y="6310313"/>
                    <a:ext cx="160338"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3" name="Line 114">
                    <a:extLst>
                      <a:ext uri="{FF2B5EF4-FFF2-40B4-BE49-F238E27FC236}">
                        <a16:creationId xmlns:a16="http://schemas.microsoft.com/office/drawing/2014/main" id="{0AC83511-9BE2-DB16-5EFD-3FC4323365FF}"/>
                      </a:ext>
                    </a:extLst>
                  </p:cNvPr>
                  <p:cNvSpPr>
                    <a:spLocks noChangeShapeType="1"/>
                  </p:cNvSpPr>
                  <p:nvPr/>
                </p:nvSpPr>
                <p:spPr bwMode="auto">
                  <a:xfrm>
                    <a:off x="8272464" y="6245225"/>
                    <a:ext cx="0" cy="12700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4" name="Line 115">
                    <a:extLst>
                      <a:ext uri="{FF2B5EF4-FFF2-40B4-BE49-F238E27FC236}">
                        <a16:creationId xmlns:a16="http://schemas.microsoft.com/office/drawing/2014/main" id="{0D272F33-5D42-A04A-E168-6C25CF43EF16}"/>
                      </a:ext>
                    </a:extLst>
                  </p:cNvPr>
                  <p:cNvSpPr>
                    <a:spLocks noChangeShapeType="1"/>
                  </p:cNvSpPr>
                  <p:nvPr/>
                </p:nvSpPr>
                <p:spPr bwMode="auto">
                  <a:xfrm>
                    <a:off x="8459789" y="6391275"/>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5" name="Line 116">
                    <a:extLst>
                      <a:ext uri="{FF2B5EF4-FFF2-40B4-BE49-F238E27FC236}">
                        <a16:creationId xmlns:a16="http://schemas.microsoft.com/office/drawing/2014/main" id="{6DAAE88F-0DBA-030A-4DC0-E8760EDAFB07}"/>
                      </a:ext>
                    </a:extLst>
                  </p:cNvPr>
                  <p:cNvSpPr>
                    <a:spLocks noChangeShapeType="1"/>
                  </p:cNvSpPr>
                  <p:nvPr/>
                </p:nvSpPr>
                <p:spPr bwMode="auto">
                  <a:xfrm>
                    <a:off x="8539164" y="6330950"/>
                    <a:ext cx="0" cy="12541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6" name="Line 117">
                    <a:extLst>
                      <a:ext uri="{FF2B5EF4-FFF2-40B4-BE49-F238E27FC236}">
                        <a16:creationId xmlns:a16="http://schemas.microsoft.com/office/drawing/2014/main" id="{06AD268A-309C-2E4C-827D-5535257440D8}"/>
                      </a:ext>
                    </a:extLst>
                  </p:cNvPr>
                  <p:cNvSpPr>
                    <a:spLocks noChangeShapeType="1"/>
                  </p:cNvSpPr>
                  <p:nvPr/>
                </p:nvSpPr>
                <p:spPr bwMode="auto">
                  <a:xfrm>
                    <a:off x="10453689" y="6745288"/>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7" name="Line 118">
                    <a:extLst>
                      <a:ext uri="{FF2B5EF4-FFF2-40B4-BE49-F238E27FC236}">
                        <a16:creationId xmlns:a16="http://schemas.microsoft.com/office/drawing/2014/main" id="{573881AA-6811-0742-A43C-552B31F915F9}"/>
                      </a:ext>
                    </a:extLst>
                  </p:cNvPr>
                  <p:cNvSpPr>
                    <a:spLocks noChangeShapeType="1"/>
                  </p:cNvSpPr>
                  <p:nvPr/>
                </p:nvSpPr>
                <p:spPr bwMode="auto">
                  <a:xfrm>
                    <a:off x="10533064" y="6681788"/>
                    <a:ext cx="0" cy="128587"/>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8" name="Line 119">
                    <a:extLst>
                      <a:ext uri="{FF2B5EF4-FFF2-40B4-BE49-F238E27FC236}">
                        <a16:creationId xmlns:a16="http://schemas.microsoft.com/office/drawing/2014/main" id="{56161ECC-2B65-522D-AEFA-7017D32D9D10}"/>
                      </a:ext>
                    </a:extLst>
                  </p:cNvPr>
                  <p:cNvSpPr>
                    <a:spLocks noChangeShapeType="1"/>
                  </p:cNvSpPr>
                  <p:nvPr/>
                </p:nvSpPr>
                <p:spPr bwMode="auto">
                  <a:xfrm>
                    <a:off x="10650539" y="6777038"/>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9" name="Line 120">
                    <a:extLst>
                      <a:ext uri="{FF2B5EF4-FFF2-40B4-BE49-F238E27FC236}">
                        <a16:creationId xmlns:a16="http://schemas.microsoft.com/office/drawing/2014/main" id="{D170032D-FBE7-361D-2459-95256CF3532F}"/>
                      </a:ext>
                    </a:extLst>
                  </p:cNvPr>
                  <p:cNvSpPr>
                    <a:spLocks noChangeShapeType="1"/>
                  </p:cNvSpPr>
                  <p:nvPr/>
                </p:nvSpPr>
                <p:spPr bwMode="auto">
                  <a:xfrm>
                    <a:off x="10729914" y="6711950"/>
                    <a:ext cx="0" cy="128587"/>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0" name="Line 121">
                    <a:extLst>
                      <a:ext uri="{FF2B5EF4-FFF2-40B4-BE49-F238E27FC236}">
                        <a16:creationId xmlns:a16="http://schemas.microsoft.com/office/drawing/2014/main" id="{3E9F8208-591C-8A69-46B8-DDC7F2089EFC}"/>
                      </a:ext>
                    </a:extLst>
                  </p:cNvPr>
                  <p:cNvSpPr>
                    <a:spLocks noChangeShapeType="1"/>
                  </p:cNvSpPr>
                  <p:nvPr/>
                </p:nvSpPr>
                <p:spPr bwMode="auto">
                  <a:xfrm>
                    <a:off x="11888789" y="6824663"/>
                    <a:ext cx="160338"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1" name="Line 122">
                    <a:extLst>
                      <a:ext uri="{FF2B5EF4-FFF2-40B4-BE49-F238E27FC236}">
                        <a16:creationId xmlns:a16="http://schemas.microsoft.com/office/drawing/2014/main" id="{EE5BF9B1-2B71-DD8C-89FA-2F20EE54CFDB}"/>
                      </a:ext>
                    </a:extLst>
                  </p:cNvPr>
                  <p:cNvSpPr>
                    <a:spLocks noChangeShapeType="1"/>
                  </p:cNvSpPr>
                  <p:nvPr/>
                </p:nvSpPr>
                <p:spPr bwMode="auto">
                  <a:xfrm>
                    <a:off x="11980601" y="6759575"/>
                    <a:ext cx="0" cy="128587"/>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2" name="Line 123">
                    <a:extLst>
                      <a:ext uri="{FF2B5EF4-FFF2-40B4-BE49-F238E27FC236}">
                        <a16:creationId xmlns:a16="http://schemas.microsoft.com/office/drawing/2014/main" id="{BCEBDDE0-8168-2B83-6C52-B9064B26612A}"/>
                      </a:ext>
                    </a:extLst>
                  </p:cNvPr>
                  <p:cNvSpPr>
                    <a:spLocks noChangeShapeType="1"/>
                  </p:cNvSpPr>
                  <p:nvPr/>
                </p:nvSpPr>
                <p:spPr bwMode="auto">
                  <a:xfrm>
                    <a:off x="11985626" y="6824663"/>
                    <a:ext cx="158750"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3" name="Line 124">
                    <a:extLst>
                      <a:ext uri="{FF2B5EF4-FFF2-40B4-BE49-F238E27FC236}">
                        <a16:creationId xmlns:a16="http://schemas.microsoft.com/office/drawing/2014/main" id="{2B0A6876-B5F0-3B0F-4A99-3FD851F3E358}"/>
                      </a:ext>
                    </a:extLst>
                  </p:cNvPr>
                  <p:cNvSpPr>
                    <a:spLocks noChangeShapeType="1"/>
                  </p:cNvSpPr>
                  <p:nvPr/>
                </p:nvSpPr>
                <p:spPr bwMode="auto">
                  <a:xfrm>
                    <a:off x="12056711" y="6759575"/>
                    <a:ext cx="0" cy="128587"/>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4" name="Line 125">
                    <a:extLst>
                      <a:ext uri="{FF2B5EF4-FFF2-40B4-BE49-F238E27FC236}">
                        <a16:creationId xmlns:a16="http://schemas.microsoft.com/office/drawing/2014/main" id="{E0870ED1-8A4F-4095-4370-68DEF5A6F057}"/>
                      </a:ext>
                    </a:extLst>
                  </p:cNvPr>
                  <p:cNvSpPr>
                    <a:spLocks noChangeShapeType="1"/>
                  </p:cNvSpPr>
                  <p:nvPr/>
                </p:nvSpPr>
                <p:spPr bwMode="auto">
                  <a:xfrm>
                    <a:off x="14890751" y="6824663"/>
                    <a:ext cx="155575"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5" name="Line 126">
                    <a:extLst>
                      <a:ext uri="{FF2B5EF4-FFF2-40B4-BE49-F238E27FC236}">
                        <a16:creationId xmlns:a16="http://schemas.microsoft.com/office/drawing/2014/main" id="{20832462-D95E-7A65-B905-65FAEE98CA13}"/>
                      </a:ext>
                    </a:extLst>
                  </p:cNvPr>
                  <p:cNvSpPr>
                    <a:spLocks noChangeShapeType="1"/>
                  </p:cNvSpPr>
                  <p:nvPr/>
                </p:nvSpPr>
                <p:spPr bwMode="auto">
                  <a:xfrm>
                    <a:off x="14971714" y="6759575"/>
                    <a:ext cx="0" cy="128587"/>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6" name="Line 122">
                    <a:extLst>
                      <a:ext uri="{FF2B5EF4-FFF2-40B4-BE49-F238E27FC236}">
                        <a16:creationId xmlns:a16="http://schemas.microsoft.com/office/drawing/2014/main" id="{6F283656-FC6E-8812-1143-64E49DDCDF45}"/>
                      </a:ext>
                    </a:extLst>
                  </p:cNvPr>
                  <p:cNvSpPr>
                    <a:spLocks noChangeShapeType="1"/>
                  </p:cNvSpPr>
                  <p:nvPr/>
                </p:nvSpPr>
                <p:spPr bwMode="auto">
                  <a:xfrm>
                    <a:off x="11946792" y="6759575"/>
                    <a:ext cx="0" cy="128587"/>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7" name="Line 112">
                    <a:extLst>
                      <a:ext uri="{FF2B5EF4-FFF2-40B4-BE49-F238E27FC236}">
                        <a16:creationId xmlns:a16="http://schemas.microsoft.com/office/drawing/2014/main" id="{6421A391-8FAB-9995-F2D2-493883A13229}"/>
                      </a:ext>
                    </a:extLst>
                  </p:cNvPr>
                  <p:cNvSpPr>
                    <a:spLocks noChangeShapeType="1"/>
                  </p:cNvSpPr>
                  <p:nvPr/>
                </p:nvSpPr>
                <p:spPr bwMode="auto">
                  <a:xfrm>
                    <a:off x="7776707" y="6215063"/>
                    <a:ext cx="0" cy="12541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8" name="Line 95">
                    <a:extLst>
                      <a:ext uri="{FF2B5EF4-FFF2-40B4-BE49-F238E27FC236}">
                        <a16:creationId xmlns:a16="http://schemas.microsoft.com/office/drawing/2014/main" id="{3C8352F7-B352-C619-90D2-DB2777F78568}"/>
                      </a:ext>
                    </a:extLst>
                  </p:cNvPr>
                  <p:cNvSpPr>
                    <a:spLocks noChangeShapeType="1"/>
                  </p:cNvSpPr>
                  <p:nvPr/>
                </p:nvSpPr>
                <p:spPr bwMode="auto">
                  <a:xfrm>
                    <a:off x="3273429" y="4017964"/>
                    <a:ext cx="153989" cy="0"/>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9" name="Line 96">
                    <a:extLst>
                      <a:ext uri="{FF2B5EF4-FFF2-40B4-BE49-F238E27FC236}">
                        <a16:creationId xmlns:a16="http://schemas.microsoft.com/office/drawing/2014/main" id="{42E28AF3-4FF7-A085-B805-569A90C95F3B}"/>
                      </a:ext>
                    </a:extLst>
                  </p:cNvPr>
                  <p:cNvSpPr>
                    <a:spLocks noChangeShapeType="1"/>
                  </p:cNvSpPr>
                  <p:nvPr/>
                </p:nvSpPr>
                <p:spPr bwMode="auto">
                  <a:xfrm>
                    <a:off x="3360476" y="3948113"/>
                    <a:ext cx="0" cy="125412"/>
                  </a:xfrm>
                  <a:prstGeom prst="line">
                    <a:avLst/>
                  </a:prstGeom>
                  <a:noFill/>
                  <a:ln w="12700" cap="flat">
                    <a:solidFill>
                      <a:srgbClr val="7F7F7F"/>
                    </a:solidFill>
                    <a:prstDash val="solid"/>
                    <a:miter lim="800000"/>
                    <a:headEnd/>
                    <a:tailEnd/>
                  </a:ln>
                  <a:extLst>
                    <a:ext uri="{909E8E84-426E-40DD-AFC4-6F175D3DCCD1}">
                      <a14:hiddenFill xmlns:a14="http://schemas.microsoft.com/office/drawing/2010/main">
                        <a:noFill/>
                      </a14:hiddenFill>
                    </a:ext>
                  </a:extLst>
                </p:spPr>
                <p:txBody>
                  <a:bodyPr vert="horz" wrap="square" lIns="60960" tIns="30480" rIns="60960" bIns="3048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grpSp>
        <p:cxnSp>
          <p:nvCxnSpPr>
            <p:cNvPr id="1401" name="Straight Connector 1400">
              <a:extLst>
                <a:ext uri="{FF2B5EF4-FFF2-40B4-BE49-F238E27FC236}">
                  <a16:creationId xmlns:a16="http://schemas.microsoft.com/office/drawing/2014/main" id="{57B2A698-CB79-209F-D2C6-FC16916EAAD5}"/>
                </a:ext>
              </a:extLst>
            </p:cNvPr>
            <p:cNvCxnSpPr/>
            <p:nvPr/>
          </p:nvCxnSpPr>
          <p:spPr>
            <a:xfrm flipV="1">
              <a:off x="6695281" y="5307544"/>
              <a:ext cx="0" cy="1440000"/>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1402" name="TextBox 1401">
              <a:extLst>
                <a:ext uri="{FF2B5EF4-FFF2-40B4-BE49-F238E27FC236}">
                  <a16:creationId xmlns:a16="http://schemas.microsoft.com/office/drawing/2014/main" id="{BB2903CD-596B-93D6-8073-07261B15B955}"/>
                </a:ext>
              </a:extLst>
            </p:cNvPr>
            <p:cNvSpPr txBox="1"/>
            <p:nvPr/>
          </p:nvSpPr>
          <p:spPr>
            <a:xfrm>
              <a:off x="4573010" y="4078390"/>
              <a:ext cx="881393" cy="35384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SG" sz="933" b="0"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57.4%</a:t>
              </a:r>
            </a:p>
          </p:txBody>
        </p:sp>
        <p:sp>
          <p:nvSpPr>
            <p:cNvPr id="1403" name="TextBox 1402">
              <a:extLst>
                <a:ext uri="{FF2B5EF4-FFF2-40B4-BE49-F238E27FC236}">
                  <a16:creationId xmlns:a16="http://schemas.microsoft.com/office/drawing/2014/main" id="{30C1357B-A463-75B1-B7D5-8C38A2F22AC2}"/>
                </a:ext>
              </a:extLst>
            </p:cNvPr>
            <p:cNvSpPr txBox="1"/>
            <p:nvPr/>
          </p:nvSpPr>
          <p:spPr>
            <a:xfrm>
              <a:off x="6709306" y="4958870"/>
              <a:ext cx="910725" cy="35384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SG" sz="933" b="0"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34.1%</a:t>
              </a:r>
            </a:p>
          </p:txBody>
        </p:sp>
        <p:sp>
          <p:nvSpPr>
            <p:cNvPr id="1404" name="TextBox 1403">
              <a:extLst>
                <a:ext uri="{FF2B5EF4-FFF2-40B4-BE49-F238E27FC236}">
                  <a16:creationId xmlns:a16="http://schemas.microsoft.com/office/drawing/2014/main" id="{05EC7725-59B8-2337-A171-2A5B535FF992}"/>
                </a:ext>
              </a:extLst>
            </p:cNvPr>
            <p:cNvSpPr txBox="1"/>
            <p:nvPr/>
          </p:nvSpPr>
          <p:spPr>
            <a:xfrm>
              <a:off x="4585922" y="4816969"/>
              <a:ext cx="917723" cy="35384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SG" sz="933" b="0"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t>39.6%</a:t>
              </a:r>
            </a:p>
          </p:txBody>
        </p:sp>
        <p:sp>
          <p:nvSpPr>
            <p:cNvPr id="1405" name="TextBox 1404">
              <a:extLst>
                <a:ext uri="{FF2B5EF4-FFF2-40B4-BE49-F238E27FC236}">
                  <a16:creationId xmlns:a16="http://schemas.microsoft.com/office/drawing/2014/main" id="{96E9D497-4B27-9848-2670-76505A46FAAF}"/>
                </a:ext>
              </a:extLst>
            </p:cNvPr>
            <p:cNvSpPr txBox="1"/>
            <p:nvPr/>
          </p:nvSpPr>
          <p:spPr>
            <a:xfrm>
              <a:off x="6693692" y="5613047"/>
              <a:ext cx="1061666" cy="35384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SG" sz="933" b="0" i="0" u="none" strike="noStrike" kern="1200" cap="none" spc="0" normalizeH="0" baseline="0" noProof="0">
                  <a:ln>
                    <a:noFill/>
                  </a:ln>
                  <a:solidFill>
                    <a:prstClr val="white">
                      <a:lumMod val="50000"/>
                    </a:prstClr>
                  </a:solidFill>
                  <a:effectLst/>
                  <a:uLnTx/>
                  <a:uFillTx/>
                  <a:latin typeface="Arial" panose="020B0604020202020204" pitchFamily="34" charset="0"/>
                  <a:ea typeface="+mn-ea"/>
                  <a:cs typeface="Arial" panose="020B0604020202020204" pitchFamily="34" charset="0"/>
                </a:rPr>
                <a:t>18.1%</a:t>
              </a:r>
            </a:p>
          </p:txBody>
        </p:sp>
      </p:grpSp>
      <p:grpSp>
        <p:nvGrpSpPr>
          <p:cNvPr id="1538" name="Group 1537">
            <a:extLst>
              <a:ext uri="{FF2B5EF4-FFF2-40B4-BE49-F238E27FC236}">
                <a16:creationId xmlns:a16="http://schemas.microsoft.com/office/drawing/2014/main" id="{3E1697AF-4167-AED1-375E-97038A252F39}"/>
              </a:ext>
            </a:extLst>
          </p:cNvPr>
          <p:cNvGrpSpPr/>
          <p:nvPr/>
        </p:nvGrpSpPr>
        <p:grpSpPr>
          <a:xfrm>
            <a:off x="42078" y="4510807"/>
            <a:ext cx="8773393" cy="619701"/>
            <a:chOff x="79003" y="7750420"/>
            <a:chExt cx="12428500" cy="1287325"/>
          </a:xfrm>
        </p:grpSpPr>
        <p:grpSp>
          <p:nvGrpSpPr>
            <p:cNvPr id="1539" name="Group 1538">
              <a:extLst>
                <a:ext uri="{FF2B5EF4-FFF2-40B4-BE49-F238E27FC236}">
                  <a16:creationId xmlns:a16="http://schemas.microsoft.com/office/drawing/2014/main" id="{A730ACC6-31E9-2FA4-0B51-1EC08DFF87C7}"/>
                </a:ext>
              </a:extLst>
            </p:cNvPr>
            <p:cNvGrpSpPr/>
            <p:nvPr/>
          </p:nvGrpSpPr>
          <p:grpSpPr>
            <a:xfrm>
              <a:off x="79003" y="8181381"/>
              <a:ext cx="10401892" cy="856364"/>
              <a:chOff x="-2275086" y="7614736"/>
              <a:chExt cx="17082154" cy="690817"/>
            </a:xfrm>
          </p:grpSpPr>
          <p:sp>
            <p:nvSpPr>
              <p:cNvPr id="1566" name="TextBox 1565">
                <a:extLst>
                  <a:ext uri="{FF2B5EF4-FFF2-40B4-BE49-F238E27FC236}">
                    <a16:creationId xmlns:a16="http://schemas.microsoft.com/office/drawing/2014/main" id="{04F6C64F-7037-B742-73A9-345440584D37}"/>
                  </a:ext>
                </a:extLst>
              </p:cNvPr>
              <p:cNvSpPr txBox="1"/>
              <p:nvPr/>
            </p:nvSpPr>
            <p:spPr>
              <a:xfrm>
                <a:off x="-508609" y="7614736"/>
                <a:ext cx="1661676" cy="240580"/>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933"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No. at risk</a:t>
                </a:r>
              </a:p>
            </p:txBody>
          </p:sp>
          <p:sp>
            <p:nvSpPr>
              <p:cNvPr id="1567" name="TextBox 1566">
                <a:extLst>
                  <a:ext uri="{FF2B5EF4-FFF2-40B4-BE49-F238E27FC236}">
                    <a16:creationId xmlns:a16="http://schemas.microsoft.com/office/drawing/2014/main" id="{0D346EA5-85F5-1CB4-F354-402CE0CAC3B9}"/>
                  </a:ext>
                </a:extLst>
              </p:cNvPr>
              <p:cNvSpPr txBox="1"/>
              <p:nvPr/>
            </p:nvSpPr>
            <p:spPr>
              <a:xfrm>
                <a:off x="-2275086" y="7812867"/>
                <a:ext cx="3428153" cy="481159"/>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err="1">
                    <a:ln>
                      <a:noFill/>
                    </a:ln>
                    <a:solidFill>
                      <a:srgbClr val="6E1E50"/>
                    </a:solidFill>
                    <a:effectLst/>
                    <a:uLnTx/>
                    <a:uFillTx/>
                    <a:latin typeface="Arial" panose="020B0604020202020204" pitchFamily="34" charset="0"/>
                    <a:ea typeface="+mn-ea"/>
                    <a:cs typeface="Arial" panose="020B0604020202020204" pitchFamily="34" charset="0"/>
                  </a:rPr>
                  <a:t>Giredestrant</a:t>
                </a:r>
                <a:r>
                  <a:rPr kumimoji="0" lang="en-GB" sz="933" b="0"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rPr>
                  <a:t> + </a:t>
                </a:r>
                <a:r>
                  <a:rPr kumimoji="0" lang="en-GB" sz="933" b="0" i="0" u="none" strike="noStrike" kern="1200" cap="none" spc="0" normalizeH="0" baseline="0" noProof="0" err="1">
                    <a:ln>
                      <a:noFill/>
                    </a:ln>
                    <a:solidFill>
                      <a:srgbClr val="6E1E50"/>
                    </a:solidFill>
                    <a:effectLst/>
                    <a:uLnTx/>
                    <a:uFillTx/>
                    <a:latin typeface="Arial" panose="020B0604020202020204" pitchFamily="34" charset="0"/>
                    <a:ea typeface="+mn-ea"/>
                    <a:cs typeface="Arial" panose="020B0604020202020204" pitchFamily="34" charset="0"/>
                  </a:rPr>
                  <a:t>everolimus</a:t>
                </a:r>
                <a:endParaRPr kumimoji="0" lang="en-GB" sz="933" b="0" i="0" u="none" strike="noStrike" kern="1200" cap="none" spc="0" normalizeH="0" baseline="0" noProof="0">
                  <a:ln>
                    <a:noFill/>
                  </a:ln>
                  <a:solidFill>
                    <a:srgbClr val="6E1E50"/>
                  </a:solidFill>
                  <a:effectLst/>
                  <a:uLnTx/>
                  <a:uFillTx/>
                  <a:latin typeface="Arial" panose="020B0604020202020204" pitchFamily="34" charset="0"/>
                  <a:ea typeface="+mn-ea"/>
                  <a:cs typeface="Arial" panose="020B0604020202020204" pitchFamily="34" charset="0"/>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srgbClr val="7F7F7F"/>
                    </a:solidFill>
                    <a:effectLst/>
                    <a:uLnTx/>
                    <a:uFillTx/>
                    <a:latin typeface="Arial" panose="020B0604020202020204" pitchFamily="34" charset="0"/>
                    <a:ea typeface="+mn-ea"/>
                    <a:cs typeface="Arial" panose="020B0604020202020204" pitchFamily="34" charset="0"/>
                  </a:rPr>
                  <a:t>SOC ET + </a:t>
                </a:r>
                <a:r>
                  <a:rPr kumimoji="0" lang="en-GB" sz="933" b="0" i="0" u="none" strike="noStrike" kern="1200" cap="none" spc="0" normalizeH="0" baseline="0" noProof="0" err="1">
                    <a:ln>
                      <a:noFill/>
                    </a:ln>
                    <a:solidFill>
                      <a:srgbClr val="7F7F7F"/>
                    </a:solidFill>
                    <a:effectLst/>
                    <a:uLnTx/>
                    <a:uFillTx/>
                    <a:latin typeface="Arial" panose="020B0604020202020204" pitchFamily="34" charset="0"/>
                    <a:ea typeface="+mn-ea"/>
                    <a:cs typeface="Arial" panose="020B0604020202020204" pitchFamily="34" charset="0"/>
                  </a:rPr>
                  <a:t>everolimus</a:t>
                </a:r>
                <a:endParaRPr kumimoji="0" lang="en-GB" sz="933" b="0" i="0" u="none" strike="noStrike" kern="1200" cap="none" spc="0" normalizeH="0" baseline="0" noProof="0">
                  <a:ln>
                    <a:noFill/>
                  </a:ln>
                  <a:solidFill>
                    <a:srgbClr val="7F7F7F"/>
                  </a:solidFill>
                  <a:effectLst/>
                  <a:uLnTx/>
                  <a:uFillTx/>
                  <a:latin typeface="Arial" panose="020B0604020202020204" pitchFamily="34" charset="0"/>
                  <a:ea typeface="+mn-ea"/>
                  <a:cs typeface="Arial" panose="020B0604020202020204" pitchFamily="34" charset="0"/>
                </a:endParaRPr>
              </a:p>
            </p:txBody>
          </p:sp>
          <p:sp>
            <p:nvSpPr>
              <p:cNvPr id="1568" name="TextBox 1567">
                <a:extLst>
                  <a:ext uri="{FF2B5EF4-FFF2-40B4-BE49-F238E27FC236}">
                    <a16:creationId xmlns:a16="http://schemas.microsoft.com/office/drawing/2014/main" id="{13D3321A-A366-02AC-F9F4-188867FD16D6}"/>
                  </a:ext>
                </a:extLst>
              </p:cNvPr>
              <p:cNvSpPr txBox="1"/>
              <p:nvPr/>
            </p:nvSpPr>
            <p:spPr>
              <a:xfrm>
                <a:off x="1172187" y="7824393"/>
                <a:ext cx="567154" cy="4811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183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190</a:t>
                </a:r>
              </a:p>
            </p:txBody>
          </p:sp>
          <p:sp>
            <p:nvSpPr>
              <p:cNvPr id="1569" name="TextBox 1568">
                <a:extLst>
                  <a:ext uri="{FF2B5EF4-FFF2-40B4-BE49-F238E27FC236}">
                    <a16:creationId xmlns:a16="http://schemas.microsoft.com/office/drawing/2014/main" id="{3BC8CED1-734F-544D-AFD2-C25115A73349}"/>
                  </a:ext>
                </a:extLst>
              </p:cNvPr>
              <p:cNvSpPr txBox="1"/>
              <p:nvPr/>
            </p:nvSpPr>
            <p:spPr>
              <a:xfrm>
                <a:off x="2695378" y="7824393"/>
                <a:ext cx="747914" cy="4811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149</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131</a:t>
                </a:r>
              </a:p>
            </p:txBody>
          </p:sp>
          <p:sp>
            <p:nvSpPr>
              <p:cNvPr id="1570" name="TextBox 1569">
                <a:extLst>
                  <a:ext uri="{FF2B5EF4-FFF2-40B4-BE49-F238E27FC236}">
                    <a16:creationId xmlns:a16="http://schemas.microsoft.com/office/drawing/2014/main" id="{1949A58C-C47B-C6C3-852C-00CB0B275E27}"/>
                  </a:ext>
                </a:extLst>
              </p:cNvPr>
              <p:cNvSpPr txBox="1"/>
              <p:nvPr/>
            </p:nvSpPr>
            <p:spPr>
              <a:xfrm>
                <a:off x="4510939" y="7824393"/>
                <a:ext cx="446903" cy="4811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95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68</a:t>
                </a:r>
              </a:p>
            </p:txBody>
          </p:sp>
          <p:sp>
            <p:nvSpPr>
              <p:cNvPr id="1571" name="TextBox 1570">
                <a:extLst>
                  <a:ext uri="{FF2B5EF4-FFF2-40B4-BE49-F238E27FC236}">
                    <a16:creationId xmlns:a16="http://schemas.microsoft.com/office/drawing/2014/main" id="{E218E008-E4B7-A3A8-9B32-A49C9F38E207}"/>
                  </a:ext>
                </a:extLst>
              </p:cNvPr>
              <p:cNvSpPr txBox="1"/>
              <p:nvPr/>
            </p:nvSpPr>
            <p:spPr>
              <a:xfrm>
                <a:off x="6162755" y="7824393"/>
                <a:ext cx="446903" cy="4811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70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50</a:t>
                </a:r>
              </a:p>
            </p:txBody>
          </p:sp>
          <p:sp>
            <p:nvSpPr>
              <p:cNvPr id="1572" name="TextBox 1571">
                <a:extLst>
                  <a:ext uri="{FF2B5EF4-FFF2-40B4-BE49-F238E27FC236}">
                    <a16:creationId xmlns:a16="http://schemas.microsoft.com/office/drawing/2014/main" id="{B9D70AF4-DC66-BFA6-0D00-86E784467CF3}"/>
                  </a:ext>
                </a:extLst>
              </p:cNvPr>
              <p:cNvSpPr txBox="1"/>
              <p:nvPr/>
            </p:nvSpPr>
            <p:spPr>
              <a:xfrm>
                <a:off x="7793290" y="7824393"/>
                <a:ext cx="446903" cy="4811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47</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27</a:t>
                </a:r>
              </a:p>
            </p:txBody>
          </p:sp>
          <p:sp>
            <p:nvSpPr>
              <p:cNvPr id="1573" name="TextBox 1572">
                <a:extLst>
                  <a:ext uri="{FF2B5EF4-FFF2-40B4-BE49-F238E27FC236}">
                    <a16:creationId xmlns:a16="http://schemas.microsoft.com/office/drawing/2014/main" id="{6A11E76F-6362-8AF2-B15B-378E23A8DC3D}"/>
                  </a:ext>
                </a:extLst>
              </p:cNvPr>
              <p:cNvSpPr txBox="1"/>
              <p:nvPr/>
            </p:nvSpPr>
            <p:spPr>
              <a:xfrm>
                <a:off x="9445104" y="7824393"/>
                <a:ext cx="446903" cy="4811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29</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14</a:t>
                </a:r>
              </a:p>
            </p:txBody>
          </p:sp>
          <p:sp>
            <p:nvSpPr>
              <p:cNvPr id="1574" name="TextBox 1573">
                <a:extLst>
                  <a:ext uri="{FF2B5EF4-FFF2-40B4-BE49-F238E27FC236}">
                    <a16:creationId xmlns:a16="http://schemas.microsoft.com/office/drawing/2014/main" id="{1F131F7F-604A-6A08-3089-74CD094DCFEA}"/>
                  </a:ext>
                </a:extLst>
              </p:cNvPr>
              <p:cNvSpPr txBox="1"/>
              <p:nvPr/>
            </p:nvSpPr>
            <p:spPr>
              <a:xfrm>
                <a:off x="11075636" y="7824393"/>
                <a:ext cx="446903" cy="4811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7</a:t>
                </a:r>
              </a:p>
            </p:txBody>
          </p:sp>
          <p:sp>
            <p:nvSpPr>
              <p:cNvPr id="1575" name="TextBox 1574">
                <a:extLst>
                  <a:ext uri="{FF2B5EF4-FFF2-40B4-BE49-F238E27FC236}">
                    <a16:creationId xmlns:a16="http://schemas.microsoft.com/office/drawing/2014/main" id="{39D31B7D-47B9-B92B-6B3F-6FE78904598F}"/>
                  </a:ext>
                </a:extLst>
              </p:cNvPr>
              <p:cNvSpPr txBox="1"/>
              <p:nvPr/>
            </p:nvSpPr>
            <p:spPr>
              <a:xfrm>
                <a:off x="12706169" y="7824393"/>
                <a:ext cx="446903" cy="4811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a:t>
                </a:r>
              </a:p>
            </p:txBody>
          </p:sp>
          <p:sp>
            <p:nvSpPr>
              <p:cNvPr id="1576" name="TextBox 1575">
                <a:extLst>
                  <a:ext uri="{FF2B5EF4-FFF2-40B4-BE49-F238E27FC236}">
                    <a16:creationId xmlns:a16="http://schemas.microsoft.com/office/drawing/2014/main" id="{5C222AC0-7DF8-93AC-153C-266491A8F8E2}"/>
                  </a:ext>
                </a:extLst>
              </p:cNvPr>
              <p:cNvSpPr txBox="1"/>
              <p:nvPr/>
            </p:nvSpPr>
            <p:spPr>
              <a:xfrm>
                <a:off x="14360165" y="7824393"/>
                <a:ext cx="446903" cy="48116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a:t>
                </a:r>
              </a:p>
            </p:txBody>
          </p:sp>
        </p:grpSp>
        <p:grpSp>
          <p:nvGrpSpPr>
            <p:cNvPr id="1540" name="Group 1539">
              <a:extLst>
                <a:ext uri="{FF2B5EF4-FFF2-40B4-BE49-F238E27FC236}">
                  <a16:creationId xmlns:a16="http://schemas.microsoft.com/office/drawing/2014/main" id="{6E666B21-9F3F-C49C-9FE4-74B164A55E3F}"/>
                </a:ext>
              </a:extLst>
            </p:cNvPr>
            <p:cNvGrpSpPr/>
            <p:nvPr/>
          </p:nvGrpSpPr>
          <p:grpSpPr>
            <a:xfrm>
              <a:off x="2181831" y="7750420"/>
              <a:ext cx="10325672" cy="818842"/>
              <a:chOff x="1178210" y="7202905"/>
              <a:chExt cx="16956985" cy="660548"/>
            </a:xfrm>
          </p:grpSpPr>
          <p:cxnSp>
            <p:nvCxnSpPr>
              <p:cNvPr id="1541" name="Straight Connector 1540">
                <a:extLst>
                  <a:ext uri="{FF2B5EF4-FFF2-40B4-BE49-F238E27FC236}">
                    <a16:creationId xmlns:a16="http://schemas.microsoft.com/office/drawing/2014/main" id="{676D0FA1-D9D3-AB04-C0EC-57E686F0EAB5}"/>
                  </a:ext>
                </a:extLst>
              </p:cNvPr>
              <p:cNvCxnSpPr>
                <a:cxnSpLocks/>
              </p:cNvCxnSpPr>
              <p:nvPr/>
            </p:nvCxnSpPr>
            <p:spPr>
              <a:xfrm flipH="1">
                <a:off x="1330990" y="7202905"/>
                <a:ext cx="16665740"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42" name="Group 1541">
                <a:extLst>
                  <a:ext uri="{FF2B5EF4-FFF2-40B4-BE49-F238E27FC236}">
                    <a16:creationId xmlns:a16="http://schemas.microsoft.com/office/drawing/2014/main" id="{E9A595F7-EABB-2CB3-6E86-93EDAA3FB41B}"/>
                  </a:ext>
                </a:extLst>
              </p:cNvPr>
              <p:cNvGrpSpPr/>
              <p:nvPr/>
            </p:nvGrpSpPr>
            <p:grpSpPr>
              <a:xfrm>
                <a:off x="1178210" y="7203258"/>
                <a:ext cx="16956985" cy="660195"/>
                <a:chOff x="1178210" y="7203258"/>
                <a:chExt cx="16956985" cy="660195"/>
              </a:xfrm>
            </p:grpSpPr>
            <p:cxnSp>
              <p:nvCxnSpPr>
                <p:cNvPr id="1543" name="Straight Connector 1542">
                  <a:extLst>
                    <a:ext uri="{FF2B5EF4-FFF2-40B4-BE49-F238E27FC236}">
                      <a16:creationId xmlns:a16="http://schemas.microsoft.com/office/drawing/2014/main" id="{8456F2F5-1A77-AD44-1BAA-F30CAC60F480}"/>
                    </a:ext>
                  </a:extLst>
                </p:cNvPr>
                <p:cNvCxnSpPr>
                  <a:cxnSpLocks/>
                </p:cNvCxnSpPr>
                <p:nvPr/>
              </p:nvCxnSpPr>
              <p:spPr>
                <a:xfrm flipV="1">
                  <a:off x="1457359"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4" name="Straight Connector 1543">
                  <a:extLst>
                    <a:ext uri="{FF2B5EF4-FFF2-40B4-BE49-F238E27FC236}">
                      <a16:creationId xmlns:a16="http://schemas.microsoft.com/office/drawing/2014/main" id="{AFAFE313-1FBE-F0E7-86EC-5E720C24F2F7}"/>
                    </a:ext>
                  </a:extLst>
                </p:cNvPr>
                <p:cNvCxnSpPr>
                  <a:cxnSpLocks/>
                </p:cNvCxnSpPr>
                <p:nvPr/>
              </p:nvCxnSpPr>
              <p:spPr>
                <a:xfrm flipV="1">
                  <a:off x="3081538"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5" name="Straight Connector 1544">
                  <a:extLst>
                    <a:ext uri="{FF2B5EF4-FFF2-40B4-BE49-F238E27FC236}">
                      <a16:creationId xmlns:a16="http://schemas.microsoft.com/office/drawing/2014/main" id="{70681BB3-4DF4-A83B-C579-C7237949E949}"/>
                    </a:ext>
                  </a:extLst>
                </p:cNvPr>
                <p:cNvCxnSpPr>
                  <a:cxnSpLocks/>
                </p:cNvCxnSpPr>
                <p:nvPr/>
              </p:nvCxnSpPr>
              <p:spPr>
                <a:xfrm flipV="1">
                  <a:off x="4724901"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6" name="Straight Connector 1545">
                  <a:extLst>
                    <a:ext uri="{FF2B5EF4-FFF2-40B4-BE49-F238E27FC236}">
                      <a16:creationId xmlns:a16="http://schemas.microsoft.com/office/drawing/2014/main" id="{B210A68B-0B80-DD7A-0BF7-D37D9DD674D8}"/>
                    </a:ext>
                  </a:extLst>
                </p:cNvPr>
                <p:cNvCxnSpPr>
                  <a:cxnSpLocks/>
                </p:cNvCxnSpPr>
                <p:nvPr/>
              </p:nvCxnSpPr>
              <p:spPr>
                <a:xfrm flipV="1">
                  <a:off x="6368263"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7" name="Straight Connector 1546">
                  <a:extLst>
                    <a:ext uri="{FF2B5EF4-FFF2-40B4-BE49-F238E27FC236}">
                      <a16:creationId xmlns:a16="http://schemas.microsoft.com/office/drawing/2014/main" id="{DB8FDA75-C329-B041-BE15-7FA37DC378DE}"/>
                    </a:ext>
                  </a:extLst>
                </p:cNvPr>
                <p:cNvCxnSpPr>
                  <a:cxnSpLocks/>
                </p:cNvCxnSpPr>
                <p:nvPr/>
              </p:nvCxnSpPr>
              <p:spPr>
                <a:xfrm flipV="1">
                  <a:off x="8008428"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8" name="Straight Connector 1547">
                  <a:extLst>
                    <a:ext uri="{FF2B5EF4-FFF2-40B4-BE49-F238E27FC236}">
                      <a16:creationId xmlns:a16="http://schemas.microsoft.com/office/drawing/2014/main" id="{565C7144-15FC-8A30-C212-AA2A4B800A7B}"/>
                    </a:ext>
                  </a:extLst>
                </p:cNvPr>
                <p:cNvCxnSpPr>
                  <a:cxnSpLocks/>
                </p:cNvCxnSpPr>
                <p:nvPr/>
              </p:nvCxnSpPr>
              <p:spPr>
                <a:xfrm flipV="1">
                  <a:off x="9654988"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9" name="Straight Connector 1548">
                  <a:extLst>
                    <a:ext uri="{FF2B5EF4-FFF2-40B4-BE49-F238E27FC236}">
                      <a16:creationId xmlns:a16="http://schemas.microsoft.com/office/drawing/2014/main" id="{D4457AA3-66AC-6CB7-EC4A-6E3E1B299CA4}"/>
                    </a:ext>
                  </a:extLst>
                </p:cNvPr>
                <p:cNvCxnSpPr>
                  <a:cxnSpLocks/>
                </p:cNvCxnSpPr>
                <p:nvPr/>
              </p:nvCxnSpPr>
              <p:spPr>
                <a:xfrm flipV="1">
                  <a:off x="11282364"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Straight Connector 1549">
                  <a:extLst>
                    <a:ext uri="{FF2B5EF4-FFF2-40B4-BE49-F238E27FC236}">
                      <a16:creationId xmlns:a16="http://schemas.microsoft.com/office/drawing/2014/main" id="{F382E242-D3CD-C5F1-301C-7F9E49F62CED}"/>
                    </a:ext>
                  </a:extLst>
                </p:cNvPr>
                <p:cNvCxnSpPr>
                  <a:cxnSpLocks/>
                </p:cNvCxnSpPr>
                <p:nvPr/>
              </p:nvCxnSpPr>
              <p:spPr>
                <a:xfrm flipV="1">
                  <a:off x="12922529"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Straight Connector 1550">
                  <a:extLst>
                    <a:ext uri="{FF2B5EF4-FFF2-40B4-BE49-F238E27FC236}">
                      <a16:creationId xmlns:a16="http://schemas.microsoft.com/office/drawing/2014/main" id="{24863095-420E-5BC3-8060-2A5A0B269340}"/>
                    </a:ext>
                  </a:extLst>
                </p:cNvPr>
                <p:cNvCxnSpPr>
                  <a:cxnSpLocks/>
                </p:cNvCxnSpPr>
                <p:nvPr/>
              </p:nvCxnSpPr>
              <p:spPr>
                <a:xfrm flipV="1">
                  <a:off x="14569088"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Straight Connector 1551">
                  <a:extLst>
                    <a:ext uri="{FF2B5EF4-FFF2-40B4-BE49-F238E27FC236}">
                      <a16:creationId xmlns:a16="http://schemas.microsoft.com/office/drawing/2014/main" id="{94E1D8F0-E6C5-31CE-6A14-2E3DDDAB5492}"/>
                    </a:ext>
                  </a:extLst>
                </p:cNvPr>
                <p:cNvCxnSpPr>
                  <a:cxnSpLocks/>
                </p:cNvCxnSpPr>
                <p:nvPr/>
              </p:nvCxnSpPr>
              <p:spPr>
                <a:xfrm flipV="1">
                  <a:off x="16206056"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Straight Connector 1552">
                  <a:extLst>
                    <a:ext uri="{FF2B5EF4-FFF2-40B4-BE49-F238E27FC236}">
                      <a16:creationId xmlns:a16="http://schemas.microsoft.com/office/drawing/2014/main" id="{8D5B625F-FEDA-E1A6-36B0-A8A7FB00685C}"/>
                    </a:ext>
                  </a:extLst>
                </p:cNvPr>
                <p:cNvCxnSpPr>
                  <a:cxnSpLocks/>
                </p:cNvCxnSpPr>
                <p:nvPr/>
              </p:nvCxnSpPr>
              <p:spPr>
                <a:xfrm flipV="1">
                  <a:off x="17852616" y="7203258"/>
                  <a:ext cx="0" cy="5400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554" name="TextBox 1553">
                  <a:extLst>
                    <a:ext uri="{FF2B5EF4-FFF2-40B4-BE49-F238E27FC236}">
                      <a16:creationId xmlns:a16="http://schemas.microsoft.com/office/drawing/2014/main" id="{1065FFF5-2718-499D-8E93-3A6A6D71F153}"/>
                    </a:ext>
                  </a:extLst>
                </p:cNvPr>
                <p:cNvSpPr txBox="1"/>
                <p:nvPr/>
              </p:nvSpPr>
              <p:spPr>
                <a:xfrm>
                  <a:off x="7964427" y="7364992"/>
                  <a:ext cx="3378164" cy="49846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Time (</a:t>
                  </a:r>
                  <a:r>
                    <a:rPr kumimoji="0" lang="en-GB" sz="1333" b="1" i="0" u="none" strike="noStrike" kern="1200" cap="none" spc="0" normalizeH="0" baseline="0" noProof="0" err="1">
                      <a:ln>
                        <a:noFill/>
                      </a:ln>
                      <a:solidFill>
                        <a:prstClr val="black"/>
                      </a:solidFill>
                      <a:effectLst/>
                      <a:uLnTx/>
                      <a:uFillTx/>
                      <a:latin typeface="Arial" panose="020B0604020202020204" pitchFamily="34" charset="0"/>
                      <a:ea typeface="+mn-ea"/>
                      <a:cs typeface="Arial" panose="020B0604020202020204" pitchFamily="34" charset="0"/>
                    </a:rPr>
                    <a:t>mo</a:t>
                  </a:r>
                  <a:r>
                    <a:rPr kumimoji="0" lang="en-GB" sz="1333"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1555" name="TextBox 1554">
                  <a:extLst>
                    <a:ext uri="{FF2B5EF4-FFF2-40B4-BE49-F238E27FC236}">
                      <a16:creationId xmlns:a16="http://schemas.microsoft.com/office/drawing/2014/main" id="{2A4A26C4-CE24-4D2F-F27A-F17E7C740B47}"/>
                    </a:ext>
                  </a:extLst>
                </p:cNvPr>
                <p:cNvSpPr txBox="1"/>
                <p:nvPr/>
              </p:nvSpPr>
              <p:spPr>
                <a:xfrm>
                  <a:off x="1178210"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0</a:t>
                  </a:r>
                </a:p>
              </p:txBody>
            </p:sp>
            <p:sp>
              <p:nvSpPr>
                <p:cNvPr id="1556" name="TextBox 1555">
                  <a:extLst>
                    <a:ext uri="{FF2B5EF4-FFF2-40B4-BE49-F238E27FC236}">
                      <a16:creationId xmlns:a16="http://schemas.microsoft.com/office/drawing/2014/main" id="{AD0A4431-B4F8-7B61-00AC-F7F71A142CD2}"/>
                    </a:ext>
                  </a:extLst>
                </p:cNvPr>
                <p:cNvSpPr txBox="1"/>
                <p:nvPr/>
              </p:nvSpPr>
              <p:spPr>
                <a:xfrm>
                  <a:off x="2798581"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a:t>
                  </a:r>
                </a:p>
              </p:txBody>
            </p:sp>
            <p:sp>
              <p:nvSpPr>
                <p:cNvPr id="1557" name="TextBox 1556">
                  <a:extLst>
                    <a:ext uri="{FF2B5EF4-FFF2-40B4-BE49-F238E27FC236}">
                      <a16:creationId xmlns:a16="http://schemas.microsoft.com/office/drawing/2014/main" id="{47A0AD10-5630-9AAD-5252-23874FCAE3DF}"/>
                    </a:ext>
                  </a:extLst>
                </p:cNvPr>
                <p:cNvSpPr txBox="1"/>
                <p:nvPr/>
              </p:nvSpPr>
              <p:spPr>
                <a:xfrm>
                  <a:off x="4459291"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a:t>
                  </a:r>
                </a:p>
              </p:txBody>
            </p:sp>
            <p:sp>
              <p:nvSpPr>
                <p:cNvPr id="1558" name="TextBox 1557">
                  <a:extLst>
                    <a:ext uri="{FF2B5EF4-FFF2-40B4-BE49-F238E27FC236}">
                      <a16:creationId xmlns:a16="http://schemas.microsoft.com/office/drawing/2014/main" id="{3C660008-41E4-3A76-369E-FF6628BA60FE}"/>
                    </a:ext>
                  </a:extLst>
                </p:cNvPr>
                <p:cNvSpPr txBox="1"/>
                <p:nvPr/>
              </p:nvSpPr>
              <p:spPr>
                <a:xfrm>
                  <a:off x="6086383"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9</a:t>
                  </a:r>
                </a:p>
              </p:txBody>
            </p:sp>
            <p:sp>
              <p:nvSpPr>
                <p:cNvPr id="1559" name="TextBox 1558">
                  <a:extLst>
                    <a:ext uri="{FF2B5EF4-FFF2-40B4-BE49-F238E27FC236}">
                      <a16:creationId xmlns:a16="http://schemas.microsoft.com/office/drawing/2014/main" id="{AD84BE0B-7022-707D-38A8-8624B9FFECC1}"/>
                    </a:ext>
                  </a:extLst>
                </p:cNvPr>
                <p:cNvSpPr txBox="1"/>
                <p:nvPr/>
              </p:nvSpPr>
              <p:spPr>
                <a:xfrm>
                  <a:off x="7740375"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12</a:t>
                  </a:r>
                </a:p>
              </p:txBody>
            </p:sp>
            <p:sp>
              <p:nvSpPr>
                <p:cNvPr id="1560" name="TextBox 1559">
                  <a:extLst>
                    <a:ext uri="{FF2B5EF4-FFF2-40B4-BE49-F238E27FC236}">
                      <a16:creationId xmlns:a16="http://schemas.microsoft.com/office/drawing/2014/main" id="{09F8E8C5-CFA8-2275-EFE4-E367D0400196}"/>
                    </a:ext>
                  </a:extLst>
                </p:cNvPr>
                <p:cNvSpPr txBox="1"/>
                <p:nvPr/>
              </p:nvSpPr>
              <p:spPr>
                <a:xfrm>
                  <a:off x="9380913"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15</a:t>
                  </a:r>
                </a:p>
              </p:txBody>
            </p:sp>
            <p:sp>
              <p:nvSpPr>
                <p:cNvPr id="1561" name="TextBox 1560">
                  <a:extLst>
                    <a:ext uri="{FF2B5EF4-FFF2-40B4-BE49-F238E27FC236}">
                      <a16:creationId xmlns:a16="http://schemas.microsoft.com/office/drawing/2014/main" id="{40353EAC-FC11-FA71-BD1E-951D12DE1FA8}"/>
                    </a:ext>
                  </a:extLst>
                </p:cNvPr>
                <p:cNvSpPr txBox="1"/>
                <p:nvPr/>
              </p:nvSpPr>
              <p:spPr>
                <a:xfrm>
                  <a:off x="11008007"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18</a:t>
                  </a:r>
                </a:p>
              </p:txBody>
            </p:sp>
            <p:sp>
              <p:nvSpPr>
                <p:cNvPr id="1562" name="TextBox 1561">
                  <a:extLst>
                    <a:ext uri="{FF2B5EF4-FFF2-40B4-BE49-F238E27FC236}">
                      <a16:creationId xmlns:a16="http://schemas.microsoft.com/office/drawing/2014/main" id="{E85941EA-A800-7E90-34F9-139256EB80AF}"/>
                    </a:ext>
                  </a:extLst>
                </p:cNvPr>
                <p:cNvSpPr txBox="1"/>
                <p:nvPr/>
              </p:nvSpPr>
              <p:spPr>
                <a:xfrm>
                  <a:off x="12641827"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21</a:t>
                  </a:r>
                </a:p>
              </p:txBody>
            </p:sp>
            <p:sp>
              <p:nvSpPr>
                <p:cNvPr id="1563" name="TextBox 1562">
                  <a:extLst>
                    <a:ext uri="{FF2B5EF4-FFF2-40B4-BE49-F238E27FC236}">
                      <a16:creationId xmlns:a16="http://schemas.microsoft.com/office/drawing/2014/main" id="{267C3127-F4FA-8866-DDE5-8FC9DDFD5D50}"/>
                    </a:ext>
                  </a:extLst>
                </p:cNvPr>
                <p:cNvSpPr txBox="1"/>
                <p:nvPr/>
              </p:nvSpPr>
              <p:spPr>
                <a:xfrm>
                  <a:off x="14289091"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24</a:t>
                  </a:r>
                </a:p>
              </p:txBody>
            </p:sp>
            <p:sp>
              <p:nvSpPr>
                <p:cNvPr id="1564" name="TextBox 1563">
                  <a:extLst>
                    <a:ext uri="{FF2B5EF4-FFF2-40B4-BE49-F238E27FC236}">
                      <a16:creationId xmlns:a16="http://schemas.microsoft.com/office/drawing/2014/main" id="{6992CECA-0A18-A30A-134F-94B230A757E7}"/>
                    </a:ext>
                  </a:extLst>
                </p:cNvPr>
                <p:cNvSpPr txBox="1"/>
                <p:nvPr/>
              </p:nvSpPr>
              <p:spPr>
                <a:xfrm>
                  <a:off x="15929631"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27</a:t>
                  </a:r>
                </a:p>
              </p:txBody>
            </p:sp>
            <p:sp>
              <p:nvSpPr>
                <p:cNvPr id="1565" name="TextBox 1564">
                  <a:extLst>
                    <a:ext uri="{FF2B5EF4-FFF2-40B4-BE49-F238E27FC236}">
                      <a16:creationId xmlns:a16="http://schemas.microsoft.com/office/drawing/2014/main" id="{01D1AE55-0CBA-08C8-6604-7483551BBA96}"/>
                    </a:ext>
                  </a:extLst>
                </p:cNvPr>
                <p:cNvSpPr txBox="1"/>
                <p:nvPr/>
              </p:nvSpPr>
              <p:spPr>
                <a:xfrm>
                  <a:off x="17576898" y="7277372"/>
                  <a:ext cx="558297" cy="275179"/>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30</a:t>
                  </a:r>
                </a:p>
              </p:txBody>
            </p:sp>
          </p:grpSp>
        </p:grpSp>
      </p:grpSp>
      <p:grpSp>
        <p:nvGrpSpPr>
          <p:cNvPr id="1577" name="Group 1576">
            <a:extLst>
              <a:ext uri="{FF2B5EF4-FFF2-40B4-BE49-F238E27FC236}">
                <a16:creationId xmlns:a16="http://schemas.microsoft.com/office/drawing/2014/main" id="{9A26D118-F891-E9BB-C36D-ECD4B873223F}"/>
              </a:ext>
            </a:extLst>
          </p:cNvPr>
          <p:cNvGrpSpPr/>
          <p:nvPr/>
        </p:nvGrpSpPr>
        <p:grpSpPr>
          <a:xfrm>
            <a:off x="967623" y="1750668"/>
            <a:ext cx="624273" cy="2772936"/>
            <a:chOff x="1390142" y="2016699"/>
            <a:chExt cx="884352" cy="5760314"/>
          </a:xfrm>
        </p:grpSpPr>
        <p:sp>
          <p:nvSpPr>
            <p:cNvPr id="1578" name="TextBox 1577">
              <a:extLst>
                <a:ext uri="{FF2B5EF4-FFF2-40B4-BE49-F238E27FC236}">
                  <a16:creationId xmlns:a16="http://schemas.microsoft.com/office/drawing/2014/main" id="{60055073-A53B-81C3-141E-6DB1FD23605E}"/>
                </a:ext>
              </a:extLst>
            </p:cNvPr>
            <p:cNvSpPr txBox="1"/>
            <p:nvPr/>
          </p:nvSpPr>
          <p:spPr>
            <a:xfrm rot="16200000">
              <a:off x="-493022" y="4664499"/>
              <a:ext cx="4187706" cy="421377"/>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33" b="1"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INV-PFS (%)</a:t>
              </a:r>
            </a:p>
          </p:txBody>
        </p:sp>
        <p:sp>
          <p:nvSpPr>
            <p:cNvPr id="1579" name="TextBox 1578">
              <a:extLst>
                <a:ext uri="{FF2B5EF4-FFF2-40B4-BE49-F238E27FC236}">
                  <a16:creationId xmlns:a16="http://schemas.microsoft.com/office/drawing/2014/main" id="{A474285B-E279-D814-58B2-BC54DDA60182}"/>
                </a:ext>
              </a:extLst>
            </p:cNvPr>
            <p:cNvSpPr txBox="1"/>
            <p:nvPr/>
          </p:nvSpPr>
          <p:spPr>
            <a:xfrm>
              <a:off x="1693725" y="2016699"/>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100</a:t>
              </a:r>
            </a:p>
          </p:txBody>
        </p:sp>
        <p:sp>
          <p:nvSpPr>
            <p:cNvPr id="1580" name="TextBox 1579">
              <a:extLst>
                <a:ext uri="{FF2B5EF4-FFF2-40B4-BE49-F238E27FC236}">
                  <a16:creationId xmlns:a16="http://schemas.microsoft.com/office/drawing/2014/main" id="{E015BD7F-D99F-58B8-93C8-197B2D16232E}"/>
                </a:ext>
              </a:extLst>
            </p:cNvPr>
            <p:cNvSpPr txBox="1"/>
            <p:nvPr/>
          </p:nvSpPr>
          <p:spPr>
            <a:xfrm>
              <a:off x="1693725" y="3103643"/>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80</a:t>
              </a:r>
            </a:p>
          </p:txBody>
        </p:sp>
        <p:sp>
          <p:nvSpPr>
            <p:cNvPr id="1581" name="TextBox 1580">
              <a:extLst>
                <a:ext uri="{FF2B5EF4-FFF2-40B4-BE49-F238E27FC236}">
                  <a16:creationId xmlns:a16="http://schemas.microsoft.com/office/drawing/2014/main" id="{487AE234-9E80-C9AD-294D-E2955A6A4C51}"/>
                </a:ext>
              </a:extLst>
            </p:cNvPr>
            <p:cNvSpPr txBox="1"/>
            <p:nvPr/>
          </p:nvSpPr>
          <p:spPr>
            <a:xfrm>
              <a:off x="1693725" y="4190587"/>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60</a:t>
              </a:r>
            </a:p>
          </p:txBody>
        </p:sp>
        <p:sp>
          <p:nvSpPr>
            <p:cNvPr id="1582" name="TextBox 1581">
              <a:extLst>
                <a:ext uri="{FF2B5EF4-FFF2-40B4-BE49-F238E27FC236}">
                  <a16:creationId xmlns:a16="http://schemas.microsoft.com/office/drawing/2014/main" id="{BA9124C9-FA78-796D-053F-B07E47EA3FB5}"/>
                </a:ext>
              </a:extLst>
            </p:cNvPr>
            <p:cNvSpPr txBox="1"/>
            <p:nvPr/>
          </p:nvSpPr>
          <p:spPr>
            <a:xfrm>
              <a:off x="1693725" y="5277530"/>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40</a:t>
              </a:r>
            </a:p>
          </p:txBody>
        </p:sp>
        <p:sp>
          <p:nvSpPr>
            <p:cNvPr id="1583" name="TextBox 1582">
              <a:extLst>
                <a:ext uri="{FF2B5EF4-FFF2-40B4-BE49-F238E27FC236}">
                  <a16:creationId xmlns:a16="http://schemas.microsoft.com/office/drawing/2014/main" id="{3B36C641-B92B-2B9B-B472-9C9B4080C127}"/>
                </a:ext>
              </a:extLst>
            </p:cNvPr>
            <p:cNvSpPr txBox="1"/>
            <p:nvPr/>
          </p:nvSpPr>
          <p:spPr>
            <a:xfrm>
              <a:off x="1693725" y="6364474"/>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20</a:t>
              </a:r>
            </a:p>
          </p:txBody>
        </p:sp>
        <p:sp>
          <p:nvSpPr>
            <p:cNvPr id="1584" name="TextBox 1583">
              <a:extLst>
                <a:ext uri="{FF2B5EF4-FFF2-40B4-BE49-F238E27FC236}">
                  <a16:creationId xmlns:a16="http://schemas.microsoft.com/office/drawing/2014/main" id="{72EC4C56-718E-2A8F-1D05-E1D350C6A213}"/>
                </a:ext>
              </a:extLst>
            </p:cNvPr>
            <p:cNvSpPr txBox="1"/>
            <p:nvPr/>
          </p:nvSpPr>
          <p:spPr>
            <a:xfrm>
              <a:off x="1693725" y="7435890"/>
              <a:ext cx="443535" cy="341123"/>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0</a:t>
              </a:r>
            </a:p>
          </p:txBody>
        </p:sp>
        <p:cxnSp>
          <p:nvCxnSpPr>
            <p:cNvPr id="1585" name="Straight Connector 1584">
              <a:extLst>
                <a:ext uri="{FF2B5EF4-FFF2-40B4-BE49-F238E27FC236}">
                  <a16:creationId xmlns:a16="http://schemas.microsoft.com/office/drawing/2014/main" id="{0792D57F-FB2E-E398-F95C-18480094A0D5}"/>
                </a:ext>
              </a:extLst>
            </p:cNvPr>
            <p:cNvCxnSpPr>
              <a:cxnSpLocks/>
            </p:cNvCxnSpPr>
            <p:nvPr/>
          </p:nvCxnSpPr>
          <p:spPr>
            <a:xfrm>
              <a:off x="2274494" y="2128641"/>
              <a:ext cx="0" cy="561044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6" name="Straight Connector 1585">
              <a:extLst>
                <a:ext uri="{FF2B5EF4-FFF2-40B4-BE49-F238E27FC236}">
                  <a16:creationId xmlns:a16="http://schemas.microsoft.com/office/drawing/2014/main" id="{5170AA2F-68E0-BE53-63AD-C1890F68F25B}"/>
                </a:ext>
              </a:extLst>
            </p:cNvPr>
            <p:cNvCxnSpPr>
              <a:cxnSpLocks/>
            </p:cNvCxnSpPr>
            <p:nvPr/>
          </p:nvCxnSpPr>
          <p:spPr>
            <a:xfrm flipH="1">
              <a:off x="2212275" y="2236113"/>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7" name="Straight Connector 1586">
              <a:extLst>
                <a:ext uri="{FF2B5EF4-FFF2-40B4-BE49-F238E27FC236}">
                  <a16:creationId xmlns:a16="http://schemas.microsoft.com/office/drawing/2014/main" id="{D82E38B9-3E51-9178-080E-9222687CB180}"/>
                </a:ext>
              </a:extLst>
            </p:cNvPr>
            <p:cNvCxnSpPr>
              <a:cxnSpLocks/>
            </p:cNvCxnSpPr>
            <p:nvPr/>
          </p:nvCxnSpPr>
          <p:spPr>
            <a:xfrm flipH="1">
              <a:off x="2212275" y="3307372"/>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8" name="Straight Connector 1587">
              <a:extLst>
                <a:ext uri="{FF2B5EF4-FFF2-40B4-BE49-F238E27FC236}">
                  <a16:creationId xmlns:a16="http://schemas.microsoft.com/office/drawing/2014/main" id="{354E4CE5-CB36-4AA7-500F-12C614EC832C}"/>
                </a:ext>
              </a:extLst>
            </p:cNvPr>
            <p:cNvCxnSpPr>
              <a:cxnSpLocks/>
            </p:cNvCxnSpPr>
            <p:nvPr/>
          </p:nvCxnSpPr>
          <p:spPr>
            <a:xfrm flipH="1">
              <a:off x="2212275" y="4382584"/>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9" name="Straight Connector 1588">
              <a:extLst>
                <a:ext uri="{FF2B5EF4-FFF2-40B4-BE49-F238E27FC236}">
                  <a16:creationId xmlns:a16="http://schemas.microsoft.com/office/drawing/2014/main" id="{0FE2DD53-5E51-DF7E-3041-2229247565F2}"/>
                </a:ext>
              </a:extLst>
            </p:cNvPr>
            <p:cNvCxnSpPr>
              <a:cxnSpLocks/>
            </p:cNvCxnSpPr>
            <p:nvPr/>
          </p:nvCxnSpPr>
          <p:spPr>
            <a:xfrm flipH="1">
              <a:off x="2212275" y="5465702"/>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0" name="Straight Connector 1589">
              <a:extLst>
                <a:ext uri="{FF2B5EF4-FFF2-40B4-BE49-F238E27FC236}">
                  <a16:creationId xmlns:a16="http://schemas.microsoft.com/office/drawing/2014/main" id="{AA1CD14D-4518-A37F-577C-F76E5F86DF9E}"/>
                </a:ext>
              </a:extLst>
            </p:cNvPr>
            <p:cNvCxnSpPr>
              <a:cxnSpLocks/>
            </p:cNvCxnSpPr>
            <p:nvPr/>
          </p:nvCxnSpPr>
          <p:spPr>
            <a:xfrm flipH="1">
              <a:off x="2212275" y="6540914"/>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1" name="Straight Connector 1590">
              <a:extLst>
                <a:ext uri="{FF2B5EF4-FFF2-40B4-BE49-F238E27FC236}">
                  <a16:creationId xmlns:a16="http://schemas.microsoft.com/office/drawing/2014/main" id="{ECF5DB20-6D85-8C22-4347-7E5CD5BC7500}"/>
                </a:ext>
              </a:extLst>
            </p:cNvPr>
            <p:cNvCxnSpPr>
              <a:cxnSpLocks/>
            </p:cNvCxnSpPr>
            <p:nvPr/>
          </p:nvCxnSpPr>
          <p:spPr>
            <a:xfrm flipH="1">
              <a:off x="2212275" y="7627985"/>
              <a:ext cx="42902" cy="0"/>
            </a:xfrm>
            <a:prstGeom prst="line">
              <a:avLst/>
            </a:prstGeom>
            <a:ln w="28575" cap="sq">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92" name="Straight Connector 1591">
            <a:extLst>
              <a:ext uri="{FF2B5EF4-FFF2-40B4-BE49-F238E27FC236}">
                <a16:creationId xmlns:a16="http://schemas.microsoft.com/office/drawing/2014/main" id="{B57E809B-7644-A8C3-A943-B17ED1687F84}"/>
              </a:ext>
            </a:extLst>
          </p:cNvPr>
          <p:cNvCxnSpPr>
            <a:cxnSpLocks/>
          </p:cNvCxnSpPr>
          <p:nvPr/>
        </p:nvCxnSpPr>
        <p:spPr>
          <a:xfrm flipV="1">
            <a:off x="4463521" y="3538363"/>
            <a:ext cx="0" cy="962185"/>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cxnSp>
        <p:nvCxnSpPr>
          <p:cNvPr id="1593" name="Straight Connector 1592">
            <a:extLst>
              <a:ext uri="{FF2B5EF4-FFF2-40B4-BE49-F238E27FC236}">
                <a16:creationId xmlns:a16="http://schemas.microsoft.com/office/drawing/2014/main" id="{A49F0FF5-C374-1579-73DB-F9A6775B8794}"/>
              </a:ext>
            </a:extLst>
          </p:cNvPr>
          <p:cNvCxnSpPr>
            <a:cxnSpLocks/>
          </p:cNvCxnSpPr>
          <p:nvPr/>
        </p:nvCxnSpPr>
        <p:spPr>
          <a:xfrm flipV="1">
            <a:off x="3051637" y="2938519"/>
            <a:ext cx="0" cy="1560915"/>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cxnSp>
        <p:nvCxnSpPr>
          <p:cNvPr id="1594" name="Straight Connector 1593">
            <a:extLst>
              <a:ext uri="{FF2B5EF4-FFF2-40B4-BE49-F238E27FC236}">
                <a16:creationId xmlns:a16="http://schemas.microsoft.com/office/drawing/2014/main" id="{7AB58845-7BCD-ECF7-C689-19FB8E5D43D1}"/>
              </a:ext>
            </a:extLst>
          </p:cNvPr>
          <p:cNvCxnSpPr>
            <a:cxnSpLocks/>
          </p:cNvCxnSpPr>
          <p:nvPr/>
        </p:nvCxnSpPr>
        <p:spPr>
          <a:xfrm>
            <a:off x="1582020" y="3146469"/>
            <a:ext cx="7102713" cy="0"/>
          </a:xfrm>
          <a:prstGeom prst="line">
            <a:avLst/>
          </a:prstGeom>
          <a:ln w="12700">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1595" name="TextBox 1594">
            <a:extLst>
              <a:ext uri="{FF2B5EF4-FFF2-40B4-BE49-F238E27FC236}">
                <a16:creationId xmlns:a16="http://schemas.microsoft.com/office/drawing/2014/main" id="{DF9E36B1-8F23-BADA-4A30-563EC767CC85}"/>
              </a:ext>
            </a:extLst>
          </p:cNvPr>
          <p:cNvSpPr txBox="1"/>
          <p:nvPr/>
        </p:nvSpPr>
        <p:spPr>
          <a:xfrm>
            <a:off x="7891873" y="4843377"/>
            <a:ext cx="192101" cy="28713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a:t>
            </a:r>
          </a:p>
        </p:txBody>
      </p:sp>
      <p:sp>
        <p:nvSpPr>
          <p:cNvPr id="4" name="Footer Placeholder 8">
            <a:extLst>
              <a:ext uri="{FF2B5EF4-FFF2-40B4-BE49-F238E27FC236}">
                <a16:creationId xmlns:a16="http://schemas.microsoft.com/office/drawing/2014/main" id="{9C149026-A9C8-9DAD-F0D0-1B000523244E}"/>
              </a:ext>
            </a:extLst>
          </p:cNvPr>
          <p:cNvSpPr txBox="1">
            <a:spLocks/>
          </p:cNvSpPr>
          <p:nvPr/>
        </p:nvSpPr>
        <p:spPr>
          <a:xfrm>
            <a:off x="248270" y="5061268"/>
            <a:ext cx="8428383" cy="642566"/>
          </a:xfrm>
          <a:prstGeom prst="rect">
            <a:avLst/>
          </a:prstGeom>
        </p:spPr>
        <p:txBody>
          <a:bodyPr anchor="b"/>
          <a:lstStyle>
            <a:defPPr>
              <a:defRPr lang="en-US"/>
            </a:defPPr>
            <a:lvl1pPr marL="0" algn="l"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rgbClr val="000000"/>
              </a:solidFill>
              <a:ea typeface="ＭＳ Ｐゴシック"/>
            </a:endParaRPr>
          </a:p>
        </p:txBody>
      </p:sp>
      <p:sp>
        <p:nvSpPr>
          <p:cNvPr id="2" name="Rectangle: Rounded Corners 959">
            <a:extLst>
              <a:ext uri="{FF2B5EF4-FFF2-40B4-BE49-F238E27FC236}">
                <a16:creationId xmlns:a16="http://schemas.microsoft.com/office/drawing/2014/main" id="{5E092EBC-0387-A25F-8511-5414E4761456}"/>
              </a:ext>
            </a:extLst>
          </p:cNvPr>
          <p:cNvSpPr/>
          <p:nvPr/>
        </p:nvSpPr>
        <p:spPr>
          <a:xfrm>
            <a:off x="853135" y="5332388"/>
            <a:ext cx="10792729" cy="693635"/>
          </a:xfrm>
          <a:prstGeom prst="roundRect">
            <a:avLst>
              <a:gd name="adj" fmla="val 0"/>
            </a:avLst>
          </a:prstGeom>
          <a:solidFill>
            <a:schemeClr val="accent1"/>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defRPr/>
            </a:pPr>
            <a:r>
              <a:rPr lang="en-US" sz="1600" dirty="0">
                <a:solidFill>
                  <a:schemeClr val="bg1"/>
                </a:solidFill>
                <a:latin typeface="Arial" panose="020B0604020202020204" pitchFamily="34" charset="0"/>
                <a:cs typeface="Arial" panose="020B0604020202020204" pitchFamily="34" charset="0"/>
              </a:rPr>
              <a:t>Combination therapy with </a:t>
            </a:r>
            <a:r>
              <a:rPr lang="en-US" sz="1600" dirty="0" err="1">
                <a:solidFill>
                  <a:schemeClr val="bg1"/>
                </a:solidFill>
                <a:latin typeface="Arial" panose="020B0604020202020204" pitchFamily="34" charset="0"/>
                <a:cs typeface="Arial" panose="020B0604020202020204" pitchFamily="34" charset="0"/>
              </a:rPr>
              <a:t>giredestrant</a:t>
            </a:r>
            <a:r>
              <a:rPr lang="en-US" sz="1600" dirty="0">
                <a:solidFill>
                  <a:schemeClr val="bg1"/>
                </a:solidFill>
                <a:latin typeface="Arial" panose="020B0604020202020204" pitchFamily="34" charset="0"/>
                <a:cs typeface="Arial" panose="020B0604020202020204" pitchFamily="34" charset="0"/>
              </a:rPr>
              <a:t> + everolimus led to a clinically meaningful </a:t>
            </a:r>
            <a:br>
              <a:rPr lang="en-US" sz="1600" dirty="0">
                <a:solidFill>
                  <a:schemeClr val="bg1"/>
                </a:solidFill>
                <a:latin typeface="Arial" panose="020B0604020202020204" pitchFamily="34" charset="0"/>
                <a:cs typeface="Arial" panose="020B0604020202020204" pitchFamily="34" charset="0"/>
              </a:rPr>
            </a:br>
            <a:r>
              <a:rPr lang="en-US" sz="1600" dirty="0">
                <a:solidFill>
                  <a:schemeClr val="bg1"/>
                </a:solidFill>
                <a:latin typeface="Arial" panose="020B0604020202020204" pitchFamily="34" charset="0"/>
                <a:cs typeface="Arial" panose="020B0604020202020204" pitchFamily="34" charset="0"/>
              </a:rPr>
              <a:t>44% reduction in the risk of progression or death in patients in the ITT population</a:t>
            </a:r>
          </a:p>
        </p:txBody>
      </p:sp>
      <p:sp>
        <p:nvSpPr>
          <p:cNvPr id="5" name="Footer Placeholder 3">
            <a:extLst>
              <a:ext uri="{FF2B5EF4-FFF2-40B4-BE49-F238E27FC236}">
                <a16:creationId xmlns:a16="http://schemas.microsoft.com/office/drawing/2014/main" id="{71EC1530-2EDC-37FB-6715-DA6E87E806CD}"/>
              </a:ext>
            </a:extLst>
          </p:cNvPr>
          <p:cNvSpPr txBox="1">
            <a:spLocks/>
          </p:cNvSpPr>
          <p:nvPr/>
        </p:nvSpPr>
        <p:spPr>
          <a:xfrm>
            <a:off x="621792" y="5944846"/>
            <a:ext cx="9878735" cy="809521"/>
          </a:xfrm>
          <a:prstGeom prst="rect">
            <a:avLst/>
          </a:prstGeom>
        </p:spPr>
        <p:txBody>
          <a:bodyPr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900" dirty="0">
                <a:latin typeface="Arial" panose="020B0604020202020204" pitchFamily="34" charset="0"/>
                <a:cs typeface="Arial" panose="020B0604020202020204" pitchFamily="34" charset="0"/>
              </a:rPr>
              <a:t>Data cutoff: July 16, 2025. PFS by blinded independent radiologist was similar to INV-PFS: Median PFS was 10.32 </a:t>
            </a:r>
            <a:r>
              <a:rPr lang="en-GB" sz="900" dirty="0" err="1">
                <a:latin typeface="Arial" panose="020B0604020202020204" pitchFamily="34" charset="0"/>
                <a:cs typeface="Arial" panose="020B0604020202020204" pitchFamily="34" charset="0"/>
              </a:rPr>
              <a:t>mo</a:t>
            </a:r>
            <a:r>
              <a:rPr lang="en-GB" sz="900" dirty="0">
                <a:latin typeface="Arial" panose="020B0604020202020204" pitchFamily="34" charset="0"/>
                <a:cs typeface="Arial" panose="020B0604020202020204" pitchFamily="34" charset="0"/>
              </a:rPr>
              <a:t> (</a:t>
            </a:r>
            <a:r>
              <a:rPr lang="en-GB" sz="900" dirty="0" err="1">
                <a:latin typeface="Arial" panose="020B0604020202020204" pitchFamily="34" charset="0"/>
                <a:cs typeface="Arial" panose="020B0604020202020204" pitchFamily="34" charset="0"/>
              </a:rPr>
              <a:t>giredestrant</a:t>
            </a:r>
            <a:r>
              <a:rPr lang="en-GB" sz="900" dirty="0">
                <a:latin typeface="Arial" panose="020B0604020202020204" pitchFamily="34" charset="0"/>
                <a:cs typeface="Arial" panose="020B0604020202020204" pitchFamily="34" charset="0"/>
              </a:rPr>
              <a:t> + everolimus) and 7.26 </a:t>
            </a:r>
            <a:r>
              <a:rPr lang="en-GB" sz="900" dirty="0" err="1">
                <a:latin typeface="Arial" panose="020B0604020202020204" pitchFamily="34" charset="0"/>
                <a:cs typeface="Arial" panose="020B0604020202020204" pitchFamily="34" charset="0"/>
              </a:rPr>
              <a:t>mo</a:t>
            </a:r>
            <a:r>
              <a:rPr lang="en-GB" sz="900" dirty="0">
                <a:latin typeface="Arial" panose="020B0604020202020204" pitchFamily="34" charset="0"/>
                <a:cs typeface="Arial" panose="020B0604020202020204" pitchFamily="34" charset="0"/>
              </a:rPr>
              <a:t> (SOC ET + everolimus); stratified HR, 0.66; 95% CI: 0.50, 0.87</a:t>
            </a:r>
            <a:r>
              <a:rPr lang="en-US" sz="900" dirty="0">
                <a:latin typeface="Arial" panose="020B0604020202020204" pitchFamily="34" charset="0"/>
                <a:cs typeface="Arial" panose="020B0604020202020204" pitchFamily="34" charset="0"/>
              </a:rPr>
              <a:t>. </a:t>
            </a:r>
            <a:br>
              <a:rPr lang="en-US" sz="900" dirty="0">
                <a:latin typeface="Arial" panose="020B0604020202020204" pitchFamily="34" charset="0"/>
                <a:cs typeface="Arial" panose="020B0604020202020204" pitchFamily="34" charset="0"/>
              </a:rPr>
            </a:br>
            <a:r>
              <a:rPr lang="en-US" sz="900" dirty="0">
                <a:solidFill>
                  <a:srgbClr val="000000"/>
                </a:solidFill>
                <a:ea typeface="ＭＳ Ｐゴシック"/>
              </a:rPr>
              <a:t>Mayer E, et al. ESMO 2025. Abstract LBA16.</a:t>
            </a:r>
          </a:p>
        </p:txBody>
      </p:sp>
    </p:spTree>
    <p:extLst>
      <p:ext uri="{BB962C8B-B14F-4D97-AF65-F5344CB8AC3E}">
        <p14:creationId xmlns:p14="http://schemas.microsoft.com/office/powerpoint/2010/main" val="300171649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CEEC2D-919C-D116-357D-720F02D5420C}"/>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A56CABC0-6758-3E2B-3BC1-AD88F918F7C5}"/>
              </a:ext>
            </a:extLst>
          </p:cNvPr>
          <p:cNvPicPr>
            <a:picLocks noChangeAspect="1"/>
          </p:cNvPicPr>
          <p:nvPr/>
        </p:nvPicPr>
        <p:blipFill>
          <a:blip r:embed="rId3"/>
          <a:srcRect r="37170"/>
          <a:stretch>
            <a:fillRect/>
          </a:stretch>
        </p:blipFill>
        <p:spPr>
          <a:xfrm>
            <a:off x="466319" y="1128619"/>
            <a:ext cx="6728301" cy="4780068"/>
          </a:xfrm>
          <a:prstGeom prst="rect">
            <a:avLst/>
          </a:prstGeom>
        </p:spPr>
      </p:pic>
      <p:sp>
        <p:nvSpPr>
          <p:cNvPr id="9" name="Title 1">
            <a:extLst>
              <a:ext uri="{FF2B5EF4-FFF2-40B4-BE49-F238E27FC236}">
                <a16:creationId xmlns:a16="http://schemas.microsoft.com/office/drawing/2014/main" id="{96EF4890-A696-FFE9-E8D0-92E4B7006541}"/>
              </a:ext>
            </a:extLst>
          </p:cNvPr>
          <p:cNvSpPr txBox="1">
            <a:spLocks/>
          </p:cNvSpPr>
          <p:nvPr/>
        </p:nvSpPr>
        <p:spPr bwMode="auto">
          <a:xfrm>
            <a:off x="0" y="548640"/>
            <a:ext cx="12192000" cy="640080"/>
          </a:xfrm>
          <a:prstGeom prst="rect">
            <a:avLst/>
          </a:prstGeom>
          <a:noFill/>
          <a:ln>
            <a:noFill/>
          </a:ln>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1" fontAlgn="base" hangingPunct="1">
              <a:spcBef>
                <a:spcPct val="0"/>
              </a:spcBef>
              <a:spcAft>
                <a:spcPct val="0"/>
              </a:spcAft>
              <a:defRPr sz="4267" b="1" i="0">
                <a:solidFill>
                  <a:srgbClr val="003767"/>
                </a:solidFill>
                <a:latin typeface="+mn-lt"/>
                <a:ea typeface="+mj-ea"/>
                <a:cs typeface="+mj-cs"/>
              </a:defRPr>
            </a:lvl1pPr>
            <a:lvl2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2pPr>
            <a:lvl3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3pPr>
            <a:lvl4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4pPr>
            <a:lvl5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5pPr>
            <a:lvl6pPr marL="609585"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6pPr>
            <a:lvl7pPr marL="1219170"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7pPr>
            <a:lvl8pPr marL="1828754"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8pPr>
            <a:lvl9pPr marL="2438339"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9pPr>
          </a:lstStyle>
          <a:p>
            <a:pPr defTabSz="1219140" fontAlgn="auto">
              <a:lnSpc>
                <a:spcPct val="90000"/>
              </a:lnSpc>
              <a:spcAft>
                <a:spcPts val="0"/>
              </a:spcAft>
              <a:defRPr/>
            </a:pPr>
            <a:endParaRPr lang="en-US" sz="3600" kern="0">
              <a:solidFill>
                <a:srgbClr val="103468"/>
              </a:solidFill>
              <a:latin typeface="Arial"/>
              <a:ea typeface="ＭＳ Ｐゴシック"/>
              <a:cs typeface="Arial"/>
              <a:sym typeface="Arial"/>
            </a:endParaRPr>
          </a:p>
        </p:txBody>
      </p:sp>
      <p:sp>
        <p:nvSpPr>
          <p:cNvPr id="2" name="Title 1">
            <a:extLst>
              <a:ext uri="{FF2B5EF4-FFF2-40B4-BE49-F238E27FC236}">
                <a16:creationId xmlns:a16="http://schemas.microsoft.com/office/drawing/2014/main" id="{73791204-408D-B790-0DBF-EC2CF0987E74}"/>
              </a:ext>
            </a:extLst>
          </p:cNvPr>
          <p:cNvSpPr>
            <a:spLocks noGrp="1"/>
          </p:cNvSpPr>
          <p:nvPr>
            <p:ph type="title"/>
          </p:nvPr>
        </p:nvSpPr>
        <p:spPr>
          <a:xfrm>
            <a:off x="609600" y="365125"/>
            <a:ext cx="11070336" cy="871393"/>
          </a:xfrm>
        </p:spPr>
        <p:txBody>
          <a:bodyPr>
            <a:normAutofit/>
          </a:bodyPr>
          <a:lstStyle/>
          <a:p>
            <a:r>
              <a:rPr lang="en-US" dirty="0" err="1">
                <a:sym typeface="Arial"/>
              </a:rPr>
              <a:t>evERA</a:t>
            </a:r>
            <a:r>
              <a:rPr lang="en-US" dirty="0">
                <a:sym typeface="Arial"/>
              </a:rPr>
              <a:t>: Phase 3 </a:t>
            </a:r>
            <a:r>
              <a:rPr lang="en-US" dirty="0" err="1">
                <a:sym typeface="Arial"/>
              </a:rPr>
              <a:t>Giredestrant</a:t>
            </a:r>
            <a:r>
              <a:rPr lang="en-US" dirty="0">
                <a:sym typeface="Arial"/>
              </a:rPr>
              <a:t> + Everolimus – Toxicity</a:t>
            </a:r>
            <a:endParaRPr lang="en-US" dirty="0"/>
          </a:p>
        </p:txBody>
      </p:sp>
      <p:sp>
        <p:nvSpPr>
          <p:cNvPr id="11" name="Rectangle 10">
            <a:extLst>
              <a:ext uri="{FF2B5EF4-FFF2-40B4-BE49-F238E27FC236}">
                <a16:creationId xmlns:a16="http://schemas.microsoft.com/office/drawing/2014/main" id="{7CBCDD7F-1ECB-8F47-9C28-798FC745263E}"/>
              </a:ext>
            </a:extLst>
          </p:cNvPr>
          <p:cNvSpPr/>
          <p:nvPr/>
        </p:nvSpPr>
        <p:spPr>
          <a:xfrm>
            <a:off x="7084088" y="1627833"/>
            <a:ext cx="221064" cy="18908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2" name="Table 11">
            <a:extLst>
              <a:ext uri="{FF2B5EF4-FFF2-40B4-BE49-F238E27FC236}">
                <a16:creationId xmlns:a16="http://schemas.microsoft.com/office/drawing/2014/main" id="{FE2B1997-6904-959B-EAD9-BFAB731827B7}"/>
              </a:ext>
            </a:extLst>
          </p:cNvPr>
          <p:cNvGraphicFramePr>
            <a:graphicFrameLocks noGrp="1"/>
          </p:cNvGraphicFramePr>
          <p:nvPr>
            <p:extLst>
              <p:ext uri="{D42A27DB-BD31-4B8C-83A1-F6EECF244321}">
                <p14:modId xmlns:p14="http://schemas.microsoft.com/office/powerpoint/2010/main" val="1628265149"/>
              </p:ext>
            </p:extLst>
          </p:nvPr>
        </p:nvGraphicFramePr>
        <p:xfrm>
          <a:off x="7024931" y="2012289"/>
          <a:ext cx="4840595" cy="1371600"/>
        </p:xfrm>
        <a:graphic>
          <a:graphicData uri="http://schemas.openxmlformats.org/drawingml/2006/table">
            <a:tbl>
              <a:tblPr/>
              <a:tblGrid>
                <a:gridCol w="1092560">
                  <a:extLst>
                    <a:ext uri="{9D8B030D-6E8A-4147-A177-3AD203B41FA5}">
                      <a16:colId xmlns:a16="http://schemas.microsoft.com/office/drawing/2014/main" val="3308033678"/>
                    </a:ext>
                  </a:extLst>
                </a:gridCol>
                <a:gridCol w="1014884">
                  <a:extLst>
                    <a:ext uri="{9D8B030D-6E8A-4147-A177-3AD203B41FA5}">
                      <a16:colId xmlns:a16="http://schemas.microsoft.com/office/drawing/2014/main" val="1462575953"/>
                    </a:ext>
                  </a:extLst>
                </a:gridCol>
                <a:gridCol w="1024931">
                  <a:extLst>
                    <a:ext uri="{9D8B030D-6E8A-4147-A177-3AD203B41FA5}">
                      <a16:colId xmlns:a16="http://schemas.microsoft.com/office/drawing/2014/main" val="1256304506"/>
                    </a:ext>
                  </a:extLst>
                </a:gridCol>
                <a:gridCol w="834014">
                  <a:extLst>
                    <a:ext uri="{9D8B030D-6E8A-4147-A177-3AD203B41FA5}">
                      <a16:colId xmlns:a16="http://schemas.microsoft.com/office/drawing/2014/main" val="3293353981"/>
                    </a:ext>
                  </a:extLst>
                </a:gridCol>
                <a:gridCol w="874206">
                  <a:extLst>
                    <a:ext uri="{9D8B030D-6E8A-4147-A177-3AD203B41FA5}">
                      <a16:colId xmlns:a16="http://schemas.microsoft.com/office/drawing/2014/main" val="4110383437"/>
                    </a:ext>
                  </a:extLst>
                </a:gridCol>
              </a:tblGrid>
              <a:tr h="204144">
                <a:tc rowSpan="2">
                  <a:txBody>
                    <a:bodyPr/>
                    <a:lstStyle/>
                    <a:p>
                      <a:pPr algn="l"/>
                      <a:r>
                        <a:rPr sz="1100" b="1" dirty="0">
                          <a:solidFill>
                            <a:srgbClr val="111111"/>
                          </a:solidFill>
                        </a:rPr>
                        <a:t>Patients with</a:t>
                      </a:r>
                    </a:p>
                    <a:p>
                      <a:pPr algn="l"/>
                      <a:r>
                        <a:rPr sz="1100" b="1" dirty="0">
                          <a:solidFill>
                            <a:srgbClr val="111111"/>
                          </a:solidFill>
                        </a:rPr>
                        <a:t>AE, 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gridSpan="2">
                  <a:txBody>
                    <a:bodyPr/>
                    <a:lstStyle/>
                    <a:p>
                      <a:pPr algn="ctr"/>
                      <a:r>
                        <a:rPr sz="1100" b="1" dirty="0" err="1">
                          <a:solidFill>
                            <a:srgbClr val="FFFFFF"/>
                          </a:solidFill>
                        </a:rPr>
                        <a:t>Giredestrant</a:t>
                      </a:r>
                      <a:r>
                        <a:rPr sz="1100" b="1" dirty="0">
                          <a:solidFill>
                            <a:srgbClr val="FFFFFF"/>
                          </a:solidFill>
                        </a:rPr>
                        <a:t> + everolimus</a:t>
                      </a:r>
                    </a:p>
                    <a:p>
                      <a:pPr algn="ctr"/>
                      <a:r>
                        <a:rPr sz="1100" b="0" dirty="0">
                          <a:solidFill>
                            <a:srgbClr val="FFFFFF"/>
                          </a:solidFill>
                        </a:rPr>
                        <a:t>n = 182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781650"/>
                    </a:solidFill>
                  </a:tcPr>
                </a:tc>
                <a:tc hMerge="1">
                  <a:txBody>
                    <a:bodyPr/>
                    <a:lstStyle/>
                    <a:p>
                      <a:endParaRPr/>
                    </a:p>
                  </a:txBody>
                  <a:tcPr anchor="ctr">
                    <a:solidFill>
                      <a:srgbClr val="781650"/>
                    </a:solidFill>
                  </a:tcPr>
                </a:tc>
                <a:tc gridSpan="2">
                  <a:txBody>
                    <a:bodyPr/>
                    <a:lstStyle/>
                    <a:p>
                      <a:pPr algn="ctr"/>
                      <a:r>
                        <a:rPr sz="1100" b="1" dirty="0">
                          <a:solidFill>
                            <a:srgbClr val="FFFFFF"/>
                          </a:solidFill>
                        </a:rPr>
                        <a:t>SOC ET + everolimus</a:t>
                      </a:r>
                    </a:p>
                    <a:p>
                      <a:pPr algn="ctr"/>
                      <a:r>
                        <a:rPr sz="1100" b="0" dirty="0">
                          <a:solidFill>
                            <a:srgbClr val="FFFFFF"/>
                          </a:solidFill>
                        </a:rPr>
                        <a:t>n = 186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9A9A9D"/>
                    </a:solidFill>
                  </a:tcPr>
                </a:tc>
                <a:tc hMerge="1">
                  <a:txBody>
                    <a:bodyPr/>
                    <a:lstStyle/>
                    <a:p>
                      <a:endParaRPr/>
                    </a:p>
                  </a:txBody>
                  <a:tcPr anchor="ctr">
                    <a:solidFill>
                      <a:srgbClr val="9A9A9D"/>
                    </a:solidFill>
                  </a:tcPr>
                </a:tc>
                <a:extLst>
                  <a:ext uri="{0D108BD9-81ED-4DB2-BD59-A6C34878D82A}">
                    <a16:rowId xmlns:a16="http://schemas.microsoft.com/office/drawing/2014/main" val="4036498549"/>
                  </a:ext>
                </a:extLst>
              </a:tr>
              <a:tr h="227699">
                <a:tc vMerge="1">
                  <a:txBody>
                    <a:bodyPr/>
                    <a:lstStyle/>
                    <a:p>
                      <a:endParaRPr/>
                    </a:p>
                  </a:txBody>
                  <a:tcPr anchor="ctr">
                    <a:solidFill>
                      <a:srgbClr val="FFFFFF"/>
                    </a:solidFill>
                  </a:tcPr>
                </a:tc>
                <a:tc>
                  <a:txBody>
                    <a:bodyPr/>
                    <a:lstStyle/>
                    <a:p>
                      <a:pPr algn="ctr"/>
                      <a:r>
                        <a:rPr sz="1100" b="1" dirty="0">
                          <a:solidFill>
                            <a:srgbClr val="FFFFFF"/>
                          </a:solidFill>
                        </a:rPr>
                        <a:t>Grade</a:t>
                      </a:r>
                    </a:p>
                    <a:p>
                      <a:pPr algn="ctr"/>
                      <a:r>
                        <a:rPr sz="1100" b="1" dirty="0">
                          <a:solidFill>
                            <a:srgbClr val="FFFFFF"/>
                          </a:solidFill>
                        </a:rPr>
                        <a:t>1–2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781650"/>
                    </a:solidFill>
                  </a:tcPr>
                </a:tc>
                <a:tc>
                  <a:txBody>
                    <a:bodyPr/>
                    <a:lstStyle/>
                    <a:p>
                      <a:pPr algn="ctr"/>
                      <a:r>
                        <a:rPr sz="1100" b="1" dirty="0">
                          <a:solidFill>
                            <a:srgbClr val="FFFFFF"/>
                          </a:solidFill>
                        </a:rPr>
                        <a:t>Grade</a:t>
                      </a:r>
                    </a:p>
                    <a:p>
                      <a:pPr algn="ctr"/>
                      <a:r>
                        <a:rPr sz="1100" b="1" dirty="0">
                          <a:solidFill>
                            <a:srgbClr val="FFFFFF"/>
                          </a:solidFill>
                        </a:rPr>
                        <a:t>3–4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781650"/>
                    </a:solidFill>
                  </a:tcPr>
                </a:tc>
                <a:tc>
                  <a:txBody>
                    <a:bodyPr/>
                    <a:lstStyle/>
                    <a:p>
                      <a:pPr algn="ctr"/>
                      <a:r>
                        <a:rPr sz="1100" b="1">
                          <a:solidFill>
                            <a:srgbClr val="FFFFFF"/>
                          </a:solidFill>
                        </a:rPr>
                        <a:t>Grade</a:t>
                      </a:r>
                    </a:p>
                    <a:p>
                      <a:pPr algn="ctr"/>
                      <a:r>
                        <a:rPr sz="1100" b="1">
                          <a:solidFill>
                            <a:srgbClr val="FFFFFF"/>
                          </a:solidFill>
                        </a:rPr>
                        <a:t>1–2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9A9A9D"/>
                    </a:solidFill>
                  </a:tcPr>
                </a:tc>
                <a:tc>
                  <a:txBody>
                    <a:bodyPr/>
                    <a:lstStyle/>
                    <a:p>
                      <a:pPr algn="ctr"/>
                      <a:r>
                        <a:rPr sz="1100" b="1">
                          <a:solidFill>
                            <a:srgbClr val="FFFFFF"/>
                          </a:solidFill>
                        </a:rPr>
                        <a:t>Grade</a:t>
                      </a:r>
                    </a:p>
                    <a:p>
                      <a:pPr algn="ctr"/>
                      <a:r>
                        <a:rPr sz="1100" b="1">
                          <a:solidFill>
                            <a:srgbClr val="FFFFFF"/>
                          </a:solidFill>
                        </a:rPr>
                        <a:t>3–4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9A9A9D"/>
                    </a:solidFill>
                  </a:tcPr>
                </a:tc>
                <a:extLst>
                  <a:ext uri="{0D108BD9-81ED-4DB2-BD59-A6C34878D82A}">
                    <a16:rowId xmlns:a16="http://schemas.microsoft.com/office/drawing/2014/main" val="785596429"/>
                  </a:ext>
                </a:extLst>
              </a:tr>
              <a:tr h="219847">
                <a:tc>
                  <a:txBody>
                    <a:bodyPr/>
                    <a:lstStyle/>
                    <a:p>
                      <a:pPr algn="l"/>
                      <a:r>
                        <a:rPr sz="1100" b="0" dirty="0">
                          <a:solidFill>
                            <a:srgbClr val="111111"/>
                          </a:solidFill>
                        </a:rPr>
                        <a:t>Bradycardia</a:t>
                      </a:r>
                      <a:r>
                        <a:rPr sz="1100" b="0" baseline="30000" dirty="0">
                          <a:solidFill>
                            <a:srgbClr val="111111"/>
                          </a:solidFill>
                        </a:rPr>
                        <a: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7 (3.8)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a:solidFill>
                            <a:srgbClr val="111111"/>
                          </a:solidFill>
                        </a:rPr>
                        <a:t>1 (0.5)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a:solidFill>
                            <a:srgbClr val="111111"/>
                          </a:solidFill>
                        </a:rPr>
                        <a:t>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extLst>
                  <a:ext uri="{0D108BD9-81ED-4DB2-BD59-A6C34878D82A}">
                    <a16:rowId xmlns:a16="http://schemas.microsoft.com/office/drawing/2014/main" val="2386030165"/>
                  </a:ext>
                </a:extLst>
              </a:tr>
              <a:tr h="219847">
                <a:tc>
                  <a:txBody>
                    <a:bodyPr/>
                    <a:lstStyle/>
                    <a:p>
                      <a:pPr algn="l"/>
                      <a:r>
                        <a:rPr sz="1100" b="0">
                          <a:solidFill>
                            <a:srgbClr val="111111"/>
                          </a:solidFill>
                        </a:rPr>
                        <a:t>Photopsia</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extLst>
                  <a:ext uri="{0D108BD9-81ED-4DB2-BD59-A6C34878D82A}">
                    <a16:rowId xmlns:a16="http://schemas.microsoft.com/office/drawing/2014/main" val="3345962841"/>
                  </a:ext>
                </a:extLst>
              </a:tr>
            </a:tbl>
          </a:graphicData>
        </a:graphic>
      </p:graphicFrame>
      <p:sp>
        <p:nvSpPr>
          <p:cNvPr id="13" name="Rectangle 12">
            <a:extLst>
              <a:ext uri="{FF2B5EF4-FFF2-40B4-BE49-F238E27FC236}">
                <a16:creationId xmlns:a16="http://schemas.microsoft.com/office/drawing/2014/main" id="{042AC83D-2FB7-53A4-4813-B223B338E753}"/>
              </a:ext>
            </a:extLst>
          </p:cNvPr>
          <p:cNvSpPr>
            <a:spLocks noGrp="1"/>
          </p:cNvSpPr>
          <p:nvPr/>
        </p:nvSpPr>
        <p:spPr>
          <a:xfrm>
            <a:off x="7024931" y="1635667"/>
            <a:ext cx="2857500" cy="361950"/>
          </a:xfrm>
          <a:prstGeom prst="rect">
            <a:avLst/>
          </a:prstGeom>
          <a:noFill/>
          <a:ln w="0">
            <a:noFill/>
            <a:prstDash val="solid"/>
          </a:ln>
        </p:spPr>
        <p:txBody>
          <a:bodyPr anchor="ctr"/>
          <a:lstStyle/>
          <a:p>
            <a:pPr algn="l">
              <a:defRPr sz="1875" b="1">
                <a:solidFill>
                  <a:srgbClr val="111111"/>
                </a:solidFill>
              </a:defRPr>
            </a:pPr>
            <a:r>
              <a:rPr b="1" dirty="0">
                <a:solidFill>
                  <a:srgbClr val="111111"/>
                </a:solidFill>
                <a:latin typeface="Arial" panose="020B0604020202020204" pitchFamily="34" charset="0"/>
                <a:cs typeface="Arial" panose="020B0604020202020204" pitchFamily="34" charset="0"/>
              </a:rPr>
              <a:t>Selected AEs</a:t>
            </a:r>
          </a:p>
        </p:txBody>
      </p:sp>
      <p:sp>
        <p:nvSpPr>
          <p:cNvPr id="14" name="TextBox 13">
            <a:extLst>
              <a:ext uri="{FF2B5EF4-FFF2-40B4-BE49-F238E27FC236}">
                <a16:creationId xmlns:a16="http://schemas.microsoft.com/office/drawing/2014/main" id="{96769DC2-8B66-61F1-E472-8C09501F105B}"/>
              </a:ext>
            </a:extLst>
          </p:cNvPr>
          <p:cNvSpPr txBox="1"/>
          <p:nvPr/>
        </p:nvSpPr>
        <p:spPr>
          <a:xfrm>
            <a:off x="9877530" y="4320791"/>
            <a:ext cx="184731" cy="369332"/>
          </a:xfrm>
          <a:prstGeom prst="rect">
            <a:avLst/>
          </a:prstGeom>
          <a:noFill/>
        </p:spPr>
        <p:txBody>
          <a:bodyPr wrap="none" rtlCol="0">
            <a:spAutoFit/>
          </a:bodyPr>
          <a:lstStyle/>
          <a:p>
            <a:endParaRPr lang="en-US" dirty="0"/>
          </a:p>
        </p:txBody>
      </p:sp>
      <p:graphicFrame>
        <p:nvGraphicFramePr>
          <p:cNvPr id="15" name="Table 14">
            <a:extLst>
              <a:ext uri="{FF2B5EF4-FFF2-40B4-BE49-F238E27FC236}">
                <a16:creationId xmlns:a16="http://schemas.microsoft.com/office/drawing/2014/main" id="{1B40DA6D-FF41-4118-5A7C-5E8C5FFA4517}"/>
              </a:ext>
            </a:extLst>
          </p:cNvPr>
          <p:cNvGraphicFramePr>
            <a:graphicFrameLocks noGrp="1"/>
          </p:cNvGraphicFramePr>
          <p:nvPr>
            <p:extLst>
              <p:ext uri="{D42A27DB-BD31-4B8C-83A1-F6EECF244321}">
                <p14:modId xmlns:p14="http://schemas.microsoft.com/office/powerpoint/2010/main" val="4001539195"/>
              </p:ext>
            </p:extLst>
          </p:nvPr>
        </p:nvGraphicFramePr>
        <p:xfrm>
          <a:off x="7411655" y="3474112"/>
          <a:ext cx="4453871" cy="2316480"/>
        </p:xfrm>
        <a:graphic>
          <a:graphicData uri="http://schemas.openxmlformats.org/drawingml/2006/table">
            <a:tbl>
              <a:tblPr/>
              <a:tblGrid>
                <a:gridCol w="2079412">
                  <a:extLst>
                    <a:ext uri="{9D8B030D-6E8A-4147-A177-3AD203B41FA5}">
                      <a16:colId xmlns:a16="http://schemas.microsoft.com/office/drawing/2014/main" val="3902458930"/>
                    </a:ext>
                  </a:extLst>
                </a:gridCol>
                <a:gridCol w="1299285">
                  <a:extLst>
                    <a:ext uri="{9D8B030D-6E8A-4147-A177-3AD203B41FA5}">
                      <a16:colId xmlns:a16="http://schemas.microsoft.com/office/drawing/2014/main" val="1581756222"/>
                    </a:ext>
                  </a:extLst>
                </a:gridCol>
                <a:gridCol w="1075174">
                  <a:extLst>
                    <a:ext uri="{9D8B030D-6E8A-4147-A177-3AD203B41FA5}">
                      <a16:colId xmlns:a16="http://schemas.microsoft.com/office/drawing/2014/main" val="1547906807"/>
                    </a:ext>
                  </a:extLst>
                </a:gridCol>
              </a:tblGrid>
              <a:tr h="289785">
                <a:tc>
                  <a:txBody>
                    <a:bodyPr/>
                    <a:lstStyle/>
                    <a:p>
                      <a:pPr algn="l"/>
                      <a:r>
                        <a:rPr sz="1100" b="1" dirty="0">
                          <a:solidFill>
                            <a:srgbClr val="111111"/>
                          </a:solidFill>
                        </a:rPr>
                        <a:t>Patients with AE, n (%)</a:t>
                      </a:r>
                    </a:p>
                  </a:txBody>
                  <a:tcPr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solidFill>
                      <a:srgbClr val="FFFFFF"/>
                    </a:solidFill>
                  </a:tcPr>
                </a:tc>
                <a:tc>
                  <a:txBody>
                    <a:bodyPr/>
                    <a:lstStyle/>
                    <a:p>
                      <a:pPr algn="ctr"/>
                      <a:r>
                        <a:rPr sz="1100" b="1" dirty="0" err="1">
                          <a:solidFill>
                            <a:srgbClr val="FFFFFF"/>
                          </a:solidFill>
                        </a:rPr>
                        <a:t>Giredestrant</a:t>
                      </a:r>
                      <a:r>
                        <a:rPr sz="1100" b="1" dirty="0">
                          <a:solidFill>
                            <a:srgbClr val="FFFFFF"/>
                          </a:solidFill>
                        </a:rPr>
                        <a:t> +</a:t>
                      </a:r>
                    </a:p>
                    <a:p>
                      <a:pPr algn="ctr"/>
                      <a:r>
                        <a:rPr sz="1100" b="1" dirty="0">
                          <a:solidFill>
                            <a:srgbClr val="FFFFFF"/>
                          </a:solidFill>
                        </a:rPr>
                        <a:t>everolimus</a:t>
                      </a:r>
                    </a:p>
                    <a:p>
                      <a:pPr algn="ctr"/>
                      <a:r>
                        <a:rPr sz="1100" b="0" dirty="0">
                          <a:solidFill>
                            <a:srgbClr val="FFFFFF"/>
                          </a:solidFill>
                        </a:rPr>
                        <a:t>n = 182</a:t>
                      </a:r>
                    </a:p>
                  </a:txBody>
                  <a:tcPr anchor="ctr">
                    <a:lnT w="12700" cap="flat" cmpd="sng" algn="ctr">
                      <a:noFill/>
                      <a:prstDash val="solid"/>
                      <a:round/>
                      <a:headEnd type="none" w="med" len="med"/>
                      <a:tailEnd type="none" w="med" len="med"/>
                    </a:lnT>
                    <a:solidFill>
                      <a:srgbClr val="781650"/>
                    </a:solidFill>
                  </a:tcPr>
                </a:tc>
                <a:tc>
                  <a:txBody>
                    <a:bodyPr/>
                    <a:lstStyle/>
                    <a:p>
                      <a:pPr algn="ctr"/>
                      <a:r>
                        <a:rPr sz="1100" b="1" dirty="0">
                          <a:solidFill>
                            <a:srgbClr val="FFFFFF"/>
                          </a:solidFill>
                        </a:rPr>
                        <a:t>SOC ET +</a:t>
                      </a:r>
                    </a:p>
                    <a:p>
                      <a:pPr algn="ctr"/>
                      <a:r>
                        <a:rPr sz="1100" b="1" dirty="0">
                          <a:solidFill>
                            <a:srgbClr val="FFFFFF"/>
                          </a:solidFill>
                        </a:rPr>
                        <a:t>everolimus</a:t>
                      </a:r>
                    </a:p>
                    <a:p>
                      <a:pPr algn="ctr"/>
                      <a:r>
                        <a:rPr sz="1100" b="0" dirty="0">
                          <a:solidFill>
                            <a:srgbClr val="FFFFFF"/>
                          </a:solidFill>
                        </a:rPr>
                        <a:t>n = 186</a:t>
                      </a: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solidFill>
                      <a:srgbClr val="9A9A9D"/>
                    </a:solidFill>
                  </a:tcPr>
                </a:tc>
                <a:extLst>
                  <a:ext uri="{0D108BD9-81ED-4DB2-BD59-A6C34878D82A}">
                    <a16:rowId xmlns:a16="http://schemas.microsoft.com/office/drawing/2014/main" val="1881178239"/>
                  </a:ext>
                </a:extLst>
              </a:tr>
              <a:tr h="144892">
                <a:tc>
                  <a:txBody>
                    <a:bodyPr/>
                    <a:lstStyle/>
                    <a:p>
                      <a:pPr algn="l"/>
                      <a:r>
                        <a:rPr sz="1100" b="0" dirty="0">
                          <a:solidFill>
                            <a:srgbClr val="111111"/>
                          </a:solidFill>
                        </a:rPr>
                        <a:t>AEs with fatal outcome</a:t>
                      </a:r>
                      <a:r>
                        <a:rPr sz="1100" b="0" baseline="30000" dirty="0">
                          <a:solidFill>
                            <a:srgbClr val="111111"/>
                          </a:solidFill>
                        </a:rPr>
                        <a: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5 (2.7)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5 (2.7)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rgbClr val="FFFFFF"/>
                    </a:solidFill>
                  </a:tcPr>
                </a:tc>
                <a:extLst>
                  <a:ext uri="{0D108BD9-81ED-4DB2-BD59-A6C34878D82A}">
                    <a16:rowId xmlns:a16="http://schemas.microsoft.com/office/drawing/2014/main" val="3121835625"/>
                  </a:ext>
                </a:extLst>
              </a:tr>
              <a:tr h="205900">
                <a:tc>
                  <a:txBody>
                    <a:bodyPr/>
                    <a:lstStyle/>
                    <a:p>
                      <a:pPr algn="l"/>
                      <a:r>
                        <a:rPr sz="1100" b="0" dirty="0">
                          <a:solidFill>
                            <a:srgbClr val="111111"/>
                          </a:solidFill>
                        </a:rPr>
                        <a:t>AEs leading to everolimus</a:t>
                      </a:r>
                    </a:p>
                    <a:p>
                      <a:pPr algn="l"/>
                      <a:r>
                        <a:rPr sz="1100" b="0" dirty="0">
                          <a:solidFill>
                            <a:srgbClr val="111111"/>
                          </a:solidFill>
                        </a:rPr>
                        <a:t>dose reduction</a:t>
                      </a:r>
                      <a:r>
                        <a:rPr sz="1100" b="0" baseline="30000" dirty="0">
                          <a:solidFill>
                            <a:srgbClr val="111111"/>
                          </a:solidFill>
                        </a:rPr>
                        <a: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solidFill>
                      <a:srgbClr val="FFFFFF"/>
                    </a:solidFill>
                  </a:tcPr>
                </a:tc>
                <a:tc>
                  <a:txBody>
                    <a:bodyPr/>
                    <a:lstStyle/>
                    <a:p>
                      <a:pPr algn="ctr"/>
                      <a:r>
                        <a:rPr sz="1100" b="0">
                          <a:solidFill>
                            <a:srgbClr val="111111"/>
                          </a:solidFill>
                        </a:rPr>
                        <a:t>56 (30.8)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solidFill>
                      <a:srgbClr val="FFFFFF"/>
                    </a:solidFill>
                  </a:tcPr>
                </a:tc>
                <a:tc>
                  <a:txBody>
                    <a:bodyPr/>
                    <a:lstStyle/>
                    <a:p>
                      <a:pPr algn="ctr"/>
                      <a:r>
                        <a:rPr sz="1100" b="0" dirty="0">
                          <a:solidFill>
                            <a:srgbClr val="111111"/>
                          </a:solidFill>
                        </a:rPr>
                        <a:t>49 (26.3)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solidFill>
                      <a:srgbClr val="FFFFFF"/>
                    </a:solidFill>
                  </a:tcPr>
                </a:tc>
                <a:extLst>
                  <a:ext uri="{0D108BD9-81ED-4DB2-BD59-A6C34878D82A}">
                    <a16:rowId xmlns:a16="http://schemas.microsoft.com/office/drawing/2014/main" val="94110259"/>
                  </a:ext>
                </a:extLst>
              </a:tr>
              <a:tr h="170820">
                <a:tc gridSpan="3">
                  <a:txBody>
                    <a:bodyPr/>
                    <a:lstStyle/>
                    <a:p>
                      <a:pPr algn="l"/>
                      <a:r>
                        <a:rPr sz="1100" b="0" dirty="0">
                          <a:solidFill>
                            <a:srgbClr val="111111"/>
                          </a:solidFill>
                        </a:rPr>
                        <a:t>AEs leading to discontinuation from treatment</a:t>
                      </a:r>
                      <a:r>
                        <a:rPr sz="1100" b="0" baseline="30000" dirty="0">
                          <a:solidFill>
                            <a:srgbClr val="111111"/>
                          </a:solidFill>
                        </a:rPr>
                        <a: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rgbClr val="FFFFFF"/>
                    </a:solidFill>
                  </a:tcPr>
                </a:tc>
                <a:tc hMerge="1">
                  <a:txBody>
                    <a:bodyPr/>
                    <a:lstStyle/>
                    <a:p>
                      <a:endParaRPr sz="1100" dirty="0"/>
                    </a:p>
                  </a:txBody>
                  <a:tcPr anchor="ctr">
                    <a:solidFill>
                      <a:srgbClr val="FFFFFF"/>
                    </a:solidFill>
                  </a:tcPr>
                </a:tc>
                <a:tc hMerge="1">
                  <a:txBody>
                    <a:bodyPr/>
                    <a:lstStyle/>
                    <a:p>
                      <a:endParaRPr sz="1100" dirty="0"/>
                    </a:p>
                  </a:txBody>
                  <a:tcPr anchor="ctr">
                    <a:solidFill>
                      <a:srgbClr val="FFFFFF"/>
                    </a:solidFill>
                  </a:tcPr>
                </a:tc>
                <a:extLst>
                  <a:ext uri="{0D108BD9-81ED-4DB2-BD59-A6C34878D82A}">
                    <a16:rowId xmlns:a16="http://schemas.microsoft.com/office/drawing/2014/main" val="910200345"/>
                  </a:ext>
                </a:extLst>
              </a:tr>
              <a:tr h="129640">
                <a:tc>
                  <a:txBody>
                    <a:bodyPr/>
                    <a:lstStyle/>
                    <a:p>
                      <a:pPr algn="l"/>
                      <a:r>
                        <a:rPr sz="1100" b="0" dirty="0">
                          <a:solidFill>
                            <a:srgbClr val="111111"/>
                          </a:solidFill>
                        </a:rPr>
                        <a:t>    </a:t>
                      </a:r>
                      <a:r>
                        <a:rPr sz="1100" b="0" dirty="0" err="1">
                          <a:solidFill>
                            <a:srgbClr val="111111"/>
                          </a:solidFill>
                        </a:rPr>
                        <a:t>Giredestrant</a:t>
                      </a:r>
                      <a:r>
                        <a:rPr sz="1100" b="0" dirty="0">
                          <a:solidFill>
                            <a:srgbClr val="111111"/>
                          </a:solidFill>
                        </a:rPr>
                        <a:t> or SOC ET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15 (8.2)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a:solidFill>
                            <a:srgbClr val="111111"/>
                          </a:solidFill>
                        </a:rPr>
                        <a:t>12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extLst>
                  <a:ext uri="{0D108BD9-81ED-4DB2-BD59-A6C34878D82A}">
                    <a16:rowId xmlns:a16="http://schemas.microsoft.com/office/drawing/2014/main" val="2963463718"/>
                  </a:ext>
                </a:extLst>
              </a:tr>
              <a:tr h="129640">
                <a:tc>
                  <a:txBody>
                    <a:bodyPr/>
                    <a:lstStyle/>
                    <a:p>
                      <a:pPr algn="l"/>
                      <a:r>
                        <a:rPr sz="1100" b="0">
                          <a:solidFill>
                            <a:srgbClr val="111111"/>
                          </a:solidFill>
                        </a:rPr>
                        <a:t>    Everolimus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31 (17.0)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22 (11.8)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extLst>
                  <a:ext uri="{0D108BD9-81ED-4DB2-BD59-A6C34878D82A}">
                    <a16:rowId xmlns:a16="http://schemas.microsoft.com/office/drawing/2014/main" val="4213687070"/>
                  </a:ext>
                </a:extLst>
              </a:tr>
              <a:tr h="129640">
                <a:tc>
                  <a:txBody>
                    <a:bodyPr/>
                    <a:lstStyle/>
                    <a:p>
                      <a:pPr algn="l"/>
                      <a:r>
                        <a:rPr sz="1100" b="0">
                          <a:solidFill>
                            <a:srgbClr val="111111"/>
                          </a:solidFill>
                        </a:rPr>
                        <a:t>    Any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31 (17.0)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tc>
                  <a:txBody>
                    <a:bodyPr/>
                    <a:lstStyle/>
                    <a:p>
                      <a:pPr algn="ctr"/>
                      <a:r>
                        <a:rPr sz="1100" b="0" dirty="0">
                          <a:solidFill>
                            <a:srgbClr val="111111"/>
                          </a:solidFill>
                        </a:rPr>
                        <a:t>22 (11.8)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FFFFFF"/>
                    </a:solidFill>
                  </a:tcPr>
                </a:tc>
                <a:extLst>
                  <a:ext uri="{0D108BD9-81ED-4DB2-BD59-A6C34878D82A}">
                    <a16:rowId xmlns:a16="http://schemas.microsoft.com/office/drawing/2014/main" val="3898763932"/>
                  </a:ext>
                </a:extLst>
              </a:tr>
            </a:tbl>
          </a:graphicData>
        </a:graphic>
      </p:graphicFrame>
      <p:sp>
        <p:nvSpPr>
          <p:cNvPr id="16" name="Footer Placeholder 3">
            <a:extLst>
              <a:ext uri="{FF2B5EF4-FFF2-40B4-BE49-F238E27FC236}">
                <a16:creationId xmlns:a16="http://schemas.microsoft.com/office/drawing/2014/main" id="{904AB1FF-F7EA-8F65-801F-5ADCC3F5F30D}"/>
              </a:ext>
            </a:extLst>
          </p:cNvPr>
          <p:cNvSpPr txBox="1">
            <a:spLocks/>
          </p:cNvSpPr>
          <p:nvPr/>
        </p:nvSpPr>
        <p:spPr>
          <a:xfrm>
            <a:off x="621792" y="5944846"/>
            <a:ext cx="9878735" cy="809521"/>
          </a:xfrm>
          <a:prstGeom prst="rect">
            <a:avLst/>
          </a:prstGeom>
        </p:spPr>
        <p:txBody>
          <a:bodyPr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1219140">
              <a:spcBef>
                <a:spcPts val="1333"/>
              </a:spcBef>
              <a:defRPr/>
            </a:pPr>
            <a:r>
              <a:rPr lang="en-US" sz="900" dirty="0">
                <a:solidFill>
                  <a:srgbClr val="000000"/>
                </a:solidFill>
                <a:ea typeface="ＭＳ Ｐゴシック"/>
              </a:rPr>
              <a:t>Mayer E, et al. ESMO 2025. Abstract LBA16.</a:t>
            </a:r>
          </a:p>
        </p:txBody>
      </p:sp>
    </p:spTree>
    <p:extLst>
      <p:ext uri="{BB962C8B-B14F-4D97-AF65-F5344CB8AC3E}">
        <p14:creationId xmlns:p14="http://schemas.microsoft.com/office/powerpoint/2010/main" val="118124901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Google Shape;506;p63">
            <a:extLst>
              <a:ext uri="{FF2B5EF4-FFF2-40B4-BE49-F238E27FC236}">
                <a16:creationId xmlns:a16="http://schemas.microsoft.com/office/drawing/2014/main" id="{8CA609E7-04D9-4E88-78C4-C2C38506B9D8}"/>
              </a:ext>
            </a:extLst>
          </p:cNvPr>
          <p:cNvSpPr/>
          <p:nvPr/>
        </p:nvSpPr>
        <p:spPr>
          <a:xfrm>
            <a:off x="4602331" y="3670126"/>
            <a:ext cx="3892011" cy="889108"/>
          </a:xfrm>
          <a:prstGeom prst="roundRect">
            <a:avLst>
              <a:gd name="adj" fmla="val 0"/>
            </a:avLst>
          </a:prstGeom>
          <a:solidFill>
            <a:schemeClr val="bg1">
              <a:lumMod val="50000"/>
            </a:schemeClr>
          </a:solidFill>
          <a:ln w="9525" cap="flat" cmpd="sng">
            <a:noFill/>
            <a:prstDash val="solid"/>
            <a:round/>
            <a:headEnd type="none" w="sm" len="sm"/>
            <a:tailEnd type="none" w="sm" len="sm"/>
          </a:ln>
          <a:effectLst/>
        </p:spPr>
        <p:txBody>
          <a:bodyPr spcFirstLastPara="1" wrap="square" lIns="22667" tIns="38360" rIns="22667" bIns="38360" numCol="2" anchor="ctr" anchorCtr="0">
            <a:noAutofit/>
          </a:bodyPr>
          <a:lstStyle/>
          <a:p>
            <a:pPr algn="ctr"/>
            <a:endParaRPr lang="en-US" sz="1400" dirty="0">
              <a:solidFill>
                <a:schemeClr val="bg1"/>
              </a:solidFill>
            </a:endParaRPr>
          </a:p>
          <a:p>
            <a:pPr algn="ctr"/>
            <a:r>
              <a:rPr lang="en-US" sz="1400" dirty="0" err="1">
                <a:solidFill>
                  <a:schemeClr val="bg1"/>
                </a:solidFill>
              </a:rPr>
              <a:t>Elacestrant</a:t>
            </a:r>
            <a:endParaRPr lang="en-US" sz="1400" dirty="0">
              <a:solidFill>
                <a:schemeClr val="bg1"/>
              </a:solidFill>
            </a:endParaRPr>
          </a:p>
          <a:p>
            <a:pPr algn="ctr"/>
            <a:r>
              <a:rPr lang="en-US" sz="1400" dirty="0">
                <a:solidFill>
                  <a:schemeClr val="bg1"/>
                </a:solidFill>
              </a:rPr>
              <a:t>345 mg* QD</a:t>
            </a:r>
          </a:p>
          <a:p>
            <a:pPr algn="ctr"/>
            <a:endParaRPr lang="en-US" sz="1400" dirty="0">
              <a:solidFill>
                <a:schemeClr val="bg1"/>
              </a:solidFill>
            </a:endParaRPr>
          </a:p>
          <a:p>
            <a:pPr algn="ctr"/>
            <a:endParaRPr lang="en-US" sz="1400" dirty="0">
              <a:solidFill>
                <a:schemeClr val="bg1"/>
              </a:solidFill>
            </a:endParaRPr>
          </a:p>
          <a:p>
            <a:pPr algn="ctr"/>
            <a:r>
              <a:rPr lang="en-US" sz="1400" dirty="0">
                <a:solidFill>
                  <a:schemeClr val="bg1"/>
                </a:solidFill>
              </a:rPr>
              <a:t>Everolimus</a:t>
            </a:r>
          </a:p>
          <a:p>
            <a:pPr algn="ctr"/>
            <a:r>
              <a:rPr lang="en-US" sz="1400" dirty="0">
                <a:solidFill>
                  <a:schemeClr val="bg1"/>
                </a:solidFill>
              </a:rPr>
              <a:t>7.5 mgt QD</a:t>
            </a:r>
          </a:p>
        </p:txBody>
      </p:sp>
      <p:sp>
        <p:nvSpPr>
          <p:cNvPr id="6" name="Oval 5">
            <a:extLst>
              <a:ext uri="{FF2B5EF4-FFF2-40B4-BE49-F238E27FC236}">
                <a16:creationId xmlns:a16="http://schemas.microsoft.com/office/drawing/2014/main" id="{EB642C24-6BA7-608E-72D8-80CB99426B97}"/>
              </a:ext>
            </a:extLst>
          </p:cNvPr>
          <p:cNvSpPr/>
          <p:nvPr/>
        </p:nvSpPr>
        <p:spPr>
          <a:xfrm>
            <a:off x="3569551" y="3307593"/>
            <a:ext cx="562267" cy="566667"/>
          </a:xfrm>
          <a:prstGeom prst="ellipse">
            <a:avLst/>
          </a:prstGeom>
          <a:solidFill>
            <a:sysClr val="window" lastClr="FFFFFF"/>
          </a:solidFill>
          <a:ln w="28575" cap="flat" cmpd="sng" algn="ctr">
            <a:solidFill>
              <a:sysClr val="windowText" lastClr="000000"/>
            </a:solidFill>
            <a:prstDash val="solid"/>
            <a:miter lim="800000"/>
          </a:ln>
          <a:effectLst/>
        </p:spPr>
        <p:txBody>
          <a:bodyPr rtlCol="0" anchor="ctr"/>
          <a:lstStyle/>
          <a:p>
            <a:pPr marL="0" marR="0" lvl="0" indent="0" algn="ctr" defTabSz="304815" rtl="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R 1:1</a:t>
            </a:r>
          </a:p>
        </p:txBody>
      </p:sp>
      <p:cxnSp>
        <p:nvCxnSpPr>
          <p:cNvPr id="7" name="Connector: Elbow 28">
            <a:extLst>
              <a:ext uri="{FF2B5EF4-FFF2-40B4-BE49-F238E27FC236}">
                <a16:creationId xmlns:a16="http://schemas.microsoft.com/office/drawing/2014/main" id="{3F988402-066A-309E-CD33-CCA2E40719E0}"/>
              </a:ext>
            </a:extLst>
          </p:cNvPr>
          <p:cNvCxnSpPr>
            <a:cxnSpLocks/>
            <a:stCxn id="6" idx="0"/>
          </p:cNvCxnSpPr>
          <p:nvPr/>
        </p:nvCxnSpPr>
        <p:spPr>
          <a:xfrm rot="5400000" flipH="1" flipV="1">
            <a:off x="4159626" y="2864888"/>
            <a:ext cx="133764" cy="751646"/>
          </a:xfrm>
          <a:prstGeom prst="bentConnector2">
            <a:avLst/>
          </a:prstGeom>
          <a:noFill/>
          <a:ln w="28575" cap="flat" cmpd="sng" algn="ctr">
            <a:solidFill>
              <a:sysClr val="windowText" lastClr="000000"/>
            </a:solidFill>
            <a:prstDash val="solid"/>
            <a:miter lim="800000"/>
            <a:tailEnd type="triangle"/>
          </a:ln>
          <a:effectLst/>
        </p:spPr>
      </p:cxnSp>
      <p:cxnSp>
        <p:nvCxnSpPr>
          <p:cNvPr id="13" name="Straight Arrow Connector 12">
            <a:extLst>
              <a:ext uri="{FF2B5EF4-FFF2-40B4-BE49-F238E27FC236}">
                <a16:creationId xmlns:a16="http://schemas.microsoft.com/office/drawing/2014/main" id="{3A3AEF86-4B6A-3DD3-BFE3-7C46EB5A968E}"/>
              </a:ext>
            </a:extLst>
          </p:cNvPr>
          <p:cNvCxnSpPr>
            <a:cxnSpLocks/>
            <a:endCxn id="6" idx="2"/>
          </p:cNvCxnSpPr>
          <p:nvPr/>
        </p:nvCxnSpPr>
        <p:spPr>
          <a:xfrm>
            <a:off x="3158661" y="3590926"/>
            <a:ext cx="410890" cy="0"/>
          </a:xfrm>
          <a:prstGeom prst="straightConnector1">
            <a:avLst/>
          </a:prstGeom>
          <a:noFill/>
          <a:ln w="28575" cap="flat" cmpd="sng" algn="ctr">
            <a:solidFill>
              <a:sysClr val="windowText" lastClr="000000"/>
            </a:solidFill>
            <a:prstDash val="solid"/>
            <a:miter lim="800000"/>
            <a:tailEnd type="triangle"/>
          </a:ln>
          <a:effectLst/>
        </p:spPr>
      </p:cxnSp>
      <p:cxnSp>
        <p:nvCxnSpPr>
          <p:cNvPr id="14" name="Connector: Elbow 36">
            <a:extLst>
              <a:ext uri="{FF2B5EF4-FFF2-40B4-BE49-F238E27FC236}">
                <a16:creationId xmlns:a16="http://schemas.microsoft.com/office/drawing/2014/main" id="{3AD35466-2990-63F2-F771-E449BB89A943}"/>
              </a:ext>
            </a:extLst>
          </p:cNvPr>
          <p:cNvCxnSpPr>
            <a:cxnSpLocks/>
            <a:stCxn id="6" idx="4"/>
          </p:cNvCxnSpPr>
          <p:nvPr/>
        </p:nvCxnSpPr>
        <p:spPr>
          <a:xfrm rot="16200000" flipH="1">
            <a:off x="4157823" y="3567122"/>
            <a:ext cx="137370" cy="751646"/>
          </a:xfrm>
          <a:prstGeom prst="bentConnector2">
            <a:avLst/>
          </a:prstGeom>
          <a:noFill/>
          <a:ln w="28575" cap="flat" cmpd="sng" algn="ctr">
            <a:solidFill>
              <a:sysClr val="windowText" lastClr="000000"/>
            </a:solidFill>
            <a:prstDash val="solid"/>
            <a:miter lim="800000"/>
            <a:tailEnd type="triangle"/>
          </a:ln>
          <a:effectLst/>
          <a:scene3d>
            <a:camera prst="orthographicFront">
              <a:rot lat="0" lon="0" rev="0"/>
            </a:camera>
            <a:lightRig rig="threePt" dir="t"/>
          </a:scene3d>
        </p:spPr>
      </p:cxnSp>
      <p:sp>
        <p:nvSpPr>
          <p:cNvPr id="16" name="TextBox 15">
            <a:extLst>
              <a:ext uri="{FF2B5EF4-FFF2-40B4-BE49-F238E27FC236}">
                <a16:creationId xmlns:a16="http://schemas.microsoft.com/office/drawing/2014/main" id="{6A344255-B2B6-DFD2-4A59-57957DC0CAD8}"/>
              </a:ext>
            </a:extLst>
          </p:cNvPr>
          <p:cNvSpPr txBox="1"/>
          <p:nvPr/>
        </p:nvSpPr>
        <p:spPr>
          <a:xfrm>
            <a:off x="3624662" y="2855649"/>
            <a:ext cx="1203691" cy="297454"/>
          </a:xfrm>
          <a:prstGeom prst="rect">
            <a:avLst/>
          </a:prstGeom>
          <a:noFill/>
        </p:spPr>
        <p:txBody>
          <a:bodyPr wrap="square" anchor="ctr">
            <a:spAutoFit/>
          </a:bodyPr>
          <a:lstStyle/>
          <a:p>
            <a:pPr marL="0" marR="0" lvl="0" indent="0" algn="ctr" defTabSz="304815" rtl="0" eaLnBrk="1" fontAlgn="base" latinLnBrk="0" hangingPunct="1">
              <a:lnSpc>
                <a:spcPct val="100000"/>
              </a:lnSpc>
              <a:spcBef>
                <a:spcPct val="0"/>
              </a:spcBef>
              <a:spcAft>
                <a:spcPts val="629"/>
              </a:spcAft>
              <a:buClr>
                <a:prstClr val="white"/>
              </a:buClr>
              <a:buSzTx/>
              <a:buFontTx/>
              <a:buNone/>
              <a:tabLst/>
              <a:defRPr/>
            </a:pPr>
            <a:r>
              <a:rPr kumimoji="0" lang="en-GB" sz="1333"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Arm A</a:t>
            </a:r>
            <a:endParaRPr kumimoji="0" lang="en-GB" sz="1333" b="1" i="0" u="none" strike="noStrike" kern="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 name="Footer Placeholder 2">
            <a:extLst>
              <a:ext uri="{FF2B5EF4-FFF2-40B4-BE49-F238E27FC236}">
                <a16:creationId xmlns:a16="http://schemas.microsoft.com/office/drawing/2014/main" id="{460147C1-3F89-D1F2-8449-C9F8A7D7060D}"/>
              </a:ext>
            </a:extLst>
          </p:cNvPr>
          <p:cNvSpPr>
            <a:spLocks noGrp="1"/>
          </p:cNvSpPr>
          <p:nvPr>
            <p:ph type="ftr" sz="quarter" idx="3"/>
          </p:nvPr>
        </p:nvSpPr>
        <p:spPr>
          <a:xfrm>
            <a:off x="621792" y="5944846"/>
            <a:ext cx="10277856" cy="809521"/>
          </a:xfrm>
        </p:spPr>
        <p:txBody>
          <a:bodyPr/>
          <a:lstStyle/>
          <a:p>
            <a:r>
              <a:rPr lang="en-US" dirty="0"/>
              <a:t>*</a:t>
            </a:r>
            <a:r>
              <a:rPr lang="en-US" dirty="0" err="1"/>
              <a:t>Elacestrant</a:t>
            </a:r>
            <a:r>
              <a:rPr lang="en-US" dirty="0"/>
              <a:t> 345 mg is equivalent to 400 mg </a:t>
            </a:r>
            <a:r>
              <a:rPr lang="en-US" dirty="0" err="1"/>
              <a:t>elacestrant</a:t>
            </a:r>
            <a:r>
              <a:rPr lang="en-US" dirty="0"/>
              <a:t> hydrochloride. </a:t>
            </a:r>
            <a:r>
              <a:rPr lang="en-US" baseline="30000" dirty="0"/>
              <a:t>†</a:t>
            </a:r>
            <a:r>
              <a:rPr lang="en-US" dirty="0"/>
              <a:t>Recommended phase 2 dose (RP2D) for everolimus from ELEVATE (NCT05563220) trial. </a:t>
            </a:r>
            <a:r>
              <a:rPr lang="en-US" baseline="30000" dirty="0"/>
              <a:t>‡</a:t>
            </a:r>
            <a:r>
              <a:rPr lang="en-US" dirty="0"/>
              <a:t>Through the use of RECIST v.1.1. </a:t>
            </a:r>
            <a:r>
              <a:rPr lang="en-US" baseline="30000" dirty="0"/>
              <a:t>§</a:t>
            </a:r>
            <a:r>
              <a:rPr lang="en-US" dirty="0"/>
              <a:t>Based on BIRC and local investigator assessment through use of RECIST v.1.1.</a:t>
            </a:r>
            <a:br>
              <a:rPr lang="en-US" dirty="0"/>
            </a:br>
            <a:r>
              <a:rPr lang="en-US" dirty="0" err="1"/>
              <a:t>Llombart-Cussac</a:t>
            </a:r>
            <a:r>
              <a:rPr lang="en-US" dirty="0"/>
              <a:t>, et al. ASCO 2026. Abstract TPS1154.</a:t>
            </a:r>
          </a:p>
        </p:txBody>
      </p:sp>
      <p:sp>
        <p:nvSpPr>
          <p:cNvPr id="5" name="Title 4">
            <a:extLst>
              <a:ext uri="{FF2B5EF4-FFF2-40B4-BE49-F238E27FC236}">
                <a16:creationId xmlns:a16="http://schemas.microsoft.com/office/drawing/2014/main" id="{891D6831-932B-6401-810F-A8A70EF45735}"/>
              </a:ext>
            </a:extLst>
          </p:cNvPr>
          <p:cNvSpPr>
            <a:spLocks noGrp="1"/>
          </p:cNvSpPr>
          <p:nvPr>
            <p:ph type="title"/>
          </p:nvPr>
        </p:nvSpPr>
        <p:spPr>
          <a:xfrm>
            <a:off x="621792" y="365125"/>
            <a:ext cx="11070336" cy="871393"/>
          </a:xfrm>
        </p:spPr>
        <p:txBody>
          <a:bodyPr/>
          <a:lstStyle/>
          <a:p>
            <a:r>
              <a:rPr lang="en-US"/>
              <a:t>ADELA: Study Design</a:t>
            </a:r>
          </a:p>
        </p:txBody>
      </p:sp>
      <p:sp>
        <p:nvSpPr>
          <p:cNvPr id="8" name="Subtitle 20">
            <a:extLst>
              <a:ext uri="{FF2B5EF4-FFF2-40B4-BE49-F238E27FC236}">
                <a16:creationId xmlns:a16="http://schemas.microsoft.com/office/drawing/2014/main" id="{53F31BA5-CB9F-D07F-F4C5-B1625426E605}"/>
              </a:ext>
            </a:extLst>
          </p:cNvPr>
          <p:cNvSpPr txBox="1">
            <a:spLocks/>
          </p:cNvSpPr>
          <p:nvPr/>
        </p:nvSpPr>
        <p:spPr>
          <a:xfrm>
            <a:off x="622300" y="1016360"/>
            <a:ext cx="9355714" cy="601663"/>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100000"/>
              </a:lnSpc>
              <a:spcBef>
                <a:spcPts val="1200"/>
              </a:spcBef>
              <a:buClr>
                <a:schemeClr val="accent3"/>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100000"/>
              </a:lnSpc>
              <a:spcBef>
                <a:spcPts val="1200"/>
              </a:spcBef>
              <a:buClr>
                <a:schemeClr val="accent3"/>
              </a:buClr>
              <a:buFont typeface="System Font Regular"/>
              <a:buChar char="-"/>
              <a:defRPr sz="20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100000"/>
              </a:lnSpc>
              <a:spcBef>
                <a:spcPts val="1200"/>
              </a:spcBef>
              <a:buClr>
                <a:schemeClr val="accent3"/>
              </a:buClr>
              <a:buFont typeface="System Font Regular"/>
              <a:buChar char="&gt;"/>
              <a:defRPr sz="18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100000"/>
              </a:lnSpc>
              <a:spcBef>
                <a:spcPts val="1200"/>
              </a:spcBef>
              <a:buClr>
                <a:schemeClr val="accent3"/>
              </a:buClr>
              <a:buFont typeface="Wingdings" pitchFamily="2" charset="2"/>
              <a:buChar char="§"/>
              <a:defRPr sz="16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100000"/>
              </a:lnSpc>
              <a:spcBef>
                <a:spcPts val="1200"/>
              </a:spcBef>
              <a:buClr>
                <a:schemeClr val="accent3"/>
              </a:buClr>
              <a:buFont typeface="Courier New" panose="02070309020205020404" pitchFamily="49" charset="0"/>
              <a:buChar char="o"/>
              <a:defRPr sz="16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chemeClr val="accent3"/>
                </a:solidFill>
                <a:sym typeface="Calibri"/>
              </a:rPr>
              <a:t>A phase 3 study of </a:t>
            </a:r>
            <a:r>
              <a:rPr lang="en-US" sz="2000" b="1" dirty="0" err="1">
                <a:solidFill>
                  <a:schemeClr val="accent3"/>
                </a:solidFill>
                <a:sym typeface="Calibri"/>
              </a:rPr>
              <a:t>elacestrant</a:t>
            </a:r>
            <a:r>
              <a:rPr lang="en-US" sz="2000" b="1" dirty="0">
                <a:solidFill>
                  <a:schemeClr val="accent3"/>
                </a:solidFill>
                <a:sym typeface="Calibri"/>
              </a:rPr>
              <a:t> ± everolimus in patients with ER+/HER2− </a:t>
            </a:r>
            <a:r>
              <a:rPr lang="en-US" sz="2000" b="1" dirty="0" err="1">
                <a:solidFill>
                  <a:schemeClr val="accent3"/>
                </a:solidFill>
                <a:sym typeface="Calibri"/>
              </a:rPr>
              <a:t>aBC</a:t>
            </a:r>
            <a:r>
              <a:rPr lang="en-US" sz="2000" b="1" dirty="0">
                <a:solidFill>
                  <a:schemeClr val="accent3"/>
                </a:solidFill>
                <a:sym typeface="Calibri"/>
              </a:rPr>
              <a:t> and </a:t>
            </a:r>
            <a:r>
              <a:rPr lang="en-US" sz="2000" b="1" i="1" dirty="0">
                <a:solidFill>
                  <a:schemeClr val="accent3"/>
                </a:solidFill>
                <a:sym typeface="Calibri"/>
              </a:rPr>
              <a:t>ESR1</a:t>
            </a:r>
            <a:r>
              <a:rPr lang="en-US" sz="2000" b="1" dirty="0">
                <a:solidFill>
                  <a:schemeClr val="accent3"/>
                </a:solidFill>
                <a:sym typeface="Calibri"/>
              </a:rPr>
              <a:t>-mut tumors who progressed on prior ET + CDK4/6i </a:t>
            </a:r>
          </a:p>
        </p:txBody>
      </p:sp>
      <p:sp>
        <p:nvSpPr>
          <p:cNvPr id="9" name="Google Shape;506;p63">
            <a:extLst>
              <a:ext uri="{FF2B5EF4-FFF2-40B4-BE49-F238E27FC236}">
                <a16:creationId xmlns:a16="http://schemas.microsoft.com/office/drawing/2014/main" id="{403E1AEF-3025-3D83-02F8-112FAE8DA174}"/>
              </a:ext>
            </a:extLst>
          </p:cNvPr>
          <p:cNvSpPr/>
          <p:nvPr/>
        </p:nvSpPr>
        <p:spPr>
          <a:xfrm>
            <a:off x="4602331" y="2605001"/>
            <a:ext cx="3892011" cy="889108"/>
          </a:xfrm>
          <a:prstGeom prst="roundRect">
            <a:avLst>
              <a:gd name="adj" fmla="val 0"/>
            </a:avLst>
          </a:prstGeom>
          <a:solidFill>
            <a:schemeClr val="accent1"/>
          </a:solidFill>
          <a:ln w="9525" cap="flat" cmpd="sng">
            <a:noFill/>
            <a:prstDash val="solid"/>
            <a:round/>
            <a:headEnd type="none" w="sm" len="sm"/>
            <a:tailEnd type="none" w="sm" len="sm"/>
          </a:ln>
          <a:effectLst/>
        </p:spPr>
        <p:txBody>
          <a:bodyPr spcFirstLastPara="1" wrap="square" lIns="22667" tIns="38360" rIns="22667" bIns="38360" numCol="2" anchor="ctr" anchorCtr="0">
            <a:noAutofit/>
          </a:bodyPr>
          <a:lstStyle/>
          <a:p>
            <a:pPr algn="ctr"/>
            <a:endParaRPr lang="en-US" sz="1400" dirty="0">
              <a:solidFill>
                <a:schemeClr val="bg1"/>
              </a:solidFill>
            </a:endParaRPr>
          </a:p>
          <a:p>
            <a:pPr algn="ctr"/>
            <a:r>
              <a:rPr lang="en-US" sz="1400" dirty="0" err="1">
                <a:solidFill>
                  <a:schemeClr val="bg1"/>
                </a:solidFill>
              </a:rPr>
              <a:t>Elacestrant</a:t>
            </a:r>
            <a:endParaRPr lang="en-US" sz="1400" dirty="0">
              <a:solidFill>
                <a:schemeClr val="bg1"/>
              </a:solidFill>
            </a:endParaRPr>
          </a:p>
          <a:p>
            <a:pPr algn="ctr"/>
            <a:r>
              <a:rPr lang="en-US" sz="1400" dirty="0">
                <a:solidFill>
                  <a:schemeClr val="bg1"/>
                </a:solidFill>
              </a:rPr>
              <a:t>345 mg* QD</a:t>
            </a:r>
          </a:p>
          <a:p>
            <a:pPr algn="ctr"/>
            <a:endParaRPr lang="en-US" sz="1400" dirty="0">
              <a:solidFill>
                <a:schemeClr val="bg1"/>
              </a:solidFill>
            </a:endParaRPr>
          </a:p>
          <a:p>
            <a:pPr algn="ctr"/>
            <a:endParaRPr lang="en-US" sz="1400" dirty="0">
              <a:solidFill>
                <a:schemeClr val="bg1"/>
              </a:solidFill>
            </a:endParaRPr>
          </a:p>
          <a:p>
            <a:pPr algn="ctr"/>
            <a:r>
              <a:rPr lang="en-US" sz="1400" dirty="0">
                <a:solidFill>
                  <a:schemeClr val="bg1"/>
                </a:solidFill>
              </a:rPr>
              <a:t>Everolimus</a:t>
            </a:r>
          </a:p>
          <a:p>
            <a:pPr algn="ctr"/>
            <a:r>
              <a:rPr lang="en-US" sz="1400" dirty="0">
                <a:solidFill>
                  <a:schemeClr val="bg1"/>
                </a:solidFill>
              </a:rPr>
              <a:t>7.5 mg</a:t>
            </a:r>
            <a:r>
              <a:rPr lang="en-US" sz="1400" baseline="30000" dirty="0">
                <a:solidFill>
                  <a:schemeClr val="bg1"/>
                </a:solidFill>
              </a:rPr>
              <a:t>†</a:t>
            </a:r>
            <a:r>
              <a:rPr lang="en-US" sz="1400" dirty="0">
                <a:solidFill>
                  <a:schemeClr val="bg1"/>
                </a:solidFill>
              </a:rPr>
              <a:t> QD</a:t>
            </a:r>
          </a:p>
        </p:txBody>
      </p:sp>
      <p:sp>
        <p:nvSpPr>
          <p:cNvPr id="12" name="Google Shape;506;p63">
            <a:extLst>
              <a:ext uri="{FF2B5EF4-FFF2-40B4-BE49-F238E27FC236}">
                <a16:creationId xmlns:a16="http://schemas.microsoft.com/office/drawing/2014/main" id="{456D0912-BD3B-B010-37DA-6AAAFD499B6C}"/>
              </a:ext>
            </a:extLst>
          </p:cNvPr>
          <p:cNvSpPr/>
          <p:nvPr/>
        </p:nvSpPr>
        <p:spPr>
          <a:xfrm rot="5400000">
            <a:off x="8694020" y="2121014"/>
            <a:ext cx="3021851" cy="2939824"/>
          </a:xfrm>
          <a:prstGeom prst="roundRect">
            <a:avLst>
              <a:gd name="adj" fmla="val 0"/>
            </a:avLst>
          </a:prstGeom>
          <a:solidFill>
            <a:srgbClr val="E7E6E6"/>
          </a:solidFill>
          <a:ln w="9525" cap="flat" cmpd="sng">
            <a:noFill/>
            <a:prstDash val="solid"/>
            <a:round/>
            <a:headEnd type="none" w="sm" len="sm"/>
            <a:tailEnd type="none" w="sm" len="sm"/>
          </a:ln>
          <a:effectLst/>
        </p:spPr>
        <p:txBody>
          <a:bodyPr spcFirstLastPara="1" vert="vert270" wrap="square" lIns="91440" tIns="365760" rIns="45333" bIns="365760" anchor="ctr" anchorCtr="0">
            <a:noAutofit/>
          </a:bodyPr>
          <a:lstStyle/>
          <a:p>
            <a:pPr algn="ctr">
              <a:spcAft>
                <a:spcPts val="600"/>
              </a:spcAft>
            </a:pPr>
            <a:r>
              <a:rPr lang="en-US" sz="1400" b="1" dirty="0"/>
              <a:t>PHASE 3 OBJECTIVES</a:t>
            </a:r>
            <a:endParaRPr lang="en-US" sz="1200" dirty="0"/>
          </a:p>
          <a:p>
            <a:pPr>
              <a:spcAft>
                <a:spcPts val="600"/>
              </a:spcAft>
            </a:pPr>
            <a:r>
              <a:rPr lang="en-US" sz="1200" b="1" dirty="0"/>
              <a:t>Primary objective:</a:t>
            </a:r>
            <a:br>
              <a:rPr lang="en-US" sz="1200" b="1" dirty="0"/>
            </a:br>
            <a:r>
              <a:rPr lang="en-US" sz="1200" dirty="0"/>
              <a:t>Evaluate PFS based on BIRC</a:t>
            </a:r>
            <a:r>
              <a:rPr lang="en-US" sz="1200" baseline="30000" dirty="0"/>
              <a:t>‡</a:t>
            </a:r>
          </a:p>
          <a:p>
            <a:pPr>
              <a:spcAft>
                <a:spcPts val="600"/>
              </a:spcAft>
            </a:pPr>
            <a:r>
              <a:rPr lang="en-US" sz="1200" b="1" dirty="0"/>
              <a:t>Key secondary objective:</a:t>
            </a:r>
            <a:br>
              <a:rPr lang="en-US" sz="1200" b="1" dirty="0"/>
            </a:br>
            <a:r>
              <a:rPr lang="en-US" sz="1200" dirty="0"/>
              <a:t>Evaluate OS as determined locally by investigator</a:t>
            </a:r>
          </a:p>
          <a:p>
            <a:pPr>
              <a:spcAft>
                <a:spcPts val="600"/>
              </a:spcAft>
            </a:pPr>
            <a:r>
              <a:rPr lang="en-US" sz="1200" b="1" dirty="0"/>
              <a:t>Secondary objectives:</a:t>
            </a:r>
            <a:br>
              <a:rPr lang="en-US" sz="1200" b="1" dirty="0"/>
            </a:br>
            <a:r>
              <a:rPr lang="en-US" sz="1200" dirty="0"/>
              <a:t>Evaluate investigator-assessed PFS, BIRC- and investigator-assessed ORR, CBR, DOR, TTR, and best percentage of change in tumor burden,</a:t>
            </a:r>
            <a:r>
              <a:rPr lang="en-US" sz="1200" baseline="30000" dirty="0"/>
              <a:t>§</a:t>
            </a:r>
            <a:r>
              <a:rPr lang="en-US" sz="1200" dirty="0"/>
              <a:t> safety, and </a:t>
            </a:r>
            <a:r>
              <a:rPr lang="en-US" sz="1200" dirty="0" err="1"/>
              <a:t>HRQoL</a:t>
            </a:r>
            <a:endParaRPr lang="en-US" sz="1200" dirty="0"/>
          </a:p>
        </p:txBody>
      </p:sp>
      <p:sp>
        <p:nvSpPr>
          <p:cNvPr id="15" name="Google Shape;104;p9">
            <a:extLst>
              <a:ext uri="{FF2B5EF4-FFF2-40B4-BE49-F238E27FC236}">
                <a16:creationId xmlns:a16="http://schemas.microsoft.com/office/drawing/2014/main" id="{8F599E38-8144-DC01-02B2-71CFF93262AA}"/>
              </a:ext>
            </a:extLst>
          </p:cNvPr>
          <p:cNvSpPr/>
          <p:nvPr/>
        </p:nvSpPr>
        <p:spPr>
          <a:xfrm>
            <a:off x="622300" y="2812989"/>
            <a:ext cx="2581906" cy="1520013"/>
          </a:xfrm>
          <a:prstGeom prst="roundRect">
            <a:avLst>
              <a:gd name="adj" fmla="val 0"/>
            </a:avLst>
          </a:prstGeom>
          <a:solidFill>
            <a:schemeClr val="bg1">
              <a:lumMod val="85000"/>
            </a:schemeClr>
          </a:solidFill>
          <a:ln w="38100" cap="flat" cmpd="sng">
            <a:solidFill>
              <a:schemeClr val="bg1">
                <a:lumMod val="85000"/>
              </a:schemeClr>
            </a:solidFill>
            <a:prstDash val="solid"/>
            <a:round/>
            <a:headEnd type="none" w="sm" len="sm"/>
            <a:tailEnd type="none" w="sm" len="sm"/>
          </a:ln>
        </p:spPr>
        <p:txBody>
          <a:bodyPr spcFirstLastPara="1" wrap="square" lIns="0" tIns="24000" rIns="0" bIns="40600" anchor="ctr" anchorCtr="0">
            <a:noAutofit/>
          </a:bodyPr>
          <a:lstStyle/>
          <a:p>
            <a:pPr algn="ctr"/>
            <a:r>
              <a:rPr lang="en-US" b="1" dirty="0"/>
              <a:t>Patient Population</a:t>
            </a:r>
          </a:p>
          <a:p>
            <a:pPr algn="ctr"/>
            <a:r>
              <a:rPr lang="en-US" dirty="0"/>
              <a:t>ER+/HER2- </a:t>
            </a:r>
            <a:r>
              <a:rPr lang="en-US" dirty="0" err="1"/>
              <a:t>aBC</a:t>
            </a:r>
            <a:endParaRPr lang="en-US" dirty="0"/>
          </a:p>
          <a:p>
            <a:pPr algn="ctr"/>
            <a:r>
              <a:rPr lang="en-US" i="1" dirty="0"/>
              <a:t>ESR1</a:t>
            </a:r>
            <a:r>
              <a:rPr lang="en-US" dirty="0"/>
              <a:t>-mut tumors</a:t>
            </a:r>
          </a:p>
          <a:p>
            <a:pPr algn="ctr"/>
            <a:r>
              <a:rPr lang="en-US" dirty="0"/>
              <a:t>N=240</a:t>
            </a:r>
          </a:p>
        </p:txBody>
      </p:sp>
      <p:sp>
        <p:nvSpPr>
          <p:cNvPr id="18" name="TextBox 17">
            <a:extLst>
              <a:ext uri="{FF2B5EF4-FFF2-40B4-BE49-F238E27FC236}">
                <a16:creationId xmlns:a16="http://schemas.microsoft.com/office/drawing/2014/main" id="{03700A9D-404E-A91F-028C-922449D65CFD}"/>
              </a:ext>
            </a:extLst>
          </p:cNvPr>
          <p:cNvSpPr txBox="1"/>
          <p:nvPr/>
        </p:nvSpPr>
        <p:spPr>
          <a:xfrm>
            <a:off x="3624662" y="4061452"/>
            <a:ext cx="1203691" cy="297454"/>
          </a:xfrm>
          <a:prstGeom prst="rect">
            <a:avLst/>
          </a:prstGeom>
          <a:noFill/>
        </p:spPr>
        <p:txBody>
          <a:bodyPr wrap="square" anchor="ctr">
            <a:spAutoFit/>
          </a:bodyPr>
          <a:lstStyle/>
          <a:p>
            <a:pPr marL="0" marR="0" lvl="0" indent="0" algn="ctr" defTabSz="304815" rtl="0" eaLnBrk="1" fontAlgn="base" latinLnBrk="0" hangingPunct="1">
              <a:lnSpc>
                <a:spcPct val="100000"/>
              </a:lnSpc>
              <a:spcBef>
                <a:spcPct val="0"/>
              </a:spcBef>
              <a:spcAft>
                <a:spcPts val="629"/>
              </a:spcAft>
              <a:buClr>
                <a:prstClr val="white"/>
              </a:buClr>
              <a:buSzTx/>
              <a:buFontTx/>
              <a:buNone/>
              <a:tabLst/>
              <a:defRPr/>
            </a:pPr>
            <a:r>
              <a:rPr kumimoji="0" lang="en-GB" sz="1333" b="1"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Arm B</a:t>
            </a:r>
            <a:endParaRPr kumimoji="0" lang="en-GB" sz="1333" b="1" i="0" u="none" strike="noStrike" kern="0" cap="none" spc="0" normalizeH="0" baseline="3000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9" name="Google Shape;506;p63">
            <a:extLst>
              <a:ext uri="{FF2B5EF4-FFF2-40B4-BE49-F238E27FC236}">
                <a16:creationId xmlns:a16="http://schemas.microsoft.com/office/drawing/2014/main" id="{4C603B79-DCCB-BAF1-9193-7CB69CE2A746}"/>
              </a:ext>
            </a:extLst>
          </p:cNvPr>
          <p:cNvSpPr/>
          <p:nvPr/>
        </p:nvSpPr>
        <p:spPr>
          <a:xfrm rot="5400000">
            <a:off x="6265002" y="2707148"/>
            <a:ext cx="566668" cy="718748"/>
          </a:xfrm>
          <a:prstGeom prst="roundRect">
            <a:avLst>
              <a:gd name="adj" fmla="val 0"/>
            </a:avLst>
          </a:prstGeom>
          <a:noFill/>
          <a:ln w="9525" cap="flat" cmpd="sng">
            <a:noFill/>
            <a:prstDash val="solid"/>
            <a:round/>
            <a:headEnd type="none" w="sm" len="sm"/>
            <a:tailEnd type="none" w="sm" len="sm"/>
          </a:ln>
          <a:effectLst/>
        </p:spPr>
        <p:txBody>
          <a:bodyPr spcFirstLastPara="1" vert="vert270" wrap="square" lIns="0" tIns="0" rIns="45333" bIns="0" anchor="ctr" anchorCtr="0">
            <a:noAutofit/>
          </a:bodyPr>
          <a:lstStyle/>
          <a:p>
            <a:pPr marL="0" marR="0" lvl="0" indent="0" algn="ctr" defTabSz="304815" rtl="0" eaLnBrk="1" fontAlgn="base" latinLnBrk="0" hangingPunct="1">
              <a:lnSpc>
                <a:spcPct val="100000"/>
              </a:lnSpc>
              <a:spcBef>
                <a:spcPct val="0"/>
              </a:spcBef>
              <a:spcAft>
                <a:spcPts val="0"/>
              </a:spcAft>
              <a:buClr>
                <a:srgbClr val="38414A"/>
              </a:buClr>
              <a:buSzTx/>
              <a:buFontTx/>
              <a:buNone/>
              <a:tabLst/>
              <a:defRPr/>
            </a:pPr>
            <a:r>
              <a:rPr kumimoji="0" lang="en-GB" sz="2000" b="1" i="0" u="none" strike="noStrike" kern="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rPr>
              <a:t>+</a:t>
            </a:r>
          </a:p>
        </p:txBody>
      </p:sp>
      <p:sp>
        <p:nvSpPr>
          <p:cNvPr id="21" name="Google Shape;506;p63">
            <a:extLst>
              <a:ext uri="{FF2B5EF4-FFF2-40B4-BE49-F238E27FC236}">
                <a16:creationId xmlns:a16="http://schemas.microsoft.com/office/drawing/2014/main" id="{BEECEF91-48A4-AD2A-F85B-B10B36E88118}"/>
              </a:ext>
            </a:extLst>
          </p:cNvPr>
          <p:cNvSpPr/>
          <p:nvPr/>
        </p:nvSpPr>
        <p:spPr>
          <a:xfrm rot="5400000">
            <a:off x="6282856" y="3767533"/>
            <a:ext cx="566668" cy="718748"/>
          </a:xfrm>
          <a:prstGeom prst="roundRect">
            <a:avLst>
              <a:gd name="adj" fmla="val 0"/>
            </a:avLst>
          </a:prstGeom>
          <a:noFill/>
          <a:ln w="9525" cap="flat" cmpd="sng">
            <a:noFill/>
            <a:prstDash val="solid"/>
            <a:round/>
            <a:headEnd type="none" w="sm" len="sm"/>
            <a:tailEnd type="none" w="sm" len="sm"/>
          </a:ln>
          <a:effectLst/>
        </p:spPr>
        <p:txBody>
          <a:bodyPr spcFirstLastPara="1" vert="vert270" wrap="square" lIns="0" tIns="0" rIns="45333" bIns="0" anchor="ctr" anchorCtr="0">
            <a:noAutofit/>
          </a:bodyPr>
          <a:lstStyle/>
          <a:p>
            <a:pPr marL="0" marR="0" lvl="0" indent="0" algn="ctr" defTabSz="304815" rtl="0" eaLnBrk="1" fontAlgn="base" latinLnBrk="0" hangingPunct="1">
              <a:lnSpc>
                <a:spcPct val="100000"/>
              </a:lnSpc>
              <a:spcBef>
                <a:spcPct val="0"/>
              </a:spcBef>
              <a:spcAft>
                <a:spcPts val="0"/>
              </a:spcAft>
              <a:buClr>
                <a:srgbClr val="38414A"/>
              </a:buClr>
              <a:buSzTx/>
              <a:buFontTx/>
              <a:buNone/>
              <a:tabLst/>
              <a:defRPr/>
            </a:pPr>
            <a:r>
              <a:rPr kumimoji="0" lang="en-GB" sz="2000" b="1" i="0" u="none" strike="noStrike" kern="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rPr>
              <a:t>+</a:t>
            </a:r>
          </a:p>
        </p:txBody>
      </p:sp>
      <p:sp>
        <p:nvSpPr>
          <p:cNvPr id="23" name="Google Shape;506;p63">
            <a:extLst>
              <a:ext uri="{FF2B5EF4-FFF2-40B4-BE49-F238E27FC236}">
                <a16:creationId xmlns:a16="http://schemas.microsoft.com/office/drawing/2014/main" id="{4A6EB299-658E-EC0B-3727-601D8E0CF8B5}"/>
              </a:ext>
            </a:extLst>
          </p:cNvPr>
          <p:cNvSpPr/>
          <p:nvPr/>
        </p:nvSpPr>
        <p:spPr>
          <a:xfrm>
            <a:off x="6953665" y="3765023"/>
            <a:ext cx="1203691" cy="693773"/>
          </a:xfrm>
          <a:prstGeom prst="roundRect">
            <a:avLst>
              <a:gd name="adj" fmla="val 0"/>
            </a:avLst>
          </a:prstGeom>
          <a:solidFill>
            <a:schemeClr val="bg1">
              <a:lumMod val="50000"/>
            </a:schemeClr>
          </a:solidFill>
          <a:ln w="9525" cap="flat" cmpd="sng">
            <a:noFill/>
            <a:prstDash val="solid"/>
            <a:round/>
            <a:headEnd type="none" w="sm" len="sm"/>
            <a:tailEnd type="none" w="sm" len="sm"/>
          </a:ln>
          <a:effectLst/>
        </p:spPr>
        <p:txBody>
          <a:bodyPr spcFirstLastPara="1" wrap="square" lIns="22667" tIns="38360" rIns="22667" bIns="38360" numCol="1" anchor="ctr" anchorCtr="0">
            <a:noAutofit/>
          </a:bodyPr>
          <a:lstStyle/>
          <a:p>
            <a:pPr algn="ctr"/>
            <a:r>
              <a:rPr lang="en-US" sz="1400" dirty="0">
                <a:solidFill>
                  <a:schemeClr val="bg1"/>
                </a:solidFill>
              </a:rPr>
              <a:t>Placebo</a:t>
            </a:r>
          </a:p>
        </p:txBody>
      </p:sp>
      <p:sp>
        <p:nvSpPr>
          <p:cNvPr id="25" name="TextBox 24">
            <a:extLst>
              <a:ext uri="{FF2B5EF4-FFF2-40B4-BE49-F238E27FC236}">
                <a16:creationId xmlns:a16="http://schemas.microsoft.com/office/drawing/2014/main" id="{2BE69916-23E8-10D6-8FDB-07649C793224}"/>
              </a:ext>
            </a:extLst>
          </p:cNvPr>
          <p:cNvSpPr txBox="1"/>
          <p:nvPr/>
        </p:nvSpPr>
        <p:spPr>
          <a:xfrm>
            <a:off x="622300" y="4782714"/>
            <a:ext cx="7958992" cy="830997"/>
          </a:xfrm>
          <a:prstGeom prst="rect">
            <a:avLst/>
          </a:prstGeom>
          <a:noFill/>
        </p:spPr>
        <p:txBody>
          <a:bodyPr wrap="square">
            <a:spAutoFit/>
          </a:bodyPr>
          <a:lstStyle/>
          <a:p>
            <a:pPr marL="0" marR="0">
              <a:buClr>
                <a:schemeClr val="accent3"/>
              </a:buClr>
              <a:buNone/>
            </a:pPr>
            <a:r>
              <a:rPr lang="en-US" sz="1600" b="1" dirty="0">
                <a:effectLst/>
                <a:latin typeface="+mn-lt"/>
              </a:rPr>
              <a:t>STRATIFICATION FACTORS</a:t>
            </a:r>
          </a:p>
          <a:p>
            <a:pPr marL="342900" marR="0" lvl="0" indent="-342900">
              <a:buClr>
                <a:schemeClr val="accent3"/>
              </a:buClr>
              <a:buFont typeface="Arial" panose="020B0604020202020204" pitchFamily="34" charset="0"/>
              <a:buChar char="•"/>
            </a:pPr>
            <a:r>
              <a:rPr lang="en-US" sz="1600" dirty="0">
                <a:effectLst/>
                <a:latin typeface="+mn-lt"/>
              </a:rPr>
              <a:t>﻿﻿Presence of visceral metastases (yes vs no)</a:t>
            </a:r>
          </a:p>
          <a:p>
            <a:pPr marL="342900" marR="0" lvl="0" indent="-342900">
              <a:buClr>
                <a:schemeClr val="accent3"/>
              </a:buClr>
              <a:buFont typeface="Arial" panose="020B0604020202020204" pitchFamily="34" charset="0"/>
              <a:buChar char="•"/>
            </a:pPr>
            <a:r>
              <a:rPr lang="en-US" sz="1600" dirty="0">
                <a:effectLst/>
                <a:latin typeface="+mn-lt"/>
              </a:rPr>
              <a:t>﻿﻿Duration of prior CDK4/6i therapy (≥12 </a:t>
            </a:r>
            <a:r>
              <a:rPr lang="en-US" sz="1600" dirty="0" err="1">
                <a:effectLst/>
                <a:latin typeface="+mn-lt"/>
              </a:rPr>
              <a:t>mo</a:t>
            </a:r>
            <a:r>
              <a:rPr lang="en-US" sz="1600" dirty="0">
                <a:effectLst/>
                <a:latin typeface="+mn-lt"/>
              </a:rPr>
              <a:t> vs &lt;12 </a:t>
            </a:r>
            <a:r>
              <a:rPr lang="en-US" sz="1600" dirty="0" err="1">
                <a:effectLst/>
                <a:latin typeface="+mn-lt"/>
              </a:rPr>
              <a:t>mo</a:t>
            </a:r>
            <a:r>
              <a:rPr lang="en-US" sz="1600" dirty="0">
                <a:effectLst/>
                <a:latin typeface="+mn-lt"/>
              </a:rPr>
              <a:t>) in the advanced setting</a:t>
            </a:r>
            <a:endParaRPr lang="en-US" sz="800" dirty="0">
              <a:effectLst/>
              <a:latin typeface="Helvetica" pitchFamily="2" charset="0"/>
            </a:endParaRPr>
          </a:p>
        </p:txBody>
      </p:sp>
    </p:spTree>
    <p:extLst>
      <p:ext uri="{BB962C8B-B14F-4D97-AF65-F5344CB8AC3E}">
        <p14:creationId xmlns:p14="http://schemas.microsoft.com/office/powerpoint/2010/main" val="3063298061"/>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Arrow Connector 14">
            <a:extLst>
              <a:ext uri="{FF2B5EF4-FFF2-40B4-BE49-F238E27FC236}">
                <a16:creationId xmlns:a16="http://schemas.microsoft.com/office/drawing/2014/main" id="{28A712F0-356F-D590-08C2-2E67293091CD}"/>
              </a:ext>
            </a:extLst>
          </p:cNvPr>
          <p:cNvCxnSpPr>
            <a:cxnSpLocks/>
          </p:cNvCxnSpPr>
          <p:nvPr/>
        </p:nvCxnSpPr>
        <p:spPr>
          <a:xfrm>
            <a:off x="9631981" y="2225345"/>
            <a:ext cx="914400"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2B5F41CD-CB48-FB55-DFD4-84E6E7881B1D}"/>
              </a:ext>
            </a:extLst>
          </p:cNvPr>
          <p:cNvCxnSpPr>
            <a:cxnSpLocks/>
          </p:cNvCxnSpPr>
          <p:nvPr/>
        </p:nvCxnSpPr>
        <p:spPr>
          <a:xfrm>
            <a:off x="9631981" y="3381017"/>
            <a:ext cx="914400"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2832A3-4EBF-1188-BB3D-AB310909FC10}"/>
              </a:ext>
            </a:extLst>
          </p:cNvPr>
          <p:cNvCxnSpPr>
            <a:cxnSpLocks/>
          </p:cNvCxnSpPr>
          <p:nvPr/>
        </p:nvCxnSpPr>
        <p:spPr>
          <a:xfrm>
            <a:off x="4695825" y="2802010"/>
            <a:ext cx="35550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7A6B3BE0-1CC1-CD55-97A5-7FA3820DE5B0}"/>
              </a:ext>
            </a:extLst>
          </p:cNvPr>
          <p:cNvCxnSpPr>
            <a:cxnSpLocks/>
          </p:cNvCxnSpPr>
          <p:nvPr/>
        </p:nvCxnSpPr>
        <p:spPr>
          <a:xfrm>
            <a:off x="3360781" y="2803793"/>
            <a:ext cx="914400"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8E5D1648-9223-1BF2-7376-CFE1D34188DE}"/>
              </a:ext>
            </a:extLst>
          </p:cNvPr>
          <p:cNvCxnSpPr>
            <a:cxnSpLocks/>
          </p:cNvCxnSpPr>
          <p:nvPr/>
        </p:nvCxnSpPr>
        <p:spPr>
          <a:xfrm>
            <a:off x="8098381" y="2225345"/>
            <a:ext cx="914400"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4E0EA901-16B0-2D35-E6A0-88B9067092DC}"/>
              </a:ext>
            </a:extLst>
          </p:cNvPr>
          <p:cNvCxnSpPr>
            <a:cxnSpLocks/>
          </p:cNvCxnSpPr>
          <p:nvPr/>
        </p:nvCxnSpPr>
        <p:spPr>
          <a:xfrm>
            <a:off x="8098381" y="3381017"/>
            <a:ext cx="914400"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4" name="Title 3">
            <a:extLst>
              <a:ext uri="{FF2B5EF4-FFF2-40B4-BE49-F238E27FC236}">
                <a16:creationId xmlns:a16="http://schemas.microsoft.com/office/drawing/2014/main" id="{E8955E3D-0C7F-E092-8977-357D65310A3C}"/>
              </a:ext>
            </a:extLst>
          </p:cNvPr>
          <p:cNvSpPr>
            <a:spLocks noGrp="1"/>
          </p:cNvSpPr>
          <p:nvPr>
            <p:ph type="title"/>
          </p:nvPr>
        </p:nvSpPr>
        <p:spPr/>
        <p:txBody>
          <a:bodyPr/>
          <a:lstStyle/>
          <a:p>
            <a:r>
              <a:rPr lang="en-US"/>
              <a:t>Phase 3 persevERA Trial: Study Design</a:t>
            </a:r>
          </a:p>
        </p:txBody>
      </p:sp>
      <p:sp>
        <p:nvSpPr>
          <p:cNvPr id="6" name="Footer Placeholder 8">
            <a:extLst>
              <a:ext uri="{FF2B5EF4-FFF2-40B4-BE49-F238E27FC236}">
                <a16:creationId xmlns:a16="http://schemas.microsoft.com/office/drawing/2014/main" id="{28632993-CCF3-B539-9393-5766DBEA8D6C}"/>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endParaRPr lang="en-US" dirty="0">
              <a:cs typeface="Arial" panose="020B0604020202020204" pitchFamily="34" charset="0"/>
            </a:endParaRPr>
          </a:p>
          <a:p>
            <a:r>
              <a:rPr lang="en-US" dirty="0">
                <a:cs typeface="Arial" panose="020B0604020202020204" pitchFamily="34" charset="0"/>
              </a:rPr>
              <a:t>Turner NC, et al. ASCO 2026. Abstract LBA1006.</a:t>
            </a:r>
          </a:p>
        </p:txBody>
      </p:sp>
      <p:sp>
        <p:nvSpPr>
          <p:cNvPr id="2" name="Rectangle 1">
            <a:extLst>
              <a:ext uri="{FF2B5EF4-FFF2-40B4-BE49-F238E27FC236}">
                <a16:creationId xmlns:a16="http://schemas.microsoft.com/office/drawing/2014/main" id="{78C2F581-35D1-F77D-7E5D-9C1C71B452DE}"/>
              </a:ext>
            </a:extLst>
          </p:cNvPr>
          <p:cNvSpPr/>
          <p:nvPr/>
        </p:nvSpPr>
        <p:spPr>
          <a:xfrm>
            <a:off x="440675" y="1379325"/>
            <a:ext cx="3448279" cy="3139321"/>
          </a:xfrm>
          <a:prstGeom prst="rect">
            <a:avLst/>
          </a:prstGeom>
          <a:solidFill>
            <a:schemeClr val="bg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tIns="274320" rIns="274320" bIns="274320" rtlCol="0" anchor="t">
            <a:spAutoFit/>
          </a:bodyPr>
          <a:lstStyle/>
          <a:p>
            <a:r>
              <a:rPr lang="en-US" sz="1200" b="1">
                <a:solidFill>
                  <a:schemeClr val="tx1"/>
                </a:solidFill>
              </a:rPr>
              <a:t>Key eligibility criteria:</a:t>
            </a:r>
          </a:p>
          <a:p>
            <a:pPr marL="171450" indent="-171450">
              <a:buFont typeface="Arial" panose="020B0604020202020204" pitchFamily="34" charset="0"/>
              <a:buChar char="•"/>
            </a:pPr>
            <a:r>
              <a:rPr lang="en-US" sz="1200">
                <a:solidFill>
                  <a:schemeClr val="tx1"/>
                </a:solidFill>
              </a:rPr>
              <a:t>1L ER+, HER2– LA/mBC*</a:t>
            </a:r>
          </a:p>
          <a:p>
            <a:pPr marL="171450" indent="-171450">
              <a:buFont typeface="Arial" panose="020B0604020202020204" pitchFamily="34" charset="0"/>
              <a:buChar char="•"/>
            </a:pPr>
            <a:r>
              <a:rPr lang="en-US" sz="1200">
                <a:solidFill>
                  <a:schemeClr val="tx1"/>
                </a:solidFill>
              </a:rPr>
              <a:t>Locally confirmed histologic/cytologic diagnosis</a:t>
            </a:r>
          </a:p>
          <a:p>
            <a:pPr marL="171450" indent="-171450">
              <a:buFont typeface="Arial" panose="020B0604020202020204" pitchFamily="34" charset="0"/>
              <a:buChar char="•"/>
            </a:pPr>
            <a:r>
              <a:rPr lang="en-US" sz="1200">
                <a:solidFill>
                  <a:schemeClr val="tx1"/>
                </a:solidFill>
              </a:rPr>
              <a:t>No prior treatment for advanced disease</a:t>
            </a:r>
          </a:p>
          <a:p>
            <a:pPr marL="171450" indent="-171450">
              <a:buFont typeface="Arial" panose="020B0604020202020204" pitchFamily="34" charset="0"/>
              <a:buChar char="•"/>
            </a:pPr>
            <a:r>
              <a:rPr lang="en-US" sz="1200">
                <a:solidFill>
                  <a:schemeClr val="tx1"/>
                </a:solidFill>
              </a:rPr>
              <a:t>No prior treatment with a SERD</a:t>
            </a:r>
          </a:p>
          <a:p>
            <a:pPr marL="171450" indent="-171450">
              <a:buFont typeface="Arial" panose="020B0604020202020204" pitchFamily="34" charset="0"/>
              <a:buChar char="•"/>
            </a:pPr>
            <a:r>
              <a:rPr lang="en-US" sz="1200">
                <a:solidFill>
                  <a:schemeClr val="tx1"/>
                </a:solidFill>
              </a:rPr>
              <a:t>Disease recurrence &gt;12 months from completing prior (neo)adjuvant tamoxifen/AI</a:t>
            </a:r>
          </a:p>
          <a:p>
            <a:pPr marL="171450" indent="-171450">
              <a:buFont typeface="Arial" panose="020B0604020202020204" pitchFamily="34" charset="0"/>
              <a:buChar char="•"/>
            </a:pPr>
            <a:r>
              <a:rPr lang="en-US" sz="1200">
                <a:solidFill>
                  <a:schemeClr val="tx1"/>
                </a:solidFill>
              </a:rPr>
              <a:t>Disease recurrence ≤12 months for patients receiving (neo)adjuvant tamoxifen (protocol v1)</a:t>
            </a:r>
          </a:p>
          <a:p>
            <a:pPr marL="171450" indent="-171450">
              <a:buFont typeface="Arial" panose="020B0604020202020204" pitchFamily="34" charset="0"/>
              <a:buChar char="•"/>
            </a:pPr>
            <a:r>
              <a:rPr lang="en-US" sz="1200">
                <a:solidFill>
                  <a:schemeClr val="tx1"/>
                </a:solidFill>
              </a:rPr>
              <a:t>No active cardiac disease or history of cardiac dysfunction</a:t>
            </a:r>
          </a:p>
        </p:txBody>
      </p:sp>
      <p:sp>
        <p:nvSpPr>
          <p:cNvPr id="3" name="Rectangle 2">
            <a:extLst>
              <a:ext uri="{FF2B5EF4-FFF2-40B4-BE49-F238E27FC236}">
                <a16:creationId xmlns:a16="http://schemas.microsoft.com/office/drawing/2014/main" id="{4756F3DD-CCE9-11DA-C760-C3692BACB53B}"/>
              </a:ext>
            </a:extLst>
          </p:cNvPr>
          <p:cNvSpPr/>
          <p:nvPr/>
        </p:nvSpPr>
        <p:spPr>
          <a:xfrm>
            <a:off x="5371064" y="1370186"/>
            <a:ext cx="3338111" cy="1292662"/>
          </a:xfrm>
          <a:prstGeom prst="rect">
            <a:avLst/>
          </a:prstGeom>
          <a:solidFill>
            <a:srgbClr val="6E1E51"/>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tIns="274320" rIns="274320" bIns="274320" rtlCol="0" anchor="ctr">
            <a:spAutoFit/>
          </a:bodyPr>
          <a:lstStyle/>
          <a:p>
            <a:pPr algn="ctr"/>
            <a:r>
              <a:rPr lang="en-US" sz="1200" b="1"/>
              <a:t>Giredestrant 30 mg PO QD</a:t>
            </a:r>
          </a:p>
          <a:p>
            <a:pPr algn="ctr"/>
            <a:r>
              <a:rPr lang="en-US" sz="1200" b="1"/>
              <a:t>+ placebo PO QD</a:t>
            </a:r>
          </a:p>
          <a:p>
            <a:pPr algn="ctr"/>
            <a:r>
              <a:rPr lang="en-US" sz="1200" b="1"/>
              <a:t>+ palbociclib 125 mg PO QD Day 1-21</a:t>
            </a:r>
          </a:p>
          <a:p>
            <a:pPr algn="ctr"/>
            <a:r>
              <a:rPr lang="en-US" sz="1200" b="1"/>
              <a:t>on each 28-day cycle</a:t>
            </a:r>
          </a:p>
        </p:txBody>
      </p:sp>
      <p:sp>
        <p:nvSpPr>
          <p:cNvPr id="7" name="Rectangle 6">
            <a:extLst>
              <a:ext uri="{FF2B5EF4-FFF2-40B4-BE49-F238E27FC236}">
                <a16:creationId xmlns:a16="http://schemas.microsoft.com/office/drawing/2014/main" id="{943386AB-21E8-DB63-1D3A-FD974783C04B}"/>
              </a:ext>
            </a:extLst>
          </p:cNvPr>
          <p:cNvSpPr/>
          <p:nvPr/>
        </p:nvSpPr>
        <p:spPr>
          <a:xfrm>
            <a:off x="9022814" y="1729649"/>
            <a:ext cx="1285403" cy="2148289"/>
          </a:xfrm>
          <a:prstGeom prst="rect">
            <a:avLst/>
          </a:prstGeom>
          <a:solidFill>
            <a:schemeClr val="bg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182880" rIns="182880" rtlCol="0" anchor="ctr"/>
          <a:lstStyle/>
          <a:p>
            <a:pPr algn="ctr"/>
            <a:r>
              <a:rPr lang="en-US" sz="1200">
                <a:solidFill>
                  <a:schemeClr val="tx1"/>
                </a:solidFill>
              </a:rPr>
              <a:t>Treatment until PD or unacceptable toxicity</a:t>
            </a:r>
          </a:p>
        </p:txBody>
      </p:sp>
      <p:sp>
        <p:nvSpPr>
          <p:cNvPr id="17" name="Oval 16">
            <a:extLst>
              <a:ext uri="{FF2B5EF4-FFF2-40B4-BE49-F238E27FC236}">
                <a16:creationId xmlns:a16="http://schemas.microsoft.com/office/drawing/2014/main" id="{A310F38E-495E-32EC-8FA7-5C7E6B932C41}"/>
              </a:ext>
            </a:extLst>
          </p:cNvPr>
          <p:cNvSpPr/>
          <p:nvPr/>
        </p:nvSpPr>
        <p:spPr>
          <a:xfrm>
            <a:off x="4285214" y="2534654"/>
            <a:ext cx="531001" cy="531001"/>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t>R</a:t>
            </a:r>
          </a:p>
          <a:p>
            <a:pPr algn="ctr"/>
            <a:r>
              <a:rPr lang="en-US" sz="1000" b="1"/>
              <a:t>1:1</a:t>
            </a:r>
          </a:p>
        </p:txBody>
      </p:sp>
      <p:cxnSp>
        <p:nvCxnSpPr>
          <p:cNvPr id="28" name="Elbow Connector 27">
            <a:extLst>
              <a:ext uri="{FF2B5EF4-FFF2-40B4-BE49-F238E27FC236}">
                <a16:creationId xmlns:a16="http://schemas.microsoft.com/office/drawing/2014/main" id="{03F81597-D22C-1CF4-DFE2-1676500B17C1}"/>
              </a:ext>
            </a:extLst>
          </p:cNvPr>
          <p:cNvCxnSpPr>
            <a:cxnSpLocks/>
          </p:cNvCxnSpPr>
          <p:nvPr/>
        </p:nvCxnSpPr>
        <p:spPr>
          <a:xfrm rot="16200000" flipH="1">
            <a:off x="4899968" y="2973860"/>
            <a:ext cx="554075" cy="262561"/>
          </a:xfrm>
          <a:prstGeom prst="bentConnector2">
            <a:avLst/>
          </a:prstGeom>
          <a:ln w="38100"/>
        </p:spPr>
        <p:style>
          <a:lnRef idx="1">
            <a:schemeClr val="accent1"/>
          </a:lnRef>
          <a:fillRef idx="0">
            <a:schemeClr val="accent1"/>
          </a:fillRef>
          <a:effectRef idx="0">
            <a:schemeClr val="accent1"/>
          </a:effectRef>
          <a:fontRef idx="minor">
            <a:schemeClr val="tx1"/>
          </a:fontRef>
        </p:style>
      </p:cxnSp>
      <p:cxnSp>
        <p:nvCxnSpPr>
          <p:cNvPr id="32" name="Elbow Connector 31">
            <a:extLst>
              <a:ext uri="{FF2B5EF4-FFF2-40B4-BE49-F238E27FC236}">
                <a16:creationId xmlns:a16="http://schemas.microsoft.com/office/drawing/2014/main" id="{84E89949-E3C2-E075-2F2F-D5E2B173C438}"/>
              </a:ext>
            </a:extLst>
          </p:cNvPr>
          <p:cNvCxnSpPr>
            <a:cxnSpLocks/>
          </p:cNvCxnSpPr>
          <p:nvPr/>
        </p:nvCxnSpPr>
        <p:spPr>
          <a:xfrm rot="5400000" flipH="1" flipV="1">
            <a:off x="4883361" y="2403178"/>
            <a:ext cx="587289" cy="262562"/>
          </a:xfrm>
          <a:prstGeom prst="bentConnector3">
            <a:avLst>
              <a:gd name="adj1" fmla="val 101359"/>
            </a:avLst>
          </a:prstGeom>
          <a:ln w="38100"/>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8CCBC009-882C-AEBE-AF70-EF71EBDDFD59}"/>
              </a:ext>
            </a:extLst>
          </p:cNvPr>
          <p:cNvCxnSpPr>
            <a:cxnSpLocks/>
          </p:cNvCxnSpPr>
          <p:nvPr/>
        </p:nvCxnSpPr>
        <p:spPr>
          <a:xfrm>
            <a:off x="5045724" y="2235468"/>
            <a:ext cx="315307"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5CE8BB15-4DB1-78D0-B484-C7B1516783D2}"/>
              </a:ext>
            </a:extLst>
          </p:cNvPr>
          <p:cNvCxnSpPr>
            <a:cxnSpLocks/>
          </p:cNvCxnSpPr>
          <p:nvPr/>
        </p:nvCxnSpPr>
        <p:spPr>
          <a:xfrm>
            <a:off x="5045724" y="3381643"/>
            <a:ext cx="315307"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CE8E1292-A96C-F085-89A1-1C408FBD041B}"/>
              </a:ext>
            </a:extLst>
          </p:cNvPr>
          <p:cNvSpPr/>
          <p:nvPr/>
        </p:nvSpPr>
        <p:spPr>
          <a:xfrm>
            <a:off x="6179566" y="4415706"/>
            <a:ext cx="5059217" cy="166199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tIns="274320" rIns="274320" bIns="274320" rtlCol="0" anchor="t">
            <a:spAutoFit/>
          </a:bodyPr>
          <a:lstStyle/>
          <a:p>
            <a:r>
              <a:rPr lang="en-US" sz="1200" b="1"/>
              <a:t>Primary endpoint:</a:t>
            </a:r>
          </a:p>
          <a:p>
            <a:pPr marL="171450" indent="-171450">
              <a:buFont typeface="Arial" panose="020B0604020202020204" pitchFamily="34" charset="0"/>
              <a:buChar char="•"/>
            </a:pPr>
            <a:r>
              <a:rPr lang="en-US" sz="1200"/>
              <a:t>Investigator-assessed PFS (INV-PFS) per RECIST v1.1</a:t>
            </a:r>
          </a:p>
          <a:p>
            <a:endParaRPr lang="en-US" sz="1200"/>
          </a:p>
          <a:p>
            <a:r>
              <a:rPr lang="en-US" sz="1200" b="1"/>
              <a:t>Secondary endpoints:</a:t>
            </a:r>
          </a:p>
          <a:p>
            <a:pPr marL="171450" indent="-171450">
              <a:buFont typeface="Arial" panose="020B0604020202020204" pitchFamily="34" charset="0"/>
              <a:buChar char="•"/>
            </a:pPr>
            <a:r>
              <a:rPr lang="en-US" sz="1200"/>
              <a:t>OS, ORR, CBR, DoR, safety, PROs (TTD of pain, physical functioning, role functioning, GHS/QoL)</a:t>
            </a:r>
          </a:p>
        </p:txBody>
      </p:sp>
      <p:sp>
        <p:nvSpPr>
          <p:cNvPr id="44" name="Rectangle 43">
            <a:extLst>
              <a:ext uri="{FF2B5EF4-FFF2-40B4-BE49-F238E27FC236}">
                <a16:creationId xmlns:a16="http://schemas.microsoft.com/office/drawing/2014/main" id="{61CC2F7B-C5A9-93C7-AB95-D5204920A9F5}"/>
              </a:ext>
            </a:extLst>
          </p:cNvPr>
          <p:cNvSpPr/>
          <p:nvPr/>
        </p:nvSpPr>
        <p:spPr>
          <a:xfrm>
            <a:off x="5371064" y="2994590"/>
            <a:ext cx="3338111" cy="1292662"/>
          </a:xfrm>
          <a:prstGeom prst="rect">
            <a:avLst/>
          </a:prstGeom>
          <a:solidFill>
            <a:srgbClr val="7F7F7F"/>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tIns="274320" rIns="274320" bIns="274320" rtlCol="0" anchor="ctr">
            <a:spAutoFit/>
          </a:bodyPr>
          <a:lstStyle/>
          <a:p>
            <a:pPr algn="ctr"/>
            <a:r>
              <a:rPr lang="en-US" sz="1200" b="1"/>
              <a:t>Letrozole 2.5 mg PO QD</a:t>
            </a:r>
          </a:p>
          <a:p>
            <a:pPr algn="ctr"/>
            <a:r>
              <a:rPr lang="en-US" sz="1200" b="1"/>
              <a:t>+ placebo PO QD</a:t>
            </a:r>
          </a:p>
          <a:p>
            <a:pPr algn="ctr"/>
            <a:r>
              <a:rPr lang="en-US" sz="1200" b="1"/>
              <a:t>+ palbociclib 125 mg PO QD Day 1-21</a:t>
            </a:r>
          </a:p>
          <a:p>
            <a:pPr algn="ctr"/>
            <a:r>
              <a:rPr lang="en-US" sz="1200" b="1"/>
              <a:t>on each 28-day cycle</a:t>
            </a:r>
          </a:p>
        </p:txBody>
      </p:sp>
      <p:sp>
        <p:nvSpPr>
          <p:cNvPr id="45" name="Rectangle 44">
            <a:extLst>
              <a:ext uri="{FF2B5EF4-FFF2-40B4-BE49-F238E27FC236}">
                <a16:creationId xmlns:a16="http://schemas.microsoft.com/office/drawing/2014/main" id="{29C016E7-C94C-87CE-EBDC-8B2A609E81FD}"/>
              </a:ext>
            </a:extLst>
          </p:cNvPr>
          <p:cNvSpPr/>
          <p:nvPr/>
        </p:nvSpPr>
        <p:spPr>
          <a:xfrm>
            <a:off x="10550400" y="1729649"/>
            <a:ext cx="1285403" cy="2148289"/>
          </a:xfrm>
          <a:prstGeom prst="rect">
            <a:avLst/>
          </a:prstGeom>
          <a:solidFill>
            <a:schemeClr val="bg2">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182880" rIns="182880" rtlCol="0" anchor="ctr"/>
          <a:lstStyle/>
          <a:p>
            <a:pPr algn="ctr"/>
            <a:r>
              <a:rPr lang="en-US" sz="1200" dirty="0">
                <a:solidFill>
                  <a:schemeClr val="tx1"/>
                </a:solidFill>
              </a:rPr>
              <a:t>Survival</a:t>
            </a:r>
          </a:p>
          <a:p>
            <a:pPr algn="ctr"/>
            <a:r>
              <a:rPr lang="en-US" sz="1200" dirty="0">
                <a:solidFill>
                  <a:schemeClr val="tx1"/>
                </a:solidFill>
              </a:rPr>
              <a:t>Follow-up</a:t>
            </a:r>
          </a:p>
        </p:txBody>
      </p:sp>
      <p:sp>
        <p:nvSpPr>
          <p:cNvPr id="46" name="TextBox 45">
            <a:extLst>
              <a:ext uri="{FF2B5EF4-FFF2-40B4-BE49-F238E27FC236}">
                <a16:creationId xmlns:a16="http://schemas.microsoft.com/office/drawing/2014/main" id="{0007AABA-A558-AE63-3398-FE5868387251}"/>
              </a:ext>
            </a:extLst>
          </p:cNvPr>
          <p:cNvSpPr txBox="1"/>
          <p:nvPr/>
        </p:nvSpPr>
        <p:spPr>
          <a:xfrm>
            <a:off x="400549" y="4530735"/>
            <a:ext cx="3528530" cy="276999"/>
          </a:xfrm>
          <a:prstGeom prst="rect">
            <a:avLst/>
          </a:prstGeom>
          <a:noFill/>
        </p:spPr>
        <p:txBody>
          <a:bodyPr wrap="none" rtlCol="0">
            <a:spAutoFit/>
          </a:bodyPr>
          <a:lstStyle/>
          <a:p>
            <a:r>
              <a:rPr lang="en-US" sz="1200"/>
              <a:t>*Patients with de novo mBC were capped at 20%</a:t>
            </a:r>
          </a:p>
        </p:txBody>
      </p:sp>
      <p:sp>
        <p:nvSpPr>
          <p:cNvPr id="47" name="TextBox 46">
            <a:extLst>
              <a:ext uri="{FF2B5EF4-FFF2-40B4-BE49-F238E27FC236}">
                <a16:creationId xmlns:a16="http://schemas.microsoft.com/office/drawing/2014/main" id="{65CD7CE2-BB85-CD4E-CE74-A2D13C1E4754}"/>
              </a:ext>
            </a:extLst>
          </p:cNvPr>
          <p:cNvSpPr txBox="1"/>
          <p:nvPr/>
        </p:nvSpPr>
        <p:spPr>
          <a:xfrm>
            <a:off x="400549" y="4877370"/>
            <a:ext cx="5009705" cy="1200329"/>
          </a:xfrm>
          <a:prstGeom prst="rect">
            <a:avLst/>
          </a:prstGeom>
          <a:noFill/>
        </p:spPr>
        <p:txBody>
          <a:bodyPr wrap="none" rtlCol="0">
            <a:spAutoFit/>
          </a:bodyPr>
          <a:lstStyle/>
          <a:p>
            <a:r>
              <a:rPr lang="en-US" sz="1200" b="1"/>
              <a:t>Stratification factors:</a:t>
            </a:r>
          </a:p>
          <a:p>
            <a:pPr marL="171450" indent="-171450">
              <a:buFont typeface="Arial" panose="020B0604020202020204" pitchFamily="34" charset="0"/>
              <a:buChar char="•"/>
            </a:pPr>
            <a:r>
              <a:rPr lang="en-US" sz="1200"/>
              <a:t>Site of disease: visceral vs non-visceral</a:t>
            </a:r>
          </a:p>
          <a:p>
            <a:pPr marL="171450" indent="-171450">
              <a:buFont typeface="Arial" panose="020B0604020202020204" pitchFamily="34" charset="0"/>
              <a:buChar char="•"/>
            </a:pPr>
            <a:r>
              <a:rPr lang="en-US" sz="1200"/>
              <a:t>Menopausal status: postmenopausal vs premenopausal/male</a:t>
            </a:r>
          </a:p>
          <a:p>
            <a:pPr marL="171450" indent="-171450">
              <a:buFont typeface="Arial" panose="020B0604020202020204" pitchFamily="34" charset="0"/>
              <a:buChar char="•"/>
            </a:pPr>
            <a:r>
              <a:rPr lang="en-US" sz="1200"/>
              <a:t>Region: North America vs Western Europe vs Asia-Pacific vs other</a:t>
            </a:r>
          </a:p>
          <a:p>
            <a:pPr marL="171450" indent="-171450">
              <a:buFont typeface="Arial" panose="020B0604020202020204" pitchFamily="34" charset="0"/>
              <a:buChar char="•"/>
            </a:pPr>
            <a:r>
              <a:rPr lang="en-US" sz="1200"/>
              <a:t>TFI since the end of prior (neo)adjuvant therapy: de novo metastatic</a:t>
            </a:r>
            <a:br>
              <a:rPr lang="en-US" sz="1200"/>
            </a:br>
            <a:r>
              <a:rPr lang="en-US" sz="1200"/>
              <a:t>vs ≤12 months vs &gt;12 months </a:t>
            </a:r>
          </a:p>
        </p:txBody>
      </p:sp>
      <p:sp>
        <p:nvSpPr>
          <p:cNvPr id="48" name="TextBox 47">
            <a:extLst>
              <a:ext uri="{FF2B5EF4-FFF2-40B4-BE49-F238E27FC236}">
                <a16:creationId xmlns:a16="http://schemas.microsoft.com/office/drawing/2014/main" id="{1F36CA69-923C-5AAD-C021-F00533D7A773}"/>
              </a:ext>
            </a:extLst>
          </p:cNvPr>
          <p:cNvSpPr txBox="1"/>
          <p:nvPr/>
        </p:nvSpPr>
        <p:spPr>
          <a:xfrm>
            <a:off x="4187473" y="2250904"/>
            <a:ext cx="726481" cy="276999"/>
          </a:xfrm>
          <a:prstGeom prst="rect">
            <a:avLst/>
          </a:prstGeom>
          <a:noFill/>
        </p:spPr>
        <p:txBody>
          <a:bodyPr wrap="none" rtlCol="0">
            <a:spAutoFit/>
          </a:bodyPr>
          <a:lstStyle/>
          <a:p>
            <a:r>
              <a:rPr lang="en-US" sz="1200" b="1"/>
              <a:t>N = 992</a:t>
            </a:r>
          </a:p>
        </p:txBody>
      </p:sp>
    </p:spTree>
    <p:extLst>
      <p:ext uri="{BB962C8B-B14F-4D97-AF65-F5344CB8AC3E}">
        <p14:creationId xmlns:p14="http://schemas.microsoft.com/office/powerpoint/2010/main" val="73479953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3F18BD-99B4-78E2-943C-8CE68BBEC2AC}"/>
              </a:ext>
            </a:extLst>
          </p:cNvPr>
          <p:cNvSpPr>
            <a:spLocks noGrp="1"/>
          </p:cNvSpPr>
          <p:nvPr>
            <p:ph type="title"/>
          </p:nvPr>
        </p:nvSpPr>
        <p:spPr/>
        <p:txBody>
          <a:bodyPr/>
          <a:lstStyle/>
          <a:p>
            <a:r>
              <a:rPr lang="en-US"/>
              <a:t>presevERA: PFS</a:t>
            </a:r>
          </a:p>
        </p:txBody>
      </p:sp>
      <p:sp>
        <p:nvSpPr>
          <p:cNvPr id="4" name="Footer Placeholder 3">
            <a:extLst>
              <a:ext uri="{FF2B5EF4-FFF2-40B4-BE49-F238E27FC236}">
                <a16:creationId xmlns:a16="http://schemas.microsoft.com/office/drawing/2014/main" id="{9811FD09-B0B5-8E6B-FC08-0453D399BAE1}"/>
              </a:ext>
            </a:extLst>
          </p:cNvPr>
          <p:cNvSpPr>
            <a:spLocks noGrp="1"/>
          </p:cNvSpPr>
          <p:nvPr>
            <p:ph type="ftr" sz="quarter" idx="3"/>
          </p:nvPr>
        </p:nvSpPr>
        <p:spPr/>
        <p:txBody>
          <a:bodyPr/>
          <a:lstStyle/>
          <a:p>
            <a:r>
              <a:rPr lang="en-US"/>
              <a:t>Turner NC, et al. ASCO 2026. Abstract LBA1006.</a:t>
            </a:r>
          </a:p>
        </p:txBody>
      </p:sp>
      <p:pic>
        <p:nvPicPr>
          <p:cNvPr id="6" name="Picture 5">
            <a:extLst>
              <a:ext uri="{FF2B5EF4-FFF2-40B4-BE49-F238E27FC236}">
                <a16:creationId xmlns:a16="http://schemas.microsoft.com/office/drawing/2014/main" id="{2EA2BFCE-0C0A-AEA5-DABA-04135E8BCC1F}"/>
              </a:ext>
            </a:extLst>
          </p:cNvPr>
          <p:cNvPicPr>
            <a:picLocks noChangeAspect="1"/>
          </p:cNvPicPr>
          <p:nvPr/>
        </p:nvPicPr>
        <p:blipFill>
          <a:blip r:embed="rId3"/>
          <a:stretch>
            <a:fillRect/>
          </a:stretch>
        </p:blipFill>
        <p:spPr>
          <a:xfrm>
            <a:off x="538734" y="1458491"/>
            <a:ext cx="7774490" cy="4486355"/>
          </a:xfrm>
          <a:prstGeom prst="rect">
            <a:avLst/>
          </a:prstGeom>
        </p:spPr>
      </p:pic>
      <p:graphicFrame>
        <p:nvGraphicFramePr>
          <p:cNvPr id="3" name="Table 2">
            <a:extLst>
              <a:ext uri="{FF2B5EF4-FFF2-40B4-BE49-F238E27FC236}">
                <a16:creationId xmlns:a16="http://schemas.microsoft.com/office/drawing/2014/main" id="{5695559B-5DD5-000A-B975-658FDF8468FD}"/>
              </a:ext>
            </a:extLst>
          </p:cNvPr>
          <p:cNvGraphicFramePr>
            <a:graphicFrameLocks noGrp="1"/>
          </p:cNvGraphicFramePr>
          <p:nvPr/>
        </p:nvGraphicFramePr>
        <p:xfrm>
          <a:off x="5720703" y="913154"/>
          <a:ext cx="5861697" cy="1752600"/>
        </p:xfrm>
        <a:graphic>
          <a:graphicData uri="http://schemas.openxmlformats.org/drawingml/2006/table">
            <a:tbl>
              <a:tblPr firstRow="1" bandRow="1">
                <a:tableStyleId>{5C22544A-7EE6-4342-B048-85BDC9FD1C3A}</a:tableStyleId>
              </a:tblPr>
              <a:tblGrid>
                <a:gridCol w="2366243">
                  <a:extLst>
                    <a:ext uri="{9D8B030D-6E8A-4147-A177-3AD203B41FA5}">
                      <a16:colId xmlns:a16="http://schemas.microsoft.com/office/drawing/2014/main" val="3495441343"/>
                    </a:ext>
                  </a:extLst>
                </a:gridCol>
                <a:gridCol w="1791478">
                  <a:extLst>
                    <a:ext uri="{9D8B030D-6E8A-4147-A177-3AD203B41FA5}">
                      <a16:colId xmlns:a16="http://schemas.microsoft.com/office/drawing/2014/main" val="832493830"/>
                    </a:ext>
                  </a:extLst>
                </a:gridCol>
                <a:gridCol w="1703976">
                  <a:extLst>
                    <a:ext uri="{9D8B030D-6E8A-4147-A177-3AD203B41FA5}">
                      <a16:colId xmlns:a16="http://schemas.microsoft.com/office/drawing/2014/main" val="2258786219"/>
                    </a:ext>
                  </a:extLst>
                </a:gridCol>
              </a:tblGrid>
              <a:tr h="370840">
                <a:tc>
                  <a:txBody>
                    <a:bodyPr/>
                    <a:lstStyle/>
                    <a:p>
                      <a:pPr algn="l"/>
                      <a:endParaRPr lang="en-US" sz="1200"/>
                    </a:p>
                  </a:txBody>
                  <a:tcPr anchor="ctr">
                    <a:solidFill>
                      <a:schemeClr val="bg1"/>
                    </a:solidFill>
                  </a:tcPr>
                </a:tc>
                <a:tc>
                  <a:txBody>
                    <a:bodyPr/>
                    <a:lstStyle/>
                    <a:p>
                      <a:pPr algn="ctr"/>
                      <a:r>
                        <a:rPr lang="en-US" sz="1200"/>
                        <a:t>Giredestrant </a:t>
                      </a:r>
                      <a:br>
                        <a:rPr lang="en-US" sz="1200"/>
                      </a:br>
                      <a:r>
                        <a:rPr lang="en-US" sz="1200"/>
                        <a:t>+ palbociclib</a:t>
                      </a:r>
                    </a:p>
                    <a:p>
                      <a:pPr algn="ctr"/>
                      <a:r>
                        <a:rPr lang="en-US" sz="1200" b="0"/>
                        <a:t>n = 495</a:t>
                      </a:r>
                      <a:endParaRPr lang="en-US" sz="1200" b="0" i="0"/>
                    </a:p>
                  </a:txBody>
                  <a:tcPr anchor="ctr">
                    <a:solidFill>
                      <a:srgbClr val="6E1E51"/>
                    </a:solidFill>
                  </a:tcPr>
                </a:tc>
                <a:tc>
                  <a:txBody>
                    <a:bodyPr/>
                    <a:lstStyle/>
                    <a:p>
                      <a:pPr algn="ctr"/>
                      <a:r>
                        <a:rPr lang="en-US" sz="1200"/>
                        <a:t>Letrozole</a:t>
                      </a:r>
                    </a:p>
                    <a:p>
                      <a:pPr algn="ctr"/>
                      <a:r>
                        <a:rPr lang="en-US" sz="1200"/>
                        <a:t>+ palbociclib</a:t>
                      </a:r>
                    </a:p>
                    <a:p>
                      <a:pPr algn="ctr"/>
                      <a:r>
                        <a:rPr lang="en-US" sz="1200" b="0"/>
                        <a:t>n = 497</a:t>
                      </a:r>
                    </a:p>
                  </a:txBody>
                  <a:tcPr anchor="ctr">
                    <a:solidFill>
                      <a:srgbClr val="7F7F7F"/>
                    </a:solidFill>
                  </a:tcPr>
                </a:tc>
                <a:extLst>
                  <a:ext uri="{0D108BD9-81ED-4DB2-BD59-A6C34878D82A}">
                    <a16:rowId xmlns:a16="http://schemas.microsoft.com/office/drawing/2014/main" val="3079634736"/>
                  </a:ext>
                </a:extLst>
              </a:tr>
              <a:tr h="370840">
                <a:tc>
                  <a:txBody>
                    <a:bodyPr/>
                    <a:lstStyle/>
                    <a:p>
                      <a:pPr algn="r"/>
                      <a:r>
                        <a:rPr lang="en-US" sz="1200"/>
                        <a:t>Events, n (%)</a:t>
                      </a:r>
                    </a:p>
                  </a:txBody>
                  <a:tcPr anchor="ctr"/>
                </a:tc>
                <a:tc>
                  <a:txBody>
                    <a:bodyPr/>
                    <a:lstStyle/>
                    <a:p>
                      <a:pPr algn="ctr"/>
                      <a:r>
                        <a:rPr lang="en-US" sz="1200"/>
                        <a:t>300 (60.6)</a:t>
                      </a:r>
                    </a:p>
                  </a:txBody>
                  <a:tcPr anchor="ctr">
                    <a:solidFill>
                      <a:srgbClr val="6E1E51">
                        <a:alpha val="29804"/>
                      </a:srgbClr>
                    </a:solidFill>
                  </a:tcPr>
                </a:tc>
                <a:tc>
                  <a:txBody>
                    <a:bodyPr/>
                    <a:lstStyle/>
                    <a:p>
                      <a:pPr algn="ctr"/>
                      <a:r>
                        <a:rPr lang="en-US" sz="1200"/>
                        <a:t>323 (65.0)</a:t>
                      </a:r>
                    </a:p>
                  </a:txBody>
                  <a:tcPr anchor="ctr"/>
                </a:tc>
                <a:extLst>
                  <a:ext uri="{0D108BD9-81ED-4DB2-BD59-A6C34878D82A}">
                    <a16:rowId xmlns:a16="http://schemas.microsoft.com/office/drawing/2014/main" val="2987235442"/>
                  </a:ext>
                </a:extLst>
              </a:tr>
              <a:tr h="370840">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200"/>
                        <a:t>Median, months (95% Cl)</a:t>
                      </a:r>
                    </a:p>
                  </a:txBody>
                  <a:tcPr anchor="ctr"/>
                </a:tc>
                <a:tc>
                  <a:txBody>
                    <a:bodyPr/>
                    <a:lstStyle/>
                    <a:p>
                      <a:pPr algn="ctr"/>
                      <a:r>
                        <a:rPr lang="en-US" sz="1200" b="1"/>
                        <a:t>33.1 </a:t>
                      </a:r>
                      <a:r>
                        <a:rPr lang="en-US" sz="1200" b="0"/>
                        <a:t>(30.2-38.3)</a:t>
                      </a:r>
                    </a:p>
                  </a:txBody>
                  <a:tcPr anchor="ctr">
                    <a:solidFill>
                      <a:srgbClr val="6E1E51">
                        <a:alpha val="14902"/>
                      </a:srgbClr>
                    </a:solidFill>
                  </a:tcPr>
                </a:tc>
                <a:tc>
                  <a:txBody>
                    <a:bodyPr/>
                    <a:lstStyle/>
                    <a:p>
                      <a:pPr algn="ctr"/>
                      <a:r>
                        <a:rPr lang="en-US" sz="1200" b="1"/>
                        <a:t>28.2</a:t>
                      </a:r>
                      <a:r>
                        <a:rPr lang="en-US" sz="1200"/>
                        <a:t> (25.0-33.1)</a:t>
                      </a:r>
                    </a:p>
                  </a:txBody>
                  <a:tcPr anchor="ctr"/>
                </a:tc>
                <a:extLst>
                  <a:ext uri="{0D108BD9-81ED-4DB2-BD59-A6C34878D82A}">
                    <a16:rowId xmlns:a16="http://schemas.microsoft.com/office/drawing/2014/main" val="4247249266"/>
                  </a:ext>
                </a:extLst>
              </a:tr>
              <a:tr h="370840">
                <a:tc gridSpan="3">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t>Stratified HR (95% Cl): </a:t>
                      </a:r>
                      <a:r>
                        <a:rPr lang="en-US" sz="1200" b="1"/>
                        <a:t>0.89</a:t>
                      </a:r>
                      <a:r>
                        <a:rPr lang="en-US" sz="1200"/>
                        <a:t> (0.76-1.05); </a:t>
                      </a:r>
                      <a:r>
                        <a:rPr lang="en-US" sz="1200" i="1"/>
                        <a:t>P</a:t>
                      </a:r>
                      <a:r>
                        <a:rPr lang="en-US" sz="1200"/>
                        <a:t> = 0.1553</a:t>
                      </a:r>
                    </a:p>
                  </a:txBody>
                  <a:tcPr anchor="ctr">
                    <a:solidFill>
                      <a:srgbClr val="FFF9E6"/>
                    </a:solidFill>
                  </a:tcPr>
                </a:tc>
                <a:tc hMerge="1">
                  <a:txBody>
                    <a:bodyPr/>
                    <a:lstStyle/>
                    <a:p>
                      <a:pPr algn="ctr"/>
                      <a:endParaRPr lang="en-US" sz="1200"/>
                    </a:p>
                  </a:txBody>
                  <a:tcPr anchor="ctr"/>
                </a:tc>
                <a:tc hMerge="1">
                  <a:txBody>
                    <a:bodyPr/>
                    <a:lstStyle/>
                    <a:p>
                      <a:pPr algn="ctr"/>
                      <a:endParaRPr lang="en-US" sz="1200"/>
                    </a:p>
                  </a:txBody>
                  <a:tcPr anchor="ctr">
                    <a:solidFill>
                      <a:srgbClr val="C6C8D4"/>
                    </a:solidFill>
                  </a:tcPr>
                </a:tc>
                <a:extLst>
                  <a:ext uri="{0D108BD9-81ED-4DB2-BD59-A6C34878D82A}">
                    <a16:rowId xmlns:a16="http://schemas.microsoft.com/office/drawing/2014/main" val="3771714846"/>
                  </a:ext>
                </a:extLst>
              </a:tr>
            </a:tbl>
          </a:graphicData>
        </a:graphic>
      </p:graphicFrame>
      <p:sp>
        <p:nvSpPr>
          <p:cNvPr id="5" name="TextBox 4">
            <a:extLst>
              <a:ext uri="{FF2B5EF4-FFF2-40B4-BE49-F238E27FC236}">
                <a16:creationId xmlns:a16="http://schemas.microsoft.com/office/drawing/2014/main" id="{A2D54E43-BF26-08CD-28C8-F0BBD179868A}"/>
              </a:ext>
            </a:extLst>
          </p:cNvPr>
          <p:cNvSpPr txBox="1"/>
          <p:nvPr/>
        </p:nvSpPr>
        <p:spPr>
          <a:xfrm>
            <a:off x="8313224" y="2752118"/>
            <a:ext cx="3488455" cy="646331"/>
          </a:xfrm>
          <a:prstGeom prst="rect">
            <a:avLst/>
          </a:prstGeom>
          <a:noFill/>
        </p:spPr>
        <p:txBody>
          <a:bodyPr wrap="none" rtlCol="0">
            <a:spAutoFit/>
          </a:bodyPr>
          <a:lstStyle/>
          <a:p>
            <a:r>
              <a:rPr lang="en-US" sz="1200" b="1"/>
              <a:t>Median follow-up</a:t>
            </a:r>
          </a:p>
          <a:p>
            <a:r>
              <a:rPr lang="en-US" sz="1200"/>
              <a:t>Giredestrant arm: 52.2 months (range: 0.4-63.5)</a:t>
            </a:r>
          </a:p>
          <a:p>
            <a:r>
              <a:rPr lang="en-US" sz="1200"/>
              <a:t>Letrozole arm: 52.1 months (range: 0.3-62.6)</a:t>
            </a:r>
          </a:p>
        </p:txBody>
      </p:sp>
    </p:spTree>
    <p:extLst>
      <p:ext uri="{BB962C8B-B14F-4D97-AF65-F5344CB8AC3E}">
        <p14:creationId xmlns:p14="http://schemas.microsoft.com/office/powerpoint/2010/main" val="321053989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10C460-1534-B852-857F-0F54786EB732}"/>
              </a:ext>
            </a:extLst>
          </p:cNvPr>
          <p:cNvSpPr>
            <a:spLocks noGrp="1"/>
          </p:cNvSpPr>
          <p:nvPr>
            <p:ph type="title"/>
          </p:nvPr>
        </p:nvSpPr>
        <p:spPr>
          <a:xfrm>
            <a:off x="609600" y="365125"/>
            <a:ext cx="11070336" cy="871393"/>
          </a:xfrm>
        </p:spPr>
        <p:txBody>
          <a:bodyPr>
            <a:normAutofit/>
          </a:bodyPr>
          <a:lstStyle/>
          <a:p>
            <a:r>
              <a:rPr lang="en-US" dirty="0"/>
              <a:t>Phase 3 SERENA-4: Study Design</a:t>
            </a:r>
          </a:p>
        </p:txBody>
      </p:sp>
      <p:sp>
        <p:nvSpPr>
          <p:cNvPr id="7" name="Google Shape;386;p30">
            <a:extLst>
              <a:ext uri="{FF2B5EF4-FFF2-40B4-BE49-F238E27FC236}">
                <a16:creationId xmlns:a16="http://schemas.microsoft.com/office/drawing/2014/main" id="{6172F72F-2085-A224-E676-3211AC57D4A2}"/>
              </a:ext>
            </a:extLst>
          </p:cNvPr>
          <p:cNvSpPr/>
          <p:nvPr/>
        </p:nvSpPr>
        <p:spPr>
          <a:xfrm>
            <a:off x="1121833" y="1834875"/>
            <a:ext cx="2699414" cy="3543910"/>
          </a:xfrm>
          <a:prstGeom prst="rect">
            <a:avLst/>
          </a:prstGeom>
          <a:solidFill>
            <a:schemeClr val="bg1">
              <a:lumMod val="85000"/>
            </a:schemeClr>
          </a:solidFill>
          <a:ln w="12700" cap="flat" cmpd="sng">
            <a:noFill/>
            <a:prstDash val="solid"/>
            <a:round/>
            <a:headEnd type="none" w="sm" len="sm"/>
            <a:tailEnd type="none" w="sm" len="sm"/>
          </a:ln>
          <a:effectLst/>
        </p:spPr>
        <p:txBody>
          <a:bodyPr spcFirstLastPara="1" wrap="square" lIns="182880" tIns="0" rIns="91440" bIns="0" anchor="ctr" anchorCtr="0">
            <a:noAutofit/>
          </a:bodyPr>
          <a:lstStyle/>
          <a:p>
            <a:pPr marL="342900" indent="-342900" defTabSz="914377">
              <a:buClr>
                <a:srgbClr val="000000"/>
              </a:buClr>
              <a:buSzPct val="100000"/>
              <a:buFont typeface="Arial" panose="020B0604020202020204" pitchFamily="34" charset="0"/>
              <a:buChar char="•"/>
              <a:defRPr/>
            </a:pPr>
            <a:r>
              <a:rPr lang="en-US" sz="2000" b="1" dirty="0">
                <a:solidFill>
                  <a:srgbClr val="000000"/>
                </a:solidFill>
                <a:latin typeface="Arial" panose="020B0604020202020204"/>
              </a:rPr>
              <a:t>ER+/HER2- LA/ABC</a:t>
            </a:r>
          </a:p>
          <a:p>
            <a:pPr marL="342900" indent="-342900" defTabSz="914377">
              <a:buClr>
                <a:srgbClr val="000000"/>
              </a:buClr>
              <a:buSzPct val="100000"/>
              <a:buFont typeface="Arial" panose="020B0604020202020204" pitchFamily="34" charset="0"/>
              <a:buChar char="•"/>
              <a:defRPr/>
            </a:pPr>
            <a:r>
              <a:rPr lang="en-US" sz="2000" b="1" dirty="0">
                <a:solidFill>
                  <a:srgbClr val="000000"/>
                </a:solidFill>
                <a:latin typeface="Arial"/>
                <a:ea typeface="Arial"/>
                <a:cs typeface="Arial"/>
                <a:sym typeface="Arial"/>
              </a:rPr>
              <a:t>No prior systemic </a:t>
            </a:r>
            <a:r>
              <a:rPr lang="en-US" sz="2000" b="1" dirty="0" err="1">
                <a:solidFill>
                  <a:srgbClr val="000000"/>
                </a:solidFill>
                <a:latin typeface="Arial"/>
                <a:ea typeface="Arial"/>
                <a:cs typeface="Arial"/>
                <a:sym typeface="Arial"/>
              </a:rPr>
              <a:t>tx</a:t>
            </a:r>
            <a:r>
              <a:rPr lang="en-US" sz="2000" b="1" dirty="0">
                <a:solidFill>
                  <a:srgbClr val="000000"/>
                </a:solidFill>
                <a:latin typeface="Arial"/>
                <a:ea typeface="Arial"/>
                <a:cs typeface="Arial"/>
                <a:sym typeface="Arial"/>
              </a:rPr>
              <a:t> </a:t>
            </a:r>
            <a:br>
              <a:rPr lang="en-US" sz="2000" b="1" dirty="0">
                <a:solidFill>
                  <a:srgbClr val="000000"/>
                </a:solidFill>
                <a:latin typeface="Arial"/>
                <a:ea typeface="Arial"/>
                <a:cs typeface="Arial"/>
                <a:sym typeface="Arial"/>
              </a:rPr>
            </a:br>
            <a:r>
              <a:rPr lang="en-US" sz="2000" b="1" dirty="0">
                <a:solidFill>
                  <a:srgbClr val="000000"/>
                </a:solidFill>
                <a:latin typeface="Arial"/>
                <a:ea typeface="Arial"/>
                <a:cs typeface="Arial"/>
                <a:sym typeface="Arial"/>
              </a:rPr>
              <a:t>for ABC</a:t>
            </a:r>
          </a:p>
          <a:p>
            <a:pPr marL="342900" indent="-342900" defTabSz="914377">
              <a:buClr>
                <a:srgbClr val="000000"/>
              </a:buClr>
              <a:buSzPct val="100000"/>
              <a:buFont typeface="Arial" panose="020B0604020202020204" pitchFamily="34" charset="0"/>
              <a:buChar char="•"/>
              <a:defRPr/>
            </a:pPr>
            <a:endParaRPr lang="en-US" sz="2000" b="1" dirty="0">
              <a:solidFill>
                <a:srgbClr val="000000"/>
              </a:solidFill>
              <a:latin typeface="Arial"/>
              <a:ea typeface="Arial"/>
              <a:cs typeface="Arial"/>
              <a:sym typeface="Arial"/>
            </a:endParaRPr>
          </a:p>
          <a:p>
            <a:pPr algn="ctr" defTabSz="914377">
              <a:buClr>
                <a:srgbClr val="000000"/>
              </a:buClr>
              <a:buSzPts val="1600"/>
              <a:defRPr/>
            </a:pPr>
            <a:r>
              <a:rPr lang="en-US" sz="2000" b="1" dirty="0">
                <a:solidFill>
                  <a:srgbClr val="000000"/>
                </a:solidFill>
                <a:latin typeface="Arial" panose="020B0604020202020204"/>
              </a:rPr>
              <a:t>N = 1,342</a:t>
            </a:r>
            <a:endParaRPr sz="2000" b="1" dirty="0">
              <a:solidFill>
                <a:srgbClr val="000000"/>
              </a:solidFill>
              <a:latin typeface="Arial"/>
              <a:ea typeface="Arial"/>
              <a:cs typeface="Arial"/>
              <a:sym typeface="Arial"/>
            </a:endParaRPr>
          </a:p>
        </p:txBody>
      </p:sp>
      <p:sp>
        <p:nvSpPr>
          <p:cNvPr id="8" name="Google Shape;390;p30">
            <a:extLst>
              <a:ext uri="{FF2B5EF4-FFF2-40B4-BE49-F238E27FC236}">
                <a16:creationId xmlns:a16="http://schemas.microsoft.com/office/drawing/2014/main" id="{5D63FAB9-D1E8-C113-8D4A-7373B0873C4F}"/>
              </a:ext>
            </a:extLst>
          </p:cNvPr>
          <p:cNvSpPr/>
          <p:nvPr/>
        </p:nvSpPr>
        <p:spPr>
          <a:xfrm>
            <a:off x="6202678" y="1869673"/>
            <a:ext cx="3631258" cy="1574785"/>
          </a:xfrm>
          <a:prstGeom prst="rect">
            <a:avLst/>
          </a:prstGeom>
          <a:solidFill>
            <a:schemeClr val="accent4"/>
          </a:solidFill>
          <a:ln w="9525" cap="flat" cmpd="sng">
            <a:noFill/>
            <a:prstDash val="solid"/>
            <a:round/>
            <a:headEnd type="none" w="sm" len="sm"/>
            <a:tailEnd type="none" w="sm" len="sm"/>
          </a:ln>
          <a:effectLst/>
        </p:spPr>
        <p:txBody>
          <a:bodyPr spcFirstLastPara="1" wrap="square" lIns="0" tIns="0" rIns="0" bIns="0" anchor="ctr" anchorCtr="0">
            <a:noAutofit/>
          </a:bodyPr>
          <a:lstStyle/>
          <a:p>
            <a:pPr algn="ctr" defTabSz="914377">
              <a:buClr>
                <a:srgbClr val="FFFFFF"/>
              </a:buClr>
              <a:buSzPts val="1600"/>
              <a:defRPr/>
            </a:pPr>
            <a:r>
              <a:rPr lang="en-US" sz="2000" b="1" dirty="0" err="1">
                <a:solidFill>
                  <a:srgbClr val="FFFFFF"/>
                </a:solidFill>
                <a:latin typeface="Arial" panose="020B0604020202020204"/>
              </a:rPr>
              <a:t>Camizestrant</a:t>
            </a:r>
            <a:r>
              <a:rPr lang="en-US" sz="2000" b="1" dirty="0">
                <a:solidFill>
                  <a:srgbClr val="FFFFFF"/>
                </a:solidFill>
                <a:latin typeface="Arial" panose="020B0604020202020204"/>
              </a:rPr>
              <a:t> 75 mg QD</a:t>
            </a:r>
          </a:p>
          <a:p>
            <a:pPr algn="ctr" defTabSz="914377">
              <a:buClr>
                <a:srgbClr val="FFFFFF"/>
              </a:buClr>
              <a:buSzPts val="1600"/>
              <a:defRPr/>
            </a:pPr>
            <a:r>
              <a:rPr lang="en-US" sz="2000" b="1" dirty="0">
                <a:solidFill>
                  <a:srgbClr val="FFFFFF"/>
                </a:solidFill>
                <a:latin typeface="Arial" panose="020B0604020202020204"/>
              </a:rPr>
              <a:t>Palbociclib 125 mg</a:t>
            </a:r>
          </a:p>
          <a:p>
            <a:pPr algn="ctr" defTabSz="914377">
              <a:buClr>
                <a:srgbClr val="FFFFFF"/>
              </a:buClr>
              <a:buSzPts val="1600"/>
              <a:defRPr/>
            </a:pPr>
            <a:r>
              <a:rPr lang="en-US" sz="2000" b="1" dirty="0">
                <a:solidFill>
                  <a:srgbClr val="FFFFFF"/>
                </a:solidFill>
                <a:latin typeface="Arial" panose="020B0604020202020204"/>
              </a:rPr>
              <a:t>Anastrozole-matched PLA</a:t>
            </a:r>
            <a:endParaRPr sz="2000" b="1" dirty="0">
              <a:solidFill>
                <a:srgbClr val="FFFFFF"/>
              </a:solidFill>
              <a:latin typeface="Arial" panose="020B0604020202020204"/>
            </a:endParaRPr>
          </a:p>
        </p:txBody>
      </p:sp>
      <p:sp>
        <p:nvSpPr>
          <p:cNvPr id="9" name="Google Shape;389;p30">
            <a:extLst>
              <a:ext uri="{FF2B5EF4-FFF2-40B4-BE49-F238E27FC236}">
                <a16:creationId xmlns:a16="http://schemas.microsoft.com/office/drawing/2014/main" id="{6DD112B1-D223-B5E7-13D2-9BF4221DC0AE}"/>
              </a:ext>
            </a:extLst>
          </p:cNvPr>
          <p:cNvSpPr/>
          <p:nvPr/>
        </p:nvSpPr>
        <p:spPr>
          <a:xfrm>
            <a:off x="6202678" y="3791129"/>
            <a:ext cx="3631258" cy="1574785"/>
          </a:xfrm>
          <a:prstGeom prst="rect">
            <a:avLst/>
          </a:prstGeom>
          <a:solidFill>
            <a:schemeClr val="bg1">
              <a:lumMod val="50000"/>
            </a:schemeClr>
          </a:solidFill>
          <a:ln w="9525" cap="flat" cmpd="sng">
            <a:noFill/>
            <a:prstDash val="solid"/>
            <a:round/>
            <a:headEnd type="none" w="sm" len="sm"/>
            <a:tailEnd type="none" w="sm" len="sm"/>
          </a:ln>
          <a:effectLst/>
        </p:spPr>
        <p:txBody>
          <a:bodyPr spcFirstLastPara="1" wrap="square" lIns="0" tIns="0" rIns="0" bIns="0" anchor="ctr" anchorCtr="0">
            <a:noAutofit/>
          </a:bodyPr>
          <a:lstStyle/>
          <a:p>
            <a:pPr algn="ctr" defTabSz="914377">
              <a:buClr>
                <a:srgbClr val="FFFFFF"/>
              </a:buClr>
              <a:buSzPts val="1600"/>
              <a:defRPr/>
            </a:pPr>
            <a:r>
              <a:rPr lang="en-US" sz="2000" b="1" dirty="0">
                <a:solidFill>
                  <a:srgbClr val="FFFFFF"/>
                </a:solidFill>
                <a:latin typeface="Arial"/>
                <a:ea typeface="Arial"/>
                <a:cs typeface="Arial"/>
                <a:sym typeface="Arial"/>
              </a:rPr>
              <a:t>Anastrozole 1 mg</a:t>
            </a:r>
          </a:p>
          <a:p>
            <a:pPr algn="ctr" defTabSz="914377">
              <a:buClr>
                <a:srgbClr val="FFFFFF"/>
              </a:buClr>
              <a:buSzPts val="1600"/>
              <a:defRPr/>
            </a:pPr>
            <a:r>
              <a:rPr lang="en-US" sz="2000" b="1" dirty="0">
                <a:solidFill>
                  <a:srgbClr val="FFFFFF"/>
                </a:solidFill>
                <a:latin typeface="Arial" panose="020B0604020202020204"/>
              </a:rPr>
              <a:t>Palbociclib 125 mg</a:t>
            </a:r>
          </a:p>
          <a:p>
            <a:pPr algn="ctr" defTabSz="914377">
              <a:buClr>
                <a:srgbClr val="FFFFFF"/>
              </a:buClr>
              <a:buSzPts val="1600"/>
              <a:defRPr/>
            </a:pPr>
            <a:r>
              <a:rPr lang="en-US" sz="2000" b="1" dirty="0" err="1">
                <a:solidFill>
                  <a:srgbClr val="FFFFFF"/>
                </a:solidFill>
                <a:latin typeface="Arial"/>
                <a:ea typeface="Arial"/>
                <a:cs typeface="Arial"/>
                <a:sym typeface="Arial"/>
              </a:rPr>
              <a:t>Camizestrant</a:t>
            </a:r>
            <a:r>
              <a:rPr lang="en-US" sz="2000" b="1" dirty="0">
                <a:solidFill>
                  <a:srgbClr val="FFFFFF"/>
                </a:solidFill>
                <a:latin typeface="Arial"/>
                <a:ea typeface="Arial"/>
                <a:cs typeface="Arial"/>
                <a:sym typeface="Arial"/>
              </a:rPr>
              <a:t>-matched PLA</a:t>
            </a:r>
            <a:endParaRPr sz="2000" b="1" dirty="0">
              <a:solidFill>
                <a:srgbClr val="FFFFFF"/>
              </a:solidFill>
              <a:latin typeface="Arial"/>
              <a:ea typeface="Arial"/>
              <a:cs typeface="Arial"/>
              <a:sym typeface="Arial"/>
            </a:endParaRPr>
          </a:p>
        </p:txBody>
      </p:sp>
      <p:sp>
        <p:nvSpPr>
          <p:cNvPr id="10" name="Google Shape;393;p30">
            <a:extLst>
              <a:ext uri="{FF2B5EF4-FFF2-40B4-BE49-F238E27FC236}">
                <a16:creationId xmlns:a16="http://schemas.microsoft.com/office/drawing/2014/main" id="{121B7AC5-C542-5FB4-40F5-3E57C302EB98}"/>
              </a:ext>
            </a:extLst>
          </p:cNvPr>
          <p:cNvSpPr txBox="1"/>
          <p:nvPr/>
        </p:nvSpPr>
        <p:spPr>
          <a:xfrm>
            <a:off x="5246587" y="3444458"/>
            <a:ext cx="681831" cy="307776"/>
          </a:xfrm>
          <a:prstGeom prst="rect">
            <a:avLst/>
          </a:prstGeom>
          <a:noFill/>
          <a:ln>
            <a:noFill/>
          </a:ln>
        </p:spPr>
        <p:txBody>
          <a:bodyPr spcFirstLastPara="1" wrap="square" lIns="0" tIns="0" rIns="0" bIns="0" anchor="t" anchorCtr="0">
            <a:spAutoFit/>
          </a:bodyPr>
          <a:lstStyle/>
          <a:p>
            <a:pPr algn="ctr" defTabSz="914377">
              <a:defRPr/>
            </a:pPr>
            <a:r>
              <a:rPr lang="en-US" sz="2000" b="1" dirty="0">
                <a:solidFill>
                  <a:srgbClr val="000000"/>
                </a:solidFill>
                <a:latin typeface="Arial"/>
                <a:ea typeface="Arial"/>
                <a:cs typeface="Arial"/>
                <a:sym typeface="Arial"/>
              </a:rPr>
              <a:t>1:1</a:t>
            </a:r>
            <a:endParaRPr sz="2000" b="1" dirty="0">
              <a:solidFill>
                <a:srgbClr val="000000"/>
              </a:solidFill>
              <a:latin typeface="Arial"/>
              <a:ea typeface="Arial"/>
              <a:cs typeface="Arial"/>
              <a:sym typeface="Arial"/>
            </a:endParaRPr>
          </a:p>
        </p:txBody>
      </p:sp>
      <p:sp>
        <p:nvSpPr>
          <p:cNvPr id="11" name="Google Shape;386;p30">
            <a:extLst>
              <a:ext uri="{FF2B5EF4-FFF2-40B4-BE49-F238E27FC236}">
                <a16:creationId xmlns:a16="http://schemas.microsoft.com/office/drawing/2014/main" id="{5AD628F7-DDB0-0388-4747-F5DFA4DB1F8E}"/>
              </a:ext>
            </a:extLst>
          </p:cNvPr>
          <p:cNvSpPr/>
          <p:nvPr/>
        </p:nvSpPr>
        <p:spPr>
          <a:xfrm>
            <a:off x="9967241" y="1834875"/>
            <a:ext cx="1145259" cy="3543910"/>
          </a:xfrm>
          <a:prstGeom prst="rect">
            <a:avLst/>
          </a:prstGeom>
          <a:solidFill>
            <a:schemeClr val="bg1">
              <a:lumMod val="85000"/>
            </a:schemeClr>
          </a:solidFill>
          <a:ln>
            <a:noFill/>
            <a:headEnd type="none" w="sm" len="sm"/>
            <a:tailEnd type="none" w="sm" len="sm"/>
          </a:ln>
          <a:effectLst/>
        </p:spPr>
        <p:style>
          <a:lnRef idx="1">
            <a:schemeClr val="dk1"/>
          </a:lnRef>
          <a:fillRef idx="2">
            <a:schemeClr val="dk1"/>
          </a:fillRef>
          <a:effectRef idx="1">
            <a:schemeClr val="dk1"/>
          </a:effectRef>
          <a:fontRef idx="minor">
            <a:schemeClr val="dk1"/>
          </a:fontRef>
        </p:style>
        <p:txBody>
          <a:bodyPr spcFirstLastPara="1" wrap="square" lIns="0" tIns="0" rIns="0" bIns="0" anchor="ctr" anchorCtr="0">
            <a:noAutofit/>
          </a:bodyPr>
          <a:lstStyle/>
          <a:p>
            <a:pPr algn="ctr" defTabSz="914377">
              <a:buClr>
                <a:srgbClr val="000000"/>
              </a:buClr>
              <a:buSzPct val="100000"/>
              <a:defRPr/>
            </a:pPr>
            <a:r>
              <a:rPr lang="en-US" sz="2000" b="1">
                <a:solidFill>
                  <a:srgbClr val="000000"/>
                </a:solidFill>
                <a:latin typeface="Arial"/>
                <a:ea typeface="Arial"/>
                <a:cs typeface="Arial"/>
                <a:sym typeface="Arial"/>
              </a:rPr>
              <a:t>PFS</a:t>
            </a:r>
            <a:endParaRPr sz="2000" b="1">
              <a:solidFill>
                <a:srgbClr val="000000"/>
              </a:solidFill>
              <a:latin typeface="Arial"/>
              <a:ea typeface="Arial"/>
              <a:cs typeface="Arial"/>
              <a:sym typeface="Arial"/>
            </a:endParaRPr>
          </a:p>
        </p:txBody>
      </p:sp>
      <p:cxnSp>
        <p:nvCxnSpPr>
          <p:cNvPr id="12" name="Elbow Connector 11">
            <a:extLst>
              <a:ext uri="{FF2B5EF4-FFF2-40B4-BE49-F238E27FC236}">
                <a16:creationId xmlns:a16="http://schemas.microsoft.com/office/drawing/2014/main" id="{AFA402A4-8D66-DFF3-7FEE-D09C8C277055}"/>
              </a:ext>
            </a:extLst>
          </p:cNvPr>
          <p:cNvCxnSpPr>
            <a:cxnSpLocks/>
          </p:cNvCxnSpPr>
          <p:nvPr/>
        </p:nvCxnSpPr>
        <p:spPr>
          <a:xfrm flipV="1">
            <a:off x="3821247" y="2657066"/>
            <a:ext cx="2381434" cy="949764"/>
          </a:xfrm>
          <a:prstGeom prst="bentConnector3">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 name="Elbow Connector 12">
            <a:extLst>
              <a:ext uri="{FF2B5EF4-FFF2-40B4-BE49-F238E27FC236}">
                <a16:creationId xmlns:a16="http://schemas.microsoft.com/office/drawing/2014/main" id="{EC3CAF27-D125-679C-F48E-9798D4840B11}"/>
              </a:ext>
            </a:extLst>
          </p:cNvPr>
          <p:cNvCxnSpPr>
            <a:cxnSpLocks/>
          </p:cNvCxnSpPr>
          <p:nvPr/>
        </p:nvCxnSpPr>
        <p:spPr>
          <a:xfrm>
            <a:off x="3821247" y="3606830"/>
            <a:ext cx="2381434" cy="971688"/>
          </a:xfrm>
          <a:prstGeom prst="bentConnector3">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 name="Google Shape;392;p30">
            <a:extLst>
              <a:ext uri="{FF2B5EF4-FFF2-40B4-BE49-F238E27FC236}">
                <a16:creationId xmlns:a16="http://schemas.microsoft.com/office/drawing/2014/main" id="{D121C4BD-3045-3D49-5A91-AE0013D2545D}"/>
              </a:ext>
            </a:extLst>
          </p:cNvPr>
          <p:cNvSpPr/>
          <p:nvPr/>
        </p:nvSpPr>
        <p:spPr>
          <a:xfrm>
            <a:off x="4691924" y="3278488"/>
            <a:ext cx="640080" cy="640080"/>
          </a:xfrm>
          <a:prstGeom prst="ellipse">
            <a:avLst/>
          </a:prstGeom>
          <a:solidFill>
            <a:schemeClr val="bg1">
              <a:lumMod val="50000"/>
            </a:schemeClr>
          </a:solidFill>
          <a:ln>
            <a:noFill/>
          </a:ln>
        </p:spPr>
        <p:txBody>
          <a:bodyPr spcFirstLastPara="1" wrap="square" lIns="121900" tIns="60933" rIns="121900" bIns="60933" anchor="ctr" anchorCtr="0">
            <a:noAutofit/>
          </a:bodyPr>
          <a:lstStyle/>
          <a:p>
            <a:pPr algn="ctr" defTabSz="914377">
              <a:buClr>
                <a:srgbClr val="FFFFFF"/>
              </a:buClr>
              <a:buSzPts val="1600"/>
              <a:defRPr/>
            </a:pPr>
            <a:r>
              <a:rPr lang="en-US" sz="2000" b="1">
                <a:solidFill>
                  <a:srgbClr val="FFFFFF"/>
                </a:solidFill>
                <a:latin typeface="Arial"/>
                <a:ea typeface="Arial"/>
                <a:cs typeface="Arial"/>
                <a:sym typeface="Arial"/>
              </a:rPr>
              <a:t>R</a:t>
            </a:r>
            <a:endParaRPr sz="2000">
              <a:solidFill>
                <a:srgbClr val="000000"/>
              </a:solidFill>
              <a:latin typeface="Arial" panose="020B0604020202020204"/>
            </a:endParaRPr>
          </a:p>
        </p:txBody>
      </p:sp>
      <p:sp>
        <p:nvSpPr>
          <p:cNvPr id="16" name="Subtitle 20">
            <a:extLst>
              <a:ext uri="{FF2B5EF4-FFF2-40B4-BE49-F238E27FC236}">
                <a16:creationId xmlns:a16="http://schemas.microsoft.com/office/drawing/2014/main" id="{DADAB05E-F1C5-4AF8-D0FA-D0B4DED8E86F}"/>
              </a:ext>
            </a:extLst>
          </p:cNvPr>
          <p:cNvSpPr txBox="1">
            <a:spLocks/>
          </p:cNvSpPr>
          <p:nvPr/>
        </p:nvSpPr>
        <p:spPr>
          <a:xfrm>
            <a:off x="609600" y="963337"/>
            <a:ext cx="4266714" cy="601663"/>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1200"/>
              </a:spcBef>
              <a:buClr>
                <a:schemeClr val="accent3"/>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100000"/>
              </a:lnSpc>
              <a:spcBef>
                <a:spcPts val="1200"/>
              </a:spcBef>
              <a:buClr>
                <a:schemeClr val="accent3"/>
              </a:buClr>
              <a:buFont typeface="System Font Regular"/>
              <a:buChar char="-"/>
              <a:defRPr sz="20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100000"/>
              </a:lnSpc>
              <a:spcBef>
                <a:spcPts val="1200"/>
              </a:spcBef>
              <a:buClr>
                <a:schemeClr val="accent3"/>
              </a:buClr>
              <a:buFont typeface="System Font Regular"/>
              <a:buChar char="&gt;"/>
              <a:defRPr sz="18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100000"/>
              </a:lnSpc>
              <a:spcBef>
                <a:spcPts val="1200"/>
              </a:spcBef>
              <a:buClr>
                <a:schemeClr val="accent3"/>
              </a:buClr>
              <a:buFont typeface="Wingdings" pitchFamily="2" charset="2"/>
              <a:buChar char="§"/>
              <a:defRPr sz="16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100000"/>
              </a:lnSpc>
              <a:spcBef>
                <a:spcPts val="1200"/>
              </a:spcBef>
              <a:buClr>
                <a:schemeClr val="accent3"/>
              </a:buClr>
              <a:buFont typeface="Courier New" panose="02070309020205020404" pitchFamily="49" charset="0"/>
              <a:buChar char="o"/>
              <a:defRPr sz="16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chemeClr val="accent3"/>
                </a:solidFill>
                <a:latin typeface="Arial" panose="020B0604020202020204"/>
              </a:rPr>
              <a:t>ET sensitive breast cancer in 1L</a:t>
            </a:r>
            <a:endParaRPr lang="en-US" sz="2000" b="1" dirty="0">
              <a:solidFill>
                <a:schemeClr val="accent3"/>
              </a:solidFill>
              <a:sym typeface="Calibri"/>
            </a:endParaRPr>
          </a:p>
        </p:txBody>
      </p:sp>
      <p:sp>
        <p:nvSpPr>
          <p:cNvPr id="15" name="Footer Placeholder 3">
            <a:extLst>
              <a:ext uri="{FF2B5EF4-FFF2-40B4-BE49-F238E27FC236}">
                <a16:creationId xmlns:a16="http://schemas.microsoft.com/office/drawing/2014/main" id="{FB86275A-2276-6477-8D75-3F1AF6C74280}"/>
              </a:ext>
            </a:extLst>
          </p:cNvPr>
          <p:cNvSpPr>
            <a:spLocks noGrp="1"/>
          </p:cNvSpPr>
          <p:nvPr>
            <p:ph type="ftr" sz="quarter" idx="3"/>
          </p:nvPr>
        </p:nvSpPr>
        <p:spPr>
          <a:xfrm>
            <a:off x="621792" y="5944846"/>
            <a:ext cx="10277856" cy="809521"/>
          </a:xfrm>
        </p:spPr>
        <p:txBody>
          <a:bodyPr/>
          <a:lstStyle/>
          <a:p>
            <a:r>
              <a:rPr lang="en-US" dirty="0" err="1">
                <a:solidFill>
                  <a:schemeClr val="tx1">
                    <a:lumMod val="95000"/>
                    <a:lumOff val="5000"/>
                  </a:schemeClr>
                </a:solidFill>
              </a:rPr>
              <a:t>ClinicalTrials.gov</a:t>
            </a:r>
            <a:r>
              <a:rPr lang="en-US" dirty="0">
                <a:solidFill>
                  <a:schemeClr val="tx1">
                    <a:lumMod val="95000"/>
                    <a:lumOff val="5000"/>
                  </a:schemeClr>
                </a:solidFill>
              </a:rPr>
              <a:t> identifier: NCT04711252.</a:t>
            </a:r>
          </a:p>
        </p:txBody>
      </p:sp>
      <p:sp>
        <p:nvSpPr>
          <p:cNvPr id="4" name="TextBox 3">
            <a:extLst>
              <a:ext uri="{FF2B5EF4-FFF2-40B4-BE49-F238E27FC236}">
                <a16:creationId xmlns:a16="http://schemas.microsoft.com/office/drawing/2014/main" id="{1854CC97-BCFD-D9F1-49CB-F8B406DCA68D}"/>
              </a:ext>
            </a:extLst>
          </p:cNvPr>
          <p:cNvSpPr txBox="1"/>
          <p:nvPr/>
        </p:nvSpPr>
        <p:spPr>
          <a:xfrm>
            <a:off x="6202678" y="5541157"/>
            <a:ext cx="4927297" cy="923330"/>
          </a:xfrm>
          <a:prstGeom prst="rect">
            <a:avLst/>
          </a:prstGeom>
          <a:solidFill>
            <a:schemeClr val="accent1"/>
          </a:solidFill>
        </p:spPr>
        <p:txBody>
          <a:bodyPr wrap="square">
            <a:spAutoFit/>
          </a:bodyPr>
          <a:lstStyle/>
          <a:p>
            <a:pPr algn="ctr"/>
            <a:r>
              <a:rPr lang="en-US" dirty="0">
                <a:solidFill>
                  <a:schemeClr val="bg1"/>
                </a:solidFill>
              </a:rPr>
              <a:t>Did not meet primary objective of statistically significant improvement in PFS, however, a numerical improvement was observed </a:t>
            </a:r>
          </a:p>
        </p:txBody>
      </p:sp>
    </p:spTree>
    <p:extLst>
      <p:ext uri="{BB962C8B-B14F-4D97-AF65-F5344CB8AC3E}">
        <p14:creationId xmlns:p14="http://schemas.microsoft.com/office/powerpoint/2010/main" val="215856523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B38938-E943-BE9F-6130-6DD7C094D807}"/>
              </a:ext>
            </a:extLst>
          </p:cNvPr>
          <p:cNvSpPr>
            <a:spLocks noGrp="1"/>
          </p:cNvSpPr>
          <p:nvPr>
            <p:ph type="title"/>
          </p:nvPr>
        </p:nvSpPr>
        <p:spPr>
          <a:xfrm>
            <a:off x="609600" y="365125"/>
            <a:ext cx="11070336" cy="871393"/>
          </a:xfrm>
        </p:spPr>
        <p:txBody>
          <a:bodyPr>
            <a:noAutofit/>
          </a:bodyPr>
          <a:lstStyle/>
          <a:p>
            <a:r>
              <a:rPr lang="en-US" dirty="0"/>
              <a:t>Phase 3 </a:t>
            </a:r>
            <a:r>
              <a:rPr lang="en-US" dirty="0" err="1"/>
              <a:t>pioNERA</a:t>
            </a:r>
            <a:r>
              <a:rPr lang="en-US" dirty="0"/>
              <a:t>: Study Design</a:t>
            </a:r>
            <a:br>
              <a:rPr lang="en-US" dirty="0"/>
            </a:br>
            <a:endParaRPr lang="en-US" dirty="0"/>
          </a:p>
        </p:txBody>
      </p:sp>
      <p:sp>
        <p:nvSpPr>
          <p:cNvPr id="5" name="Google Shape;552;p31">
            <a:extLst>
              <a:ext uri="{FF2B5EF4-FFF2-40B4-BE49-F238E27FC236}">
                <a16:creationId xmlns:a16="http://schemas.microsoft.com/office/drawing/2014/main" id="{CF4DDDC6-E1AD-23C6-9B4A-5D19BCB39451}"/>
              </a:ext>
            </a:extLst>
          </p:cNvPr>
          <p:cNvSpPr/>
          <p:nvPr/>
        </p:nvSpPr>
        <p:spPr>
          <a:xfrm>
            <a:off x="498867" y="1804820"/>
            <a:ext cx="3010001" cy="3600421"/>
          </a:xfrm>
          <a:prstGeom prst="rect">
            <a:avLst/>
          </a:prstGeom>
          <a:solidFill>
            <a:schemeClr val="bg1">
              <a:lumMod val="85000"/>
            </a:schemeClr>
          </a:solidFill>
          <a:ln>
            <a:noFill/>
          </a:ln>
          <a:effectLst/>
        </p:spPr>
        <p:txBody>
          <a:bodyPr spcFirstLastPara="1" wrap="square" lIns="274320" tIns="0" rIns="182880" bIns="0" anchor="ctr" anchorCtr="0">
            <a:noAutofit/>
          </a:bodyPr>
          <a:lstStyle/>
          <a:p>
            <a:pPr marL="228600" marR="0" lvl="0" indent="-228600" algn="l" defTabSz="914400" rtl="0" eaLnBrk="1" fontAlgn="auto" latinLnBrk="0" hangingPunct="1">
              <a:lnSpc>
                <a:spcPct val="100000"/>
              </a:lnSpc>
              <a:spcBef>
                <a:spcPts val="0"/>
              </a:spcBef>
              <a:spcAft>
                <a:spcPts val="600"/>
              </a:spcAft>
              <a:buClrTx/>
              <a:buSzTx/>
              <a:buFont typeface="Arial" panose="020B0604020202020204" pitchFamily="34" charset="0"/>
              <a:buChar char="•"/>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Resistance to prior adjuvant ET</a:t>
            </a:r>
          </a:p>
          <a:p>
            <a:pPr marL="228600" marR="0" lvl="0" indent="-228600" algn="l" defTabSz="914400" rtl="0" eaLnBrk="1" fontAlgn="auto" latinLnBrk="0" hangingPunct="1">
              <a:lnSpc>
                <a:spcPct val="100000"/>
              </a:lnSpc>
              <a:spcBef>
                <a:spcPts val="0"/>
              </a:spcBef>
              <a:spcAft>
                <a:spcPts val="600"/>
              </a:spcAft>
              <a:buClrTx/>
              <a:buSzTx/>
              <a:buFont typeface="Arial" panose="020B0604020202020204" pitchFamily="34" charset="0"/>
              <a:buChar char="•"/>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Prior use of neo/adjuvant CDK4/6i allowed</a:t>
            </a:r>
          </a:p>
        </p:txBody>
      </p:sp>
      <p:sp>
        <p:nvSpPr>
          <p:cNvPr id="6" name="Google Shape;553;p31">
            <a:extLst>
              <a:ext uri="{FF2B5EF4-FFF2-40B4-BE49-F238E27FC236}">
                <a16:creationId xmlns:a16="http://schemas.microsoft.com/office/drawing/2014/main" id="{E60A9D46-7CFA-AF94-1104-AD554CE49B1D}"/>
              </a:ext>
            </a:extLst>
          </p:cNvPr>
          <p:cNvSpPr/>
          <p:nvPr/>
        </p:nvSpPr>
        <p:spPr>
          <a:xfrm>
            <a:off x="3935636" y="1804821"/>
            <a:ext cx="2808600" cy="1652400"/>
          </a:xfrm>
          <a:prstGeom prst="rect">
            <a:avLst/>
          </a:prstGeom>
          <a:solidFill>
            <a:schemeClr val="accent3">
              <a:lumMod val="75000"/>
            </a:schemeClr>
          </a:solidFill>
          <a:ln>
            <a:noFill/>
          </a:ln>
          <a:effectLst/>
        </p:spPr>
        <p:txBody>
          <a:bodyPr spcFirstLastPara="1" wrap="square" lIns="72000" tIns="0" rIns="72000" bIns="0" anchor="ctr" anchorCtr="0">
            <a:noAutofit/>
          </a:bodyPr>
          <a:lstStyle/>
          <a:p>
            <a:pPr marL="0" marR="0" lvl="0" indent="0" algn="ctr" defTabSz="914400" rtl="0" eaLnBrk="1" fontAlgn="auto" latinLnBrk="0" hangingPunct="1">
              <a:lnSpc>
                <a:spcPct val="95000"/>
              </a:lnSpc>
              <a:spcBef>
                <a:spcPts val="0"/>
              </a:spcBef>
              <a:spcAft>
                <a:spcPts val="0"/>
              </a:spcAft>
              <a:buClr>
                <a:srgbClr val="AD84C6"/>
              </a:buClr>
              <a:buSzPts val="1400"/>
              <a:buFont typeface="Arial"/>
              <a:buNone/>
              <a:tabLst/>
              <a:defRPr/>
            </a:pPr>
            <a:r>
              <a:rPr kumimoji="0" lang="en-US" sz="2000" b="0" i="0" u="none" strike="noStrike" kern="0" cap="none" spc="0" normalizeH="0" baseline="0" noProof="0" dirty="0" err="1">
                <a:ln>
                  <a:noFill/>
                </a:ln>
                <a:solidFill>
                  <a:srgbClr val="FFFFFF"/>
                </a:solidFill>
                <a:effectLst/>
                <a:uLnTx/>
                <a:uFillTx/>
                <a:latin typeface="Arial" panose="020B0604020202020204" pitchFamily="34" charset="0"/>
                <a:ea typeface="Roche Sans Medium"/>
                <a:cs typeface="Arial" panose="020B0604020202020204" pitchFamily="34" charset="0"/>
                <a:sym typeface="Roche Sans Medium"/>
              </a:rPr>
              <a:t>Giredestrant</a:t>
            </a: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Roche Sans Medium"/>
                <a:cs typeface="Arial" panose="020B0604020202020204" pitchFamily="34" charset="0"/>
                <a:sym typeface="Roche Sans Medium"/>
              </a:rPr>
              <a:t> + </a:t>
            </a:r>
            <a:b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Roche Sans Medium"/>
                <a:cs typeface="Arial" panose="020B0604020202020204" pitchFamily="34" charset="0"/>
                <a:sym typeface="Roche Sans Medium"/>
              </a:rPr>
            </a:br>
            <a:r>
              <a:rPr kumimoji="0" lang="en-US" sz="2000" b="0" i="0" u="none" strike="noStrike" kern="0" cap="none" spc="0" normalizeH="0" baseline="0" noProof="0" dirty="0">
                <a:ln>
                  <a:noFill/>
                </a:ln>
                <a:solidFill>
                  <a:srgbClr val="FFFFFF"/>
                </a:solidFill>
                <a:effectLst/>
                <a:uLnTx/>
                <a:uFillTx/>
                <a:latin typeface="Arial" panose="020B0604020202020204" pitchFamily="34" charset="0"/>
                <a:ea typeface="Roche Sans Medium"/>
                <a:cs typeface="Arial" panose="020B0604020202020204" pitchFamily="34" charset="0"/>
                <a:sym typeface="Roche Sans Medium"/>
              </a:rPr>
              <a:t>CDK4/6i</a:t>
            </a: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7" name="Google Shape;554;p31">
            <a:extLst>
              <a:ext uri="{FF2B5EF4-FFF2-40B4-BE49-F238E27FC236}">
                <a16:creationId xmlns:a16="http://schemas.microsoft.com/office/drawing/2014/main" id="{AB053ACF-16B7-9BD2-5B6D-FE06BE0A26FD}"/>
              </a:ext>
            </a:extLst>
          </p:cNvPr>
          <p:cNvSpPr/>
          <p:nvPr/>
        </p:nvSpPr>
        <p:spPr>
          <a:xfrm>
            <a:off x="3935636" y="3752851"/>
            <a:ext cx="2808600" cy="1652400"/>
          </a:xfrm>
          <a:prstGeom prst="rect">
            <a:avLst/>
          </a:prstGeom>
          <a:solidFill>
            <a:schemeClr val="accent3"/>
          </a:solidFill>
          <a:ln>
            <a:noFill/>
          </a:ln>
          <a:effectLst/>
        </p:spPr>
        <p:txBody>
          <a:bodyPr spcFirstLastPara="1" wrap="square" lIns="72000" tIns="0" rIns="72000" bIns="0" anchor="ctr" anchorCtr="0">
            <a:noAutofit/>
          </a:bodyPr>
          <a:lstStyle/>
          <a:p>
            <a:pPr marL="0" marR="0" lvl="0" indent="0" algn="ctr" defTabSz="914400" rtl="0" eaLnBrk="1" fontAlgn="auto" latinLnBrk="0" hangingPunct="1">
              <a:lnSpc>
                <a:spcPct val="95000"/>
              </a:lnSpc>
              <a:spcBef>
                <a:spcPts val="0"/>
              </a:spcBef>
              <a:spcAft>
                <a:spcPts val="0"/>
              </a:spcAft>
              <a:buClr>
                <a:srgbClr val="AD84C6"/>
              </a:buClr>
              <a:buSzPts val="1400"/>
              <a:buFont typeface="Arial"/>
              <a:buNone/>
              <a:tabLst/>
              <a:defRPr/>
            </a:pPr>
            <a:r>
              <a:rPr kumimoji="0" lang="en-US" sz="2000" b="0" i="0" u="none" strike="noStrike" kern="0" cap="none" spc="0" normalizeH="0" baseline="0" noProof="0" err="1">
                <a:ln>
                  <a:noFill/>
                </a:ln>
                <a:solidFill>
                  <a:srgbClr val="FFFFFF"/>
                </a:solidFill>
                <a:effectLst/>
                <a:uLnTx/>
                <a:uFillTx/>
                <a:latin typeface="Arial" panose="020B0604020202020204" pitchFamily="34" charset="0"/>
                <a:ea typeface="Roche Sans Medium"/>
                <a:cs typeface="Arial" panose="020B0604020202020204" pitchFamily="34" charset="0"/>
                <a:sym typeface="Roche Sans Medium"/>
              </a:rPr>
              <a:t>Fulvestrant</a:t>
            </a:r>
            <a:r>
              <a:rPr kumimoji="0" lang="en-US" sz="2000" b="0" i="0" u="none" strike="noStrike" kern="0" cap="none" spc="0" normalizeH="0" baseline="0" noProof="0">
                <a:ln>
                  <a:noFill/>
                </a:ln>
                <a:solidFill>
                  <a:srgbClr val="FFFFFF"/>
                </a:solidFill>
                <a:effectLst/>
                <a:uLnTx/>
                <a:uFillTx/>
                <a:latin typeface="Arial" panose="020B0604020202020204" pitchFamily="34" charset="0"/>
                <a:ea typeface="Roche Sans Medium"/>
                <a:cs typeface="Arial" panose="020B0604020202020204" pitchFamily="34" charset="0"/>
                <a:sym typeface="Roche Sans Medium"/>
              </a:rPr>
              <a:t> +</a:t>
            </a:r>
          </a:p>
          <a:p>
            <a:pPr marL="0" marR="0" lvl="0" indent="0" algn="ctr" defTabSz="914400" rtl="0" eaLnBrk="1" fontAlgn="auto" latinLnBrk="0" hangingPunct="1">
              <a:lnSpc>
                <a:spcPct val="95000"/>
              </a:lnSpc>
              <a:spcBef>
                <a:spcPts val="0"/>
              </a:spcBef>
              <a:spcAft>
                <a:spcPts val="0"/>
              </a:spcAft>
              <a:buClr>
                <a:srgbClr val="AD84C6"/>
              </a:buClr>
              <a:buSzPts val="1400"/>
              <a:buFont typeface="Arial"/>
              <a:buNone/>
              <a:tabLst/>
              <a:defRPr/>
            </a:pPr>
            <a:r>
              <a:rPr kumimoji="0" lang="en-US" sz="2000" b="0" i="0" u="none" strike="noStrike" kern="0" cap="none" spc="0" normalizeH="0" baseline="0" noProof="0">
                <a:ln>
                  <a:noFill/>
                </a:ln>
                <a:solidFill>
                  <a:srgbClr val="FFFFFF"/>
                </a:solidFill>
                <a:effectLst/>
                <a:uLnTx/>
                <a:uFillTx/>
                <a:latin typeface="Arial" panose="020B0604020202020204" pitchFamily="34" charset="0"/>
                <a:ea typeface="Roche Sans Medium"/>
                <a:cs typeface="Arial" panose="020B0604020202020204" pitchFamily="34" charset="0"/>
                <a:sym typeface="Roche Sans Medium"/>
              </a:rPr>
              <a:t>CDK4/6i</a:t>
            </a:r>
            <a:endParaRPr kumimoji="0" lang="en-US" sz="20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 name="Google Shape;555;p31">
            <a:extLst>
              <a:ext uri="{FF2B5EF4-FFF2-40B4-BE49-F238E27FC236}">
                <a16:creationId xmlns:a16="http://schemas.microsoft.com/office/drawing/2014/main" id="{0515FE49-AB5F-3746-5BA1-C756A099B9E5}"/>
              </a:ext>
            </a:extLst>
          </p:cNvPr>
          <p:cNvSpPr/>
          <p:nvPr/>
        </p:nvSpPr>
        <p:spPr>
          <a:xfrm>
            <a:off x="8966200" y="1968054"/>
            <a:ext cx="2808600" cy="3273828"/>
          </a:xfrm>
          <a:prstGeom prst="rect">
            <a:avLst/>
          </a:prstGeom>
          <a:solidFill>
            <a:schemeClr val="bg1">
              <a:lumMod val="50000"/>
            </a:schemeClr>
          </a:solidFill>
          <a:ln>
            <a:noFill/>
          </a:ln>
          <a:effectLst/>
        </p:spPr>
        <p:txBody>
          <a:bodyPr spcFirstLastPara="1" wrap="square" lIns="274320" tIns="0" rIns="274320" bIns="0" anchor="ctr" anchorCtr="0">
            <a:noAutofit/>
          </a:bodyPr>
          <a:lstStyle/>
          <a:p>
            <a:pPr marL="0" marR="0" lvl="0" indent="0" algn="l" defTabSz="686423"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Primary Endpoint</a:t>
            </a:r>
            <a:r>
              <a:rPr kumimoji="0" lang="en-US" sz="1400" b="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PFS in </a:t>
            </a:r>
            <a:r>
              <a:rPr kumimoji="0" lang="en-US" sz="1400" b="0" i="1"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ESR1m</a:t>
            </a:r>
            <a:r>
              <a:rPr kumimoji="0" lang="en-US" sz="1400" b="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subgroup and full analysis set</a:t>
            </a:r>
          </a:p>
          <a:p>
            <a:pPr marL="0" marR="0" lvl="0" indent="0" algn="l" defTabSz="686423"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endParaRPr>
          </a:p>
          <a:p>
            <a:pPr marL="0" marR="0" lvl="0" indent="0" algn="l" defTabSz="686423"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Secondary Endpoints: </a:t>
            </a:r>
            <a:r>
              <a:rPr kumimoji="0" lang="en-US" sz="1400" b="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PFS in the </a:t>
            </a:r>
            <a:r>
              <a:rPr kumimoji="0" lang="en-US" sz="1400" b="0" i="1"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ESR1nmd</a:t>
            </a:r>
            <a:r>
              <a:rPr kumimoji="0" lang="en-US" sz="1400" b="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subgroup, OS, </a:t>
            </a:r>
            <a:r>
              <a:rPr kumimoji="0" lang="en-US" sz="1400" b="0" i="0" u="none" strike="noStrike" kern="120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cORR</a:t>
            </a:r>
            <a:r>
              <a:rPr kumimoji="0" lang="en-US" sz="1400" b="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a:t>
            </a:r>
            <a:r>
              <a:rPr kumimoji="0" lang="en-US" sz="1400" b="0" i="0" u="none" strike="noStrike" kern="120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DoR</a:t>
            </a:r>
            <a:r>
              <a:rPr kumimoji="0" lang="en-US" sz="1400" b="0" i="0" u="none" strike="noStrike" kern="120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CBR, time to chemotherapy, TTCD in PROs, AEs, vital sign and clinical laboratory test abnormalities</a:t>
            </a:r>
            <a:endParaRPr kumimoji="0" lang="en-US" sz="1200" b="0" i="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sym typeface="Arial"/>
            </a:endParaRPr>
          </a:p>
        </p:txBody>
      </p:sp>
      <p:sp>
        <p:nvSpPr>
          <p:cNvPr id="9" name="Google Shape;556;p31">
            <a:extLst>
              <a:ext uri="{FF2B5EF4-FFF2-40B4-BE49-F238E27FC236}">
                <a16:creationId xmlns:a16="http://schemas.microsoft.com/office/drawing/2014/main" id="{4BCE222C-E007-5F67-4756-5C0BF0BE37B1}"/>
              </a:ext>
            </a:extLst>
          </p:cNvPr>
          <p:cNvSpPr/>
          <p:nvPr/>
        </p:nvSpPr>
        <p:spPr>
          <a:xfrm>
            <a:off x="7183134" y="2893218"/>
            <a:ext cx="1500000" cy="1423500"/>
          </a:xfrm>
          <a:prstGeom prst="roundRect">
            <a:avLst>
              <a:gd name="adj" fmla="val 0"/>
            </a:avLst>
          </a:prstGeom>
          <a:solidFill>
            <a:schemeClr val="tx1">
              <a:lumMod val="65000"/>
              <a:lumOff val="35000"/>
            </a:schemeClr>
          </a:solidFill>
          <a:ln>
            <a:noFill/>
          </a:ln>
          <a:effectLst/>
        </p:spPr>
        <p:txBody>
          <a:bodyPr spcFirstLastPara="1" wrap="square" lIns="72000" tIns="0" rIns="72000" bIns="0" anchor="ctr" anchorCtr="0">
            <a:noAutofit/>
          </a:bodyPr>
          <a:lstStyle/>
          <a:p>
            <a:pPr marL="0" marR="0" lvl="0" indent="0" algn="ctr" defTabSz="914400" rtl="0" eaLnBrk="1" fontAlgn="auto" latinLnBrk="0" hangingPunct="1">
              <a:lnSpc>
                <a:spcPct val="100000"/>
              </a:lnSpc>
              <a:spcBef>
                <a:spcPts val="0"/>
              </a:spcBef>
              <a:spcAft>
                <a:spcPts val="0"/>
              </a:spcAft>
              <a:buClr>
                <a:srgbClr val="AD84C6"/>
              </a:buClr>
              <a:buSzPts val="1400"/>
              <a:buFont typeface="Arial"/>
              <a:buNone/>
              <a:tabLst/>
              <a:defRPr/>
            </a:pPr>
            <a:r>
              <a:rPr kumimoji="0" lang="en-US" sz="1400" b="0" i="0" u="none" strike="noStrike" kern="0" cap="none" spc="0" normalizeH="0" baseline="0" noProof="0">
                <a:ln>
                  <a:noFill/>
                </a:ln>
                <a:solidFill>
                  <a:srgbClr val="FFFFFF"/>
                </a:solidFill>
                <a:effectLst/>
                <a:uLnTx/>
                <a:uFillTx/>
                <a:latin typeface="Arial" panose="020B0604020202020204" pitchFamily="34" charset="0"/>
                <a:ea typeface="Roche Sans Medium"/>
                <a:cs typeface="Arial" panose="020B0604020202020204" pitchFamily="34" charset="0"/>
                <a:sym typeface="Roche Sans Medium"/>
              </a:rPr>
              <a:t>PD, unacceptable toxicity, or loss of clinical benefit</a:t>
            </a:r>
            <a:endParaRPr kumimoji="0" lang="en-US" sz="1400" b="0" i="0" u="none" strike="noStrike" kern="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a:endParaRPr>
          </a:p>
        </p:txBody>
      </p:sp>
      <p:cxnSp>
        <p:nvCxnSpPr>
          <p:cNvPr id="10" name="Google Shape;557;p31">
            <a:extLst>
              <a:ext uri="{FF2B5EF4-FFF2-40B4-BE49-F238E27FC236}">
                <a16:creationId xmlns:a16="http://schemas.microsoft.com/office/drawing/2014/main" id="{260051EB-A16E-4AE4-6912-D9C938B93710}"/>
              </a:ext>
            </a:extLst>
          </p:cNvPr>
          <p:cNvCxnSpPr>
            <a:cxnSpLocks/>
            <a:stCxn id="9" idx="3"/>
          </p:cNvCxnSpPr>
          <p:nvPr/>
        </p:nvCxnSpPr>
        <p:spPr>
          <a:xfrm>
            <a:off x="8683134" y="3604968"/>
            <a:ext cx="283066" cy="0"/>
          </a:xfrm>
          <a:prstGeom prst="straightConnector1">
            <a:avLst/>
          </a:prstGeom>
          <a:noFill/>
          <a:ln w="19050" cap="flat" cmpd="sng">
            <a:solidFill>
              <a:schemeClr val="tx1">
                <a:lumMod val="50000"/>
                <a:lumOff val="50000"/>
              </a:schemeClr>
            </a:solidFill>
            <a:prstDash val="solid"/>
            <a:round/>
            <a:headEnd type="none" w="med" len="med"/>
            <a:tailEnd type="triangle" w="lg" len="lg"/>
          </a:ln>
        </p:spPr>
      </p:cxnSp>
      <p:cxnSp>
        <p:nvCxnSpPr>
          <p:cNvPr id="11" name="Google Shape;558;p31">
            <a:extLst>
              <a:ext uri="{FF2B5EF4-FFF2-40B4-BE49-F238E27FC236}">
                <a16:creationId xmlns:a16="http://schemas.microsoft.com/office/drawing/2014/main" id="{A6F6EFE8-7760-8EC0-6894-C443144E4C3F}"/>
              </a:ext>
            </a:extLst>
          </p:cNvPr>
          <p:cNvCxnSpPr>
            <a:cxnSpLocks/>
            <a:stCxn id="6" idx="3"/>
            <a:endCxn id="9" idx="1"/>
          </p:cNvCxnSpPr>
          <p:nvPr/>
        </p:nvCxnSpPr>
        <p:spPr>
          <a:xfrm>
            <a:off x="6744236" y="2631021"/>
            <a:ext cx="438898" cy="973947"/>
          </a:xfrm>
          <a:prstGeom prst="bentConnector3">
            <a:avLst>
              <a:gd name="adj1" fmla="val 50000"/>
            </a:avLst>
          </a:prstGeom>
          <a:noFill/>
          <a:ln w="19050" cap="flat" cmpd="sng">
            <a:solidFill>
              <a:schemeClr val="tx1">
                <a:lumMod val="50000"/>
                <a:lumOff val="50000"/>
              </a:schemeClr>
            </a:solidFill>
            <a:prstDash val="solid"/>
            <a:round/>
            <a:headEnd type="none" w="med" len="med"/>
            <a:tailEnd type="triangle" w="lg" len="lg"/>
          </a:ln>
        </p:spPr>
      </p:cxnSp>
      <p:cxnSp>
        <p:nvCxnSpPr>
          <p:cNvPr id="12" name="Google Shape;559;p31">
            <a:extLst>
              <a:ext uri="{FF2B5EF4-FFF2-40B4-BE49-F238E27FC236}">
                <a16:creationId xmlns:a16="http://schemas.microsoft.com/office/drawing/2014/main" id="{BE83BE6F-AD5F-B905-1EFE-CA6238EC829C}"/>
              </a:ext>
            </a:extLst>
          </p:cNvPr>
          <p:cNvCxnSpPr>
            <a:cxnSpLocks/>
            <a:stCxn id="7" idx="3"/>
            <a:endCxn id="9" idx="1"/>
          </p:cNvCxnSpPr>
          <p:nvPr/>
        </p:nvCxnSpPr>
        <p:spPr>
          <a:xfrm flipV="1">
            <a:off x="6744236" y="3604968"/>
            <a:ext cx="438898" cy="974083"/>
          </a:xfrm>
          <a:prstGeom prst="bentConnector3">
            <a:avLst>
              <a:gd name="adj1" fmla="val 50000"/>
            </a:avLst>
          </a:prstGeom>
          <a:noFill/>
          <a:ln w="19050" cap="flat" cmpd="sng">
            <a:solidFill>
              <a:schemeClr val="tx1">
                <a:lumMod val="50000"/>
                <a:lumOff val="50000"/>
              </a:schemeClr>
            </a:solidFill>
            <a:prstDash val="solid"/>
            <a:round/>
            <a:headEnd type="none" w="med" len="med"/>
            <a:tailEnd type="triangle" w="lg" len="lg"/>
          </a:ln>
        </p:spPr>
      </p:cxnSp>
      <p:cxnSp>
        <p:nvCxnSpPr>
          <p:cNvPr id="13" name="Google Shape;560;p31">
            <a:extLst>
              <a:ext uri="{FF2B5EF4-FFF2-40B4-BE49-F238E27FC236}">
                <a16:creationId xmlns:a16="http://schemas.microsoft.com/office/drawing/2014/main" id="{EF74669E-7484-CDDD-2F1B-1761C9655FD2}"/>
              </a:ext>
            </a:extLst>
          </p:cNvPr>
          <p:cNvCxnSpPr>
            <a:cxnSpLocks/>
          </p:cNvCxnSpPr>
          <p:nvPr/>
        </p:nvCxnSpPr>
        <p:spPr>
          <a:xfrm>
            <a:off x="3508868" y="2631006"/>
            <a:ext cx="415028" cy="0"/>
          </a:xfrm>
          <a:prstGeom prst="straightConnector1">
            <a:avLst/>
          </a:prstGeom>
          <a:noFill/>
          <a:ln w="19050" cap="flat" cmpd="sng">
            <a:solidFill>
              <a:schemeClr val="tx1">
                <a:lumMod val="50000"/>
                <a:lumOff val="50000"/>
              </a:schemeClr>
            </a:solidFill>
            <a:prstDash val="solid"/>
            <a:round/>
            <a:headEnd type="none" w="med" len="med"/>
            <a:tailEnd type="triangle" w="lg" len="lg"/>
          </a:ln>
        </p:spPr>
      </p:cxnSp>
      <p:cxnSp>
        <p:nvCxnSpPr>
          <p:cNvPr id="14" name="Google Shape;561;p31">
            <a:extLst>
              <a:ext uri="{FF2B5EF4-FFF2-40B4-BE49-F238E27FC236}">
                <a16:creationId xmlns:a16="http://schemas.microsoft.com/office/drawing/2014/main" id="{F5E2D7AF-537E-8796-9F7A-8A3669DD3833}"/>
              </a:ext>
            </a:extLst>
          </p:cNvPr>
          <p:cNvCxnSpPr>
            <a:cxnSpLocks/>
          </p:cNvCxnSpPr>
          <p:nvPr/>
        </p:nvCxnSpPr>
        <p:spPr>
          <a:xfrm>
            <a:off x="3508868" y="4579036"/>
            <a:ext cx="415028" cy="0"/>
          </a:xfrm>
          <a:prstGeom prst="straightConnector1">
            <a:avLst/>
          </a:prstGeom>
          <a:noFill/>
          <a:ln w="19050" cap="flat" cmpd="sng">
            <a:solidFill>
              <a:schemeClr val="tx1">
                <a:lumMod val="50000"/>
                <a:lumOff val="50000"/>
              </a:schemeClr>
            </a:solidFill>
            <a:prstDash val="solid"/>
            <a:round/>
            <a:headEnd type="none" w="med" len="med"/>
            <a:tailEnd type="triangle" w="lg" len="lg"/>
          </a:ln>
        </p:spPr>
      </p:cxnSp>
      <p:sp>
        <p:nvSpPr>
          <p:cNvPr id="23" name="Subtitle 20">
            <a:extLst>
              <a:ext uri="{FF2B5EF4-FFF2-40B4-BE49-F238E27FC236}">
                <a16:creationId xmlns:a16="http://schemas.microsoft.com/office/drawing/2014/main" id="{DE3C59D6-48BD-DFF2-7EC2-C6AF565F9D62}"/>
              </a:ext>
            </a:extLst>
          </p:cNvPr>
          <p:cNvSpPr txBox="1">
            <a:spLocks/>
          </p:cNvSpPr>
          <p:nvPr/>
        </p:nvSpPr>
        <p:spPr>
          <a:xfrm>
            <a:off x="609600" y="750447"/>
            <a:ext cx="4266714" cy="601663"/>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1200"/>
              </a:spcBef>
              <a:buClr>
                <a:schemeClr val="accent3"/>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100000"/>
              </a:lnSpc>
              <a:spcBef>
                <a:spcPts val="1200"/>
              </a:spcBef>
              <a:buClr>
                <a:schemeClr val="accent3"/>
              </a:buClr>
              <a:buFont typeface="System Font Regular"/>
              <a:buChar char="-"/>
              <a:defRPr sz="20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100000"/>
              </a:lnSpc>
              <a:spcBef>
                <a:spcPts val="1200"/>
              </a:spcBef>
              <a:buClr>
                <a:schemeClr val="accent3"/>
              </a:buClr>
              <a:buFont typeface="System Font Regular"/>
              <a:buChar char="&gt;"/>
              <a:defRPr sz="18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100000"/>
              </a:lnSpc>
              <a:spcBef>
                <a:spcPts val="1200"/>
              </a:spcBef>
              <a:buClr>
                <a:schemeClr val="accent3"/>
              </a:buClr>
              <a:buFont typeface="Wingdings" pitchFamily="2" charset="2"/>
              <a:buChar char="§"/>
              <a:defRPr sz="16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100000"/>
              </a:lnSpc>
              <a:spcBef>
                <a:spcPts val="1200"/>
              </a:spcBef>
              <a:buClr>
                <a:schemeClr val="accent3"/>
              </a:buClr>
              <a:buFont typeface="Courier New" panose="02070309020205020404" pitchFamily="49" charset="0"/>
              <a:buChar char="o"/>
              <a:defRPr sz="16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chemeClr val="accent3"/>
                </a:solidFill>
                <a:latin typeface="Arial" panose="020B0604020202020204"/>
              </a:rPr>
              <a:t>ET resistant breast cancer in 1L</a:t>
            </a:r>
            <a:endParaRPr lang="en-US" sz="2000" b="1" dirty="0">
              <a:solidFill>
                <a:schemeClr val="accent3"/>
              </a:solidFill>
              <a:sym typeface="Calibri"/>
            </a:endParaRPr>
          </a:p>
        </p:txBody>
      </p:sp>
      <p:sp>
        <p:nvSpPr>
          <p:cNvPr id="31" name="Footer Placeholder 3">
            <a:extLst>
              <a:ext uri="{FF2B5EF4-FFF2-40B4-BE49-F238E27FC236}">
                <a16:creationId xmlns:a16="http://schemas.microsoft.com/office/drawing/2014/main" id="{83683C9D-CBF8-FF90-68AC-E6A227BF648A}"/>
              </a:ext>
            </a:extLst>
          </p:cNvPr>
          <p:cNvSpPr>
            <a:spLocks noGrp="1"/>
          </p:cNvSpPr>
          <p:nvPr>
            <p:ph type="ftr" sz="quarter" idx="3"/>
          </p:nvPr>
        </p:nvSpPr>
        <p:spPr>
          <a:xfrm>
            <a:off x="621792" y="5944846"/>
            <a:ext cx="10277856" cy="809521"/>
          </a:xfrm>
        </p:spPr>
        <p:txBody>
          <a:bodyPr/>
          <a:lstStyle/>
          <a:p>
            <a:r>
              <a:rPr lang="en-US" dirty="0" err="1">
                <a:solidFill>
                  <a:schemeClr val="tx1">
                    <a:lumMod val="95000"/>
                    <a:lumOff val="5000"/>
                  </a:schemeClr>
                </a:solidFill>
              </a:rPr>
              <a:t>ClinicalTrials.gov</a:t>
            </a:r>
            <a:r>
              <a:rPr lang="en-US" dirty="0">
                <a:solidFill>
                  <a:schemeClr val="tx1">
                    <a:lumMod val="95000"/>
                    <a:lumOff val="5000"/>
                  </a:schemeClr>
                </a:solidFill>
              </a:rPr>
              <a:t> identifier: NCT06065748.</a:t>
            </a:r>
          </a:p>
        </p:txBody>
      </p:sp>
    </p:spTree>
    <p:extLst>
      <p:ext uri="{BB962C8B-B14F-4D97-AF65-F5344CB8AC3E}">
        <p14:creationId xmlns:p14="http://schemas.microsoft.com/office/powerpoint/2010/main" val="74426686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4AFE46-C049-0C37-E05A-250ECA6196E1}"/>
            </a:ext>
          </a:extLst>
        </p:cNvPr>
        <p:cNvGrpSpPr/>
        <p:nvPr/>
      </p:nvGrpSpPr>
      <p:grpSpPr>
        <a:xfrm>
          <a:off x="0" y="0"/>
          <a:ext cx="0" cy="0"/>
          <a:chOff x="0" y="0"/>
          <a:chExt cx="0" cy="0"/>
        </a:xfrm>
      </p:grpSpPr>
      <p:sp>
        <p:nvSpPr>
          <p:cNvPr id="11" name="Title 10">
            <a:extLst>
              <a:ext uri="{FF2B5EF4-FFF2-40B4-BE49-F238E27FC236}">
                <a16:creationId xmlns:a16="http://schemas.microsoft.com/office/drawing/2014/main" id="{055B0C3D-C8D6-0525-CBD2-09EF0B3EF9CE}"/>
              </a:ext>
            </a:extLst>
          </p:cNvPr>
          <p:cNvSpPr>
            <a:spLocks noGrp="1"/>
          </p:cNvSpPr>
          <p:nvPr>
            <p:ph type="title"/>
          </p:nvPr>
        </p:nvSpPr>
        <p:spPr>
          <a:xfrm>
            <a:off x="838200" y="365125"/>
            <a:ext cx="10515600" cy="871393"/>
          </a:xfrm>
        </p:spPr>
        <p:txBody>
          <a:bodyPr>
            <a:normAutofit/>
          </a:bodyPr>
          <a:lstStyle/>
          <a:p>
            <a:r>
              <a:rPr lang="en-US" dirty="0"/>
              <a:t>Phase 3 SERENA-6 Trial: Study Design</a:t>
            </a:r>
          </a:p>
        </p:txBody>
      </p:sp>
      <p:pic>
        <p:nvPicPr>
          <p:cNvPr id="3" name="Picture 2">
            <a:extLst>
              <a:ext uri="{FF2B5EF4-FFF2-40B4-BE49-F238E27FC236}">
                <a16:creationId xmlns:a16="http://schemas.microsoft.com/office/drawing/2014/main" id="{617CF806-D16C-7EA3-5CD0-B2647133CA37}"/>
              </a:ext>
            </a:extLst>
          </p:cNvPr>
          <p:cNvPicPr>
            <a:picLocks noChangeAspect="1"/>
          </p:cNvPicPr>
          <p:nvPr/>
        </p:nvPicPr>
        <p:blipFill>
          <a:blip r:embed="rId3"/>
          <a:srcRect l="1868" t="6077" b="7091"/>
          <a:stretch>
            <a:fillRect/>
          </a:stretch>
        </p:blipFill>
        <p:spPr>
          <a:xfrm>
            <a:off x="2264229" y="1127297"/>
            <a:ext cx="8194832" cy="1962785"/>
          </a:xfrm>
          <a:prstGeom prst="rect">
            <a:avLst/>
          </a:prstGeom>
        </p:spPr>
      </p:pic>
      <p:sp>
        <p:nvSpPr>
          <p:cNvPr id="7" name="Rectangle 6">
            <a:extLst>
              <a:ext uri="{FF2B5EF4-FFF2-40B4-BE49-F238E27FC236}">
                <a16:creationId xmlns:a16="http://schemas.microsoft.com/office/drawing/2014/main" id="{9C70DB63-291B-7128-132D-88B409F0463E}"/>
              </a:ext>
            </a:extLst>
          </p:cNvPr>
          <p:cNvSpPr/>
          <p:nvPr/>
        </p:nvSpPr>
        <p:spPr>
          <a:xfrm>
            <a:off x="609599" y="3206238"/>
            <a:ext cx="11348129" cy="2955076"/>
          </a:xfrm>
          <a:prstGeom prst="rect">
            <a:avLst/>
          </a:prstGeom>
          <a:solidFill>
            <a:srgbClr val="EBF0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933D82A9-45B1-7C82-F1D6-DC09059BEDCB}"/>
              </a:ext>
            </a:extLst>
          </p:cNvPr>
          <p:cNvSpPr/>
          <p:nvPr/>
        </p:nvSpPr>
        <p:spPr>
          <a:xfrm>
            <a:off x="767209" y="3367790"/>
            <a:ext cx="3609703" cy="26300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tIns="274320" rIns="457200" bIns="274320" rtlCol="0" anchor="ctr">
            <a:normAutofit lnSpcReduction="10000"/>
          </a:bodyPr>
          <a:lstStyle/>
          <a:p>
            <a:pPr marL="285750" indent="-285750">
              <a:spcAft>
                <a:spcPts val="600"/>
              </a:spcAft>
              <a:buClr>
                <a:schemeClr val="accent3"/>
              </a:buClr>
              <a:buFont typeface="Arial" panose="020B0604020202020204" pitchFamily="34" charset="0"/>
              <a:buChar char="•"/>
            </a:pPr>
            <a:r>
              <a:rPr lang="en-US" sz="1400" dirty="0">
                <a:solidFill>
                  <a:schemeClr val="tx1"/>
                </a:solidFill>
              </a:rPr>
              <a:t>Adult patients with </a:t>
            </a:r>
            <a:br>
              <a:rPr lang="en-US" sz="1400" dirty="0">
                <a:solidFill>
                  <a:schemeClr val="tx1"/>
                </a:solidFill>
              </a:rPr>
            </a:br>
            <a:r>
              <a:rPr lang="en-US" sz="1400" dirty="0">
                <a:solidFill>
                  <a:schemeClr val="tx1"/>
                </a:solidFill>
              </a:rPr>
              <a:t>ER+/HER2– ABC</a:t>
            </a:r>
          </a:p>
          <a:p>
            <a:pPr marL="285750" indent="-285750">
              <a:spcAft>
                <a:spcPts val="600"/>
              </a:spcAft>
              <a:buClr>
                <a:schemeClr val="accent3"/>
              </a:buClr>
              <a:buFont typeface="Arial" panose="020B0604020202020204" pitchFamily="34" charset="0"/>
              <a:buChar char="•"/>
            </a:pPr>
            <a:r>
              <a:rPr lang="en-US" sz="1400" dirty="0">
                <a:solidFill>
                  <a:schemeClr val="tx1"/>
                </a:solidFill>
              </a:rPr>
              <a:t>All patients had received AI + CDK4/6i (palbociclib, </a:t>
            </a:r>
            <a:r>
              <a:rPr lang="en-US" sz="1400" dirty="0" err="1">
                <a:solidFill>
                  <a:schemeClr val="tx1"/>
                </a:solidFill>
              </a:rPr>
              <a:t>ribociclib</a:t>
            </a:r>
            <a:r>
              <a:rPr lang="en-US" sz="1400" dirty="0">
                <a:solidFill>
                  <a:schemeClr val="tx1"/>
                </a:solidFill>
              </a:rPr>
              <a:t>, or </a:t>
            </a:r>
            <a:r>
              <a:rPr lang="en-US" sz="1400" dirty="0" err="1">
                <a:solidFill>
                  <a:schemeClr val="tx1"/>
                </a:solidFill>
              </a:rPr>
              <a:t>abemaciclib</a:t>
            </a:r>
            <a:r>
              <a:rPr lang="en-US" sz="1400" dirty="0">
                <a:solidFill>
                  <a:schemeClr val="tx1"/>
                </a:solidFill>
              </a:rPr>
              <a:t>) as initial endocrine-based therapy for ABC for at least 6 months</a:t>
            </a:r>
          </a:p>
          <a:p>
            <a:pPr marL="285750" indent="-285750">
              <a:spcAft>
                <a:spcPts val="600"/>
              </a:spcAft>
              <a:buClr>
                <a:schemeClr val="accent3"/>
              </a:buClr>
              <a:buFont typeface="Arial" panose="020B0604020202020204" pitchFamily="34" charset="0"/>
              <a:buChar char="•"/>
            </a:pPr>
            <a:r>
              <a:rPr lang="en-US" sz="1400" i="1" dirty="0">
                <a:solidFill>
                  <a:schemeClr val="tx1"/>
                </a:solidFill>
              </a:rPr>
              <a:t>ESR1</a:t>
            </a:r>
            <a:r>
              <a:rPr lang="en-US" sz="1400" dirty="0">
                <a:solidFill>
                  <a:schemeClr val="tx1"/>
                </a:solidFill>
              </a:rPr>
              <a:t>m detected in ctDNA with no evidence of disease progression</a:t>
            </a:r>
          </a:p>
        </p:txBody>
      </p:sp>
      <p:sp>
        <p:nvSpPr>
          <p:cNvPr id="9" name="Rectangle 8">
            <a:extLst>
              <a:ext uri="{FF2B5EF4-FFF2-40B4-BE49-F238E27FC236}">
                <a16:creationId xmlns:a16="http://schemas.microsoft.com/office/drawing/2014/main" id="{67A37BE3-5977-5E11-33AA-8ADF5D0F6D2F}"/>
              </a:ext>
            </a:extLst>
          </p:cNvPr>
          <p:cNvSpPr/>
          <p:nvPr/>
        </p:nvSpPr>
        <p:spPr>
          <a:xfrm>
            <a:off x="4512749" y="4216503"/>
            <a:ext cx="555585" cy="451413"/>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normAutofit/>
          </a:bodyPr>
          <a:lstStyle/>
          <a:p>
            <a:pPr algn="ctr"/>
            <a:r>
              <a:rPr lang="en-US" sz="1100"/>
              <a:t>R 1:1</a:t>
            </a:r>
          </a:p>
        </p:txBody>
      </p:sp>
      <p:sp>
        <p:nvSpPr>
          <p:cNvPr id="10" name="Rectangle 9">
            <a:extLst>
              <a:ext uri="{FF2B5EF4-FFF2-40B4-BE49-F238E27FC236}">
                <a16:creationId xmlns:a16="http://schemas.microsoft.com/office/drawing/2014/main" id="{494FD22F-B9D7-3E82-0CE5-B663D8071F12}"/>
              </a:ext>
            </a:extLst>
          </p:cNvPr>
          <p:cNvSpPr/>
          <p:nvPr/>
        </p:nvSpPr>
        <p:spPr>
          <a:xfrm>
            <a:off x="5207230" y="3367790"/>
            <a:ext cx="4051139" cy="738664"/>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ctr">
            <a:spAutoFit/>
          </a:bodyPr>
          <a:lstStyle/>
          <a:p>
            <a:pPr algn="ctr"/>
            <a:r>
              <a:rPr lang="en-US" sz="1200" dirty="0" err="1"/>
              <a:t>Camizestrant</a:t>
            </a:r>
            <a:r>
              <a:rPr lang="en-US" sz="1200" dirty="0"/>
              <a:t> (75 mg QD) +</a:t>
            </a:r>
          </a:p>
          <a:p>
            <a:pPr algn="ctr"/>
            <a:r>
              <a:rPr lang="en-US" sz="1200" dirty="0"/>
              <a:t>continuing CDK4/6i + placebo for AI</a:t>
            </a:r>
          </a:p>
        </p:txBody>
      </p:sp>
      <p:sp>
        <p:nvSpPr>
          <p:cNvPr id="12" name="Rectangle 11">
            <a:extLst>
              <a:ext uri="{FF2B5EF4-FFF2-40B4-BE49-F238E27FC236}">
                <a16:creationId xmlns:a16="http://schemas.microsoft.com/office/drawing/2014/main" id="{3905C019-1741-3BA7-E0F9-31F82CB1724F}"/>
              </a:ext>
            </a:extLst>
          </p:cNvPr>
          <p:cNvSpPr/>
          <p:nvPr/>
        </p:nvSpPr>
        <p:spPr>
          <a:xfrm>
            <a:off x="5207230" y="5259145"/>
            <a:ext cx="4051139" cy="73866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ctr">
            <a:spAutoFit/>
          </a:bodyPr>
          <a:lstStyle/>
          <a:p>
            <a:pPr algn="ctr"/>
            <a:r>
              <a:rPr lang="en-US" sz="1200" dirty="0"/>
              <a:t>Continuing AI (anastrozole/letrozole) + </a:t>
            </a:r>
            <a:br>
              <a:rPr lang="en-US" sz="1200" dirty="0"/>
            </a:br>
            <a:r>
              <a:rPr lang="en-US" sz="1200" dirty="0"/>
              <a:t>CDK4/6i +placebo for </a:t>
            </a:r>
            <a:r>
              <a:rPr lang="en-US" sz="1200" dirty="0" err="1"/>
              <a:t>camizestrant</a:t>
            </a:r>
            <a:endParaRPr lang="en-US" sz="1200" dirty="0"/>
          </a:p>
        </p:txBody>
      </p:sp>
      <p:sp>
        <p:nvSpPr>
          <p:cNvPr id="22" name="Rectangle 21">
            <a:extLst>
              <a:ext uri="{FF2B5EF4-FFF2-40B4-BE49-F238E27FC236}">
                <a16:creationId xmlns:a16="http://schemas.microsoft.com/office/drawing/2014/main" id="{FBE531E6-EE2F-C9A3-1699-5C4488C9E24F}"/>
              </a:ext>
            </a:extLst>
          </p:cNvPr>
          <p:cNvSpPr/>
          <p:nvPr/>
        </p:nvSpPr>
        <p:spPr>
          <a:xfrm>
            <a:off x="9399766" y="3367790"/>
            <a:ext cx="2422120" cy="26300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tIns="274320" rIns="274320" bIns="274320" rtlCol="0" anchor="ctr">
            <a:normAutofit/>
          </a:bodyPr>
          <a:lstStyle/>
          <a:p>
            <a:pPr marL="285750" indent="-285750">
              <a:spcAft>
                <a:spcPts val="600"/>
              </a:spcAft>
              <a:buClr>
                <a:schemeClr val="accent1"/>
              </a:buClr>
              <a:buFont typeface="Arial" panose="020B0604020202020204" pitchFamily="34" charset="0"/>
              <a:buChar char="•"/>
            </a:pPr>
            <a:endParaRPr lang="en-US" sz="1200" dirty="0">
              <a:solidFill>
                <a:schemeClr val="tx1"/>
              </a:solidFill>
            </a:endParaRPr>
          </a:p>
        </p:txBody>
      </p:sp>
      <p:sp>
        <p:nvSpPr>
          <p:cNvPr id="14" name="TextBox 13">
            <a:extLst>
              <a:ext uri="{FF2B5EF4-FFF2-40B4-BE49-F238E27FC236}">
                <a16:creationId xmlns:a16="http://schemas.microsoft.com/office/drawing/2014/main" id="{CC13660B-B618-5539-961D-4E5EF10FD162}"/>
              </a:ext>
            </a:extLst>
          </p:cNvPr>
          <p:cNvSpPr txBox="1"/>
          <p:nvPr/>
        </p:nvSpPr>
        <p:spPr>
          <a:xfrm>
            <a:off x="5176365" y="4129377"/>
            <a:ext cx="4051139" cy="1107996"/>
          </a:xfrm>
          <a:prstGeom prst="rect">
            <a:avLst/>
          </a:prstGeom>
          <a:noFill/>
        </p:spPr>
        <p:txBody>
          <a:bodyPr wrap="square" rtlCol="0">
            <a:spAutoFit/>
          </a:bodyPr>
          <a:lstStyle/>
          <a:p>
            <a:r>
              <a:rPr lang="en-US" sz="1100" b="1" dirty="0"/>
              <a:t>Stratification factors</a:t>
            </a:r>
          </a:p>
          <a:p>
            <a:pPr marL="285750" lvl="0" indent="-285750">
              <a:buClr>
                <a:schemeClr val="accent3"/>
              </a:buClr>
              <a:buFont typeface="Arial" panose="020B0604020202020204" pitchFamily="34" charset="0"/>
              <a:buChar char="•"/>
            </a:pPr>
            <a:r>
              <a:rPr lang="en-US" sz="1100" dirty="0"/>
              <a:t>﻿﻿Visceral vs non-visceral</a:t>
            </a:r>
          </a:p>
          <a:p>
            <a:pPr marL="285750" lvl="0" indent="-285750">
              <a:buClr>
                <a:schemeClr val="accent3"/>
              </a:buClr>
              <a:buFont typeface="Arial" panose="020B0604020202020204" pitchFamily="34" charset="0"/>
              <a:buChar char="•"/>
            </a:pPr>
            <a:r>
              <a:rPr lang="en-US" sz="1100" dirty="0"/>
              <a:t>﻿﻿</a:t>
            </a:r>
            <a:r>
              <a:rPr lang="en-US" sz="1100" i="1" dirty="0"/>
              <a:t>ESR1</a:t>
            </a:r>
            <a:r>
              <a:rPr lang="en-US" sz="1100" dirty="0"/>
              <a:t>m detection at first test vs at a subsequent test</a:t>
            </a:r>
          </a:p>
          <a:p>
            <a:pPr marL="285750" lvl="0" indent="-285750">
              <a:buClr>
                <a:schemeClr val="accent3"/>
              </a:buClr>
              <a:buFont typeface="Arial" panose="020B0604020202020204" pitchFamily="34" charset="0"/>
              <a:buChar char="•"/>
            </a:pPr>
            <a:r>
              <a:rPr lang="en-US" sz="1100" dirty="0"/>
              <a:t>﻿﻿Time from initiation of Al + CDK4/6i to randomization: </a:t>
            </a:r>
            <a:br>
              <a:rPr lang="en-US" sz="1100" dirty="0"/>
            </a:br>
            <a:r>
              <a:rPr lang="en-US" sz="1100" dirty="0"/>
              <a:t>&lt;18 vs ≥18 months</a:t>
            </a:r>
          </a:p>
          <a:p>
            <a:pPr marL="285750" lvl="0" indent="-285750">
              <a:buClr>
                <a:schemeClr val="accent3"/>
              </a:buClr>
              <a:buFont typeface="Arial" panose="020B0604020202020204" pitchFamily="34" charset="0"/>
              <a:buChar char="•"/>
            </a:pPr>
            <a:r>
              <a:rPr lang="en-US" sz="1100" dirty="0"/>
              <a:t>﻿﻿Palbociclib vs </a:t>
            </a:r>
            <a:r>
              <a:rPr lang="en-US" sz="1100" dirty="0" err="1"/>
              <a:t>ribociclib</a:t>
            </a:r>
            <a:r>
              <a:rPr lang="en-US" sz="1100" dirty="0"/>
              <a:t> vs </a:t>
            </a:r>
            <a:r>
              <a:rPr lang="en-US" sz="1100" dirty="0" err="1"/>
              <a:t>abemaciclib</a:t>
            </a:r>
            <a:endParaRPr lang="en-US" sz="1100" dirty="0"/>
          </a:p>
        </p:txBody>
      </p:sp>
      <p:sp>
        <p:nvSpPr>
          <p:cNvPr id="15" name="TextBox 14">
            <a:extLst>
              <a:ext uri="{FF2B5EF4-FFF2-40B4-BE49-F238E27FC236}">
                <a16:creationId xmlns:a16="http://schemas.microsoft.com/office/drawing/2014/main" id="{964654DA-BDA7-04F3-BF48-37011C67A30E}"/>
              </a:ext>
            </a:extLst>
          </p:cNvPr>
          <p:cNvSpPr txBox="1"/>
          <p:nvPr/>
        </p:nvSpPr>
        <p:spPr>
          <a:xfrm>
            <a:off x="9484249" y="3732539"/>
            <a:ext cx="2498609" cy="2031325"/>
          </a:xfrm>
          <a:prstGeom prst="rect">
            <a:avLst/>
          </a:prstGeom>
          <a:noFill/>
        </p:spPr>
        <p:txBody>
          <a:bodyPr wrap="square" rtlCol="0">
            <a:spAutoFit/>
          </a:bodyPr>
          <a:lstStyle/>
          <a:p>
            <a:r>
              <a:rPr lang="en-US" sz="1400" b="1" dirty="0"/>
              <a:t>Primary endpoint</a:t>
            </a:r>
          </a:p>
          <a:p>
            <a:r>
              <a:rPr lang="en-US" sz="1400" dirty="0"/>
              <a:t>PFS by investigator assessment (RECIST v1.1)</a:t>
            </a:r>
          </a:p>
          <a:p>
            <a:r>
              <a:rPr lang="en-US" sz="1400" b="1" dirty="0"/>
              <a:t>Secondary endpoints</a:t>
            </a:r>
          </a:p>
          <a:p>
            <a:pPr marL="285750" lvl="0" indent="-285750">
              <a:buClr>
                <a:schemeClr val="accent3"/>
              </a:buClr>
              <a:buFont typeface="Arial" panose="020B0604020202020204" pitchFamily="34" charset="0"/>
              <a:buChar char="•"/>
            </a:pPr>
            <a:r>
              <a:rPr lang="en-US" sz="1400" dirty="0"/>
              <a:t>﻿﻿PFS2</a:t>
            </a:r>
          </a:p>
          <a:p>
            <a:pPr marL="285750" lvl="0" indent="-285750">
              <a:buClr>
                <a:schemeClr val="accent3"/>
              </a:buClr>
              <a:buFont typeface="Arial" panose="020B0604020202020204" pitchFamily="34" charset="0"/>
              <a:buChar char="•"/>
            </a:pPr>
            <a:r>
              <a:rPr lang="en-US" sz="1400" dirty="0"/>
              <a:t>﻿﻿OS</a:t>
            </a:r>
          </a:p>
          <a:p>
            <a:pPr marL="285750" lvl="0" indent="-285750">
              <a:buClr>
                <a:schemeClr val="accent3"/>
              </a:buClr>
              <a:buFont typeface="Arial" panose="020B0604020202020204" pitchFamily="34" charset="0"/>
              <a:buChar char="•"/>
            </a:pPr>
            <a:r>
              <a:rPr lang="en-US" sz="1400" dirty="0"/>
              <a:t>﻿﻿Safety</a:t>
            </a:r>
          </a:p>
          <a:p>
            <a:pPr marL="285750" lvl="0" indent="-285750">
              <a:buClr>
                <a:schemeClr val="accent3"/>
              </a:buClr>
              <a:buFont typeface="Arial" panose="020B0604020202020204" pitchFamily="34" charset="0"/>
              <a:buChar char="•"/>
            </a:pPr>
            <a:r>
              <a:rPr lang="en-US" sz="1400" dirty="0"/>
              <a:t>﻿﻿Patient-reported outcomes</a:t>
            </a:r>
          </a:p>
        </p:txBody>
      </p:sp>
      <p:cxnSp>
        <p:nvCxnSpPr>
          <p:cNvPr id="16" name="Elbow Connector 15">
            <a:extLst>
              <a:ext uri="{FF2B5EF4-FFF2-40B4-BE49-F238E27FC236}">
                <a16:creationId xmlns:a16="http://schemas.microsoft.com/office/drawing/2014/main" id="{64CA1460-6BB0-0FE6-94E5-8D49F97E4DBE}"/>
              </a:ext>
            </a:extLst>
          </p:cNvPr>
          <p:cNvCxnSpPr>
            <a:cxnSpLocks/>
            <a:stCxn id="9" idx="2"/>
            <a:endCxn id="12" idx="1"/>
          </p:cNvCxnSpPr>
          <p:nvPr/>
        </p:nvCxnSpPr>
        <p:spPr>
          <a:xfrm rot="16200000" flipH="1">
            <a:off x="4518606" y="4939852"/>
            <a:ext cx="960561" cy="416688"/>
          </a:xfrm>
          <a:prstGeom prst="bentConnector2">
            <a:avLst/>
          </a:prstGeom>
          <a:ln w="28575"/>
        </p:spPr>
        <p:style>
          <a:lnRef idx="1">
            <a:schemeClr val="accent1"/>
          </a:lnRef>
          <a:fillRef idx="0">
            <a:schemeClr val="accent1"/>
          </a:fillRef>
          <a:effectRef idx="0">
            <a:schemeClr val="accent1"/>
          </a:effectRef>
          <a:fontRef idx="minor">
            <a:schemeClr val="tx1"/>
          </a:fontRef>
        </p:style>
      </p:cxnSp>
      <p:cxnSp>
        <p:nvCxnSpPr>
          <p:cNvPr id="17" name="Elbow Connector 16">
            <a:extLst>
              <a:ext uri="{FF2B5EF4-FFF2-40B4-BE49-F238E27FC236}">
                <a16:creationId xmlns:a16="http://schemas.microsoft.com/office/drawing/2014/main" id="{C65CB85E-2E6F-DC53-B2A6-78A2EC0C8E76}"/>
              </a:ext>
            </a:extLst>
          </p:cNvPr>
          <p:cNvCxnSpPr>
            <a:cxnSpLocks/>
            <a:stCxn id="9" idx="0"/>
            <a:endCxn id="10" idx="1"/>
          </p:cNvCxnSpPr>
          <p:nvPr/>
        </p:nvCxnSpPr>
        <p:spPr>
          <a:xfrm rot="5400000" flipH="1" flipV="1">
            <a:off x="4759196" y="3768469"/>
            <a:ext cx="479381" cy="416688"/>
          </a:xfrm>
          <a:prstGeom prst="bentConnector2">
            <a:avLst/>
          </a:prstGeom>
          <a:ln w="28575"/>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C06D6143-3157-C775-BC69-ABA0DB5967EA}"/>
              </a:ext>
            </a:extLst>
          </p:cNvPr>
          <p:cNvSpPr txBox="1"/>
          <p:nvPr/>
        </p:nvSpPr>
        <p:spPr>
          <a:xfrm>
            <a:off x="4460538" y="4667914"/>
            <a:ext cx="681597" cy="261610"/>
          </a:xfrm>
          <a:prstGeom prst="rect">
            <a:avLst/>
          </a:prstGeom>
          <a:solidFill>
            <a:srgbClr val="EBF0EE"/>
          </a:solidFill>
        </p:spPr>
        <p:txBody>
          <a:bodyPr wrap="none" rtlCol="0">
            <a:spAutoFit/>
          </a:bodyPr>
          <a:lstStyle/>
          <a:p>
            <a:r>
              <a:rPr lang="en-US" sz="1100" b="1" dirty="0"/>
              <a:t>N = 315</a:t>
            </a:r>
          </a:p>
        </p:txBody>
      </p:sp>
      <p:sp>
        <p:nvSpPr>
          <p:cNvPr id="23" name="Footer Placeholder 3">
            <a:extLst>
              <a:ext uri="{FF2B5EF4-FFF2-40B4-BE49-F238E27FC236}">
                <a16:creationId xmlns:a16="http://schemas.microsoft.com/office/drawing/2014/main" id="{C5C52468-29CD-F07F-F3A4-B521963859E1}"/>
              </a:ext>
            </a:extLst>
          </p:cNvPr>
          <p:cNvSpPr txBox="1">
            <a:spLocks/>
          </p:cNvSpPr>
          <p:nvPr/>
        </p:nvSpPr>
        <p:spPr>
          <a:xfrm>
            <a:off x="621792" y="5944846"/>
            <a:ext cx="10277856" cy="809521"/>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solidFill>
                  <a:schemeClr val="tx1">
                    <a:lumMod val="95000"/>
                    <a:lumOff val="5000"/>
                  </a:schemeClr>
                </a:solidFill>
              </a:rPr>
              <a:t>Turner NC, et al. ASCO 2025. Abstract LBA4. Bidard FC, et al. </a:t>
            </a:r>
            <a:r>
              <a:rPr lang="en-US" i="1" dirty="0">
                <a:solidFill>
                  <a:schemeClr val="tx1">
                    <a:lumMod val="95000"/>
                    <a:lumOff val="5000"/>
                  </a:schemeClr>
                </a:solidFill>
              </a:rPr>
              <a:t>N Engl J Med</a:t>
            </a:r>
            <a:r>
              <a:rPr lang="en-US" dirty="0">
                <a:solidFill>
                  <a:schemeClr val="tx1">
                    <a:lumMod val="95000"/>
                    <a:lumOff val="5000"/>
                  </a:schemeClr>
                </a:solidFill>
              </a:rPr>
              <a:t>. 2025;393(6):569-580.</a:t>
            </a:r>
          </a:p>
        </p:txBody>
      </p:sp>
    </p:spTree>
    <p:extLst>
      <p:ext uri="{BB962C8B-B14F-4D97-AF65-F5344CB8AC3E}">
        <p14:creationId xmlns:p14="http://schemas.microsoft.com/office/powerpoint/2010/main" val="97926207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B2D9AF-74EF-19D4-22F9-44A02AA9F3DA}"/>
              </a:ext>
            </a:extLst>
          </p:cNvPr>
          <p:cNvSpPr>
            <a:spLocks noGrp="1"/>
          </p:cNvSpPr>
          <p:nvPr>
            <p:ph type="title"/>
          </p:nvPr>
        </p:nvSpPr>
        <p:spPr>
          <a:xfrm>
            <a:off x="609600" y="256638"/>
            <a:ext cx="11070336" cy="871393"/>
          </a:xfrm>
        </p:spPr>
        <p:txBody>
          <a:bodyPr/>
          <a:lstStyle/>
          <a:p>
            <a:r>
              <a:rPr lang="en-US" dirty="0"/>
              <a:t>Phase 3 SERENA-6 Trial: Study Design (cont’d)</a:t>
            </a:r>
          </a:p>
        </p:txBody>
      </p:sp>
      <p:sp>
        <p:nvSpPr>
          <p:cNvPr id="4" name="Footer Placeholder 8">
            <a:extLst>
              <a:ext uri="{FF2B5EF4-FFF2-40B4-BE49-F238E27FC236}">
                <a16:creationId xmlns:a16="http://schemas.microsoft.com/office/drawing/2014/main" id="{CC997565-650D-3C6D-34D7-D83D7D5E00E8}"/>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r>
              <a:rPr lang="en-US" dirty="0">
                <a:cs typeface="Arial" panose="020B0604020202020204" pitchFamily="34" charset="0"/>
              </a:rPr>
              <a:t>*Pre- or perimenopausal women and men received a luteinizing hormone-releasing hormone agonist per clinical guidelines.</a:t>
            </a:r>
          </a:p>
          <a:p>
            <a:r>
              <a:rPr lang="en-US" baseline="30000" dirty="0">
                <a:cs typeface="Arial" panose="020B0604020202020204" pitchFamily="34" charset="0"/>
              </a:rPr>
              <a:t>†</a:t>
            </a:r>
            <a:r>
              <a:rPr lang="en-US" dirty="0">
                <a:cs typeface="Arial" panose="020B0604020202020204" pitchFamily="34" charset="0"/>
              </a:rPr>
              <a:t>A new baseline was established at the start of the subsequent therapy </a:t>
            </a:r>
            <a:r>
              <a:rPr lang="en-US" dirty="0"/>
              <a:t>using imaging from PFS1 progression.</a:t>
            </a:r>
            <a:endParaRPr lang="en-US" dirty="0">
              <a:cs typeface="Arial" panose="020B0604020202020204" pitchFamily="34" charset="0"/>
            </a:endParaRPr>
          </a:p>
          <a:p>
            <a:r>
              <a:rPr lang="en-US" dirty="0">
                <a:cs typeface="Arial" panose="020B0604020202020204" pitchFamily="34" charset="0"/>
              </a:rPr>
              <a:t>Bidard F-C, et al. ASCO 2026. Abstract LBA1007.</a:t>
            </a:r>
          </a:p>
        </p:txBody>
      </p:sp>
      <p:sp>
        <p:nvSpPr>
          <p:cNvPr id="3" name="Rectangle 2">
            <a:extLst>
              <a:ext uri="{FF2B5EF4-FFF2-40B4-BE49-F238E27FC236}">
                <a16:creationId xmlns:a16="http://schemas.microsoft.com/office/drawing/2014/main" id="{6C13F319-7795-5139-C46A-F8080F8ACFB0}"/>
              </a:ext>
            </a:extLst>
          </p:cNvPr>
          <p:cNvSpPr/>
          <p:nvPr/>
        </p:nvSpPr>
        <p:spPr>
          <a:xfrm>
            <a:off x="609600" y="1120740"/>
            <a:ext cx="11070336" cy="2518524"/>
          </a:xfrm>
          <a:prstGeom prst="rect">
            <a:avLst/>
          </a:prstGeom>
          <a:solidFill>
            <a:srgbClr val="EBF0E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D9691476-DBE0-E38D-3F52-1F292A334A88}"/>
              </a:ext>
            </a:extLst>
          </p:cNvPr>
          <p:cNvSpPr/>
          <p:nvPr/>
        </p:nvSpPr>
        <p:spPr>
          <a:xfrm>
            <a:off x="745437" y="1243246"/>
            <a:ext cx="3609703" cy="22704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tIns="274320" rIns="274320" bIns="274320" rtlCol="0" anchor="ctr">
            <a:normAutofit fontScale="85000" lnSpcReduction="10000"/>
          </a:bodyPr>
          <a:lstStyle/>
          <a:p>
            <a:pPr marL="285750" indent="-285750">
              <a:lnSpc>
                <a:spcPct val="120000"/>
              </a:lnSpc>
              <a:buClr>
                <a:schemeClr val="accent1"/>
              </a:buClr>
              <a:buFont typeface="Arial" panose="020B0604020202020204" pitchFamily="34" charset="0"/>
              <a:buChar char="•"/>
            </a:pPr>
            <a:r>
              <a:rPr lang="en-US" sz="1400">
                <a:solidFill>
                  <a:schemeClr val="tx1"/>
                </a:solidFill>
              </a:rPr>
              <a:t>Adult patients with ER+/HER2– ABC</a:t>
            </a:r>
          </a:p>
          <a:p>
            <a:pPr marL="285750" indent="-285750">
              <a:lnSpc>
                <a:spcPct val="120000"/>
              </a:lnSpc>
              <a:buClr>
                <a:schemeClr val="accent1"/>
              </a:buClr>
              <a:buFont typeface="Arial" panose="020B0604020202020204" pitchFamily="34" charset="0"/>
              <a:buChar char="•"/>
            </a:pPr>
            <a:r>
              <a:rPr lang="en-US" sz="1400">
                <a:solidFill>
                  <a:schemeClr val="tx1"/>
                </a:solidFill>
              </a:rPr>
              <a:t>All patients had received AI + CDK4/6i (palbociclib, </a:t>
            </a:r>
            <a:r>
              <a:rPr lang="en-US" sz="1400" err="1">
                <a:solidFill>
                  <a:schemeClr val="tx1"/>
                </a:solidFill>
              </a:rPr>
              <a:t>ribociclib</a:t>
            </a:r>
            <a:r>
              <a:rPr lang="en-US" sz="1400">
                <a:solidFill>
                  <a:schemeClr val="tx1"/>
                </a:solidFill>
              </a:rPr>
              <a:t>, or </a:t>
            </a:r>
            <a:r>
              <a:rPr lang="en-US" sz="1400" err="1">
                <a:solidFill>
                  <a:schemeClr val="tx1"/>
                </a:solidFill>
              </a:rPr>
              <a:t>abemaciclib</a:t>
            </a:r>
            <a:r>
              <a:rPr lang="en-US" sz="1400">
                <a:solidFill>
                  <a:schemeClr val="tx1"/>
                </a:solidFill>
              </a:rPr>
              <a:t>) as initial endocrine-based therapy for ABC for at least 6 months</a:t>
            </a:r>
          </a:p>
          <a:p>
            <a:pPr marL="285750" indent="-285750">
              <a:lnSpc>
                <a:spcPct val="120000"/>
              </a:lnSpc>
              <a:buClr>
                <a:schemeClr val="accent1"/>
              </a:buClr>
              <a:buFont typeface="Arial" panose="020B0604020202020204" pitchFamily="34" charset="0"/>
              <a:buChar char="•"/>
            </a:pPr>
            <a:r>
              <a:rPr lang="en-US" sz="1400" i="1">
                <a:solidFill>
                  <a:schemeClr val="tx1"/>
                </a:solidFill>
              </a:rPr>
              <a:t>ESR1</a:t>
            </a:r>
            <a:r>
              <a:rPr lang="en-US" sz="1400">
                <a:solidFill>
                  <a:schemeClr val="tx1"/>
                </a:solidFill>
              </a:rPr>
              <a:t>m detected in ctDNA with no evidence of disease progression</a:t>
            </a:r>
          </a:p>
          <a:p>
            <a:pPr marL="285750" indent="-285750">
              <a:lnSpc>
                <a:spcPct val="120000"/>
              </a:lnSpc>
              <a:buClr>
                <a:schemeClr val="accent1"/>
              </a:buClr>
              <a:buFont typeface="Arial" panose="020B0604020202020204" pitchFamily="34" charset="0"/>
              <a:buChar char="•"/>
            </a:pPr>
            <a:r>
              <a:rPr lang="en-US" sz="1400">
                <a:solidFill>
                  <a:schemeClr val="tx1"/>
                </a:solidFill>
              </a:rPr>
              <a:t>≤1 prior line of chemotherapy for ABC</a:t>
            </a:r>
          </a:p>
        </p:txBody>
      </p:sp>
      <p:sp>
        <p:nvSpPr>
          <p:cNvPr id="7" name="Rectangle 6">
            <a:extLst>
              <a:ext uri="{FF2B5EF4-FFF2-40B4-BE49-F238E27FC236}">
                <a16:creationId xmlns:a16="http://schemas.microsoft.com/office/drawing/2014/main" id="{FC100CA2-A6F8-3717-74F3-26C43F72D328}"/>
              </a:ext>
            </a:extLst>
          </p:cNvPr>
          <p:cNvSpPr/>
          <p:nvPr/>
        </p:nvSpPr>
        <p:spPr>
          <a:xfrm>
            <a:off x="4490977" y="2152777"/>
            <a:ext cx="555585" cy="451413"/>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tIns="0" bIns="0" rtlCol="0" anchor="ctr">
            <a:normAutofit/>
          </a:bodyPr>
          <a:lstStyle/>
          <a:p>
            <a:pPr algn="ctr"/>
            <a:r>
              <a:rPr lang="en-US" sz="1100"/>
              <a:t>R 1:1</a:t>
            </a:r>
          </a:p>
        </p:txBody>
      </p:sp>
      <p:sp>
        <p:nvSpPr>
          <p:cNvPr id="8" name="Rectangle 7">
            <a:extLst>
              <a:ext uri="{FF2B5EF4-FFF2-40B4-BE49-F238E27FC236}">
                <a16:creationId xmlns:a16="http://schemas.microsoft.com/office/drawing/2014/main" id="{8A51FFB6-3972-92FC-CD62-9B2B95FF3C58}"/>
              </a:ext>
            </a:extLst>
          </p:cNvPr>
          <p:cNvSpPr/>
          <p:nvPr/>
        </p:nvSpPr>
        <p:spPr>
          <a:xfrm>
            <a:off x="5185458" y="1304064"/>
            <a:ext cx="4051139" cy="738664"/>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ctr">
            <a:spAutoFit/>
          </a:bodyPr>
          <a:lstStyle/>
          <a:p>
            <a:pPr algn="ctr"/>
            <a:r>
              <a:rPr lang="en-US" sz="1200" dirty="0" err="1"/>
              <a:t>Camizestrant</a:t>
            </a:r>
            <a:r>
              <a:rPr lang="en-US" sz="1200"/>
              <a:t> (75 mg QD) +</a:t>
            </a:r>
          </a:p>
          <a:p>
            <a:pPr algn="ctr"/>
            <a:r>
              <a:rPr lang="en-US" sz="1200"/>
              <a:t>continuing CDK4/6i + placebo for AI (n = 157)*</a:t>
            </a:r>
          </a:p>
        </p:txBody>
      </p:sp>
      <p:sp>
        <p:nvSpPr>
          <p:cNvPr id="9" name="Rectangle 8">
            <a:extLst>
              <a:ext uri="{FF2B5EF4-FFF2-40B4-BE49-F238E27FC236}">
                <a16:creationId xmlns:a16="http://schemas.microsoft.com/office/drawing/2014/main" id="{9EC835F5-A872-70D1-0B6D-C8BF6C3115C9}"/>
              </a:ext>
            </a:extLst>
          </p:cNvPr>
          <p:cNvSpPr/>
          <p:nvPr/>
        </p:nvSpPr>
        <p:spPr>
          <a:xfrm>
            <a:off x="5185458" y="2714240"/>
            <a:ext cx="4051139" cy="73866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tIns="182880" bIns="182880" rtlCol="0" anchor="ctr">
            <a:spAutoFit/>
          </a:bodyPr>
          <a:lstStyle/>
          <a:p>
            <a:pPr algn="ctr"/>
            <a:r>
              <a:rPr lang="en-US" sz="1200"/>
              <a:t>Continuing AI + CDK4/6i +</a:t>
            </a:r>
          </a:p>
          <a:p>
            <a:pPr algn="ctr"/>
            <a:r>
              <a:rPr lang="en-US" sz="1200"/>
              <a:t>placebo for </a:t>
            </a:r>
            <a:r>
              <a:rPr lang="en-US" sz="1200" err="1"/>
              <a:t>camizestrant</a:t>
            </a:r>
            <a:r>
              <a:rPr lang="en-US" sz="1200"/>
              <a:t> (n = 158)*</a:t>
            </a:r>
          </a:p>
        </p:txBody>
      </p:sp>
      <p:cxnSp>
        <p:nvCxnSpPr>
          <p:cNvPr id="16" name="Straight Connector 15">
            <a:extLst>
              <a:ext uri="{FF2B5EF4-FFF2-40B4-BE49-F238E27FC236}">
                <a16:creationId xmlns:a16="http://schemas.microsoft.com/office/drawing/2014/main" id="{4D8837D8-C13D-BDFA-F16C-4640EDE74634}"/>
              </a:ext>
            </a:extLst>
          </p:cNvPr>
          <p:cNvCxnSpPr>
            <a:cxnSpLocks/>
          </p:cNvCxnSpPr>
          <p:nvPr/>
        </p:nvCxnSpPr>
        <p:spPr>
          <a:xfrm>
            <a:off x="1097280" y="4828642"/>
            <a:ext cx="9802368" cy="0"/>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40595B7-D76C-52DC-3266-69FF51681B22}"/>
              </a:ext>
            </a:extLst>
          </p:cNvPr>
          <p:cNvCxnSpPr>
            <a:cxnSpLocks/>
          </p:cNvCxnSpPr>
          <p:nvPr/>
        </p:nvCxnSpPr>
        <p:spPr>
          <a:xfrm>
            <a:off x="1097280" y="5354422"/>
            <a:ext cx="9802368" cy="0"/>
          </a:xfrm>
          <a:prstGeom prst="line">
            <a:avLst/>
          </a:prstGeom>
          <a:ln w="28575">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0DC2906F-AABB-B50C-DA0A-323C31FB669E}"/>
              </a:ext>
            </a:extLst>
          </p:cNvPr>
          <p:cNvCxnSpPr>
            <a:cxnSpLocks/>
          </p:cNvCxnSpPr>
          <p:nvPr/>
        </p:nvCxnSpPr>
        <p:spPr>
          <a:xfrm>
            <a:off x="4288970" y="4085578"/>
            <a:ext cx="0" cy="1486129"/>
          </a:xfrm>
          <a:prstGeom prst="line">
            <a:avLst/>
          </a:prstGeom>
          <a:ln w="28575">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07DC82C-47B5-ECD6-B971-DEC12F0AF66A}"/>
              </a:ext>
            </a:extLst>
          </p:cNvPr>
          <p:cNvCxnSpPr>
            <a:cxnSpLocks/>
          </p:cNvCxnSpPr>
          <p:nvPr/>
        </p:nvCxnSpPr>
        <p:spPr>
          <a:xfrm>
            <a:off x="8364581" y="4085578"/>
            <a:ext cx="0" cy="1486129"/>
          </a:xfrm>
          <a:prstGeom prst="line">
            <a:avLst/>
          </a:prstGeom>
          <a:ln w="28575">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11DEB1C-81F5-7E0E-A153-ADB6A22B24BF}"/>
              </a:ext>
            </a:extLst>
          </p:cNvPr>
          <p:cNvCxnSpPr>
            <a:cxnSpLocks/>
          </p:cNvCxnSpPr>
          <p:nvPr/>
        </p:nvCxnSpPr>
        <p:spPr>
          <a:xfrm>
            <a:off x="10428513" y="4085578"/>
            <a:ext cx="0" cy="1486129"/>
          </a:xfrm>
          <a:prstGeom prst="line">
            <a:avLst/>
          </a:prstGeom>
          <a:ln w="28575">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769C2BFC-0A11-8098-6FBC-C794CECC326D}"/>
              </a:ext>
            </a:extLst>
          </p:cNvPr>
          <p:cNvCxnSpPr>
            <a:cxnSpLocks/>
          </p:cNvCxnSpPr>
          <p:nvPr/>
        </p:nvCxnSpPr>
        <p:spPr>
          <a:xfrm>
            <a:off x="4288970" y="4226004"/>
            <a:ext cx="3986350" cy="0"/>
          </a:xfrm>
          <a:prstGeom prst="straightConnector1">
            <a:avLst/>
          </a:prstGeom>
          <a:ln w="28575">
            <a:solidFill>
              <a:schemeClr val="tx2">
                <a:lumMod val="50000"/>
                <a:lumOff val="50000"/>
              </a:schemeClr>
            </a:solidFill>
            <a:headEnd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A7E42FEF-0EB7-4014-04AA-01E533726BCE}"/>
              </a:ext>
            </a:extLst>
          </p:cNvPr>
          <p:cNvCxnSpPr>
            <a:cxnSpLocks/>
          </p:cNvCxnSpPr>
          <p:nvPr/>
        </p:nvCxnSpPr>
        <p:spPr>
          <a:xfrm>
            <a:off x="4288970" y="4557474"/>
            <a:ext cx="6099214" cy="0"/>
          </a:xfrm>
          <a:prstGeom prst="straightConnector1">
            <a:avLst/>
          </a:prstGeom>
          <a:ln w="28575">
            <a:solidFill>
              <a:schemeClr val="tx2">
                <a:lumMod val="50000"/>
                <a:lumOff val="50000"/>
              </a:schemeClr>
            </a:solidFill>
            <a:headEnd w="lg" len="med"/>
            <a:tailEnd type="triangle" w="lg" len="med"/>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8D2C5754-AB6D-9C27-6E28-69FE677B506D}"/>
              </a:ext>
            </a:extLst>
          </p:cNvPr>
          <p:cNvSpPr txBox="1"/>
          <p:nvPr/>
        </p:nvSpPr>
        <p:spPr>
          <a:xfrm>
            <a:off x="5046562" y="2251612"/>
            <a:ext cx="681597" cy="261610"/>
          </a:xfrm>
          <a:prstGeom prst="rect">
            <a:avLst/>
          </a:prstGeom>
          <a:noFill/>
        </p:spPr>
        <p:txBody>
          <a:bodyPr wrap="none" rtlCol="0">
            <a:spAutoFit/>
          </a:bodyPr>
          <a:lstStyle/>
          <a:p>
            <a:r>
              <a:rPr lang="en-US" sz="1100" b="1" dirty="0"/>
              <a:t>N = 315</a:t>
            </a:r>
          </a:p>
        </p:txBody>
      </p:sp>
      <p:sp>
        <p:nvSpPr>
          <p:cNvPr id="28" name="TextBox 27">
            <a:extLst>
              <a:ext uri="{FF2B5EF4-FFF2-40B4-BE49-F238E27FC236}">
                <a16:creationId xmlns:a16="http://schemas.microsoft.com/office/drawing/2014/main" id="{54545465-1184-FD73-05A4-E0AF8C036EB8}"/>
              </a:ext>
            </a:extLst>
          </p:cNvPr>
          <p:cNvSpPr txBox="1"/>
          <p:nvPr/>
        </p:nvSpPr>
        <p:spPr>
          <a:xfrm>
            <a:off x="5934652" y="2087423"/>
            <a:ext cx="2808782" cy="600164"/>
          </a:xfrm>
          <a:prstGeom prst="rect">
            <a:avLst/>
          </a:prstGeom>
          <a:noFill/>
        </p:spPr>
        <p:txBody>
          <a:bodyPr wrap="none" rtlCol="0">
            <a:spAutoFit/>
          </a:bodyPr>
          <a:lstStyle/>
          <a:p>
            <a:r>
              <a:rPr lang="en-US" sz="1100" i="1"/>
              <a:t>Treatment continued until disease</a:t>
            </a:r>
          </a:p>
          <a:p>
            <a:r>
              <a:rPr lang="en-US" sz="1100" i="1"/>
              <a:t>progression, unacceptable toxicity, patient</a:t>
            </a:r>
          </a:p>
          <a:p>
            <a:r>
              <a:rPr lang="en-US" sz="1100" i="1"/>
              <a:t>withdrawal, or death</a:t>
            </a:r>
          </a:p>
        </p:txBody>
      </p:sp>
      <p:sp>
        <p:nvSpPr>
          <p:cNvPr id="29" name="TextBox 28">
            <a:extLst>
              <a:ext uri="{FF2B5EF4-FFF2-40B4-BE49-F238E27FC236}">
                <a16:creationId xmlns:a16="http://schemas.microsoft.com/office/drawing/2014/main" id="{08DA8C54-E7AA-FCBA-57D7-E0A01DAA927A}"/>
              </a:ext>
            </a:extLst>
          </p:cNvPr>
          <p:cNvSpPr txBox="1"/>
          <p:nvPr/>
        </p:nvSpPr>
        <p:spPr>
          <a:xfrm>
            <a:off x="9323282" y="1782017"/>
            <a:ext cx="2356654" cy="1169551"/>
          </a:xfrm>
          <a:prstGeom prst="rect">
            <a:avLst/>
          </a:prstGeom>
          <a:noFill/>
        </p:spPr>
        <p:txBody>
          <a:bodyPr wrap="square" rtlCol="0">
            <a:spAutoFit/>
          </a:bodyPr>
          <a:lstStyle/>
          <a:p>
            <a:r>
              <a:rPr lang="en-US" sz="1400" dirty="0"/>
              <a:t>The study was powered </a:t>
            </a:r>
            <a:br>
              <a:rPr lang="en-US" sz="1400" dirty="0"/>
            </a:br>
            <a:r>
              <a:rPr lang="en-US" sz="1400" dirty="0"/>
              <a:t>for PFS (primary endpoint) </a:t>
            </a:r>
            <a:br>
              <a:rPr lang="en-US" sz="1400" dirty="0"/>
            </a:br>
            <a:r>
              <a:rPr lang="en-US" sz="1400" dirty="0"/>
              <a:t>and the key secondary endpoint of investigator-</a:t>
            </a:r>
            <a:br>
              <a:rPr lang="en-US" sz="1400" dirty="0"/>
            </a:br>
            <a:r>
              <a:rPr lang="en-US" sz="1400" dirty="0"/>
              <a:t>assessed PFS2</a:t>
            </a:r>
          </a:p>
        </p:txBody>
      </p:sp>
      <p:cxnSp>
        <p:nvCxnSpPr>
          <p:cNvPr id="31" name="Elbow Connector 30">
            <a:extLst>
              <a:ext uri="{FF2B5EF4-FFF2-40B4-BE49-F238E27FC236}">
                <a16:creationId xmlns:a16="http://schemas.microsoft.com/office/drawing/2014/main" id="{3E74A5D8-EDA2-F899-B0D2-BA269C79DA3D}"/>
              </a:ext>
            </a:extLst>
          </p:cNvPr>
          <p:cNvCxnSpPr>
            <a:cxnSpLocks/>
            <a:stCxn id="7" idx="2"/>
            <a:endCxn id="9" idx="1"/>
          </p:cNvCxnSpPr>
          <p:nvPr/>
        </p:nvCxnSpPr>
        <p:spPr>
          <a:xfrm rot="16200000" flipH="1">
            <a:off x="4737423" y="2635537"/>
            <a:ext cx="479382" cy="416688"/>
          </a:xfrm>
          <a:prstGeom prst="bentConnector2">
            <a:avLst/>
          </a:prstGeom>
          <a:ln w="28575"/>
        </p:spPr>
        <p:style>
          <a:lnRef idx="1">
            <a:schemeClr val="accent1"/>
          </a:lnRef>
          <a:fillRef idx="0">
            <a:schemeClr val="accent1"/>
          </a:fillRef>
          <a:effectRef idx="0">
            <a:schemeClr val="accent1"/>
          </a:effectRef>
          <a:fontRef idx="minor">
            <a:schemeClr val="tx1"/>
          </a:fontRef>
        </p:style>
      </p:cxnSp>
      <p:cxnSp>
        <p:nvCxnSpPr>
          <p:cNvPr id="36" name="Elbow Connector 35">
            <a:extLst>
              <a:ext uri="{FF2B5EF4-FFF2-40B4-BE49-F238E27FC236}">
                <a16:creationId xmlns:a16="http://schemas.microsoft.com/office/drawing/2014/main" id="{89BB9660-0925-04F6-16BC-EA8FD5F02691}"/>
              </a:ext>
            </a:extLst>
          </p:cNvPr>
          <p:cNvCxnSpPr>
            <a:cxnSpLocks/>
            <a:stCxn id="7" idx="0"/>
            <a:endCxn id="8" idx="1"/>
          </p:cNvCxnSpPr>
          <p:nvPr/>
        </p:nvCxnSpPr>
        <p:spPr>
          <a:xfrm rot="5400000" flipH="1" flipV="1">
            <a:off x="4737424" y="1704743"/>
            <a:ext cx="479381" cy="416688"/>
          </a:xfrm>
          <a:prstGeom prst="bentConnector2">
            <a:avLst/>
          </a:prstGeom>
          <a:ln w="28575"/>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BD41217C-0588-2476-253F-177837A93AC5}"/>
              </a:ext>
            </a:extLst>
          </p:cNvPr>
          <p:cNvSpPr txBox="1"/>
          <p:nvPr/>
        </p:nvSpPr>
        <p:spPr>
          <a:xfrm>
            <a:off x="5902554" y="4094115"/>
            <a:ext cx="484428" cy="276999"/>
          </a:xfrm>
          <a:prstGeom prst="rect">
            <a:avLst/>
          </a:prstGeom>
          <a:solidFill>
            <a:schemeClr val="bg1"/>
          </a:solidFill>
        </p:spPr>
        <p:txBody>
          <a:bodyPr wrap="none" rtlCol="0">
            <a:spAutoFit/>
          </a:bodyPr>
          <a:lstStyle/>
          <a:p>
            <a:r>
              <a:rPr lang="en-US" sz="1200"/>
              <a:t>PFS</a:t>
            </a:r>
          </a:p>
        </p:txBody>
      </p:sp>
      <p:sp>
        <p:nvSpPr>
          <p:cNvPr id="41" name="TextBox 40">
            <a:extLst>
              <a:ext uri="{FF2B5EF4-FFF2-40B4-BE49-F238E27FC236}">
                <a16:creationId xmlns:a16="http://schemas.microsoft.com/office/drawing/2014/main" id="{9C7E0972-7A31-02F4-DAE9-8DF4026ABCA3}"/>
              </a:ext>
            </a:extLst>
          </p:cNvPr>
          <p:cNvSpPr txBox="1"/>
          <p:nvPr/>
        </p:nvSpPr>
        <p:spPr>
          <a:xfrm>
            <a:off x="7691159" y="3763654"/>
            <a:ext cx="1346844" cy="276999"/>
          </a:xfrm>
          <a:prstGeom prst="rect">
            <a:avLst/>
          </a:prstGeom>
          <a:noFill/>
        </p:spPr>
        <p:txBody>
          <a:bodyPr wrap="none" rtlCol="0">
            <a:spAutoFit/>
          </a:bodyPr>
          <a:lstStyle/>
          <a:p>
            <a:r>
              <a:rPr lang="en-US" sz="1200"/>
              <a:t>First PD or death</a:t>
            </a:r>
          </a:p>
        </p:txBody>
      </p:sp>
      <p:sp>
        <p:nvSpPr>
          <p:cNvPr id="42" name="TextBox 41">
            <a:extLst>
              <a:ext uri="{FF2B5EF4-FFF2-40B4-BE49-F238E27FC236}">
                <a16:creationId xmlns:a16="http://schemas.microsoft.com/office/drawing/2014/main" id="{6FADDA66-38C0-4DB6-251D-B0857A55D849}"/>
              </a:ext>
            </a:extLst>
          </p:cNvPr>
          <p:cNvSpPr txBox="1"/>
          <p:nvPr/>
        </p:nvSpPr>
        <p:spPr>
          <a:xfrm>
            <a:off x="3686080" y="3763654"/>
            <a:ext cx="1205779" cy="276999"/>
          </a:xfrm>
          <a:prstGeom prst="rect">
            <a:avLst/>
          </a:prstGeom>
          <a:noFill/>
        </p:spPr>
        <p:txBody>
          <a:bodyPr wrap="none" rtlCol="0">
            <a:spAutoFit/>
          </a:bodyPr>
          <a:lstStyle/>
          <a:p>
            <a:r>
              <a:rPr lang="en-US" sz="1200"/>
              <a:t>Randomization</a:t>
            </a:r>
          </a:p>
        </p:txBody>
      </p:sp>
      <p:sp>
        <p:nvSpPr>
          <p:cNvPr id="43" name="TextBox 42">
            <a:extLst>
              <a:ext uri="{FF2B5EF4-FFF2-40B4-BE49-F238E27FC236}">
                <a16:creationId xmlns:a16="http://schemas.microsoft.com/office/drawing/2014/main" id="{264C73DD-0DFB-1973-EF44-59D0067E384A}"/>
              </a:ext>
            </a:extLst>
          </p:cNvPr>
          <p:cNvSpPr txBox="1"/>
          <p:nvPr/>
        </p:nvSpPr>
        <p:spPr>
          <a:xfrm>
            <a:off x="9645286" y="3763654"/>
            <a:ext cx="1566454" cy="276999"/>
          </a:xfrm>
          <a:prstGeom prst="rect">
            <a:avLst/>
          </a:prstGeom>
          <a:noFill/>
        </p:spPr>
        <p:txBody>
          <a:bodyPr wrap="none" rtlCol="0">
            <a:spAutoFit/>
          </a:bodyPr>
          <a:lstStyle/>
          <a:p>
            <a:r>
              <a:rPr lang="en-US" sz="1200"/>
              <a:t>Second PD or death</a:t>
            </a:r>
          </a:p>
        </p:txBody>
      </p:sp>
      <p:sp>
        <p:nvSpPr>
          <p:cNvPr id="44" name="TextBox 43">
            <a:extLst>
              <a:ext uri="{FF2B5EF4-FFF2-40B4-BE49-F238E27FC236}">
                <a16:creationId xmlns:a16="http://schemas.microsoft.com/office/drawing/2014/main" id="{0F2A120A-513F-7E8C-3819-72813F7887FA}"/>
              </a:ext>
            </a:extLst>
          </p:cNvPr>
          <p:cNvSpPr txBox="1"/>
          <p:nvPr/>
        </p:nvSpPr>
        <p:spPr>
          <a:xfrm>
            <a:off x="1103136" y="4860700"/>
            <a:ext cx="1515608" cy="461665"/>
          </a:xfrm>
          <a:prstGeom prst="rect">
            <a:avLst/>
          </a:prstGeom>
          <a:noFill/>
        </p:spPr>
        <p:txBody>
          <a:bodyPr wrap="none" rtlCol="0">
            <a:spAutoFit/>
          </a:bodyPr>
          <a:lstStyle/>
          <a:p>
            <a:r>
              <a:rPr lang="en-US" sz="1200"/>
              <a:t>RECIST v1.1 tumor</a:t>
            </a:r>
          </a:p>
          <a:p>
            <a:r>
              <a:rPr lang="en-US" sz="1200"/>
              <a:t>assessment</a:t>
            </a:r>
          </a:p>
        </p:txBody>
      </p:sp>
      <p:sp>
        <p:nvSpPr>
          <p:cNvPr id="45" name="TextBox 44">
            <a:extLst>
              <a:ext uri="{FF2B5EF4-FFF2-40B4-BE49-F238E27FC236}">
                <a16:creationId xmlns:a16="http://schemas.microsoft.com/office/drawing/2014/main" id="{175671F0-89A1-8A50-26C4-DC75DBF39627}"/>
              </a:ext>
            </a:extLst>
          </p:cNvPr>
          <p:cNvSpPr txBox="1"/>
          <p:nvPr/>
        </p:nvSpPr>
        <p:spPr>
          <a:xfrm>
            <a:off x="4946486" y="4860700"/>
            <a:ext cx="2805576" cy="461665"/>
          </a:xfrm>
          <a:prstGeom prst="rect">
            <a:avLst/>
          </a:prstGeom>
          <a:noFill/>
        </p:spPr>
        <p:txBody>
          <a:bodyPr wrap="none" rtlCol="0">
            <a:spAutoFit/>
          </a:bodyPr>
          <a:lstStyle/>
          <a:p>
            <a:pPr algn="ctr"/>
            <a:r>
              <a:rPr lang="en-US" sz="1200"/>
              <a:t>Every 8 weeks for 18 months and then</a:t>
            </a:r>
          </a:p>
          <a:p>
            <a:pPr algn="ctr"/>
            <a:r>
              <a:rPr lang="en-US" sz="1200"/>
              <a:t>every 12 weeks (RECIST mandatory)</a:t>
            </a:r>
          </a:p>
        </p:txBody>
      </p:sp>
      <p:sp>
        <p:nvSpPr>
          <p:cNvPr id="46" name="TextBox 45">
            <a:extLst>
              <a:ext uri="{FF2B5EF4-FFF2-40B4-BE49-F238E27FC236}">
                <a16:creationId xmlns:a16="http://schemas.microsoft.com/office/drawing/2014/main" id="{45216316-D7E2-D104-5C2C-46B0164A3512}"/>
              </a:ext>
            </a:extLst>
          </p:cNvPr>
          <p:cNvSpPr txBox="1"/>
          <p:nvPr/>
        </p:nvSpPr>
        <p:spPr>
          <a:xfrm>
            <a:off x="8448614" y="4860700"/>
            <a:ext cx="1871474" cy="461665"/>
          </a:xfrm>
          <a:prstGeom prst="rect">
            <a:avLst/>
          </a:prstGeom>
          <a:noFill/>
        </p:spPr>
        <p:txBody>
          <a:bodyPr wrap="none" rtlCol="0">
            <a:spAutoFit/>
          </a:bodyPr>
          <a:lstStyle/>
          <a:p>
            <a:pPr algn="ctr"/>
            <a:r>
              <a:rPr lang="en-US" sz="1200"/>
              <a:t>Every 8-12 weeks</a:t>
            </a:r>
          </a:p>
          <a:p>
            <a:pPr algn="ctr"/>
            <a:r>
              <a:rPr lang="en-US" sz="1200"/>
              <a:t>(RECIST recommended)</a:t>
            </a:r>
          </a:p>
        </p:txBody>
      </p:sp>
      <p:sp>
        <p:nvSpPr>
          <p:cNvPr id="47" name="TextBox 46">
            <a:extLst>
              <a:ext uri="{FF2B5EF4-FFF2-40B4-BE49-F238E27FC236}">
                <a16:creationId xmlns:a16="http://schemas.microsoft.com/office/drawing/2014/main" id="{4C3BAD6B-8F1A-06D8-EB41-450CEDCD07C6}"/>
              </a:ext>
            </a:extLst>
          </p:cNvPr>
          <p:cNvSpPr txBox="1"/>
          <p:nvPr/>
        </p:nvSpPr>
        <p:spPr>
          <a:xfrm>
            <a:off x="9083000" y="4435860"/>
            <a:ext cx="627095" cy="276999"/>
          </a:xfrm>
          <a:prstGeom prst="rect">
            <a:avLst/>
          </a:prstGeom>
          <a:solidFill>
            <a:schemeClr val="bg1"/>
          </a:solidFill>
        </p:spPr>
        <p:txBody>
          <a:bodyPr wrap="none" rtlCol="0">
            <a:spAutoFit/>
          </a:bodyPr>
          <a:lstStyle/>
          <a:p>
            <a:r>
              <a:rPr lang="en-US" sz="1200"/>
              <a:t>PFS2</a:t>
            </a:r>
            <a:r>
              <a:rPr lang="en-US" sz="1200" baseline="30000"/>
              <a:t>†</a:t>
            </a:r>
          </a:p>
        </p:txBody>
      </p:sp>
      <p:sp>
        <p:nvSpPr>
          <p:cNvPr id="6" name="TextBox 5">
            <a:extLst>
              <a:ext uri="{FF2B5EF4-FFF2-40B4-BE49-F238E27FC236}">
                <a16:creationId xmlns:a16="http://schemas.microsoft.com/office/drawing/2014/main" id="{D5E7E09E-D039-2350-5E09-3DB25EE9879A}"/>
              </a:ext>
            </a:extLst>
          </p:cNvPr>
          <p:cNvSpPr txBox="1"/>
          <p:nvPr/>
        </p:nvSpPr>
        <p:spPr>
          <a:xfrm>
            <a:off x="2043193" y="5611354"/>
            <a:ext cx="8105613" cy="646331"/>
          </a:xfrm>
          <a:prstGeom prst="rect">
            <a:avLst/>
          </a:prstGeom>
          <a:solidFill>
            <a:schemeClr val="accent1"/>
          </a:solidFill>
        </p:spPr>
        <p:txBody>
          <a:bodyPr wrap="square">
            <a:spAutoFit/>
          </a:bodyPr>
          <a:lstStyle/>
          <a:p>
            <a:pPr algn="ctr"/>
            <a:r>
              <a:rPr lang="en-US" dirty="0">
                <a:solidFill>
                  <a:schemeClr val="bg1"/>
                </a:solidFill>
              </a:rPr>
              <a:t>M</a:t>
            </a:r>
            <a:r>
              <a:rPr lang="en-US" b="0" i="0" dirty="0">
                <a:solidFill>
                  <a:schemeClr val="bg1"/>
                </a:solidFill>
                <a:effectLst/>
              </a:rPr>
              <a:t>edian time before a patient required cytotoxic chemotherapy or an ADC:</a:t>
            </a:r>
          </a:p>
          <a:p>
            <a:pPr algn="ctr"/>
            <a:r>
              <a:rPr lang="en-US" b="0" i="0" dirty="0">
                <a:solidFill>
                  <a:schemeClr val="bg1"/>
                </a:solidFill>
                <a:effectLst/>
              </a:rPr>
              <a:t>22.6 months with </a:t>
            </a:r>
            <a:r>
              <a:rPr lang="en-US" b="0" i="0" dirty="0" err="1">
                <a:solidFill>
                  <a:schemeClr val="bg1"/>
                </a:solidFill>
                <a:effectLst/>
              </a:rPr>
              <a:t>camizestrant</a:t>
            </a:r>
            <a:r>
              <a:rPr lang="en-US" b="0" i="0">
                <a:solidFill>
                  <a:schemeClr val="bg1"/>
                </a:solidFill>
                <a:effectLst/>
              </a:rPr>
              <a:t> </a:t>
            </a:r>
            <a:r>
              <a:rPr lang="en-US">
                <a:solidFill>
                  <a:schemeClr val="bg1"/>
                </a:solidFill>
              </a:rPr>
              <a:t>vs </a:t>
            </a:r>
            <a:r>
              <a:rPr lang="en-US" b="0" i="0">
                <a:solidFill>
                  <a:schemeClr val="bg1"/>
                </a:solidFill>
                <a:effectLst/>
              </a:rPr>
              <a:t>18.7 </a:t>
            </a:r>
            <a:r>
              <a:rPr lang="en-US" b="0" i="0" dirty="0">
                <a:solidFill>
                  <a:schemeClr val="bg1"/>
                </a:solidFill>
                <a:effectLst/>
              </a:rPr>
              <a:t>months with an AI </a:t>
            </a:r>
            <a:r>
              <a:rPr lang="en-US" b="0" i="0">
                <a:solidFill>
                  <a:schemeClr val="bg1"/>
                </a:solidFill>
                <a:effectLst/>
              </a:rPr>
              <a:t>(HR, </a:t>
            </a:r>
            <a:r>
              <a:rPr lang="en-US" b="0" i="0" dirty="0">
                <a:solidFill>
                  <a:schemeClr val="bg1"/>
                </a:solidFill>
                <a:effectLst/>
              </a:rPr>
              <a:t>0.64)</a:t>
            </a:r>
            <a:endParaRPr lang="en-US" dirty="0">
              <a:solidFill>
                <a:schemeClr val="bg1"/>
              </a:solidFill>
            </a:endParaRPr>
          </a:p>
        </p:txBody>
      </p:sp>
    </p:spTree>
    <p:extLst>
      <p:ext uri="{BB962C8B-B14F-4D97-AF65-F5344CB8AC3E}">
        <p14:creationId xmlns:p14="http://schemas.microsoft.com/office/powerpoint/2010/main" val="2987081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C729E763-F1FC-12A3-2CED-288D0DEB01DD}"/>
            </a:ext>
          </a:extLst>
        </p:cNvPr>
        <p:cNvGrpSpPr/>
        <p:nvPr/>
      </p:nvGrpSpPr>
      <p:grpSpPr>
        <a:xfrm>
          <a:off x="0" y="0"/>
          <a:ext cx="0" cy="0"/>
          <a:chOff x="0" y="0"/>
          <a:chExt cx="0" cy="0"/>
        </a:xfrm>
      </p:grpSpPr>
      <p:graphicFrame>
        <p:nvGraphicFramePr>
          <p:cNvPr id="61" name="Table 60">
            <a:extLst>
              <a:ext uri="{FF2B5EF4-FFF2-40B4-BE49-F238E27FC236}">
                <a16:creationId xmlns:a16="http://schemas.microsoft.com/office/drawing/2014/main" id="{310CF881-901B-B3F1-7695-EBCB9080239A}"/>
              </a:ext>
            </a:extLst>
          </p:cNvPr>
          <p:cNvGraphicFramePr>
            <a:graphicFrameLocks noGrp="1"/>
          </p:cNvGraphicFramePr>
          <p:nvPr>
            <p:extLst>
              <p:ext uri="{D42A27DB-BD31-4B8C-83A1-F6EECF244321}">
                <p14:modId xmlns:p14="http://schemas.microsoft.com/office/powerpoint/2010/main" val="2474724157"/>
              </p:ext>
            </p:extLst>
          </p:nvPr>
        </p:nvGraphicFramePr>
        <p:xfrm>
          <a:off x="6616734" y="1218080"/>
          <a:ext cx="5387629" cy="1584960"/>
        </p:xfrm>
        <a:graphic>
          <a:graphicData uri="http://schemas.openxmlformats.org/drawingml/2006/table">
            <a:tbl>
              <a:tblPr firstRow="1" bandRow="1">
                <a:tableStyleId>{2D5ABB26-0587-4C30-8999-92F81FD0307C}</a:tableStyleId>
              </a:tblPr>
              <a:tblGrid>
                <a:gridCol w="2299981">
                  <a:extLst>
                    <a:ext uri="{9D8B030D-6E8A-4147-A177-3AD203B41FA5}">
                      <a16:colId xmlns:a16="http://schemas.microsoft.com/office/drawing/2014/main" val="14112071"/>
                    </a:ext>
                  </a:extLst>
                </a:gridCol>
                <a:gridCol w="1543824">
                  <a:extLst>
                    <a:ext uri="{9D8B030D-6E8A-4147-A177-3AD203B41FA5}">
                      <a16:colId xmlns:a16="http://schemas.microsoft.com/office/drawing/2014/main" val="633949007"/>
                    </a:ext>
                  </a:extLst>
                </a:gridCol>
                <a:gridCol w="1543824">
                  <a:extLst>
                    <a:ext uri="{9D8B030D-6E8A-4147-A177-3AD203B41FA5}">
                      <a16:colId xmlns:a16="http://schemas.microsoft.com/office/drawing/2014/main" val="665086529"/>
                    </a:ext>
                  </a:extLst>
                </a:gridCol>
              </a:tblGrid>
              <a:tr h="0">
                <a:tc>
                  <a:txBody>
                    <a:bodyPr/>
                    <a:lstStyle>
                      <a:lvl1pPr marL="0" algn="l" defTabSz="457200" rtl="0" eaLnBrk="1" latinLnBrk="0" hangingPunct="1">
                        <a:defRPr sz="1800" b="1" kern="1200">
                          <a:solidFill>
                            <a:schemeClr val="lt1"/>
                          </a:solidFill>
                          <a:latin typeface="Calibri"/>
                          <a:ea typeface="Heiti SC Light"/>
                          <a:cs typeface="Heiti SC Light"/>
                        </a:defRPr>
                      </a:lvl1pPr>
                      <a:lvl2pPr marL="457200" algn="l" defTabSz="457200" rtl="0" eaLnBrk="1" latinLnBrk="0" hangingPunct="1">
                        <a:defRPr sz="1800" b="1" kern="1200">
                          <a:solidFill>
                            <a:schemeClr val="lt1"/>
                          </a:solidFill>
                          <a:latin typeface="Calibri"/>
                          <a:ea typeface="Heiti SC Light"/>
                          <a:cs typeface="Heiti SC Light"/>
                        </a:defRPr>
                      </a:lvl2pPr>
                      <a:lvl3pPr marL="914400" algn="l" defTabSz="457200" rtl="0" eaLnBrk="1" latinLnBrk="0" hangingPunct="1">
                        <a:defRPr sz="1800" b="1" kern="1200">
                          <a:solidFill>
                            <a:schemeClr val="lt1"/>
                          </a:solidFill>
                          <a:latin typeface="Calibri"/>
                          <a:ea typeface="Heiti SC Light"/>
                          <a:cs typeface="Heiti SC Light"/>
                        </a:defRPr>
                      </a:lvl3pPr>
                      <a:lvl4pPr marL="1371600" algn="l" defTabSz="457200" rtl="0" eaLnBrk="1" latinLnBrk="0" hangingPunct="1">
                        <a:defRPr sz="1800" b="1" kern="1200">
                          <a:solidFill>
                            <a:schemeClr val="lt1"/>
                          </a:solidFill>
                          <a:latin typeface="Calibri"/>
                          <a:ea typeface="Heiti SC Light"/>
                          <a:cs typeface="Heiti SC Light"/>
                        </a:defRPr>
                      </a:lvl4pPr>
                      <a:lvl5pPr marL="1828800" algn="l" defTabSz="457200" rtl="0" eaLnBrk="1" latinLnBrk="0" hangingPunct="1">
                        <a:defRPr sz="1800" b="1" kern="1200">
                          <a:solidFill>
                            <a:schemeClr val="lt1"/>
                          </a:solidFill>
                          <a:latin typeface="Calibri"/>
                          <a:ea typeface="Heiti SC Light"/>
                          <a:cs typeface="Heiti SC Light"/>
                        </a:defRPr>
                      </a:lvl5pPr>
                      <a:lvl6pPr marL="2286000" algn="l" defTabSz="457200" rtl="0" eaLnBrk="1" latinLnBrk="0" hangingPunct="1">
                        <a:defRPr sz="1800" b="1" kern="1200">
                          <a:solidFill>
                            <a:schemeClr val="lt1"/>
                          </a:solidFill>
                          <a:latin typeface="Calibri"/>
                          <a:ea typeface="Heiti SC Light"/>
                          <a:cs typeface="Heiti SC Light"/>
                        </a:defRPr>
                      </a:lvl6pPr>
                      <a:lvl7pPr marL="2743200" algn="l" defTabSz="457200" rtl="0" eaLnBrk="1" latinLnBrk="0" hangingPunct="1">
                        <a:defRPr sz="1800" b="1" kern="1200">
                          <a:solidFill>
                            <a:schemeClr val="lt1"/>
                          </a:solidFill>
                          <a:latin typeface="Calibri"/>
                          <a:ea typeface="Heiti SC Light"/>
                          <a:cs typeface="Heiti SC Light"/>
                        </a:defRPr>
                      </a:lvl7pPr>
                      <a:lvl8pPr marL="3200400" algn="l" defTabSz="457200" rtl="0" eaLnBrk="1" latinLnBrk="0" hangingPunct="1">
                        <a:defRPr sz="1800" b="1" kern="1200">
                          <a:solidFill>
                            <a:schemeClr val="lt1"/>
                          </a:solidFill>
                          <a:latin typeface="Calibri"/>
                          <a:ea typeface="Heiti SC Light"/>
                          <a:cs typeface="Heiti SC Light"/>
                        </a:defRPr>
                      </a:lvl8pPr>
                      <a:lvl9pPr marL="3657600" algn="l" defTabSz="457200" rtl="0" eaLnBrk="1" latinLnBrk="0" hangingPunct="1">
                        <a:defRPr sz="1800" b="1" kern="1200">
                          <a:solidFill>
                            <a:schemeClr val="lt1"/>
                          </a:solidFill>
                          <a:latin typeface="Calibri"/>
                          <a:ea typeface="Heiti SC Light"/>
                          <a:cs typeface="Heiti SC Light"/>
                        </a:defRPr>
                      </a:lvl9pPr>
                    </a:lstStyle>
                    <a:p>
                      <a:endParaRPr lang="en-US" sz="1400" noProof="0">
                        <a:solidFill>
                          <a:schemeClr val="bg1"/>
                        </a:solidFill>
                        <a:latin typeface="+mj-lt"/>
                        <a:cs typeface="Arial" pitchFamily="34" charset="0"/>
                      </a:endParaRPr>
                    </a:p>
                  </a:txBody>
                  <a:tcPr marL="45720" marR="457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bg1"/>
                          </a:solidFill>
                          <a:effectLst/>
                          <a:uLnTx/>
                          <a:uFillTx/>
                          <a:latin typeface="+mj-lt"/>
                          <a:ea typeface="+mn-ea"/>
                          <a:cs typeface="Arial" panose="020B0604020202020204" pitchFamily="34" charset="0"/>
                        </a:rPr>
                        <a:t>Camizestrant + CDK4/6i (N=157)</a:t>
                      </a:r>
                      <a:endParaRPr kumimoji="0" lang="en-US" sz="1200" noProof="0" dirty="0">
                        <a:latin typeface="+mj-lt"/>
                        <a:cs typeface="Arial" panose="020B0604020202020204" pitchFamily="34" charset="0"/>
                      </a:endParaRPr>
                    </a:p>
                  </a:txBody>
                  <a:tcPr marL="45720" marR="457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bg1"/>
                          </a:solidFill>
                          <a:effectLst/>
                          <a:uLnTx/>
                          <a:uFillTx/>
                          <a:latin typeface="+mj-lt"/>
                          <a:ea typeface="+mn-ea"/>
                          <a:cs typeface="Arial" panose="020B0604020202020204" pitchFamily="34" charset="0"/>
                        </a:rPr>
                        <a:t>AI +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bg1"/>
                          </a:solidFill>
                          <a:effectLst/>
                          <a:uLnTx/>
                          <a:uFillTx/>
                          <a:latin typeface="+mj-lt"/>
                          <a:ea typeface="+mn-ea"/>
                          <a:cs typeface="Arial" panose="020B0604020202020204" pitchFamily="34" charset="0"/>
                        </a:rPr>
                        <a:t>CDK4/6i (N=158)</a:t>
                      </a:r>
                      <a:endParaRPr kumimoji="0" lang="en-US" sz="1200" noProof="0" dirty="0">
                        <a:latin typeface="+mj-lt"/>
                        <a:cs typeface="Arial" panose="020B0604020202020204" pitchFamily="34" charset="0"/>
                      </a:endParaRPr>
                    </a:p>
                  </a:txBody>
                  <a:tcPr marL="45720" marR="457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518073165"/>
                  </a:ext>
                </a:extLst>
              </a:tr>
              <a:tr h="189154">
                <a:tc>
                  <a:txBody>
                    <a:bodyPr/>
                    <a:lstStyle/>
                    <a:p>
                      <a:pPr algn="r">
                        <a:spcBef>
                          <a:spcPts val="0"/>
                        </a:spcBef>
                        <a:spcAft>
                          <a:spcPts val="0"/>
                        </a:spcAft>
                      </a:pPr>
                      <a:r>
                        <a:rPr lang="en-US" sz="1400" kern="1200" baseline="0" noProof="0">
                          <a:solidFill>
                            <a:schemeClr val="tx1"/>
                          </a:solidFill>
                          <a:latin typeface="+mj-lt"/>
                          <a:ea typeface="Heiti SC Light"/>
                          <a:cs typeface="Arial" panose="020B0604020202020204" pitchFamily="34" charset="0"/>
                        </a:rPr>
                        <a:t>PFS events</a:t>
                      </a:r>
                      <a:endParaRPr lang="en-US" sz="1400" kern="1200" baseline="0" noProof="0" dirty="0">
                        <a:solidFill>
                          <a:schemeClr val="tx1"/>
                        </a:solidFill>
                        <a:latin typeface="+mj-lt"/>
                        <a:ea typeface="Heiti SC Light"/>
                        <a:cs typeface="Arial" panose="020B0604020202020204"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alpha val="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kumimoji="0" lang="en-US" sz="1400" b="0" i="0" u="none" strike="noStrike" kern="1200" cap="none" spc="0" normalizeH="0" baseline="0" noProof="0">
                          <a:ln>
                            <a:noFill/>
                          </a:ln>
                          <a:solidFill>
                            <a:schemeClr val="tx1"/>
                          </a:solidFill>
                          <a:effectLst/>
                          <a:uLnTx/>
                          <a:uFillTx/>
                          <a:latin typeface="+mj-lt"/>
                          <a:ea typeface="Calibri"/>
                          <a:cs typeface="Times New Roman"/>
                        </a:rPr>
                        <a:t>71</a:t>
                      </a:r>
                      <a:endParaRPr kumimoji="0" lang="en-US" sz="1400" b="0" i="0" u="none" strike="noStrike" kern="1200" cap="none" spc="0" normalizeH="0" baseline="0" noProof="0" dirty="0">
                        <a:ln>
                          <a:noFill/>
                        </a:ln>
                        <a:solidFill>
                          <a:schemeClr val="tx1"/>
                        </a:solidFill>
                        <a:effectLst/>
                        <a:uLnTx/>
                        <a:uFillTx/>
                        <a:latin typeface="+mj-lt"/>
                        <a:ea typeface="Calibri"/>
                        <a:cs typeface="Times New Roman"/>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kumimoji="0" lang="en-US" sz="1400" b="0" i="0" u="none" strike="noStrike" kern="1200" cap="none" spc="0" normalizeH="0" baseline="0" noProof="0">
                          <a:ln>
                            <a:noFill/>
                          </a:ln>
                          <a:solidFill>
                            <a:schemeClr val="tx1"/>
                          </a:solidFill>
                          <a:effectLst/>
                          <a:uLnTx/>
                          <a:uFillTx/>
                          <a:latin typeface="+mj-lt"/>
                          <a:ea typeface="Calibri"/>
                          <a:cs typeface="Times New Roman"/>
                        </a:rPr>
                        <a:t>100</a:t>
                      </a:r>
                      <a:endParaRPr kumimoji="0" lang="en-US" sz="1400" b="0" i="0" u="none" strike="noStrike" kern="1200" cap="none" spc="0" normalizeH="0" baseline="0" noProof="0" dirty="0">
                        <a:ln>
                          <a:noFill/>
                        </a:ln>
                        <a:solidFill>
                          <a:schemeClr val="tx1"/>
                        </a:solidFill>
                        <a:effectLst/>
                        <a:uLnTx/>
                        <a:uFillTx/>
                        <a:latin typeface="+mj-lt"/>
                        <a:ea typeface="Calibri"/>
                        <a:cs typeface="Times New Roman"/>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extLst>
                  <a:ext uri="{0D108BD9-81ED-4DB2-BD59-A6C34878D82A}">
                    <a16:rowId xmlns:a16="http://schemas.microsoft.com/office/drawing/2014/main" val="2543757133"/>
                  </a:ext>
                </a:extLst>
              </a:tr>
              <a:tr h="189154">
                <a:tc>
                  <a:txBody>
                    <a:bodyPr/>
                    <a:lstStyle>
                      <a:lvl1pPr marL="0" algn="l" defTabSz="457200" rtl="0" eaLnBrk="1" latinLnBrk="0" hangingPunct="1">
                        <a:defRPr sz="1800" kern="1200">
                          <a:solidFill>
                            <a:schemeClr val="dk1"/>
                          </a:solidFill>
                          <a:latin typeface="Calibri"/>
                          <a:ea typeface="Heiti SC Light"/>
                          <a:cs typeface="Heiti SC Light"/>
                        </a:defRPr>
                      </a:lvl1pPr>
                      <a:lvl2pPr marL="457200" algn="l" defTabSz="457200" rtl="0" eaLnBrk="1" latinLnBrk="0" hangingPunct="1">
                        <a:defRPr sz="1800" kern="1200">
                          <a:solidFill>
                            <a:schemeClr val="dk1"/>
                          </a:solidFill>
                          <a:latin typeface="Calibri"/>
                          <a:ea typeface="Heiti SC Light"/>
                          <a:cs typeface="Heiti SC Light"/>
                        </a:defRPr>
                      </a:lvl2pPr>
                      <a:lvl3pPr marL="914400" algn="l" defTabSz="457200" rtl="0" eaLnBrk="1" latinLnBrk="0" hangingPunct="1">
                        <a:defRPr sz="1800" kern="1200">
                          <a:solidFill>
                            <a:schemeClr val="dk1"/>
                          </a:solidFill>
                          <a:latin typeface="Calibri"/>
                          <a:ea typeface="Heiti SC Light"/>
                          <a:cs typeface="Heiti SC Light"/>
                        </a:defRPr>
                      </a:lvl3pPr>
                      <a:lvl4pPr marL="1371600" algn="l" defTabSz="457200" rtl="0" eaLnBrk="1" latinLnBrk="0" hangingPunct="1">
                        <a:defRPr sz="1800" kern="1200">
                          <a:solidFill>
                            <a:schemeClr val="dk1"/>
                          </a:solidFill>
                          <a:latin typeface="Calibri"/>
                          <a:ea typeface="Heiti SC Light"/>
                          <a:cs typeface="Heiti SC Light"/>
                        </a:defRPr>
                      </a:lvl4pPr>
                      <a:lvl5pPr marL="1828800" algn="l" defTabSz="457200" rtl="0" eaLnBrk="1" latinLnBrk="0" hangingPunct="1">
                        <a:defRPr sz="1800" kern="1200">
                          <a:solidFill>
                            <a:schemeClr val="dk1"/>
                          </a:solidFill>
                          <a:latin typeface="Calibri"/>
                          <a:ea typeface="Heiti SC Light"/>
                          <a:cs typeface="Heiti SC Light"/>
                        </a:defRPr>
                      </a:lvl5pPr>
                      <a:lvl6pPr marL="2286000" algn="l" defTabSz="457200" rtl="0" eaLnBrk="1" latinLnBrk="0" hangingPunct="1">
                        <a:defRPr sz="1800" kern="1200">
                          <a:solidFill>
                            <a:schemeClr val="dk1"/>
                          </a:solidFill>
                          <a:latin typeface="Calibri"/>
                          <a:ea typeface="Heiti SC Light"/>
                          <a:cs typeface="Heiti SC Light"/>
                        </a:defRPr>
                      </a:lvl6pPr>
                      <a:lvl7pPr marL="2743200" algn="l" defTabSz="457200" rtl="0" eaLnBrk="1" latinLnBrk="0" hangingPunct="1">
                        <a:defRPr sz="1800" kern="1200">
                          <a:solidFill>
                            <a:schemeClr val="dk1"/>
                          </a:solidFill>
                          <a:latin typeface="Calibri"/>
                          <a:ea typeface="Heiti SC Light"/>
                          <a:cs typeface="Heiti SC Light"/>
                        </a:defRPr>
                      </a:lvl7pPr>
                      <a:lvl8pPr marL="3200400" algn="l" defTabSz="457200" rtl="0" eaLnBrk="1" latinLnBrk="0" hangingPunct="1">
                        <a:defRPr sz="1800" kern="1200">
                          <a:solidFill>
                            <a:schemeClr val="dk1"/>
                          </a:solidFill>
                          <a:latin typeface="Calibri"/>
                          <a:ea typeface="Heiti SC Light"/>
                          <a:cs typeface="Heiti SC Light"/>
                        </a:defRPr>
                      </a:lvl8pPr>
                      <a:lvl9pPr marL="3657600" algn="l" defTabSz="457200" rtl="0" eaLnBrk="1" latinLnBrk="0" hangingPunct="1">
                        <a:defRPr sz="1800" kern="1200">
                          <a:solidFill>
                            <a:schemeClr val="dk1"/>
                          </a:solidFill>
                          <a:latin typeface="Calibri"/>
                          <a:ea typeface="Heiti SC Light"/>
                          <a:cs typeface="Heiti SC Light"/>
                        </a:defRPr>
                      </a:lvl9pPr>
                    </a:lstStyle>
                    <a:p>
                      <a:pPr algn="r">
                        <a:spcBef>
                          <a:spcPts val="0"/>
                        </a:spcBef>
                        <a:spcAft>
                          <a:spcPts val="0"/>
                        </a:spcAft>
                      </a:pPr>
                      <a:r>
                        <a:rPr lang="en-US" sz="1400" noProof="0">
                          <a:solidFill>
                            <a:schemeClr val="tx1"/>
                          </a:solidFill>
                          <a:latin typeface="+mj-lt"/>
                          <a:cs typeface="Arial" panose="020B0604020202020204" pitchFamily="34" charset="0"/>
                        </a:rPr>
                        <a:t>Median PFS (95%</a:t>
                      </a:r>
                      <a:r>
                        <a:rPr lang="en-US" sz="1400" baseline="0" noProof="0">
                          <a:solidFill>
                            <a:schemeClr val="tx1"/>
                          </a:solidFill>
                          <a:latin typeface="+mj-lt"/>
                          <a:cs typeface="Arial" panose="020B0604020202020204" pitchFamily="34" charset="0"/>
                        </a:rPr>
                        <a:t> CI); months</a:t>
                      </a:r>
                      <a:endParaRPr lang="en-US" sz="1400" b="1" noProof="0">
                        <a:solidFill>
                          <a:schemeClr val="tx1"/>
                        </a:solidFill>
                        <a:latin typeface="+mj-lt"/>
                        <a:cs typeface="Arial" pitchFamily="34" charset="0"/>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chemeClr val="tx1"/>
                          </a:solidFill>
                          <a:effectLst/>
                          <a:uLnTx/>
                          <a:uFillTx/>
                          <a:latin typeface="+mj-lt"/>
                          <a:ea typeface="+mn-ea"/>
                          <a:cs typeface="Times New Roman"/>
                        </a:rPr>
                        <a:t>16.0 </a:t>
                      </a:r>
                      <a:r>
                        <a:rPr kumimoji="0" lang="en-US" sz="1400" b="0" i="0" u="none" strike="noStrike" kern="1200" cap="none" spc="0" normalizeH="0" baseline="0" noProof="0">
                          <a:ln>
                            <a:noFill/>
                          </a:ln>
                          <a:solidFill>
                            <a:schemeClr val="tx1"/>
                          </a:solidFill>
                          <a:effectLst/>
                          <a:uLnTx/>
                          <a:uFillTx/>
                          <a:latin typeface="+mj-lt"/>
                          <a:ea typeface="+mn-ea"/>
                          <a:cs typeface="Times New Roman"/>
                        </a:rPr>
                        <a:t>(12.7–18.2)</a:t>
                      </a:r>
                      <a:endParaRPr kumimoji="0" lang="en-US" sz="1400" b="0" i="0" u="none" strike="noStrike" kern="1200" cap="none" spc="0" normalizeH="0" baseline="0" noProof="0" dirty="0">
                        <a:ln>
                          <a:noFill/>
                        </a:ln>
                        <a:solidFill>
                          <a:schemeClr val="tx1"/>
                        </a:solidFill>
                        <a:effectLst/>
                        <a:uLnTx/>
                        <a:uFillTx/>
                        <a:latin typeface="+mj-lt"/>
                        <a:ea typeface="Calibri"/>
                        <a:cs typeface="Times New Roman"/>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alpha val="2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chemeClr val="tx1"/>
                          </a:solidFill>
                          <a:effectLst/>
                          <a:uLnTx/>
                          <a:uFillTx/>
                          <a:latin typeface="+mj-lt"/>
                          <a:ea typeface="+mn-ea"/>
                          <a:cs typeface="Times New Roman"/>
                        </a:rPr>
                        <a:t>9.2 </a:t>
                      </a:r>
                      <a:r>
                        <a:rPr kumimoji="0" lang="en-US" sz="1400" b="0" i="0" u="none" strike="noStrike" kern="1200" cap="none" spc="0" normalizeH="0" baseline="0" noProof="0">
                          <a:ln>
                            <a:noFill/>
                          </a:ln>
                          <a:solidFill>
                            <a:schemeClr val="tx1"/>
                          </a:solidFill>
                          <a:effectLst/>
                          <a:uLnTx/>
                          <a:uFillTx/>
                          <a:latin typeface="+mj-lt"/>
                          <a:ea typeface="+mn-ea"/>
                          <a:cs typeface="Times New Roman"/>
                        </a:rPr>
                        <a:t>(7.2–9.5)</a:t>
                      </a:r>
                      <a:endParaRPr kumimoji="0" lang="en-US" sz="1400" b="0" i="0" u="none" strike="noStrike" kern="1200" cap="none" spc="0" normalizeH="0" baseline="0" noProof="0" dirty="0">
                        <a:ln>
                          <a:noFill/>
                        </a:ln>
                        <a:solidFill>
                          <a:schemeClr val="tx1"/>
                        </a:solidFill>
                        <a:effectLst/>
                        <a:uLnTx/>
                        <a:uFillTx/>
                        <a:latin typeface="+mj-lt"/>
                        <a:ea typeface="Calibri"/>
                        <a:cs typeface="Times New Roman"/>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25000"/>
                      </a:srgbClr>
                    </a:solidFill>
                  </a:tcPr>
                </a:tc>
                <a:extLst>
                  <a:ext uri="{0D108BD9-81ED-4DB2-BD59-A6C34878D82A}">
                    <a16:rowId xmlns:a16="http://schemas.microsoft.com/office/drawing/2014/main" val="3143896891"/>
                  </a:ext>
                </a:extLst>
              </a:tr>
              <a:tr h="189154">
                <a:tc gridSpan="3">
                  <a:txBody>
                    <a:bodyPr/>
                    <a:lstStyle/>
                    <a:p>
                      <a:pPr algn="ctr">
                        <a:spcBef>
                          <a:spcPts val="0"/>
                        </a:spcBef>
                        <a:spcAft>
                          <a:spcPts val="0"/>
                        </a:spcAft>
                      </a:pPr>
                      <a:r>
                        <a:rPr lang="en-US" sz="1400" noProof="0">
                          <a:solidFill>
                            <a:schemeClr val="tx1"/>
                          </a:solidFill>
                          <a:latin typeface="+mj-lt"/>
                          <a:cs typeface="Arial" panose="020B0604020202020204" pitchFamily="34" charset="0"/>
                        </a:rPr>
                        <a:t>Adjusted HR (95% CI): </a:t>
                      </a:r>
                      <a:r>
                        <a:rPr kumimoji="0" lang="en-US" sz="1400" b="1" i="0" u="none" strike="noStrike" kern="1200" cap="none" spc="0" normalizeH="0" baseline="0" noProof="0">
                          <a:ln>
                            <a:noFill/>
                          </a:ln>
                          <a:solidFill>
                            <a:schemeClr val="tx1"/>
                          </a:solidFill>
                          <a:effectLst/>
                          <a:uLnTx/>
                          <a:uFillTx/>
                          <a:latin typeface="+mj-lt"/>
                          <a:ea typeface="+mn-ea"/>
                          <a:cs typeface="Times New Roman"/>
                        </a:rPr>
                        <a:t>0.44 (0.31</a:t>
                      </a:r>
                      <a:r>
                        <a:rPr kumimoji="0" lang="en-US" sz="1400" b="0" i="0" u="none" strike="noStrike" kern="1200" cap="none" spc="0" normalizeH="0" baseline="0" noProof="0">
                          <a:ln>
                            <a:noFill/>
                          </a:ln>
                          <a:solidFill>
                            <a:schemeClr val="tx1"/>
                          </a:solidFill>
                          <a:effectLst/>
                          <a:uLnTx/>
                          <a:uFillTx/>
                          <a:latin typeface="+mj-lt"/>
                          <a:ea typeface="+mn-ea"/>
                          <a:cs typeface="Times New Roman"/>
                        </a:rPr>
                        <a:t>–</a:t>
                      </a:r>
                      <a:r>
                        <a:rPr kumimoji="0" lang="en-US" sz="1400" b="1" i="0" u="none" strike="noStrike" kern="1200" cap="none" spc="0" normalizeH="0" baseline="0" noProof="0">
                          <a:ln>
                            <a:noFill/>
                          </a:ln>
                          <a:solidFill>
                            <a:schemeClr val="tx1"/>
                          </a:solidFill>
                          <a:effectLst/>
                          <a:uLnTx/>
                          <a:uFillTx/>
                          <a:latin typeface="+mj-lt"/>
                          <a:ea typeface="+mn-ea"/>
                          <a:cs typeface="Times New Roman"/>
                        </a:rPr>
                        <a:t>0.60); </a:t>
                      </a:r>
                      <a:r>
                        <a:rPr kumimoji="0" lang="en-US" sz="1400" b="1" i="1" u="none" strike="noStrike" kern="1200" cap="none" spc="0" normalizeH="0" baseline="0" noProof="0">
                          <a:ln>
                            <a:noFill/>
                          </a:ln>
                          <a:solidFill>
                            <a:schemeClr val="tx1"/>
                          </a:solidFill>
                          <a:effectLst/>
                          <a:uLnTx/>
                          <a:uFillTx/>
                          <a:latin typeface="+mj-lt"/>
                          <a:ea typeface="+mn-ea"/>
                          <a:cs typeface="Times New Roman"/>
                        </a:rPr>
                        <a:t>P </a:t>
                      </a:r>
                      <a:r>
                        <a:rPr kumimoji="0" lang="en-US" sz="1400" b="1" i="0" u="none" strike="noStrike" kern="1200" cap="none" spc="0" normalizeH="0" baseline="0" noProof="0">
                          <a:ln>
                            <a:noFill/>
                          </a:ln>
                          <a:solidFill>
                            <a:schemeClr val="tx1"/>
                          </a:solidFill>
                          <a:effectLst/>
                          <a:uLnTx/>
                          <a:uFillTx/>
                          <a:latin typeface="+mj-lt"/>
                          <a:ea typeface="+mn-ea"/>
                          <a:cs typeface="Times New Roman"/>
                        </a:rPr>
                        <a:t>&lt; 0.0001</a:t>
                      </a:r>
                      <a:endParaRPr kumimoji="0" lang="en-US" sz="1400" b="0" i="0" u="none" strike="noStrike" kern="1200" cap="none" spc="0" normalizeH="0" baseline="0" noProof="0" dirty="0">
                        <a:ln>
                          <a:noFill/>
                        </a:ln>
                        <a:solidFill>
                          <a:schemeClr val="tx1"/>
                        </a:solidFill>
                        <a:effectLst/>
                        <a:uLnTx/>
                        <a:uFillTx/>
                        <a:latin typeface="+mj-lt"/>
                        <a:cs typeface="Times New Roman"/>
                      </a:endParaRPr>
                    </a:p>
                  </a:txBody>
                  <a:tcPr marL="45720" marR="45720" anchor="ctr">
                    <a:lnL w="12700" cap="flat" cmpd="sng" algn="ctr">
                      <a:noFill/>
                      <a:prstDash val="solid"/>
                      <a:round/>
                      <a:headEnd type="none" w="med" len="med"/>
                      <a:tailEnd type="none" w="med" len="med"/>
                    </a:lnL>
                    <a:lnR>
                      <a:noFill/>
                    </a:lnR>
                    <a:lnT w="9525" cap="flat" cmpd="sng" algn="ctr">
                      <a:solidFill>
                        <a:schemeClr val="bg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75000"/>
                        <a:alpha val="10000"/>
                      </a:schemeClr>
                    </a:solidFill>
                  </a:tcPr>
                </a:tc>
                <a:tc hMerge="1">
                  <a:txBody>
                    <a:bodyPr/>
                    <a:lstStyle/>
                    <a:p>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DF6E5"/>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endParaRPr kumimoji="0" lang="en-GB" sz="1600" b="0" i="0" u="none" strike="noStrike" kern="1200" cap="none" spc="0" normalizeH="0" baseline="0" noProof="0">
                        <a:ln>
                          <a:noFill/>
                        </a:ln>
                        <a:solidFill>
                          <a:schemeClr val="tx1"/>
                        </a:solidFill>
                        <a:effectLst/>
                        <a:uLnTx/>
                        <a:uFillTx/>
                        <a:latin typeface="Arial"/>
                        <a:ea typeface="Calibri"/>
                        <a:cs typeface="Times New Roman"/>
                      </a:endParaRPr>
                    </a:p>
                  </a:txBody>
                  <a:tcPr marL="68580" marR="68580" marT="0" marB="0" anchor="ctr"/>
                </a:tc>
                <a:extLst>
                  <a:ext uri="{0D108BD9-81ED-4DB2-BD59-A6C34878D82A}">
                    <a16:rowId xmlns:a16="http://schemas.microsoft.com/office/drawing/2014/main" val="164111990"/>
                  </a:ext>
                </a:extLst>
              </a:tr>
            </a:tbl>
          </a:graphicData>
        </a:graphic>
      </p:graphicFrame>
      <p:sp>
        <p:nvSpPr>
          <p:cNvPr id="62" name="TextBox 61">
            <a:extLst>
              <a:ext uri="{FF2B5EF4-FFF2-40B4-BE49-F238E27FC236}">
                <a16:creationId xmlns:a16="http://schemas.microsoft.com/office/drawing/2014/main" id="{1186DC06-0B47-77A4-410A-2D8ADFC99724}"/>
              </a:ext>
            </a:extLst>
          </p:cNvPr>
          <p:cNvSpPr txBox="1"/>
          <p:nvPr/>
        </p:nvSpPr>
        <p:spPr>
          <a:xfrm>
            <a:off x="7136620" y="4202388"/>
            <a:ext cx="48533" cy="294690"/>
          </a:xfrm>
          <a:prstGeom prst="rect">
            <a:avLst/>
          </a:prstGeom>
          <a:noFill/>
          <a:ln>
            <a:noFill/>
          </a:ln>
        </p:spPr>
        <p:txBody>
          <a:bodyPr wrap="none" lIns="24000" tIns="24000" rIns="24000" bIns="24000" rtlCol="0">
            <a:spAutoFit/>
          </a:bodyPr>
          <a:lstStyle/>
          <a:p>
            <a:pPr marL="0" marR="0" lvl="0" indent="0" algn="ctr"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Arial" pitchFamily="34" charset="0"/>
              <a:ea typeface="Heiti SC Light" charset="-122"/>
              <a:cs typeface="Arial" pitchFamily="34" charset="0"/>
              <a:sym typeface="Gill Sans" charset="0"/>
            </a:endParaRPr>
          </a:p>
        </p:txBody>
      </p:sp>
      <p:graphicFrame>
        <p:nvGraphicFramePr>
          <p:cNvPr id="63" name="Table 62">
            <a:extLst>
              <a:ext uri="{FF2B5EF4-FFF2-40B4-BE49-F238E27FC236}">
                <a16:creationId xmlns:a16="http://schemas.microsoft.com/office/drawing/2014/main" id="{920C0C17-B258-8769-480F-925BDEEC85BA}"/>
              </a:ext>
            </a:extLst>
          </p:cNvPr>
          <p:cNvGraphicFramePr>
            <a:graphicFrameLocks noGrp="1"/>
          </p:cNvGraphicFramePr>
          <p:nvPr>
            <p:extLst>
              <p:ext uri="{D42A27DB-BD31-4B8C-83A1-F6EECF244321}">
                <p14:modId xmlns:p14="http://schemas.microsoft.com/office/powerpoint/2010/main" val="3959601949"/>
              </p:ext>
            </p:extLst>
          </p:nvPr>
        </p:nvGraphicFramePr>
        <p:xfrm>
          <a:off x="370114" y="4980307"/>
          <a:ext cx="11393261" cy="1134166"/>
        </p:xfrm>
        <a:graphic>
          <a:graphicData uri="http://schemas.openxmlformats.org/drawingml/2006/table">
            <a:tbl>
              <a:tblPr>
                <a:tableStyleId>{3B4B98B0-60AC-42C2-AFA5-B58CD77FA1E5}</a:tableStyleId>
              </a:tblPr>
              <a:tblGrid>
                <a:gridCol w="1957433">
                  <a:extLst>
                    <a:ext uri="{9D8B030D-6E8A-4147-A177-3AD203B41FA5}">
                      <a16:colId xmlns:a16="http://schemas.microsoft.com/office/drawing/2014/main" val="3763772023"/>
                    </a:ext>
                  </a:extLst>
                </a:gridCol>
                <a:gridCol w="786319">
                  <a:extLst>
                    <a:ext uri="{9D8B030D-6E8A-4147-A177-3AD203B41FA5}">
                      <a16:colId xmlns:a16="http://schemas.microsoft.com/office/drawing/2014/main" val="2189808986"/>
                    </a:ext>
                  </a:extLst>
                </a:gridCol>
                <a:gridCol w="786319">
                  <a:extLst>
                    <a:ext uri="{9D8B030D-6E8A-4147-A177-3AD203B41FA5}">
                      <a16:colId xmlns:a16="http://schemas.microsoft.com/office/drawing/2014/main" val="3009191814"/>
                    </a:ext>
                  </a:extLst>
                </a:gridCol>
                <a:gridCol w="786319">
                  <a:extLst>
                    <a:ext uri="{9D8B030D-6E8A-4147-A177-3AD203B41FA5}">
                      <a16:colId xmlns:a16="http://schemas.microsoft.com/office/drawing/2014/main" val="1514281170"/>
                    </a:ext>
                  </a:extLst>
                </a:gridCol>
                <a:gridCol w="786319">
                  <a:extLst>
                    <a:ext uri="{9D8B030D-6E8A-4147-A177-3AD203B41FA5}">
                      <a16:colId xmlns:a16="http://schemas.microsoft.com/office/drawing/2014/main" val="3650433432"/>
                    </a:ext>
                  </a:extLst>
                </a:gridCol>
                <a:gridCol w="786319">
                  <a:extLst>
                    <a:ext uri="{9D8B030D-6E8A-4147-A177-3AD203B41FA5}">
                      <a16:colId xmlns:a16="http://schemas.microsoft.com/office/drawing/2014/main" val="955500009"/>
                    </a:ext>
                  </a:extLst>
                </a:gridCol>
                <a:gridCol w="786319">
                  <a:extLst>
                    <a:ext uri="{9D8B030D-6E8A-4147-A177-3AD203B41FA5}">
                      <a16:colId xmlns:a16="http://schemas.microsoft.com/office/drawing/2014/main" val="1278458126"/>
                    </a:ext>
                  </a:extLst>
                </a:gridCol>
                <a:gridCol w="786319">
                  <a:extLst>
                    <a:ext uri="{9D8B030D-6E8A-4147-A177-3AD203B41FA5}">
                      <a16:colId xmlns:a16="http://schemas.microsoft.com/office/drawing/2014/main" val="1346376014"/>
                    </a:ext>
                  </a:extLst>
                </a:gridCol>
                <a:gridCol w="786319">
                  <a:extLst>
                    <a:ext uri="{9D8B030D-6E8A-4147-A177-3AD203B41FA5}">
                      <a16:colId xmlns:a16="http://schemas.microsoft.com/office/drawing/2014/main" val="1062588295"/>
                    </a:ext>
                  </a:extLst>
                </a:gridCol>
                <a:gridCol w="786319">
                  <a:extLst>
                    <a:ext uri="{9D8B030D-6E8A-4147-A177-3AD203B41FA5}">
                      <a16:colId xmlns:a16="http://schemas.microsoft.com/office/drawing/2014/main" val="2944766899"/>
                    </a:ext>
                  </a:extLst>
                </a:gridCol>
                <a:gridCol w="786319">
                  <a:extLst>
                    <a:ext uri="{9D8B030D-6E8A-4147-A177-3AD203B41FA5}">
                      <a16:colId xmlns:a16="http://schemas.microsoft.com/office/drawing/2014/main" val="371397069"/>
                    </a:ext>
                  </a:extLst>
                </a:gridCol>
                <a:gridCol w="786319">
                  <a:extLst>
                    <a:ext uri="{9D8B030D-6E8A-4147-A177-3AD203B41FA5}">
                      <a16:colId xmlns:a16="http://schemas.microsoft.com/office/drawing/2014/main" val="3056738831"/>
                    </a:ext>
                  </a:extLst>
                </a:gridCol>
                <a:gridCol w="786319">
                  <a:extLst>
                    <a:ext uri="{9D8B030D-6E8A-4147-A177-3AD203B41FA5}">
                      <a16:colId xmlns:a16="http://schemas.microsoft.com/office/drawing/2014/main" val="708102961"/>
                    </a:ext>
                  </a:extLst>
                </a:gridCol>
              </a:tblGrid>
              <a:tr h="256414">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endParaRPr lang="en-US" sz="1200" b="1" noProof="0">
                        <a:solidFill>
                          <a:schemeClr val="tx1"/>
                        </a:solidFill>
                        <a:latin typeface="Arial" pitchFamily="34" charset="0"/>
                        <a:ea typeface="Heiti SC Light" charset="-122"/>
                        <a:cs typeface="Arial" pitchFamily="34" charset="0"/>
                        <a:sym typeface="Gill Sans"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3</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9</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12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15</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18</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21</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24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27</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30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n-US" sz="1200" b="0" i="0" u="none" strike="noStrike" noProof="0">
                          <a:solidFill>
                            <a:srgbClr val="1A2955"/>
                          </a:solidFill>
                          <a:effectLst/>
                          <a:latin typeface="Arial" panose="020B0604020202020204" pitchFamily="34" charset="0"/>
                          <a:cs typeface="Arial" panose="020B0604020202020204" pitchFamily="34" charset="0"/>
                        </a:rPr>
                        <a:t>33</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34424119"/>
                  </a:ext>
                </a:extLst>
              </a:tr>
              <a:tr h="226529">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endParaRPr lang="en-US" sz="1200" b="1" noProof="0">
                        <a:solidFill>
                          <a:schemeClr val="tx1"/>
                        </a:solidFill>
                        <a:latin typeface="Arial" pitchFamily="34" charset="0"/>
                        <a:ea typeface="Heiti SC Light" charset="-122"/>
                        <a:cs typeface="Arial" pitchFamily="34" charset="0"/>
                        <a:sym typeface="Gill Sans"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1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b="1" i="0" u="none" strike="noStrike" noProof="0">
                          <a:solidFill>
                            <a:srgbClr val="1A2955"/>
                          </a:solidFill>
                          <a:effectLst/>
                          <a:latin typeface="Arial" panose="020B0604020202020204" pitchFamily="34" charset="0"/>
                          <a:cs typeface="Arial" panose="020B0604020202020204" pitchFamily="34" charset="0"/>
                        </a:rPr>
                        <a:t>Time from randomization (months)</a:t>
                      </a:r>
                      <a:endParaRPr lang="en-US" sz="1200" b="1" i="0" u="none" strike="noStrike" noProof="0" dirty="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algn="ctr" fontAlgn="ctr"/>
                      <a:endParaRPr lang="en-US" sz="8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55931646"/>
                  </a:ext>
                </a:extLst>
              </a:tr>
              <a:tr h="123321">
                <a:tc>
                  <a:txBody>
                    <a:bodyPr/>
                    <a:lstStyle/>
                    <a:p>
                      <a:pPr marL="0" marR="0" lvl="0" indent="0" algn="r" defTabSz="914400" rtl="0" eaLnBrk="1" fontAlgn="ctr" latinLnBrk="0" hangingPunct="1">
                        <a:lnSpc>
                          <a:spcPct val="100000"/>
                        </a:lnSpc>
                        <a:spcBef>
                          <a:spcPts val="0"/>
                        </a:spcBef>
                        <a:spcAft>
                          <a:spcPts val="0"/>
                        </a:spcAft>
                        <a:buClrTx/>
                        <a:buSzTx/>
                        <a:buFontTx/>
                        <a:buNone/>
                        <a:tabLst/>
                        <a:defRPr/>
                      </a:pPr>
                      <a:r>
                        <a:rPr lang="en-US" sz="1200" b="1" noProof="0">
                          <a:solidFill>
                            <a:srgbClr val="1A2955"/>
                          </a:solidFill>
                          <a:latin typeface="Arial" pitchFamily="34" charset="0"/>
                          <a:ea typeface="Heiti SC Light" charset="-122"/>
                          <a:cs typeface="Arial" pitchFamily="34" charset="0"/>
                          <a:sym typeface="Gill Sans" charset="0"/>
                        </a:rPr>
                        <a:t>Number of patients at risk</a:t>
                      </a: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US" sz="1200" b="0" i="0" u="none" strike="noStrike" noProof="0">
                        <a:solidFill>
                          <a:srgbClr val="1A2955"/>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41093381"/>
                  </a:ext>
                </a:extLst>
              </a:tr>
              <a:tr h="0">
                <a:tc>
                  <a:txBody>
                    <a:bodyPr/>
                    <a:lstStyle>
                      <a:lvl1pPr marL="0" algn="l" defTabSz="457200" rtl="0" eaLnBrk="1" latinLnBrk="0" hangingPunct="1">
                        <a:defRPr sz="1800" b="1" kern="1200">
                          <a:solidFill>
                            <a:schemeClr val="lt1"/>
                          </a:solidFill>
                          <a:latin typeface="Calibri"/>
                          <a:ea typeface="Heiti SC Light"/>
                          <a:cs typeface="Heiti SC Light"/>
                        </a:defRPr>
                      </a:lvl1pPr>
                      <a:lvl2pPr marL="457200" algn="l" defTabSz="457200" rtl="0" eaLnBrk="1" latinLnBrk="0" hangingPunct="1">
                        <a:defRPr sz="1800" b="1" kern="1200">
                          <a:solidFill>
                            <a:schemeClr val="lt1"/>
                          </a:solidFill>
                          <a:latin typeface="Calibri"/>
                          <a:ea typeface="Heiti SC Light"/>
                          <a:cs typeface="Heiti SC Light"/>
                        </a:defRPr>
                      </a:lvl2pPr>
                      <a:lvl3pPr marL="914400" algn="l" defTabSz="457200" rtl="0" eaLnBrk="1" latinLnBrk="0" hangingPunct="1">
                        <a:defRPr sz="1800" b="1" kern="1200">
                          <a:solidFill>
                            <a:schemeClr val="lt1"/>
                          </a:solidFill>
                          <a:latin typeface="Calibri"/>
                          <a:ea typeface="Heiti SC Light"/>
                          <a:cs typeface="Heiti SC Light"/>
                        </a:defRPr>
                      </a:lvl3pPr>
                      <a:lvl4pPr marL="1371600" algn="l" defTabSz="457200" rtl="0" eaLnBrk="1" latinLnBrk="0" hangingPunct="1">
                        <a:defRPr sz="1800" b="1" kern="1200">
                          <a:solidFill>
                            <a:schemeClr val="lt1"/>
                          </a:solidFill>
                          <a:latin typeface="Calibri"/>
                          <a:ea typeface="Heiti SC Light"/>
                          <a:cs typeface="Heiti SC Light"/>
                        </a:defRPr>
                      </a:lvl4pPr>
                      <a:lvl5pPr marL="1828800" algn="l" defTabSz="457200" rtl="0" eaLnBrk="1" latinLnBrk="0" hangingPunct="1">
                        <a:defRPr sz="1800" b="1" kern="1200">
                          <a:solidFill>
                            <a:schemeClr val="lt1"/>
                          </a:solidFill>
                          <a:latin typeface="Calibri"/>
                          <a:ea typeface="Heiti SC Light"/>
                          <a:cs typeface="Heiti SC Light"/>
                        </a:defRPr>
                      </a:lvl5pPr>
                      <a:lvl6pPr marL="2286000" algn="l" defTabSz="457200" rtl="0" eaLnBrk="1" latinLnBrk="0" hangingPunct="1">
                        <a:defRPr sz="1800" b="1" kern="1200">
                          <a:solidFill>
                            <a:schemeClr val="lt1"/>
                          </a:solidFill>
                          <a:latin typeface="Calibri"/>
                          <a:ea typeface="Heiti SC Light"/>
                          <a:cs typeface="Heiti SC Light"/>
                        </a:defRPr>
                      </a:lvl6pPr>
                      <a:lvl7pPr marL="2743200" algn="l" defTabSz="457200" rtl="0" eaLnBrk="1" latinLnBrk="0" hangingPunct="1">
                        <a:defRPr sz="1800" b="1" kern="1200">
                          <a:solidFill>
                            <a:schemeClr val="lt1"/>
                          </a:solidFill>
                          <a:latin typeface="Calibri"/>
                          <a:ea typeface="Heiti SC Light"/>
                          <a:cs typeface="Heiti SC Light"/>
                        </a:defRPr>
                      </a:lvl7pPr>
                      <a:lvl8pPr marL="3200400" algn="l" defTabSz="457200" rtl="0" eaLnBrk="1" latinLnBrk="0" hangingPunct="1">
                        <a:defRPr sz="1800" b="1" kern="1200">
                          <a:solidFill>
                            <a:schemeClr val="lt1"/>
                          </a:solidFill>
                          <a:latin typeface="Calibri"/>
                          <a:ea typeface="Heiti SC Light"/>
                          <a:cs typeface="Heiti SC Light"/>
                        </a:defRPr>
                      </a:lvl8pPr>
                      <a:lvl9pPr marL="3657600" algn="l" defTabSz="457200" rtl="0" eaLnBrk="1" latinLnBrk="0" hangingPunct="1">
                        <a:defRPr sz="1800" b="1" kern="1200">
                          <a:solidFill>
                            <a:schemeClr val="lt1"/>
                          </a:solidFill>
                          <a:latin typeface="Calibri"/>
                          <a:ea typeface="Heiti SC Light"/>
                          <a:cs typeface="Heiti SC Light"/>
                        </a:defRPr>
                      </a:lvl9pPr>
                    </a:lstStyle>
                    <a:p>
                      <a:pPr algn="r"/>
                      <a:r>
                        <a:rPr kumimoji="0" lang="en-US" sz="1200" b="0" i="0" u="none" strike="noStrike" kern="1200" cap="none" spc="0" normalizeH="0" baseline="0" noProof="0">
                          <a:ln>
                            <a:noFill/>
                          </a:ln>
                          <a:solidFill>
                            <a:schemeClr val="accent4">
                              <a:lumMod val="75000"/>
                            </a:schemeClr>
                          </a:solidFill>
                          <a:effectLst/>
                          <a:uLnTx/>
                          <a:uFillTx/>
                          <a:latin typeface="Arial" panose="020B0604020202020204" pitchFamily="34" charset="0"/>
                          <a:ea typeface="Heiti SC Light"/>
                          <a:cs typeface="Arial" panose="020B0604020202020204" pitchFamily="34" charset="0"/>
                        </a:rPr>
                        <a:t>Camizestrant + CDK4/6i</a:t>
                      </a:r>
                      <a:endParaRPr lang="en-US" sz="1200" b="0" spc="0" baseline="0" noProof="0" dirty="0">
                        <a:solidFill>
                          <a:schemeClr val="accent4">
                            <a:lumMod val="75000"/>
                          </a:schemeClr>
                        </a:solidFill>
                        <a:latin typeface="Arial" pitchFamily="34" charset="0"/>
                        <a:cs typeface="Arial" pitchFamily="34" charset="0"/>
                      </a:endParaRPr>
                    </a:p>
                  </a:txBody>
                  <a:tcPr marL="0" marR="72000" marT="24000" marB="2400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157</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138</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105</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82</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55</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41</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26</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11</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9</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7</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6</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chemeClr val="accent4">
                              <a:lumMod val="75000"/>
                            </a:schemeClr>
                          </a:solidFill>
                          <a:effectLst/>
                          <a:uLnTx/>
                          <a:uFillTx/>
                          <a:latin typeface="Arial" pitchFamily="34" charset="0"/>
                          <a:ea typeface="Heiti SC Light"/>
                          <a:cs typeface="Arial" pitchFamily="34" charset="0"/>
                          <a:sym typeface="Arial"/>
                        </a:rPr>
                        <a:t>0</a:t>
                      </a:r>
                      <a:endParaRPr kumimoji="0" lang="en-US" sz="1200" b="0" i="0" u="none" strike="noStrike" kern="1200" cap="none" spc="0" normalizeH="0" baseline="0" noProof="0" dirty="0">
                        <a:ln>
                          <a:noFill/>
                        </a:ln>
                        <a:solidFill>
                          <a:schemeClr val="accent4">
                            <a:lumMod val="75000"/>
                          </a:schemeClr>
                        </a:solidFill>
                        <a:effectLst/>
                        <a:uLnTx/>
                        <a:uFillTx/>
                        <a:latin typeface="Arial" pitchFamily="34" charset="0"/>
                        <a:ea typeface="Heiti SC Light"/>
                        <a:cs typeface="Arial" pitchFamily="34" charset="0"/>
                        <a:sym typeface="Arial"/>
                      </a:endParaRP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4">
                        <a:alpha val="10000"/>
                      </a:schemeClr>
                    </a:solidFill>
                  </a:tcPr>
                </a:tc>
                <a:extLst>
                  <a:ext uri="{0D108BD9-81ED-4DB2-BD59-A6C34878D82A}">
                    <a16:rowId xmlns:a16="http://schemas.microsoft.com/office/drawing/2014/main" val="1300438399"/>
                  </a:ext>
                </a:extLst>
              </a:tr>
              <a:tr h="0">
                <a:tc>
                  <a:txBody>
                    <a:bodyPr/>
                    <a:lstStyle>
                      <a:lvl1pPr marL="0" algn="l" defTabSz="457200" rtl="0" eaLnBrk="1" latinLnBrk="0" hangingPunct="1">
                        <a:defRPr sz="1800" kern="1200">
                          <a:solidFill>
                            <a:schemeClr val="dk1"/>
                          </a:solidFill>
                          <a:latin typeface="Calibri"/>
                          <a:ea typeface="Heiti SC Light"/>
                          <a:cs typeface="Heiti SC Light"/>
                        </a:defRPr>
                      </a:lvl1pPr>
                      <a:lvl2pPr marL="457200" algn="l" defTabSz="457200" rtl="0" eaLnBrk="1" latinLnBrk="0" hangingPunct="1">
                        <a:defRPr sz="1800" kern="1200">
                          <a:solidFill>
                            <a:schemeClr val="dk1"/>
                          </a:solidFill>
                          <a:latin typeface="Calibri"/>
                          <a:ea typeface="Heiti SC Light"/>
                          <a:cs typeface="Heiti SC Light"/>
                        </a:defRPr>
                      </a:lvl2pPr>
                      <a:lvl3pPr marL="914400" algn="l" defTabSz="457200" rtl="0" eaLnBrk="1" latinLnBrk="0" hangingPunct="1">
                        <a:defRPr sz="1800" kern="1200">
                          <a:solidFill>
                            <a:schemeClr val="dk1"/>
                          </a:solidFill>
                          <a:latin typeface="Calibri"/>
                          <a:ea typeface="Heiti SC Light"/>
                          <a:cs typeface="Heiti SC Light"/>
                        </a:defRPr>
                      </a:lvl3pPr>
                      <a:lvl4pPr marL="1371600" algn="l" defTabSz="457200" rtl="0" eaLnBrk="1" latinLnBrk="0" hangingPunct="1">
                        <a:defRPr sz="1800" kern="1200">
                          <a:solidFill>
                            <a:schemeClr val="dk1"/>
                          </a:solidFill>
                          <a:latin typeface="Calibri"/>
                          <a:ea typeface="Heiti SC Light"/>
                          <a:cs typeface="Heiti SC Light"/>
                        </a:defRPr>
                      </a:lvl4pPr>
                      <a:lvl5pPr marL="1828800" algn="l" defTabSz="457200" rtl="0" eaLnBrk="1" latinLnBrk="0" hangingPunct="1">
                        <a:defRPr sz="1800" kern="1200">
                          <a:solidFill>
                            <a:schemeClr val="dk1"/>
                          </a:solidFill>
                          <a:latin typeface="Calibri"/>
                          <a:ea typeface="Heiti SC Light"/>
                          <a:cs typeface="Heiti SC Light"/>
                        </a:defRPr>
                      </a:lvl5pPr>
                      <a:lvl6pPr marL="2286000" algn="l" defTabSz="457200" rtl="0" eaLnBrk="1" latinLnBrk="0" hangingPunct="1">
                        <a:defRPr sz="1800" kern="1200">
                          <a:solidFill>
                            <a:schemeClr val="dk1"/>
                          </a:solidFill>
                          <a:latin typeface="Calibri"/>
                          <a:ea typeface="Heiti SC Light"/>
                          <a:cs typeface="Heiti SC Light"/>
                        </a:defRPr>
                      </a:lvl6pPr>
                      <a:lvl7pPr marL="2743200" algn="l" defTabSz="457200" rtl="0" eaLnBrk="1" latinLnBrk="0" hangingPunct="1">
                        <a:defRPr sz="1800" kern="1200">
                          <a:solidFill>
                            <a:schemeClr val="dk1"/>
                          </a:solidFill>
                          <a:latin typeface="Calibri"/>
                          <a:ea typeface="Heiti SC Light"/>
                          <a:cs typeface="Heiti SC Light"/>
                        </a:defRPr>
                      </a:lvl7pPr>
                      <a:lvl8pPr marL="3200400" algn="l" defTabSz="457200" rtl="0" eaLnBrk="1" latinLnBrk="0" hangingPunct="1">
                        <a:defRPr sz="1800" kern="1200">
                          <a:solidFill>
                            <a:schemeClr val="dk1"/>
                          </a:solidFill>
                          <a:latin typeface="Calibri"/>
                          <a:ea typeface="Heiti SC Light"/>
                          <a:cs typeface="Heiti SC Light"/>
                        </a:defRPr>
                      </a:lvl8pPr>
                      <a:lvl9pPr marL="3657600" algn="l" defTabSz="457200" rtl="0" eaLnBrk="1" latinLnBrk="0" hangingPunct="1">
                        <a:defRPr sz="1800" kern="1200">
                          <a:solidFill>
                            <a:schemeClr val="dk1"/>
                          </a:solidFill>
                          <a:latin typeface="Calibri"/>
                          <a:ea typeface="Heiti SC Light"/>
                          <a:cs typeface="Heiti SC Light"/>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2557"/>
                          </a:solidFill>
                          <a:effectLst/>
                          <a:uLnTx/>
                          <a:uFillTx/>
                          <a:latin typeface="Arial" panose="020B0604020202020204" pitchFamily="34" charset="0"/>
                          <a:ea typeface="Heiti SC Light"/>
                          <a:cs typeface="Arial" panose="020B0604020202020204" pitchFamily="34" charset="0"/>
                        </a:rPr>
                        <a:t>AI + CDK4/6i</a:t>
                      </a:r>
                      <a:endParaRPr lang="en-US" sz="1200" b="0" spc="0" baseline="0" noProof="0">
                        <a:solidFill>
                          <a:srgbClr val="002557"/>
                        </a:solidFill>
                        <a:latin typeface="Arial" pitchFamily="34" charset="0"/>
                        <a:cs typeface="Arial" pitchFamily="34" charset="0"/>
                      </a:endParaRPr>
                    </a:p>
                  </a:txBody>
                  <a:tcPr marL="0" marR="72000" marT="24000" marB="2400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158</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124</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73</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55</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29</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17</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7</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3</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1</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0</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0</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tc>
                  <a:txBody>
                    <a:bodyPr/>
                    <a:lstStyle/>
                    <a:p>
                      <a:pPr marL="0" marR="0" lvl="0" indent="0" algn="ctr" defTabSz="914400" rtl="0" eaLnBrk="1" fontAlgn="ctr"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002557"/>
                          </a:solidFill>
                          <a:effectLst/>
                          <a:uLnTx/>
                          <a:uFillTx/>
                          <a:latin typeface="Arial" pitchFamily="34" charset="0"/>
                          <a:ea typeface="Heiti SC Light"/>
                          <a:cs typeface="Arial" pitchFamily="34" charset="0"/>
                          <a:sym typeface="Arial"/>
                        </a:rPr>
                        <a:t>0</a:t>
                      </a:r>
                    </a:p>
                  </a:txBody>
                  <a:tcPr marL="6583" marR="6583" marT="6583"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A2955">
                        <a:alpha val="10000"/>
                      </a:srgbClr>
                    </a:solidFill>
                  </a:tcPr>
                </a:tc>
                <a:extLst>
                  <a:ext uri="{0D108BD9-81ED-4DB2-BD59-A6C34878D82A}">
                    <a16:rowId xmlns:a16="http://schemas.microsoft.com/office/drawing/2014/main" val="663198674"/>
                  </a:ext>
                </a:extLst>
              </a:tr>
            </a:tbl>
          </a:graphicData>
        </a:graphic>
      </p:graphicFrame>
      <p:sp>
        <p:nvSpPr>
          <p:cNvPr id="64" name="TextBox 63">
            <a:extLst>
              <a:ext uri="{FF2B5EF4-FFF2-40B4-BE49-F238E27FC236}">
                <a16:creationId xmlns:a16="http://schemas.microsoft.com/office/drawing/2014/main" id="{9BB616E9-E814-6874-7AC9-DA982E58201D}"/>
              </a:ext>
            </a:extLst>
          </p:cNvPr>
          <p:cNvSpPr txBox="1"/>
          <p:nvPr/>
        </p:nvSpPr>
        <p:spPr>
          <a:xfrm>
            <a:off x="6606257" y="2971680"/>
            <a:ext cx="2980574"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err="1">
                <a:ln>
                  <a:noFill/>
                </a:ln>
                <a:solidFill>
                  <a:schemeClr val="accent4">
                    <a:lumMod val="75000"/>
                  </a:schemeClr>
                </a:solidFill>
                <a:effectLst/>
                <a:uLnTx/>
                <a:uFillTx/>
                <a:latin typeface="Arial" panose="020B0604020202020204" pitchFamily="34" charset="0"/>
                <a:ea typeface="Heiti SC Light"/>
                <a:cs typeface="Arial" panose="020B0604020202020204" pitchFamily="34" charset="0"/>
              </a:rPr>
              <a:t>Camizestrant</a:t>
            </a:r>
            <a:r>
              <a:rPr kumimoji="0" lang="en-US" sz="1400" b="1" i="0" u="none" strike="noStrike" kern="1200" cap="none" spc="0" normalizeH="0" baseline="0" noProof="0" dirty="0">
                <a:ln>
                  <a:noFill/>
                </a:ln>
                <a:solidFill>
                  <a:schemeClr val="accent4">
                    <a:lumMod val="75000"/>
                  </a:schemeClr>
                </a:solidFill>
                <a:effectLst/>
                <a:uLnTx/>
                <a:uFillTx/>
                <a:latin typeface="Arial" panose="020B0604020202020204" pitchFamily="34" charset="0"/>
                <a:ea typeface="Heiti SC Light"/>
                <a:cs typeface="Arial" panose="020B0604020202020204" pitchFamily="34" charset="0"/>
              </a:rPr>
              <a:t> + CDK4/6i </a:t>
            </a:r>
            <a:endParaRPr kumimoji="0" lang="en-US" sz="1400" b="1" i="0" u="none" strike="noStrike" kern="1200" cap="none" spc="0" normalizeH="0" baseline="0" noProof="0" dirty="0">
              <a:ln>
                <a:noFill/>
              </a:ln>
              <a:solidFill>
                <a:schemeClr val="accent4">
                  <a:lumMod val="75000"/>
                </a:schemeClr>
              </a:solidFill>
              <a:effectLst/>
              <a:uLnTx/>
              <a:uFillTx/>
              <a:latin typeface="Arial" pitchFamily="34" charset="0"/>
              <a:ea typeface="+mn-ea"/>
              <a:cs typeface="Arial" pitchFamily="34" charset="0"/>
            </a:endParaRPr>
          </a:p>
        </p:txBody>
      </p:sp>
      <p:sp>
        <p:nvSpPr>
          <p:cNvPr id="65" name="TextBox 64">
            <a:extLst>
              <a:ext uri="{FF2B5EF4-FFF2-40B4-BE49-F238E27FC236}">
                <a16:creationId xmlns:a16="http://schemas.microsoft.com/office/drawing/2014/main" id="{000CE050-7AE7-C8A9-1F2F-8CBBFA2B5A43}"/>
              </a:ext>
            </a:extLst>
          </p:cNvPr>
          <p:cNvSpPr txBox="1"/>
          <p:nvPr/>
        </p:nvSpPr>
        <p:spPr>
          <a:xfrm>
            <a:off x="2733611" y="2819182"/>
            <a:ext cx="1351470"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2557"/>
                </a:solidFill>
                <a:effectLst/>
                <a:uLnTx/>
                <a:uFillTx/>
                <a:latin typeface="Arial" panose="020B0604020202020204" pitchFamily="34" charset="0"/>
                <a:ea typeface="Heiti SC Light"/>
                <a:cs typeface="Arial" panose="020B0604020202020204" pitchFamily="34" charset="0"/>
              </a:rPr>
              <a:t>AI + CDK4/6i </a:t>
            </a:r>
            <a:endParaRPr kumimoji="0" lang="en-US" sz="1400" b="1" i="0" u="none" strike="noStrike" kern="1200" cap="none" spc="0" normalizeH="0" baseline="0" noProof="0">
              <a:ln>
                <a:noFill/>
              </a:ln>
              <a:solidFill>
                <a:srgbClr val="002557"/>
              </a:solidFill>
              <a:effectLst/>
              <a:uLnTx/>
              <a:uFillTx/>
              <a:latin typeface="Arial" pitchFamily="34" charset="0"/>
              <a:ea typeface="+mn-ea"/>
              <a:cs typeface="Arial" pitchFamily="34" charset="0"/>
            </a:endParaRPr>
          </a:p>
        </p:txBody>
      </p:sp>
      <p:cxnSp>
        <p:nvCxnSpPr>
          <p:cNvPr id="69" name="Straight Connector 68">
            <a:extLst>
              <a:ext uri="{FF2B5EF4-FFF2-40B4-BE49-F238E27FC236}">
                <a16:creationId xmlns:a16="http://schemas.microsoft.com/office/drawing/2014/main" id="{26C1EF80-2ADC-AD87-C8DA-02E7B1EA3738}"/>
              </a:ext>
            </a:extLst>
          </p:cNvPr>
          <p:cNvCxnSpPr>
            <a:cxnSpLocks/>
          </p:cNvCxnSpPr>
          <p:nvPr/>
        </p:nvCxnSpPr>
        <p:spPr>
          <a:xfrm flipV="1">
            <a:off x="5865139" y="3155168"/>
            <a:ext cx="0" cy="1835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54C8B18B-6997-4691-241A-15A9160B4C93}"/>
              </a:ext>
            </a:extLst>
          </p:cNvPr>
          <p:cNvCxnSpPr>
            <a:cxnSpLocks/>
          </p:cNvCxnSpPr>
          <p:nvPr/>
        </p:nvCxnSpPr>
        <p:spPr>
          <a:xfrm flipV="1">
            <a:off x="9035138" y="4071037"/>
            <a:ext cx="2456" cy="89096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1" name="TextBox 70">
            <a:extLst>
              <a:ext uri="{FF2B5EF4-FFF2-40B4-BE49-F238E27FC236}">
                <a16:creationId xmlns:a16="http://schemas.microsoft.com/office/drawing/2014/main" id="{0CEA357F-14A4-9089-65D4-AADD34E36FE7}"/>
              </a:ext>
            </a:extLst>
          </p:cNvPr>
          <p:cNvSpPr txBox="1"/>
          <p:nvPr/>
        </p:nvSpPr>
        <p:spPr>
          <a:xfrm>
            <a:off x="5490379" y="2753420"/>
            <a:ext cx="906139" cy="307777"/>
          </a:xfrm>
          <a:prstGeom prst="rect">
            <a:avLst/>
          </a:prstGeom>
          <a:noFill/>
        </p:spPr>
        <p:txBody>
          <a:bodyPr wrap="square">
            <a:spAutoFit/>
          </a:bodyPr>
          <a:lstStyle>
            <a:defPPr>
              <a:defRPr lang="en-US"/>
            </a:defPPr>
            <a:lvl1pPr marR="0" lvl="0" indent="0" algn="ctr" fontAlgn="base">
              <a:lnSpc>
                <a:spcPct val="100000"/>
              </a:lnSpc>
              <a:spcBef>
                <a:spcPct val="0"/>
              </a:spcBef>
              <a:spcAft>
                <a:spcPct val="0"/>
              </a:spcAft>
              <a:buClrTx/>
              <a:buSzTx/>
              <a:buFontTx/>
              <a:buNone/>
              <a:tabLst/>
              <a:defRPr kumimoji="0" sz="1200" b="0" i="0" u="none" strike="noStrike" cap="none" spc="0" baseline="0"/>
            </a:lvl1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accent4">
                    <a:lumMod val="75000"/>
                  </a:schemeClr>
                </a:solidFill>
                <a:effectLst/>
                <a:uLnTx/>
                <a:uFillTx/>
                <a:latin typeface="Arial" panose="020B0604020202020204"/>
                <a:ea typeface="+mn-ea"/>
                <a:cs typeface="+mn-cs"/>
              </a:rPr>
              <a:t>60.7%</a:t>
            </a:r>
          </a:p>
        </p:txBody>
      </p:sp>
      <p:sp>
        <p:nvSpPr>
          <p:cNvPr id="72" name="TextBox 71">
            <a:extLst>
              <a:ext uri="{FF2B5EF4-FFF2-40B4-BE49-F238E27FC236}">
                <a16:creationId xmlns:a16="http://schemas.microsoft.com/office/drawing/2014/main" id="{52D1BDAB-7D15-A5D0-E607-2AEE7308444D}"/>
              </a:ext>
            </a:extLst>
          </p:cNvPr>
          <p:cNvSpPr txBox="1"/>
          <p:nvPr/>
        </p:nvSpPr>
        <p:spPr>
          <a:xfrm>
            <a:off x="5233159" y="3947723"/>
            <a:ext cx="699664" cy="307777"/>
          </a:xfrm>
          <a:prstGeom prst="rect">
            <a:avLst/>
          </a:prstGeom>
          <a:noFill/>
        </p:spPr>
        <p:txBody>
          <a:bodyPr wrap="square">
            <a:spAutoFit/>
          </a:bodyPr>
          <a:lstStyle>
            <a:defPPr>
              <a:defRPr lang="en-US"/>
            </a:defPPr>
            <a:lvl1pPr marR="0" lvl="0" indent="0" algn="ctr" fontAlgn="base">
              <a:lnSpc>
                <a:spcPct val="100000"/>
              </a:lnSpc>
              <a:spcBef>
                <a:spcPct val="0"/>
              </a:spcBef>
              <a:spcAft>
                <a:spcPct val="0"/>
              </a:spcAft>
              <a:buClrTx/>
              <a:buSzTx/>
              <a:buFontTx/>
              <a:buNone/>
              <a:tabLst/>
              <a:defRPr kumimoji="0" sz="1200" b="0" i="0" u="none" strike="noStrike" cap="none" spc="0" baseline="0"/>
            </a:lvl1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002557"/>
                </a:solidFill>
                <a:effectLst/>
                <a:uLnTx/>
                <a:uFillTx/>
                <a:latin typeface="Arial" panose="020B0604020202020204"/>
                <a:ea typeface="+mn-ea"/>
                <a:cs typeface="+mn-cs"/>
              </a:rPr>
              <a:t>33.4%</a:t>
            </a:r>
          </a:p>
        </p:txBody>
      </p:sp>
      <p:sp>
        <p:nvSpPr>
          <p:cNvPr id="73" name="TextBox 72">
            <a:extLst>
              <a:ext uri="{FF2B5EF4-FFF2-40B4-BE49-F238E27FC236}">
                <a16:creationId xmlns:a16="http://schemas.microsoft.com/office/drawing/2014/main" id="{A163BE70-722C-BD30-10C9-B8BE80EFDE49}"/>
              </a:ext>
            </a:extLst>
          </p:cNvPr>
          <p:cNvSpPr txBox="1"/>
          <p:nvPr/>
        </p:nvSpPr>
        <p:spPr>
          <a:xfrm>
            <a:off x="8730800" y="3793834"/>
            <a:ext cx="699665" cy="307777"/>
          </a:xfrm>
          <a:prstGeom prst="rect">
            <a:avLst/>
          </a:prstGeom>
          <a:noFill/>
        </p:spPr>
        <p:txBody>
          <a:bodyPr wrap="square">
            <a:spAutoFit/>
          </a:bodyPr>
          <a:lstStyle>
            <a:defPPr>
              <a:defRPr lang="en-US"/>
            </a:defPPr>
            <a:lvl1pPr marR="0" lvl="0" indent="0" algn="ctr" fontAlgn="base">
              <a:lnSpc>
                <a:spcPct val="100000"/>
              </a:lnSpc>
              <a:spcBef>
                <a:spcPct val="0"/>
              </a:spcBef>
              <a:spcAft>
                <a:spcPct val="0"/>
              </a:spcAft>
              <a:buClrTx/>
              <a:buSzTx/>
              <a:buFontTx/>
              <a:buNone/>
              <a:tabLst/>
              <a:defRPr kumimoji="0" sz="1200" b="0" i="0" u="none" strike="noStrike" cap="none" spc="0" baseline="0"/>
            </a:lvl1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accent4">
                    <a:lumMod val="75000"/>
                  </a:schemeClr>
                </a:solidFill>
                <a:effectLst/>
                <a:uLnTx/>
                <a:uFillTx/>
                <a:latin typeface="Arial" panose="020B0604020202020204"/>
                <a:ea typeface="+mn-ea"/>
                <a:cs typeface="+mn-cs"/>
              </a:rPr>
              <a:t>29.7%</a:t>
            </a:r>
          </a:p>
        </p:txBody>
      </p:sp>
      <p:sp>
        <p:nvSpPr>
          <p:cNvPr id="74" name="TextBox 73">
            <a:extLst>
              <a:ext uri="{FF2B5EF4-FFF2-40B4-BE49-F238E27FC236}">
                <a16:creationId xmlns:a16="http://schemas.microsoft.com/office/drawing/2014/main" id="{03F67C34-9621-3138-FB96-6EA86561C88D}"/>
              </a:ext>
            </a:extLst>
          </p:cNvPr>
          <p:cNvSpPr txBox="1"/>
          <p:nvPr/>
        </p:nvSpPr>
        <p:spPr>
          <a:xfrm>
            <a:off x="8954997" y="4515130"/>
            <a:ext cx="629926" cy="307777"/>
          </a:xfrm>
          <a:prstGeom prst="rect">
            <a:avLst/>
          </a:prstGeom>
          <a:noFill/>
        </p:spPr>
        <p:txBody>
          <a:bodyPr wrap="square">
            <a:spAutoFit/>
          </a:bodyPr>
          <a:lstStyle>
            <a:defPPr>
              <a:defRPr lang="en-US"/>
            </a:defPPr>
            <a:lvl1pPr marR="0" lvl="0" indent="0" algn="ctr" fontAlgn="base">
              <a:lnSpc>
                <a:spcPct val="100000"/>
              </a:lnSpc>
              <a:spcBef>
                <a:spcPct val="0"/>
              </a:spcBef>
              <a:spcAft>
                <a:spcPct val="0"/>
              </a:spcAft>
              <a:buClrTx/>
              <a:buSzTx/>
              <a:buFontTx/>
              <a:buNone/>
              <a:tabLst/>
              <a:defRPr kumimoji="0" sz="1200" b="0" i="0" u="none" strike="noStrike" cap="none" spc="0" baseline="0"/>
            </a:lvl1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002557"/>
                </a:solidFill>
                <a:effectLst/>
                <a:uLnTx/>
                <a:uFillTx/>
                <a:latin typeface="Arial" panose="020B0604020202020204"/>
                <a:ea typeface="+mn-ea"/>
                <a:cs typeface="+mn-cs"/>
              </a:rPr>
              <a:t>5.4%</a:t>
            </a:r>
          </a:p>
        </p:txBody>
      </p:sp>
      <p:grpSp>
        <p:nvGrpSpPr>
          <p:cNvPr id="75" name="Group 74">
            <a:extLst>
              <a:ext uri="{FF2B5EF4-FFF2-40B4-BE49-F238E27FC236}">
                <a16:creationId xmlns:a16="http://schemas.microsoft.com/office/drawing/2014/main" id="{3F667967-385B-954D-946B-1CD6B5A3D556}"/>
              </a:ext>
            </a:extLst>
          </p:cNvPr>
          <p:cNvGrpSpPr/>
          <p:nvPr/>
        </p:nvGrpSpPr>
        <p:grpSpPr>
          <a:xfrm>
            <a:off x="2017541" y="1841422"/>
            <a:ext cx="687849" cy="3251011"/>
            <a:chOff x="1276665" y="1656079"/>
            <a:chExt cx="687849" cy="3251011"/>
          </a:xfrm>
        </p:grpSpPr>
        <p:sp>
          <p:nvSpPr>
            <p:cNvPr id="76" name="TextBox 75">
              <a:extLst>
                <a:ext uri="{FF2B5EF4-FFF2-40B4-BE49-F238E27FC236}">
                  <a16:creationId xmlns:a16="http://schemas.microsoft.com/office/drawing/2014/main" id="{6264FBC9-EE16-CBB8-7E95-C0164045D880}"/>
                </a:ext>
              </a:extLst>
            </p:cNvPr>
            <p:cNvSpPr txBox="1"/>
            <p:nvPr/>
          </p:nvSpPr>
          <p:spPr>
            <a:xfrm rot="16200000">
              <a:off x="1078053" y="3127087"/>
              <a:ext cx="630359" cy="233135"/>
            </a:xfrm>
            <a:prstGeom prst="rect">
              <a:avLst/>
            </a:prstGeom>
            <a:noFill/>
            <a:ln>
              <a:noFill/>
            </a:ln>
          </p:spPr>
          <p:txBody>
            <a:bodyPr wrap="none" lIns="24000" tIns="24000" rIns="24000" bIns="24000" rtlCol="0">
              <a:spAutoFit/>
            </a:bodyPr>
            <a:lstStyle/>
            <a:p>
              <a:pPr marL="0" marR="0" lvl="0" indent="0" algn="ctr" defTabSz="121914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1A2955"/>
                  </a:solidFill>
                  <a:effectLst/>
                  <a:uLnTx/>
                  <a:uFillTx/>
                  <a:latin typeface="Arial" pitchFamily="34" charset="0"/>
                  <a:ea typeface="Heiti SC Light" charset="-122"/>
                  <a:cs typeface="Arial" pitchFamily="34" charset="0"/>
                  <a:sym typeface="Gill Sans" charset="0"/>
                </a:rPr>
                <a:t>PFS (%)</a:t>
              </a:r>
            </a:p>
          </p:txBody>
        </p:sp>
        <p:cxnSp>
          <p:nvCxnSpPr>
            <p:cNvPr id="77" name="Straight Connector 76">
              <a:extLst>
                <a:ext uri="{FF2B5EF4-FFF2-40B4-BE49-F238E27FC236}">
                  <a16:creationId xmlns:a16="http://schemas.microsoft.com/office/drawing/2014/main" id="{6993D355-7B8E-5C4E-8377-73C5F49A9CA8}"/>
                </a:ext>
              </a:extLst>
            </p:cNvPr>
            <p:cNvCxnSpPr/>
            <p:nvPr/>
          </p:nvCxnSpPr>
          <p:spPr bwMode="auto">
            <a:xfrm>
              <a:off x="1964514" y="1751712"/>
              <a:ext cx="0" cy="3092902"/>
            </a:xfrm>
            <a:prstGeom prst="line">
              <a:avLst/>
            </a:prstGeom>
            <a:solidFill>
              <a:srgbClr val="003366"/>
            </a:solidFill>
            <a:ln w="9525" cap="flat" cmpd="sng" algn="ctr">
              <a:solidFill>
                <a:schemeClr val="tx1"/>
              </a:solidFill>
              <a:prstDash val="solid"/>
              <a:round/>
              <a:headEnd type="none" w="med" len="med"/>
              <a:tailEnd type="none" w="med" len="med"/>
            </a:ln>
            <a:effectLst/>
          </p:spPr>
        </p:cxnSp>
        <p:grpSp>
          <p:nvGrpSpPr>
            <p:cNvPr id="78" name="Group 77">
              <a:extLst>
                <a:ext uri="{FF2B5EF4-FFF2-40B4-BE49-F238E27FC236}">
                  <a16:creationId xmlns:a16="http://schemas.microsoft.com/office/drawing/2014/main" id="{69BE5816-FD67-F128-B9CE-0E53F00A18FE}"/>
                </a:ext>
              </a:extLst>
            </p:cNvPr>
            <p:cNvGrpSpPr/>
            <p:nvPr/>
          </p:nvGrpSpPr>
          <p:grpSpPr>
            <a:xfrm>
              <a:off x="1888093" y="1755591"/>
              <a:ext cx="72007" cy="2728082"/>
              <a:chOff x="1888093" y="1755591"/>
              <a:chExt cx="72007" cy="2728082"/>
            </a:xfrm>
          </p:grpSpPr>
          <p:cxnSp>
            <p:nvCxnSpPr>
              <p:cNvPr id="90" name="Straight Connector 89">
                <a:extLst>
                  <a:ext uri="{FF2B5EF4-FFF2-40B4-BE49-F238E27FC236}">
                    <a16:creationId xmlns:a16="http://schemas.microsoft.com/office/drawing/2014/main" id="{91C2B831-5EA0-77F3-07C2-1723D60EE428}"/>
                  </a:ext>
                </a:extLst>
              </p:cNvPr>
              <p:cNvCxnSpPr/>
              <p:nvPr/>
            </p:nvCxnSpPr>
            <p:spPr bwMode="auto">
              <a:xfrm rot="5400000">
                <a:off x="1924095" y="1719589"/>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3786537D-1DED-3852-4FF0-4A2BC4AD8820}"/>
                  </a:ext>
                </a:extLst>
              </p:cNvPr>
              <p:cNvCxnSpPr/>
              <p:nvPr/>
            </p:nvCxnSpPr>
            <p:spPr bwMode="auto">
              <a:xfrm rot="5400000">
                <a:off x="1924098" y="2025513"/>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CB9A93EC-0E5F-F0C0-5A91-B9D14221697F}"/>
                  </a:ext>
                </a:extLst>
              </p:cNvPr>
              <p:cNvCxnSpPr/>
              <p:nvPr/>
            </p:nvCxnSpPr>
            <p:spPr bwMode="auto">
              <a:xfrm rot="5400000">
                <a:off x="1924095" y="2328283"/>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B6CBB066-9D49-F1BA-73B3-2BE67C29D3A3}"/>
                  </a:ext>
                </a:extLst>
              </p:cNvPr>
              <p:cNvCxnSpPr/>
              <p:nvPr/>
            </p:nvCxnSpPr>
            <p:spPr bwMode="auto">
              <a:xfrm rot="5400000">
                <a:off x="1924095" y="2631053"/>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6BDA5F63-9227-E47D-0EA1-9EAEED70BA77}"/>
                  </a:ext>
                </a:extLst>
              </p:cNvPr>
              <p:cNvCxnSpPr/>
              <p:nvPr/>
            </p:nvCxnSpPr>
            <p:spPr bwMode="auto">
              <a:xfrm rot="5400000">
                <a:off x="1924095" y="2933823"/>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289D071A-1485-B1F5-E52F-86FB3BD4ADC9}"/>
                  </a:ext>
                </a:extLst>
              </p:cNvPr>
              <p:cNvCxnSpPr/>
              <p:nvPr/>
            </p:nvCxnSpPr>
            <p:spPr bwMode="auto">
              <a:xfrm rot="5400000">
                <a:off x="1924095" y="3236593"/>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058A2831-8357-3B15-89B1-83B95F92988A}"/>
                  </a:ext>
                </a:extLst>
              </p:cNvPr>
              <p:cNvCxnSpPr/>
              <p:nvPr/>
            </p:nvCxnSpPr>
            <p:spPr bwMode="auto">
              <a:xfrm rot="5400000">
                <a:off x="1924095" y="3539362"/>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24DC1531-0AB2-F95D-5C43-E42281BF462B}"/>
                  </a:ext>
                </a:extLst>
              </p:cNvPr>
              <p:cNvCxnSpPr/>
              <p:nvPr/>
            </p:nvCxnSpPr>
            <p:spPr bwMode="auto">
              <a:xfrm rot="5400000">
                <a:off x="1924095" y="3842132"/>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B8A73239-C759-5064-3FE1-DCBFA117A94D}"/>
                  </a:ext>
                </a:extLst>
              </p:cNvPr>
              <p:cNvCxnSpPr/>
              <p:nvPr/>
            </p:nvCxnSpPr>
            <p:spPr bwMode="auto">
              <a:xfrm rot="5400000">
                <a:off x="1924095" y="4144901"/>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8F116B59-8DB8-AF37-D6D2-8D16AC05C56B}"/>
                  </a:ext>
                </a:extLst>
              </p:cNvPr>
              <p:cNvCxnSpPr/>
              <p:nvPr/>
            </p:nvCxnSpPr>
            <p:spPr bwMode="auto">
              <a:xfrm rot="5400000">
                <a:off x="1924095" y="4447671"/>
                <a:ext cx="0" cy="72004"/>
              </a:xfrm>
              <a:prstGeom prst="line">
                <a:avLst/>
              </a:prstGeom>
              <a:solidFill>
                <a:srgbClr val="003366"/>
              </a:solidFill>
              <a:ln w="9525" cap="flat" cmpd="sng" algn="ctr">
                <a:solidFill>
                  <a:schemeClr val="tx1"/>
                </a:solidFill>
                <a:prstDash val="solid"/>
                <a:round/>
                <a:headEnd type="none" w="med" len="med"/>
                <a:tailEnd type="none" w="med" len="med"/>
              </a:ln>
              <a:effectLst/>
            </p:spPr>
          </p:cxnSp>
        </p:grpSp>
        <p:sp>
          <p:nvSpPr>
            <p:cNvPr id="79" name="TextBox 78">
              <a:extLst>
                <a:ext uri="{FF2B5EF4-FFF2-40B4-BE49-F238E27FC236}">
                  <a16:creationId xmlns:a16="http://schemas.microsoft.com/office/drawing/2014/main" id="{2322301E-845E-8BED-F753-FD6CA5D2ABA2}"/>
                </a:ext>
              </a:extLst>
            </p:cNvPr>
            <p:cNvSpPr txBox="1"/>
            <p:nvPr/>
          </p:nvSpPr>
          <p:spPr>
            <a:xfrm>
              <a:off x="1657234" y="4673955"/>
              <a:ext cx="133427" cy="233135"/>
            </a:xfrm>
            <a:prstGeom prst="rect">
              <a:avLst/>
            </a:prstGeom>
            <a:noFill/>
            <a:ln>
              <a:noFill/>
            </a:ln>
          </p:spPr>
          <p:txBody>
            <a:bodyPr wrap="none" lIns="24000" tIns="24000" rIns="24000" bIns="24000" rtlCol="0">
              <a:spAutoFit/>
            </a:bodyPr>
            <a:lstStyle/>
            <a:p>
              <a:pPr marL="0" marR="0" lvl="0" indent="0" algn="ct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0</a:t>
              </a:r>
            </a:p>
          </p:txBody>
        </p:sp>
        <p:sp>
          <p:nvSpPr>
            <p:cNvPr id="80" name="TextBox 79">
              <a:extLst>
                <a:ext uri="{FF2B5EF4-FFF2-40B4-BE49-F238E27FC236}">
                  <a16:creationId xmlns:a16="http://schemas.microsoft.com/office/drawing/2014/main" id="{E4CD47E9-9907-BCF9-AF20-644BB7DF1A97}"/>
                </a:ext>
              </a:extLst>
            </p:cNvPr>
            <p:cNvSpPr txBox="1"/>
            <p:nvPr/>
          </p:nvSpPr>
          <p:spPr>
            <a:xfrm>
              <a:off x="1586756" y="4386585"/>
              <a:ext cx="21838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10</a:t>
              </a:r>
            </a:p>
          </p:txBody>
        </p:sp>
        <p:sp>
          <p:nvSpPr>
            <p:cNvPr id="81" name="TextBox 80">
              <a:extLst>
                <a:ext uri="{FF2B5EF4-FFF2-40B4-BE49-F238E27FC236}">
                  <a16:creationId xmlns:a16="http://schemas.microsoft.com/office/drawing/2014/main" id="{6F14B3CE-3655-0C43-6458-F1F7AF637B20}"/>
                </a:ext>
              </a:extLst>
            </p:cNvPr>
            <p:cNvSpPr txBox="1"/>
            <p:nvPr/>
          </p:nvSpPr>
          <p:spPr>
            <a:xfrm>
              <a:off x="1588576" y="4076993"/>
              <a:ext cx="21838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20</a:t>
              </a:r>
            </a:p>
          </p:txBody>
        </p:sp>
        <p:sp>
          <p:nvSpPr>
            <p:cNvPr id="82" name="TextBox 81">
              <a:extLst>
                <a:ext uri="{FF2B5EF4-FFF2-40B4-BE49-F238E27FC236}">
                  <a16:creationId xmlns:a16="http://schemas.microsoft.com/office/drawing/2014/main" id="{650C45B0-1060-3B39-6FF8-5E139770C2BE}"/>
                </a:ext>
              </a:extLst>
            </p:cNvPr>
            <p:cNvSpPr txBox="1"/>
            <p:nvPr/>
          </p:nvSpPr>
          <p:spPr>
            <a:xfrm>
              <a:off x="1588576" y="3769126"/>
              <a:ext cx="21838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30</a:t>
              </a:r>
            </a:p>
          </p:txBody>
        </p:sp>
        <p:sp>
          <p:nvSpPr>
            <p:cNvPr id="83" name="TextBox 82">
              <a:extLst>
                <a:ext uri="{FF2B5EF4-FFF2-40B4-BE49-F238E27FC236}">
                  <a16:creationId xmlns:a16="http://schemas.microsoft.com/office/drawing/2014/main" id="{FC1A1E8C-2B33-7921-33B1-F33FC9BDC447}"/>
                </a:ext>
              </a:extLst>
            </p:cNvPr>
            <p:cNvSpPr txBox="1"/>
            <p:nvPr/>
          </p:nvSpPr>
          <p:spPr>
            <a:xfrm>
              <a:off x="1588576" y="3468001"/>
              <a:ext cx="21838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40</a:t>
              </a:r>
            </a:p>
          </p:txBody>
        </p:sp>
        <p:sp>
          <p:nvSpPr>
            <p:cNvPr id="84" name="TextBox 83">
              <a:extLst>
                <a:ext uri="{FF2B5EF4-FFF2-40B4-BE49-F238E27FC236}">
                  <a16:creationId xmlns:a16="http://schemas.microsoft.com/office/drawing/2014/main" id="{7FBFBD6E-26D5-3510-3D8B-1801EC1A7564}"/>
                </a:ext>
              </a:extLst>
            </p:cNvPr>
            <p:cNvSpPr txBox="1"/>
            <p:nvPr/>
          </p:nvSpPr>
          <p:spPr>
            <a:xfrm>
              <a:off x="1588576" y="3159892"/>
              <a:ext cx="21838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50</a:t>
              </a:r>
            </a:p>
          </p:txBody>
        </p:sp>
        <p:sp>
          <p:nvSpPr>
            <p:cNvPr id="85" name="TextBox 84">
              <a:extLst>
                <a:ext uri="{FF2B5EF4-FFF2-40B4-BE49-F238E27FC236}">
                  <a16:creationId xmlns:a16="http://schemas.microsoft.com/office/drawing/2014/main" id="{E38ED34B-DDF7-147E-227A-AEE861706A54}"/>
                </a:ext>
              </a:extLst>
            </p:cNvPr>
            <p:cNvSpPr txBox="1"/>
            <p:nvPr/>
          </p:nvSpPr>
          <p:spPr>
            <a:xfrm>
              <a:off x="1588576" y="2857123"/>
              <a:ext cx="21838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60</a:t>
              </a:r>
            </a:p>
          </p:txBody>
        </p:sp>
        <p:sp>
          <p:nvSpPr>
            <p:cNvPr id="86" name="TextBox 85">
              <a:extLst>
                <a:ext uri="{FF2B5EF4-FFF2-40B4-BE49-F238E27FC236}">
                  <a16:creationId xmlns:a16="http://schemas.microsoft.com/office/drawing/2014/main" id="{E496839E-9424-8117-D12E-35EB711D8C76}"/>
                </a:ext>
              </a:extLst>
            </p:cNvPr>
            <p:cNvSpPr txBox="1"/>
            <p:nvPr/>
          </p:nvSpPr>
          <p:spPr>
            <a:xfrm>
              <a:off x="1588576" y="2561953"/>
              <a:ext cx="21838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70</a:t>
              </a:r>
            </a:p>
          </p:txBody>
        </p:sp>
        <p:sp>
          <p:nvSpPr>
            <p:cNvPr id="87" name="TextBox 86">
              <a:extLst>
                <a:ext uri="{FF2B5EF4-FFF2-40B4-BE49-F238E27FC236}">
                  <a16:creationId xmlns:a16="http://schemas.microsoft.com/office/drawing/2014/main" id="{43733229-D4D9-1757-A44D-7BEE4A81C363}"/>
                </a:ext>
              </a:extLst>
            </p:cNvPr>
            <p:cNvSpPr txBox="1"/>
            <p:nvPr/>
          </p:nvSpPr>
          <p:spPr>
            <a:xfrm>
              <a:off x="1588576" y="2254036"/>
              <a:ext cx="21838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80</a:t>
              </a:r>
            </a:p>
          </p:txBody>
        </p:sp>
        <p:sp>
          <p:nvSpPr>
            <p:cNvPr id="88" name="TextBox 87">
              <a:extLst>
                <a:ext uri="{FF2B5EF4-FFF2-40B4-BE49-F238E27FC236}">
                  <a16:creationId xmlns:a16="http://schemas.microsoft.com/office/drawing/2014/main" id="{D165BA67-0BFA-A33F-1CBB-5E4155BF5EA7}"/>
                </a:ext>
              </a:extLst>
            </p:cNvPr>
            <p:cNvSpPr txBox="1"/>
            <p:nvPr/>
          </p:nvSpPr>
          <p:spPr>
            <a:xfrm>
              <a:off x="1588576" y="1945631"/>
              <a:ext cx="21838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90</a:t>
              </a:r>
            </a:p>
          </p:txBody>
        </p:sp>
        <p:sp>
          <p:nvSpPr>
            <p:cNvPr id="89" name="TextBox 88">
              <a:extLst>
                <a:ext uri="{FF2B5EF4-FFF2-40B4-BE49-F238E27FC236}">
                  <a16:creationId xmlns:a16="http://schemas.microsoft.com/office/drawing/2014/main" id="{BFECD006-FE3B-B9AF-E5F4-50D6B90E380C}"/>
                </a:ext>
              </a:extLst>
            </p:cNvPr>
            <p:cNvSpPr txBox="1"/>
            <p:nvPr/>
          </p:nvSpPr>
          <p:spPr>
            <a:xfrm>
              <a:off x="1503616" y="1656079"/>
              <a:ext cx="303347" cy="233135"/>
            </a:xfrm>
            <a:prstGeom prst="rect">
              <a:avLst/>
            </a:prstGeom>
            <a:noFill/>
            <a:ln>
              <a:noFill/>
            </a:ln>
          </p:spPr>
          <p:txBody>
            <a:bodyPr wrap="none" lIns="24000" tIns="24000" rIns="24000" bIns="24000" rtlCol="0">
              <a:spAutoFit/>
            </a:bodyPr>
            <a:lstStyle/>
            <a:p>
              <a:pPr marL="0" marR="0" lvl="0" indent="0" algn="r" defTabSz="121914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1A2955"/>
                  </a:solidFill>
                  <a:effectLst/>
                  <a:uLnTx/>
                  <a:uFillTx/>
                  <a:latin typeface="Arial" pitchFamily="34" charset="0"/>
                  <a:ea typeface="Heiti SC Light" charset="-122"/>
                  <a:cs typeface="Arial" pitchFamily="34" charset="0"/>
                  <a:sym typeface="Gill Sans" charset="0"/>
                </a:rPr>
                <a:t>100</a:t>
              </a:r>
            </a:p>
          </p:txBody>
        </p:sp>
      </p:grpSp>
      <p:grpSp>
        <p:nvGrpSpPr>
          <p:cNvPr id="100" name="Group 99">
            <a:extLst>
              <a:ext uri="{FF2B5EF4-FFF2-40B4-BE49-F238E27FC236}">
                <a16:creationId xmlns:a16="http://schemas.microsoft.com/office/drawing/2014/main" id="{AD1634FC-55C5-EE71-F44E-5C68B5B9A17E}"/>
              </a:ext>
            </a:extLst>
          </p:cNvPr>
          <p:cNvGrpSpPr/>
          <p:nvPr/>
        </p:nvGrpSpPr>
        <p:grpSpPr>
          <a:xfrm>
            <a:off x="2627362" y="4966895"/>
            <a:ext cx="8784650" cy="58174"/>
            <a:chOff x="2738201" y="4770128"/>
            <a:chExt cx="8784650" cy="58174"/>
          </a:xfrm>
        </p:grpSpPr>
        <p:cxnSp>
          <p:nvCxnSpPr>
            <p:cNvPr id="101" name="Straight Connector 100">
              <a:extLst>
                <a:ext uri="{FF2B5EF4-FFF2-40B4-BE49-F238E27FC236}">
                  <a16:creationId xmlns:a16="http://schemas.microsoft.com/office/drawing/2014/main" id="{40A92482-9F45-4A76-4543-BC8940BAC9AD}"/>
                </a:ext>
              </a:extLst>
            </p:cNvPr>
            <p:cNvCxnSpPr>
              <a:cxnSpLocks/>
            </p:cNvCxnSpPr>
            <p:nvPr/>
          </p:nvCxnSpPr>
          <p:spPr bwMode="auto">
            <a:xfrm>
              <a:off x="2738201" y="4770128"/>
              <a:ext cx="8784650" cy="3"/>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494E6BE5-5936-CDC9-A806-6410CF170FC6}"/>
                </a:ext>
              </a:extLst>
            </p:cNvPr>
            <p:cNvCxnSpPr>
              <a:cxnSpLocks/>
            </p:cNvCxnSpPr>
            <p:nvPr/>
          </p:nvCxnSpPr>
          <p:spPr bwMode="auto">
            <a:xfrm>
              <a:off x="2815004"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3DCA54AB-79A5-BE62-BBCD-D6E8679C85A1}"/>
                </a:ext>
              </a:extLst>
            </p:cNvPr>
            <p:cNvCxnSpPr>
              <a:cxnSpLocks/>
            </p:cNvCxnSpPr>
            <p:nvPr/>
          </p:nvCxnSpPr>
          <p:spPr bwMode="auto">
            <a:xfrm>
              <a:off x="3606626"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AB38D0B4-2CB7-DF90-E8A4-9D9D382D9864}"/>
                </a:ext>
              </a:extLst>
            </p:cNvPr>
            <p:cNvCxnSpPr>
              <a:cxnSpLocks/>
            </p:cNvCxnSpPr>
            <p:nvPr/>
          </p:nvCxnSpPr>
          <p:spPr bwMode="auto">
            <a:xfrm>
              <a:off x="4398248"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29194D58-61E2-4870-019B-601ADA85FE2A}"/>
                </a:ext>
              </a:extLst>
            </p:cNvPr>
            <p:cNvCxnSpPr>
              <a:cxnSpLocks/>
            </p:cNvCxnSpPr>
            <p:nvPr/>
          </p:nvCxnSpPr>
          <p:spPr bwMode="auto">
            <a:xfrm>
              <a:off x="5189870"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A7D5C225-FA63-A4F5-BB67-441A725DABD7}"/>
                </a:ext>
              </a:extLst>
            </p:cNvPr>
            <p:cNvCxnSpPr>
              <a:cxnSpLocks/>
            </p:cNvCxnSpPr>
            <p:nvPr/>
          </p:nvCxnSpPr>
          <p:spPr bwMode="auto">
            <a:xfrm>
              <a:off x="6773114"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E696A5A2-44E8-3E73-4493-7AB54C3D30D9}"/>
                </a:ext>
              </a:extLst>
            </p:cNvPr>
            <p:cNvCxnSpPr>
              <a:cxnSpLocks/>
            </p:cNvCxnSpPr>
            <p:nvPr/>
          </p:nvCxnSpPr>
          <p:spPr bwMode="auto">
            <a:xfrm>
              <a:off x="5981492"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86048DDB-3AB1-E50F-D3CF-E61BE14EC630}"/>
                </a:ext>
              </a:extLst>
            </p:cNvPr>
            <p:cNvCxnSpPr>
              <a:cxnSpLocks/>
            </p:cNvCxnSpPr>
            <p:nvPr/>
          </p:nvCxnSpPr>
          <p:spPr bwMode="auto">
            <a:xfrm>
              <a:off x="7564736"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CA25E653-7256-66F2-A958-6272C6B53E21}"/>
                </a:ext>
              </a:extLst>
            </p:cNvPr>
            <p:cNvCxnSpPr>
              <a:cxnSpLocks/>
            </p:cNvCxnSpPr>
            <p:nvPr/>
          </p:nvCxnSpPr>
          <p:spPr bwMode="auto">
            <a:xfrm>
              <a:off x="9147980"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1AE40BCF-5129-0229-4A22-95D835E4D615}"/>
                </a:ext>
              </a:extLst>
            </p:cNvPr>
            <p:cNvCxnSpPr>
              <a:cxnSpLocks/>
            </p:cNvCxnSpPr>
            <p:nvPr/>
          </p:nvCxnSpPr>
          <p:spPr bwMode="auto">
            <a:xfrm>
              <a:off x="10731224"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705746CC-C133-B8D6-6DED-52AAF0592D8B}"/>
                </a:ext>
              </a:extLst>
            </p:cNvPr>
            <p:cNvCxnSpPr>
              <a:cxnSpLocks/>
            </p:cNvCxnSpPr>
            <p:nvPr/>
          </p:nvCxnSpPr>
          <p:spPr bwMode="auto">
            <a:xfrm>
              <a:off x="11522851"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E5BB66E2-B432-8A79-39FC-5AFB9520185A}"/>
                </a:ext>
              </a:extLst>
            </p:cNvPr>
            <p:cNvCxnSpPr>
              <a:cxnSpLocks/>
            </p:cNvCxnSpPr>
            <p:nvPr/>
          </p:nvCxnSpPr>
          <p:spPr bwMode="auto">
            <a:xfrm>
              <a:off x="8356358"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B1B0651B-7E6E-357B-4275-F5E40E9E00D5}"/>
                </a:ext>
              </a:extLst>
            </p:cNvPr>
            <p:cNvCxnSpPr>
              <a:cxnSpLocks/>
            </p:cNvCxnSpPr>
            <p:nvPr/>
          </p:nvCxnSpPr>
          <p:spPr bwMode="auto">
            <a:xfrm>
              <a:off x="9939602" y="4770131"/>
              <a:ext cx="0" cy="58171"/>
            </a:xfrm>
            <a:prstGeom prst="line">
              <a:avLst/>
            </a:prstGeom>
            <a:solidFill>
              <a:srgbClr val="003366"/>
            </a:solidFill>
            <a:ln w="9525" cap="flat" cmpd="sng" algn="ctr">
              <a:solidFill>
                <a:schemeClr val="tx1"/>
              </a:solidFill>
              <a:prstDash val="solid"/>
              <a:round/>
              <a:headEnd type="none" w="med" len="med"/>
              <a:tailEnd type="none" w="med" len="med"/>
            </a:ln>
            <a:effectLst/>
          </p:spPr>
        </p:cxnSp>
      </p:grpSp>
      <p:grpSp>
        <p:nvGrpSpPr>
          <p:cNvPr id="115" name="Graphic 9">
            <a:extLst>
              <a:ext uri="{FF2B5EF4-FFF2-40B4-BE49-F238E27FC236}">
                <a16:creationId xmlns:a16="http://schemas.microsoft.com/office/drawing/2014/main" id="{4C4BB2E0-6E20-A050-7D88-CFE5D964E83C}"/>
              </a:ext>
            </a:extLst>
          </p:cNvPr>
          <p:cNvGrpSpPr>
            <a:grpSpLocks/>
          </p:cNvGrpSpPr>
          <p:nvPr/>
        </p:nvGrpSpPr>
        <p:grpSpPr>
          <a:xfrm>
            <a:off x="2658148" y="1899762"/>
            <a:ext cx="6752922" cy="3058475"/>
            <a:chOff x="2794211" y="1702995"/>
            <a:chExt cx="6752922" cy="2992227"/>
          </a:xfrm>
        </p:grpSpPr>
        <p:sp>
          <p:nvSpPr>
            <p:cNvPr id="171" name="Freeform 954">
              <a:extLst>
                <a:ext uri="{FF2B5EF4-FFF2-40B4-BE49-F238E27FC236}">
                  <a16:creationId xmlns:a16="http://schemas.microsoft.com/office/drawing/2014/main" id="{9E2A7BC3-8B86-9F7F-212F-5A38CCA7ABF7}"/>
                </a:ext>
              </a:extLst>
            </p:cNvPr>
            <p:cNvSpPr>
              <a:spLocks/>
            </p:cNvSpPr>
            <p:nvPr/>
          </p:nvSpPr>
          <p:spPr>
            <a:xfrm>
              <a:off x="2831272" y="1746340"/>
              <a:ext cx="6715861" cy="2948882"/>
            </a:xfrm>
            <a:custGeom>
              <a:avLst/>
              <a:gdLst>
                <a:gd name="connsiteX0" fmla="*/ 0 w 6715861"/>
                <a:gd name="connsiteY0" fmla="*/ 0 h 2948882"/>
                <a:gd name="connsiteX1" fmla="*/ 328208 w 6715861"/>
                <a:gd name="connsiteY1" fmla="*/ 0 h 2948882"/>
                <a:gd name="connsiteX2" fmla="*/ 328208 w 6715861"/>
                <a:gd name="connsiteY2" fmla="*/ 21468 h 2948882"/>
                <a:gd name="connsiteX3" fmla="*/ 421618 w 6715861"/>
                <a:gd name="connsiteY3" fmla="*/ 21468 h 2948882"/>
                <a:gd name="connsiteX4" fmla="*/ 421618 w 6715861"/>
                <a:gd name="connsiteY4" fmla="*/ 81299 h 2948882"/>
                <a:gd name="connsiteX5" fmla="*/ 447962 w 6715861"/>
                <a:gd name="connsiteY5" fmla="*/ 81299 h 2948882"/>
                <a:gd name="connsiteX6" fmla="*/ 447962 w 6715861"/>
                <a:gd name="connsiteY6" fmla="*/ 117122 h 2948882"/>
                <a:gd name="connsiteX7" fmla="*/ 467051 w 6715861"/>
                <a:gd name="connsiteY7" fmla="*/ 117122 h 2948882"/>
                <a:gd name="connsiteX8" fmla="*/ 467051 w 6715861"/>
                <a:gd name="connsiteY8" fmla="*/ 174540 h 2948882"/>
                <a:gd name="connsiteX9" fmla="*/ 475196 w 6715861"/>
                <a:gd name="connsiteY9" fmla="*/ 174540 h 2948882"/>
                <a:gd name="connsiteX10" fmla="*/ 475196 w 6715861"/>
                <a:gd name="connsiteY10" fmla="*/ 192959 h 2948882"/>
                <a:gd name="connsiteX11" fmla="*/ 482450 w 6715861"/>
                <a:gd name="connsiteY11" fmla="*/ 192959 h 2948882"/>
                <a:gd name="connsiteX12" fmla="*/ 482450 w 6715861"/>
                <a:gd name="connsiteY12" fmla="*/ 292424 h 2948882"/>
                <a:gd name="connsiteX13" fmla="*/ 492758 w 6715861"/>
                <a:gd name="connsiteY13" fmla="*/ 292424 h 2948882"/>
                <a:gd name="connsiteX14" fmla="*/ 492758 w 6715861"/>
                <a:gd name="connsiteY14" fmla="*/ 300554 h 2948882"/>
                <a:gd name="connsiteX15" fmla="*/ 496830 w 6715861"/>
                <a:gd name="connsiteY15" fmla="*/ 300554 h 2948882"/>
                <a:gd name="connsiteX16" fmla="*/ 496830 w 6715861"/>
                <a:gd name="connsiteY16" fmla="*/ 313511 h 2948882"/>
                <a:gd name="connsiteX17" fmla="*/ 503066 w 6715861"/>
                <a:gd name="connsiteY17" fmla="*/ 313511 h 2948882"/>
                <a:gd name="connsiteX18" fmla="*/ 503066 w 6715861"/>
                <a:gd name="connsiteY18" fmla="*/ 327865 h 2948882"/>
                <a:gd name="connsiteX19" fmla="*/ 503066 w 6715861"/>
                <a:gd name="connsiteY19" fmla="*/ 371310 h 2948882"/>
                <a:gd name="connsiteX20" fmla="*/ 565933 w 6715861"/>
                <a:gd name="connsiteY20" fmla="*/ 371310 h 2948882"/>
                <a:gd name="connsiteX21" fmla="*/ 565933 w 6715861"/>
                <a:gd name="connsiteY21" fmla="*/ 376772 h 2948882"/>
                <a:gd name="connsiteX22" fmla="*/ 618111 w 6715861"/>
                <a:gd name="connsiteY22" fmla="*/ 376772 h 2948882"/>
                <a:gd name="connsiteX23" fmla="*/ 618111 w 6715861"/>
                <a:gd name="connsiteY23" fmla="*/ 395064 h 2948882"/>
                <a:gd name="connsiteX24" fmla="*/ 696250 w 6715861"/>
                <a:gd name="connsiteY24" fmla="*/ 395064 h 2948882"/>
                <a:gd name="connsiteX25" fmla="*/ 696250 w 6715861"/>
                <a:gd name="connsiteY25" fmla="*/ 418819 h 2948882"/>
                <a:gd name="connsiteX26" fmla="*/ 703885 w 6715861"/>
                <a:gd name="connsiteY26" fmla="*/ 418819 h 2948882"/>
                <a:gd name="connsiteX27" fmla="*/ 703885 w 6715861"/>
                <a:gd name="connsiteY27" fmla="*/ 434571 h 2948882"/>
                <a:gd name="connsiteX28" fmla="*/ 758226 w 6715861"/>
                <a:gd name="connsiteY28" fmla="*/ 434571 h 2948882"/>
                <a:gd name="connsiteX29" fmla="*/ 758226 w 6715861"/>
                <a:gd name="connsiteY29" fmla="*/ 453879 h 2948882"/>
                <a:gd name="connsiteX30" fmla="*/ 911449 w 6715861"/>
                <a:gd name="connsiteY30" fmla="*/ 453879 h 2948882"/>
                <a:gd name="connsiteX31" fmla="*/ 911449 w 6715861"/>
                <a:gd name="connsiteY31" fmla="*/ 498721 h 2948882"/>
                <a:gd name="connsiteX32" fmla="*/ 911449 w 6715861"/>
                <a:gd name="connsiteY32" fmla="*/ 550295 h 2948882"/>
                <a:gd name="connsiteX33" fmla="*/ 957263 w 6715861"/>
                <a:gd name="connsiteY33" fmla="*/ 550295 h 2948882"/>
                <a:gd name="connsiteX34" fmla="*/ 957263 w 6715861"/>
                <a:gd name="connsiteY34" fmla="*/ 575829 h 2948882"/>
                <a:gd name="connsiteX35" fmla="*/ 973426 w 6715861"/>
                <a:gd name="connsiteY35" fmla="*/ 575829 h 2948882"/>
                <a:gd name="connsiteX36" fmla="*/ 973426 w 6715861"/>
                <a:gd name="connsiteY36" fmla="*/ 637692 h 2948882"/>
                <a:gd name="connsiteX37" fmla="*/ 990479 w 6715861"/>
                <a:gd name="connsiteY37" fmla="*/ 637692 h 2948882"/>
                <a:gd name="connsiteX38" fmla="*/ 990479 w 6715861"/>
                <a:gd name="connsiteY38" fmla="*/ 681137 h 2948882"/>
                <a:gd name="connsiteX39" fmla="*/ 1007023 w 6715861"/>
                <a:gd name="connsiteY39" fmla="*/ 681137 h 2948882"/>
                <a:gd name="connsiteX40" fmla="*/ 1007023 w 6715861"/>
                <a:gd name="connsiteY40" fmla="*/ 713021 h 2948882"/>
                <a:gd name="connsiteX41" fmla="*/ 1007023 w 6715861"/>
                <a:gd name="connsiteY41" fmla="*/ 755068 h 2948882"/>
                <a:gd name="connsiteX42" fmla="*/ 1053728 w 6715861"/>
                <a:gd name="connsiteY42" fmla="*/ 755068 h 2948882"/>
                <a:gd name="connsiteX43" fmla="*/ 1053728 w 6715861"/>
                <a:gd name="connsiteY43" fmla="*/ 786572 h 2948882"/>
                <a:gd name="connsiteX44" fmla="*/ 1103233 w 6715861"/>
                <a:gd name="connsiteY44" fmla="*/ 786572 h 2948882"/>
                <a:gd name="connsiteX45" fmla="*/ 1103233 w 6715861"/>
                <a:gd name="connsiteY45" fmla="*/ 835860 h 2948882"/>
                <a:gd name="connsiteX46" fmla="*/ 1140011 w 6715861"/>
                <a:gd name="connsiteY46" fmla="*/ 835860 h 2948882"/>
                <a:gd name="connsiteX47" fmla="*/ 1140011 w 6715861"/>
                <a:gd name="connsiteY47" fmla="*/ 853771 h 2948882"/>
                <a:gd name="connsiteX48" fmla="*/ 1227186 w 6715861"/>
                <a:gd name="connsiteY48" fmla="*/ 853771 h 2948882"/>
                <a:gd name="connsiteX49" fmla="*/ 1227186 w 6715861"/>
                <a:gd name="connsiteY49" fmla="*/ 898105 h 2948882"/>
                <a:gd name="connsiteX50" fmla="*/ 1285090 w 6715861"/>
                <a:gd name="connsiteY50" fmla="*/ 898105 h 2948882"/>
                <a:gd name="connsiteX51" fmla="*/ 1285090 w 6715861"/>
                <a:gd name="connsiteY51" fmla="*/ 919700 h 2948882"/>
                <a:gd name="connsiteX52" fmla="*/ 1423424 w 6715861"/>
                <a:gd name="connsiteY52" fmla="*/ 919700 h 2948882"/>
                <a:gd name="connsiteX53" fmla="*/ 1423424 w 6715861"/>
                <a:gd name="connsiteY53" fmla="*/ 966320 h 2948882"/>
                <a:gd name="connsiteX54" fmla="*/ 1443658 w 6715861"/>
                <a:gd name="connsiteY54" fmla="*/ 966320 h 2948882"/>
                <a:gd name="connsiteX55" fmla="*/ 1443658 w 6715861"/>
                <a:gd name="connsiteY55" fmla="*/ 1023738 h 2948882"/>
                <a:gd name="connsiteX56" fmla="*/ 1460202 w 6715861"/>
                <a:gd name="connsiteY56" fmla="*/ 1023738 h 2948882"/>
                <a:gd name="connsiteX57" fmla="*/ 1460202 w 6715861"/>
                <a:gd name="connsiteY57" fmla="*/ 1085982 h 2948882"/>
                <a:gd name="connsiteX58" fmla="*/ 1518615 w 6715861"/>
                <a:gd name="connsiteY58" fmla="*/ 1085982 h 2948882"/>
                <a:gd name="connsiteX59" fmla="*/ 1518615 w 6715861"/>
                <a:gd name="connsiteY59" fmla="*/ 1108848 h 2948882"/>
                <a:gd name="connsiteX60" fmla="*/ 1707726 w 6715861"/>
                <a:gd name="connsiteY60" fmla="*/ 1108848 h 2948882"/>
                <a:gd name="connsiteX61" fmla="*/ 1707726 w 6715861"/>
                <a:gd name="connsiteY61" fmla="*/ 1134000 h 2948882"/>
                <a:gd name="connsiteX62" fmla="*/ 1772884 w 6715861"/>
                <a:gd name="connsiteY62" fmla="*/ 1134000 h 2948882"/>
                <a:gd name="connsiteX63" fmla="*/ 1772884 w 6715861"/>
                <a:gd name="connsiteY63" fmla="*/ 1161311 h 2948882"/>
                <a:gd name="connsiteX64" fmla="*/ 1853314 w 6715861"/>
                <a:gd name="connsiteY64" fmla="*/ 1161311 h 2948882"/>
                <a:gd name="connsiteX65" fmla="*/ 1853314 w 6715861"/>
                <a:gd name="connsiteY65" fmla="*/ 1184177 h 2948882"/>
                <a:gd name="connsiteX66" fmla="*/ 1885638 w 6715861"/>
                <a:gd name="connsiteY66" fmla="*/ 1184177 h 2948882"/>
                <a:gd name="connsiteX67" fmla="*/ 1885638 w 6715861"/>
                <a:gd name="connsiteY67" fmla="*/ 1227621 h 2948882"/>
                <a:gd name="connsiteX68" fmla="*/ 1895438 w 6715861"/>
                <a:gd name="connsiteY68" fmla="*/ 1227621 h 2948882"/>
                <a:gd name="connsiteX69" fmla="*/ 1895438 w 6715861"/>
                <a:gd name="connsiteY69" fmla="*/ 1261792 h 2948882"/>
                <a:gd name="connsiteX70" fmla="*/ 1909437 w 6715861"/>
                <a:gd name="connsiteY70" fmla="*/ 1261792 h 2948882"/>
                <a:gd name="connsiteX71" fmla="*/ 1909437 w 6715861"/>
                <a:gd name="connsiteY71" fmla="*/ 1359987 h 2948882"/>
                <a:gd name="connsiteX72" fmla="*/ 1948888 w 6715861"/>
                <a:gd name="connsiteY72" fmla="*/ 1359987 h 2948882"/>
                <a:gd name="connsiteX73" fmla="*/ 1948888 w 6715861"/>
                <a:gd name="connsiteY73" fmla="*/ 1417786 h 2948882"/>
                <a:gd name="connsiteX74" fmla="*/ 2220719 w 6715861"/>
                <a:gd name="connsiteY74" fmla="*/ 1417786 h 2948882"/>
                <a:gd name="connsiteX75" fmla="*/ 2220719 w 6715861"/>
                <a:gd name="connsiteY75" fmla="*/ 1441032 h 2948882"/>
                <a:gd name="connsiteX76" fmla="*/ 2344163 w 6715861"/>
                <a:gd name="connsiteY76" fmla="*/ 1441032 h 2948882"/>
                <a:gd name="connsiteX77" fmla="*/ 2344163 w 6715861"/>
                <a:gd name="connsiteY77" fmla="*/ 1473425 h 2948882"/>
                <a:gd name="connsiteX78" fmla="*/ 2438464 w 6715861"/>
                <a:gd name="connsiteY78" fmla="*/ 1473425 h 2948882"/>
                <a:gd name="connsiteX79" fmla="*/ 2438464 w 6715861"/>
                <a:gd name="connsiteY79" fmla="*/ 1581020 h 2948882"/>
                <a:gd name="connsiteX80" fmla="*/ 2446100 w 6715861"/>
                <a:gd name="connsiteY80" fmla="*/ 1581020 h 2948882"/>
                <a:gd name="connsiteX81" fmla="*/ 2446100 w 6715861"/>
                <a:gd name="connsiteY81" fmla="*/ 1641105 h 2948882"/>
                <a:gd name="connsiteX82" fmla="*/ 2466843 w 6715861"/>
                <a:gd name="connsiteY82" fmla="*/ 1641105 h 2948882"/>
                <a:gd name="connsiteX83" fmla="*/ 2466843 w 6715861"/>
                <a:gd name="connsiteY83" fmla="*/ 1670703 h 2948882"/>
                <a:gd name="connsiteX84" fmla="*/ 2476261 w 6715861"/>
                <a:gd name="connsiteY84" fmla="*/ 1670703 h 2948882"/>
                <a:gd name="connsiteX85" fmla="*/ 2476261 w 6715861"/>
                <a:gd name="connsiteY85" fmla="*/ 1696617 h 2948882"/>
                <a:gd name="connsiteX86" fmla="*/ 2492423 w 6715861"/>
                <a:gd name="connsiteY86" fmla="*/ 1696617 h 2948882"/>
                <a:gd name="connsiteX87" fmla="*/ 2492423 w 6715861"/>
                <a:gd name="connsiteY87" fmla="*/ 1726724 h 2948882"/>
                <a:gd name="connsiteX88" fmla="*/ 2507694 w 6715861"/>
                <a:gd name="connsiteY88" fmla="*/ 1726724 h 2948882"/>
                <a:gd name="connsiteX89" fmla="*/ 2507694 w 6715861"/>
                <a:gd name="connsiteY89" fmla="*/ 1753146 h 2948882"/>
                <a:gd name="connsiteX90" fmla="*/ 2543201 w 6715861"/>
                <a:gd name="connsiteY90" fmla="*/ 1753146 h 2948882"/>
                <a:gd name="connsiteX91" fmla="*/ 2543201 w 6715861"/>
                <a:gd name="connsiteY91" fmla="*/ 1782744 h 2948882"/>
                <a:gd name="connsiteX92" fmla="*/ 2637501 w 6715861"/>
                <a:gd name="connsiteY92" fmla="*/ 1782744 h 2948882"/>
                <a:gd name="connsiteX93" fmla="*/ 2637501 w 6715861"/>
                <a:gd name="connsiteY93" fmla="*/ 1811834 h 2948882"/>
                <a:gd name="connsiteX94" fmla="*/ 2667153 w 6715861"/>
                <a:gd name="connsiteY94" fmla="*/ 1811834 h 2948882"/>
                <a:gd name="connsiteX95" fmla="*/ 2667153 w 6715861"/>
                <a:gd name="connsiteY95" fmla="*/ 1841051 h 2948882"/>
                <a:gd name="connsiteX96" fmla="*/ 2909205 w 6715861"/>
                <a:gd name="connsiteY96" fmla="*/ 1841051 h 2948882"/>
                <a:gd name="connsiteX97" fmla="*/ 2909205 w 6715861"/>
                <a:gd name="connsiteY97" fmla="*/ 1931115 h 2948882"/>
                <a:gd name="connsiteX98" fmla="*/ 3029213 w 6715861"/>
                <a:gd name="connsiteY98" fmla="*/ 1931115 h 2948882"/>
                <a:gd name="connsiteX99" fmla="*/ 3029213 w 6715861"/>
                <a:gd name="connsiteY99" fmla="*/ 1966049 h 2948882"/>
                <a:gd name="connsiteX100" fmla="*/ 3340878 w 6715861"/>
                <a:gd name="connsiteY100" fmla="*/ 1966049 h 2948882"/>
                <a:gd name="connsiteX101" fmla="*/ 3340878 w 6715861"/>
                <a:gd name="connsiteY101" fmla="*/ 2001109 h 2948882"/>
                <a:gd name="connsiteX102" fmla="*/ 3843944 w 6715861"/>
                <a:gd name="connsiteY102" fmla="*/ 2001109 h 2948882"/>
                <a:gd name="connsiteX103" fmla="*/ 3843944 w 6715861"/>
                <a:gd name="connsiteY103" fmla="*/ 2079106 h 2948882"/>
                <a:gd name="connsiteX104" fmla="*/ 3854252 w 6715861"/>
                <a:gd name="connsiteY104" fmla="*/ 2079106 h 2948882"/>
                <a:gd name="connsiteX105" fmla="*/ 3854252 w 6715861"/>
                <a:gd name="connsiteY105" fmla="*/ 2124329 h 2948882"/>
                <a:gd name="connsiteX106" fmla="*/ 3899175 w 6715861"/>
                <a:gd name="connsiteY106" fmla="*/ 2124329 h 2948882"/>
                <a:gd name="connsiteX107" fmla="*/ 3899175 w 6715861"/>
                <a:gd name="connsiteY107" fmla="*/ 2170568 h 2948882"/>
                <a:gd name="connsiteX108" fmla="*/ 3933791 w 6715861"/>
                <a:gd name="connsiteY108" fmla="*/ 2170568 h 2948882"/>
                <a:gd name="connsiteX109" fmla="*/ 3933791 w 6715861"/>
                <a:gd name="connsiteY109" fmla="*/ 2208169 h 2948882"/>
                <a:gd name="connsiteX110" fmla="*/ 4354645 w 6715861"/>
                <a:gd name="connsiteY110" fmla="*/ 2208169 h 2948882"/>
                <a:gd name="connsiteX111" fmla="*/ 4354645 w 6715861"/>
                <a:gd name="connsiteY111" fmla="*/ 2252121 h 2948882"/>
                <a:gd name="connsiteX112" fmla="*/ 4372207 w 6715861"/>
                <a:gd name="connsiteY112" fmla="*/ 2252121 h 2948882"/>
                <a:gd name="connsiteX113" fmla="*/ 4372207 w 6715861"/>
                <a:gd name="connsiteY113" fmla="*/ 2345361 h 2948882"/>
                <a:gd name="connsiteX114" fmla="*/ 4381116 w 6715861"/>
                <a:gd name="connsiteY114" fmla="*/ 2345361 h 2948882"/>
                <a:gd name="connsiteX115" fmla="*/ 4381116 w 6715861"/>
                <a:gd name="connsiteY115" fmla="*/ 2395665 h 2948882"/>
                <a:gd name="connsiteX116" fmla="*/ 4486234 w 6715861"/>
                <a:gd name="connsiteY116" fmla="*/ 2395665 h 2948882"/>
                <a:gd name="connsiteX117" fmla="*/ 4486234 w 6715861"/>
                <a:gd name="connsiteY117" fmla="*/ 2445334 h 2948882"/>
                <a:gd name="connsiteX118" fmla="*/ 4495270 w 6715861"/>
                <a:gd name="connsiteY118" fmla="*/ 2445334 h 2948882"/>
                <a:gd name="connsiteX119" fmla="*/ 4495270 w 6715861"/>
                <a:gd name="connsiteY119" fmla="*/ 2495638 h 2948882"/>
                <a:gd name="connsiteX120" fmla="*/ 4692907 w 6715861"/>
                <a:gd name="connsiteY120" fmla="*/ 2495638 h 2948882"/>
                <a:gd name="connsiteX121" fmla="*/ 4692907 w 6715861"/>
                <a:gd name="connsiteY121" fmla="*/ 2553818 h 2948882"/>
                <a:gd name="connsiteX122" fmla="*/ 5093019 w 6715861"/>
                <a:gd name="connsiteY122" fmla="*/ 2553818 h 2948882"/>
                <a:gd name="connsiteX123" fmla="*/ 5093019 w 6715861"/>
                <a:gd name="connsiteY123" fmla="*/ 2633212 h 2948882"/>
                <a:gd name="connsiteX124" fmla="*/ 6107295 w 6715861"/>
                <a:gd name="connsiteY124" fmla="*/ 2633212 h 2948882"/>
                <a:gd name="connsiteX125" fmla="*/ 6107295 w 6715861"/>
                <a:gd name="connsiteY125" fmla="*/ 2790984 h 2948882"/>
                <a:gd name="connsiteX126" fmla="*/ 6715862 w 6715861"/>
                <a:gd name="connsiteY126" fmla="*/ 2790984 h 2948882"/>
                <a:gd name="connsiteX127" fmla="*/ 6715862 w 6715861"/>
                <a:gd name="connsiteY127" fmla="*/ 2948882 h 2948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6715861" h="2948882">
                  <a:moveTo>
                    <a:pt x="0" y="0"/>
                  </a:moveTo>
                  <a:lnTo>
                    <a:pt x="328208" y="0"/>
                  </a:lnTo>
                  <a:lnTo>
                    <a:pt x="328208" y="21468"/>
                  </a:lnTo>
                  <a:lnTo>
                    <a:pt x="421618" y="21468"/>
                  </a:lnTo>
                  <a:lnTo>
                    <a:pt x="421618" y="81299"/>
                  </a:lnTo>
                  <a:lnTo>
                    <a:pt x="447962" y="81299"/>
                  </a:lnTo>
                  <a:lnTo>
                    <a:pt x="447962" y="117122"/>
                  </a:lnTo>
                  <a:lnTo>
                    <a:pt x="467051" y="117122"/>
                  </a:lnTo>
                  <a:lnTo>
                    <a:pt x="467051" y="174540"/>
                  </a:lnTo>
                  <a:lnTo>
                    <a:pt x="475196" y="174540"/>
                  </a:lnTo>
                  <a:lnTo>
                    <a:pt x="475196" y="192959"/>
                  </a:lnTo>
                  <a:lnTo>
                    <a:pt x="482450" y="192959"/>
                  </a:lnTo>
                  <a:lnTo>
                    <a:pt x="482450" y="292424"/>
                  </a:lnTo>
                  <a:lnTo>
                    <a:pt x="492758" y="292424"/>
                  </a:lnTo>
                  <a:lnTo>
                    <a:pt x="492758" y="300554"/>
                  </a:lnTo>
                  <a:lnTo>
                    <a:pt x="496830" y="300554"/>
                  </a:lnTo>
                  <a:lnTo>
                    <a:pt x="496830" y="313511"/>
                  </a:lnTo>
                  <a:lnTo>
                    <a:pt x="503066" y="313511"/>
                  </a:lnTo>
                  <a:lnTo>
                    <a:pt x="503066" y="327865"/>
                  </a:lnTo>
                  <a:lnTo>
                    <a:pt x="503066" y="371310"/>
                  </a:lnTo>
                  <a:lnTo>
                    <a:pt x="565933" y="371310"/>
                  </a:lnTo>
                  <a:lnTo>
                    <a:pt x="565933" y="376772"/>
                  </a:lnTo>
                  <a:lnTo>
                    <a:pt x="618111" y="376772"/>
                  </a:lnTo>
                  <a:lnTo>
                    <a:pt x="618111" y="395064"/>
                  </a:lnTo>
                  <a:lnTo>
                    <a:pt x="696250" y="395064"/>
                  </a:lnTo>
                  <a:lnTo>
                    <a:pt x="696250" y="418819"/>
                  </a:lnTo>
                  <a:lnTo>
                    <a:pt x="703885" y="418819"/>
                  </a:lnTo>
                  <a:lnTo>
                    <a:pt x="703885" y="434571"/>
                  </a:lnTo>
                  <a:lnTo>
                    <a:pt x="758226" y="434571"/>
                  </a:lnTo>
                  <a:lnTo>
                    <a:pt x="758226" y="453879"/>
                  </a:lnTo>
                  <a:lnTo>
                    <a:pt x="911449" y="453879"/>
                  </a:lnTo>
                  <a:lnTo>
                    <a:pt x="911449" y="498721"/>
                  </a:lnTo>
                  <a:lnTo>
                    <a:pt x="911449" y="550295"/>
                  </a:lnTo>
                  <a:lnTo>
                    <a:pt x="957263" y="550295"/>
                  </a:lnTo>
                  <a:lnTo>
                    <a:pt x="957263" y="575829"/>
                  </a:lnTo>
                  <a:lnTo>
                    <a:pt x="973426" y="575829"/>
                  </a:lnTo>
                  <a:lnTo>
                    <a:pt x="973426" y="637692"/>
                  </a:lnTo>
                  <a:lnTo>
                    <a:pt x="990479" y="637692"/>
                  </a:lnTo>
                  <a:lnTo>
                    <a:pt x="990479" y="681137"/>
                  </a:lnTo>
                  <a:lnTo>
                    <a:pt x="1007023" y="681137"/>
                  </a:lnTo>
                  <a:lnTo>
                    <a:pt x="1007023" y="713021"/>
                  </a:lnTo>
                  <a:lnTo>
                    <a:pt x="1007023" y="755068"/>
                  </a:lnTo>
                  <a:lnTo>
                    <a:pt x="1053728" y="755068"/>
                  </a:lnTo>
                  <a:lnTo>
                    <a:pt x="1053728" y="786572"/>
                  </a:lnTo>
                  <a:lnTo>
                    <a:pt x="1103233" y="786572"/>
                  </a:lnTo>
                  <a:lnTo>
                    <a:pt x="1103233" y="835860"/>
                  </a:lnTo>
                  <a:lnTo>
                    <a:pt x="1140011" y="835860"/>
                  </a:lnTo>
                  <a:lnTo>
                    <a:pt x="1140011" y="853771"/>
                  </a:lnTo>
                  <a:lnTo>
                    <a:pt x="1227186" y="853771"/>
                  </a:lnTo>
                  <a:lnTo>
                    <a:pt x="1227186" y="898105"/>
                  </a:lnTo>
                  <a:lnTo>
                    <a:pt x="1285090" y="898105"/>
                  </a:lnTo>
                  <a:lnTo>
                    <a:pt x="1285090" y="919700"/>
                  </a:lnTo>
                  <a:lnTo>
                    <a:pt x="1423424" y="919700"/>
                  </a:lnTo>
                  <a:lnTo>
                    <a:pt x="1423424" y="966320"/>
                  </a:lnTo>
                  <a:lnTo>
                    <a:pt x="1443658" y="966320"/>
                  </a:lnTo>
                  <a:lnTo>
                    <a:pt x="1443658" y="1023738"/>
                  </a:lnTo>
                  <a:lnTo>
                    <a:pt x="1460202" y="1023738"/>
                  </a:lnTo>
                  <a:lnTo>
                    <a:pt x="1460202" y="1085982"/>
                  </a:lnTo>
                  <a:lnTo>
                    <a:pt x="1518615" y="1085982"/>
                  </a:lnTo>
                  <a:lnTo>
                    <a:pt x="1518615" y="1108848"/>
                  </a:lnTo>
                  <a:lnTo>
                    <a:pt x="1707726" y="1108848"/>
                  </a:lnTo>
                  <a:lnTo>
                    <a:pt x="1707726" y="1134000"/>
                  </a:lnTo>
                  <a:lnTo>
                    <a:pt x="1772884" y="1134000"/>
                  </a:lnTo>
                  <a:lnTo>
                    <a:pt x="1772884" y="1161311"/>
                  </a:lnTo>
                  <a:lnTo>
                    <a:pt x="1853314" y="1161311"/>
                  </a:lnTo>
                  <a:lnTo>
                    <a:pt x="1853314" y="1184177"/>
                  </a:lnTo>
                  <a:lnTo>
                    <a:pt x="1885638" y="1184177"/>
                  </a:lnTo>
                  <a:lnTo>
                    <a:pt x="1885638" y="1227621"/>
                  </a:lnTo>
                  <a:lnTo>
                    <a:pt x="1895438" y="1227621"/>
                  </a:lnTo>
                  <a:lnTo>
                    <a:pt x="1895438" y="1261792"/>
                  </a:lnTo>
                  <a:lnTo>
                    <a:pt x="1909437" y="1261792"/>
                  </a:lnTo>
                  <a:lnTo>
                    <a:pt x="1909437" y="1359987"/>
                  </a:lnTo>
                  <a:lnTo>
                    <a:pt x="1948888" y="1359987"/>
                  </a:lnTo>
                  <a:lnTo>
                    <a:pt x="1948888" y="1417786"/>
                  </a:lnTo>
                  <a:lnTo>
                    <a:pt x="2220719" y="1417786"/>
                  </a:lnTo>
                  <a:lnTo>
                    <a:pt x="2220719" y="1441032"/>
                  </a:lnTo>
                  <a:lnTo>
                    <a:pt x="2344163" y="1441032"/>
                  </a:lnTo>
                  <a:lnTo>
                    <a:pt x="2344163" y="1473425"/>
                  </a:lnTo>
                  <a:lnTo>
                    <a:pt x="2438464" y="1473425"/>
                  </a:lnTo>
                  <a:lnTo>
                    <a:pt x="2438464" y="1581020"/>
                  </a:lnTo>
                  <a:lnTo>
                    <a:pt x="2446100" y="1581020"/>
                  </a:lnTo>
                  <a:lnTo>
                    <a:pt x="2446100" y="1641105"/>
                  </a:lnTo>
                  <a:lnTo>
                    <a:pt x="2466843" y="1641105"/>
                  </a:lnTo>
                  <a:lnTo>
                    <a:pt x="2466843" y="1670703"/>
                  </a:lnTo>
                  <a:lnTo>
                    <a:pt x="2476261" y="1670703"/>
                  </a:lnTo>
                  <a:lnTo>
                    <a:pt x="2476261" y="1696617"/>
                  </a:lnTo>
                  <a:lnTo>
                    <a:pt x="2492423" y="1696617"/>
                  </a:lnTo>
                  <a:lnTo>
                    <a:pt x="2492423" y="1726724"/>
                  </a:lnTo>
                  <a:lnTo>
                    <a:pt x="2507694" y="1726724"/>
                  </a:lnTo>
                  <a:lnTo>
                    <a:pt x="2507694" y="1753146"/>
                  </a:lnTo>
                  <a:lnTo>
                    <a:pt x="2543201" y="1753146"/>
                  </a:lnTo>
                  <a:lnTo>
                    <a:pt x="2543201" y="1782744"/>
                  </a:lnTo>
                  <a:lnTo>
                    <a:pt x="2637501" y="1782744"/>
                  </a:lnTo>
                  <a:lnTo>
                    <a:pt x="2637501" y="1811834"/>
                  </a:lnTo>
                  <a:lnTo>
                    <a:pt x="2667153" y="1811834"/>
                  </a:lnTo>
                  <a:lnTo>
                    <a:pt x="2667153" y="1841051"/>
                  </a:lnTo>
                  <a:lnTo>
                    <a:pt x="2909205" y="1841051"/>
                  </a:lnTo>
                  <a:lnTo>
                    <a:pt x="2909205" y="1931115"/>
                  </a:lnTo>
                  <a:lnTo>
                    <a:pt x="3029213" y="1931115"/>
                  </a:lnTo>
                  <a:lnTo>
                    <a:pt x="3029213" y="1966049"/>
                  </a:lnTo>
                  <a:lnTo>
                    <a:pt x="3340878" y="1966049"/>
                  </a:lnTo>
                  <a:lnTo>
                    <a:pt x="3340878" y="2001109"/>
                  </a:lnTo>
                  <a:lnTo>
                    <a:pt x="3843944" y="2001109"/>
                  </a:lnTo>
                  <a:lnTo>
                    <a:pt x="3843944" y="2079106"/>
                  </a:lnTo>
                  <a:lnTo>
                    <a:pt x="3854252" y="2079106"/>
                  </a:lnTo>
                  <a:lnTo>
                    <a:pt x="3854252" y="2124329"/>
                  </a:lnTo>
                  <a:lnTo>
                    <a:pt x="3899175" y="2124329"/>
                  </a:lnTo>
                  <a:lnTo>
                    <a:pt x="3899175" y="2170568"/>
                  </a:lnTo>
                  <a:lnTo>
                    <a:pt x="3933791" y="2170568"/>
                  </a:lnTo>
                  <a:lnTo>
                    <a:pt x="3933791" y="2208169"/>
                  </a:lnTo>
                  <a:lnTo>
                    <a:pt x="4354645" y="2208169"/>
                  </a:lnTo>
                  <a:lnTo>
                    <a:pt x="4354645" y="2252121"/>
                  </a:lnTo>
                  <a:lnTo>
                    <a:pt x="4372207" y="2252121"/>
                  </a:lnTo>
                  <a:lnTo>
                    <a:pt x="4372207" y="2345361"/>
                  </a:lnTo>
                  <a:lnTo>
                    <a:pt x="4381116" y="2345361"/>
                  </a:lnTo>
                  <a:lnTo>
                    <a:pt x="4381116" y="2395665"/>
                  </a:lnTo>
                  <a:lnTo>
                    <a:pt x="4486234" y="2395665"/>
                  </a:lnTo>
                  <a:lnTo>
                    <a:pt x="4486234" y="2445334"/>
                  </a:lnTo>
                  <a:lnTo>
                    <a:pt x="4495270" y="2445334"/>
                  </a:lnTo>
                  <a:lnTo>
                    <a:pt x="4495270" y="2495638"/>
                  </a:lnTo>
                  <a:lnTo>
                    <a:pt x="4692907" y="2495638"/>
                  </a:lnTo>
                  <a:lnTo>
                    <a:pt x="4692907" y="2553818"/>
                  </a:lnTo>
                  <a:lnTo>
                    <a:pt x="5093019" y="2553818"/>
                  </a:lnTo>
                  <a:lnTo>
                    <a:pt x="5093019" y="2633212"/>
                  </a:lnTo>
                  <a:lnTo>
                    <a:pt x="6107295" y="2633212"/>
                  </a:lnTo>
                  <a:lnTo>
                    <a:pt x="6107295" y="2790984"/>
                  </a:lnTo>
                  <a:lnTo>
                    <a:pt x="6715862" y="2790984"/>
                  </a:lnTo>
                  <a:lnTo>
                    <a:pt x="6715862" y="2948882"/>
                  </a:lnTo>
                </a:path>
              </a:pathLst>
            </a:custGeom>
            <a:noFill/>
            <a:ln w="19050" cap="flat">
              <a:solidFill>
                <a:srgbClr val="002557"/>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grpSp>
          <p:nvGrpSpPr>
            <p:cNvPr id="172" name="Graphic 9">
              <a:extLst>
                <a:ext uri="{FF2B5EF4-FFF2-40B4-BE49-F238E27FC236}">
                  <a16:creationId xmlns:a16="http://schemas.microsoft.com/office/drawing/2014/main" id="{5BD4591C-3982-3DFE-25DF-58D4581353F8}"/>
                </a:ext>
              </a:extLst>
            </p:cNvPr>
            <p:cNvGrpSpPr>
              <a:grpSpLocks/>
            </p:cNvGrpSpPr>
            <p:nvPr/>
          </p:nvGrpSpPr>
          <p:grpSpPr>
            <a:xfrm>
              <a:off x="2794211" y="1702995"/>
              <a:ext cx="5917223" cy="2717488"/>
              <a:chOff x="2794211" y="1702995"/>
              <a:chExt cx="5917223" cy="2717488"/>
            </a:xfrm>
            <a:solidFill>
              <a:srgbClr val="5ABA47"/>
            </a:solidFill>
          </p:grpSpPr>
          <p:sp>
            <p:nvSpPr>
              <p:cNvPr id="173" name="Oval 172">
                <a:extLst>
                  <a:ext uri="{FF2B5EF4-FFF2-40B4-BE49-F238E27FC236}">
                    <a16:creationId xmlns:a16="http://schemas.microsoft.com/office/drawing/2014/main" id="{76B7A119-FDEB-854B-2DB4-8204E1DFE875}"/>
                  </a:ext>
                </a:extLst>
              </p:cNvPr>
              <p:cNvSpPr>
                <a:spLocks/>
              </p:cNvSpPr>
              <p:nvPr/>
            </p:nvSpPr>
            <p:spPr>
              <a:xfrm>
                <a:off x="2794211" y="1702995"/>
                <a:ext cx="86850" cy="86690"/>
              </a:xfrm>
              <a:prstGeom prst="ellipse">
                <a:avLst/>
              </a:prstGeom>
              <a:solidFill>
                <a:srgbClr val="6990C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74" name="Oval 173">
                <a:extLst>
                  <a:ext uri="{FF2B5EF4-FFF2-40B4-BE49-F238E27FC236}">
                    <a16:creationId xmlns:a16="http://schemas.microsoft.com/office/drawing/2014/main" id="{7BBDB6CB-A182-CA75-CBE4-9371CD2A637F}"/>
                  </a:ext>
                </a:extLst>
              </p:cNvPr>
              <p:cNvSpPr>
                <a:spLocks/>
              </p:cNvSpPr>
              <p:nvPr/>
            </p:nvSpPr>
            <p:spPr>
              <a:xfrm>
                <a:off x="3212775" y="1744152"/>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75" name="Oval 174">
                <a:extLst>
                  <a:ext uri="{FF2B5EF4-FFF2-40B4-BE49-F238E27FC236}">
                    <a16:creationId xmlns:a16="http://schemas.microsoft.com/office/drawing/2014/main" id="{0C2C6690-F7B0-93F9-DD5E-F9773940478C}"/>
                  </a:ext>
                </a:extLst>
              </p:cNvPr>
              <p:cNvSpPr>
                <a:spLocks/>
              </p:cNvSpPr>
              <p:nvPr/>
            </p:nvSpPr>
            <p:spPr>
              <a:xfrm>
                <a:off x="3233518" y="1815924"/>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76" name="Oval 175">
                <a:extLst>
                  <a:ext uri="{FF2B5EF4-FFF2-40B4-BE49-F238E27FC236}">
                    <a16:creationId xmlns:a16="http://schemas.microsoft.com/office/drawing/2014/main" id="{6841CCC9-77E4-625B-0228-0E00A4602961}"/>
                  </a:ext>
                </a:extLst>
              </p:cNvPr>
              <p:cNvSpPr>
                <a:spLocks/>
              </p:cNvSpPr>
              <p:nvPr/>
            </p:nvSpPr>
            <p:spPr>
              <a:xfrm>
                <a:off x="3253244" y="1842855"/>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77" name="Oval 176">
                <a:extLst>
                  <a:ext uri="{FF2B5EF4-FFF2-40B4-BE49-F238E27FC236}">
                    <a16:creationId xmlns:a16="http://schemas.microsoft.com/office/drawing/2014/main" id="{B785E65D-5502-7E12-345D-0167B6BA40B5}"/>
                  </a:ext>
                </a:extLst>
              </p:cNvPr>
              <p:cNvSpPr>
                <a:spLocks/>
              </p:cNvSpPr>
              <p:nvPr/>
            </p:nvSpPr>
            <p:spPr>
              <a:xfrm>
                <a:off x="3287350" y="205537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78" name="Oval 177">
                <a:extLst>
                  <a:ext uri="{FF2B5EF4-FFF2-40B4-BE49-F238E27FC236}">
                    <a16:creationId xmlns:a16="http://schemas.microsoft.com/office/drawing/2014/main" id="{084F0C51-14DC-3FFD-3987-4CF15D0B8661}"/>
                  </a:ext>
                </a:extLst>
              </p:cNvPr>
              <p:cNvSpPr>
                <a:spLocks/>
              </p:cNvSpPr>
              <p:nvPr/>
            </p:nvSpPr>
            <p:spPr>
              <a:xfrm>
                <a:off x="3331383" y="205537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79" name="Oval 178">
                <a:extLst>
                  <a:ext uri="{FF2B5EF4-FFF2-40B4-BE49-F238E27FC236}">
                    <a16:creationId xmlns:a16="http://schemas.microsoft.com/office/drawing/2014/main" id="{21CD3D21-0E94-E6C1-E3B7-B4B77A911866}"/>
                  </a:ext>
                </a:extLst>
              </p:cNvPr>
              <p:cNvSpPr>
                <a:spLocks/>
              </p:cNvSpPr>
              <p:nvPr/>
            </p:nvSpPr>
            <p:spPr>
              <a:xfrm>
                <a:off x="3701969" y="2200572"/>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0" name="Oval 179">
                <a:extLst>
                  <a:ext uri="{FF2B5EF4-FFF2-40B4-BE49-F238E27FC236}">
                    <a16:creationId xmlns:a16="http://schemas.microsoft.com/office/drawing/2014/main" id="{2ADD5062-3F04-1243-1712-1ABEFE1A7853}"/>
                  </a:ext>
                </a:extLst>
              </p:cNvPr>
              <p:cNvSpPr>
                <a:spLocks/>
              </p:cNvSpPr>
              <p:nvPr/>
            </p:nvSpPr>
            <p:spPr>
              <a:xfrm>
                <a:off x="3720804" y="2240079"/>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1" name="Oval 180">
                <a:extLst>
                  <a:ext uri="{FF2B5EF4-FFF2-40B4-BE49-F238E27FC236}">
                    <a16:creationId xmlns:a16="http://schemas.microsoft.com/office/drawing/2014/main" id="{621D12A2-7468-F1FE-1E75-C201B03F1ACB}"/>
                  </a:ext>
                </a:extLst>
              </p:cNvPr>
              <p:cNvSpPr>
                <a:spLocks/>
              </p:cNvSpPr>
              <p:nvPr/>
            </p:nvSpPr>
            <p:spPr>
              <a:xfrm>
                <a:off x="3803397" y="2427449"/>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2" name="Oval 181">
                <a:extLst>
                  <a:ext uri="{FF2B5EF4-FFF2-40B4-BE49-F238E27FC236}">
                    <a16:creationId xmlns:a16="http://schemas.microsoft.com/office/drawing/2014/main" id="{3E56E16B-DDFA-6756-0774-4BBDEE6C095A}"/>
                  </a:ext>
                </a:extLst>
              </p:cNvPr>
              <p:cNvSpPr>
                <a:spLocks/>
              </p:cNvSpPr>
              <p:nvPr/>
            </p:nvSpPr>
            <p:spPr>
              <a:xfrm>
                <a:off x="3816887" y="2448154"/>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3" name="Oval 182">
                <a:extLst>
                  <a:ext uri="{FF2B5EF4-FFF2-40B4-BE49-F238E27FC236}">
                    <a16:creationId xmlns:a16="http://schemas.microsoft.com/office/drawing/2014/main" id="{39BF4EA7-00C2-0719-76DB-42984DA52656}"/>
                  </a:ext>
                </a:extLst>
              </p:cNvPr>
              <p:cNvSpPr>
                <a:spLocks/>
              </p:cNvSpPr>
              <p:nvPr/>
            </p:nvSpPr>
            <p:spPr>
              <a:xfrm>
                <a:off x="3887899" y="2533265"/>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4" name="Oval 183">
                <a:extLst>
                  <a:ext uri="{FF2B5EF4-FFF2-40B4-BE49-F238E27FC236}">
                    <a16:creationId xmlns:a16="http://schemas.microsoft.com/office/drawing/2014/main" id="{8DBA04CF-B321-E033-D8D7-FBC305FBC3F7}"/>
                  </a:ext>
                </a:extLst>
              </p:cNvPr>
              <p:cNvSpPr>
                <a:spLocks/>
              </p:cNvSpPr>
              <p:nvPr/>
            </p:nvSpPr>
            <p:spPr>
              <a:xfrm>
                <a:off x="3969601" y="2553971"/>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5" name="Oval 184">
                <a:extLst>
                  <a:ext uri="{FF2B5EF4-FFF2-40B4-BE49-F238E27FC236}">
                    <a16:creationId xmlns:a16="http://schemas.microsoft.com/office/drawing/2014/main" id="{CAA9D50B-1953-A525-241E-58022B5E70D8}"/>
                  </a:ext>
                </a:extLst>
              </p:cNvPr>
              <p:cNvSpPr>
                <a:spLocks/>
              </p:cNvSpPr>
              <p:nvPr/>
            </p:nvSpPr>
            <p:spPr>
              <a:xfrm>
                <a:off x="4177165" y="262472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6" name="Oval 185">
                <a:extLst>
                  <a:ext uri="{FF2B5EF4-FFF2-40B4-BE49-F238E27FC236}">
                    <a16:creationId xmlns:a16="http://schemas.microsoft.com/office/drawing/2014/main" id="{8B7A229F-52D4-9566-A344-5BC73C8D426B}"/>
                  </a:ext>
                </a:extLst>
              </p:cNvPr>
              <p:cNvSpPr>
                <a:spLocks/>
              </p:cNvSpPr>
              <p:nvPr/>
            </p:nvSpPr>
            <p:spPr>
              <a:xfrm>
                <a:off x="4209489" y="262472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7" name="Oval 186">
                <a:extLst>
                  <a:ext uri="{FF2B5EF4-FFF2-40B4-BE49-F238E27FC236}">
                    <a16:creationId xmlns:a16="http://schemas.microsoft.com/office/drawing/2014/main" id="{9B63EA11-FC53-8071-5DA5-69C5A37FC397}"/>
                  </a:ext>
                </a:extLst>
              </p:cNvPr>
              <p:cNvSpPr>
                <a:spLocks/>
              </p:cNvSpPr>
              <p:nvPr/>
            </p:nvSpPr>
            <p:spPr>
              <a:xfrm>
                <a:off x="4216616" y="2664233"/>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8" name="Oval 187">
                <a:extLst>
                  <a:ext uri="{FF2B5EF4-FFF2-40B4-BE49-F238E27FC236}">
                    <a16:creationId xmlns:a16="http://schemas.microsoft.com/office/drawing/2014/main" id="{242CA2C4-A989-3BB1-DFBD-AA979EF06504}"/>
                  </a:ext>
                </a:extLst>
              </p:cNvPr>
              <p:cNvSpPr>
                <a:spLocks/>
              </p:cNvSpPr>
              <p:nvPr/>
            </p:nvSpPr>
            <p:spPr>
              <a:xfrm>
                <a:off x="4230997" y="271796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89" name="Oval 188">
                <a:extLst>
                  <a:ext uri="{FF2B5EF4-FFF2-40B4-BE49-F238E27FC236}">
                    <a16:creationId xmlns:a16="http://schemas.microsoft.com/office/drawing/2014/main" id="{DBA4D6CE-6B0D-385F-8643-F0F81632DB04}"/>
                  </a:ext>
                </a:extLst>
              </p:cNvPr>
              <p:cNvSpPr>
                <a:spLocks/>
              </p:cNvSpPr>
              <p:nvPr/>
            </p:nvSpPr>
            <p:spPr>
              <a:xfrm>
                <a:off x="4257976" y="2789739"/>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0" name="Oval 189">
                <a:extLst>
                  <a:ext uri="{FF2B5EF4-FFF2-40B4-BE49-F238E27FC236}">
                    <a16:creationId xmlns:a16="http://schemas.microsoft.com/office/drawing/2014/main" id="{18B40D2B-D399-5F5B-C048-384EF23002AC}"/>
                  </a:ext>
                </a:extLst>
              </p:cNvPr>
              <p:cNvSpPr>
                <a:spLocks/>
              </p:cNvSpPr>
              <p:nvPr/>
            </p:nvSpPr>
            <p:spPr>
              <a:xfrm>
                <a:off x="4674759" y="291346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1" name="Oval 190">
                <a:extLst>
                  <a:ext uri="{FF2B5EF4-FFF2-40B4-BE49-F238E27FC236}">
                    <a16:creationId xmlns:a16="http://schemas.microsoft.com/office/drawing/2014/main" id="{6E9B8D91-9B36-17AC-0675-F813694F74CD}"/>
                  </a:ext>
                </a:extLst>
              </p:cNvPr>
              <p:cNvSpPr>
                <a:spLocks/>
              </p:cNvSpPr>
              <p:nvPr/>
            </p:nvSpPr>
            <p:spPr>
              <a:xfrm>
                <a:off x="4715228" y="3062346"/>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2" name="Oval 191">
                <a:extLst>
                  <a:ext uri="{FF2B5EF4-FFF2-40B4-BE49-F238E27FC236}">
                    <a16:creationId xmlns:a16="http://schemas.microsoft.com/office/drawing/2014/main" id="{71027306-DFAD-C6EC-EBE4-DCE0C6A1559A}"/>
                  </a:ext>
                </a:extLst>
              </p:cNvPr>
              <p:cNvSpPr>
                <a:spLocks/>
              </p:cNvSpPr>
              <p:nvPr/>
            </p:nvSpPr>
            <p:spPr>
              <a:xfrm>
                <a:off x="4736735" y="3116080"/>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3" name="Oval 192">
                <a:extLst>
                  <a:ext uri="{FF2B5EF4-FFF2-40B4-BE49-F238E27FC236}">
                    <a16:creationId xmlns:a16="http://schemas.microsoft.com/office/drawing/2014/main" id="{22AF1A94-69CB-0DC4-313C-F8E9AD6DDD58}"/>
                  </a:ext>
                </a:extLst>
              </p:cNvPr>
              <p:cNvSpPr>
                <a:spLocks/>
              </p:cNvSpPr>
              <p:nvPr/>
            </p:nvSpPr>
            <p:spPr>
              <a:xfrm>
                <a:off x="5168025" y="317438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4" name="Oval 193">
                <a:extLst>
                  <a:ext uri="{FF2B5EF4-FFF2-40B4-BE49-F238E27FC236}">
                    <a16:creationId xmlns:a16="http://schemas.microsoft.com/office/drawing/2014/main" id="{0D251EC5-23FC-030D-D2EA-4B76DF3029F5}"/>
                  </a:ext>
                </a:extLst>
              </p:cNvPr>
              <p:cNvSpPr>
                <a:spLocks/>
              </p:cNvSpPr>
              <p:nvPr/>
            </p:nvSpPr>
            <p:spPr>
              <a:xfrm>
                <a:off x="5205695" y="317438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5" name="Oval 194">
                <a:extLst>
                  <a:ext uri="{FF2B5EF4-FFF2-40B4-BE49-F238E27FC236}">
                    <a16:creationId xmlns:a16="http://schemas.microsoft.com/office/drawing/2014/main" id="{032B2F72-8977-91CA-AB53-8A9A67A23D94}"/>
                  </a:ext>
                </a:extLst>
              </p:cNvPr>
              <p:cNvSpPr>
                <a:spLocks/>
              </p:cNvSpPr>
              <p:nvPr/>
            </p:nvSpPr>
            <p:spPr>
              <a:xfrm>
                <a:off x="5221857" y="320131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6" name="Oval 195">
                <a:extLst>
                  <a:ext uri="{FF2B5EF4-FFF2-40B4-BE49-F238E27FC236}">
                    <a16:creationId xmlns:a16="http://schemas.microsoft.com/office/drawing/2014/main" id="{FFDA3472-54DC-C6B9-C394-6D4ECCC97BBC}"/>
                  </a:ext>
                </a:extLst>
              </p:cNvPr>
              <p:cNvSpPr>
                <a:spLocks/>
              </p:cNvSpPr>
              <p:nvPr/>
            </p:nvSpPr>
            <p:spPr>
              <a:xfrm>
                <a:off x="5647675" y="3542902"/>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7" name="Oval 196">
                <a:extLst>
                  <a:ext uri="{FF2B5EF4-FFF2-40B4-BE49-F238E27FC236}">
                    <a16:creationId xmlns:a16="http://schemas.microsoft.com/office/drawing/2014/main" id="{F57B75FB-6A33-B939-11F1-FB62B180A44B}"/>
                  </a:ext>
                </a:extLst>
              </p:cNvPr>
              <p:cNvSpPr>
                <a:spLocks/>
              </p:cNvSpPr>
              <p:nvPr/>
            </p:nvSpPr>
            <p:spPr>
              <a:xfrm>
                <a:off x="5708761" y="3596763"/>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8" name="Oval 197">
                <a:extLst>
                  <a:ext uri="{FF2B5EF4-FFF2-40B4-BE49-F238E27FC236}">
                    <a16:creationId xmlns:a16="http://schemas.microsoft.com/office/drawing/2014/main" id="{0F57D43E-592B-D831-CEF9-48E6D54081BB}"/>
                  </a:ext>
                </a:extLst>
              </p:cNvPr>
              <p:cNvSpPr>
                <a:spLocks/>
              </p:cNvSpPr>
              <p:nvPr/>
            </p:nvSpPr>
            <p:spPr>
              <a:xfrm>
                <a:off x="5724923" y="3635253"/>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99" name="Oval 198">
                <a:extLst>
                  <a:ext uri="{FF2B5EF4-FFF2-40B4-BE49-F238E27FC236}">
                    <a16:creationId xmlns:a16="http://schemas.microsoft.com/office/drawing/2014/main" id="{8644B762-AB8A-C11C-CEFD-E8B0420D4768}"/>
                  </a:ext>
                </a:extLst>
              </p:cNvPr>
              <p:cNvSpPr>
                <a:spLocks/>
              </p:cNvSpPr>
              <p:nvPr/>
            </p:nvSpPr>
            <p:spPr>
              <a:xfrm>
                <a:off x="5778882" y="3635253"/>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0" name="Oval 199">
                <a:extLst>
                  <a:ext uri="{FF2B5EF4-FFF2-40B4-BE49-F238E27FC236}">
                    <a16:creationId xmlns:a16="http://schemas.microsoft.com/office/drawing/2014/main" id="{15D2FC76-9886-6994-A572-70215C73A648}"/>
                  </a:ext>
                </a:extLst>
              </p:cNvPr>
              <p:cNvSpPr>
                <a:spLocks/>
              </p:cNvSpPr>
              <p:nvPr/>
            </p:nvSpPr>
            <p:spPr>
              <a:xfrm>
                <a:off x="6138142" y="3706136"/>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1" name="Oval 200">
                <a:extLst>
                  <a:ext uri="{FF2B5EF4-FFF2-40B4-BE49-F238E27FC236}">
                    <a16:creationId xmlns:a16="http://schemas.microsoft.com/office/drawing/2014/main" id="{79778F27-95FF-1D52-64F7-2AC602CC0BF4}"/>
                  </a:ext>
                </a:extLst>
              </p:cNvPr>
              <p:cNvSpPr>
                <a:spLocks/>
              </p:cNvSpPr>
              <p:nvPr/>
            </p:nvSpPr>
            <p:spPr>
              <a:xfrm>
                <a:off x="6214499" y="3706136"/>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2" name="Oval 201">
                <a:extLst>
                  <a:ext uri="{FF2B5EF4-FFF2-40B4-BE49-F238E27FC236}">
                    <a16:creationId xmlns:a16="http://schemas.microsoft.com/office/drawing/2014/main" id="{ABB5A14D-DFD8-BD27-E7A3-4905D9AEE302}"/>
                  </a:ext>
                </a:extLst>
              </p:cNvPr>
              <p:cNvSpPr>
                <a:spLocks/>
              </p:cNvSpPr>
              <p:nvPr/>
            </p:nvSpPr>
            <p:spPr>
              <a:xfrm>
                <a:off x="6564851" y="3706136"/>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3" name="Oval 202">
                <a:extLst>
                  <a:ext uri="{FF2B5EF4-FFF2-40B4-BE49-F238E27FC236}">
                    <a16:creationId xmlns:a16="http://schemas.microsoft.com/office/drawing/2014/main" id="{A5FD6201-C27B-7D8C-A0EC-BEF5E9C1B349}"/>
                  </a:ext>
                </a:extLst>
              </p:cNvPr>
              <p:cNvSpPr>
                <a:spLocks/>
              </p:cNvSpPr>
              <p:nvPr/>
            </p:nvSpPr>
            <p:spPr>
              <a:xfrm>
                <a:off x="6622374" y="3706136"/>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4" name="Oval 203">
                <a:extLst>
                  <a:ext uri="{FF2B5EF4-FFF2-40B4-BE49-F238E27FC236}">
                    <a16:creationId xmlns:a16="http://schemas.microsoft.com/office/drawing/2014/main" id="{2DB7B78F-0C9B-75D4-F8AA-C0A30EFB074D}"/>
                  </a:ext>
                </a:extLst>
              </p:cNvPr>
              <p:cNvSpPr>
                <a:spLocks/>
              </p:cNvSpPr>
              <p:nvPr/>
            </p:nvSpPr>
            <p:spPr>
              <a:xfrm>
                <a:off x="6682059" y="3867592"/>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5" name="Oval 204">
                <a:extLst>
                  <a:ext uri="{FF2B5EF4-FFF2-40B4-BE49-F238E27FC236}">
                    <a16:creationId xmlns:a16="http://schemas.microsoft.com/office/drawing/2014/main" id="{8BC087AE-962F-D917-AF09-5EC0A84670DF}"/>
                  </a:ext>
                </a:extLst>
              </p:cNvPr>
              <p:cNvSpPr>
                <a:spLocks/>
              </p:cNvSpPr>
              <p:nvPr/>
            </p:nvSpPr>
            <p:spPr>
              <a:xfrm>
                <a:off x="7101132" y="3915990"/>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6" name="Oval 205">
                <a:extLst>
                  <a:ext uri="{FF2B5EF4-FFF2-40B4-BE49-F238E27FC236}">
                    <a16:creationId xmlns:a16="http://schemas.microsoft.com/office/drawing/2014/main" id="{FB421621-CB4B-8030-3586-1AB29AD25C86}"/>
                  </a:ext>
                </a:extLst>
              </p:cNvPr>
              <p:cNvSpPr>
                <a:spLocks/>
              </p:cNvSpPr>
              <p:nvPr/>
            </p:nvSpPr>
            <p:spPr>
              <a:xfrm>
                <a:off x="7224195" y="4097135"/>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7" name="Oval 206">
                <a:extLst>
                  <a:ext uri="{FF2B5EF4-FFF2-40B4-BE49-F238E27FC236}">
                    <a16:creationId xmlns:a16="http://schemas.microsoft.com/office/drawing/2014/main" id="{BCF4F421-A23B-0F5D-405D-4D997A377AD0}"/>
                  </a:ext>
                </a:extLst>
              </p:cNvPr>
              <p:cNvSpPr>
                <a:spLocks/>
              </p:cNvSpPr>
              <p:nvPr/>
            </p:nvSpPr>
            <p:spPr>
              <a:xfrm>
                <a:off x="7396762" y="4196600"/>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8" name="Oval 207">
                <a:extLst>
                  <a:ext uri="{FF2B5EF4-FFF2-40B4-BE49-F238E27FC236}">
                    <a16:creationId xmlns:a16="http://schemas.microsoft.com/office/drawing/2014/main" id="{4F6D9498-ADDD-7AFC-23DB-97DB0051E9A7}"/>
                  </a:ext>
                </a:extLst>
              </p:cNvPr>
              <p:cNvSpPr>
                <a:spLocks/>
              </p:cNvSpPr>
              <p:nvPr/>
            </p:nvSpPr>
            <p:spPr>
              <a:xfrm>
                <a:off x="7610562" y="425490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9" name="Oval 208">
                <a:extLst>
                  <a:ext uri="{FF2B5EF4-FFF2-40B4-BE49-F238E27FC236}">
                    <a16:creationId xmlns:a16="http://schemas.microsoft.com/office/drawing/2014/main" id="{BBED69AE-CC7E-2566-4D9D-C8B483654DB6}"/>
                  </a:ext>
                </a:extLst>
              </p:cNvPr>
              <p:cNvSpPr>
                <a:spLocks/>
              </p:cNvSpPr>
              <p:nvPr/>
            </p:nvSpPr>
            <p:spPr>
              <a:xfrm>
                <a:off x="7847650" y="4254907"/>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10" name="Oval 209">
                <a:extLst>
                  <a:ext uri="{FF2B5EF4-FFF2-40B4-BE49-F238E27FC236}">
                    <a16:creationId xmlns:a16="http://schemas.microsoft.com/office/drawing/2014/main" id="{1F882916-D066-1841-4B6A-4DF2BB251BAA}"/>
                  </a:ext>
                </a:extLst>
              </p:cNvPr>
              <p:cNvSpPr>
                <a:spLocks/>
              </p:cNvSpPr>
              <p:nvPr/>
            </p:nvSpPr>
            <p:spPr>
              <a:xfrm>
                <a:off x="7921208" y="4333793"/>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11" name="Oval 210">
                <a:extLst>
                  <a:ext uri="{FF2B5EF4-FFF2-40B4-BE49-F238E27FC236}">
                    <a16:creationId xmlns:a16="http://schemas.microsoft.com/office/drawing/2014/main" id="{99F8A5C9-DE29-D0A8-EE7C-48C938F9BB10}"/>
                  </a:ext>
                </a:extLst>
              </p:cNvPr>
              <p:cNvSpPr>
                <a:spLocks/>
              </p:cNvSpPr>
              <p:nvPr/>
            </p:nvSpPr>
            <p:spPr>
              <a:xfrm>
                <a:off x="8624584" y="4333793"/>
                <a:ext cx="86850" cy="86690"/>
              </a:xfrm>
              <a:prstGeom prst="ellipse">
                <a:avLst/>
              </a:prstGeom>
              <a:solidFill>
                <a:srgbClr val="002557"/>
              </a:solidFill>
              <a:ln w="127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grpSp>
      </p:grpSp>
      <p:grpSp>
        <p:nvGrpSpPr>
          <p:cNvPr id="116" name="Graphic 9">
            <a:extLst>
              <a:ext uri="{FF2B5EF4-FFF2-40B4-BE49-F238E27FC236}">
                <a16:creationId xmlns:a16="http://schemas.microsoft.com/office/drawing/2014/main" id="{D51EA366-AEE4-FB8E-EC19-EFF4962FCE79}"/>
              </a:ext>
            </a:extLst>
          </p:cNvPr>
          <p:cNvGrpSpPr>
            <a:grpSpLocks/>
          </p:cNvGrpSpPr>
          <p:nvPr/>
        </p:nvGrpSpPr>
        <p:grpSpPr>
          <a:xfrm>
            <a:off x="2658148" y="1899762"/>
            <a:ext cx="8236922" cy="3057826"/>
            <a:chOff x="2794211" y="1702995"/>
            <a:chExt cx="8236922" cy="2991592"/>
          </a:xfrm>
          <a:solidFill>
            <a:schemeClr val="accent4"/>
          </a:solidFill>
        </p:grpSpPr>
        <p:sp>
          <p:nvSpPr>
            <p:cNvPr id="117" name="Freeform 1049">
              <a:extLst>
                <a:ext uri="{FF2B5EF4-FFF2-40B4-BE49-F238E27FC236}">
                  <a16:creationId xmlns:a16="http://schemas.microsoft.com/office/drawing/2014/main" id="{0F052622-A977-627F-375E-7DB1719FFE2A}"/>
                </a:ext>
              </a:extLst>
            </p:cNvPr>
            <p:cNvSpPr>
              <a:spLocks/>
            </p:cNvSpPr>
            <p:nvPr/>
          </p:nvSpPr>
          <p:spPr>
            <a:xfrm>
              <a:off x="2837635" y="1746340"/>
              <a:ext cx="8193498" cy="2948247"/>
            </a:xfrm>
            <a:custGeom>
              <a:avLst/>
              <a:gdLst>
                <a:gd name="connsiteX0" fmla="*/ 8193499 w 8193498"/>
                <a:gd name="connsiteY0" fmla="*/ 2948247 h 2948247"/>
                <a:gd name="connsiteX1" fmla="*/ 8193499 w 8193498"/>
                <a:gd name="connsiteY1" fmla="*/ 2285911 h 2948247"/>
                <a:gd name="connsiteX2" fmla="*/ 7284976 w 8193498"/>
                <a:gd name="connsiteY2" fmla="*/ 2285911 h 2948247"/>
                <a:gd name="connsiteX3" fmla="*/ 7284976 w 8193498"/>
                <a:gd name="connsiteY3" fmla="*/ 2171076 h 2948247"/>
                <a:gd name="connsiteX4" fmla="*/ 6556784 w 8193498"/>
                <a:gd name="connsiteY4" fmla="*/ 2171076 h 2948247"/>
                <a:gd name="connsiteX5" fmla="*/ 6556784 w 8193498"/>
                <a:gd name="connsiteY5" fmla="*/ 2077835 h 2948247"/>
                <a:gd name="connsiteX6" fmla="*/ 5765724 w 8193498"/>
                <a:gd name="connsiteY6" fmla="*/ 2077835 h 2948247"/>
                <a:gd name="connsiteX7" fmla="*/ 5765724 w 8193498"/>
                <a:gd name="connsiteY7" fmla="*/ 1987009 h 2948247"/>
                <a:gd name="connsiteX8" fmla="*/ 5097346 w 8193498"/>
                <a:gd name="connsiteY8" fmla="*/ 1987009 h 2948247"/>
                <a:gd name="connsiteX9" fmla="*/ 5097346 w 8193498"/>
                <a:gd name="connsiteY9" fmla="*/ 1856676 h 2948247"/>
                <a:gd name="connsiteX10" fmla="*/ 4846385 w 8193498"/>
                <a:gd name="connsiteY10" fmla="*/ 1856676 h 2948247"/>
                <a:gd name="connsiteX11" fmla="*/ 4846385 w 8193498"/>
                <a:gd name="connsiteY11" fmla="*/ 1810691 h 2948247"/>
                <a:gd name="connsiteX12" fmla="*/ 4802734 w 8193498"/>
                <a:gd name="connsiteY12" fmla="*/ 1810691 h 2948247"/>
                <a:gd name="connsiteX13" fmla="*/ 4802734 w 8193498"/>
                <a:gd name="connsiteY13" fmla="*/ 1764705 h 2948247"/>
                <a:gd name="connsiteX14" fmla="*/ 4452891 w 8193498"/>
                <a:gd name="connsiteY14" fmla="*/ 1764705 h 2948247"/>
                <a:gd name="connsiteX15" fmla="*/ 4452891 w 8193498"/>
                <a:gd name="connsiteY15" fmla="*/ 1717450 h 2948247"/>
                <a:gd name="connsiteX16" fmla="*/ 4410386 w 8193498"/>
                <a:gd name="connsiteY16" fmla="*/ 1717450 h 2948247"/>
                <a:gd name="connsiteX17" fmla="*/ 4410386 w 8193498"/>
                <a:gd name="connsiteY17" fmla="*/ 1625988 h 2948247"/>
                <a:gd name="connsiteX18" fmla="*/ 4374498 w 8193498"/>
                <a:gd name="connsiteY18" fmla="*/ 1625988 h 2948247"/>
                <a:gd name="connsiteX19" fmla="*/ 4374498 w 8193498"/>
                <a:gd name="connsiteY19" fmla="*/ 1577590 h 2948247"/>
                <a:gd name="connsiteX20" fmla="*/ 4348155 w 8193498"/>
                <a:gd name="connsiteY20" fmla="*/ 1577590 h 2948247"/>
                <a:gd name="connsiteX21" fmla="*/ 4348155 w 8193498"/>
                <a:gd name="connsiteY21" fmla="*/ 1532748 h 2948247"/>
                <a:gd name="connsiteX22" fmla="*/ 4325375 w 8193498"/>
                <a:gd name="connsiteY22" fmla="*/ 1532748 h 2948247"/>
                <a:gd name="connsiteX23" fmla="*/ 4325375 w 8193498"/>
                <a:gd name="connsiteY23" fmla="*/ 1492607 h 2948247"/>
                <a:gd name="connsiteX24" fmla="*/ 4204349 w 8193498"/>
                <a:gd name="connsiteY24" fmla="*/ 1492607 h 2948247"/>
                <a:gd name="connsiteX25" fmla="*/ 4204349 w 8193498"/>
                <a:gd name="connsiteY25" fmla="*/ 1457927 h 2948247"/>
                <a:gd name="connsiteX26" fmla="*/ 4140336 w 8193498"/>
                <a:gd name="connsiteY26" fmla="*/ 1457927 h 2948247"/>
                <a:gd name="connsiteX27" fmla="*/ 4140336 w 8193498"/>
                <a:gd name="connsiteY27" fmla="*/ 1417913 h 2948247"/>
                <a:gd name="connsiteX28" fmla="*/ 3978077 w 8193498"/>
                <a:gd name="connsiteY28" fmla="*/ 1417913 h 2948247"/>
                <a:gd name="connsiteX29" fmla="*/ 3978077 w 8193498"/>
                <a:gd name="connsiteY29" fmla="*/ 1375485 h 2948247"/>
                <a:gd name="connsiteX30" fmla="*/ 3947535 w 8193498"/>
                <a:gd name="connsiteY30" fmla="*/ 1375485 h 2948247"/>
                <a:gd name="connsiteX31" fmla="*/ 3947535 w 8193498"/>
                <a:gd name="connsiteY31" fmla="*/ 1334200 h 2948247"/>
                <a:gd name="connsiteX32" fmla="*/ 3883395 w 8193498"/>
                <a:gd name="connsiteY32" fmla="*/ 1334200 h 2948247"/>
                <a:gd name="connsiteX33" fmla="*/ 3883395 w 8193498"/>
                <a:gd name="connsiteY33" fmla="*/ 1299520 h 2948247"/>
                <a:gd name="connsiteX34" fmla="*/ 3873214 w 8193498"/>
                <a:gd name="connsiteY34" fmla="*/ 1299520 h 2948247"/>
                <a:gd name="connsiteX35" fmla="*/ 3873214 w 8193498"/>
                <a:gd name="connsiteY35" fmla="*/ 1263063 h 2948247"/>
                <a:gd name="connsiteX36" fmla="*/ 3416853 w 8193498"/>
                <a:gd name="connsiteY36" fmla="*/ 1263063 h 2948247"/>
                <a:gd name="connsiteX37" fmla="*/ 3416853 w 8193498"/>
                <a:gd name="connsiteY37" fmla="*/ 1224827 h 2948247"/>
                <a:gd name="connsiteX38" fmla="*/ 3396491 w 8193498"/>
                <a:gd name="connsiteY38" fmla="*/ 1224827 h 2948247"/>
                <a:gd name="connsiteX39" fmla="*/ 3396491 w 8193498"/>
                <a:gd name="connsiteY39" fmla="*/ 1193704 h 2948247"/>
                <a:gd name="connsiteX40" fmla="*/ 3342023 w 8193498"/>
                <a:gd name="connsiteY40" fmla="*/ 1193704 h 2948247"/>
                <a:gd name="connsiteX41" fmla="*/ 3342023 w 8193498"/>
                <a:gd name="connsiteY41" fmla="*/ 1160930 h 2948247"/>
                <a:gd name="connsiteX42" fmla="*/ 3068283 w 8193498"/>
                <a:gd name="connsiteY42" fmla="*/ 1160930 h 2948247"/>
                <a:gd name="connsiteX43" fmla="*/ 3068283 w 8193498"/>
                <a:gd name="connsiteY43" fmla="*/ 1128538 h 2948247"/>
                <a:gd name="connsiteX44" fmla="*/ 2972455 w 8193498"/>
                <a:gd name="connsiteY44" fmla="*/ 1128538 h 2948247"/>
                <a:gd name="connsiteX45" fmla="*/ 2972455 w 8193498"/>
                <a:gd name="connsiteY45" fmla="*/ 1096272 h 2948247"/>
                <a:gd name="connsiteX46" fmla="*/ 2954511 w 8193498"/>
                <a:gd name="connsiteY46" fmla="*/ 1096272 h 2948247"/>
                <a:gd name="connsiteX47" fmla="*/ 2954511 w 8193498"/>
                <a:gd name="connsiteY47" fmla="*/ 1062863 h 2948247"/>
                <a:gd name="connsiteX48" fmla="*/ 2941403 w 8193498"/>
                <a:gd name="connsiteY48" fmla="*/ 1062863 h 2948247"/>
                <a:gd name="connsiteX49" fmla="*/ 2941403 w 8193498"/>
                <a:gd name="connsiteY49" fmla="*/ 1031105 h 2948247"/>
                <a:gd name="connsiteX50" fmla="*/ 2922822 w 8193498"/>
                <a:gd name="connsiteY50" fmla="*/ 1031105 h 2948247"/>
                <a:gd name="connsiteX51" fmla="*/ 2922822 w 8193498"/>
                <a:gd name="connsiteY51" fmla="*/ 992361 h 2948247"/>
                <a:gd name="connsiteX52" fmla="*/ 2910860 w 8193498"/>
                <a:gd name="connsiteY52" fmla="*/ 992361 h 2948247"/>
                <a:gd name="connsiteX53" fmla="*/ 2910860 w 8193498"/>
                <a:gd name="connsiteY53" fmla="*/ 937357 h 2948247"/>
                <a:gd name="connsiteX54" fmla="*/ 2484405 w 8193498"/>
                <a:gd name="connsiteY54" fmla="*/ 937357 h 2948247"/>
                <a:gd name="connsiteX55" fmla="*/ 2484405 w 8193498"/>
                <a:gd name="connsiteY55" fmla="*/ 904456 h 2948247"/>
                <a:gd name="connsiteX56" fmla="*/ 2453863 w 8193498"/>
                <a:gd name="connsiteY56" fmla="*/ 904456 h 2948247"/>
                <a:gd name="connsiteX57" fmla="*/ 2453863 w 8193498"/>
                <a:gd name="connsiteY57" fmla="*/ 875112 h 2948247"/>
                <a:gd name="connsiteX58" fmla="*/ 2439482 w 8193498"/>
                <a:gd name="connsiteY58" fmla="*/ 875112 h 2948247"/>
                <a:gd name="connsiteX59" fmla="*/ 2439482 w 8193498"/>
                <a:gd name="connsiteY59" fmla="*/ 852374 h 2948247"/>
                <a:gd name="connsiteX60" fmla="*/ 2420902 w 8193498"/>
                <a:gd name="connsiteY60" fmla="*/ 852374 h 2948247"/>
                <a:gd name="connsiteX61" fmla="*/ 2420902 w 8193498"/>
                <a:gd name="connsiteY61" fmla="*/ 821378 h 2948247"/>
                <a:gd name="connsiteX62" fmla="*/ 2302930 w 8193498"/>
                <a:gd name="connsiteY62" fmla="*/ 821378 h 2948247"/>
                <a:gd name="connsiteX63" fmla="*/ 2302930 w 8193498"/>
                <a:gd name="connsiteY63" fmla="*/ 798640 h 2948247"/>
                <a:gd name="connsiteX64" fmla="*/ 2213720 w 8193498"/>
                <a:gd name="connsiteY64" fmla="*/ 798640 h 2948247"/>
                <a:gd name="connsiteX65" fmla="*/ 2213720 w 8193498"/>
                <a:gd name="connsiteY65" fmla="*/ 770566 h 2948247"/>
                <a:gd name="connsiteX66" fmla="*/ 2186740 w 8193498"/>
                <a:gd name="connsiteY66" fmla="*/ 770566 h 2948247"/>
                <a:gd name="connsiteX67" fmla="*/ 2186740 w 8193498"/>
                <a:gd name="connsiteY67" fmla="*/ 718484 h 2948247"/>
                <a:gd name="connsiteX68" fmla="*/ 2153779 w 8193498"/>
                <a:gd name="connsiteY68" fmla="*/ 718484 h 2948247"/>
                <a:gd name="connsiteX69" fmla="*/ 2153779 w 8193498"/>
                <a:gd name="connsiteY69" fmla="*/ 689267 h 2948247"/>
                <a:gd name="connsiteX70" fmla="*/ 2056169 w 8193498"/>
                <a:gd name="connsiteY70" fmla="*/ 689267 h 2948247"/>
                <a:gd name="connsiteX71" fmla="*/ 2056169 w 8193498"/>
                <a:gd name="connsiteY71" fmla="*/ 664750 h 2948247"/>
                <a:gd name="connsiteX72" fmla="*/ 1939470 w 8193498"/>
                <a:gd name="connsiteY72" fmla="*/ 664750 h 2948247"/>
                <a:gd name="connsiteX73" fmla="*/ 1939470 w 8193498"/>
                <a:gd name="connsiteY73" fmla="*/ 640741 h 2948247"/>
                <a:gd name="connsiteX74" fmla="*/ 1928653 w 8193498"/>
                <a:gd name="connsiteY74" fmla="*/ 640741 h 2948247"/>
                <a:gd name="connsiteX75" fmla="*/ 1928653 w 8193498"/>
                <a:gd name="connsiteY75" fmla="*/ 592343 h 2948247"/>
                <a:gd name="connsiteX76" fmla="*/ 1871131 w 8193498"/>
                <a:gd name="connsiteY76" fmla="*/ 592343 h 2948247"/>
                <a:gd name="connsiteX77" fmla="*/ 1871131 w 8193498"/>
                <a:gd name="connsiteY77" fmla="*/ 543309 h 2948247"/>
                <a:gd name="connsiteX78" fmla="*/ 1833970 w 8193498"/>
                <a:gd name="connsiteY78" fmla="*/ 543309 h 2948247"/>
                <a:gd name="connsiteX79" fmla="*/ 1833970 w 8193498"/>
                <a:gd name="connsiteY79" fmla="*/ 520062 h 2948247"/>
                <a:gd name="connsiteX80" fmla="*/ 1700473 w 8193498"/>
                <a:gd name="connsiteY80" fmla="*/ 520062 h 2948247"/>
                <a:gd name="connsiteX81" fmla="*/ 1700473 w 8193498"/>
                <a:gd name="connsiteY81" fmla="*/ 496181 h 2948247"/>
                <a:gd name="connsiteX82" fmla="*/ 1460330 w 8193498"/>
                <a:gd name="connsiteY82" fmla="*/ 496181 h 2948247"/>
                <a:gd name="connsiteX83" fmla="*/ 1460330 w 8193498"/>
                <a:gd name="connsiteY83" fmla="*/ 469250 h 2948247"/>
                <a:gd name="connsiteX84" fmla="*/ 1424951 w 8193498"/>
                <a:gd name="connsiteY84" fmla="*/ 469250 h 2948247"/>
                <a:gd name="connsiteX85" fmla="*/ 1424951 w 8193498"/>
                <a:gd name="connsiteY85" fmla="*/ 453752 h 2948247"/>
                <a:gd name="connsiteX86" fmla="*/ 1404080 w 8193498"/>
                <a:gd name="connsiteY86" fmla="*/ 453752 h 2948247"/>
                <a:gd name="connsiteX87" fmla="*/ 1404080 w 8193498"/>
                <a:gd name="connsiteY87" fmla="*/ 436349 h 2948247"/>
                <a:gd name="connsiteX88" fmla="*/ 1388299 w 8193498"/>
                <a:gd name="connsiteY88" fmla="*/ 436349 h 2948247"/>
                <a:gd name="connsiteX89" fmla="*/ 1388299 w 8193498"/>
                <a:gd name="connsiteY89" fmla="*/ 366991 h 2948247"/>
                <a:gd name="connsiteX90" fmla="*/ 1260274 w 8193498"/>
                <a:gd name="connsiteY90" fmla="*/ 366991 h 2948247"/>
                <a:gd name="connsiteX91" fmla="*/ 1260274 w 8193498"/>
                <a:gd name="connsiteY91" fmla="*/ 342474 h 2948247"/>
                <a:gd name="connsiteX92" fmla="*/ 1132121 w 8193498"/>
                <a:gd name="connsiteY92" fmla="*/ 342474 h 2948247"/>
                <a:gd name="connsiteX93" fmla="*/ 1132121 w 8193498"/>
                <a:gd name="connsiteY93" fmla="*/ 322784 h 2948247"/>
                <a:gd name="connsiteX94" fmla="*/ 1093179 w 8193498"/>
                <a:gd name="connsiteY94" fmla="*/ 322784 h 2948247"/>
                <a:gd name="connsiteX95" fmla="*/ 1093179 w 8193498"/>
                <a:gd name="connsiteY95" fmla="*/ 302459 h 2948247"/>
                <a:gd name="connsiteX96" fmla="*/ 965026 w 8193498"/>
                <a:gd name="connsiteY96" fmla="*/ 302459 h 2948247"/>
                <a:gd name="connsiteX97" fmla="*/ 965026 w 8193498"/>
                <a:gd name="connsiteY97" fmla="*/ 260031 h 2948247"/>
                <a:gd name="connsiteX98" fmla="*/ 956118 w 8193498"/>
                <a:gd name="connsiteY98" fmla="*/ 260031 h 2948247"/>
                <a:gd name="connsiteX99" fmla="*/ 956118 w 8193498"/>
                <a:gd name="connsiteY99" fmla="*/ 190673 h 2948247"/>
                <a:gd name="connsiteX100" fmla="*/ 922521 w 8193498"/>
                <a:gd name="connsiteY100" fmla="*/ 190673 h 2948247"/>
                <a:gd name="connsiteX101" fmla="*/ 899614 w 8193498"/>
                <a:gd name="connsiteY101" fmla="*/ 190673 h 2948247"/>
                <a:gd name="connsiteX102" fmla="*/ 899614 w 8193498"/>
                <a:gd name="connsiteY102" fmla="*/ 175175 h 2948247"/>
                <a:gd name="connsiteX103" fmla="*/ 654889 w 8193498"/>
                <a:gd name="connsiteY103" fmla="*/ 175175 h 2948247"/>
                <a:gd name="connsiteX104" fmla="*/ 654889 w 8193498"/>
                <a:gd name="connsiteY104" fmla="*/ 158407 h 2948247"/>
                <a:gd name="connsiteX105" fmla="*/ 628546 w 8193498"/>
                <a:gd name="connsiteY105" fmla="*/ 158407 h 2948247"/>
                <a:gd name="connsiteX106" fmla="*/ 628546 w 8193498"/>
                <a:gd name="connsiteY106" fmla="*/ 139860 h 2948247"/>
                <a:gd name="connsiteX107" fmla="*/ 473414 w 8193498"/>
                <a:gd name="connsiteY107" fmla="*/ 139860 h 2948247"/>
                <a:gd name="connsiteX108" fmla="*/ 473414 w 8193498"/>
                <a:gd name="connsiteY108" fmla="*/ 99211 h 2948247"/>
                <a:gd name="connsiteX109" fmla="*/ 448216 w 8193498"/>
                <a:gd name="connsiteY109" fmla="*/ 99211 h 2948247"/>
                <a:gd name="connsiteX110" fmla="*/ 448216 w 8193498"/>
                <a:gd name="connsiteY110" fmla="*/ 81808 h 2948247"/>
                <a:gd name="connsiteX111" fmla="*/ 415255 w 8193498"/>
                <a:gd name="connsiteY111" fmla="*/ 81808 h 2948247"/>
                <a:gd name="connsiteX112" fmla="*/ 415255 w 8193498"/>
                <a:gd name="connsiteY112" fmla="*/ 67326 h 2948247"/>
                <a:gd name="connsiteX113" fmla="*/ 359642 w 8193498"/>
                <a:gd name="connsiteY113" fmla="*/ 67326 h 2948247"/>
                <a:gd name="connsiteX114" fmla="*/ 359642 w 8193498"/>
                <a:gd name="connsiteY114" fmla="*/ 21468 h 2948247"/>
                <a:gd name="connsiteX115" fmla="*/ 307465 w 8193498"/>
                <a:gd name="connsiteY115" fmla="*/ 21468 h 2948247"/>
                <a:gd name="connsiteX116" fmla="*/ 307465 w 8193498"/>
                <a:gd name="connsiteY116" fmla="*/ 0 h 2948247"/>
                <a:gd name="connsiteX117" fmla="*/ 0 w 8193498"/>
                <a:gd name="connsiteY117" fmla="*/ 0 h 2948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8193498" h="2948247">
                  <a:moveTo>
                    <a:pt x="8193499" y="2948247"/>
                  </a:moveTo>
                  <a:lnTo>
                    <a:pt x="8193499" y="2285911"/>
                  </a:lnTo>
                  <a:lnTo>
                    <a:pt x="7284976" y="2285911"/>
                  </a:lnTo>
                  <a:lnTo>
                    <a:pt x="7284976" y="2171076"/>
                  </a:lnTo>
                  <a:lnTo>
                    <a:pt x="6556784" y="2171076"/>
                  </a:lnTo>
                  <a:lnTo>
                    <a:pt x="6556784" y="2077835"/>
                  </a:lnTo>
                  <a:lnTo>
                    <a:pt x="5765724" y="2077835"/>
                  </a:lnTo>
                  <a:lnTo>
                    <a:pt x="5765724" y="1987009"/>
                  </a:lnTo>
                  <a:lnTo>
                    <a:pt x="5097346" y="1987009"/>
                  </a:lnTo>
                  <a:lnTo>
                    <a:pt x="5097346" y="1856676"/>
                  </a:lnTo>
                  <a:lnTo>
                    <a:pt x="4846385" y="1856676"/>
                  </a:lnTo>
                  <a:lnTo>
                    <a:pt x="4846385" y="1810691"/>
                  </a:lnTo>
                  <a:lnTo>
                    <a:pt x="4802734" y="1810691"/>
                  </a:lnTo>
                  <a:lnTo>
                    <a:pt x="4802734" y="1764705"/>
                  </a:lnTo>
                  <a:lnTo>
                    <a:pt x="4452891" y="1764705"/>
                  </a:lnTo>
                  <a:lnTo>
                    <a:pt x="4452891" y="1717450"/>
                  </a:lnTo>
                  <a:lnTo>
                    <a:pt x="4410386" y="1717450"/>
                  </a:lnTo>
                  <a:lnTo>
                    <a:pt x="4410386" y="1625988"/>
                  </a:lnTo>
                  <a:lnTo>
                    <a:pt x="4374498" y="1625988"/>
                  </a:lnTo>
                  <a:lnTo>
                    <a:pt x="4374498" y="1577590"/>
                  </a:lnTo>
                  <a:lnTo>
                    <a:pt x="4348155" y="1577590"/>
                  </a:lnTo>
                  <a:lnTo>
                    <a:pt x="4348155" y="1532748"/>
                  </a:lnTo>
                  <a:lnTo>
                    <a:pt x="4325375" y="1532748"/>
                  </a:lnTo>
                  <a:lnTo>
                    <a:pt x="4325375" y="1492607"/>
                  </a:lnTo>
                  <a:lnTo>
                    <a:pt x="4204349" y="1492607"/>
                  </a:lnTo>
                  <a:lnTo>
                    <a:pt x="4204349" y="1457927"/>
                  </a:lnTo>
                  <a:lnTo>
                    <a:pt x="4140336" y="1457927"/>
                  </a:lnTo>
                  <a:lnTo>
                    <a:pt x="4140336" y="1417913"/>
                  </a:lnTo>
                  <a:lnTo>
                    <a:pt x="3978077" y="1417913"/>
                  </a:lnTo>
                  <a:lnTo>
                    <a:pt x="3978077" y="1375485"/>
                  </a:lnTo>
                  <a:lnTo>
                    <a:pt x="3947535" y="1375485"/>
                  </a:lnTo>
                  <a:lnTo>
                    <a:pt x="3947535" y="1334200"/>
                  </a:lnTo>
                  <a:lnTo>
                    <a:pt x="3883395" y="1334200"/>
                  </a:lnTo>
                  <a:lnTo>
                    <a:pt x="3883395" y="1299520"/>
                  </a:lnTo>
                  <a:lnTo>
                    <a:pt x="3873214" y="1299520"/>
                  </a:lnTo>
                  <a:lnTo>
                    <a:pt x="3873214" y="1263063"/>
                  </a:lnTo>
                  <a:lnTo>
                    <a:pt x="3416853" y="1263063"/>
                  </a:lnTo>
                  <a:lnTo>
                    <a:pt x="3416853" y="1224827"/>
                  </a:lnTo>
                  <a:lnTo>
                    <a:pt x="3396491" y="1224827"/>
                  </a:lnTo>
                  <a:lnTo>
                    <a:pt x="3396491" y="1193704"/>
                  </a:lnTo>
                  <a:lnTo>
                    <a:pt x="3342023" y="1193704"/>
                  </a:lnTo>
                  <a:lnTo>
                    <a:pt x="3342023" y="1160930"/>
                  </a:lnTo>
                  <a:lnTo>
                    <a:pt x="3068283" y="1160930"/>
                  </a:lnTo>
                  <a:lnTo>
                    <a:pt x="3068283" y="1128538"/>
                  </a:lnTo>
                  <a:lnTo>
                    <a:pt x="2972455" y="1128538"/>
                  </a:lnTo>
                  <a:lnTo>
                    <a:pt x="2972455" y="1096272"/>
                  </a:lnTo>
                  <a:lnTo>
                    <a:pt x="2954511" y="1096272"/>
                  </a:lnTo>
                  <a:lnTo>
                    <a:pt x="2954511" y="1062863"/>
                  </a:lnTo>
                  <a:lnTo>
                    <a:pt x="2941403" y="1062863"/>
                  </a:lnTo>
                  <a:lnTo>
                    <a:pt x="2941403" y="1031105"/>
                  </a:lnTo>
                  <a:lnTo>
                    <a:pt x="2922822" y="1031105"/>
                  </a:lnTo>
                  <a:lnTo>
                    <a:pt x="2922822" y="992361"/>
                  </a:lnTo>
                  <a:lnTo>
                    <a:pt x="2910860" y="992361"/>
                  </a:lnTo>
                  <a:lnTo>
                    <a:pt x="2910860" y="937357"/>
                  </a:lnTo>
                  <a:lnTo>
                    <a:pt x="2484405" y="937357"/>
                  </a:lnTo>
                  <a:lnTo>
                    <a:pt x="2484405" y="904456"/>
                  </a:lnTo>
                  <a:lnTo>
                    <a:pt x="2453863" y="904456"/>
                  </a:lnTo>
                  <a:lnTo>
                    <a:pt x="2453863" y="875112"/>
                  </a:lnTo>
                  <a:lnTo>
                    <a:pt x="2439482" y="875112"/>
                  </a:lnTo>
                  <a:lnTo>
                    <a:pt x="2439482" y="852374"/>
                  </a:lnTo>
                  <a:lnTo>
                    <a:pt x="2420902" y="852374"/>
                  </a:lnTo>
                  <a:lnTo>
                    <a:pt x="2420902" y="821378"/>
                  </a:lnTo>
                  <a:lnTo>
                    <a:pt x="2302930" y="821378"/>
                  </a:lnTo>
                  <a:lnTo>
                    <a:pt x="2302930" y="798640"/>
                  </a:lnTo>
                  <a:lnTo>
                    <a:pt x="2213720" y="798640"/>
                  </a:lnTo>
                  <a:lnTo>
                    <a:pt x="2213720" y="770566"/>
                  </a:lnTo>
                  <a:lnTo>
                    <a:pt x="2186740" y="770566"/>
                  </a:lnTo>
                  <a:lnTo>
                    <a:pt x="2186740" y="718484"/>
                  </a:lnTo>
                  <a:lnTo>
                    <a:pt x="2153779" y="718484"/>
                  </a:lnTo>
                  <a:lnTo>
                    <a:pt x="2153779" y="689267"/>
                  </a:lnTo>
                  <a:lnTo>
                    <a:pt x="2056169" y="689267"/>
                  </a:lnTo>
                  <a:lnTo>
                    <a:pt x="2056169" y="664750"/>
                  </a:lnTo>
                  <a:lnTo>
                    <a:pt x="1939470" y="664750"/>
                  </a:lnTo>
                  <a:lnTo>
                    <a:pt x="1939470" y="640741"/>
                  </a:lnTo>
                  <a:lnTo>
                    <a:pt x="1928653" y="640741"/>
                  </a:lnTo>
                  <a:lnTo>
                    <a:pt x="1928653" y="592343"/>
                  </a:lnTo>
                  <a:lnTo>
                    <a:pt x="1871131" y="592343"/>
                  </a:lnTo>
                  <a:lnTo>
                    <a:pt x="1871131" y="543309"/>
                  </a:lnTo>
                  <a:lnTo>
                    <a:pt x="1833970" y="543309"/>
                  </a:lnTo>
                  <a:lnTo>
                    <a:pt x="1833970" y="520062"/>
                  </a:lnTo>
                  <a:lnTo>
                    <a:pt x="1700473" y="520062"/>
                  </a:lnTo>
                  <a:lnTo>
                    <a:pt x="1700473" y="496181"/>
                  </a:lnTo>
                  <a:lnTo>
                    <a:pt x="1460330" y="496181"/>
                  </a:lnTo>
                  <a:lnTo>
                    <a:pt x="1460330" y="469250"/>
                  </a:lnTo>
                  <a:lnTo>
                    <a:pt x="1424951" y="469250"/>
                  </a:lnTo>
                  <a:lnTo>
                    <a:pt x="1424951" y="453752"/>
                  </a:lnTo>
                  <a:lnTo>
                    <a:pt x="1404080" y="453752"/>
                  </a:lnTo>
                  <a:lnTo>
                    <a:pt x="1404080" y="436349"/>
                  </a:lnTo>
                  <a:lnTo>
                    <a:pt x="1388299" y="436349"/>
                  </a:lnTo>
                  <a:lnTo>
                    <a:pt x="1388299" y="366991"/>
                  </a:lnTo>
                  <a:lnTo>
                    <a:pt x="1260274" y="366991"/>
                  </a:lnTo>
                  <a:lnTo>
                    <a:pt x="1260274" y="342474"/>
                  </a:lnTo>
                  <a:lnTo>
                    <a:pt x="1132121" y="342474"/>
                  </a:lnTo>
                  <a:lnTo>
                    <a:pt x="1132121" y="322784"/>
                  </a:lnTo>
                  <a:lnTo>
                    <a:pt x="1093179" y="322784"/>
                  </a:lnTo>
                  <a:lnTo>
                    <a:pt x="1093179" y="302459"/>
                  </a:lnTo>
                  <a:lnTo>
                    <a:pt x="965026" y="302459"/>
                  </a:lnTo>
                  <a:lnTo>
                    <a:pt x="965026" y="260031"/>
                  </a:lnTo>
                  <a:lnTo>
                    <a:pt x="956118" y="260031"/>
                  </a:lnTo>
                  <a:lnTo>
                    <a:pt x="956118" y="190673"/>
                  </a:lnTo>
                  <a:lnTo>
                    <a:pt x="922521" y="190673"/>
                  </a:lnTo>
                  <a:lnTo>
                    <a:pt x="899614" y="190673"/>
                  </a:lnTo>
                  <a:lnTo>
                    <a:pt x="899614" y="175175"/>
                  </a:lnTo>
                  <a:lnTo>
                    <a:pt x="654889" y="175175"/>
                  </a:lnTo>
                  <a:lnTo>
                    <a:pt x="654889" y="158407"/>
                  </a:lnTo>
                  <a:lnTo>
                    <a:pt x="628546" y="158407"/>
                  </a:lnTo>
                  <a:lnTo>
                    <a:pt x="628546" y="139860"/>
                  </a:lnTo>
                  <a:lnTo>
                    <a:pt x="473414" y="139860"/>
                  </a:lnTo>
                  <a:lnTo>
                    <a:pt x="473414" y="99211"/>
                  </a:lnTo>
                  <a:lnTo>
                    <a:pt x="448216" y="99211"/>
                  </a:lnTo>
                  <a:lnTo>
                    <a:pt x="448216" y="81808"/>
                  </a:lnTo>
                  <a:lnTo>
                    <a:pt x="415255" y="81808"/>
                  </a:lnTo>
                  <a:lnTo>
                    <a:pt x="415255" y="67326"/>
                  </a:lnTo>
                  <a:lnTo>
                    <a:pt x="359642" y="67326"/>
                  </a:lnTo>
                  <a:lnTo>
                    <a:pt x="359642" y="21468"/>
                  </a:lnTo>
                  <a:lnTo>
                    <a:pt x="307465" y="21468"/>
                  </a:lnTo>
                  <a:lnTo>
                    <a:pt x="307465" y="0"/>
                  </a:lnTo>
                  <a:lnTo>
                    <a:pt x="0" y="0"/>
                  </a:lnTo>
                </a:path>
              </a:pathLst>
            </a:custGeom>
            <a:noFill/>
            <a:ln w="19050"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grpSp>
          <p:nvGrpSpPr>
            <p:cNvPr id="118" name="Graphic 9">
              <a:extLst>
                <a:ext uri="{FF2B5EF4-FFF2-40B4-BE49-F238E27FC236}">
                  <a16:creationId xmlns:a16="http://schemas.microsoft.com/office/drawing/2014/main" id="{AB45FE8A-CD55-0AF6-194C-FC4136EAAE73}"/>
                </a:ext>
              </a:extLst>
            </p:cNvPr>
            <p:cNvGrpSpPr>
              <a:grpSpLocks/>
            </p:cNvGrpSpPr>
            <p:nvPr/>
          </p:nvGrpSpPr>
          <p:grpSpPr>
            <a:xfrm>
              <a:off x="2794211" y="1702995"/>
              <a:ext cx="8169884" cy="2370060"/>
              <a:chOff x="2794211" y="1702995"/>
              <a:chExt cx="8169884" cy="2370060"/>
            </a:xfrm>
            <a:grpFill/>
          </p:grpSpPr>
          <p:sp>
            <p:nvSpPr>
              <p:cNvPr id="119" name="Oval 118">
                <a:extLst>
                  <a:ext uri="{FF2B5EF4-FFF2-40B4-BE49-F238E27FC236}">
                    <a16:creationId xmlns:a16="http://schemas.microsoft.com/office/drawing/2014/main" id="{FA25B529-8472-4016-98CE-236228DBD6DC}"/>
                  </a:ext>
                </a:extLst>
              </p:cNvPr>
              <p:cNvSpPr>
                <a:spLocks/>
              </p:cNvSpPr>
              <p:nvPr/>
            </p:nvSpPr>
            <p:spPr>
              <a:xfrm>
                <a:off x="2794211" y="1702995"/>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0" name="Oval 119">
                <a:extLst>
                  <a:ext uri="{FF2B5EF4-FFF2-40B4-BE49-F238E27FC236}">
                    <a16:creationId xmlns:a16="http://schemas.microsoft.com/office/drawing/2014/main" id="{6C82FE88-2399-86B7-D50F-28682C1534AD}"/>
                  </a:ext>
                </a:extLst>
              </p:cNvPr>
              <p:cNvSpPr>
                <a:spLocks/>
              </p:cNvSpPr>
              <p:nvPr/>
            </p:nvSpPr>
            <p:spPr>
              <a:xfrm>
                <a:off x="3152580" y="1759777"/>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1" name="Oval 120">
                <a:extLst>
                  <a:ext uri="{FF2B5EF4-FFF2-40B4-BE49-F238E27FC236}">
                    <a16:creationId xmlns:a16="http://schemas.microsoft.com/office/drawing/2014/main" id="{790F5C04-D439-C2F0-8BB8-8702964C1901}"/>
                  </a:ext>
                </a:extLst>
              </p:cNvPr>
              <p:cNvSpPr>
                <a:spLocks/>
              </p:cNvSpPr>
              <p:nvPr/>
            </p:nvSpPr>
            <p:spPr>
              <a:xfrm>
                <a:off x="3192158" y="1777053"/>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2" name="Oval 121">
                <a:extLst>
                  <a:ext uri="{FF2B5EF4-FFF2-40B4-BE49-F238E27FC236}">
                    <a16:creationId xmlns:a16="http://schemas.microsoft.com/office/drawing/2014/main" id="{E7BEE20C-143D-E7CA-9AFC-DA8F9B8A232F}"/>
                  </a:ext>
                </a:extLst>
              </p:cNvPr>
              <p:cNvSpPr>
                <a:spLocks/>
              </p:cNvSpPr>
              <p:nvPr/>
            </p:nvSpPr>
            <p:spPr>
              <a:xfrm>
                <a:off x="3222065" y="1777053"/>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3" name="Oval 122">
                <a:extLst>
                  <a:ext uri="{FF2B5EF4-FFF2-40B4-BE49-F238E27FC236}">
                    <a16:creationId xmlns:a16="http://schemas.microsoft.com/office/drawing/2014/main" id="{E038E513-2321-249E-FCED-FB51F6671802}"/>
                  </a:ext>
                </a:extLst>
              </p:cNvPr>
              <p:cNvSpPr>
                <a:spLocks/>
              </p:cNvSpPr>
              <p:nvPr/>
            </p:nvSpPr>
            <p:spPr>
              <a:xfrm>
                <a:off x="3260371" y="1801570"/>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4" name="Oval 123">
                <a:extLst>
                  <a:ext uri="{FF2B5EF4-FFF2-40B4-BE49-F238E27FC236}">
                    <a16:creationId xmlns:a16="http://schemas.microsoft.com/office/drawing/2014/main" id="{737D3764-F3F5-0871-9C08-09885380ECD1}"/>
                  </a:ext>
                </a:extLst>
              </p:cNvPr>
              <p:cNvSpPr>
                <a:spLocks/>
              </p:cNvSpPr>
              <p:nvPr/>
            </p:nvSpPr>
            <p:spPr>
              <a:xfrm>
                <a:off x="3287350" y="1839806"/>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5" name="Oval 124">
                <a:extLst>
                  <a:ext uri="{FF2B5EF4-FFF2-40B4-BE49-F238E27FC236}">
                    <a16:creationId xmlns:a16="http://schemas.microsoft.com/office/drawing/2014/main" id="{7BDD6049-A0E0-873D-9897-CC7E57081212}"/>
                  </a:ext>
                </a:extLst>
              </p:cNvPr>
              <p:cNvSpPr>
                <a:spLocks/>
              </p:cNvSpPr>
              <p:nvPr/>
            </p:nvSpPr>
            <p:spPr>
              <a:xfrm>
                <a:off x="3314330" y="1839806"/>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6" name="Oval 125">
                <a:extLst>
                  <a:ext uri="{FF2B5EF4-FFF2-40B4-BE49-F238E27FC236}">
                    <a16:creationId xmlns:a16="http://schemas.microsoft.com/office/drawing/2014/main" id="{FF228CF0-1DE1-DA01-F28F-37B1B0CB75C6}"/>
                  </a:ext>
                </a:extLst>
              </p:cNvPr>
              <p:cNvSpPr>
                <a:spLocks/>
              </p:cNvSpPr>
              <p:nvPr/>
            </p:nvSpPr>
            <p:spPr>
              <a:xfrm>
                <a:off x="3693824" y="1882361"/>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7" name="Oval 126">
                <a:extLst>
                  <a:ext uri="{FF2B5EF4-FFF2-40B4-BE49-F238E27FC236}">
                    <a16:creationId xmlns:a16="http://schemas.microsoft.com/office/drawing/2014/main" id="{1D2E9442-4111-104F-9706-BBC95DEDB636}"/>
                  </a:ext>
                </a:extLst>
              </p:cNvPr>
              <p:cNvSpPr>
                <a:spLocks/>
              </p:cNvSpPr>
              <p:nvPr/>
            </p:nvSpPr>
            <p:spPr>
              <a:xfrm>
                <a:off x="3720804" y="1900781"/>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8" name="Oval 127">
                <a:extLst>
                  <a:ext uri="{FF2B5EF4-FFF2-40B4-BE49-F238E27FC236}">
                    <a16:creationId xmlns:a16="http://schemas.microsoft.com/office/drawing/2014/main" id="{9846D4C2-2146-AE4F-79F7-CAA26D4340B3}"/>
                  </a:ext>
                </a:extLst>
              </p:cNvPr>
              <p:cNvSpPr>
                <a:spLocks/>
              </p:cNvSpPr>
              <p:nvPr/>
            </p:nvSpPr>
            <p:spPr>
              <a:xfrm>
                <a:off x="3763055" y="2001516"/>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29" name="Oval 128">
                <a:extLst>
                  <a:ext uri="{FF2B5EF4-FFF2-40B4-BE49-F238E27FC236}">
                    <a16:creationId xmlns:a16="http://schemas.microsoft.com/office/drawing/2014/main" id="{3971BA49-9F5C-5F49-BE42-BC688F7B5E74}"/>
                  </a:ext>
                </a:extLst>
              </p:cNvPr>
              <p:cNvSpPr>
                <a:spLocks/>
              </p:cNvSpPr>
              <p:nvPr/>
            </p:nvSpPr>
            <p:spPr>
              <a:xfrm>
                <a:off x="3812687" y="2001516"/>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0" name="Oval 129">
                <a:extLst>
                  <a:ext uri="{FF2B5EF4-FFF2-40B4-BE49-F238E27FC236}">
                    <a16:creationId xmlns:a16="http://schemas.microsoft.com/office/drawing/2014/main" id="{AFB9E421-6326-D599-01B3-FDCFB6F473FF}"/>
                  </a:ext>
                </a:extLst>
              </p:cNvPr>
              <p:cNvSpPr>
                <a:spLocks/>
              </p:cNvSpPr>
              <p:nvPr/>
            </p:nvSpPr>
            <p:spPr>
              <a:xfrm>
                <a:off x="4123206" y="2069096"/>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1" name="Oval 130">
                <a:extLst>
                  <a:ext uri="{FF2B5EF4-FFF2-40B4-BE49-F238E27FC236}">
                    <a16:creationId xmlns:a16="http://schemas.microsoft.com/office/drawing/2014/main" id="{9A7AA116-9E27-F711-B342-D3F143F8E7F7}"/>
                  </a:ext>
                </a:extLst>
              </p:cNvPr>
              <p:cNvSpPr>
                <a:spLocks/>
              </p:cNvSpPr>
              <p:nvPr/>
            </p:nvSpPr>
            <p:spPr>
              <a:xfrm>
                <a:off x="4182510" y="2137819"/>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2" name="Oval 131">
                <a:extLst>
                  <a:ext uri="{FF2B5EF4-FFF2-40B4-BE49-F238E27FC236}">
                    <a16:creationId xmlns:a16="http://schemas.microsoft.com/office/drawing/2014/main" id="{C0BD925D-DDC4-6954-EC63-37AAA72A6DCA}"/>
                  </a:ext>
                </a:extLst>
              </p:cNvPr>
              <p:cNvSpPr>
                <a:spLocks/>
              </p:cNvSpPr>
              <p:nvPr/>
            </p:nvSpPr>
            <p:spPr>
              <a:xfrm>
                <a:off x="4204144" y="2156366"/>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3" name="Oval 132">
                <a:extLst>
                  <a:ext uri="{FF2B5EF4-FFF2-40B4-BE49-F238E27FC236}">
                    <a16:creationId xmlns:a16="http://schemas.microsoft.com/office/drawing/2014/main" id="{21971093-F46A-E4D6-0CA3-8523BEE7DE9E}"/>
                  </a:ext>
                </a:extLst>
              </p:cNvPr>
              <p:cNvSpPr>
                <a:spLocks/>
              </p:cNvSpPr>
              <p:nvPr/>
            </p:nvSpPr>
            <p:spPr>
              <a:xfrm>
                <a:off x="4236469" y="2173769"/>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4" name="Oval 133">
                <a:extLst>
                  <a:ext uri="{FF2B5EF4-FFF2-40B4-BE49-F238E27FC236}">
                    <a16:creationId xmlns:a16="http://schemas.microsoft.com/office/drawing/2014/main" id="{417CC1CA-F794-8989-2AD9-2EEF7C286ACC}"/>
                  </a:ext>
                </a:extLst>
              </p:cNvPr>
              <p:cNvSpPr>
                <a:spLocks/>
              </p:cNvSpPr>
              <p:nvPr/>
            </p:nvSpPr>
            <p:spPr>
              <a:xfrm>
                <a:off x="4268793" y="2197015"/>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5" name="Oval 134">
                <a:extLst>
                  <a:ext uri="{FF2B5EF4-FFF2-40B4-BE49-F238E27FC236}">
                    <a16:creationId xmlns:a16="http://schemas.microsoft.com/office/drawing/2014/main" id="{14F256CB-0381-750B-C3EC-8A9AFE776300}"/>
                  </a:ext>
                </a:extLst>
              </p:cNvPr>
              <p:cNvSpPr>
                <a:spLocks/>
              </p:cNvSpPr>
              <p:nvPr/>
            </p:nvSpPr>
            <p:spPr>
              <a:xfrm>
                <a:off x="4286737" y="2197015"/>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6" name="Oval 135">
                <a:extLst>
                  <a:ext uri="{FF2B5EF4-FFF2-40B4-BE49-F238E27FC236}">
                    <a16:creationId xmlns:a16="http://schemas.microsoft.com/office/drawing/2014/main" id="{19D50002-F50C-6172-E66D-655D7599C927}"/>
                  </a:ext>
                </a:extLst>
              </p:cNvPr>
              <p:cNvSpPr>
                <a:spLocks/>
              </p:cNvSpPr>
              <p:nvPr/>
            </p:nvSpPr>
            <p:spPr>
              <a:xfrm>
                <a:off x="4470885" y="2196761"/>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7" name="Oval 136">
                <a:extLst>
                  <a:ext uri="{FF2B5EF4-FFF2-40B4-BE49-F238E27FC236}">
                    <a16:creationId xmlns:a16="http://schemas.microsoft.com/office/drawing/2014/main" id="{3FD6144C-E458-8F44-F83B-BC1170629685}"/>
                  </a:ext>
                </a:extLst>
              </p:cNvPr>
              <p:cNvSpPr>
                <a:spLocks/>
              </p:cNvSpPr>
              <p:nvPr/>
            </p:nvSpPr>
            <p:spPr>
              <a:xfrm>
                <a:off x="4669668" y="2269677"/>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8" name="Oval 137">
                <a:extLst>
                  <a:ext uri="{FF2B5EF4-FFF2-40B4-BE49-F238E27FC236}">
                    <a16:creationId xmlns:a16="http://schemas.microsoft.com/office/drawing/2014/main" id="{919AFD18-6046-92A5-7BBC-9437939BA5EA}"/>
                  </a:ext>
                </a:extLst>
              </p:cNvPr>
              <p:cNvSpPr>
                <a:spLocks/>
              </p:cNvSpPr>
              <p:nvPr/>
            </p:nvSpPr>
            <p:spPr>
              <a:xfrm>
                <a:off x="4687230" y="2285810"/>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39" name="Oval 138">
                <a:extLst>
                  <a:ext uri="{FF2B5EF4-FFF2-40B4-BE49-F238E27FC236}">
                    <a16:creationId xmlns:a16="http://schemas.microsoft.com/office/drawing/2014/main" id="{06A72373-41DB-FB74-961B-2D6A0873FFC7}"/>
                  </a:ext>
                </a:extLst>
              </p:cNvPr>
              <p:cNvSpPr>
                <a:spLocks/>
              </p:cNvSpPr>
              <p:nvPr/>
            </p:nvSpPr>
            <p:spPr>
              <a:xfrm>
                <a:off x="4710646" y="2285810"/>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0" name="Oval 139">
                <a:extLst>
                  <a:ext uri="{FF2B5EF4-FFF2-40B4-BE49-F238E27FC236}">
                    <a16:creationId xmlns:a16="http://schemas.microsoft.com/office/drawing/2014/main" id="{AA57F91D-53E5-8A37-939A-63063E1F9CF1}"/>
                  </a:ext>
                </a:extLst>
              </p:cNvPr>
              <p:cNvSpPr>
                <a:spLocks/>
              </p:cNvSpPr>
              <p:nvPr/>
            </p:nvSpPr>
            <p:spPr>
              <a:xfrm>
                <a:off x="4775804" y="2370666"/>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1" name="Oval 140">
                <a:extLst>
                  <a:ext uri="{FF2B5EF4-FFF2-40B4-BE49-F238E27FC236}">
                    <a16:creationId xmlns:a16="http://schemas.microsoft.com/office/drawing/2014/main" id="{3DEF1818-3A95-97B3-1AE8-7F1A4953FD44}"/>
                  </a:ext>
                </a:extLst>
              </p:cNvPr>
              <p:cNvSpPr>
                <a:spLocks/>
              </p:cNvSpPr>
              <p:nvPr/>
            </p:nvSpPr>
            <p:spPr>
              <a:xfrm>
                <a:off x="4865142" y="2397596"/>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2" name="Oval 141">
                <a:extLst>
                  <a:ext uri="{FF2B5EF4-FFF2-40B4-BE49-F238E27FC236}">
                    <a16:creationId xmlns:a16="http://schemas.microsoft.com/office/drawing/2014/main" id="{A2A3B369-592D-4665-6D4F-AD1636CE9506}"/>
                  </a:ext>
                </a:extLst>
              </p:cNvPr>
              <p:cNvSpPr>
                <a:spLocks/>
              </p:cNvSpPr>
              <p:nvPr/>
            </p:nvSpPr>
            <p:spPr>
              <a:xfrm>
                <a:off x="5157335" y="2520181"/>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3" name="Oval 142">
                <a:extLst>
                  <a:ext uri="{FF2B5EF4-FFF2-40B4-BE49-F238E27FC236}">
                    <a16:creationId xmlns:a16="http://schemas.microsoft.com/office/drawing/2014/main" id="{511E5422-D095-882B-D389-0F88509FE18E}"/>
                  </a:ext>
                </a:extLst>
              </p:cNvPr>
              <p:cNvSpPr>
                <a:spLocks/>
              </p:cNvSpPr>
              <p:nvPr/>
            </p:nvSpPr>
            <p:spPr>
              <a:xfrm>
                <a:off x="5201622" y="2520181"/>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4" name="Oval 143">
                <a:extLst>
                  <a:ext uri="{FF2B5EF4-FFF2-40B4-BE49-F238E27FC236}">
                    <a16:creationId xmlns:a16="http://schemas.microsoft.com/office/drawing/2014/main" id="{0FA2443D-F50B-5DC3-5E8D-45FCB58C4C78}"/>
                  </a:ext>
                </a:extLst>
              </p:cNvPr>
              <p:cNvSpPr>
                <a:spLocks/>
              </p:cNvSpPr>
              <p:nvPr/>
            </p:nvSpPr>
            <p:spPr>
              <a:xfrm>
                <a:off x="5214221" y="2546984"/>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5" name="Oval 144">
                <a:extLst>
                  <a:ext uri="{FF2B5EF4-FFF2-40B4-BE49-F238E27FC236}">
                    <a16:creationId xmlns:a16="http://schemas.microsoft.com/office/drawing/2014/main" id="{2EC8411B-CEC8-A23B-1DDF-3575EEBB0108}"/>
                  </a:ext>
                </a:extLst>
              </p:cNvPr>
              <p:cNvSpPr>
                <a:spLocks/>
              </p:cNvSpPr>
              <p:nvPr/>
            </p:nvSpPr>
            <p:spPr>
              <a:xfrm>
                <a:off x="5235220" y="2583569"/>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6" name="Oval 145">
                <a:extLst>
                  <a:ext uri="{FF2B5EF4-FFF2-40B4-BE49-F238E27FC236}">
                    <a16:creationId xmlns:a16="http://schemas.microsoft.com/office/drawing/2014/main" id="{AECE4975-9512-8D6D-D3D2-C7B04770DDF2}"/>
                  </a:ext>
                </a:extLst>
              </p:cNvPr>
              <p:cNvSpPr>
                <a:spLocks/>
              </p:cNvSpPr>
              <p:nvPr/>
            </p:nvSpPr>
            <p:spPr>
              <a:xfrm>
                <a:off x="5278870" y="2637303"/>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7" name="Oval 146">
                <a:extLst>
                  <a:ext uri="{FF2B5EF4-FFF2-40B4-BE49-F238E27FC236}">
                    <a16:creationId xmlns:a16="http://schemas.microsoft.com/office/drawing/2014/main" id="{0AE94F47-D070-2626-CBC0-4DE75E4424CE}"/>
                  </a:ext>
                </a:extLst>
              </p:cNvPr>
              <p:cNvSpPr>
                <a:spLocks/>
              </p:cNvSpPr>
              <p:nvPr/>
            </p:nvSpPr>
            <p:spPr>
              <a:xfrm>
                <a:off x="5353828" y="2637303"/>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8" name="Oval 147">
                <a:extLst>
                  <a:ext uri="{FF2B5EF4-FFF2-40B4-BE49-F238E27FC236}">
                    <a16:creationId xmlns:a16="http://schemas.microsoft.com/office/drawing/2014/main" id="{04C52069-0E1D-7F94-3B67-62C19612B303}"/>
                  </a:ext>
                </a:extLst>
              </p:cNvPr>
              <p:cNvSpPr>
                <a:spLocks/>
              </p:cNvSpPr>
              <p:nvPr/>
            </p:nvSpPr>
            <p:spPr>
              <a:xfrm>
                <a:off x="5658620" y="2637303"/>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49" name="Oval 148">
                <a:extLst>
                  <a:ext uri="{FF2B5EF4-FFF2-40B4-BE49-F238E27FC236}">
                    <a16:creationId xmlns:a16="http://schemas.microsoft.com/office/drawing/2014/main" id="{4AA26A72-1A2B-7C86-8A1F-F61CBED0559C}"/>
                  </a:ext>
                </a:extLst>
              </p:cNvPr>
              <p:cNvSpPr>
                <a:spLocks/>
              </p:cNvSpPr>
              <p:nvPr/>
            </p:nvSpPr>
            <p:spPr>
              <a:xfrm>
                <a:off x="5708379" y="2697642"/>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0" name="Oval 149">
                <a:extLst>
                  <a:ext uri="{FF2B5EF4-FFF2-40B4-BE49-F238E27FC236}">
                    <a16:creationId xmlns:a16="http://schemas.microsoft.com/office/drawing/2014/main" id="{20022275-BF43-DB31-07EE-DEEBBD4A8818}"/>
                  </a:ext>
                </a:extLst>
              </p:cNvPr>
              <p:cNvSpPr>
                <a:spLocks/>
              </p:cNvSpPr>
              <p:nvPr/>
            </p:nvSpPr>
            <p:spPr>
              <a:xfrm>
                <a:off x="6014953" y="2860876"/>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1" name="Oval 150">
                <a:extLst>
                  <a:ext uri="{FF2B5EF4-FFF2-40B4-BE49-F238E27FC236}">
                    <a16:creationId xmlns:a16="http://schemas.microsoft.com/office/drawing/2014/main" id="{1AE1E284-5474-427F-A44D-0F85165BBED0}"/>
                  </a:ext>
                </a:extLst>
              </p:cNvPr>
              <p:cNvSpPr>
                <a:spLocks/>
              </p:cNvSpPr>
              <p:nvPr/>
            </p:nvSpPr>
            <p:spPr>
              <a:xfrm>
                <a:off x="6138906" y="2893777"/>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2" name="Oval 151">
                <a:extLst>
                  <a:ext uri="{FF2B5EF4-FFF2-40B4-BE49-F238E27FC236}">
                    <a16:creationId xmlns:a16="http://schemas.microsoft.com/office/drawing/2014/main" id="{5EF9FA3B-3EBA-E693-F69F-0339889C57E7}"/>
                  </a:ext>
                </a:extLst>
              </p:cNvPr>
              <p:cNvSpPr>
                <a:spLocks/>
              </p:cNvSpPr>
              <p:nvPr/>
            </p:nvSpPr>
            <p:spPr>
              <a:xfrm>
                <a:off x="6198846" y="2924899"/>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3" name="Oval 152">
                <a:extLst>
                  <a:ext uri="{FF2B5EF4-FFF2-40B4-BE49-F238E27FC236}">
                    <a16:creationId xmlns:a16="http://schemas.microsoft.com/office/drawing/2014/main" id="{BF654010-C8F8-5523-79F9-C62370F84858}"/>
                  </a:ext>
                </a:extLst>
              </p:cNvPr>
              <p:cNvSpPr>
                <a:spLocks/>
              </p:cNvSpPr>
              <p:nvPr/>
            </p:nvSpPr>
            <p:spPr>
              <a:xfrm>
                <a:off x="6228116" y="2964914"/>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4" name="Oval 153">
                <a:extLst>
                  <a:ext uri="{FF2B5EF4-FFF2-40B4-BE49-F238E27FC236}">
                    <a16:creationId xmlns:a16="http://schemas.microsoft.com/office/drawing/2014/main" id="{CC0D2D9C-628F-30E6-3137-11AFE2AEEA19}"/>
                  </a:ext>
                </a:extLst>
              </p:cNvPr>
              <p:cNvSpPr>
                <a:spLocks/>
              </p:cNvSpPr>
              <p:nvPr/>
            </p:nvSpPr>
            <p:spPr>
              <a:xfrm>
                <a:off x="6620974" y="2964914"/>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5" name="Oval 154">
                <a:extLst>
                  <a:ext uri="{FF2B5EF4-FFF2-40B4-BE49-F238E27FC236}">
                    <a16:creationId xmlns:a16="http://schemas.microsoft.com/office/drawing/2014/main" id="{179AFC61-8BD5-CA81-3C8D-08D1DBEE2F7E}"/>
                  </a:ext>
                </a:extLst>
              </p:cNvPr>
              <p:cNvSpPr>
                <a:spLocks/>
              </p:cNvSpPr>
              <p:nvPr/>
            </p:nvSpPr>
            <p:spPr>
              <a:xfrm>
                <a:off x="6680914" y="3038464"/>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6" name="Oval 155">
                <a:extLst>
                  <a:ext uri="{FF2B5EF4-FFF2-40B4-BE49-F238E27FC236}">
                    <a16:creationId xmlns:a16="http://schemas.microsoft.com/office/drawing/2014/main" id="{A7F0D09E-D87E-993B-22B3-5CA107955364}"/>
                  </a:ext>
                </a:extLst>
              </p:cNvPr>
              <p:cNvSpPr>
                <a:spLocks/>
              </p:cNvSpPr>
              <p:nvPr/>
            </p:nvSpPr>
            <p:spPr>
              <a:xfrm>
                <a:off x="6720365" y="3038464"/>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7" name="Oval 156">
                <a:extLst>
                  <a:ext uri="{FF2B5EF4-FFF2-40B4-BE49-F238E27FC236}">
                    <a16:creationId xmlns:a16="http://schemas.microsoft.com/office/drawing/2014/main" id="{9C161741-02EF-C995-3A97-A2A1738E4CA4}"/>
                  </a:ext>
                </a:extLst>
              </p:cNvPr>
              <p:cNvSpPr>
                <a:spLocks/>
              </p:cNvSpPr>
              <p:nvPr/>
            </p:nvSpPr>
            <p:spPr>
              <a:xfrm>
                <a:off x="6816193" y="3116207"/>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8" name="Oval 157">
                <a:extLst>
                  <a:ext uri="{FF2B5EF4-FFF2-40B4-BE49-F238E27FC236}">
                    <a16:creationId xmlns:a16="http://schemas.microsoft.com/office/drawing/2014/main" id="{894B6600-DF9C-B70F-3908-E85B53679031}"/>
                  </a:ext>
                </a:extLst>
              </p:cNvPr>
              <p:cNvSpPr>
                <a:spLocks/>
              </p:cNvSpPr>
              <p:nvPr/>
            </p:nvSpPr>
            <p:spPr>
              <a:xfrm>
                <a:off x="7112713" y="3196490"/>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59" name="Oval 158">
                <a:extLst>
                  <a:ext uri="{FF2B5EF4-FFF2-40B4-BE49-F238E27FC236}">
                    <a16:creationId xmlns:a16="http://schemas.microsoft.com/office/drawing/2014/main" id="{ECDA0DD8-7F2B-D371-BA66-B8AEE6339DD5}"/>
                  </a:ext>
                </a:extLst>
              </p:cNvPr>
              <p:cNvSpPr>
                <a:spLocks/>
              </p:cNvSpPr>
              <p:nvPr/>
            </p:nvSpPr>
            <p:spPr>
              <a:xfrm>
                <a:off x="7149237" y="3242475"/>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0" name="Oval 159">
                <a:extLst>
                  <a:ext uri="{FF2B5EF4-FFF2-40B4-BE49-F238E27FC236}">
                    <a16:creationId xmlns:a16="http://schemas.microsoft.com/office/drawing/2014/main" id="{B62FE4CD-AB53-BBB0-02AA-3B5521C2A8DC}"/>
                  </a:ext>
                </a:extLst>
              </p:cNvPr>
              <p:cNvSpPr>
                <a:spLocks/>
              </p:cNvSpPr>
              <p:nvPr/>
            </p:nvSpPr>
            <p:spPr>
              <a:xfrm>
                <a:off x="7163618" y="3277409"/>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1" name="Oval 160">
                <a:extLst>
                  <a:ext uri="{FF2B5EF4-FFF2-40B4-BE49-F238E27FC236}">
                    <a16:creationId xmlns:a16="http://schemas.microsoft.com/office/drawing/2014/main" id="{661FB90C-A2C2-9956-2372-9E07DF5B82E6}"/>
                  </a:ext>
                </a:extLst>
              </p:cNvPr>
              <p:cNvSpPr>
                <a:spLocks/>
              </p:cNvSpPr>
              <p:nvPr/>
            </p:nvSpPr>
            <p:spPr>
              <a:xfrm>
                <a:off x="7589945" y="3506952"/>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2" name="Oval 161">
                <a:extLst>
                  <a:ext uri="{FF2B5EF4-FFF2-40B4-BE49-F238E27FC236}">
                    <a16:creationId xmlns:a16="http://schemas.microsoft.com/office/drawing/2014/main" id="{946514F0-5973-62A6-1B0D-7C30F5D6FF60}"/>
                  </a:ext>
                </a:extLst>
              </p:cNvPr>
              <p:cNvSpPr>
                <a:spLocks/>
              </p:cNvSpPr>
              <p:nvPr/>
            </p:nvSpPr>
            <p:spPr>
              <a:xfrm>
                <a:off x="7657012" y="3560813"/>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3" name="Oval 162">
                <a:extLst>
                  <a:ext uri="{FF2B5EF4-FFF2-40B4-BE49-F238E27FC236}">
                    <a16:creationId xmlns:a16="http://schemas.microsoft.com/office/drawing/2014/main" id="{36D01EF2-E36F-F28D-1D7D-82C2A21BA8DA}"/>
                  </a:ext>
                </a:extLst>
              </p:cNvPr>
              <p:cNvSpPr>
                <a:spLocks/>
              </p:cNvSpPr>
              <p:nvPr/>
            </p:nvSpPr>
            <p:spPr>
              <a:xfrm>
                <a:off x="7727133" y="3560813"/>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4" name="Oval 163">
                <a:extLst>
                  <a:ext uri="{FF2B5EF4-FFF2-40B4-BE49-F238E27FC236}">
                    <a16:creationId xmlns:a16="http://schemas.microsoft.com/office/drawing/2014/main" id="{75960301-EE20-C489-1AE5-EA672B831D51}"/>
                  </a:ext>
                </a:extLst>
              </p:cNvPr>
              <p:cNvSpPr>
                <a:spLocks/>
              </p:cNvSpPr>
              <p:nvPr/>
            </p:nvSpPr>
            <p:spPr>
              <a:xfrm>
                <a:off x="7879211" y="3560813"/>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5" name="Oval 164">
                <a:extLst>
                  <a:ext uri="{FF2B5EF4-FFF2-40B4-BE49-F238E27FC236}">
                    <a16:creationId xmlns:a16="http://schemas.microsoft.com/office/drawing/2014/main" id="{BE745724-8620-708F-CE18-89C7E713DBAE}"/>
                  </a:ext>
                </a:extLst>
              </p:cNvPr>
              <p:cNvSpPr>
                <a:spLocks/>
              </p:cNvSpPr>
              <p:nvPr/>
            </p:nvSpPr>
            <p:spPr>
              <a:xfrm>
                <a:off x="7933170" y="3692925"/>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6" name="Oval 165">
                <a:extLst>
                  <a:ext uri="{FF2B5EF4-FFF2-40B4-BE49-F238E27FC236}">
                    <a16:creationId xmlns:a16="http://schemas.microsoft.com/office/drawing/2014/main" id="{B42F98A7-E2A1-F922-030D-96F4DE6CDF50}"/>
                  </a:ext>
                </a:extLst>
              </p:cNvPr>
              <p:cNvSpPr>
                <a:spLocks/>
              </p:cNvSpPr>
              <p:nvPr/>
            </p:nvSpPr>
            <p:spPr>
              <a:xfrm>
                <a:off x="8318774" y="3692925"/>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7" name="Oval 166">
                <a:extLst>
                  <a:ext uri="{FF2B5EF4-FFF2-40B4-BE49-F238E27FC236}">
                    <a16:creationId xmlns:a16="http://schemas.microsoft.com/office/drawing/2014/main" id="{4633FA30-81F8-F247-15A7-AA84272055A7}"/>
                  </a:ext>
                </a:extLst>
              </p:cNvPr>
              <p:cNvSpPr>
                <a:spLocks/>
              </p:cNvSpPr>
              <p:nvPr/>
            </p:nvSpPr>
            <p:spPr>
              <a:xfrm>
                <a:off x="8565025" y="3776638"/>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8" name="Oval 167">
                <a:extLst>
                  <a:ext uri="{FF2B5EF4-FFF2-40B4-BE49-F238E27FC236}">
                    <a16:creationId xmlns:a16="http://schemas.microsoft.com/office/drawing/2014/main" id="{2F245443-DE68-079B-6EDC-48B5AA46D99D}"/>
                  </a:ext>
                </a:extLst>
              </p:cNvPr>
              <p:cNvSpPr>
                <a:spLocks/>
              </p:cNvSpPr>
              <p:nvPr/>
            </p:nvSpPr>
            <p:spPr>
              <a:xfrm>
                <a:off x="9393245" y="3875213"/>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69" name="Oval 168">
                <a:extLst>
                  <a:ext uri="{FF2B5EF4-FFF2-40B4-BE49-F238E27FC236}">
                    <a16:creationId xmlns:a16="http://schemas.microsoft.com/office/drawing/2014/main" id="{CB452599-72D6-6013-A99B-DF4543ED340A}"/>
                  </a:ext>
                </a:extLst>
              </p:cNvPr>
              <p:cNvSpPr>
                <a:spLocks/>
              </p:cNvSpPr>
              <p:nvPr/>
            </p:nvSpPr>
            <p:spPr>
              <a:xfrm>
                <a:off x="10784472" y="3986365"/>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170" name="Oval 169">
                <a:extLst>
                  <a:ext uri="{FF2B5EF4-FFF2-40B4-BE49-F238E27FC236}">
                    <a16:creationId xmlns:a16="http://schemas.microsoft.com/office/drawing/2014/main" id="{3D81BFA6-9783-C341-6729-5190670D36E7}"/>
                  </a:ext>
                </a:extLst>
              </p:cNvPr>
              <p:cNvSpPr>
                <a:spLocks/>
              </p:cNvSpPr>
              <p:nvPr/>
            </p:nvSpPr>
            <p:spPr>
              <a:xfrm>
                <a:off x="10877245" y="3986365"/>
                <a:ext cx="86850" cy="86690"/>
              </a:xfrm>
              <a:prstGeom prst="ellipse">
                <a:avLst/>
              </a:prstGeom>
              <a:grpFill/>
              <a:ln w="12725" cap="flat">
                <a:solidFill>
                  <a:schemeClr val="accent4"/>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grpSp>
      </p:grpSp>
      <p:sp>
        <p:nvSpPr>
          <p:cNvPr id="2" name="Title 1">
            <a:extLst>
              <a:ext uri="{FF2B5EF4-FFF2-40B4-BE49-F238E27FC236}">
                <a16:creationId xmlns:a16="http://schemas.microsoft.com/office/drawing/2014/main" id="{F0446EA3-3B70-345F-2198-510BB780023A}"/>
              </a:ext>
            </a:extLst>
          </p:cNvPr>
          <p:cNvSpPr>
            <a:spLocks noGrp="1"/>
          </p:cNvSpPr>
          <p:nvPr>
            <p:ph type="title"/>
          </p:nvPr>
        </p:nvSpPr>
        <p:spPr>
          <a:xfrm>
            <a:off x="838200" y="365125"/>
            <a:ext cx="10515600" cy="871393"/>
          </a:xfrm>
        </p:spPr>
        <p:txBody>
          <a:bodyPr>
            <a:normAutofit fontScale="90000"/>
          </a:bodyPr>
          <a:lstStyle/>
          <a:p>
            <a:r>
              <a:rPr lang="en-US" noProof="0" dirty="0"/>
              <a:t>SERENA-6: Investigator-Assessed PFS (Primary Endpoint)</a:t>
            </a:r>
          </a:p>
        </p:txBody>
      </p:sp>
      <p:sp>
        <p:nvSpPr>
          <p:cNvPr id="3" name="Rectangle 2">
            <a:extLst>
              <a:ext uri="{FF2B5EF4-FFF2-40B4-BE49-F238E27FC236}">
                <a16:creationId xmlns:a16="http://schemas.microsoft.com/office/drawing/2014/main" id="{B2692497-3269-DE25-FA13-2E04891163D6}"/>
              </a:ext>
            </a:extLst>
          </p:cNvPr>
          <p:cNvSpPr/>
          <p:nvPr/>
        </p:nvSpPr>
        <p:spPr>
          <a:xfrm>
            <a:off x="601719" y="4150476"/>
            <a:ext cx="8484353" cy="274320"/>
          </a:xfrm>
          <a:prstGeom prst="rect">
            <a:avLst/>
          </a:prstGeom>
        </p:spPr>
        <p:txBody>
          <a:bodyPr wrap="square" anchor="ctr" anchorCtr="0">
            <a:noAutofit/>
          </a:body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1200" b="0" i="0" u="none" strike="noStrike" kern="1200" cap="none" spc="0" normalizeH="0" baseline="0" noProof="0">
              <a:ln>
                <a:noFill/>
              </a:ln>
              <a:solidFill>
                <a:prstClr val="black">
                  <a:lumMod val="95000"/>
                  <a:lumOff val="5000"/>
                </a:prstClr>
              </a:solidFill>
              <a:effectLst/>
              <a:uLnTx/>
              <a:uFillTx/>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6DB7D453-E08E-5FFC-3BFC-AAD4779439AD}"/>
              </a:ext>
            </a:extLst>
          </p:cNvPr>
          <p:cNvSpPr txBox="1"/>
          <p:nvPr/>
        </p:nvSpPr>
        <p:spPr>
          <a:xfrm>
            <a:off x="876272" y="1132979"/>
            <a:ext cx="5338519"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chemeClr val="accent3"/>
                </a:solidFill>
                <a:effectLst/>
                <a:uLnTx/>
                <a:uFillTx/>
                <a:latin typeface="Arial" panose="020B0604020202020204" pitchFamily="34" charset="0"/>
                <a:cs typeface="Arial" panose="020B0604020202020204" pitchFamily="34" charset="0"/>
              </a:rPr>
              <a:t>Median time to </a:t>
            </a:r>
            <a:r>
              <a:rPr kumimoji="0" lang="en-US" sz="1800" b="1" i="1" u="none" strike="noStrike" kern="1200" cap="none" spc="0" normalizeH="0" baseline="0" noProof="0" dirty="0">
                <a:ln>
                  <a:noFill/>
                </a:ln>
                <a:solidFill>
                  <a:schemeClr val="accent3"/>
                </a:solidFill>
                <a:effectLst/>
                <a:uLnTx/>
                <a:uFillTx/>
                <a:latin typeface="Arial" panose="020B0604020202020204" pitchFamily="34" charset="0"/>
                <a:cs typeface="Arial" panose="020B0604020202020204" pitchFamily="34" charset="0"/>
              </a:rPr>
              <a:t>ESR1</a:t>
            </a:r>
            <a:r>
              <a:rPr kumimoji="0" lang="en-US" sz="1800" b="1" u="none" strike="noStrike" kern="1200" cap="none" spc="0" normalizeH="0" baseline="0" noProof="0" dirty="0">
                <a:ln>
                  <a:noFill/>
                </a:ln>
                <a:solidFill>
                  <a:schemeClr val="accent3"/>
                </a:solidFill>
                <a:effectLst/>
                <a:uLnTx/>
                <a:uFillTx/>
                <a:latin typeface="Arial" panose="020B0604020202020204" pitchFamily="34" charset="0"/>
                <a:cs typeface="Arial" panose="020B0604020202020204" pitchFamily="34" charset="0"/>
              </a:rPr>
              <a:t>m</a:t>
            </a:r>
            <a:r>
              <a:rPr kumimoji="0" lang="en-US" sz="1800" b="1" i="0" u="none" strike="noStrike" kern="1200" cap="none" spc="0" normalizeH="0" baseline="0" noProof="0" dirty="0">
                <a:ln>
                  <a:noFill/>
                </a:ln>
                <a:solidFill>
                  <a:schemeClr val="accent3"/>
                </a:solidFill>
                <a:effectLst/>
                <a:uLnTx/>
                <a:uFillTx/>
                <a:latin typeface="Arial" panose="020B0604020202020204" pitchFamily="34" charset="0"/>
                <a:cs typeface="Arial" panose="020B0604020202020204" pitchFamily="34" charset="0"/>
              </a:rPr>
              <a:t> detection: 22 months</a:t>
            </a:r>
          </a:p>
        </p:txBody>
      </p:sp>
      <p:sp>
        <p:nvSpPr>
          <p:cNvPr id="6" name="Footer Placeholder 8">
            <a:extLst>
              <a:ext uri="{FF2B5EF4-FFF2-40B4-BE49-F238E27FC236}">
                <a16:creationId xmlns:a16="http://schemas.microsoft.com/office/drawing/2014/main" id="{BDA006B3-F0B0-A302-7C29-913A7C03BE5F}"/>
              </a:ext>
            </a:extLst>
          </p:cNvPr>
          <p:cNvSpPr txBox="1">
            <a:spLocks/>
          </p:cNvSpPr>
          <p:nvPr/>
        </p:nvSpPr>
        <p:spPr>
          <a:xfrm>
            <a:off x="438140" y="4211973"/>
            <a:ext cx="7849755" cy="642566"/>
          </a:xfrm>
          <a:prstGeom prst="rect">
            <a:avLst/>
          </a:prstGeom>
        </p:spPr>
        <p:txBody>
          <a:bodyPr anchor="b"/>
          <a:lstStyle>
            <a:defPPr>
              <a:defRPr lang="en-US"/>
            </a:defPPr>
            <a:lvl1pPr marL="0" algn="l" defTabSz="914400" rtl="0" eaLnBrk="1" latinLnBrk="0" hangingPunct="1">
              <a:defRPr sz="9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95000"/>
              </a:lnSpc>
              <a:spcAft>
                <a:spcPts val="300"/>
              </a:spcAft>
              <a:defRPr/>
            </a:pPr>
            <a:endParaRPr lang="en-US">
              <a:latin typeface="Arial" panose="020B0604020202020204" pitchFamily="34" charset="0"/>
              <a:cs typeface="Arial" panose="020B0604020202020204" pitchFamily="34" charset="0"/>
            </a:endParaRPr>
          </a:p>
        </p:txBody>
      </p:sp>
      <p:sp>
        <p:nvSpPr>
          <p:cNvPr id="8" name="Footer Placeholder 8">
            <a:extLst>
              <a:ext uri="{FF2B5EF4-FFF2-40B4-BE49-F238E27FC236}">
                <a16:creationId xmlns:a16="http://schemas.microsoft.com/office/drawing/2014/main" id="{F22F4FC0-5B47-7CF6-022B-7E780080A49D}"/>
              </a:ext>
            </a:extLst>
          </p:cNvPr>
          <p:cNvSpPr>
            <a:spLocks noGrp="1"/>
          </p:cNvSpPr>
          <p:nvPr>
            <p:ph type="ftr" sz="quarter" idx="3"/>
          </p:nvPr>
        </p:nvSpPr>
        <p:spPr>
          <a:xfrm>
            <a:off x="621792" y="5944846"/>
            <a:ext cx="10277856" cy="809521"/>
          </a:xfrm>
          <a:prstGeom prst="rect">
            <a:avLst/>
          </a:prstGeom>
        </p:spPr>
        <p:txBody>
          <a:bodyPr anchor="b"/>
          <a:lstStyle>
            <a:lvl1pPr algn="l">
              <a:defRPr sz="900">
                <a:latin typeface="Arial" panose="020B0604020202020204" pitchFamily="34" charset="0"/>
                <a:cs typeface="Arial" panose="020B0604020202020204" pitchFamily="34" charset="0"/>
              </a:defRPr>
            </a:lvl1pPr>
          </a:lstStyle>
          <a:p>
            <a:pPr>
              <a:lnSpc>
                <a:spcPct val="95000"/>
              </a:lnSpc>
              <a:spcAft>
                <a:spcPts val="300"/>
              </a:spcAft>
              <a:defRPr/>
            </a:pPr>
            <a:r>
              <a:rPr lang="en-US" i="1" dirty="0"/>
              <a:t>P</a:t>
            </a:r>
            <a:r>
              <a:rPr lang="en-US" dirty="0"/>
              <a:t> value crossed the threshold for significance (</a:t>
            </a:r>
            <a:r>
              <a:rPr lang="en-US" i="1" dirty="0"/>
              <a:t>P </a:t>
            </a:r>
            <a:r>
              <a:rPr lang="en-US" dirty="0"/>
              <a:t>= 0.0001). PFS was defined per RECIST v1.1. HR was estimated using the Cox proportional hazard model adjusted for stratification factors.</a:t>
            </a:r>
            <a:br>
              <a:rPr lang="en-US" dirty="0"/>
            </a:br>
            <a:r>
              <a:rPr lang="en-US" dirty="0"/>
              <a:t>Turner NC, et al. ASCO 2025. Abstract LBA4. Bidard FC, et al. </a:t>
            </a:r>
            <a:r>
              <a:rPr lang="en-US" i="1" dirty="0"/>
              <a:t>N Engl J Med</a:t>
            </a:r>
            <a:r>
              <a:rPr lang="en-US" dirty="0"/>
              <a:t>. 2025;393(6):569-580.</a:t>
            </a:r>
          </a:p>
        </p:txBody>
      </p:sp>
    </p:spTree>
    <p:extLst>
      <p:ext uri="{BB962C8B-B14F-4D97-AF65-F5344CB8AC3E}">
        <p14:creationId xmlns:p14="http://schemas.microsoft.com/office/powerpoint/2010/main" val="40858876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9D5561-F6CD-DBD2-EB7A-17B336912DF9}"/>
              </a:ext>
            </a:extLst>
          </p:cNvPr>
          <p:cNvSpPr>
            <a:spLocks noGrp="1"/>
          </p:cNvSpPr>
          <p:nvPr>
            <p:ph type="title"/>
          </p:nvPr>
        </p:nvSpPr>
        <p:spPr/>
        <p:txBody>
          <a:bodyPr/>
          <a:lstStyle/>
          <a:p>
            <a:r>
              <a:rPr lang="en-US"/>
              <a:t>SERENA-6: PFS</a:t>
            </a:r>
          </a:p>
        </p:txBody>
      </p:sp>
      <p:sp>
        <p:nvSpPr>
          <p:cNvPr id="4" name="Footer Placeholder 3">
            <a:extLst>
              <a:ext uri="{FF2B5EF4-FFF2-40B4-BE49-F238E27FC236}">
                <a16:creationId xmlns:a16="http://schemas.microsoft.com/office/drawing/2014/main" id="{F828F02C-B2A6-4A4C-386E-3A84CA0DEA58}"/>
              </a:ext>
            </a:extLst>
          </p:cNvPr>
          <p:cNvSpPr>
            <a:spLocks noGrp="1"/>
          </p:cNvSpPr>
          <p:nvPr>
            <p:ph type="ftr" sz="quarter" idx="3"/>
          </p:nvPr>
        </p:nvSpPr>
        <p:spPr/>
        <p:txBody>
          <a:bodyPr/>
          <a:lstStyle/>
          <a:p>
            <a:r>
              <a:rPr lang="en-US" dirty="0" err="1"/>
              <a:t>Bidard</a:t>
            </a:r>
            <a:r>
              <a:rPr lang="en-US" dirty="0"/>
              <a:t> F-C, et al. ASCO 2026. Abstract LBA1007.</a:t>
            </a:r>
          </a:p>
        </p:txBody>
      </p:sp>
      <p:pic>
        <p:nvPicPr>
          <p:cNvPr id="9" name="Picture 8">
            <a:extLst>
              <a:ext uri="{FF2B5EF4-FFF2-40B4-BE49-F238E27FC236}">
                <a16:creationId xmlns:a16="http://schemas.microsoft.com/office/drawing/2014/main" id="{C1E0CFB2-5CFF-F294-3B8B-CF8DC29509F8}"/>
              </a:ext>
            </a:extLst>
          </p:cNvPr>
          <p:cNvPicPr>
            <a:picLocks noChangeAspect="1"/>
          </p:cNvPicPr>
          <p:nvPr/>
        </p:nvPicPr>
        <p:blipFill>
          <a:blip r:embed="rId3">
            <a:clrChange>
              <a:clrFrom>
                <a:srgbClr val="FFFFFF"/>
              </a:clrFrom>
              <a:clrTo>
                <a:srgbClr val="FFFFFF">
                  <a:alpha val="0"/>
                </a:srgbClr>
              </a:clrTo>
            </a:clrChange>
          </a:blip>
          <a:srcRect t="12" b="12"/>
          <a:stretch/>
        </p:blipFill>
        <p:spPr>
          <a:xfrm>
            <a:off x="579917" y="1660139"/>
            <a:ext cx="11032166" cy="4284707"/>
          </a:xfrm>
          <a:prstGeom prst="rect">
            <a:avLst/>
          </a:prstGeom>
        </p:spPr>
      </p:pic>
      <p:graphicFrame>
        <p:nvGraphicFramePr>
          <p:cNvPr id="7" name="Table 6">
            <a:extLst>
              <a:ext uri="{FF2B5EF4-FFF2-40B4-BE49-F238E27FC236}">
                <a16:creationId xmlns:a16="http://schemas.microsoft.com/office/drawing/2014/main" id="{C00881E4-6D3F-7B23-CC8C-C74474020F5E}"/>
              </a:ext>
            </a:extLst>
          </p:cNvPr>
          <p:cNvGraphicFramePr>
            <a:graphicFrameLocks noGrp="1"/>
          </p:cNvGraphicFramePr>
          <p:nvPr>
            <p:extLst>
              <p:ext uri="{D42A27DB-BD31-4B8C-83A1-F6EECF244321}">
                <p14:modId xmlns:p14="http://schemas.microsoft.com/office/powerpoint/2010/main" val="155988189"/>
              </p:ext>
            </p:extLst>
          </p:nvPr>
        </p:nvGraphicFramePr>
        <p:xfrm>
          <a:off x="5760720" y="1094596"/>
          <a:ext cx="5861697" cy="1569720"/>
        </p:xfrm>
        <a:graphic>
          <a:graphicData uri="http://schemas.openxmlformats.org/drawingml/2006/table">
            <a:tbl>
              <a:tblPr firstRow="1" bandRow="1">
                <a:tableStyleId>{5C22544A-7EE6-4342-B048-85BDC9FD1C3A}</a:tableStyleId>
              </a:tblPr>
              <a:tblGrid>
                <a:gridCol w="2366243">
                  <a:extLst>
                    <a:ext uri="{9D8B030D-6E8A-4147-A177-3AD203B41FA5}">
                      <a16:colId xmlns:a16="http://schemas.microsoft.com/office/drawing/2014/main" val="3495441343"/>
                    </a:ext>
                  </a:extLst>
                </a:gridCol>
                <a:gridCol w="1791478">
                  <a:extLst>
                    <a:ext uri="{9D8B030D-6E8A-4147-A177-3AD203B41FA5}">
                      <a16:colId xmlns:a16="http://schemas.microsoft.com/office/drawing/2014/main" val="832493830"/>
                    </a:ext>
                  </a:extLst>
                </a:gridCol>
                <a:gridCol w="1703976">
                  <a:extLst>
                    <a:ext uri="{9D8B030D-6E8A-4147-A177-3AD203B41FA5}">
                      <a16:colId xmlns:a16="http://schemas.microsoft.com/office/drawing/2014/main" val="2258786219"/>
                    </a:ext>
                  </a:extLst>
                </a:gridCol>
              </a:tblGrid>
              <a:tr h="370840">
                <a:tc>
                  <a:txBody>
                    <a:bodyPr/>
                    <a:lstStyle/>
                    <a:p>
                      <a:pPr algn="l"/>
                      <a:endParaRPr lang="en-US" sz="1200"/>
                    </a:p>
                  </a:txBody>
                  <a:tcPr anchor="ctr">
                    <a:solidFill>
                      <a:schemeClr val="bg1"/>
                    </a:solidFill>
                  </a:tcPr>
                </a:tc>
                <a:tc>
                  <a:txBody>
                    <a:bodyPr/>
                    <a:lstStyle/>
                    <a:p>
                      <a:pPr algn="ctr"/>
                      <a:r>
                        <a:rPr lang="en-US" sz="1200"/>
                        <a:t>Camizestrant +</a:t>
                      </a:r>
                    </a:p>
                    <a:p>
                      <a:pPr algn="ctr"/>
                      <a:r>
                        <a:rPr lang="en-US" sz="1200"/>
                        <a:t>CDK4/6i (n = 157)</a:t>
                      </a:r>
                      <a:endParaRPr lang="en-US" sz="1200" dirty="0"/>
                    </a:p>
                  </a:txBody>
                  <a:tcPr anchor="ctr">
                    <a:solidFill>
                      <a:schemeClr val="accent4"/>
                    </a:solidFill>
                  </a:tcPr>
                </a:tc>
                <a:tc>
                  <a:txBody>
                    <a:bodyPr/>
                    <a:lstStyle/>
                    <a:p>
                      <a:pPr algn="ctr"/>
                      <a:r>
                        <a:rPr lang="en-US" sz="1200"/>
                        <a:t>AI +</a:t>
                      </a:r>
                    </a:p>
                    <a:p>
                      <a:pPr algn="ctr"/>
                      <a:r>
                        <a:rPr lang="en-US" sz="1200"/>
                        <a:t>CDK4/6i (n = 158)</a:t>
                      </a:r>
                    </a:p>
                  </a:txBody>
                  <a:tcPr anchor="ctr">
                    <a:solidFill>
                      <a:srgbClr val="1B2956"/>
                    </a:solidFill>
                  </a:tcPr>
                </a:tc>
                <a:extLst>
                  <a:ext uri="{0D108BD9-81ED-4DB2-BD59-A6C34878D82A}">
                    <a16:rowId xmlns:a16="http://schemas.microsoft.com/office/drawing/2014/main" val="3079634736"/>
                  </a:ext>
                </a:extLst>
              </a:tr>
              <a:tr h="370840">
                <a:tc>
                  <a:txBody>
                    <a:bodyPr/>
                    <a:lstStyle/>
                    <a:p>
                      <a:pPr algn="r"/>
                      <a:r>
                        <a:rPr lang="en-US" sz="1200"/>
                        <a:t>Events, n (%)</a:t>
                      </a:r>
                    </a:p>
                  </a:txBody>
                  <a:tcPr anchor="ctr">
                    <a:solidFill>
                      <a:schemeClr val="bg1">
                        <a:lumMod val="95000"/>
                      </a:schemeClr>
                    </a:solidFill>
                  </a:tcPr>
                </a:tc>
                <a:tc>
                  <a:txBody>
                    <a:bodyPr/>
                    <a:lstStyle/>
                    <a:p>
                      <a:pPr algn="ctr"/>
                      <a:r>
                        <a:rPr lang="en-US" sz="1200"/>
                        <a:t>99 (63.1)</a:t>
                      </a:r>
                    </a:p>
                  </a:txBody>
                  <a:tcPr anchor="ctr">
                    <a:solidFill>
                      <a:schemeClr val="accent4">
                        <a:lumMod val="20000"/>
                        <a:lumOff val="80000"/>
                      </a:schemeClr>
                    </a:solidFill>
                  </a:tcPr>
                </a:tc>
                <a:tc>
                  <a:txBody>
                    <a:bodyPr/>
                    <a:lstStyle/>
                    <a:p>
                      <a:pPr algn="ctr"/>
                      <a:r>
                        <a:rPr lang="en-US" sz="1200"/>
                        <a:t>124 (78.5)</a:t>
                      </a:r>
                    </a:p>
                  </a:txBody>
                  <a:tcPr anchor="ctr">
                    <a:solidFill>
                      <a:srgbClr val="E8E9EE"/>
                    </a:solidFill>
                  </a:tcPr>
                </a:tc>
                <a:extLst>
                  <a:ext uri="{0D108BD9-81ED-4DB2-BD59-A6C34878D82A}">
                    <a16:rowId xmlns:a16="http://schemas.microsoft.com/office/drawing/2014/main" val="2987235442"/>
                  </a:ext>
                </a:extLst>
              </a:tr>
              <a:tr h="370840">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200"/>
                        <a:t>Median PFS (95% Cl); months</a:t>
                      </a:r>
                    </a:p>
                  </a:txBody>
                  <a:tcPr anchor="ctr">
                    <a:solidFill>
                      <a:schemeClr val="bg1">
                        <a:lumMod val="95000"/>
                      </a:schemeClr>
                    </a:solidFill>
                  </a:tcPr>
                </a:tc>
                <a:tc>
                  <a:txBody>
                    <a:bodyPr/>
                    <a:lstStyle/>
                    <a:p>
                      <a:pPr algn="ctr"/>
                      <a:r>
                        <a:rPr lang="en-US" sz="1200" b="1"/>
                        <a:t>16.8 </a:t>
                      </a:r>
                      <a:r>
                        <a:rPr lang="en-US" sz="1200"/>
                        <a:t>(14.7-9.4)</a:t>
                      </a:r>
                    </a:p>
                  </a:txBody>
                  <a:tcPr anchor="ctr">
                    <a:solidFill>
                      <a:srgbClr val="E3C1D7"/>
                    </a:solidFill>
                  </a:tcPr>
                </a:tc>
                <a:tc>
                  <a:txBody>
                    <a:bodyPr/>
                    <a:lstStyle/>
                    <a:p>
                      <a:pPr algn="ctr"/>
                      <a:r>
                        <a:rPr lang="en-US" sz="1200" b="1"/>
                        <a:t>9.2</a:t>
                      </a:r>
                      <a:r>
                        <a:rPr lang="en-US" sz="1200"/>
                        <a:t> (7.2-9.7)</a:t>
                      </a:r>
                    </a:p>
                  </a:txBody>
                  <a:tcPr anchor="ctr">
                    <a:solidFill>
                      <a:srgbClr val="C6C8D4"/>
                    </a:solidFill>
                  </a:tcPr>
                </a:tc>
                <a:extLst>
                  <a:ext uri="{0D108BD9-81ED-4DB2-BD59-A6C34878D82A}">
                    <a16:rowId xmlns:a16="http://schemas.microsoft.com/office/drawing/2014/main" val="4247249266"/>
                  </a:ext>
                </a:extLst>
              </a:tr>
              <a:tr h="370840">
                <a:tc gridSpan="3">
                  <a:txBody>
                    <a:bodyPr/>
                    <a:lstStyle/>
                    <a:p>
                      <a:pPr algn="ctr"/>
                      <a:r>
                        <a:rPr lang="en-US" sz="1200"/>
                        <a:t>HR (95% Cl): </a:t>
                      </a:r>
                      <a:r>
                        <a:rPr lang="en-US" sz="1200" b="1"/>
                        <a:t>0.45</a:t>
                      </a:r>
                      <a:r>
                        <a:rPr lang="en-US" sz="1200"/>
                        <a:t> (0.34-0.59); nominal </a:t>
                      </a:r>
                      <a:r>
                        <a:rPr lang="en-US" sz="1200" i="1"/>
                        <a:t>P </a:t>
                      </a:r>
                      <a:r>
                        <a:rPr lang="en-US" sz="1200"/>
                        <a:t>&lt; 0.00001</a:t>
                      </a:r>
                    </a:p>
                  </a:txBody>
                  <a:tcPr anchor="ctr">
                    <a:solidFill>
                      <a:schemeClr val="bg1">
                        <a:lumMod val="95000"/>
                      </a:schemeClr>
                    </a:solidFill>
                  </a:tcPr>
                </a:tc>
                <a:tc hMerge="1">
                  <a:txBody>
                    <a:bodyPr/>
                    <a:lstStyle/>
                    <a:p>
                      <a:endParaRPr lang="en-US" sz="1200"/>
                    </a:p>
                  </a:txBody>
                  <a:tcPr/>
                </a:tc>
                <a:tc hMerge="1">
                  <a:txBody>
                    <a:bodyPr/>
                    <a:lstStyle/>
                    <a:p>
                      <a:endParaRPr lang="en-US" sz="1200"/>
                    </a:p>
                  </a:txBody>
                  <a:tcPr/>
                </a:tc>
                <a:extLst>
                  <a:ext uri="{0D108BD9-81ED-4DB2-BD59-A6C34878D82A}">
                    <a16:rowId xmlns:a16="http://schemas.microsoft.com/office/drawing/2014/main" val="1424143198"/>
                  </a:ext>
                </a:extLst>
              </a:tr>
            </a:tbl>
          </a:graphicData>
        </a:graphic>
      </p:graphicFrame>
      <p:sp>
        <p:nvSpPr>
          <p:cNvPr id="3" name="TextBox 2">
            <a:extLst>
              <a:ext uri="{FF2B5EF4-FFF2-40B4-BE49-F238E27FC236}">
                <a16:creationId xmlns:a16="http://schemas.microsoft.com/office/drawing/2014/main" id="{6AD16EAD-0688-5F7F-C9E1-DE544503C463}"/>
              </a:ext>
            </a:extLst>
          </p:cNvPr>
          <p:cNvSpPr txBox="1"/>
          <p:nvPr/>
        </p:nvSpPr>
        <p:spPr>
          <a:xfrm>
            <a:off x="5760720" y="2719851"/>
            <a:ext cx="5851363" cy="368086"/>
          </a:xfrm>
          <a:prstGeom prst="rect">
            <a:avLst/>
          </a:prstGeom>
          <a:solidFill>
            <a:schemeClr val="accent1"/>
          </a:solidFill>
        </p:spPr>
        <p:txBody>
          <a:bodyPr wrap="square">
            <a:spAutoFit/>
          </a:bodyPr>
          <a:lstStyle/>
          <a:p>
            <a:pPr algn="ctr"/>
            <a:r>
              <a:rPr lang="en-US" b="0" i="0" dirty="0">
                <a:solidFill>
                  <a:schemeClr val="bg1"/>
                </a:solidFill>
                <a:effectLst/>
                <a:latin typeface="Helvetica" pitchFamily="2" charset="0"/>
              </a:rPr>
              <a:t>FDA granted accelerated approval</a:t>
            </a:r>
            <a:endParaRPr lang="en-US" dirty="0">
              <a:solidFill>
                <a:schemeClr val="bg1"/>
              </a:solidFill>
            </a:endParaRPr>
          </a:p>
        </p:txBody>
      </p:sp>
    </p:spTree>
    <p:extLst>
      <p:ext uri="{BB962C8B-B14F-4D97-AF65-F5344CB8AC3E}">
        <p14:creationId xmlns:p14="http://schemas.microsoft.com/office/powerpoint/2010/main" val="306293026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F0C414-B44A-A6C5-D36F-431ECEE49EF6}"/>
            </a:ext>
          </a:extLst>
        </p:cNvPr>
        <p:cNvGrpSpPr/>
        <p:nvPr/>
      </p:nvGrpSpPr>
      <p:grpSpPr>
        <a:xfrm>
          <a:off x="0" y="0"/>
          <a:ext cx="0" cy="0"/>
          <a:chOff x="0" y="0"/>
          <a:chExt cx="0" cy="0"/>
        </a:xfrm>
      </p:grpSpPr>
      <p:pic>
        <p:nvPicPr>
          <p:cNvPr id="10" name="Picture 9">
            <a:extLst>
              <a:ext uri="{FF2B5EF4-FFF2-40B4-BE49-F238E27FC236}">
                <a16:creationId xmlns:a16="http://schemas.microsoft.com/office/drawing/2014/main" id="{1F77F8FD-F75D-56EE-98F0-0308FBC3B816}"/>
              </a:ext>
            </a:extLst>
          </p:cNvPr>
          <p:cNvPicPr>
            <a:picLocks noChangeAspect="1"/>
          </p:cNvPicPr>
          <p:nvPr/>
        </p:nvPicPr>
        <p:blipFill>
          <a:blip r:embed="rId3">
            <a:clrChange>
              <a:clrFrom>
                <a:srgbClr val="FFFFFF"/>
              </a:clrFrom>
              <a:clrTo>
                <a:srgbClr val="FFFFFF">
                  <a:alpha val="0"/>
                </a:srgbClr>
              </a:clrTo>
            </a:clrChange>
          </a:blip>
          <a:srcRect l="36" r="36"/>
          <a:stretch/>
        </p:blipFill>
        <p:spPr>
          <a:xfrm>
            <a:off x="495053" y="1735996"/>
            <a:ext cx="11143838" cy="4191049"/>
          </a:xfrm>
          <a:prstGeom prst="rect">
            <a:avLst/>
          </a:prstGeom>
        </p:spPr>
      </p:pic>
      <p:sp>
        <p:nvSpPr>
          <p:cNvPr id="2" name="Title 1">
            <a:extLst>
              <a:ext uri="{FF2B5EF4-FFF2-40B4-BE49-F238E27FC236}">
                <a16:creationId xmlns:a16="http://schemas.microsoft.com/office/drawing/2014/main" id="{C15C363C-100A-E4D7-E9C9-FBD3E33C1678}"/>
              </a:ext>
            </a:extLst>
          </p:cNvPr>
          <p:cNvSpPr>
            <a:spLocks noGrp="1"/>
          </p:cNvSpPr>
          <p:nvPr>
            <p:ph type="title"/>
          </p:nvPr>
        </p:nvSpPr>
        <p:spPr/>
        <p:txBody>
          <a:bodyPr/>
          <a:lstStyle/>
          <a:p>
            <a:r>
              <a:rPr lang="en-US" dirty="0"/>
              <a:t>SERENA-6: Final PFS2</a:t>
            </a:r>
          </a:p>
        </p:txBody>
      </p:sp>
      <p:sp>
        <p:nvSpPr>
          <p:cNvPr id="4" name="Footer Placeholder 3">
            <a:extLst>
              <a:ext uri="{FF2B5EF4-FFF2-40B4-BE49-F238E27FC236}">
                <a16:creationId xmlns:a16="http://schemas.microsoft.com/office/drawing/2014/main" id="{DEE0B9BC-7BF8-C76B-72A7-CB76457053E1}"/>
              </a:ext>
            </a:extLst>
          </p:cNvPr>
          <p:cNvSpPr>
            <a:spLocks noGrp="1"/>
          </p:cNvSpPr>
          <p:nvPr>
            <p:ph type="ftr" sz="quarter" idx="3"/>
          </p:nvPr>
        </p:nvSpPr>
        <p:spPr/>
        <p:txBody>
          <a:bodyPr/>
          <a:lstStyle/>
          <a:p>
            <a:r>
              <a:rPr lang="en-US"/>
              <a:t>Bidard F-C, et al. ASCO 2026. Abstract LBA1007.</a:t>
            </a:r>
          </a:p>
        </p:txBody>
      </p:sp>
      <p:graphicFrame>
        <p:nvGraphicFramePr>
          <p:cNvPr id="3" name="Table 2">
            <a:extLst>
              <a:ext uri="{FF2B5EF4-FFF2-40B4-BE49-F238E27FC236}">
                <a16:creationId xmlns:a16="http://schemas.microsoft.com/office/drawing/2014/main" id="{B5603DE1-1C31-C586-387A-9CC523B7087C}"/>
              </a:ext>
            </a:extLst>
          </p:cNvPr>
          <p:cNvGraphicFramePr>
            <a:graphicFrameLocks noGrp="1"/>
          </p:cNvGraphicFramePr>
          <p:nvPr>
            <p:extLst>
              <p:ext uri="{D42A27DB-BD31-4B8C-83A1-F6EECF244321}">
                <p14:modId xmlns:p14="http://schemas.microsoft.com/office/powerpoint/2010/main" val="3266126433"/>
              </p:ext>
            </p:extLst>
          </p:nvPr>
        </p:nvGraphicFramePr>
        <p:xfrm>
          <a:off x="5760720" y="1082185"/>
          <a:ext cx="5861697" cy="1569720"/>
        </p:xfrm>
        <a:graphic>
          <a:graphicData uri="http://schemas.openxmlformats.org/drawingml/2006/table">
            <a:tbl>
              <a:tblPr firstRow="1" bandRow="1">
                <a:tableStyleId>{5C22544A-7EE6-4342-B048-85BDC9FD1C3A}</a:tableStyleId>
              </a:tblPr>
              <a:tblGrid>
                <a:gridCol w="2366243">
                  <a:extLst>
                    <a:ext uri="{9D8B030D-6E8A-4147-A177-3AD203B41FA5}">
                      <a16:colId xmlns:a16="http://schemas.microsoft.com/office/drawing/2014/main" val="3495441343"/>
                    </a:ext>
                  </a:extLst>
                </a:gridCol>
                <a:gridCol w="1791478">
                  <a:extLst>
                    <a:ext uri="{9D8B030D-6E8A-4147-A177-3AD203B41FA5}">
                      <a16:colId xmlns:a16="http://schemas.microsoft.com/office/drawing/2014/main" val="832493830"/>
                    </a:ext>
                  </a:extLst>
                </a:gridCol>
                <a:gridCol w="1703976">
                  <a:extLst>
                    <a:ext uri="{9D8B030D-6E8A-4147-A177-3AD203B41FA5}">
                      <a16:colId xmlns:a16="http://schemas.microsoft.com/office/drawing/2014/main" val="2258786219"/>
                    </a:ext>
                  </a:extLst>
                </a:gridCol>
              </a:tblGrid>
              <a:tr h="370840">
                <a:tc>
                  <a:txBody>
                    <a:bodyPr/>
                    <a:lstStyle/>
                    <a:p>
                      <a:pPr algn="l"/>
                      <a:endParaRPr lang="en-US" sz="1200"/>
                    </a:p>
                  </a:txBody>
                  <a:tcPr anchor="ctr">
                    <a:solidFill>
                      <a:schemeClr val="bg1"/>
                    </a:solidFill>
                  </a:tcPr>
                </a:tc>
                <a:tc>
                  <a:txBody>
                    <a:bodyPr/>
                    <a:lstStyle/>
                    <a:p>
                      <a:pPr algn="ctr"/>
                      <a:r>
                        <a:rPr lang="en-US" sz="1200"/>
                        <a:t>Camizestrant +</a:t>
                      </a:r>
                    </a:p>
                    <a:p>
                      <a:pPr algn="ctr"/>
                      <a:r>
                        <a:rPr lang="en-US" sz="1200"/>
                        <a:t>CDK4/6i (n = 157)</a:t>
                      </a:r>
                      <a:endParaRPr lang="en-US" sz="1200" dirty="0"/>
                    </a:p>
                  </a:txBody>
                  <a:tcPr anchor="ctr">
                    <a:solidFill>
                      <a:schemeClr val="accent4"/>
                    </a:solidFill>
                  </a:tcPr>
                </a:tc>
                <a:tc>
                  <a:txBody>
                    <a:bodyPr/>
                    <a:lstStyle/>
                    <a:p>
                      <a:pPr algn="ctr"/>
                      <a:r>
                        <a:rPr lang="en-US" sz="1200"/>
                        <a:t>AI +</a:t>
                      </a:r>
                    </a:p>
                    <a:p>
                      <a:pPr algn="ctr"/>
                      <a:r>
                        <a:rPr lang="en-US" sz="1200"/>
                        <a:t>CDK4/6i (n = 158)</a:t>
                      </a:r>
                    </a:p>
                  </a:txBody>
                  <a:tcPr anchor="ctr">
                    <a:solidFill>
                      <a:srgbClr val="1B2956"/>
                    </a:solidFill>
                  </a:tcPr>
                </a:tc>
                <a:extLst>
                  <a:ext uri="{0D108BD9-81ED-4DB2-BD59-A6C34878D82A}">
                    <a16:rowId xmlns:a16="http://schemas.microsoft.com/office/drawing/2014/main" val="3079634736"/>
                  </a:ext>
                </a:extLst>
              </a:tr>
              <a:tr h="370840">
                <a:tc>
                  <a:txBody>
                    <a:bodyPr/>
                    <a:lstStyle/>
                    <a:p>
                      <a:pPr algn="r"/>
                      <a:r>
                        <a:rPr lang="en-US" sz="1200"/>
                        <a:t>Events, n (%)</a:t>
                      </a:r>
                    </a:p>
                  </a:txBody>
                  <a:tcPr anchor="ctr">
                    <a:solidFill>
                      <a:schemeClr val="bg1">
                        <a:lumMod val="95000"/>
                      </a:schemeClr>
                    </a:solidFill>
                  </a:tcPr>
                </a:tc>
                <a:tc>
                  <a:txBody>
                    <a:bodyPr/>
                    <a:lstStyle/>
                    <a:p>
                      <a:pPr algn="ctr"/>
                      <a:r>
                        <a:rPr lang="en-US" sz="1200"/>
                        <a:t>80 (51.0)</a:t>
                      </a:r>
                    </a:p>
                  </a:txBody>
                  <a:tcPr anchor="ctr">
                    <a:solidFill>
                      <a:srgbClr val="EFDAEC"/>
                    </a:solidFill>
                  </a:tcPr>
                </a:tc>
                <a:tc>
                  <a:txBody>
                    <a:bodyPr/>
                    <a:lstStyle/>
                    <a:p>
                      <a:pPr algn="ctr"/>
                      <a:r>
                        <a:rPr lang="en-US" sz="1200"/>
                        <a:t>90 (57.0)</a:t>
                      </a:r>
                    </a:p>
                  </a:txBody>
                  <a:tcPr anchor="ctr">
                    <a:solidFill>
                      <a:srgbClr val="E8E9EE"/>
                    </a:solidFill>
                  </a:tcPr>
                </a:tc>
                <a:extLst>
                  <a:ext uri="{0D108BD9-81ED-4DB2-BD59-A6C34878D82A}">
                    <a16:rowId xmlns:a16="http://schemas.microsoft.com/office/drawing/2014/main" val="2987235442"/>
                  </a:ext>
                </a:extLst>
              </a:tr>
              <a:tr h="370840">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200"/>
                        <a:t>Median PFS (95% Cl); months</a:t>
                      </a:r>
                    </a:p>
                  </a:txBody>
                  <a:tcPr anchor="ctr">
                    <a:solidFill>
                      <a:schemeClr val="bg1">
                        <a:lumMod val="95000"/>
                      </a:schemeClr>
                    </a:solidFill>
                  </a:tcPr>
                </a:tc>
                <a:tc>
                  <a:txBody>
                    <a:bodyPr/>
                    <a:lstStyle/>
                    <a:p>
                      <a:pPr algn="ctr"/>
                      <a:r>
                        <a:rPr lang="en-US" sz="1200" b="1"/>
                        <a:t>25.7 </a:t>
                      </a:r>
                      <a:r>
                        <a:rPr lang="en-US" sz="1200"/>
                        <a:t>(20.4-30.3)</a:t>
                      </a:r>
                    </a:p>
                  </a:txBody>
                  <a:tcPr anchor="ctr">
                    <a:solidFill>
                      <a:srgbClr val="E3C2D8"/>
                    </a:solidFill>
                  </a:tcPr>
                </a:tc>
                <a:tc>
                  <a:txBody>
                    <a:bodyPr/>
                    <a:lstStyle/>
                    <a:p>
                      <a:pPr algn="ctr"/>
                      <a:r>
                        <a:rPr lang="en-US" sz="1200" b="1"/>
                        <a:t>19.1</a:t>
                      </a:r>
                      <a:r>
                        <a:rPr lang="en-US" sz="1200"/>
                        <a:t> (16.8-21.0)</a:t>
                      </a:r>
                    </a:p>
                  </a:txBody>
                  <a:tcPr anchor="ctr">
                    <a:solidFill>
                      <a:srgbClr val="C6C8D4"/>
                    </a:solidFill>
                  </a:tcPr>
                </a:tc>
                <a:extLst>
                  <a:ext uri="{0D108BD9-81ED-4DB2-BD59-A6C34878D82A}">
                    <a16:rowId xmlns:a16="http://schemas.microsoft.com/office/drawing/2014/main" val="4247249266"/>
                  </a:ext>
                </a:extLst>
              </a:tr>
              <a:tr h="370840">
                <a:tc gridSpan="3">
                  <a:txBody>
                    <a:bodyPr/>
                    <a:lstStyle/>
                    <a:p>
                      <a:pPr algn="ctr"/>
                      <a:r>
                        <a:rPr lang="en-US" sz="1200"/>
                        <a:t>HR (95% Cl): </a:t>
                      </a:r>
                      <a:r>
                        <a:rPr lang="en-US" sz="1200" b="1"/>
                        <a:t>0.63</a:t>
                      </a:r>
                      <a:r>
                        <a:rPr lang="en-US" sz="1200"/>
                        <a:t> (0.46-0.86); </a:t>
                      </a:r>
                      <a:r>
                        <a:rPr lang="en-US" sz="1200" b="1" i="1"/>
                        <a:t>P</a:t>
                      </a:r>
                      <a:r>
                        <a:rPr lang="en-US" sz="1200" b="1"/>
                        <a:t> = 0.00373</a:t>
                      </a:r>
                    </a:p>
                  </a:txBody>
                  <a:tcPr anchor="ctr">
                    <a:solidFill>
                      <a:schemeClr val="bg1">
                        <a:lumMod val="95000"/>
                      </a:schemeClr>
                    </a:solidFill>
                  </a:tcPr>
                </a:tc>
                <a:tc hMerge="1">
                  <a:txBody>
                    <a:bodyPr/>
                    <a:lstStyle/>
                    <a:p>
                      <a:endParaRPr lang="en-US" sz="1200"/>
                    </a:p>
                  </a:txBody>
                  <a:tcPr/>
                </a:tc>
                <a:tc hMerge="1">
                  <a:txBody>
                    <a:bodyPr/>
                    <a:lstStyle/>
                    <a:p>
                      <a:endParaRPr lang="en-US" sz="1200"/>
                    </a:p>
                  </a:txBody>
                  <a:tcPr/>
                </a:tc>
                <a:extLst>
                  <a:ext uri="{0D108BD9-81ED-4DB2-BD59-A6C34878D82A}">
                    <a16:rowId xmlns:a16="http://schemas.microsoft.com/office/drawing/2014/main" val="1424143198"/>
                  </a:ext>
                </a:extLst>
              </a:tr>
            </a:tbl>
          </a:graphicData>
        </a:graphic>
      </p:graphicFrame>
    </p:spTree>
    <p:extLst>
      <p:ext uri="{BB962C8B-B14F-4D97-AF65-F5344CB8AC3E}">
        <p14:creationId xmlns:p14="http://schemas.microsoft.com/office/powerpoint/2010/main" val="393291564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8834EF-6403-2907-D1B1-40C57CD4AF76}"/>
              </a:ext>
            </a:extLst>
          </p:cNvPr>
          <p:cNvSpPr>
            <a:spLocks noGrp="1"/>
          </p:cNvSpPr>
          <p:nvPr>
            <p:ph type="title"/>
          </p:nvPr>
        </p:nvSpPr>
        <p:spPr>
          <a:xfrm>
            <a:off x="609600" y="374750"/>
            <a:ext cx="11070336" cy="871393"/>
          </a:xfrm>
        </p:spPr>
        <p:txBody>
          <a:bodyPr/>
          <a:lstStyle/>
          <a:p>
            <a:r>
              <a:rPr lang="en-US" dirty="0"/>
              <a:t>SERENA-6: Total </a:t>
            </a:r>
            <a:r>
              <a:rPr lang="en-US" dirty="0" err="1"/>
              <a:t>ctDNA</a:t>
            </a:r>
            <a:r>
              <a:rPr lang="en-US" dirty="0"/>
              <a:t> Dynamics on Treatment</a:t>
            </a:r>
          </a:p>
        </p:txBody>
      </p:sp>
      <p:sp>
        <p:nvSpPr>
          <p:cNvPr id="4" name="Footer Placeholder 3">
            <a:extLst>
              <a:ext uri="{FF2B5EF4-FFF2-40B4-BE49-F238E27FC236}">
                <a16:creationId xmlns:a16="http://schemas.microsoft.com/office/drawing/2014/main" id="{07B32FC2-19A4-6B1A-486D-9AD708D7A731}"/>
              </a:ext>
            </a:extLst>
          </p:cNvPr>
          <p:cNvSpPr>
            <a:spLocks noGrp="1"/>
          </p:cNvSpPr>
          <p:nvPr>
            <p:ph type="ftr" sz="quarter" idx="3"/>
          </p:nvPr>
        </p:nvSpPr>
        <p:spPr/>
        <p:txBody>
          <a:bodyPr/>
          <a:lstStyle/>
          <a:p>
            <a:r>
              <a:rPr lang="en-US"/>
              <a:t>Total ctDNA, mean VAF of probable tumor-specific somatic mutations (Guardant360). </a:t>
            </a:r>
            <a:br>
              <a:rPr lang="en-US"/>
            </a:br>
            <a:r>
              <a:rPr lang="en-US"/>
              <a:t>*Total ctDNA clearance at Week 4 and/or Week 8 in clearance-evaluable patients. </a:t>
            </a:r>
            <a:br>
              <a:rPr lang="en-US"/>
            </a:br>
            <a:r>
              <a:rPr lang="en-US"/>
              <a:t>Bidard F-C, et al. ASCO 2026. Abstract LBA1007.</a:t>
            </a:r>
          </a:p>
        </p:txBody>
      </p:sp>
      <p:pic>
        <p:nvPicPr>
          <p:cNvPr id="5" name="Picture 4">
            <a:extLst>
              <a:ext uri="{FF2B5EF4-FFF2-40B4-BE49-F238E27FC236}">
                <a16:creationId xmlns:a16="http://schemas.microsoft.com/office/drawing/2014/main" id="{BD08AABE-D4D4-C52D-6ADA-8A2D16C758D3}"/>
              </a:ext>
            </a:extLst>
          </p:cNvPr>
          <p:cNvPicPr>
            <a:picLocks noChangeAspect="1"/>
          </p:cNvPicPr>
          <p:nvPr/>
        </p:nvPicPr>
        <p:blipFill>
          <a:blip r:embed="rId3"/>
          <a:srcRect t="3" b="3"/>
          <a:stretch/>
        </p:blipFill>
        <p:spPr>
          <a:xfrm>
            <a:off x="649758" y="1346792"/>
            <a:ext cx="11070335" cy="4515684"/>
          </a:xfrm>
          <a:prstGeom prst="rect">
            <a:avLst/>
          </a:prstGeom>
        </p:spPr>
      </p:pic>
    </p:spTree>
    <p:extLst>
      <p:ext uri="{BB962C8B-B14F-4D97-AF65-F5344CB8AC3E}">
        <p14:creationId xmlns:p14="http://schemas.microsoft.com/office/powerpoint/2010/main" val="399758254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B0B3F762-2C29-F11E-C2AB-2182B3FD5875}"/>
              </a:ext>
            </a:extLst>
          </p:cNvPr>
          <p:cNvSpPr>
            <a:spLocks noGrp="1"/>
          </p:cNvSpPr>
          <p:nvPr>
            <p:ph type="title"/>
          </p:nvPr>
        </p:nvSpPr>
        <p:spPr/>
        <p:txBody>
          <a:bodyPr/>
          <a:lstStyle/>
          <a:p>
            <a:r>
              <a:rPr lang="en-US"/>
              <a:t>When Should We Check ctDNA Levels?</a:t>
            </a:r>
          </a:p>
        </p:txBody>
      </p:sp>
      <p:sp>
        <p:nvSpPr>
          <p:cNvPr id="6" name="Content Placeholder 5">
            <a:extLst>
              <a:ext uri="{FF2B5EF4-FFF2-40B4-BE49-F238E27FC236}">
                <a16:creationId xmlns:a16="http://schemas.microsoft.com/office/drawing/2014/main" id="{ADDE47BF-8093-9FAD-FB64-FDD7092F6048}"/>
              </a:ext>
            </a:extLst>
          </p:cNvPr>
          <p:cNvSpPr>
            <a:spLocks noGrp="1"/>
          </p:cNvSpPr>
          <p:nvPr>
            <p:ph idx="1"/>
          </p:nvPr>
        </p:nvSpPr>
        <p:spPr/>
        <p:txBody>
          <a:bodyPr/>
          <a:lstStyle/>
          <a:p>
            <a:r>
              <a:rPr lang="en-US" dirty="0"/>
              <a:t>Based on the SERENA-6 </a:t>
            </a:r>
            <a:r>
              <a:rPr lang="en-US" dirty="0" err="1"/>
              <a:t>ctDNA</a:t>
            </a:r>
            <a:r>
              <a:rPr lang="en-US" dirty="0"/>
              <a:t> findings, </a:t>
            </a:r>
            <a:r>
              <a:rPr lang="en-US" b="1" dirty="0">
                <a:solidFill>
                  <a:srgbClr val="8D145C"/>
                </a:solidFill>
              </a:rPr>
              <a:t>quarterly</a:t>
            </a:r>
            <a:r>
              <a:rPr lang="en-US" dirty="0"/>
              <a:t> </a:t>
            </a:r>
            <a:r>
              <a:rPr lang="en-US" b="1" dirty="0" err="1">
                <a:solidFill>
                  <a:schemeClr val="accent3"/>
                </a:solidFill>
              </a:rPr>
              <a:t>ctDNA</a:t>
            </a:r>
            <a:r>
              <a:rPr lang="en-US" b="1" dirty="0">
                <a:solidFill>
                  <a:schemeClr val="accent3"/>
                </a:solidFill>
              </a:rPr>
              <a:t> assessment may be a practical approach</a:t>
            </a:r>
          </a:p>
          <a:p>
            <a:r>
              <a:rPr lang="en-US" dirty="0"/>
              <a:t>Because most clinicians obtain imaging every 3 months, </a:t>
            </a:r>
            <a:r>
              <a:rPr lang="en-US" b="1" dirty="0" err="1">
                <a:solidFill>
                  <a:schemeClr val="accent3"/>
                </a:solidFill>
              </a:rPr>
              <a:t>ctDNA</a:t>
            </a:r>
            <a:r>
              <a:rPr lang="en-US" b="1" dirty="0">
                <a:solidFill>
                  <a:schemeClr val="accent3"/>
                </a:solidFill>
              </a:rPr>
              <a:t> testing can be ordered ~2 weeks before scheduled scans to allow time for results </a:t>
            </a:r>
          </a:p>
          <a:p>
            <a:r>
              <a:rPr lang="en-US" b="1" dirty="0">
                <a:solidFill>
                  <a:schemeClr val="accent3"/>
                </a:solidFill>
              </a:rPr>
              <a:t>Imaging and </a:t>
            </a:r>
            <a:r>
              <a:rPr lang="en-US" b="1" dirty="0" err="1">
                <a:solidFill>
                  <a:schemeClr val="accent3"/>
                </a:solidFill>
              </a:rPr>
              <a:t>ctDNA</a:t>
            </a:r>
            <a:r>
              <a:rPr lang="en-US" b="1" dirty="0">
                <a:solidFill>
                  <a:schemeClr val="accent3"/>
                </a:solidFill>
              </a:rPr>
              <a:t> results can then be reviewed with patients </a:t>
            </a:r>
            <a:r>
              <a:rPr lang="en-US" dirty="0"/>
              <a:t>to inform ongoing treatment decisions</a:t>
            </a:r>
          </a:p>
        </p:txBody>
      </p:sp>
      <p:sp>
        <p:nvSpPr>
          <p:cNvPr id="4" name="Footer Placeholder 3">
            <a:extLst>
              <a:ext uri="{FF2B5EF4-FFF2-40B4-BE49-F238E27FC236}">
                <a16:creationId xmlns:a16="http://schemas.microsoft.com/office/drawing/2014/main" id="{275F815E-42B8-120D-AC76-04B454A0B18F}"/>
              </a:ext>
            </a:extLst>
          </p:cNvPr>
          <p:cNvSpPr>
            <a:spLocks noGrp="1"/>
          </p:cNvSpPr>
          <p:nvPr>
            <p:ph type="ftr" sz="quarter" idx="3"/>
          </p:nvPr>
        </p:nvSpPr>
        <p:spPr/>
        <p:txBody>
          <a:bodyPr/>
          <a:lstStyle/>
          <a:p>
            <a:r>
              <a:rPr lang="en-US"/>
              <a:t>Bidard F-C, et al. ASCO 2026. Abstract LBA1007.</a:t>
            </a:r>
          </a:p>
        </p:txBody>
      </p:sp>
    </p:spTree>
    <p:extLst>
      <p:ext uri="{BB962C8B-B14F-4D97-AF65-F5344CB8AC3E}">
        <p14:creationId xmlns:p14="http://schemas.microsoft.com/office/powerpoint/2010/main" val="412011118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26349F-C909-183F-B884-6070E09A071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AC1C379-C0FF-C4C9-215F-741A77270B2A}"/>
              </a:ext>
            </a:extLst>
          </p:cNvPr>
          <p:cNvSpPr>
            <a:spLocks noGrp="1"/>
          </p:cNvSpPr>
          <p:nvPr>
            <p:ph type="title"/>
          </p:nvPr>
        </p:nvSpPr>
        <p:spPr>
          <a:xfrm>
            <a:off x="838200" y="365125"/>
            <a:ext cx="10515600" cy="1325563"/>
          </a:xfrm>
        </p:spPr>
        <p:txBody>
          <a:bodyPr>
            <a:normAutofit/>
          </a:bodyPr>
          <a:lstStyle/>
          <a:p>
            <a:r>
              <a:rPr lang="en-US" dirty="0">
                <a:solidFill>
                  <a:srgbClr val="8D1446"/>
                </a:solidFill>
              </a:rPr>
              <a:t>Discussion: </a:t>
            </a:r>
            <a:br>
              <a:rPr lang="en-US" dirty="0">
                <a:solidFill>
                  <a:srgbClr val="8D1446"/>
                </a:solidFill>
              </a:rPr>
            </a:br>
            <a:r>
              <a:rPr lang="en-US" sz="3200" b="1" dirty="0"/>
              <a:t>Future ESR1 Monitoring in First-Line</a:t>
            </a:r>
            <a:endParaRPr lang="en-US" dirty="0"/>
          </a:p>
        </p:txBody>
      </p:sp>
      <p:sp>
        <p:nvSpPr>
          <p:cNvPr id="5" name="Rectangle 4">
            <a:extLst>
              <a:ext uri="{FF2B5EF4-FFF2-40B4-BE49-F238E27FC236}">
                <a16:creationId xmlns:a16="http://schemas.microsoft.com/office/drawing/2014/main" id="{928212E8-4987-4DEA-40B6-C46538575A37}"/>
              </a:ext>
            </a:extLst>
          </p:cNvPr>
          <p:cNvSpPr/>
          <p:nvPr/>
        </p:nvSpPr>
        <p:spPr>
          <a:xfrm>
            <a:off x="3594798" y="2522135"/>
            <a:ext cx="2437562" cy="252883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tIns="457200" rtlCol="0" anchor="ctr"/>
          <a:lstStyle/>
          <a:p>
            <a:pPr algn="ctr"/>
            <a:r>
              <a:rPr lang="en-US" dirty="0"/>
              <a:t>Prospective ctDNA surveillance during first-line ET + CDK4/6i </a:t>
            </a:r>
          </a:p>
        </p:txBody>
      </p:sp>
      <p:sp>
        <p:nvSpPr>
          <p:cNvPr id="6" name="Rectangle 5">
            <a:extLst>
              <a:ext uri="{FF2B5EF4-FFF2-40B4-BE49-F238E27FC236}">
                <a16:creationId xmlns:a16="http://schemas.microsoft.com/office/drawing/2014/main" id="{3FDC1019-1F44-D808-3979-2CC511072D23}"/>
              </a:ext>
            </a:extLst>
          </p:cNvPr>
          <p:cNvSpPr/>
          <p:nvPr/>
        </p:nvSpPr>
        <p:spPr>
          <a:xfrm>
            <a:off x="6351396" y="2522135"/>
            <a:ext cx="2437562" cy="252883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tIns="457200" rtlCol="0" anchor="ctr"/>
          <a:lstStyle/>
          <a:p>
            <a:pPr algn="ctr"/>
            <a:r>
              <a:rPr lang="en-US" dirty="0"/>
              <a:t>Detection of </a:t>
            </a:r>
            <a:br>
              <a:rPr lang="en-US" dirty="0"/>
            </a:br>
            <a:r>
              <a:rPr lang="en-US" dirty="0"/>
              <a:t>emergent </a:t>
            </a:r>
            <a:r>
              <a:rPr lang="en-US" i="1" dirty="0"/>
              <a:t>ESR1</a:t>
            </a:r>
            <a:r>
              <a:rPr lang="en-US" dirty="0"/>
              <a:t> mutations early to inform ongoing treatment strategies </a:t>
            </a:r>
          </a:p>
        </p:txBody>
      </p:sp>
      <p:sp>
        <p:nvSpPr>
          <p:cNvPr id="9" name="Oval 8">
            <a:extLst>
              <a:ext uri="{FF2B5EF4-FFF2-40B4-BE49-F238E27FC236}">
                <a16:creationId xmlns:a16="http://schemas.microsoft.com/office/drawing/2014/main" id="{2E4F9F9E-384D-8F9A-AAB9-7B2FCEAE4954}"/>
              </a:ext>
            </a:extLst>
          </p:cNvPr>
          <p:cNvSpPr/>
          <p:nvPr/>
        </p:nvSpPr>
        <p:spPr>
          <a:xfrm>
            <a:off x="4315349" y="1999621"/>
            <a:ext cx="1070149" cy="1070149"/>
          </a:xfrm>
          <a:prstGeom prst="ellipse">
            <a:avLst/>
          </a:prstGeom>
          <a:solidFill>
            <a:schemeClr val="bg2"/>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FA50FDA4-549A-68E8-6711-ABDAD1CDDD6F}"/>
              </a:ext>
            </a:extLst>
          </p:cNvPr>
          <p:cNvSpPr/>
          <p:nvPr/>
        </p:nvSpPr>
        <p:spPr>
          <a:xfrm>
            <a:off x="7038452" y="1999621"/>
            <a:ext cx="1070149" cy="1070149"/>
          </a:xfrm>
          <a:prstGeom prst="ellipse">
            <a:avLst/>
          </a:prstGeom>
          <a:solidFill>
            <a:schemeClr val="bg2"/>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 name="Graphic 16" descr="Magnifying glass with solid fill">
            <a:extLst>
              <a:ext uri="{FF2B5EF4-FFF2-40B4-BE49-F238E27FC236}">
                <a16:creationId xmlns:a16="http://schemas.microsoft.com/office/drawing/2014/main" id="{B3C4081B-37DC-6BFE-0D84-B56CF252347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424416" y="2107639"/>
            <a:ext cx="828991" cy="828991"/>
          </a:xfrm>
          <a:prstGeom prst="rect">
            <a:avLst/>
          </a:prstGeom>
        </p:spPr>
      </p:pic>
      <p:pic>
        <p:nvPicPr>
          <p:cNvPr id="19" name="Graphic 18" descr="Clipboard Checked with solid fill">
            <a:extLst>
              <a:ext uri="{FF2B5EF4-FFF2-40B4-BE49-F238E27FC236}">
                <a16:creationId xmlns:a16="http://schemas.microsoft.com/office/drawing/2014/main" id="{42940434-36DE-FEF8-8142-F34FD9D978A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165758" y="2130276"/>
            <a:ext cx="808837" cy="808837"/>
          </a:xfrm>
          <a:prstGeom prst="rect">
            <a:avLst/>
          </a:prstGeom>
        </p:spPr>
      </p:pic>
    </p:spTree>
    <p:extLst>
      <p:ext uri="{BB962C8B-B14F-4D97-AF65-F5344CB8AC3E}">
        <p14:creationId xmlns:p14="http://schemas.microsoft.com/office/powerpoint/2010/main" val="269065619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E5B859B7-B050-8422-88BA-D66EBF4FA369}"/>
              </a:ext>
            </a:extLst>
          </p:cNvPr>
          <p:cNvSpPr>
            <a:spLocks noGrp="1"/>
          </p:cNvSpPr>
          <p:nvPr>
            <p:ph type="ftr" sz="quarter" idx="3"/>
          </p:nvPr>
        </p:nvSpPr>
        <p:spPr/>
        <p:txBody>
          <a:bodyPr/>
          <a:lstStyle/>
          <a:p>
            <a:r>
              <a:rPr lang="en-US"/>
              <a:t>1. Llombart-Cussac A, et al. ASCO 2026. Abstract TPS1154. 2. Fanucci K, et al. ASCO 2026. Abstract TPS1156. </a:t>
            </a:r>
            <a:br>
              <a:rPr lang="en-US"/>
            </a:br>
            <a:r>
              <a:rPr lang="en-US"/>
              <a:t>3. Ibrahim NK, et al. ASCO 2026. Abstract 1155. 4. Bardia A, et al ASCO 2026. Abstract TPS1153. </a:t>
            </a:r>
          </a:p>
        </p:txBody>
      </p:sp>
      <p:sp>
        <p:nvSpPr>
          <p:cNvPr id="2" name="Title 1">
            <a:extLst>
              <a:ext uri="{FF2B5EF4-FFF2-40B4-BE49-F238E27FC236}">
                <a16:creationId xmlns:a16="http://schemas.microsoft.com/office/drawing/2014/main" id="{9E49D99A-B394-54AD-0A7C-F2B950E81C2D}"/>
              </a:ext>
            </a:extLst>
          </p:cNvPr>
          <p:cNvSpPr>
            <a:spLocks noGrp="1"/>
          </p:cNvSpPr>
          <p:nvPr>
            <p:ph type="title"/>
          </p:nvPr>
        </p:nvSpPr>
        <p:spPr/>
        <p:txBody>
          <a:bodyPr/>
          <a:lstStyle/>
          <a:p>
            <a:r>
              <a:rPr lang="en-US"/>
              <a:t>Trials of Elacestrant in Progress</a:t>
            </a:r>
          </a:p>
        </p:txBody>
      </p:sp>
      <p:sp>
        <p:nvSpPr>
          <p:cNvPr id="3" name="Rectangle 2">
            <a:extLst>
              <a:ext uri="{FF2B5EF4-FFF2-40B4-BE49-F238E27FC236}">
                <a16:creationId xmlns:a16="http://schemas.microsoft.com/office/drawing/2014/main" id="{922A524B-A30A-56BC-5D44-06676373AAC2}"/>
              </a:ext>
            </a:extLst>
          </p:cNvPr>
          <p:cNvSpPr/>
          <p:nvPr/>
        </p:nvSpPr>
        <p:spPr>
          <a:xfrm>
            <a:off x="621792" y="1282684"/>
            <a:ext cx="11058144" cy="1107996"/>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lIns="274320" tIns="182880" rIns="274320" bIns="182880" rtlCol="0" anchor="ctr">
            <a:spAutoFit/>
          </a:bodyPr>
          <a:lstStyle/>
          <a:p>
            <a:r>
              <a:rPr lang="en-US" sz="1600" b="1"/>
              <a:t>ADELA (NCT06382948):</a:t>
            </a:r>
            <a:r>
              <a:rPr lang="en-US" sz="1600"/>
              <a:t> A double-blind, placebo-controlled, randomized phase 3 trial of elacestrant (Ela) + everolimus (EVE) versus elacestrant + placebo in ER+/HER2− aBC patients with ESR1-mutated tumors progressing on endocrine therapy (ET) + CDK4/6i</a:t>
            </a:r>
            <a:r>
              <a:rPr lang="en-US" sz="1600" baseline="30000"/>
              <a:t>1</a:t>
            </a:r>
            <a:endParaRPr lang="en-US" sz="1600"/>
          </a:p>
        </p:txBody>
      </p:sp>
      <p:sp>
        <p:nvSpPr>
          <p:cNvPr id="6" name="Rectangle 5">
            <a:extLst>
              <a:ext uri="{FF2B5EF4-FFF2-40B4-BE49-F238E27FC236}">
                <a16:creationId xmlns:a16="http://schemas.microsoft.com/office/drawing/2014/main" id="{1569524A-D6F9-C213-8366-8D6557195095}"/>
              </a:ext>
            </a:extLst>
          </p:cNvPr>
          <p:cNvSpPr/>
          <p:nvPr/>
        </p:nvSpPr>
        <p:spPr>
          <a:xfrm>
            <a:off x="621792" y="2560372"/>
            <a:ext cx="11058144" cy="1024687"/>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tIns="182880" rIns="274320" bIns="182880" rtlCol="0" anchor="ctr">
            <a:noAutofit/>
          </a:bodyPr>
          <a:lstStyle/>
          <a:p>
            <a:pPr lvl="0"/>
            <a:r>
              <a:rPr lang="en-US" sz="1600" b="1">
                <a:solidFill>
                  <a:srgbClr val="2C061C"/>
                </a:solidFill>
              </a:rPr>
              <a:t>CAPELA (NCT07222215):</a:t>
            </a:r>
            <a:r>
              <a:rPr lang="en-US" sz="1600">
                <a:solidFill>
                  <a:srgbClr val="2C061C"/>
                </a:solidFill>
              </a:rPr>
              <a:t> A phase 2, multicenter, open-label, randomized study of capecitabine in combination with elacestrant versus capecitabine alone in advanced ER–positive breast cancer (TBCRC 070)</a:t>
            </a:r>
            <a:r>
              <a:rPr lang="en-US" sz="1600" baseline="30000">
                <a:solidFill>
                  <a:srgbClr val="2C061C"/>
                </a:solidFill>
              </a:rPr>
              <a:t>2</a:t>
            </a:r>
            <a:endParaRPr lang="en-US" sz="1600">
              <a:solidFill>
                <a:srgbClr val="2C061C"/>
              </a:solidFill>
            </a:endParaRPr>
          </a:p>
        </p:txBody>
      </p:sp>
      <p:sp>
        <p:nvSpPr>
          <p:cNvPr id="7" name="Rectangle 6">
            <a:extLst>
              <a:ext uri="{FF2B5EF4-FFF2-40B4-BE49-F238E27FC236}">
                <a16:creationId xmlns:a16="http://schemas.microsoft.com/office/drawing/2014/main" id="{0C758D01-0098-1866-3CB2-B969C106533D}"/>
              </a:ext>
            </a:extLst>
          </p:cNvPr>
          <p:cNvSpPr/>
          <p:nvPr/>
        </p:nvSpPr>
        <p:spPr>
          <a:xfrm>
            <a:off x="621792" y="3754751"/>
            <a:ext cx="11058144" cy="1024687"/>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tIns="182880" rIns="274320" bIns="182880" rtlCol="0" anchor="ctr">
            <a:noAutofit/>
          </a:bodyPr>
          <a:lstStyle/>
          <a:p>
            <a:pPr lvl="0"/>
            <a:r>
              <a:rPr lang="en-US" sz="1600" b="1"/>
              <a:t>ELECTRA (NCT05386108):</a:t>
            </a:r>
            <a:r>
              <a:rPr lang="en-US" sz="1600"/>
              <a:t> An open-label, multicenter, phase 1b/2 study of elacestrant in combination with abemaciclib in patients with brain metastasis from ER+/HER2− breast cancer</a:t>
            </a:r>
            <a:r>
              <a:rPr lang="en-US" sz="1600" baseline="30000"/>
              <a:t>3</a:t>
            </a:r>
            <a:endParaRPr lang="en-US" sz="1600"/>
          </a:p>
        </p:txBody>
      </p:sp>
      <p:sp>
        <p:nvSpPr>
          <p:cNvPr id="8" name="Rectangle 7">
            <a:extLst>
              <a:ext uri="{FF2B5EF4-FFF2-40B4-BE49-F238E27FC236}">
                <a16:creationId xmlns:a16="http://schemas.microsoft.com/office/drawing/2014/main" id="{EFBE0F71-76ED-42F2-23EE-BD45AFD33A99}"/>
              </a:ext>
            </a:extLst>
          </p:cNvPr>
          <p:cNvSpPr/>
          <p:nvPr/>
        </p:nvSpPr>
        <p:spPr>
          <a:xfrm>
            <a:off x="621792" y="4949130"/>
            <a:ext cx="11058144" cy="98488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274320" tIns="182880" rIns="274320" bIns="182880" rtlCol="0" anchor="ctr">
            <a:noAutofit/>
          </a:bodyPr>
          <a:lstStyle/>
          <a:p>
            <a:pPr lvl="0"/>
            <a:r>
              <a:rPr lang="en-US" sz="1600" b="1"/>
              <a:t>ELEGANT (NCT06492616):</a:t>
            </a:r>
            <a:r>
              <a:rPr lang="en-US" sz="1600"/>
              <a:t> Elacestrant versus standard ET in women and men with node-positive, ER+, HER2−, </a:t>
            </a:r>
            <a:br>
              <a:rPr lang="en-US" sz="1600"/>
            </a:br>
            <a:r>
              <a:rPr lang="en-US" sz="1600"/>
              <a:t>eBC with high risk of recurrence in a global, multicenter, randomized, open-label phase 3 study</a:t>
            </a:r>
            <a:r>
              <a:rPr lang="en-US" sz="1600" baseline="30000"/>
              <a:t>4</a:t>
            </a:r>
            <a:endParaRPr lang="en-US" sz="1600"/>
          </a:p>
        </p:txBody>
      </p:sp>
    </p:spTree>
    <p:extLst>
      <p:ext uri="{BB962C8B-B14F-4D97-AF65-F5344CB8AC3E}">
        <p14:creationId xmlns:p14="http://schemas.microsoft.com/office/powerpoint/2010/main" val="248716546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2C9837-3E8E-836C-B1B6-99C778FD5D67}"/>
            </a:ext>
          </a:extLst>
        </p:cNvPr>
        <p:cNvGrpSpPr/>
        <p:nvPr/>
      </p:nvGrpSpPr>
      <p:grpSpPr>
        <a:xfrm>
          <a:off x="0" y="0"/>
          <a:ext cx="0" cy="0"/>
          <a:chOff x="0" y="0"/>
          <a:chExt cx="0" cy="0"/>
        </a:xfrm>
      </p:grpSpPr>
      <p:sp>
        <p:nvSpPr>
          <p:cNvPr id="6" name="Title 1">
            <a:extLst>
              <a:ext uri="{FF2B5EF4-FFF2-40B4-BE49-F238E27FC236}">
                <a16:creationId xmlns:a16="http://schemas.microsoft.com/office/drawing/2014/main" id="{86CD22B1-7553-D6BB-E7F4-E258FA83E083}"/>
              </a:ext>
            </a:extLst>
          </p:cNvPr>
          <p:cNvSpPr>
            <a:spLocks noGrp="1"/>
          </p:cNvSpPr>
          <p:nvPr>
            <p:ph type="title"/>
          </p:nvPr>
        </p:nvSpPr>
        <p:spPr>
          <a:xfrm>
            <a:off x="831850" y="576263"/>
            <a:ext cx="10515600" cy="2852737"/>
          </a:xfrm>
        </p:spPr>
        <p:txBody>
          <a:bodyPr>
            <a:normAutofit/>
          </a:bodyPr>
          <a:lstStyle/>
          <a:p>
            <a:r>
              <a:rPr lang="en-US"/>
              <a:t>TOMORROW: Integrating Emerging Oral SERDs, PROTACS, Combination Data, and Evidence-Based Sequencing  </a:t>
            </a:r>
          </a:p>
        </p:txBody>
      </p:sp>
      <p:sp>
        <p:nvSpPr>
          <p:cNvPr id="3" name="Subtitle 2">
            <a:extLst>
              <a:ext uri="{FF2B5EF4-FFF2-40B4-BE49-F238E27FC236}">
                <a16:creationId xmlns:a16="http://schemas.microsoft.com/office/drawing/2014/main" id="{464D2591-48C7-931A-999B-645DF7367907}"/>
              </a:ext>
            </a:extLst>
          </p:cNvPr>
          <p:cNvSpPr>
            <a:spLocks noGrp="1"/>
          </p:cNvSpPr>
          <p:nvPr>
            <p:ph type="body" idx="1"/>
          </p:nvPr>
        </p:nvSpPr>
        <p:spPr>
          <a:xfrm>
            <a:off x="831850" y="3429000"/>
            <a:ext cx="10515600" cy="1500187"/>
          </a:xfrm>
        </p:spPr>
        <p:txBody>
          <a:bodyPr/>
          <a:lstStyle/>
          <a:p>
            <a:r>
              <a:rPr lang="en-US"/>
              <a:t>Sequencing Frameworks for Oral SERDs, PROTACs, and Targeted Therapies</a:t>
            </a:r>
          </a:p>
        </p:txBody>
      </p:sp>
    </p:spTree>
    <p:extLst>
      <p:ext uri="{BB962C8B-B14F-4D97-AF65-F5344CB8AC3E}">
        <p14:creationId xmlns:p14="http://schemas.microsoft.com/office/powerpoint/2010/main" val="65162647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F58758-9899-6BDE-6A6A-EA03E72993B2}"/>
            </a:ext>
          </a:extLst>
        </p:cNvPr>
        <p:cNvGrpSpPr/>
        <p:nvPr/>
      </p:nvGrpSpPr>
      <p:grpSpPr>
        <a:xfrm>
          <a:off x="0" y="0"/>
          <a:ext cx="0" cy="0"/>
          <a:chOff x="0" y="0"/>
          <a:chExt cx="0" cy="0"/>
        </a:xfrm>
      </p:grpSpPr>
      <p:sp>
        <p:nvSpPr>
          <p:cNvPr id="12" name="Freeform 2018">
            <a:extLst>
              <a:ext uri="{FF2B5EF4-FFF2-40B4-BE49-F238E27FC236}">
                <a16:creationId xmlns:a16="http://schemas.microsoft.com/office/drawing/2014/main" id="{ED5571AB-EB6E-D35A-8BA5-815610E81103}"/>
              </a:ext>
            </a:extLst>
          </p:cNvPr>
          <p:cNvSpPr>
            <a:spLocks/>
          </p:cNvSpPr>
          <p:nvPr/>
        </p:nvSpPr>
        <p:spPr bwMode="auto">
          <a:xfrm>
            <a:off x="4289426" y="3914776"/>
            <a:ext cx="638175" cy="638175"/>
          </a:xfrm>
          <a:custGeom>
            <a:avLst/>
            <a:gdLst>
              <a:gd name="T0" fmla="*/ 0 w 720"/>
              <a:gd name="T1" fmla="*/ 360 h 720"/>
              <a:gd name="T2" fmla="*/ 0 w 720"/>
              <a:gd name="T3" fmla="*/ 360 h 720"/>
              <a:gd name="T4" fmla="*/ 360 w 720"/>
              <a:gd name="T5" fmla="*/ 0 h 720"/>
              <a:gd name="T6" fmla="*/ 720 w 720"/>
              <a:gd name="T7" fmla="*/ 360 h 720"/>
              <a:gd name="T8" fmla="*/ 360 w 720"/>
              <a:gd name="T9" fmla="*/ 720 h 720"/>
              <a:gd name="T10" fmla="*/ 0 w 720"/>
              <a:gd name="T11" fmla="*/ 360 h 720"/>
              <a:gd name="T12" fmla="*/ 0 w 720"/>
              <a:gd name="T13" fmla="*/ 360 h 720"/>
            </a:gdLst>
            <a:ahLst/>
            <a:cxnLst>
              <a:cxn ang="0">
                <a:pos x="T0" y="T1"/>
              </a:cxn>
              <a:cxn ang="0">
                <a:pos x="T2" y="T3"/>
              </a:cxn>
              <a:cxn ang="0">
                <a:pos x="T4" y="T5"/>
              </a:cxn>
              <a:cxn ang="0">
                <a:pos x="T6" y="T7"/>
              </a:cxn>
              <a:cxn ang="0">
                <a:pos x="T8" y="T9"/>
              </a:cxn>
              <a:cxn ang="0">
                <a:pos x="T10" y="T11"/>
              </a:cxn>
              <a:cxn ang="0">
                <a:pos x="T12" y="T13"/>
              </a:cxn>
            </a:cxnLst>
            <a:rect l="0" t="0" r="r" b="b"/>
            <a:pathLst>
              <a:path w="720" h="720">
                <a:moveTo>
                  <a:pt x="0" y="360"/>
                </a:moveTo>
                <a:lnTo>
                  <a:pt x="0" y="360"/>
                </a:lnTo>
                <a:cubicBezTo>
                  <a:pt x="0" y="161"/>
                  <a:pt x="161" y="0"/>
                  <a:pt x="360" y="0"/>
                </a:cubicBezTo>
                <a:cubicBezTo>
                  <a:pt x="559" y="0"/>
                  <a:pt x="720" y="161"/>
                  <a:pt x="720" y="360"/>
                </a:cubicBezTo>
                <a:cubicBezTo>
                  <a:pt x="720" y="559"/>
                  <a:pt x="559" y="720"/>
                  <a:pt x="360" y="720"/>
                </a:cubicBezTo>
                <a:cubicBezTo>
                  <a:pt x="161" y="720"/>
                  <a:pt x="0" y="559"/>
                  <a:pt x="0" y="360"/>
                </a:cubicBezTo>
                <a:lnTo>
                  <a:pt x="0" y="360"/>
                </a:lnTo>
                <a:close/>
              </a:path>
            </a:pathLst>
          </a:custGeom>
          <a:solidFill>
            <a:schemeClr val="accent1"/>
          </a:solidFill>
          <a:ln w="9525" cap="flat">
            <a:solidFill>
              <a:srgbClr val="00305D"/>
            </a:solidFill>
            <a:prstDash val="solid"/>
            <a:round/>
            <a:headEnd/>
            <a:tailEnd/>
          </a:ln>
        </p:spPr>
        <p:txBody>
          <a:bodyPr vert="horz" wrap="square" lIns="91440" tIns="45720" rIns="91440" bIns="45720" numCol="1" anchor="ctr" anchorCtr="0" compatLnSpc="1">
            <a:prstTxWarp prst="textNoShape">
              <a:avLst/>
            </a:prstTxWarp>
          </a:bodyPr>
          <a:lstStyle/>
          <a:p>
            <a:pPr algn="ctr"/>
            <a:r>
              <a:rPr lang="en-US" sz="1050" dirty="0">
                <a:solidFill>
                  <a:schemeClr val="bg1"/>
                </a:solidFill>
              </a:rPr>
              <a:t>Assign</a:t>
            </a:r>
          </a:p>
        </p:txBody>
      </p:sp>
      <p:sp>
        <p:nvSpPr>
          <p:cNvPr id="2816" name="Freeform 2015">
            <a:extLst>
              <a:ext uri="{FF2B5EF4-FFF2-40B4-BE49-F238E27FC236}">
                <a16:creationId xmlns:a16="http://schemas.microsoft.com/office/drawing/2014/main" id="{FD9CA2C0-343B-64C2-F2E2-2BC852261535}"/>
              </a:ext>
            </a:extLst>
          </p:cNvPr>
          <p:cNvSpPr>
            <a:spLocks noEditPoints="1"/>
          </p:cNvSpPr>
          <p:nvPr/>
        </p:nvSpPr>
        <p:spPr bwMode="auto">
          <a:xfrm>
            <a:off x="4584701" y="4530726"/>
            <a:ext cx="971550" cy="855663"/>
          </a:xfrm>
          <a:custGeom>
            <a:avLst/>
            <a:gdLst>
              <a:gd name="T0" fmla="*/ 0 w 1095"/>
              <a:gd name="T1" fmla="*/ 0 h 965"/>
              <a:gd name="T2" fmla="*/ 0 w 1095"/>
              <a:gd name="T3" fmla="*/ 0 h 965"/>
              <a:gd name="T4" fmla="*/ 0 w 1095"/>
              <a:gd name="T5" fmla="*/ 920 h 965"/>
              <a:gd name="T6" fmla="*/ 15 w 1095"/>
              <a:gd name="T7" fmla="*/ 935 h 965"/>
              <a:gd name="T8" fmla="*/ 1020 w 1095"/>
              <a:gd name="T9" fmla="*/ 935 h 965"/>
              <a:gd name="T10" fmla="*/ 1020 w 1095"/>
              <a:gd name="T11" fmla="*/ 905 h 965"/>
              <a:gd name="T12" fmla="*/ 15 w 1095"/>
              <a:gd name="T13" fmla="*/ 905 h 965"/>
              <a:gd name="T14" fmla="*/ 30 w 1095"/>
              <a:gd name="T15" fmla="*/ 920 h 965"/>
              <a:gd name="T16" fmla="*/ 30 w 1095"/>
              <a:gd name="T17" fmla="*/ 0 h 965"/>
              <a:gd name="T18" fmla="*/ 0 w 1095"/>
              <a:gd name="T19" fmla="*/ 0 h 965"/>
              <a:gd name="T20" fmla="*/ 1005 w 1095"/>
              <a:gd name="T21" fmla="*/ 965 h 965"/>
              <a:gd name="T22" fmla="*/ 1005 w 1095"/>
              <a:gd name="T23" fmla="*/ 965 h 965"/>
              <a:gd name="T24" fmla="*/ 1095 w 1095"/>
              <a:gd name="T25" fmla="*/ 920 h 965"/>
              <a:gd name="T26" fmla="*/ 1005 w 1095"/>
              <a:gd name="T27" fmla="*/ 875 h 965"/>
              <a:gd name="T28" fmla="*/ 1005 w 1095"/>
              <a:gd name="T29" fmla="*/ 965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5" h="965">
                <a:moveTo>
                  <a:pt x="0" y="0"/>
                </a:moveTo>
                <a:lnTo>
                  <a:pt x="0" y="0"/>
                </a:lnTo>
                <a:lnTo>
                  <a:pt x="0" y="920"/>
                </a:lnTo>
                <a:cubicBezTo>
                  <a:pt x="0" y="928"/>
                  <a:pt x="7" y="935"/>
                  <a:pt x="15" y="935"/>
                </a:cubicBezTo>
                <a:lnTo>
                  <a:pt x="1020" y="935"/>
                </a:lnTo>
                <a:lnTo>
                  <a:pt x="1020" y="905"/>
                </a:lnTo>
                <a:lnTo>
                  <a:pt x="15" y="905"/>
                </a:lnTo>
                <a:lnTo>
                  <a:pt x="30" y="920"/>
                </a:lnTo>
                <a:lnTo>
                  <a:pt x="30" y="0"/>
                </a:lnTo>
                <a:lnTo>
                  <a:pt x="0" y="0"/>
                </a:lnTo>
                <a:close/>
                <a:moveTo>
                  <a:pt x="1005" y="965"/>
                </a:moveTo>
                <a:lnTo>
                  <a:pt x="1005" y="965"/>
                </a:lnTo>
                <a:lnTo>
                  <a:pt x="1095" y="920"/>
                </a:lnTo>
                <a:lnTo>
                  <a:pt x="1005" y="875"/>
                </a:lnTo>
                <a:lnTo>
                  <a:pt x="1005" y="965"/>
                </a:lnTo>
                <a:close/>
              </a:path>
            </a:pathLst>
          </a:custGeom>
          <a:solidFill>
            <a:srgbClr val="00305D"/>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 name="Title 4">
            <a:extLst>
              <a:ext uri="{FF2B5EF4-FFF2-40B4-BE49-F238E27FC236}">
                <a16:creationId xmlns:a16="http://schemas.microsoft.com/office/drawing/2014/main" id="{066F984E-4B13-A51E-E0E9-DCD69843C9CF}"/>
              </a:ext>
            </a:extLst>
          </p:cNvPr>
          <p:cNvSpPr txBox="1">
            <a:spLocks/>
          </p:cNvSpPr>
          <p:nvPr/>
        </p:nvSpPr>
        <p:spPr bwMode="auto">
          <a:xfrm>
            <a:off x="-74612" y="-593153"/>
            <a:ext cx="12192000" cy="609600"/>
          </a:xfrm>
          <a:prstGeom prst="rect">
            <a:avLst/>
          </a:prstGeom>
          <a:noFill/>
          <a:ln>
            <a:noFill/>
          </a:ln>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1" fontAlgn="base" hangingPunct="1">
              <a:spcBef>
                <a:spcPct val="0"/>
              </a:spcBef>
              <a:spcAft>
                <a:spcPct val="0"/>
              </a:spcAft>
              <a:defRPr sz="4267" b="1" i="0">
                <a:solidFill>
                  <a:srgbClr val="003767"/>
                </a:solidFill>
                <a:latin typeface="+mn-lt"/>
                <a:ea typeface="+mj-ea"/>
                <a:cs typeface="+mj-cs"/>
              </a:defRPr>
            </a:lvl1pPr>
            <a:lvl2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2pPr>
            <a:lvl3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3pPr>
            <a:lvl4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4pPr>
            <a:lvl5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5pPr>
            <a:lvl6pPr marL="609585"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6pPr>
            <a:lvl7pPr marL="1219170"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7pPr>
            <a:lvl8pPr marL="1828754"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8pPr>
            <a:lvl9pPr marL="2438339"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9pPr>
          </a:lstStyle>
          <a:p>
            <a:pPr defTabSz="914377">
              <a:defRPr/>
            </a:pPr>
            <a:endParaRPr lang="en-US" sz="4000" kern="0">
              <a:solidFill>
                <a:srgbClr val="103468"/>
              </a:solidFill>
              <a:latin typeface="Arial"/>
              <a:ea typeface="ＭＳ Ｐゴシック"/>
            </a:endParaRPr>
          </a:p>
        </p:txBody>
      </p:sp>
      <p:sp>
        <p:nvSpPr>
          <p:cNvPr id="2815" name="Freeform 2014">
            <a:extLst>
              <a:ext uri="{FF2B5EF4-FFF2-40B4-BE49-F238E27FC236}">
                <a16:creationId xmlns:a16="http://schemas.microsoft.com/office/drawing/2014/main" id="{876317DA-5E07-FF06-FFBB-2DF1079E3DA5}"/>
              </a:ext>
            </a:extLst>
          </p:cNvPr>
          <p:cNvSpPr>
            <a:spLocks noEditPoints="1"/>
          </p:cNvSpPr>
          <p:nvPr/>
        </p:nvSpPr>
        <p:spPr bwMode="auto">
          <a:xfrm>
            <a:off x="4595813" y="3082926"/>
            <a:ext cx="971550" cy="857250"/>
          </a:xfrm>
          <a:custGeom>
            <a:avLst/>
            <a:gdLst>
              <a:gd name="T0" fmla="*/ 0 w 1095"/>
              <a:gd name="T1" fmla="*/ 965 h 965"/>
              <a:gd name="T2" fmla="*/ 0 w 1095"/>
              <a:gd name="T3" fmla="*/ 965 h 965"/>
              <a:gd name="T4" fmla="*/ 0 w 1095"/>
              <a:gd name="T5" fmla="*/ 45 h 965"/>
              <a:gd name="T6" fmla="*/ 15 w 1095"/>
              <a:gd name="T7" fmla="*/ 30 h 965"/>
              <a:gd name="T8" fmla="*/ 1021 w 1095"/>
              <a:gd name="T9" fmla="*/ 30 h 965"/>
              <a:gd name="T10" fmla="*/ 1021 w 1095"/>
              <a:gd name="T11" fmla="*/ 60 h 965"/>
              <a:gd name="T12" fmla="*/ 15 w 1095"/>
              <a:gd name="T13" fmla="*/ 60 h 965"/>
              <a:gd name="T14" fmla="*/ 30 w 1095"/>
              <a:gd name="T15" fmla="*/ 45 h 965"/>
              <a:gd name="T16" fmla="*/ 30 w 1095"/>
              <a:gd name="T17" fmla="*/ 965 h 965"/>
              <a:gd name="T18" fmla="*/ 0 w 1095"/>
              <a:gd name="T19" fmla="*/ 965 h 965"/>
              <a:gd name="T20" fmla="*/ 1005 w 1095"/>
              <a:gd name="T21" fmla="*/ 0 h 965"/>
              <a:gd name="T22" fmla="*/ 1005 w 1095"/>
              <a:gd name="T23" fmla="*/ 0 h 965"/>
              <a:gd name="T24" fmla="*/ 1095 w 1095"/>
              <a:gd name="T25" fmla="*/ 45 h 965"/>
              <a:gd name="T26" fmla="*/ 1005 w 1095"/>
              <a:gd name="T27" fmla="*/ 90 h 965"/>
              <a:gd name="T28" fmla="*/ 1005 w 1095"/>
              <a:gd name="T29" fmla="*/ 0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5" h="965">
                <a:moveTo>
                  <a:pt x="0" y="965"/>
                </a:moveTo>
                <a:lnTo>
                  <a:pt x="0" y="965"/>
                </a:lnTo>
                <a:lnTo>
                  <a:pt x="0" y="45"/>
                </a:lnTo>
                <a:cubicBezTo>
                  <a:pt x="0" y="36"/>
                  <a:pt x="7" y="30"/>
                  <a:pt x="15" y="30"/>
                </a:cubicBezTo>
                <a:lnTo>
                  <a:pt x="1021" y="30"/>
                </a:lnTo>
                <a:lnTo>
                  <a:pt x="1021" y="60"/>
                </a:lnTo>
                <a:lnTo>
                  <a:pt x="15" y="60"/>
                </a:lnTo>
                <a:lnTo>
                  <a:pt x="30" y="45"/>
                </a:lnTo>
                <a:lnTo>
                  <a:pt x="30" y="965"/>
                </a:lnTo>
                <a:lnTo>
                  <a:pt x="0" y="965"/>
                </a:lnTo>
                <a:close/>
                <a:moveTo>
                  <a:pt x="1005" y="0"/>
                </a:moveTo>
                <a:lnTo>
                  <a:pt x="1005" y="0"/>
                </a:lnTo>
                <a:lnTo>
                  <a:pt x="1095" y="45"/>
                </a:lnTo>
                <a:lnTo>
                  <a:pt x="1005" y="90"/>
                </a:lnTo>
                <a:lnTo>
                  <a:pt x="1005" y="0"/>
                </a:lnTo>
                <a:close/>
              </a:path>
            </a:pathLst>
          </a:custGeom>
          <a:solidFill>
            <a:srgbClr val="00305D"/>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7" name="Freeform 2016">
            <a:extLst>
              <a:ext uri="{FF2B5EF4-FFF2-40B4-BE49-F238E27FC236}">
                <a16:creationId xmlns:a16="http://schemas.microsoft.com/office/drawing/2014/main" id="{58A361CE-A6F2-CEDD-AA95-9F1BE91B64E7}"/>
              </a:ext>
            </a:extLst>
          </p:cNvPr>
          <p:cNvSpPr>
            <a:spLocks/>
          </p:cNvSpPr>
          <p:nvPr/>
        </p:nvSpPr>
        <p:spPr bwMode="auto">
          <a:xfrm>
            <a:off x="763588" y="1981201"/>
            <a:ext cx="2990850" cy="4105275"/>
          </a:xfrm>
          <a:custGeom>
            <a:avLst/>
            <a:gdLst>
              <a:gd name="T0" fmla="*/ 0 w 3374"/>
              <a:gd name="T1" fmla="*/ 0 h 4627"/>
              <a:gd name="T2" fmla="*/ 0 w 3374"/>
              <a:gd name="T3" fmla="*/ 0 h 4627"/>
              <a:gd name="T4" fmla="*/ 3374 w 3374"/>
              <a:gd name="T5" fmla="*/ 0 h 4627"/>
              <a:gd name="T6" fmla="*/ 3374 w 3374"/>
              <a:gd name="T7" fmla="*/ 4627 h 4627"/>
              <a:gd name="T8" fmla="*/ 0 w 3374"/>
              <a:gd name="T9" fmla="*/ 4627 h 4627"/>
              <a:gd name="T10" fmla="*/ 0 w 3374"/>
              <a:gd name="T11" fmla="*/ 0 h 4627"/>
            </a:gdLst>
            <a:ahLst/>
            <a:cxnLst>
              <a:cxn ang="0">
                <a:pos x="T0" y="T1"/>
              </a:cxn>
              <a:cxn ang="0">
                <a:pos x="T2" y="T3"/>
              </a:cxn>
              <a:cxn ang="0">
                <a:pos x="T4" y="T5"/>
              </a:cxn>
              <a:cxn ang="0">
                <a:pos x="T6" y="T7"/>
              </a:cxn>
              <a:cxn ang="0">
                <a:pos x="T8" y="T9"/>
              </a:cxn>
              <a:cxn ang="0">
                <a:pos x="T10" y="T11"/>
              </a:cxn>
            </a:cxnLst>
            <a:rect l="0" t="0" r="r" b="b"/>
            <a:pathLst>
              <a:path w="3374" h="4627">
                <a:moveTo>
                  <a:pt x="0" y="0"/>
                </a:moveTo>
                <a:lnTo>
                  <a:pt x="0" y="0"/>
                </a:lnTo>
                <a:lnTo>
                  <a:pt x="3374" y="0"/>
                </a:lnTo>
                <a:lnTo>
                  <a:pt x="3374" y="4627"/>
                </a:lnTo>
                <a:lnTo>
                  <a:pt x="0" y="4627"/>
                </a:lnTo>
                <a:lnTo>
                  <a:pt x="0"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18" name="Freeform 2017">
            <a:extLst>
              <a:ext uri="{FF2B5EF4-FFF2-40B4-BE49-F238E27FC236}">
                <a16:creationId xmlns:a16="http://schemas.microsoft.com/office/drawing/2014/main" id="{7C0EFCF4-5AF5-C620-CF41-E856CB067792}"/>
              </a:ext>
            </a:extLst>
          </p:cNvPr>
          <p:cNvSpPr>
            <a:spLocks/>
          </p:cNvSpPr>
          <p:nvPr/>
        </p:nvSpPr>
        <p:spPr bwMode="auto">
          <a:xfrm>
            <a:off x="5597526" y="2809876"/>
            <a:ext cx="638175" cy="638175"/>
          </a:xfrm>
          <a:custGeom>
            <a:avLst/>
            <a:gdLst>
              <a:gd name="T0" fmla="*/ 0 w 720"/>
              <a:gd name="T1" fmla="*/ 360 h 720"/>
              <a:gd name="T2" fmla="*/ 0 w 720"/>
              <a:gd name="T3" fmla="*/ 360 h 720"/>
              <a:gd name="T4" fmla="*/ 360 w 720"/>
              <a:gd name="T5" fmla="*/ 0 h 720"/>
              <a:gd name="T6" fmla="*/ 720 w 720"/>
              <a:gd name="T7" fmla="*/ 360 h 720"/>
              <a:gd name="T8" fmla="*/ 360 w 720"/>
              <a:gd name="T9" fmla="*/ 720 h 720"/>
              <a:gd name="T10" fmla="*/ 0 w 720"/>
              <a:gd name="T11" fmla="*/ 360 h 720"/>
              <a:gd name="T12" fmla="*/ 0 w 720"/>
              <a:gd name="T13" fmla="*/ 360 h 720"/>
            </a:gdLst>
            <a:ahLst/>
            <a:cxnLst>
              <a:cxn ang="0">
                <a:pos x="T0" y="T1"/>
              </a:cxn>
              <a:cxn ang="0">
                <a:pos x="T2" y="T3"/>
              </a:cxn>
              <a:cxn ang="0">
                <a:pos x="T4" y="T5"/>
              </a:cxn>
              <a:cxn ang="0">
                <a:pos x="T6" y="T7"/>
              </a:cxn>
              <a:cxn ang="0">
                <a:pos x="T8" y="T9"/>
              </a:cxn>
              <a:cxn ang="0">
                <a:pos x="T10" y="T11"/>
              </a:cxn>
              <a:cxn ang="0">
                <a:pos x="T12" y="T13"/>
              </a:cxn>
            </a:cxnLst>
            <a:rect l="0" t="0" r="r" b="b"/>
            <a:pathLst>
              <a:path w="720" h="720">
                <a:moveTo>
                  <a:pt x="0" y="360"/>
                </a:moveTo>
                <a:lnTo>
                  <a:pt x="0" y="360"/>
                </a:lnTo>
                <a:cubicBezTo>
                  <a:pt x="0" y="161"/>
                  <a:pt x="161" y="0"/>
                  <a:pt x="360" y="0"/>
                </a:cubicBezTo>
                <a:cubicBezTo>
                  <a:pt x="559" y="0"/>
                  <a:pt x="720" y="161"/>
                  <a:pt x="720" y="360"/>
                </a:cubicBezTo>
                <a:cubicBezTo>
                  <a:pt x="720" y="559"/>
                  <a:pt x="559" y="720"/>
                  <a:pt x="360" y="720"/>
                </a:cubicBezTo>
                <a:cubicBezTo>
                  <a:pt x="161" y="720"/>
                  <a:pt x="0" y="559"/>
                  <a:pt x="0" y="360"/>
                </a:cubicBezTo>
                <a:lnTo>
                  <a:pt x="0" y="360"/>
                </a:lnTo>
                <a:close/>
              </a:path>
            </a:pathLst>
          </a:custGeom>
          <a:solidFill>
            <a:srgbClr val="1C56A7"/>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9" name="Freeform 2018">
            <a:extLst>
              <a:ext uri="{FF2B5EF4-FFF2-40B4-BE49-F238E27FC236}">
                <a16:creationId xmlns:a16="http://schemas.microsoft.com/office/drawing/2014/main" id="{743BDF9D-D392-B989-0701-EA49F1B8EE68}"/>
              </a:ext>
            </a:extLst>
          </p:cNvPr>
          <p:cNvSpPr>
            <a:spLocks/>
          </p:cNvSpPr>
          <p:nvPr/>
        </p:nvSpPr>
        <p:spPr bwMode="auto">
          <a:xfrm>
            <a:off x="5597526" y="2809876"/>
            <a:ext cx="638175" cy="638175"/>
          </a:xfrm>
          <a:custGeom>
            <a:avLst/>
            <a:gdLst>
              <a:gd name="T0" fmla="*/ 0 w 720"/>
              <a:gd name="T1" fmla="*/ 360 h 720"/>
              <a:gd name="T2" fmla="*/ 0 w 720"/>
              <a:gd name="T3" fmla="*/ 360 h 720"/>
              <a:gd name="T4" fmla="*/ 360 w 720"/>
              <a:gd name="T5" fmla="*/ 0 h 720"/>
              <a:gd name="T6" fmla="*/ 720 w 720"/>
              <a:gd name="T7" fmla="*/ 360 h 720"/>
              <a:gd name="T8" fmla="*/ 360 w 720"/>
              <a:gd name="T9" fmla="*/ 720 h 720"/>
              <a:gd name="T10" fmla="*/ 0 w 720"/>
              <a:gd name="T11" fmla="*/ 360 h 720"/>
              <a:gd name="T12" fmla="*/ 0 w 720"/>
              <a:gd name="T13" fmla="*/ 360 h 720"/>
            </a:gdLst>
            <a:ahLst/>
            <a:cxnLst>
              <a:cxn ang="0">
                <a:pos x="T0" y="T1"/>
              </a:cxn>
              <a:cxn ang="0">
                <a:pos x="T2" y="T3"/>
              </a:cxn>
              <a:cxn ang="0">
                <a:pos x="T4" y="T5"/>
              </a:cxn>
              <a:cxn ang="0">
                <a:pos x="T6" y="T7"/>
              </a:cxn>
              <a:cxn ang="0">
                <a:pos x="T8" y="T9"/>
              </a:cxn>
              <a:cxn ang="0">
                <a:pos x="T10" y="T11"/>
              </a:cxn>
              <a:cxn ang="0">
                <a:pos x="T12" y="T13"/>
              </a:cxn>
            </a:cxnLst>
            <a:rect l="0" t="0" r="r" b="b"/>
            <a:pathLst>
              <a:path w="720" h="720">
                <a:moveTo>
                  <a:pt x="0" y="360"/>
                </a:moveTo>
                <a:lnTo>
                  <a:pt x="0" y="360"/>
                </a:lnTo>
                <a:cubicBezTo>
                  <a:pt x="0" y="161"/>
                  <a:pt x="161" y="0"/>
                  <a:pt x="360" y="0"/>
                </a:cubicBezTo>
                <a:cubicBezTo>
                  <a:pt x="559" y="0"/>
                  <a:pt x="720" y="161"/>
                  <a:pt x="720" y="360"/>
                </a:cubicBezTo>
                <a:cubicBezTo>
                  <a:pt x="720" y="559"/>
                  <a:pt x="559" y="720"/>
                  <a:pt x="360" y="720"/>
                </a:cubicBezTo>
                <a:cubicBezTo>
                  <a:pt x="161" y="720"/>
                  <a:pt x="0" y="559"/>
                  <a:pt x="0" y="360"/>
                </a:cubicBezTo>
                <a:lnTo>
                  <a:pt x="0" y="360"/>
                </a:lnTo>
                <a:close/>
              </a:path>
            </a:pathLst>
          </a:custGeom>
          <a:solidFill>
            <a:schemeClr val="accent1"/>
          </a:solidFill>
          <a:ln w="9525" cap="flat">
            <a:solidFill>
              <a:srgbClr val="00305D"/>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0" name="Rectangle 2019">
            <a:extLst>
              <a:ext uri="{FF2B5EF4-FFF2-40B4-BE49-F238E27FC236}">
                <a16:creationId xmlns:a16="http://schemas.microsoft.com/office/drawing/2014/main" id="{B45CF73F-0DB1-BC6D-E58D-C4709717DB9C}"/>
              </a:ext>
            </a:extLst>
          </p:cNvPr>
          <p:cNvSpPr>
            <a:spLocks noChangeArrowheads="1"/>
          </p:cNvSpPr>
          <p:nvPr/>
        </p:nvSpPr>
        <p:spPr bwMode="auto">
          <a:xfrm>
            <a:off x="5726113" y="2955926"/>
            <a:ext cx="1158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R </a:t>
            </a:r>
            <a:endParaRPr kumimoji="0" lang="en-US" altLang="en-US" sz="1800" b="0" i="0" u="none" strike="noStrike" cap="none" normalizeH="0" baseline="0">
              <a:ln>
                <a:noFill/>
              </a:ln>
              <a:solidFill>
                <a:schemeClr val="bg1"/>
              </a:solidFill>
              <a:effectLst/>
            </a:endParaRPr>
          </a:p>
        </p:txBody>
      </p:sp>
      <p:sp>
        <p:nvSpPr>
          <p:cNvPr id="2821" name="Rectangle 2020">
            <a:extLst>
              <a:ext uri="{FF2B5EF4-FFF2-40B4-BE49-F238E27FC236}">
                <a16:creationId xmlns:a16="http://schemas.microsoft.com/office/drawing/2014/main" id="{4E62AF02-F2CA-5F0B-4C38-96242A4B7A82}"/>
              </a:ext>
            </a:extLst>
          </p:cNvPr>
          <p:cNvSpPr>
            <a:spLocks noChangeArrowheads="1"/>
          </p:cNvSpPr>
          <p:nvPr/>
        </p:nvSpPr>
        <p:spPr bwMode="auto">
          <a:xfrm>
            <a:off x="5842001" y="2955926"/>
            <a:ext cx="968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1:</a:t>
            </a:r>
            <a:endParaRPr kumimoji="0" lang="en-US" altLang="en-US" sz="1800" b="0" i="0" u="none" strike="noStrike" cap="none" normalizeH="0" baseline="0">
              <a:ln>
                <a:noFill/>
              </a:ln>
              <a:solidFill>
                <a:schemeClr val="bg1"/>
              </a:solidFill>
              <a:effectLst/>
            </a:endParaRPr>
          </a:p>
        </p:txBody>
      </p:sp>
      <p:sp>
        <p:nvSpPr>
          <p:cNvPr id="2822" name="Rectangle 2021">
            <a:extLst>
              <a:ext uri="{FF2B5EF4-FFF2-40B4-BE49-F238E27FC236}">
                <a16:creationId xmlns:a16="http://schemas.microsoft.com/office/drawing/2014/main" id="{4AF060CB-1CCA-3110-D16D-5432C4F70126}"/>
              </a:ext>
            </a:extLst>
          </p:cNvPr>
          <p:cNvSpPr>
            <a:spLocks noChangeArrowheads="1"/>
          </p:cNvSpPr>
          <p:nvPr/>
        </p:nvSpPr>
        <p:spPr bwMode="auto">
          <a:xfrm>
            <a:off x="5940426" y="2955926"/>
            <a:ext cx="968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bg1"/>
                </a:solidFill>
                <a:effectLst/>
                <a:latin typeface="Arial Narrow" panose="020B0606020202030204" pitchFamily="34" charset="0"/>
              </a:rPr>
              <a:t>1:</a:t>
            </a:r>
            <a:endParaRPr kumimoji="0" lang="en-US" altLang="en-US" sz="1800" b="0" i="0" u="none" strike="noStrike" cap="none" normalizeH="0" baseline="0" dirty="0">
              <a:ln>
                <a:noFill/>
              </a:ln>
              <a:solidFill>
                <a:schemeClr val="bg1"/>
              </a:solidFill>
              <a:effectLst/>
            </a:endParaRPr>
          </a:p>
        </p:txBody>
      </p:sp>
      <p:sp>
        <p:nvSpPr>
          <p:cNvPr id="2823" name="Rectangle 2022">
            <a:extLst>
              <a:ext uri="{FF2B5EF4-FFF2-40B4-BE49-F238E27FC236}">
                <a16:creationId xmlns:a16="http://schemas.microsoft.com/office/drawing/2014/main" id="{67B0A19F-EC72-225C-BD08-5E4A87BB340E}"/>
              </a:ext>
            </a:extLst>
          </p:cNvPr>
          <p:cNvSpPr>
            <a:spLocks noChangeArrowheads="1"/>
          </p:cNvSpPr>
          <p:nvPr/>
        </p:nvSpPr>
        <p:spPr bwMode="auto">
          <a:xfrm>
            <a:off x="6037263" y="2955926"/>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1</a:t>
            </a:r>
            <a:endParaRPr kumimoji="0" lang="en-US" altLang="en-US" sz="1800" b="0" i="0" u="none" strike="noStrike" cap="none" normalizeH="0" baseline="0">
              <a:ln>
                <a:noFill/>
              </a:ln>
              <a:solidFill>
                <a:schemeClr val="bg1"/>
              </a:solidFill>
              <a:effectLst/>
            </a:endParaRPr>
          </a:p>
        </p:txBody>
      </p:sp>
      <p:sp>
        <p:nvSpPr>
          <p:cNvPr id="2824" name="Rectangle 2023">
            <a:extLst>
              <a:ext uri="{FF2B5EF4-FFF2-40B4-BE49-F238E27FC236}">
                <a16:creationId xmlns:a16="http://schemas.microsoft.com/office/drawing/2014/main" id="{7EB4DB57-B021-0D62-B054-8E1EA7880C0E}"/>
              </a:ext>
            </a:extLst>
          </p:cNvPr>
          <p:cNvSpPr>
            <a:spLocks noChangeArrowheads="1"/>
          </p:cNvSpPr>
          <p:nvPr/>
        </p:nvSpPr>
        <p:spPr bwMode="auto">
          <a:xfrm>
            <a:off x="5702301" y="3122613"/>
            <a:ext cx="1222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2825" name="Rectangle 2024">
            <a:extLst>
              <a:ext uri="{FF2B5EF4-FFF2-40B4-BE49-F238E27FC236}">
                <a16:creationId xmlns:a16="http://schemas.microsoft.com/office/drawing/2014/main" id="{C16EEFE6-5431-C516-F007-1B22C1F4BE4E}"/>
              </a:ext>
            </a:extLst>
          </p:cNvPr>
          <p:cNvSpPr>
            <a:spLocks noChangeArrowheads="1"/>
          </p:cNvSpPr>
          <p:nvPr/>
        </p:nvSpPr>
        <p:spPr bwMode="auto">
          <a:xfrm>
            <a:off x="5824538" y="3122613"/>
            <a:ext cx="6667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2826" name="Rectangle 2025">
            <a:extLst>
              <a:ext uri="{FF2B5EF4-FFF2-40B4-BE49-F238E27FC236}">
                <a16:creationId xmlns:a16="http://schemas.microsoft.com/office/drawing/2014/main" id="{B0E6299D-82DA-3A80-5649-339D5DCDBF9B}"/>
              </a:ext>
            </a:extLst>
          </p:cNvPr>
          <p:cNvSpPr>
            <a:spLocks noChangeArrowheads="1"/>
          </p:cNvSpPr>
          <p:nvPr/>
        </p:nvSpPr>
        <p:spPr bwMode="auto">
          <a:xfrm>
            <a:off x="5892801" y="31226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bg1"/>
                </a:solidFill>
                <a:effectLst/>
                <a:latin typeface="Arial Narrow" panose="020B0606020202030204" pitchFamily="34" charset="0"/>
              </a:rPr>
              <a:t>3</a:t>
            </a:r>
            <a:endParaRPr kumimoji="0" lang="en-US" altLang="en-US" sz="1800" b="0" i="0" u="none" strike="noStrike" cap="none" normalizeH="0" baseline="0" dirty="0">
              <a:ln>
                <a:noFill/>
              </a:ln>
              <a:solidFill>
                <a:schemeClr val="bg1"/>
              </a:solidFill>
              <a:effectLst/>
            </a:endParaRPr>
          </a:p>
        </p:txBody>
      </p:sp>
      <p:sp>
        <p:nvSpPr>
          <p:cNvPr id="2827" name="Rectangle 2026">
            <a:extLst>
              <a:ext uri="{FF2B5EF4-FFF2-40B4-BE49-F238E27FC236}">
                <a16:creationId xmlns:a16="http://schemas.microsoft.com/office/drawing/2014/main" id="{5030E8D7-FCB9-9D81-80E3-F48826175F93}"/>
              </a:ext>
            </a:extLst>
          </p:cNvPr>
          <p:cNvSpPr>
            <a:spLocks noChangeArrowheads="1"/>
          </p:cNvSpPr>
          <p:nvPr/>
        </p:nvSpPr>
        <p:spPr bwMode="auto">
          <a:xfrm>
            <a:off x="5957888" y="31226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9</a:t>
            </a:r>
            <a:endParaRPr kumimoji="0" lang="en-US" altLang="en-US" sz="1800" b="0" i="0" u="none" strike="noStrike" cap="none" normalizeH="0" baseline="0">
              <a:ln>
                <a:noFill/>
              </a:ln>
              <a:solidFill>
                <a:schemeClr val="bg1"/>
              </a:solidFill>
              <a:effectLst/>
            </a:endParaRPr>
          </a:p>
        </p:txBody>
      </p:sp>
      <p:sp>
        <p:nvSpPr>
          <p:cNvPr id="2828" name="Rectangle 2027">
            <a:extLst>
              <a:ext uri="{FF2B5EF4-FFF2-40B4-BE49-F238E27FC236}">
                <a16:creationId xmlns:a16="http://schemas.microsoft.com/office/drawing/2014/main" id="{34BE15AA-D0DC-3AFC-BE9C-EC209FD48D0E}"/>
              </a:ext>
            </a:extLst>
          </p:cNvPr>
          <p:cNvSpPr>
            <a:spLocks noChangeArrowheads="1"/>
          </p:cNvSpPr>
          <p:nvPr/>
        </p:nvSpPr>
        <p:spPr bwMode="auto">
          <a:xfrm>
            <a:off x="6022976" y="31226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2</a:t>
            </a:r>
            <a:endParaRPr kumimoji="0" lang="en-US" altLang="en-US" sz="1800" b="0" i="0" u="none" strike="noStrike" cap="none" normalizeH="0" baseline="0">
              <a:ln>
                <a:noFill/>
              </a:ln>
              <a:solidFill>
                <a:schemeClr val="bg1"/>
              </a:solidFill>
              <a:effectLst/>
            </a:endParaRPr>
          </a:p>
        </p:txBody>
      </p:sp>
      <p:sp>
        <p:nvSpPr>
          <p:cNvPr id="2829" name="Rectangle 2028">
            <a:extLst>
              <a:ext uri="{FF2B5EF4-FFF2-40B4-BE49-F238E27FC236}">
                <a16:creationId xmlns:a16="http://schemas.microsoft.com/office/drawing/2014/main" id="{4867CF3D-EBBF-F5CA-A087-2702534AE69D}"/>
              </a:ext>
            </a:extLst>
          </p:cNvPr>
          <p:cNvSpPr>
            <a:spLocks noChangeArrowheads="1"/>
          </p:cNvSpPr>
          <p:nvPr/>
        </p:nvSpPr>
        <p:spPr bwMode="auto">
          <a:xfrm>
            <a:off x="6088063" y="3122613"/>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2830" name="Freeform 2029">
            <a:extLst>
              <a:ext uri="{FF2B5EF4-FFF2-40B4-BE49-F238E27FC236}">
                <a16:creationId xmlns:a16="http://schemas.microsoft.com/office/drawing/2014/main" id="{2E6C7E2C-C069-CBDF-8988-091E353E52B7}"/>
              </a:ext>
            </a:extLst>
          </p:cNvPr>
          <p:cNvSpPr>
            <a:spLocks/>
          </p:cNvSpPr>
          <p:nvPr/>
        </p:nvSpPr>
        <p:spPr bwMode="auto">
          <a:xfrm>
            <a:off x="6275388" y="1716088"/>
            <a:ext cx="296863" cy="2708275"/>
          </a:xfrm>
          <a:custGeom>
            <a:avLst/>
            <a:gdLst>
              <a:gd name="T0" fmla="*/ 334 w 334"/>
              <a:gd name="T1" fmla="*/ 3053 h 3053"/>
              <a:gd name="T2" fmla="*/ 334 w 334"/>
              <a:gd name="T3" fmla="*/ 3053 h 3053"/>
              <a:gd name="T4" fmla="*/ 167 w 334"/>
              <a:gd name="T5" fmla="*/ 2927 h 3053"/>
              <a:gd name="T6" fmla="*/ 167 w 334"/>
              <a:gd name="T7" fmla="*/ 1709 h 3053"/>
              <a:gd name="T8" fmla="*/ 0 w 334"/>
              <a:gd name="T9" fmla="*/ 1582 h 3053"/>
              <a:gd name="T10" fmla="*/ 167 w 334"/>
              <a:gd name="T11" fmla="*/ 1456 h 3053"/>
              <a:gd name="T12" fmla="*/ 167 w 334"/>
              <a:gd name="T13" fmla="*/ 126 h 3053"/>
              <a:gd name="T14" fmla="*/ 334 w 334"/>
              <a:gd name="T15" fmla="*/ 0 h 30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4" h="3053">
                <a:moveTo>
                  <a:pt x="334" y="3053"/>
                </a:moveTo>
                <a:lnTo>
                  <a:pt x="334" y="3053"/>
                </a:lnTo>
                <a:cubicBezTo>
                  <a:pt x="242" y="3053"/>
                  <a:pt x="167" y="2997"/>
                  <a:pt x="167" y="2927"/>
                </a:cubicBezTo>
                <a:lnTo>
                  <a:pt x="167" y="1709"/>
                </a:lnTo>
                <a:cubicBezTo>
                  <a:pt x="167" y="1639"/>
                  <a:pt x="93" y="1582"/>
                  <a:pt x="0" y="1582"/>
                </a:cubicBezTo>
                <a:cubicBezTo>
                  <a:pt x="93" y="1582"/>
                  <a:pt x="167" y="1526"/>
                  <a:pt x="167" y="1456"/>
                </a:cubicBezTo>
                <a:lnTo>
                  <a:pt x="167" y="126"/>
                </a:lnTo>
                <a:cubicBezTo>
                  <a:pt x="167" y="56"/>
                  <a:pt x="242" y="0"/>
                  <a:pt x="334" y="0"/>
                </a:cubicBezTo>
              </a:path>
            </a:pathLst>
          </a:custGeom>
          <a:noFill/>
          <a:ln w="26988"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31" name="Rectangle 2030">
            <a:extLst>
              <a:ext uri="{FF2B5EF4-FFF2-40B4-BE49-F238E27FC236}">
                <a16:creationId xmlns:a16="http://schemas.microsoft.com/office/drawing/2014/main" id="{87D48437-B8AA-A48A-2D74-5F255A7A3DAA}"/>
              </a:ext>
            </a:extLst>
          </p:cNvPr>
          <p:cNvSpPr>
            <a:spLocks noChangeArrowheads="1"/>
          </p:cNvSpPr>
          <p:nvPr/>
        </p:nvSpPr>
        <p:spPr bwMode="auto">
          <a:xfrm>
            <a:off x="876301" y="2128838"/>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El</a:t>
            </a:r>
            <a:endParaRPr kumimoji="0" lang="en-US" altLang="en-US" sz="1800" b="0" i="0" u="none" strike="noStrike" cap="none" normalizeH="0" baseline="0">
              <a:ln>
                <a:noFill/>
              </a:ln>
              <a:effectLst/>
            </a:endParaRPr>
          </a:p>
        </p:txBody>
      </p:sp>
      <p:sp>
        <p:nvSpPr>
          <p:cNvPr id="2832" name="Rectangle 2031">
            <a:extLst>
              <a:ext uri="{FF2B5EF4-FFF2-40B4-BE49-F238E27FC236}">
                <a16:creationId xmlns:a16="http://schemas.microsoft.com/office/drawing/2014/main" id="{67C537CD-3FCE-E0F1-7C0C-6FB6F49F5F96}"/>
              </a:ext>
            </a:extLst>
          </p:cNvPr>
          <p:cNvSpPr>
            <a:spLocks noChangeArrowheads="1"/>
          </p:cNvSpPr>
          <p:nvPr/>
        </p:nvSpPr>
        <p:spPr bwMode="auto">
          <a:xfrm>
            <a:off x="1014413"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833" name="Rectangle 2032">
            <a:extLst>
              <a:ext uri="{FF2B5EF4-FFF2-40B4-BE49-F238E27FC236}">
                <a16:creationId xmlns:a16="http://schemas.microsoft.com/office/drawing/2014/main" id="{1DF5E173-2370-1ED2-5CA5-34674ED50DF9}"/>
              </a:ext>
            </a:extLst>
          </p:cNvPr>
          <p:cNvSpPr>
            <a:spLocks noChangeArrowheads="1"/>
          </p:cNvSpPr>
          <p:nvPr/>
        </p:nvSpPr>
        <p:spPr bwMode="auto">
          <a:xfrm>
            <a:off x="1054101" y="2128838"/>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g</a:t>
            </a:r>
            <a:endParaRPr kumimoji="0" lang="en-US" altLang="en-US" sz="1800" b="0" i="0" u="none" strike="noStrike" cap="none" normalizeH="0" baseline="0">
              <a:ln>
                <a:noFill/>
              </a:ln>
              <a:effectLst/>
            </a:endParaRPr>
          </a:p>
        </p:txBody>
      </p:sp>
      <p:sp>
        <p:nvSpPr>
          <p:cNvPr id="2834" name="Rectangle 2033">
            <a:extLst>
              <a:ext uri="{FF2B5EF4-FFF2-40B4-BE49-F238E27FC236}">
                <a16:creationId xmlns:a16="http://schemas.microsoft.com/office/drawing/2014/main" id="{755A0699-0E9C-2131-B928-E329E79A4AF8}"/>
              </a:ext>
            </a:extLst>
          </p:cNvPr>
          <p:cNvSpPr>
            <a:spLocks noChangeArrowheads="1"/>
          </p:cNvSpPr>
          <p:nvPr/>
        </p:nvSpPr>
        <p:spPr bwMode="auto">
          <a:xfrm>
            <a:off x="1143001"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835" name="Rectangle 2034">
            <a:extLst>
              <a:ext uri="{FF2B5EF4-FFF2-40B4-BE49-F238E27FC236}">
                <a16:creationId xmlns:a16="http://schemas.microsoft.com/office/drawing/2014/main" id="{7F1297E4-BD1E-4E48-2158-E620FE562FC3}"/>
              </a:ext>
            </a:extLst>
          </p:cNvPr>
          <p:cNvSpPr>
            <a:spLocks noChangeArrowheads="1"/>
          </p:cNvSpPr>
          <p:nvPr/>
        </p:nvSpPr>
        <p:spPr bwMode="auto">
          <a:xfrm>
            <a:off x="1182688" y="2128838"/>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b</a:t>
            </a:r>
            <a:endParaRPr kumimoji="0" lang="en-US" altLang="en-US" sz="1800" b="0" i="0" u="none" strike="noStrike" cap="none" normalizeH="0" baseline="0">
              <a:ln>
                <a:noFill/>
              </a:ln>
              <a:effectLst/>
            </a:endParaRPr>
          </a:p>
        </p:txBody>
      </p:sp>
      <p:sp>
        <p:nvSpPr>
          <p:cNvPr id="2836" name="Rectangle 2035">
            <a:extLst>
              <a:ext uri="{FF2B5EF4-FFF2-40B4-BE49-F238E27FC236}">
                <a16:creationId xmlns:a16="http://schemas.microsoft.com/office/drawing/2014/main" id="{C48BA591-2DDB-9A85-858D-703F66E64DE4}"/>
              </a:ext>
            </a:extLst>
          </p:cNvPr>
          <p:cNvSpPr>
            <a:spLocks noChangeArrowheads="1"/>
          </p:cNvSpPr>
          <p:nvPr/>
        </p:nvSpPr>
        <p:spPr bwMode="auto">
          <a:xfrm>
            <a:off x="1271588"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837" name="Rectangle 2036">
            <a:extLst>
              <a:ext uri="{FF2B5EF4-FFF2-40B4-BE49-F238E27FC236}">
                <a16:creationId xmlns:a16="http://schemas.microsoft.com/office/drawing/2014/main" id="{873B0D03-FFBB-0100-9507-56B68A4ECDA6}"/>
              </a:ext>
            </a:extLst>
          </p:cNvPr>
          <p:cNvSpPr>
            <a:spLocks noChangeArrowheads="1"/>
          </p:cNvSpPr>
          <p:nvPr/>
        </p:nvSpPr>
        <p:spPr bwMode="auto">
          <a:xfrm>
            <a:off x="1311276"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l</a:t>
            </a:r>
            <a:endParaRPr kumimoji="0" lang="en-US" altLang="en-US" sz="1800" b="0" i="0" u="none" strike="noStrike" cap="none" normalizeH="0" baseline="0">
              <a:ln>
                <a:noFill/>
              </a:ln>
              <a:effectLst/>
            </a:endParaRPr>
          </a:p>
        </p:txBody>
      </p:sp>
      <p:sp>
        <p:nvSpPr>
          <p:cNvPr id="2838" name="Rectangle 2037">
            <a:extLst>
              <a:ext uri="{FF2B5EF4-FFF2-40B4-BE49-F238E27FC236}">
                <a16:creationId xmlns:a16="http://schemas.microsoft.com/office/drawing/2014/main" id="{176FBE93-238A-75A5-D205-AF720A2E524B}"/>
              </a:ext>
            </a:extLst>
          </p:cNvPr>
          <p:cNvSpPr>
            <a:spLocks noChangeArrowheads="1"/>
          </p:cNvSpPr>
          <p:nvPr/>
        </p:nvSpPr>
        <p:spPr bwMode="auto">
          <a:xfrm>
            <a:off x="1350963"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839" name="Rectangle 2038">
            <a:extLst>
              <a:ext uri="{FF2B5EF4-FFF2-40B4-BE49-F238E27FC236}">
                <a16:creationId xmlns:a16="http://schemas.microsoft.com/office/drawing/2014/main" id="{E556C2A2-1733-7BE4-AAF1-F3E7989D9850}"/>
              </a:ext>
            </a:extLst>
          </p:cNvPr>
          <p:cNvSpPr>
            <a:spLocks noChangeArrowheads="1"/>
          </p:cNvSpPr>
          <p:nvPr/>
        </p:nvSpPr>
        <p:spPr bwMode="auto">
          <a:xfrm>
            <a:off x="1390651" y="212883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840" name="Rectangle 2039">
            <a:extLst>
              <a:ext uri="{FF2B5EF4-FFF2-40B4-BE49-F238E27FC236}">
                <a16:creationId xmlns:a16="http://schemas.microsoft.com/office/drawing/2014/main" id="{7EEA12E5-B536-8F96-67B7-FE926440DE7D}"/>
              </a:ext>
            </a:extLst>
          </p:cNvPr>
          <p:cNvSpPr>
            <a:spLocks noChangeArrowheads="1"/>
          </p:cNvSpPr>
          <p:nvPr/>
        </p:nvSpPr>
        <p:spPr bwMode="auto">
          <a:xfrm>
            <a:off x="1439863" y="21288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y</a:t>
            </a:r>
            <a:endParaRPr kumimoji="0" lang="en-US" altLang="en-US" sz="1800" b="0" i="0" u="none" strike="noStrike" cap="none" normalizeH="0" baseline="0">
              <a:ln>
                <a:noFill/>
              </a:ln>
              <a:effectLst/>
            </a:endParaRPr>
          </a:p>
        </p:txBody>
      </p:sp>
      <p:sp>
        <p:nvSpPr>
          <p:cNvPr id="2841" name="Rectangle 2040">
            <a:extLst>
              <a:ext uri="{FF2B5EF4-FFF2-40B4-BE49-F238E27FC236}">
                <a16:creationId xmlns:a16="http://schemas.microsoft.com/office/drawing/2014/main" id="{B57F414F-3969-7040-A4D1-81C2D8AF9EE6}"/>
              </a:ext>
            </a:extLst>
          </p:cNvPr>
          <p:cNvSpPr>
            <a:spLocks noChangeArrowheads="1"/>
          </p:cNvSpPr>
          <p:nvPr/>
        </p:nvSpPr>
        <p:spPr bwMode="auto">
          <a:xfrm>
            <a:off x="1520826"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842" name="Rectangle 2041">
            <a:extLst>
              <a:ext uri="{FF2B5EF4-FFF2-40B4-BE49-F238E27FC236}">
                <a16:creationId xmlns:a16="http://schemas.microsoft.com/office/drawing/2014/main" id="{3DDE0E12-7701-0011-A573-2262501E8C72}"/>
              </a:ext>
            </a:extLst>
          </p:cNvPr>
          <p:cNvSpPr>
            <a:spLocks noChangeArrowheads="1"/>
          </p:cNvSpPr>
          <p:nvPr/>
        </p:nvSpPr>
        <p:spPr bwMode="auto">
          <a:xfrm>
            <a:off x="1560513" y="2128838"/>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C</a:t>
            </a:r>
            <a:endParaRPr kumimoji="0" lang="en-US" altLang="en-US" sz="1800" b="0" i="0" u="none" strike="noStrike" cap="none" normalizeH="0" baseline="0">
              <a:ln>
                <a:noFill/>
              </a:ln>
              <a:effectLst/>
            </a:endParaRPr>
          </a:p>
        </p:txBody>
      </p:sp>
      <p:sp>
        <p:nvSpPr>
          <p:cNvPr id="2843" name="Rectangle 2042">
            <a:extLst>
              <a:ext uri="{FF2B5EF4-FFF2-40B4-BE49-F238E27FC236}">
                <a16:creationId xmlns:a16="http://schemas.microsoft.com/office/drawing/2014/main" id="{D763113D-FF0F-1F61-4024-19BBC811CF26}"/>
              </a:ext>
            </a:extLst>
          </p:cNvPr>
          <p:cNvSpPr>
            <a:spLocks noChangeArrowheads="1"/>
          </p:cNvSpPr>
          <p:nvPr/>
        </p:nvSpPr>
        <p:spPr bwMode="auto">
          <a:xfrm>
            <a:off x="1665288" y="2128838"/>
            <a:ext cx="571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2844" name="Rectangle 2043">
            <a:extLst>
              <a:ext uri="{FF2B5EF4-FFF2-40B4-BE49-F238E27FC236}">
                <a16:creationId xmlns:a16="http://schemas.microsoft.com/office/drawing/2014/main" id="{2EF11CF2-78CD-7A8A-445A-1E33EB4F75DA}"/>
              </a:ext>
            </a:extLst>
          </p:cNvPr>
          <p:cNvSpPr>
            <a:spLocks noChangeArrowheads="1"/>
          </p:cNvSpPr>
          <p:nvPr/>
        </p:nvSpPr>
        <p:spPr bwMode="auto">
          <a:xfrm>
            <a:off x="1720851"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845" name="Rectangle 2044">
            <a:extLst>
              <a:ext uri="{FF2B5EF4-FFF2-40B4-BE49-F238E27FC236}">
                <a16:creationId xmlns:a16="http://schemas.microsoft.com/office/drawing/2014/main" id="{6C312D7D-A664-9BBF-273B-63A28E809FB0}"/>
              </a:ext>
            </a:extLst>
          </p:cNvPr>
          <p:cNvSpPr>
            <a:spLocks noChangeArrowheads="1"/>
          </p:cNvSpPr>
          <p:nvPr/>
        </p:nvSpPr>
        <p:spPr bwMode="auto">
          <a:xfrm>
            <a:off x="1762126" y="212883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846" name="Rectangle 2045">
            <a:extLst>
              <a:ext uri="{FF2B5EF4-FFF2-40B4-BE49-F238E27FC236}">
                <a16:creationId xmlns:a16="http://schemas.microsoft.com/office/drawing/2014/main" id="{A07F8912-DE8F-248E-5986-2577DCA8E712}"/>
              </a:ext>
            </a:extLst>
          </p:cNvPr>
          <p:cNvSpPr>
            <a:spLocks noChangeArrowheads="1"/>
          </p:cNvSpPr>
          <p:nvPr/>
        </p:nvSpPr>
        <p:spPr bwMode="auto">
          <a:xfrm>
            <a:off x="1809751" y="21288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e</a:t>
            </a:r>
            <a:endParaRPr kumimoji="0" lang="en-US" altLang="en-US" sz="1800" b="0" i="0" u="none" strike="noStrike" cap="none" normalizeH="0" baseline="0">
              <a:ln>
                <a:noFill/>
              </a:ln>
              <a:effectLst/>
            </a:endParaRPr>
          </a:p>
        </p:txBody>
      </p:sp>
      <p:sp>
        <p:nvSpPr>
          <p:cNvPr id="2847" name="Rectangle 2046">
            <a:extLst>
              <a:ext uri="{FF2B5EF4-FFF2-40B4-BE49-F238E27FC236}">
                <a16:creationId xmlns:a16="http://schemas.microsoft.com/office/drawing/2014/main" id="{E30C95E3-949F-C6EA-626A-124A6A966B46}"/>
              </a:ext>
            </a:extLst>
          </p:cNvPr>
          <p:cNvSpPr>
            <a:spLocks noChangeArrowheads="1"/>
          </p:cNvSpPr>
          <p:nvPr/>
        </p:nvSpPr>
        <p:spPr bwMode="auto">
          <a:xfrm>
            <a:off x="1892301" y="2128838"/>
            <a:ext cx="571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2848" name="Rectangle 2047">
            <a:extLst>
              <a:ext uri="{FF2B5EF4-FFF2-40B4-BE49-F238E27FC236}">
                <a16:creationId xmlns:a16="http://schemas.microsoft.com/office/drawing/2014/main" id="{796E2C73-07B4-839F-07E7-CDD318F21A53}"/>
              </a:ext>
            </a:extLst>
          </p:cNvPr>
          <p:cNvSpPr>
            <a:spLocks noChangeArrowheads="1"/>
          </p:cNvSpPr>
          <p:nvPr/>
        </p:nvSpPr>
        <p:spPr bwMode="auto">
          <a:xfrm>
            <a:off x="1947863"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849" name="Rectangle 2048">
            <a:extLst>
              <a:ext uri="{FF2B5EF4-FFF2-40B4-BE49-F238E27FC236}">
                <a16:creationId xmlns:a16="http://schemas.microsoft.com/office/drawing/2014/main" id="{4274E1DD-C290-1FC4-4826-1F6C7D6AB7AC}"/>
              </a:ext>
            </a:extLst>
          </p:cNvPr>
          <p:cNvSpPr>
            <a:spLocks noChangeArrowheads="1"/>
          </p:cNvSpPr>
          <p:nvPr/>
        </p:nvSpPr>
        <p:spPr bwMode="auto">
          <a:xfrm>
            <a:off x="1987551" y="21288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850" name="Rectangle 2049">
            <a:extLst>
              <a:ext uri="{FF2B5EF4-FFF2-40B4-BE49-F238E27FC236}">
                <a16:creationId xmlns:a16="http://schemas.microsoft.com/office/drawing/2014/main" id="{79F3D127-9B7C-A147-FA59-BA461C7A74F2}"/>
              </a:ext>
            </a:extLst>
          </p:cNvPr>
          <p:cNvSpPr>
            <a:spLocks noChangeArrowheads="1"/>
          </p:cNvSpPr>
          <p:nvPr/>
        </p:nvSpPr>
        <p:spPr bwMode="auto">
          <a:xfrm>
            <a:off x="876301" y="2420938"/>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851" name="Rectangle 2050">
            <a:extLst>
              <a:ext uri="{FF2B5EF4-FFF2-40B4-BE49-F238E27FC236}">
                <a16:creationId xmlns:a16="http://schemas.microsoft.com/office/drawing/2014/main" id="{1B8A7DFF-CCF6-279A-37BE-738DCDAC2843}"/>
              </a:ext>
            </a:extLst>
          </p:cNvPr>
          <p:cNvSpPr>
            <a:spLocks noChangeArrowheads="1"/>
          </p:cNvSpPr>
          <p:nvPr/>
        </p:nvSpPr>
        <p:spPr bwMode="auto">
          <a:xfrm>
            <a:off x="985838" y="2413001"/>
            <a:ext cx="1476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Pr</a:t>
            </a:r>
            <a:endParaRPr kumimoji="0" lang="en-US" altLang="en-US" sz="1800" b="0" i="0" u="none" strike="noStrike" cap="none" normalizeH="0" baseline="0">
              <a:ln>
                <a:noFill/>
              </a:ln>
              <a:effectLst/>
            </a:endParaRPr>
          </a:p>
        </p:txBody>
      </p:sp>
      <p:sp>
        <p:nvSpPr>
          <p:cNvPr id="2852" name="Rectangle 2051">
            <a:extLst>
              <a:ext uri="{FF2B5EF4-FFF2-40B4-BE49-F238E27FC236}">
                <a16:creationId xmlns:a16="http://schemas.microsoft.com/office/drawing/2014/main" id="{142BB7EC-4EAE-295C-03B8-1929C2768ED4}"/>
              </a:ext>
            </a:extLst>
          </p:cNvPr>
          <p:cNvSpPr>
            <a:spLocks noChangeArrowheads="1"/>
          </p:cNvSpPr>
          <p:nvPr/>
        </p:nvSpPr>
        <p:spPr bwMode="auto">
          <a:xfrm>
            <a:off x="113188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853" name="Rectangle 2052">
            <a:extLst>
              <a:ext uri="{FF2B5EF4-FFF2-40B4-BE49-F238E27FC236}">
                <a16:creationId xmlns:a16="http://schemas.microsoft.com/office/drawing/2014/main" id="{0B2ACD0A-B214-8013-0A50-A175EC384D20}"/>
              </a:ext>
            </a:extLst>
          </p:cNvPr>
          <p:cNvSpPr>
            <a:spLocks noChangeArrowheads="1"/>
          </p:cNvSpPr>
          <p:nvPr/>
        </p:nvSpPr>
        <p:spPr bwMode="auto">
          <a:xfrm>
            <a:off x="1214438" y="2413001"/>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854" name="Rectangle 2053">
            <a:extLst>
              <a:ext uri="{FF2B5EF4-FFF2-40B4-BE49-F238E27FC236}">
                <a16:creationId xmlns:a16="http://schemas.microsoft.com/office/drawing/2014/main" id="{60540237-CD4A-164F-3DA5-68672DB92D05}"/>
              </a:ext>
            </a:extLst>
          </p:cNvPr>
          <p:cNvSpPr>
            <a:spLocks noChangeArrowheads="1"/>
          </p:cNvSpPr>
          <p:nvPr/>
        </p:nvSpPr>
        <p:spPr bwMode="auto">
          <a:xfrm>
            <a:off x="1301751" y="2413001"/>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2855" name="Rectangle 2054">
            <a:extLst>
              <a:ext uri="{FF2B5EF4-FFF2-40B4-BE49-F238E27FC236}">
                <a16:creationId xmlns:a16="http://schemas.microsoft.com/office/drawing/2014/main" id="{0F9B1561-BAB3-3455-236E-DA624426459B}"/>
              </a:ext>
            </a:extLst>
          </p:cNvPr>
          <p:cNvSpPr>
            <a:spLocks noChangeArrowheads="1"/>
          </p:cNvSpPr>
          <p:nvPr/>
        </p:nvSpPr>
        <p:spPr bwMode="auto">
          <a:xfrm>
            <a:off x="1439863"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856" name="Rectangle 2055">
            <a:extLst>
              <a:ext uri="{FF2B5EF4-FFF2-40B4-BE49-F238E27FC236}">
                <a16:creationId xmlns:a16="http://schemas.microsoft.com/office/drawing/2014/main" id="{9E8E9112-D144-DBEA-2FE7-293081058B5F}"/>
              </a:ext>
            </a:extLst>
          </p:cNvPr>
          <p:cNvSpPr>
            <a:spLocks noChangeArrowheads="1"/>
          </p:cNvSpPr>
          <p:nvPr/>
        </p:nvSpPr>
        <p:spPr bwMode="auto">
          <a:xfrm>
            <a:off x="1520826"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857" name="Rectangle 2056">
            <a:extLst>
              <a:ext uri="{FF2B5EF4-FFF2-40B4-BE49-F238E27FC236}">
                <a16:creationId xmlns:a16="http://schemas.microsoft.com/office/drawing/2014/main" id="{7FFCAA66-6AC1-49B6-4D34-7878EC7E9E06}"/>
              </a:ext>
            </a:extLst>
          </p:cNvPr>
          <p:cNvSpPr>
            <a:spLocks noChangeArrowheads="1"/>
          </p:cNvSpPr>
          <p:nvPr/>
        </p:nvSpPr>
        <p:spPr bwMode="auto">
          <a:xfrm>
            <a:off x="1601788" y="2413001"/>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858" name="Rectangle 2057">
            <a:extLst>
              <a:ext uri="{FF2B5EF4-FFF2-40B4-BE49-F238E27FC236}">
                <a16:creationId xmlns:a16="http://schemas.microsoft.com/office/drawing/2014/main" id="{D47345B8-6A4E-8D83-5C5E-9F9BCCC3F454}"/>
              </a:ext>
            </a:extLst>
          </p:cNvPr>
          <p:cNvSpPr>
            <a:spLocks noChangeArrowheads="1"/>
          </p:cNvSpPr>
          <p:nvPr/>
        </p:nvSpPr>
        <p:spPr bwMode="auto">
          <a:xfrm>
            <a:off x="1674813" y="2413001"/>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859" name="Rectangle 2058">
            <a:extLst>
              <a:ext uri="{FF2B5EF4-FFF2-40B4-BE49-F238E27FC236}">
                <a16:creationId xmlns:a16="http://schemas.microsoft.com/office/drawing/2014/main" id="{B41DD26B-15E5-90F7-3D03-B89512FA4DD6}"/>
              </a:ext>
            </a:extLst>
          </p:cNvPr>
          <p:cNvSpPr>
            <a:spLocks noChangeArrowheads="1"/>
          </p:cNvSpPr>
          <p:nvPr/>
        </p:nvSpPr>
        <p:spPr bwMode="auto">
          <a:xfrm>
            <a:off x="1714501" y="2413001"/>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860" name="Rectangle 2059">
            <a:extLst>
              <a:ext uri="{FF2B5EF4-FFF2-40B4-BE49-F238E27FC236}">
                <a16:creationId xmlns:a16="http://schemas.microsoft.com/office/drawing/2014/main" id="{FAC804A0-4824-5D50-EFB2-D325934CE219}"/>
              </a:ext>
            </a:extLst>
          </p:cNvPr>
          <p:cNvSpPr>
            <a:spLocks noChangeArrowheads="1"/>
          </p:cNvSpPr>
          <p:nvPr/>
        </p:nvSpPr>
        <p:spPr bwMode="auto">
          <a:xfrm>
            <a:off x="1835151"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effectLst/>
                <a:latin typeface="Arial Narrow" panose="020B0606020202030204" pitchFamily="34" charset="0"/>
              </a:rPr>
              <a:t>e</a:t>
            </a:r>
            <a:endParaRPr kumimoji="0" lang="en-US" altLang="en-US" sz="1800" b="0" i="0" u="none" strike="noStrike" cap="none" normalizeH="0" baseline="0" dirty="0">
              <a:ln>
                <a:noFill/>
              </a:ln>
              <a:effectLst/>
            </a:endParaRPr>
          </a:p>
        </p:txBody>
      </p:sp>
      <p:sp>
        <p:nvSpPr>
          <p:cNvPr id="2861" name="Rectangle 2060">
            <a:extLst>
              <a:ext uri="{FF2B5EF4-FFF2-40B4-BE49-F238E27FC236}">
                <a16:creationId xmlns:a16="http://schemas.microsoft.com/office/drawing/2014/main" id="{AFAA29EC-AF98-1661-F6A6-610C39DCB6E0}"/>
              </a:ext>
            </a:extLst>
          </p:cNvPr>
          <p:cNvSpPr>
            <a:spLocks noChangeArrowheads="1"/>
          </p:cNvSpPr>
          <p:nvPr/>
        </p:nvSpPr>
        <p:spPr bwMode="auto">
          <a:xfrm>
            <a:off x="1916113"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862" name="Rectangle 2061">
            <a:extLst>
              <a:ext uri="{FF2B5EF4-FFF2-40B4-BE49-F238E27FC236}">
                <a16:creationId xmlns:a16="http://schemas.microsoft.com/office/drawing/2014/main" id="{5D593127-A198-75F7-3D24-84D04EFAB88E}"/>
              </a:ext>
            </a:extLst>
          </p:cNvPr>
          <p:cNvSpPr>
            <a:spLocks noChangeArrowheads="1"/>
          </p:cNvSpPr>
          <p:nvPr/>
        </p:nvSpPr>
        <p:spPr bwMode="auto">
          <a:xfrm>
            <a:off x="1998663"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863" name="Rectangle 2062">
            <a:extLst>
              <a:ext uri="{FF2B5EF4-FFF2-40B4-BE49-F238E27FC236}">
                <a16:creationId xmlns:a16="http://schemas.microsoft.com/office/drawing/2014/main" id="{D3CCABF0-D7D2-A03A-F6D9-DE13B3560829}"/>
              </a:ext>
            </a:extLst>
          </p:cNvPr>
          <p:cNvSpPr>
            <a:spLocks noChangeArrowheads="1"/>
          </p:cNvSpPr>
          <p:nvPr/>
        </p:nvSpPr>
        <p:spPr bwMode="auto">
          <a:xfrm>
            <a:off x="207803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864" name="Rectangle 2063">
            <a:extLst>
              <a:ext uri="{FF2B5EF4-FFF2-40B4-BE49-F238E27FC236}">
                <a16:creationId xmlns:a16="http://schemas.microsoft.com/office/drawing/2014/main" id="{3FAB2507-83A7-709C-4C35-7C9AC25AC816}"/>
              </a:ext>
            </a:extLst>
          </p:cNvPr>
          <p:cNvSpPr>
            <a:spLocks noChangeArrowheads="1"/>
          </p:cNvSpPr>
          <p:nvPr/>
        </p:nvSpPr>
        <p:spPr bwMode="auto">
          <a:xfrm>
            <a:off x="216058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865" name="Rectangle 2064">
            <a:extLst>
              <a:ext uri="{FF2B5EF4-FFF2-40B4-BE49-F238E27FC236}">
                <a16:creationId xmlns:a16="http://schemas.microsoft.com/office/drawing/2014/main" id="{815412F6-CC89-433A-17C2-FE6602E4FF4B}"/>
              </a:ext>
            </a:extLst>
          </p:cNvPr>
          <p:cNvSpPr>
            <a:spLocks noChangeArrowheads="1"/>
          </p:cNvSpPr>
          <p:nvPr/>
        </p:nvSpPr>
        <p:spPr bwMode="auto">
          <a:xfrm>
            <a:off x="2241551"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2866" name="Rectangle 2065">
            <a:extLst>
              <a:ext uri="{FF2B5EF4-FFF2-40B4-BE49-F238E27FC236}">
                <a16:creationId xmlns:a16="http://schemas.microsoft.com/office/drawing/2014/main" id="{2E95A819-97CB-427D-90CE-FB3B3E7E0B6E}"/>
              </a:ext>
            </a:extLst>
          </p:cNvPr>
          <p:cNvSpPr>
            <a:spLocks noChangeArrowheads="1"/>
          </p:cNvSpPr>
          <p:nvPr/>
        </p:nvSpPr>
        <p:spPr bwMode="auto">
          <a:xfrm>
            <a:off x="2322513" y="2413001"/>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867" name="Rectangle 2066">
            <a:extLst>
              <a:ext uri="{FF2B5EF4-FFF2-40B4-BE49-F238E27FC236}">
                <a16:creationId xmlns:a16="http://schemas.microsoft.com/office/drawing/2014/main" id="{80486F58-EE9E-B88F-D4A6-E09AC7A269CA}"/>
              </a:ext>
            </a:extLst>
          </p:cNvPr>
          <p:cNvSpPr>
            <a:spLocks noChangeArrowheads="1"/>
          </p:cNvSpPr>
          <p:nvPr/>
        </p:nvSpPr>
        <p:spPr bwMode="auto">
          <a:xfrm>
            <a:off x="239553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868" name="Rectangle 2067">
            <a:extLst>
              <a:ext uri="{FF2B5EF4-FFF2-40B4-BE49-F238E27FC236}">
                <a16:creationId xmlns:a16="http://schemas.microsoft.com/office/drawing/2014/main" id="{092DDF0D-1D3B-DA37-A89F-4758CCB9B9A8}"/>
              </a:ext>
            </a:extLst>
          </p:cNvPr>
          <p:cNvSpPr>
            <a:spLocks noChangeArrowheads="1"/>
          </p:cNvSpPr>
          <p:nvPr/>
        </p:nvSpPr>
        <p:spPr bwMode="auto">
          <a:xfrm>
            <a:off x="2476501" y="2413001"/>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869" name="Rectangle 2068">
            <a:extLst>
              <a:ext uri="{FF2B5EF4-FFF2-40B4-BE49-F238E27FC236}">
                <a16:creationId xmlns:a16="http://schemas.microsoft.com/office/drawing/2014/main" id="{A5D0BA3A-9B26-8234-5F3F-F47B433043B3}"/>
              </a:ext>
            </a:extLst>
          </p:cNvPr>
          <p:cNvSpPr>
            <a:spLocks noChangeArrowheads="1"/>
          </p:cNvSpPr>
          <p:nvPr/>
        </p:nvSpPr>
        <p:spPr bwMode="auto">
          <a:xfrm>
            <a:off x="2508251" y="2413001"/>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870" name="Rectangle 2069">
            <a:extLst>
              <a:ext uri="{FF2B5EF4-FFF2-40B4-BE49-F238E27FC236}">
                <a16:creationId xmlns:a16="http://schemas.microsoft.com/office/drawing/2014/main" id="{6F5FCB3D-D77C-4CFD-38F2-484B91467BB0}"/>
              </a:ext>
            </a:extLst>
          </p:cNvPr>
          <p:cNvSpPr>
            <a:spLocks noChangeArrowheads="1"/>
          </p:cNvSpPr>
          <p:nvPr/>
        </p:nvSpPr>
        <p:spPr bwMode="auto">
          <a:xfrm>
            <a:off x="2547938" y="2413001"/>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w</a:t>
            </a:r>
            <a:endParaRPr kumimoji="0" lang="en-US" altLang="en-US" sz="1800" b="0" i="0" u="none" strike="noStrike" cap="none" normalizeH="0" baseline="0">
              <a:ln>
                <a:noFill/>
              </a:ln>
              <a:effectLst/>
            </a:endParaRPr>
          </a:p>
        </p:txBody>
      </p:sp>
      <p:sp>
        <p:nvSpPr>
          <p:cNvPr id="2871" name="Rectangle 2070">
            <a:extLst>
              <a:ext uri="{FF2B5EF4-FFF2-40B4-BE49-F238E27FC236}">
                <a16:creationId xmlns:a16="http://schemas.microsoft.com/office/drawing/2014/main" id="{8C6C45EC-7A85-8A65-1C81-5AE808856714}"/>
              </a:ext>
            </a:extLst>
          </p:cNvPr>
          <p:cNvSpPr>
            <a:spLocks noChangeArrowheads="1"/>
          </p:cNvSpPr>
          <p:nvPr/>
        </p:nvSpPr>
        <p:spPr bwMode="auto">
          <a:xfrm>
            <a:off x="2652713"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872" name="Rectangle 2071">
            <a:extLst>
              <a:ext uri="{FF2B5EF4-FFF2-40B4-BE49-F238E27FC236}">
                <a16:creationId xmlns:a16="http://schemas.microsoft.com/office/drawing/2014/main" id="{05FFCCFA-1B3B-35F9-7939-44BB8FF49B99}"/>
              </a:ext>
            </a:extLst>
          </p:cNvPr>
          <p:cNvSpPr>
            <a:spLocks noChangeArrowheads="1"/>
          </p:cNvSpPr>
          <p:nvPr/>
        </p:nvSpPr>
        <p:spPr bwMode="auto">
          <a:xfrm>
            <a:off x="2735263" y="2413001"/>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873" name="Rectangle 2072">
            <a:extLst>
              <a:ext uri="{FF2B5EF4-FFF2-40B4-BE49-F238E27FC236}">
                <a16:creationId xmlns:a16="http://schemas.microsoft.com/office/drawing/2014/main" id="{9482FAA9-5D54-1A59-1521-A4F496274E98}"/>
              </a:ext>
            </a:extLst>
          </p:cNvPr>
          <p:cNvSpPr>
            <a:spLocks noChangeArrowheads="1"/>
          </p:cNvSpPr>
          <p:nvPr/>
        </p:nvSpPr>
        <p:spPr bwMode="auto">
          <a:xfrm>
            <a:off x="2854326"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874" name="Rectangle 2073">
            <a:extLst>
              <a:ext uri="{FF2B5EF4-FFF2-40B4-BE49-F238E27FC236}">
                <a16:creationId xmlns:a16="http://schemas.microsoft.com/office/drawing/2014/main" id="{F0A399A2-89A6-5751-A371-F45D55D659EE}"/>
              </a:ext>
            </a:extLst>
          </p:cNvPr>
          <p:cNvSpPr>
            <a:spLocks noChangeArrowheads="1"/>
          </p:cNvSpPr>
          <p:nvPr/>
        </p:nvSpPr>
        <p:spPr bwMode="auto">
          <a:xfrm>
            <a:off x="2936876"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875" name="Rectangle 2074">
            <a:extLst>
              <a:ext uri="{FF2B5EF4-FFF2-40B4-BE49-F238E27FC236}">
                <a16:creationId xmlns:a16="http://schemas.microsoft.com/office/drawing/2014/main" id="{641C23D4-EEEB-6FFD-667A-991A68CAC294}"/>
              </a:ext>
            </a:extLst>
          </p:cNvPr>
          <p:cNvSpPr>
            <a:spLocks noChangeArrowheads="1"/>
          </p:cNvSpPr>
          <p:nvPr/>
        </p:nvSpPr>
        <p:spPr bwMode="auto">
          <a:xfrm>
            <a:off x="3017838" y="2413001"/>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876" name="Rectangle 2075">
            <a:extLst>
              <a:ext uri="{FF2B5EF4-FFF2-40B4-BE49-F238E27FC236}">
                <a16:creationId xmlns:a16="http://schemas.microsoft.com/office/drawing/2014/main" id="{6B2C9CF6-D33A-DF25-C1F8-C1375FF1EEFE}"/>
              </a:ext>
            </a:extLst>
          </p:cNvPr>
          <p:cNvSpPr>
            <a:spLocks noChangeArrowheads="1"/>
          </p:cNvSpPr>
          <p:nvPr/>
        </p:nvSpPr>
        <p:spPr bwMode="auto">
          <a:xfrm>
            <a:off x="3057526" y="2413001"/>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2877" name="Rectangle 2076">
            <a:extLst>
              <a:ext uri="{FF2B5EF4-FFF2-40B4-BE49-F238E27FC236}">
                <a16:creationId xmlns:a16="http://schemas.microsoft.com/office/drawing/2014/main" id="{29F2CF81-40B8-F4F1-E126-AFBB21FE87BD}"/>
              </a:ext>
            </a:extLst>
          </p:cNvPr>
          <p:cNvSpPr>
            <a:spLocks noChangeArrowheads="1"/>
          </p:cNvSpPr>
          <p:nvPr/>
        </p:nvSpPr>
        <p:spPr bwMode="auto">
          <a:xfrm>
            <a:off x="3195638" y="2413001"/>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878" name="Rectangle 2077">
            <a:extLst>
              <a:ext uri="{FF2B5EF4-FFF2-40B4-BE49-F238E27FC236}">
                <a16:creationId xmlns:a16="http://schemas.microsoft.com/office/drawing/2014/main" id="{8B52FBE7-B7C8-2E72-E456-F47F68D9A33B}"/>
              </a:ext>
            </a:extLst>
          </p:cNvPr>
          <p:cNvSpPr>
            <a:spLocks noChangeArrowheads="1"/>
          </p:cNvSpPr>
          <p:nvPr/>
        </p:nvSpPr>
        <p:spPr bwMode="auto">
          <a:xfrm>
            <a:off x="331628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879" name="Rectangle 2078">
            <a:extLst>
              <a:ext uri="{FF2B5EF4-FFF2-40B4-BE49-F238E27FC236}">
                <a16:creationId xmlns:a16="http://schemas.microsoft.com/office/drawing/2014/main" id="{9CC413B8-5709-C460-7E88-3DFA9B883778}"/>
              </a:ext>
            </a:extLst>
          </p:cNvPr>
          <p:cNvSpPr>
            <a:spLocks noChangeArrowheads="1"/>
          </p:cNvSpPr>
          <p:nvPr/>
        </p:nvSpPr>
        <p:spPr bwMode="auto">
          <a:xfrm>
            <a:off x="3397251"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880" name="Rectangle 2079">
            <a:extLst>
              <a:ext uri="{FF2B5EF4-FFF2-40B4-BE49-F238E27FC236}">
                <a16:creationId xmlns:a16="http://schemas.microsoft.com/office/drawing/2014/main" id="{4C59DBED-025C-75EC-AEDD-757DF0D4BAF0}"/>
              </a:ext>
            </a:extLst>
          </p:cNvPr>
          <p:cNvSpPr>
            <a:spLocks noChangeArrowheads="1"/>
          </p:cNvSpPr>
          <p:nvPr/>
        </p:nvSpPr>
        <p:spPr bwMode="auto">
          <a:xfrm>
            <a:off x="876301" y="2705101"/>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881" name="Rectangle 2080">
            <a:extLst>
              <a:ext uri="{FF2B5EF4-FFF2-40B4-BE49-F238E27FC236}">
                <a16:creationId xmlns:a16="http://schemas.microsoft.com/office/drawing/2014/main" id="{B8607097-41B2-8414-10C8-3FE6F443CDBA}"/>
              </a:ext>
            </a:extLst>
          </p:cNvPr>
          <p:cNvSpPr>
            <a:spLocks noChangeArrowheads="1"/>
          </p:cNvSpPr>
          <p:nvPr/>
        </p:nvSpPr>
        <p:spPr bwMode="auto">
          <a:xfrm>
            <a:off x="985838" y="2697163"/>
            <a:ext cx="1476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Pr</a:t>
            </a:r>
            <a:endParaRPr kumimoji="0" lang="en-US" altLang="en-US" sz="1800" b="0" i="0" u="none" strike="noStrike" cap="none" normalizeH="0" baseline="0">
              <a:ln>
                <a:noFill/>
              </a:ln>
              <a:effectLst/>
            </a:endParaRPr>
          </a:p>
        </p:txBody>
      </p:sp>
      <p:sp>
        <p:nvSpPr>
          <p:cNvPr id="2882" name="Rectangle 2081">
            <a:extLst>
              <a:ext uri="{FF2B5EF4-FFF2-40B4-BE49-F238E27FC236}">
                <a16:creationId xmlns:a16="http://schemas.microsoft.com/office/drawing/2014/main" id="{B177AF47-5439-928B-5D7B-C85B1B18654E}"/>
              </a:ext>
            </a:extLst>
          </p:cNvPr>
          <p:cNvSpPr>
            <a:spLocks noChangeArrowheads="1"/>
          </p:cNvSpPr>
          <p:nvPr/>
        </p:nvSpPr>
        <p:spPr bwMode="auto">
          <a:xfrm>
            <a:off x="1131888"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883" name="Rectangle 2082">
            <a:extLst>
              <a:ext uri="{FF2B5EF4-FFF2-40B4-BE49-F238E27FC236}">
                <a16:creationId xmlns:a16="http://schemas.microsoft.com/office/drawing/2014/main" id="{A5595156-71C6-ED48-E2A7-3F363847E2F1}"/>
              </a:ext>
            </a:extLst>
          </p:cNvPr>
          <p:cNvSpPr>
            <a:spLocks noChangeArrowheads="1"/>
          </p:cNvSpPr>
          <p:nvPr/>
        </p:nvSpPr>
        <p:spPr bwMode="auto">
          <a:xfrm>
            <a:off x="1214438"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2884" name="Rectangle 2083">
            <a:extLst>
              <a:ext uri="{FF2B5EF4-FFF2-40B4-BE49-F238E27FC236}">
                <a16:creationId xmlns:a16="http://schemas.microsoft.com/office/drawing/2014/main" id="{7C584FBB-B4E0-1255-3AA7-EA94A1B94C56}"/>
              </a:ext>
            </a:extLst>
          </p:cNvPr>
          <p:cNvSpPr>
            <a:spLocks noChangeArrowheads="1"/>
          </p:cNvSpPr>
          <p:nvPr/>
        </p:nvSpPr>
        <p:spPr bwMode="auto">
          <a:xfrm>
            <a:off x="1295401" y="26971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885" name="Rectangle 2084">
            <a:extLst>
              <a:ext uri="{FF2B5EF4-FFF2-40B4-BE49-F238E27FC236}">
                <a16:creationId xmlns:a16="http://schemas.microsoft.com/office/drawing/2014/main" id="{AC2963E6-AAF1-ADEA-4470-D02FC4BDFF77}"/>
              </a:ext>
            </a:extLst>
          </p:cNvPr>
          <p:cNvSpPr>
            <a:spLocks noChangeArrowheads="1"/>
          </p:cNvSpPr>
          <p:nvPr/>
        </p:nvSpPr>
        <p:spPr bwMode="auto">
          <a:xfrm>
            <a:off x="1344613"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886" name="Rectangle 2085">
            <a:extLst>
              <a:ext uri="{FF2B5EF4-FFF2-40B4-BE49-F238E27FC236}">
                <a16:creationId xmlns:a16="http://schemas.microsoft.com/office/drawing/2014/main" id="{3473B0E1-F2F1-D844-7EEB-D6989FE4B6E8}"/>
              </a:ext>
            </a:extLst>
          </p:cNvPr>
          <p:cNvSpPr>
            <a:spLocks noChangeArrowheads="1"/>
          </p:cNvSpPr>
          <p:nvPr/>
        </p:nvSpPr>
        <p:spPr bwMode="auto">
          <a:xfrm>
            <a:off x="1423988" y="26971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887" name="Rectangle 2086">
            <a:extLst>
              <a:ext uri="{FF2B5EF4-FFF2-40B4-BE49-F238E27FC236}">
                <a16:creationId xmlns:a16="http://schemas.microsoft.com/office/drawing/2014/main" id="{17E260A6-FFB1-A969-C5EE-A2092E3AF2A3}"/>
              </a:ext>
            </a:extLst>
          </p:cNvPr>
          <p:cNvSpPr>
            <a:spLocks noChangeArrowheads="1"/>
          </p:cNvSpPr>
          <p:nvPr/>
        </p:nvSpPr>
        <p:spPr bwMode="auto">
          <a:xfrm>
            <a:off x="1497013" y="26971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888" name="Rectangle 2087">
            <a:extLst>
              <a:ext uri="{FF2B5EF4-FFF2-40B4-BE49-F238E27FC236}">
                <a16:creationId xmlns:a16="http://schemas.microsoft.com/office/drawing/2014/main" id="{C1F1B831-680E-9413-6953-1B823CB56234}"/>
              </a:ext>
            </a:extLst>
          </p:cNvPr>
          <p:cNvSpPr>
            <a:spLocks noChangeArrowheads="1"/>
          </p:cNvSpPr>
          <p:nvPr/>
        </p:nvSpPr>
        <p:spPr bwMode="auto">
          <a:xfrm>
            <a:off x="1568451" y="2697163"/>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889" name="Rectangle 2088">
            <a:extLst>
              <a:ext uri="{FF2B5EF4-FFF2-40B4-BE49-F238E27FC236}">
                <a16:creationId xmlns:a16="http://schemas.microsoft.com/office/drawing/2014/main" id="{04913A9F-C1D5-2859-88F6-6E7F82F42314}"/>
              </a:ext>
            </a:extLst>
          </p:cNvPr>
          <p:cNvSpPr>
            <a:spLocks noChangeArrowheads="1"/>
          </p:cNvSpPr>
          <p:nvPr/>
        </p:nvSpPr>
        <p:spPr bwMode="auto">
          <a:xfrm>
            <a:off x="1601788"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890" name="Rectangle 2089">
            <a:extLst>
              <a:ext uri="{FF2B5EF4-FFF2-40B4-BE49-F238E27FC236}">
                <a16:creationId xmlns:a16="http://schemas.microsoft.com/office/drawing/2014/main" id="{9A8268C2-75C8-ED1C-D2DE-CC236590FC47}"/>
              </a:ext>
            </a:extLst>
          </p:cNvPr>
          <p:cNvSpPr>
            <a:spLocks noChangeArrowheads="1"/>
          </p:cNvSpPr>
          <p:nvPr/>
        </p:nvSpPr>
        <p:spPr bwMode="auto">
          <a:xfrm>
            <a:off x="1682751"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891" name="Rectangle 2090">
            <a:extLst>
              <a:ext uri="{FF2B5EF4-FFF2-40B4-BE49-F238E27FC236}">
                <a16:creationId xmlns:a16="http://schemas.microsoft.com/office/drawing/2014/main" id="{2B0E0DB2-A7BD-0C06-1EA0-05BBABB87421}"/>
              </a:ext>
            </a:extLst>
          </p:cNvPr>
          <p:cNvSpPr>
            <a:spLocks noChangeArrowheads="1"/>
          </p:cNvSpPr>
          <p:nvPr/>
        </p:nvSpPr>
        <p:spPr bwMode="auto">
          <a:xfrm>
            <a:off x="1763713"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892" name="Rectangle 2091">
            <a:extLst>
              <a:ext uri="{FF2B5EF4-FFF2-40B4-BE49-F238E27FC236}">
                <a16:creationId xmlns:a16="http://schemas.microsoft.com/office/drawing/2014/main" id="{3C04D872-AB26-3AF1-F55A-C59B37AC88FD}"/>
              </a:ext>
            </a:extLst>
          </p:cNvPr>
          <p:cNvSpPr>
            <a:spLocks noChangeArrowheads="1"/>
          </p:cNvSpPr>
          <p:nvPr/>
        </p:nvSpPr>
        <p:spPr bwMode="auto">
          <a:xfrm>
            <a:off x="1803401"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893" name="Rectangle 2092">
            <a:extLst>
              <a:ext uri="{FF2B5EF4-FFF2-40B4-BE49-F238E27FC236}">
                <a16:creationId xmlns:a16="http://schemas.microsoft.com/office/drawing/2014/main" id="{CC6E4332-518F-797D-66ED-C72C0691314E}"/>
              </a:ext>
            </a:extLst>
          </p:cNvPr>
          <p:cNvSpPr>
            <a:spLocks noChangeArrowheads="1"/>
          </p:cNvSpPr>
          <p:nvPr/>
        </p:nvSpPr>
        <p:spPr bwMode="auto">
          <a:xfrm>
            <a:off x="1885951"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894" name="Rectangle 2093">
            <a:extLst>
              <a:ext uri="{FF2B5EF4-FFF2-40B4-BE49-F238E27FC236}">
                <a16:creationId xmlns:a16="http://schemas.microsoft.com/office/drawing/2014/main" id="{B2725AE8-55D9-E2D2-060B-8F327C60C4AD}"/>
              </a:ext>
            </a:extLst>
          </p:cNvPr>
          <p:cNvSpPr>
            <a:spLocks noChangeArrowheads="1"/>
          </p:cNvSpPr>
          <p:nvPr/>
        </p:nvSpPr>
        <p:spPr bwMode="auto">
          <a:xfrm>
            <a:off x="1966913"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895" name="Rectangle 2094">
            <a:extLst>
              <a:ext uri="{FF2B5EF4-FFF2-40B4-BE49-F238E27FC236}">
                <a16:creationId xmlns:a16="http://schemas.microsoft.com/office/drawing/2014/main" id="{45594FB2-043E-427A-D6CA-4B0A26691FCB}"/>
              </a:ext>
            </a:extLst>
          </p:cNvPr>
          <p:cNvSpPr>
            <a:spLocks noChangeArrowheads="1"/>
          </p:cNvSpPr>
          <p:nvPr/>
        </p:nvSpPr>
        <p:spPr bwMode="auto">
          <a:xfrm>
            <a:off x="2006601"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896" name="Rectangle 2095">
            <a:extLst>
              <a:ext uri="{FF2B5EF4-FFF2-40B4-BE49-F238E27FC236}">
                <a16:creationId xmlns:a16="http://schemas.microsoft.com/office/drawing/2014/main" id="{FF5AF6F1-3188-BD8E-FA7E-CA445F7617CA}"/>
              </a:ext>
            </a:extLst>
          </p:cNvPr>
          <p:cNvSpPr>
            <a:spLocks noChangeArrowheads="1"/>
          </p:cNvSpPr>
          <p:nvPr/>
        </p:nvSpPr>
        <p:spPr bwMode="auto">
          <a:xfrm>
            <a:off x="2087563"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897" name="Rectangle 2096">
            <a:extLst>
              <a:ext uri="{FF2B5EF4-FFF2-40B4-BE49-F238E27FC236}">
                <a16:creationId xmlns:a16="http://schemas.microsoft.com/office/drawing/2014/main" id="{1F9D6AB8-52A7-BA98-7801-D967992740D9}"/>
              </a:ext>
            </a:extLst>
          </p:cNvPr>
          <p:cNvSpPr>
            <a:spLocks noChangeArrowheads="1"/>
          </p:cNvSpPr>
          <p:nvPr/>
        </p:nvSpPr>
        <p:spPr bwMode="auto">
          <a:xfrm>
            <a:off x="2127251"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898" name="Rectangle 2097">
            <a:extLst>
              <a:ext uri="{FF2B5EF4-FFF2-40B4-BE49-F238E27FC236}">
                <a16:creationId xmlns:a16="http://schemas.microsoft.com/office/drawing/2014/main" id="{D7123DD5-78CF-BD21-48D5-8B2FE7A1A29A}"/>
              </a:ext>
            </a:extLst>
          </p:cNvPr>
          <p:cNvSpPr>
            <a:spLocks noChangeArrowheads="1"/>
          </p:cNvSpPr>
          <p:nvPr/>
        </p:nvSpPr>
        <p:spPr bwMode="auto">
          <a:xfrm>
            <a:off x="2166938"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899" name="Rectangle 2098">
            <a:extLst>
              <a:ext uri="{FF2B5EF4-FFF2-40B4-BE49-F238E27FC236}">
                <a16:creationId xmlns:a16="http://schemas.microsoft.com/office/drawing/2014/main" id="{8F1DC571-055B-4035-2546-A200D07F9EB2}"/>
              </a:ext>
            </a:extLst>
          </p:cNvPr>
          <p:cNvSpPr>
            <a:spLocks noChangeArrowheads="1"/>
          </p:cNvSpPr>
          <p:nvPr/>
        </p:nvSpPr>
        <p:spPr bwMode="auto">
          <a:xfrm>
            <a:off x="2249488" y="26971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900" name="Rectangle 2099">
            <a:extLst>
              <a:ext uri="{FF2B5EF4-FFF2-40B4-BE49-F238E27FC236}">
                <a16:creationId xmlns:a16="http://schemas.microsoft.com/office/drawing/2014/main" id="{7B220E24-9B03-13FA-2ADB-CA7C61FD461A}"/>
              </a:ext>
            </a:extLst>
          </p:cNvPr>
          <p:cNvSpPr>
            <a:spLocks noChangeArrowheads="1"/>
          </p:cNvSpPr>
          <p:nvPr/>
        </p:nvSpPr>
        <p:spPr bwMode="auto">
          <a:xfrm>
            <a:off x="2297113"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01" name="Rectangle 2100">
            <a:extLst>
              <a:ext uri="{FF2B5EF4-FFF2-40B4-BE49-F238E27FC236}">
                <a16:creationId xmlns:a16="http://schemas.microsoft.com/office/drawing/2014/main" id="{8251FE57-8C61-35E9-8FAA-8DEAC81B8954}"/>
              </a:ext>
            </a:extLst>
          </p:cNvPr>
          <p:cNvSpPr>
            <a:spLocks noChangeArrowheads="1"/>
          </p:cNvSpPr>
          <p:nvPr/>
        </p:nvSpPr>
        <p:spPr bwMode="auto">
          <a:xfrm>
            <a:off x="2336801" y="2697163"/>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902" name="Rectangle 2101">
            <a:extLst>
              <a:ext uri="{FF2B5EF4-FFF2-40B4-BE49-F238E27FC236}">
                <a16:creationId xmlns:a16="http://schemas.microsoft.com/office/drawing/2014/main" id="{DE3DD53F-1667-27DC-6337-5492ACF7F180}"/>
              </a:ext>
            </a:extLst>
          </p:cNvPr>
          <p:cNvSpPr>
            <a:spLocks noChangeArrowheads="1"/>
          </p:cNvSpPr>
          <p:nvPr/>
        </p:nvSpPr>
        <p:spPr bwMode="auto">
          <a:xfrm>
            <a:off x="2441576" y="2697163"/>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903" name="Rectangle 2102">
            <a:extLst>
              <a:ext uri="{FF2B5EF4-FFF2-40B4-BE49-F238E27FC236}">
                <a16:creationId xmlns:a16="http://schemas.microsoft.com/office/drawing/2014/main" id="{46B291D8-FD52-8E26-EEF4-B23720226221}"/>
              </a:ext>
            </a:extLst>
          </p:cNvPr>
          <p:cNvSpPr>
            <a:spLocks noChangeArrowheads="1"/>
          </p:cNvSpPr>
          <p:nvPr/>
        </p:nvSpPr>
        <p:spPr bwMode="auto">
          <a:xfrm>
            <a:off x="2546351" y="2697163"/>
            <a:ext cx="1793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K4</a:t>
            </a:r>
            <a:endParaRPr kumimoji="0" lang="en-US" altLang="en-US" sz="1800" b="0" i="0" u="none" strike="noStrike" cap="none" normalizeH="0" baseline="0">
              <a:ln>
                <a:noFill/>
              </a:ln>
              <a:effectLst/>
            </a:endParaRPr>
          </a:p>
        </p:txBody>
      </p:sp>
      <p:sp>
        <p:nvSpPr>
          <p:cNvPr id="2904" name="Rectangle 2103">
            <a:extLst>
              <a:ext uri="{FF2B5EF4-FFF2-40B4-BE49-F238E27FC236}">
                <a16:creationId xmlns:a16="http://schemas.microsoft.com/office/drawing/2014/main" id="{A345AC28-9ECA-0A9D-D765-35BF810C2C08}"/>
              </a:ext>
            </a:extLst>
          </p:cNvPr>
          <p:cNvSpPr>
            <a:spLocks noChangeArrowheads="1"/>
          </p:cNvSpPr>
          <p:nvPr/>
        </p:nvSpPr>
        <p:spPr bwMode="auto">
          <a:xfrm>
            <a:off x="2725738"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905" name="Rectangle 2104">
            <a:extLst>
              <a:ext uri="{FF2B5EF4-FFF2-40B4-BE49-F238E27FC236}">
                <a16:creationId xmlns:a16="http://schemas.microsoft.com/office/drawing/2014/main" id="{DAA9E53A-7FAF-42B1-6F98-5C67BF6EE2C6}"/>
              </a:ext>
            </a:extLst>
          </p:cNvPr>
          <p:cNvSpPr>
            <a:spLocks noChangeArrowheads="1"/>
          </p:cNvSpPr>
          <p:nvPr/>
        </p:nvSpPr>
        <p:spPr bwMode="auto">
          <a:xfrm>
            <a:off x="2765426"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6</a:t>
            </a:r>
            <a:endParaRPr kumimoji="0" lang="en-US" altLang="en-US" sz="1800" b="0" i="0" u="none" strike="noStrike" cap="none" normalizeH="0" baseline="0">
              <a:ln>
                <a:noFill/>
              </a:ln>
              <a:effectLst/>
            </a:endParaRPr>
          </a:p>
        </p:txBody>
      </p:sp>
      <p:sp>
        <p:nvSpPr>
          <p:cNvPr id="2906" name="Rectangle 2105">
            <a:extLst>
              <a:ext uri="{FF2B5EF4-FFF2-40B4-BE49-F238E27FC236}">
                <a16:creationId xmlns:a16="http://schemas.microsoft.com/office/drawing/2014/main" id="{73E29E49-A464-6EDD-6C37-6C666A9F7ACC}"/>
              </a:ext>
            </a:extLst>
          </p:cNvPr>
          <p:cNvSpPr>
            <a:spLocks noChangeArrowheads="1"/>
          </p:cNvSpPr>
          <p:nvPr/>
        </p:nvSpPr>
        <p:spPr bwMode="auto">
          <a:xfrm>
            <a:off x="2846388" y="2697163"/>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907" name="Rectangle 2106">
            <a:extLst>
              <a:ext uri="{FF2B5EF4-FFF2-40B4-BE49-F238E27FC236}">
                <a16:creationId xmlns:a16="http://schemas.microsoft.com/office/drawing/2014/main" id="{FA7BA292-9817-E5DC-2BCC-9A431DDE4D80}"/>
              </a:ext>
            </a:extLst>
          </p:cNvPr>
          <p:cNvSpPr>
            <a:spLocks noChangeArrowheads="1"/>
          </p:cNvSpPr>
          <p:nvPr/>
        </p:nvSpPr>
        <p:spPr bwMode="auto">
          <a:xfrm>
            <a:off x="2879726"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08" name="Rectangle 2107">
            <a:extLst>
              <a:ext uri="{FF2B5EF4-FFF2-40B4-BE49-F238E27FC236}">
                <a16:creationId xmlns:a16="http://schemas.microsoft.com/office/drawing/2014/main" id="{4293FF7F-6292-A1D2-ACC6-21CD4FEE7596}"/>
              </a:ext>
            </a:extLst>
          </p:cNvPr>
          <p:cNvSpPr>
            <a:spLocks noChangeArrowheads="1"/>
          </p:cNvSpPr>
          <p:nvPr/>
        </p:nvSpPr>
        <p:spPr bwMode="auto">
          <a:xfrm>
            <a:off x="2919413" y="2697163"/>
            <a:ext cx="873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909" name="Rectangle 2108">
            <a:extLst>
              <a:ext uri="{FF2B5EF4-FFF2-40B4-BE49-F238E27FC236}">
                <a16:creationId xmlns:a16="http://schemas.microsoft.com/office/drawing/2014/main" id="{20463E2D-2BF7-0125-546C-5DF900E876B3}"/>
              </a:ext>
            </a:extLst>
          </p:cNvPr>
          <p:cNvSpPr>
            <a:spLocks noChangeArrowheads="1"/>
          </p:cNvSpPr>
          <p:nvPr/>
        </p:nvSpPr>
        <p:spPr bwMode="auto">
          <a:xfrm>
            <a:off x="3003551"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10" name="Rectangle 2109">
            <a:extLst>
              <a:ext uri="{FF2B5EF4-FFF2-40B4-BE49-F238E27FC236}">
                <a16:creationId xmlns:a16="http://schemas.microsoft.com/office/drawing/2014/main" id="{1911FB8A-EB0D-4F2E-B733-CE86E880618E}"/>
              </a:ext>
            </a:extLst>
          </p:cNvPr>
          <p:cNvSpPr>
            <a:spLocks noChangeArrowheads="1"/>
          </p:cNvSpPr>
          <p:nvPr/>
        </p:nvSpPr>
        <p:spPr bwMode="auto">
          <a:xfrm>
            <a:off x="3043238" y="2697163"/>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911" name="Rectangle 2110">
            <a:extLst>
              <a:ext uri="{FF2B5EF4-FFF2-40B4-BE49-F238E27FC236}">
                <a16:creationId xmlns:a16="http://schemas.microsoft.com/office/drawing/2014/main" id="{61F0ADCB-7726-C10D-3E40-0BCEEAB09490}"/>
              </a:ext>
            </a:extLst>
          </p:cNvPr>
          <p:cNvSpPr>
            <a:spLocks noChangeArrowheads="1"/>
          </p:cNvSpPr>
          <p:nvPr/>
        </p:nvSpPr>
        <p:spPr bwMode="auto">
          <a:xfrm>
            <a:off x="3148013" y="2697163"/>
            <a:ext cx="2365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SAI</a:t>
            </a:r>
            <a:endParaRPr kumimoji="0" lang="en-US" altLang="en-US" sz="1800" b="0" i="0" u="none" strike="noStrike" cap="none" normalizeH="0" baseline="0">
              <a:ln>
                <a:noFill/>
              </a:ln>
              <a:effectLst/>
            </a:endParaRPr>
          </a:p>
        </p:txBody>
      </p:sp>
      <p:sp>
        <p:nvSpPr>
          <p:cNvPr id="2912" name="Rectangle 2111">
            <a:extLst>
              <a:ext uri="{FF2B5EF4-FFF2-40B4-BE49-F238E27FC236}">
                <a16:creationId xmlns:a16="http://schemas.microsoft.com/office/drawing/2014/main" id="{DA89F802-C744-0CFD-15F9-25E1EBF8894C}"/>
              </a:ext>
            </a:extLst>
          </p:cNvPr>
          <p:cNvSpPr>
            <a:spLocks noChangeArrowheads="1"/>
          </p:cNvSpPr>
          <p:nvPr/>
        </p:nvSpPr>
        <p:spPr bwMode="auto">
          <a:xfrm>
            <a:off x="876301" y="2989263"/>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913" name="Rectangle 2112">
            <a:extLst>
              <a:ext uri="{FF2B5EF4-FFF2-40B4-BE49-F238E27FC236}">
                <a16:creationId xmlns:a16="http://schemas.microsoft.com/office/drawing/2014/main" id="{6DFF880F-D816-EA1A-1746-9D2530736F10}"/>
              </a:ext>
            </a:extLst>
          </p:cNvPr>
          <p:cNvSpPr>
            <a:spLocks noChangeArrowheads="1"/>
          </p:cNvSpPr>
          <p:nvPr/>
        </p:nvSpPr>
        <p:spPr bwMode="auto">
          <a:xfrm>
            <a:off x="985838" y="29813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914" name="Rectangle 2113">
            <a:extLst>
              <a:ext uri="{FF2B5EF4-FFF2-40B4-BE49-F238E27FC236}">
                <a16:creationId xmlns:a16="http://schemas.microsoft.com/office/drawing/2014/main" id="{DFC529B3-AE64-DFF4-5092-17F4EF12817E}"/>
              </a:ext>
            </a:extLst>
          </p:cNvPr>
          <p:cNvSpPr>
            <a:spLocks noChangeArrowheads="1"/>
          </p:cNvSpPr>
          <p:nvPr/>
        </p:nvSpPr>
        <p:spPr bwMode="auto">
          <a:xfrm>
            <a:off x="1084263"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2</a:t>
            </a:r>
            <a:endParaRPr kumimoji="0" lang="en-US" altLang="en-US" sz="1800" b="0" i="0" u="none" strike="noStrike" cap="none" normalizeH="0" baseline="0">
              <a:ln>
                <a:noFill/>
              </a:ln>
              <a:effectLst/>
            </a:endParaRPr>
          </a:p>
        </p:txBody>
      </p:sp>
      <p:sp>
        <p:nvSpPr>
          <p:cNvPr id="2915" name="Rectangle 2114">
            <a:extLst>
              <a:ext uri="{FF2B5EF4-FFF2-40B4-BE49-F238E27FC236}">
                <a16:creationId xmlns:a16="http://schemas.microsoft.com/office/drawing/2014/main" id="{59C87305-B348-55F2-629A-06A98F95F101}"/>
              </a:ext>
            </a:extLst>
          </p:cNvPr>
          <p:cNvSpPr>
            <a:spLocks noChangeArrowheads="1"/>
          </p:cNvSpPr>
          <p:nvPr/>
        </p:nvSpPr>
        <p:spPr bwMode="auto">
          <a:xfrm>
            <a:off x="1165226"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16" name="Rectangle 2115">
            <a:extLst>
              <a:ext uri="{FF2B5EF4-FFF2-40B4-BE49-F238E27FC236}">
                <a16:creationId xmlns:a16="http://schemas.microsoft.com/office/drawing/2014/main" id="{F7517272-89A0-C906-0161-4DE09207CAAE}"/>
              </a:ext>
            </a:extLst>
          </p:cNvPr>
          <p:cNvSpPr>
            <a:spLocks noChangeArrowheads="1"/>
          </p:cNvSpPr>
          <p:nvPr/>
        </p:nvSpPr>
        <p:spPr bwMode="auto">
          <a:xfrm>
            <a:off x="1204913" y="2981326"/>
            <a:ext cx="1460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lin</a:t>
            </a:r>
            <a:endParaRPr kumimoji="0" lang="en-US" altLang="en-US" sz="1800" b="0" i="0" u="none" strike="noStrike" cap="none" normalizeH="0" baseline="0">
              <a:ln>
                <a:noFill/>
              </a:ln>
              <a:effectLst/>
            </a:endParaRPr>
          </a:p>
        </p:txBody>
      </p:sp>
      <p:sp>
        <p:nvSpPr>
          <p:cNvPr id="2917" name="Rectangle 2116">
            <a:extLst>
              <a:ext uri="{FF2B5EF4-FFF2-40B4-BE49-F238E27FC236}">
                <a16:creationId xmlns:a16="http://schemas.microsoft.com/office/drawing/2014/main" id="{7BA29143-43CE-5577-BD8C-CCF108ACF861}"/>
              </a:ext>
            </a:extLst>
          </p:cNvPr>
          <p:cNvSpPr>
            <a:spLocks noChangeArrowheads="1"/>
          </p:cNvSpPr>
          <p:nvPr/>
        </p:nvSpPr>
        <p:spPr bwMode="auto">
          <a:xfrm>
            <a:off x="1350963"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918" name="Rectangle 2117">
            <a:extLst>
              <a:ext uri="{FF2B5EF4-FFF2-40B4-BE49-F238E27FC236}">
                <a16:creationId xmlns:a16="http://schemas.microsoft.com/office/drawing/2014/main" id="{FEC66945-A943-6FA0-E0E0-5610037F1C28}"/>
              </a:ext>
            </a:extLst>
          </p:cNvPr>
          <p:cNvSpPr>
            <a:spLocks noChangeArrowheads="1"/>
          </p:cNvSpPr>
          <p:nvPr/>
        </p:nvSpPr>
        <p:spPr bwMode="auto">
          <a:xfrm>
            <a:off x="1431926" y="2981326"/>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919" name="Rectangle 2118">
            <a:extLst>
              <a:ext uri="{FF2B5EF4-FFF2-40B4-BE49-F238E27FC236}">
                <a16:creationId xmlns:a16="http://schemas.microsoft.com/office/drawing/2014/main" id="{D4DFC788-736C-D1E3-6FC6-70FF6A8F5029}"/>
              </a:ext>
            </a:extLst>
          </p:cNvPr>
          <p:cNvSpPr>
            <a:spLocks noChangeArrowheads="1"/>
          </p:cNvSpPr>
          <p:nvPr/>
        </p:nvSpPr>
        <p:spPr bwMode="auto">
          <a:xfrm>
            <a:off x="1504951"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20" name="Rectangle 2119">
            <a:extLst>
              <a:ext uri="{FF2B5EF4-FFF2-40B4-BE49-F238E27FC236}">
                <a16:creationId xmlns:a16="http://schemas.microsoft.com/office/drawing/2014/main" id="{B81AE5B9-90F0-BEC5-278F-52B5E5B5DA13}"/>
              </a:ext>
            </a:extLst>
          </p:cNvPr>
          <p:cNvSpPr>
            <a:spLocks noChangeArrowheads="1"/>
          </p:cNvSpPr>
          <p:nvPr/>
        </p:nvSpPr>
        <p:spPr bwMode="auto">
          <a:xfrm>
            <a:off x="1544638"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921" name="Rectangle 2120">
            <a:extLst>
              <a:ext uri="{FF2B5EF4-FFF2-40B4-BE49-F238E27FC236}">
                <a16:creationId xmlns:a16="http://schemas.microsoft.com/office/drawing/2014/main" id="{188C9A33-1898-A93C-ECE2-14EB92BF1B7E}"/>
              </a:ext>
            </a:extLst>
          </p:cNvPr>
          <p:cNvSpPr>
            <a:spLocks noChangeArrowheads="1"/>
          </p:cNvSpPr>
          <p:nvPr/>
        </p:nvSpPr>
        <p:spPr bwMode="auto">
          <a:xfrm>
            <a:off x="1625601"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922" name="Rectangle 2121">
            <a:extLst>
              <a:ext uri="{FF2B5EF4-FFF2-40B4-BE49-F238E27FC236}">
                <a16:creationId xmlns:a16="http://schemas.microsoft.com/office/drawing/2014/main" id="{4AE96209-0F6A-6771-E7F1-96D3E1ACF373}"/>
              </a:ext>
            </a:extLst>
          </p:cNvPr>
          <p:cNvSpPr>
            <a:spLocks noChangeArrowheads="1"/>
          </p:cNvSpPr>
          <p:nvPr/>
        </p:nvSpPr>
        <p:spPr bwMode="auto">
          <a:xfrm>
            <a:off x="1665288"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23" name="Rectangle 2122">
            <a:extLst>
              <a:ext uri="{FF2B5EF4-FFF2-40B4-BE49-F238E27FC236}">
                <a16:creationId xmlns:a16="http://schemas.microsoft.com/office/drawing/2014/main" id="{3A6DED88-309F-8191-4869-B73B53E98445}"/>
              </a:ext>
            </a:extLst>
          </p:cNvPr>
          <p:cNvSpPr>
            <a:spLocks noChangeArrowheads="1"/>
          </p:cNvSpPr>
          <p:nvPr/>
        </p:nvSpPr>
        <p:spPr bwMode="auto">
          <a:xfrm>
            <a:off x="1704976"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924" name="Rectangle 2123">
            <a:extLst>
              <a:ext uri="{FF2B5EF4-FFF2-40B4-BE49-F238E27FC236}">
                <a16:creationId xmlns:a16="http://schemas.microsoft.com/office/drawing/2014/main" id="{DE469C0B-D378-5175-726C-78C20E66AD72}"/>
              </a:ext>
            </a:extLst>
          </p:cNvPr>
          <p:cNvSpPr>
            <a:spLocks noChangeArrowheads="1"/>
          </p:cNvSpPr>
          <p:nvPr/>
        </p:nvSpPr>
        <p:spPr bwMode="auto">
          <a:xfrm>
            <a:off x="1785938" y="2981326"/>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925" name="Rectangle 2124">
            <a:extLst>
              <a:ext uri="{FF2B5EF4-FFF2-40B4-BE49-F238E27FC236}">
                <a16:creationId xmlns:a16="http://schemas.microsoft.com/office/drawing/2014/main" id="{1E62D1DF-4590-E498-E9C0-054E734B43FC}"/>
              </a:ext>
            </a:extLst>
          </p:cNvPr>
          <p:cNvSpPr>
            <a:spLocks noChangeArrowheads="1"/>
          </p:cNvSpPr>
          <p:nvPr/>
        </p:nvSpPr>
        <p:spPr bwMode="auto">
          <a:xfrm>
            <a:off x="1835151" y="2981326"/>
            <a:ext cx="114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io</a:t>
            </a:r>
            <a:endParaRPr kumimoji="0" lang="en-US" altLang="en-US" sz="1800" b="0" i="0" u="none" strike="noStrike" cap="none" normalizeH="0" baseline="0">
              <a:ln>
                <a:noFill/>
              </a:ln>
              <a:effectLst/>
            </a:endParaRPr>
          </a:p>
        </p:txBody>
      </p:sp>
      <p:sp>
        <p:nvSpPr>
          <p:cNvPr id="2926" name="Rectangle 2125">
            <a:extLst>
              <a:ext uri="{FF2B5EF4-FFF2-40B4-BE49-F238E27FC236}">
                <a16:creationId xmlns:a16="http://schemas.microsoft.com/office/drawing/2014/main" id="{B36C940E-7D6C-3A92-58EF-99FA8C1660F3}"/>
              </a:ext>
            </a:extLst>
          </p:cNvPr>
          <p:cNvSpPr>
            <a:spLocks noChangeArrowheads="1"/>
          </p:cNvSpPr>
          <p:nvPr/>
        </p:nvSpPr>
        <p:spPr bwMode="auto">
          <a:xfrm>
            <a:off x="1947863" y="2981326"/>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927" name="Rectangle 2126">
            <a:extLst>
              <a:ext uri="{FF2B5EF4-FFF2-40B4-BE49-F238E27FC236}">
                <a16:creationId xmlns:a16="http://schemas.microsoft.com/office/drawing/2014/main" id="{3DC62567-F897-BB59-A242-8E78854E247D}"/>
              </a:ext>
            </a:extLst>
          </p:cNvPr>
          <p:cNvSpPr>
            <a:spLocks noChangeArrowheads="1"/>
          </p:cNvSpPr>
          <p:nvPr/>
        </p:nvSpPr>
        <p:spPr bwMode="auto">
          <a:xfrm>
            <a:off x="1997076"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28" name="Rectangle 2127">
            <a:extLst>
              <a:ext uri="{FF2B5EF4-FFF2-40B4-BE49-F238E27FC236}">
                <a16:creationId xmlns:a16="http://schemas.microsoft.com/office/drawing/2014/main" id="{CF456C95-BF61-1164-1047-878CD840C07A}"/>
              </a:ext>
            </a:extLst>
          </p:cNvPr>
          <p:cNvSpPr>
            <a:spLocks noChangeArrowheads="1"/>
          </p:cNvSpPr>
          <p:nvPr/>
        </p:nvSpPr>
        <p:spPr bwMode="auto">
          <a:xfrm>
            <a:off x="2036763" y="29813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929" name="Rectangle 2128">
            <a:extLst>
              <a:ext uri="{FF2B5EF4-FFF2-40B4-BE49-F238E27FC236}">
                <a16:creationId xmlns:a16="http://schemas.microsoft.com/office/drawing/2014/main" id="{BD53046A-92F3-DD44-BE5E-C8EEEFFC7E0D}"/>
              </a:ext>
            </a:extLst>
          </p:cNvPr>
          <p:cNvSpPr>
            <a:spLocks noChangeArrowheads="1"/>
          </p:cNvSpPr>
          <p:nvPr/>
        </p:nvSpPr>
        <p:spPr bwMode="auto">
          <a:xfrm>
            <a:off x="2135188" y="2981326"/>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930" name="Rectangle 2129">
            <a:extLst>
              <a:ext uri="{FF2B5EF4-FFF2-40B4-BE49-F238E27FC236}">
                <a16:creationId xmlns:a16="http://schemas.microsoft.com/office/drawing/2014/main" id="{B6A1C91D-300C-0D45-BA8D-C2F39B3699F7}"/>
              </a:ext>
            </a:extLst>
          </p:cNvPr>
          <p:cNvSpPr>
            <a:spLocks noChangeArrowheads="1"/>
          </p:cNvSpPr>
          <p:nvPr/>
        </p:nvSpPr>
        <p:spPr bwMode="auto">
          <a:xfrm>
            <a:off x="2222501"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31" name="Rectangle 2130">
            <a:extLst>
              <a:ext uri="{FF2B5EF4-FFF2-40B4-BE49-F238E27FC236}">
                <a16:creationId xmlns:a16="http://schemas.microsoft.com/office/drawing/2014/main" id="{26331DC1-DA82-56D1-5738-8768826BD8B1}"/>
              </a:ext>
            </a:extLst>
          </p:cNvPr>
          <p:cNvSpPr>
            <a:spLocks noChangeArrowheads="1"/>
          </p:cNvSpPr>
          <p:nvPr/>
        </p:nvSpPr>
        <p:spPr bwMode="auto">
          <a:xfrm>
            <a:off x="2263776"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932" name="Rectangle 2131">
            <a:extLst>
              <a:ext uri="{FF2B5EF4-FFF2-40B4-BE49-F238E27FC236}">
                <a16:creationId xmlns:a16="http://schemas.microsoft.com/office/drawing/2014/main" id="{1BF77EE7-AE76-8741-BB24-EB6AFF385FC0}"/>
              </a:ext>
            </a:extLst>
          </p:cNvPr>
          <p:cNvSpPr>
            <a:spLocks noChangeArrowheads="1"/>
          </p:cNvSpPr>
          <p:nvPr/>
        </p:nvSpPr>
        <p:spPr bwMode="auto">
          <a:xfrm>
            <a:off x="2303463"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933" name="Rectangle 2132">
            <a:extLst>
              <a:ext uri="{FF2B5EF4-FFF2-40B4-BE49-F238E27FC236}">
                <a16:creationId xmlns:a16="http://schemas.microsoft.com/office/drawing/2014/main" id="{F2B4C3C0-5D97-14D2-C863-DD99024689CF}"/>
              </a:ext>
            </a:extLst>
          </p:cNvPr>
          <p:cNvSpPr>
            <a:spLocks noChangeArrowheads="1"/>
          </p:cNvSpPr>
          <p:nvPr/>
        </p:nvSpPr>
        <p:spPr bwMode="auto">
          <a:xfrm>
            <a:off x="2384426" y="2981326"/>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934" name="Rectangle 2133">
            <a:extLst>
              <a:ext uri="{FF2B5EF4-FFF2-40B4-BE49-F238E27FC236}">
                <a16:creationId xmlns:a16="http://schemas.microsoft.com/office/drawing/2014/main" id="{3178738A-4596-F738-4147-0F1C25A4707A}"/>
              </a:ext>
            </a:extLst>
          </p:cNvPr>
          <p:cNvSpPr>
            <a:spLocks noChangeArrowheads="1"/>
          </p:cNvSpPr>
          <p:nvPr/>
        </p:nvSpPr>
        <p:spPr bwMode="auto">
          <a:xfrm>
            <a:off x="2433638"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35" name="Rectangle 2134">
            <a:extLst>
              <a:ext uri="{FF2B5EF4-FFF2-40B4-BE49-F238E27FC236}">
                <a16:creationId xmlns:a16="http://schemas.microsoft.com/office/drawing/2014/main" id="{CD6E2E20-CBDF-9D6F-AD3B-DC6CCF4AD6A3}"/>
              </a:ext>
            </a:extLst>
          </p:cNvPr>
          <p:cNvSpPr>
            <a:spLocks noChangeArrowheads="1"/>
          </p:cNvSpPr>
          <p:nvPr/>
        </p:nvSpPr>
        <p:spPr bwMode="auto">
          <a:xfrm>
            <a:off x="2473326" y="29813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936" name="Rectangle 2135">
            <a:extLst>
              <a:ext uri="{FF2B5EF4-FFF2-40B4-BE49-F238E27FC236}">
                <a16:creationId xmlns:a16="http://schemas.microsoft.com/office/drawing/2014/main" id="{3807DE7D-2DEA-2F39-0601-6A137EDCC34E}"/>
              </a:ext>
            </a:extLst>
          </p:cNvPr>
          <p:cNvSpPr>
            <a:spLocks noChangeArrowheads="1"/>
          </p:cNvSpPr>
          <p:nvPr/>
        </p:nvSpPr>
        <p:spPr bwMode="auto">
          <a:xfrm>
            <a:off x="2570163" y="29813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937" name="Rectangle 2136">
            <a:extLst>
              <a:ext uri="{FF2B5EF4-FFF2-40B4-BE49-F238E27FC236}">
                <a16:creationId xmlns:a16="http://schemas.microsoft.com/office/drawing/2014/main" id="{94FA9380-7C49-2D0E-2B6C-5B7AE2AE601B}"/>
              </a:ext>
            </a:extLst>
          </p:cNvPr>
          <p:cNvSpPr>
            <a:spLocks noChangeArrowheads="1"/>
          </p:cNvSpPr>
          <p:nvPr/>
        </p:nvSpPr>
        <p:spPr bwMode="auto">
          <a:xfrm>
            <a:off x="2668588" y="2981326"/>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938" name="Rectangle 2137">
            <a:extLst>
              <a:ext uri="{FF2B5EF4-FFF2-40B4-BE49-F238E27FC236}">
                <a16:creationId xmlns:a16="http://schemas.microsoft.com/office/drawing/2014/main" id="{B8B8B540-9CFA-DCFE-2176-46F3E5277CB9}"/>
              </a:ext>
            </a:extLst>
          </p:cNvPr>
          <p:cNvSpPr>
            <a:spLocks noChangeArrowheads="1"/>
          </p:cNvSpPr>
          <p:nvPr/>
        </p:nvSpPr>
        <p:spPr bwMode="auto">
          <a:xfrm>
            <a:off x="876301" y="3273426"/>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939" name="Rectangle 2138">
            <a:extLst>
              <a:ext uri="{FF2B5EF4-FFF2-40B4-BE49-F238E27FC236}">
                <a16:creationId xmlns:a16="http://schemas.microsoft.com/office/drawing/2014/main" id="{A513AD88-F1E7-C104-AB36-6B17E410D6D3}"/>
              </a:ext>
            </a:extLst>
          </p:cNvPr>
          <p:cNvSpPr>
            <a:spLocks noChangeArrowheads="1"/>
          </p:cNvSpPr>
          <p:nvPr/>
        </p:nvSpPr>
        <p:spPr bwMode="auto">
          <a:xfrm>
            <a:off x="985838" y="3265488"/>
            <a:ext cx="2047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Me</a:t>
            </a:r>
            <a:endParaRPr kumimoji="0" lang="en-US" altLang="en-US" sz="1800" b="0" i="0" u="none" strike="noStrike" cap="none" normalizeH="0" baseline="0">
              <a:ln>
                <a:noFill/>
              </a:ln>
              <a:effectLst/>
            </a:endParaRPr>
          </a:p>
        </p:txBody>
      </p:sp>
      <p:sp>
        <p:nvSpPr>
          <p:cNvPr id="2940" name="Rectangle 2139">
            <a:extLst>
              <a:ext uri="{FF2B5EF4-FFF2-40B4-BE49-F238E27FC236}">
                <a16:creationId xmlns:a16="http://schemas.microsoft.com/office/drawing/2014/main" id="{86CF0F87-E138-F686-C8D2-7EAC35C8872A}"/>
              </a:ext>
            </a:extLst>
          </p:cNvPr>
          <p:cNvSpPr>
            <a:spLocks noChangeArrowheads="1"/>
          </p:cNvSpPr>
          <p:nvPr/>
        </p:nvSpPr>
        <p:spPr bwMode="auto">
          <a:xfrm>
            <a:off x="1189038"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941" name="Rectangle 2140">
            <a:extLst>
              <a:ext uri="{FF2B5EF4-FFF2-40B4-BE49-F238E27FC236}">
                <a16:creationId xmlns:a16="http://schemas.microsoft.com/office/drawing/2014/main" id="{DDF626D2-858A-4799-1253-FB48638E8B51}"/>
              </a:ext>
            </a:extLst>
          </p:cNvPr>
          <p:cNvSpPr>
            <a:spLocks noChangeArrowheads="1"/>
          </p:cNvSpPr>
          <p:nvPr/>
        </p:nvSpPr>
        <p:spPr bwMode="auto">
          <a:xfrm>
            <a:off x="1270001" y="326548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942" name="Rectangle 2141">
            <a:extLst>
              <a:ext uri="{FF2B5EF4-FFF2-40B4-BE49-F238E27FC236}">
                <a16:creationId xmlns:a16="http://schemas.microsoft.com/office/drawing/2014/main" id="{C19C2C5C-6541-4D52-1F26-AE701EC75C93}"/>
              </a:ext>
            </a:extLst>
          </p:cNvPr>
          <p:cNvSpPr>
            <a:spLocks noChangeArrowheads="1"/>
          </p:cNvSpPr>
          <p:nvPr/>
        </p:nvSpPr>
        <p:spPr bwMode="auto">
          <a:xfrm>
            <a:off x="1343026"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2943" name="Rectangle 2142">
            <a:extLst>
              <a:ext uri="{FF2B5EF4-FFF2-40B4-BE49-F238E27FC236}">
                <a16:creationId xmlns:a16="http://schemas.microsoft.com/office/drawing/2014/main" id="{35B9289C-9E9E-FDA5-7E7F-69DE682F3D48}"/>
              </a:ext>
            </a:extLst>
          </p:cNvPr>
          <p:cNvSpPr>
            <a:spLocks noChangeArrowheads="1"/>
          </p:cNvSpPr>
          <p:nvPr/>
        </p:nvSpPr>
        <p:spPr bwMode="auto">
          <a:xfrm>
            <a:off x="1423988" y="326548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944" name="Rectangle 2143">
            <a:extLst>
              <a:ext uri="{FF2B5EF4-FFF2-40B4-BE49-F238E27FC236}">
                <a16:creationId xmlns:a16="http://schemas.microsoft.com/office/drawing/2014/main" id="{555E3E33-B6BE-3A7F-355C-1ACD2914A6C2}"/>
              </a:ext>
            </a:extLst>
          </p:cNvPr>
          <p:cNvSpPr>
            <a:spLocks noChangeArrowheads="1"/>
          </p:cNvSpPr>
          <p:nvPr/>
        </p:nvSpPr>
        <p:spPr bwMode="auto">
          <a:xfrm>
            <a:off x="147320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945" name="Rectangle 2144">
            <a:extLst>
              <a:ext uri="{FF2B5EF4-FFF2-40B4-BE49-F238E27FC236}">
                <a16:creationId xmlns:a16="http://schemas.microsoft.com/office/drawing/2014/main" id="{C86FC8CE-2DCD-B9E2-1C76-D675337F9349}"/>
              </a:ext>
            </a:extLst>
          </p:cNvPr>
          <p:cNvSpPr>
            <a:spLocks noChangeArrowheads="1"/>
          </p:cNvSpPr>
          <p:nvPr/>
        </p:nvSpPr>
        <p:spPr bwMode="auto">
          <a:xfrm>
            <a:off x="1552576"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946" name="Rectangle 2145">
            <a:extLst>
              <a:ext uri="{FF2B5EF4-FFF2-40B4-BE49-F238E27FC236}">
                <a16:creationId xmlns:a16="http://schemas.microsoft.com/office/drawing/2014/main" id="{EDABECDC-B3C3-ED56-96AE-FD907360A1F2}"/>
              </a:ext>
            </a:extLst>
          </p:cNvPr>
          <p:cNvSpPr>
            <a:spLocks noChangeArrowheads="1"/>
          </p:cNvSpPr>
          <p:nvPr/>
        </p:nvSpPr>
        <p:spPr bwMode="auto">
          <a:xfrm>
            <a:off x="1635126" y="32654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947" name="Rectangle 2146">
            <a:extLst>
              <a:ext uri="{FF2B5EF4-FFF2-40B4-BE49-F238E27FC236}">
                <a16:creationId xmlns:a16="http://schemas.microsoft.com/office/drawing/2014/main" id="{B0A9F5AA-9B2C-240B-DE6F-3D692D999B64}"/>
              </a:ext>
            </a:extLst>
          </p:cNvPr>
          <p:cNvSpPr>
            <a:spLocks noChangeArrowheads="1"/>
          </p:cNvSpPr>
          <p:nvPr/>
        </p:nvSpPr>
        <p:spPr bwMode="auto">
          <a:xfrm>
            <a:off x="1666876"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948" name="Rectangle 2147">
            <a:extLst>
              <a:ext uri="{FF2B5EF4-FFF2-40B4-BE49-F238E27FC236}">
                <a16:creationId xmlns:a16="http://schemas.microsoft.com/office/drawing/2014/main" id="{08037CEA-140B-CE54-7346-750E79A19265}"/>
              </a:ext>
            </a:extLst>
          </p:cNvPr>
          <p:cNvSpPr>
            <a:spLocks noChangeArrowheads="1"/>
          </p:cNvSpPr>
          <p:nvPr/>
        </p:nvSpPr>
        <p:spPr bwMode="auto">
          <a:xfrm>
            <a:off x="1747838" y="32654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49" name="Rectangle 2148">
            <a:extLst>
              <a:ext uri="{FF2B5EF4-FFF2-40B4-BE49-F238E27FC236}">
                <a16:creationId xmlns:a16="http://schemas.microsoft.com/office/drawing/2014/main" id="{F25D577F-457D-F472-CAC0-5519790DD98D}"/>
              </a:ext>
            </a:extLst>
          </p:cNvPr>
          <p:cNvSpPr>
            <a:spLocks noChangeArrowheads="1"/>
          </p:cNvSpPr>
          <p:nvPr/>
        </p:nvSpPr>
        <p:spPr bwMode="auto">
          <a:xfrm>
            <a:off x="1787526"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950" name="Rectangle 2149">
            <a:extLst>
              <a:ext uri="{FF2B5EF4-FFF2-40B4-BE49-F238E27FC236}">
                <a16:creationId xmlns:a16="http://schemas.microsoft.com/office/drawing/2014/main" id="{2D13214F-16BB-43D6-520B-3442C2EEB989}"/>
              </a:ext>
            </a:extLst>
          </p:cNvPr>
          <p:cNvSpPr>
            <a:spLocks noChangeArrowheads="1"/>
          </p:cNvSpPr>
          <p:nvPr/>
        </p:nvSpPr>
        <p:spPr bwMode="auto">
          <a:xfrm>
            <a:off x="1870076" y="32654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951" name="Rectangle 2150">
            <a:extLst>
              <a:ext uri="{FF2B5EF4-FFF2-40B4-BE49-F238E27FC236}">
                <a16:creationId xmlns:a16="http://schemas.microsoft.com/office/drawing/2014/main" id="{0D7BCEE2-7DF9-436B-34B1-B9BEC79CDE43}"/>
              </a:ext>
            </a:extLst>
          </p:cNvPr>
          <p:cNvSpPr>
            <a:spLocks noChangeArrowheads="1"/>
          </p:cNvSpPr>
          <p:nvPr/>
        </p:nvSpPr>
        <p:spPr bwMode="auto">
          <a:xfrm>
            <a:off x="1901826" y="326548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952" name="Rectangle 2151">
            <a:extLst>
              <a:ext uri="{FF2B5EF4-FFF2-40B4-BE49-F238E27FC236}">
                <a16:creationId xmlns:a16="http://schemas.microsoft.com/office/drawing/2014/main" id="{A7054F76-B540-5BCF-35CF-53DB17674816}"/>
              </a:ext>
            </a:extLst>
          </p:cNvPr>
          <p:cNvSpPr>
            <a:spLocks noChangeArrowheads="1"/>
          </p:cNvSpPr>
          <p:nvPr/>
        </p:nvSpPr>
        <p:spPr bwMode="auto">
          <a:xfrm>
            <a:off x="197485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953" name="Rectangle 2152">
            <a:extLst>
              <a:ext uri="{FF2B5EF4-FFF2-40B4-BE49-F238E27FC236}">
                <a16:creationId xmlns:a16="http://schemas.microsoft.com/office/drawing/2014/main" id="{148B8061-50DE-41B9-2287-EB04B856EA5D}"/>
              </a:ext>
            </a:extLst>
          </p:cNvPr>
          <p:cNvSpPr>
            <a:spLocks noChangeArrowheads="1"/>
          </p:cNvSpPr>
          <p:nvPr/>
        </p:nvSpPr>
        <p:spPr bwMode="auto">
          <a:xfrm>
            <a:off x="2055813"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954" name="Rectangle 2153">
            <a:extLst>
              <a:ext uri="{FF2B5EF4-FFF2-40B4-BE49-F238E27FC236}">
                <a16:creationId xmlns:a16="http://schemas.microsoft.com/office/drawing/2014/main" id="{C65F0414-EF83-91B1-CE66-594765741B00}"/>
              </a:ext>
            </a:extLst>
          </p:cNvPr>
          <p:cNvSpPr>
            <a:spLocks noChangeArrowheads="1"/>
          </p:cNvSpPr>
          <p:nvPr/>
        </p:nvSpPr>
        <p:spPr bwMode="auto">
          <a:xfrm>
            <a:off x="2136776" y="326548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955" name="Rectangle 2154">
            <a:extLst>
              <a:ext uri="{FF2B5EF4-FFF2-40B4-BE49-F238E27FC236}">
                <a16:creationId xmlns:a16="http://schemas.microsoft.com/office/drawing/2014/main" id="{D7DE5E32-5729-B824-5774-76A254192E3A}"/>
              </a:ext>
            </a:extLst>
          </p:cNvPr>
          <p:cNvSpPr>
            <a:spLocks noChangeArrowheads="1"/>
          </p:cNvSpPr>
          <p:nvPr/>
        </p:nvSpPr>
        <p:spPr bwMode="auto">
          <a:xfrm>
            <a:off x="220980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956" name="Rectangle 2155">
            <a:extLst>
              <a:ext uri="{FF2B5EF4-FFF2-40B4-BE49-F238E27FC236}">
                <a16:creationId xmlns:a16="http://schemas.microsoft.com/office/drawing/2014/main" id="{8D1B3255-A3A5-D63C-D122-F5221AB1B9F4}"/>
              </a:ext>
            </a:extLst>
          </p:cNvPr>
          <p:cNvSpPr>
            <a:spLocks noChangeArrowheads="1"/>
          </p:cNvSpPr>
          <p:nvPr/>
        </p:nvSpPr>
        <p:spPr bwMode="auto">
          <a:xfrm>
            <a:off x="2290763" y="32654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957" name="Rectangle 2156">
            <a:extLst>
              <a:ext uri="{FF2B5EF4-FFF2-40B4-BE49-F238E27FC236}">
                <a16:creationId xmlns:a16="http://schemas.microsoft.com/office/drawing/2014/main" id="{5BB8D003-26A9-93CC-DD1F-F472222F54E3}"/>
              </a:ext>
            </a:extLst>
          </p:cNvPr>
          <p:cNvSpPr>
            <a:spLocks noChangeArrowheads="1"/>
          </p:cNvSpPr>
          <p:nvPr/>
        </p:nvSpPr>
        <p:spPr bwMode="auto">
          <a:xfrm>
            <a:off x="2370138" y="3265488"/>
            <a:ext cx="2032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RE</a:t>
            </a:r>
            <a:endParaRPr kumimoji="0" lang="en-US" altLang="en-US" sz="1800" b="0" i="0" u="none" strike="noStrike" cap="none" normalizeH="0" baseline="0">
              <a:ln>
                <a:noFill/>
              </a:ln>
              <a:effectLst/>
            </a:endParaRPr>
          </a:p>
        </p:txBody>
      </p:sp>
      <p:sp>
        <p:nvSpPr>
          <p:cNvPr id="2958" name="Rectangle 2157">
            <a:extLst>
              <a:ext uri="{FF2B5EF4-FFF2-40B4-BE49-F238E27FC236}">
                <a16:creationId xmlns:a16="http://schemas.microsoft.com/office/drawing/2014/main" id="{9B547683-90A6-7A59-C47E-1BBA2F5FF93A}"/>
              </a:ext>
            </a:extLst>
          </p:cNvPr>
          <p:cNvSpPr>
            <a:spLocks noChangeArrowheads="1"/>
          </p:cNvSpPr>
          <p:nvPr/>
        </p:nvSpPr>
        <p:spPr bwMode="auto">
          <a:xfrm>
            <a:off x="2571751" y="3265488"/>
            <a:ext cx="1476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CI</a:t>
            </a:r>
            <a:endParaRPr kumimoji="0" lang="en-US" altLang="en-US" sz="1800" b="0" i="0" u="none" strike="noStrike" cap="none" normalizeH="0" baseline="0">
              <a:ln>
                <a:noFill/>
              </a:ln>
              <a:effectLst/>
            </a:endParaRPr>
          </a:p>
        </p:txBody>
      </p:sp>
      <p:sp>
        <p:nvSpPr>
          <p:cNvPr id="2959" name="Rectangle 2158">
            <a:extLst>
              <a:ext uri="{FF2B5EF4-FFF2-40B4-BE49-F238E27FC236}">
                <a16:creationId xmlns:a16="http://schemas.microsoft.com/office/drawing/2014/main" id="{B40BA07F-A250-4C9E-3C5F-1FD505E294F3}"/>
              </a:ext>
            </a:extLst>
          </p:cNvPr>
          <p:cNvSpPr>
            <a:spLocks noChangeArrowheads="1"/>
          </p:cNvSpPr>
          <p:nvPr/>
        </p:nvSpPr>
        <p:spPr bwMode="auto">
          <a:xfrm>
            <a:off x="2717801" y="3265488"/>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960" name="Rectangle 2159">
            <a:extLst>
              <a:ext uri="{FF2B5EF4-FFF2-40B4-BE49-F238E27FC236}">
                <a16:creationId xmlns:a16="http://schemas.microsoft.com/office/drawing/2014/main" id="{B8AD1BFC-E8E5-88BA-4B39-3B9CF46E38E5}"/>
              </a:ext>
            </a:extLst>
          </p:cNvPr>
          <p:cNvSpPr>
            <a:spLocks noChangeArrowheads="1"/>
          </p:cNvSpPr>
          <p:nvPr/>
        </p:nvSpPr>
        <p:spPr bwMode="auto">
          <a:xfrm>
            <a:off x="2814638" y="3265488"/>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961" name="Rectangle 2160">
            <a:extLst>
              <a:ext uri="{FF2B5EF4-FFF2-40B4-BE49-F238E27FC236}">
                <a16:creationId xmlns:a16="http://schemas.microsoft.com/office/drawing/2014/main" id="{41B888B0-598B-06FD-4E35-ED60A428D730}"/>
              </a:ext>
            </a:extLst>
          </p:cNvPr>
          <p:cNvSpPr>
            <a:spLocks noChangeArrowheads="1"/>
          </p:cNvSpPr>
          <p:nvPr/>
        </p:nvSpPr>
        <p:spPr bwMode="auto">
          <a:xfrm>
            <a:off x="2903538" y="32654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62" name="Rectangle 2161">
            <a:extLst>
              <a:ext uri="{FF2B5EF4-FFF2-40B4-BE49-F238E27FC236}">
                <a16:creationId xmlns:a16="http://schemas.microsoft.com/office/drawing/2014/main" id="{52641679-E663-99BB-A66F-180B727DC5A9}"/>
              </a:ext>
            </a:extLst>
          </p:cNvPr>
          <p:cNvSpPr>
            <a:spLocks noChangeArrowheads="1"/>
          </p:cNvSpPr>
          <p:nvPr/>
        </p:nvSpPr>
        <p:spPr bwMode="auto">
          <a:xfrm>
            <a:off x="2943226" y="326548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2963" name="Rectangle 2162">
            <a:extLst>
              <a:ext uri="{FF2B5EF4-FFF2-40B4-BE49-F238E27FC236}">
                <a16:creationId xmlns:a16="http://schemas.microsoft.com/office/drawing/2014/main" id="{46E6FF1C-873B-2FB5-556F-872EE6418F5C}"/>
              </a:ext>
            </a:extLst>
          </p:cNvPr>
          <p:cNvSpPr>
            <a:spLocks noChangeArrowheads="1"/>
          </p:cNvSpPr>
          <p:nvPr/>
        </p:nvSpPr>
        <p:spPr bwMode="auto">
          <a:xfrm>
            <a:off x="301625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2964" name="Rectangle 2163">
            <a:extLst>
              <a:ext uri="{FF2B5EF4-FFF2-40B4-BE49-F238E27FC236}">
                <a16:creationId xmlns:a16="http://schemas.microsoft.com/office/drawing/2014/main" id="{F8664DDC-8E80-6F2E-0EE0-22BCF571EC4D}"/>
              </a:ext>
            </a:extLst>
          </p:cNvPr>
          <p:cNvSpPr>
            <a:spLocks noChangeArrowheads="1"/>
          </p:cNvSpPr>
          <p:nvPr/>
        </p:nvSpPr>
        <p:spPr bwMode="auto">
          <a:xfrm>
            <a:off x="3097213" y="32654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965" name="Rectangle 2164">
            <a:extLst>
              <a:ext uri="{FF2B5EF4-FFF2-40B4-BE49-F238E27FC236}">
                <a16:creationId xmlns:a16="http://schemas.microsoft.com/office/drawing/2014/main" id="{50FF6E26-F73F-8D09-033D-88F907B0944B}"/>
              </a:ext>
            </a:extLst>
          </p:cNvPr>
          <p:cNvSpPr>
            <a:spLocks noChangeArrowheads="1"/>
          </p:cNvSpPr>
          <p:nvPr/>
        </p:nvSpPr>
        <p:spPr bwMode="auto">
          <a:xfrm>
            <a:off x="313690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2966" name="Rectangle 2165">
            <a:extLst>
              <a:ext uri="{FF2B5EF4-FFF2-40B4-BE49-F238E27FC236}">
                <a16:creationId xmlns:a16="http://schemas.microsoft.com/office/drawing/2014/main" id="{F991DDC3-0CB2-0EAB-A455-047DDE51257D}"/>
              </a:ext>
            </a:extLst>
          </p:cNvPr>
          <p:cNvSpPr>
            <a:spLocks noChangeArrowheads="1"/>
          </p:cNvSpPr>
          <p:nvPr/>
        </p:nvSpPr>
        <p:spPr bwMode="auto">
          <a:xfrm>
            <a:off x="876301" y="3556001"/>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967" name="Rectangle 2166">
            <a:extLst>
              <a:ext uri="{FF2B5EF4-FFF2-40B4-BE49-F238E27FC236}">
                <a16:creationId xmlns:a16="http://schemas.microsoft.com/office/drawing/2014/main" id="{EFF4F741-9B00-5B3F-793D-68E9F4296C52}"/>
              </a:ext>
            </a:extLst>
          </p:cNvPr>
          <p:cNvSpPr>
            <a:spLocks noChangeArrowheads="1"/>
          </p:cNvSpPr>
          <p:nvPr/>
        </p:nvSpPr>
        <p:spPr bwMode="auto">
          <a:xfrm>
            <a:off x="985838" y="3548063"/>
            <a:ext cx="1714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Sc</a:t>
            </a:r>
            <a:endParaRPr kumimoji="0" lang="en-US" altLang="en-US" sz="1800" b="0" i="0" u="none" strike="noStrike" cap="none" normalizeH="0" baseline="0">
              <a:ln>
                <a:noFill/>
              </a:ln>
              <a:effectLst/>
            </a:endParaRPr>
          </a:p>
        </p:txBody>
      </p:sp>
      <p:sp>
        <p:nvSpPr>
          <p:cNvPr id="2968" name="Rectangle 2167">
            <a:extLst>
              <a:ext uri="{FF2B5EF4-FFF2-40B4-BE49-F238E27FC236}">
                <a16:creationId xmlns:a16="http://schemas.microsoft.com/office/drawing/2014/main" id="{53E91E53-D4F2-C65E-95DD-2784B8F93AC1}"/>
              </a:ext>
            </a:extLst>
          </p:cNvPr>
          <p:cNvSpPr>
            <a:spLocks noChangeArrowheads="1"/>
          </p:cNvSpPr>
          <p:nvPr/>
        </p:nvSpPr>
        <p:spPr bwMode="auto">
          <a:xfrm>
            <a:off x="1155701" y="35480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969" name="Rectangle 2168">
            <a:extLst>
              <a:ext uri="{FF2B5EF4-FFF2-40B4-BE49-F238E27FC236}">
                <a16:creationId xmlns:a16="http://schemas.microsoft.com/office/drawing/2014/main" id="{0C86698F-5E48-33E1-AB78-31906DBD230A}"/>
              </a:ext>
            </a:extLst>
          </p:cNvPr>
          <p:cNvSpPr>
            <a:spLocks noChangeArrowheads="1"/>
          </p:cNvSpPr>
          <p:nvPr/>
        </p:nvSpPr>
        <p:spPr bwMode="auto">
          <a:xfrm>
            <a:off x="1204913"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970" name="Rectangle 2169">
            <a:extLst>
              <a:ext uri="{FF2B5EF4-FFF2-40B4-BE49-F238E27FC236}">
                <a16:creationId xmlns:a16="http://schemas.microsoft.com/office/drawing/2014/main" id="{B5044C66-D4F6-D4E9-2076-C24FCAF77F74}"/>
              </a:ext>
            </a:extLst>
          </p:cNvPr>
          <p:cNvSpPr>
            <a:spLocks noChangeArrowheads="1"/>
          </p:cNvSpPr>
          <p:nvPr/>
        </p:nvSpPr>
        <p:spPr bwMode="auto">
          <a:xfrm>
            <a:off x="1285876"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971" name="Rectangle 2170">
            <a:extLst>
              <a:ext uri="{FF2B5EF4-FFF2-40B4-BE49-F238E27FC236}">
                <a16:creationId xmlns:a16="http://schemas.microsoft.com/office/drawing/2014/main" id="{ADD4A7EE-D2D3-39A9-608A-B96701012039}"/>
              </a:ext>
            </a:extLst>
          </p:cNvPr>
          <p:cNvSpPr>
            <a:spLocks noChangeArrowheads="1"/>
          </p:cNvSpPr>
          <p:nvPr/>
        </p:nvSpPr>
        <p:spPr bwMode="auto">
          <a:xfrm>
            <a:off x="1366838"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972" name="Rectangle 2171">
            <a:extLst>
              <a:ext uri="{FF2B5EF4-FFF2-40B4-BE49-F238E27FC236}">
                <a16:creationId xmlns:a16="http://schemas.microsoft.com/office/drawing/2014/main" id="{09717199-BA7D-314E-7E61-77F9796300F2}"/>
              </a:ext>
            </a:extLst>
          </p:cNvPr>
          <p:cNvSpPr>
            <a:spLocks noChangeArrowheads="1"/>
          </p:cNvSpPr>
          <p:nvPr/>
        </p:nvSpPr>
        <p:spPr bwMode="auto">
          <a:xfrm>
            <a:off x="1449388" y="3548063"/>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973" name="Rectangle 2172">
            <a:extLst>
              <a:ext uri="{FF2B5EF4-FFF2-40B4-BE49-F238E27FC236}">
                <a16:creationId xmlns:a16="http://schemas.microsoft.com/office/drawing/2014/main" id="{7946619D-CE09-07EA-1139-276F652CFFF4}"/>
              </a:ext>
            </a:extLst>
          </p:cNvPr>
          <p:cNvSpPr>
            <a:spLocks noChangeArrowheads="1"/>
          </p:cNvSpPr>
          <p:nvPr/>
        </p:nvSpPr>
        <p:spPr bwMode="auto">
          <a:xfrm>
            <a:off x="1481138"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974" name="Rectangle 2173">
            <a:extLst>
              <a:ext uri="{FF2B5EF4-FFF2-40B4-BE49-F238E27FC236}">
                <a16:creationId xmlns:a16="http://schemas.microsoft.com/office/drawing/2014/main" id="{D8232C80-F5D9-A4F2-12FD-63B720613A61}"/>
              </a:ext>
            </a:extLst>
          </p:cNvPr>
          <p:cNvSpPr>
            <a:spLocks noChangeArrowheads="1"/>
          </p:cNvSpPr>
          <p:nvPr/>
        </p:nvSpPr>
        <p:spPr bwMode="auto">
          <a:xfrm>
            <a:off x="1562101"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2975" name="Rectangle 2174">
            <a:extLst>
              <a:ext uri="{FF2B5EF4-FFF2-40B4-BE49-F238E27FC236}">
                <a16:creationId xmlns:a16="http://schemas.microsoft.com/office/drawing/2014/main" id="{D6C498AE-B773-247A-89A1-CC5CA28AB8DB}"/>
              </a:ext>
            </a:extLst>
          </p:cNvPr>
          <p:cNvSpPr>
            <a:spLocks noChangeArrowheads="1"/>
          </p:cNvSpPr>
          <p:nvPr/>
        </p:nvSpPr>
        <p:spPr bwMode="auto">
          <a:xfrm>
            <a:off x="1643063"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76" name="Rectangle 2175">
            <a:extLst>
              <a:ext uri="{FF2B5EF4-FFF2-40B4-BE49-F238E27FC236}">
                <a16:creationId xmlns:a16="http://schemas.microsoft.com/office/drawing/2014/main" id="{D5105CC6-F5A9-B44B-D354-535EB2F0FC0D}"/>
              </a:ext>
            </a:extLst>
          </p:cNvPr>
          <p:cNvSpPr>
            <a:spLocks noChangeArrowheads="1"/>
          </p:cNvSpPr>
          <p:nvPr/>
        </p:nvSpPr>
        <p:spPr bwMode="auto">
          <a:xfrm>
            <a:off x="1682751" y="35480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977" name="Rectangle 2176">
            <a:extLst>
              <a:ext uri="{FF2B5EF4-FFF2-40B4-BE49-F238E27FC236}">
                <a16:creationId xmlns:a16="http://schemas.microsoft.com/office/drawing/2014/main" id="{B6F4B881-A484-7F1B-82FC-BA2809CB0691}"/>
              </a:ext>
            </a:extLst>
          </p:cNvPr>
          <p:cNvSpPr>
            <a:spLocks noChangeArrowheads="1"/>
          </p:cNvSpPr>
          <p:nvPr/>
        </p:nvSpPr>
        <p:spPr bwMode="auto">
          <a:xfrm>
            <a:off x="1731963"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978" name="Rectangle 2177">
            <a:extLst>
              <a:ext uri="{FF2B5EF4-FFF2-40B4-BE49-F238E27FC236}">
                <a16:creationId xmlns:a16="http://schemas.microsoft.com/office/drawing/2014/main" id="{ADD1ABD7-564D-8D6D-6118-B3737DB5C7EA}"/>
              </a:ext>
            </a:extLst>
          </p:cNvPr>
          <p:cNvSpPr>
            <a:spLocks noChangeArrowheads="1"/>
          </p:cNvSpPr>
          <p:nvPr/>
        </p:nvSpPr>
        <p:spPr bwMode="auto">
          <a:xfrm>
            <a:off x="1812926" y="35480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979" name="Rectangle 2178">
            <a:extLst>
              <a:ext uri="{FF2B5EF4-FFF2-40B4-BE49-F238E27FC236}">
                <a16:creationId xmlns:a16="http://schemas.microsoft.com/office/drawing/2014/main" id="{FA27A4CA-ABD4-7A27-0CE1-E713BCED7580}"/>
              </a:ext>
            </a:extLst>
          </p:cNvPr>
          <p:cNvSpPr>
            <a:spLocks noChangeArrowheads="1"/>
          </p:cNvSpPr>
          <p:nvPr/>
        </p:nvSpPr>
        <p:spPr bwMode="auto">
          <a:xfrm>
            <a:off x="1885951"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2980" name="Rectangle 2179">
            <a:extLst>
              <a:ext uri="{FF2B5EF4-FFF2-40B4-BE49-F238E27FC236}">
                <a16:creationId xmlns:a16="http://schemas.microsoft.com/office/drawing/2014/main" id="{E6A2589D-8608-8DCB-15DB-48B420AFBF89}"/>
              </a:ext>
            </a:extLst>
          </p:cNvPr>
          <p:cNvSpPr>
            <a:spLocks noChangeArrowheads="1"/>
          </p:cNvSpPr>
          <p:nvPr/>
        </p:nvSpPr>
        <p:spPr bwMode="auto">
          <a:xfrm>
            <a:off x="1966913" y="3548063"/>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981" name="Rectangle 2180">
            <a:extLst>
              <a:ext uri="{FF2B5EF4-FFF2-40B4-BE49-F238E27FC236}">
                <a16:creationId xmlns:a16="http://schemas.microsoft.com/office/drawing/2014/main" id="{AF4D66F4-708B-41CC-DE10-B8A3E191B4E8}"/>
              </a:ext>
            </a:extLst>
          </p:cNvPr>
          <p:cNvSpPr>
            <a:spLocks noChangeArrowheads="1"/>
          </p:cNvSpPr>
          <p:nvPr/>
        </p:nvSpPr>
        <p:spPr bwMode="auto">
          <a:xfrm>
            <a:off x="1998663"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982" name="Rectangle 2181">
            <a:extLst>
              <a:ext uri="{FF2B5EF4-FFF2-40B4-BE49-F238E27FC236}">
                <a16:creationId xmlns:a16="http://schemas.microsoft.com/office/drawing/2014/main" id="{B901FF1C-8ECF-E42F-F926-30619795A6E6}"/>
              </a:ext>
            </a:extLst>
          </p:cNvPr>
          <p:cNvSpPr>
            <a:spLocks noChangeArrowheads="1"/>
          </p:cNvSpPr>
          <p:nvPr/>
        </p:nvSpPr>
        <p:spPr bwMode="auto">
          <a:xfrm>
            <a:off x="2038351"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83" name="Rectangle 2182">
            <a:extLst>
              <a:ext uri="{FF2B5EF4-FFF2-40B4-BE49-F238E27FC236}">
                <a16:creationId xmlns:a16="http://schemas.microsoft.com/office/drawing/2014/main" id="{F727D4D6-B72A-1A5B-2B3D-6D1446235B9C}"/>
              </a:ext>
            </a:extLst>
          </p:cNvPr>
          <p:cNvSpPr>
            <a:spLocks noChangeArrowheads="1"/>
          </p:cNvSpPr>
          <p:nvPr/>
        </p:nvSpPr>
        <p:spPr bwMode="auto">
          <a:xfrm>
            <a:off x="2078038"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984" name="Rectangle 2183">
            <a:extLst>
              <a:ext uri="{FF2B5EF4-FFF2-40B4-BE49-F238E27FC236}">
                <a16:creationId xmlns:a16="http://schemas.microsoft.com/office/drawing/2014/main" id="{D4EA7ED5-8439-4B71-37A1-A829586AB7E2}"/>
              </a:ext>
            </a:extLst>
          </p:cNvPr>
          <p:cNvSpPr>
            <a:spLocks noChangeArrowheads="1"/>
          </p:cNvSpPr>
          <p:nvPr/>
        </p:nvSpPr>
        <p:spPr bwMode="auto">
          <a:xfrm>
            <a:off x="2119313"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985" name="Rectangle 2184">
            <a:extLst>
              <a:ext uri="{FF2B5EF4-FFF2-40B4-BE49-F238E27FC236}">
                <a16:creationId xmlns:a16="http://schemas.microsoft.com/office/drawing/2014/main" id="{BB8DA85F-4E25-7D83-DB43-F6FE007B21BE}"/>
              </a:ext>
            </a:extLst>
          </p:cNvPr>
          <p:cNvSpPr>
            <a:spLocks noChangeArrowheads="1"/>
          </p:cNvSpPr>
          <p:nvPr/>
        </p:nvSpPr>
        <p:spPr bwMode="auto">
          <a:xfrm>
            <a:off x="2200276" y="35480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986" name="Rectangle 2185">
            <a:extLst>
              <a:ext uri="{FF2B5EF4-FFF2-40B4-BE49-F238E27FC236}">
                <a16:creationId xmlns:a16="http://schemas.microsoft.com/office/drawing/2014/main" id="{065A7013-488F-B327-D205-2858D63FF562}"/>
              </a:ext>
            </a:extLst>
          </p:cNvPr>
          <p:cNvSpPr>
            <a:spLocks noChangeArrowheads="1"/>
          </p:cNvSpPr>
          <p:nvPr/>
        </p:nvSpPr>
        <p:spPr bwMode="auto">
          <a:xfrm>
            <a:off x="2249488"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87" name="Rectangle 2186">
            <a:extLst>
              <a:ext uri="{FF2B5EF4-FFF2-40B4-BE49-F238E27FC236}">
                <a16:creationId xmlns:a16="http://schemas.microsoft.com/office/drawing/2014/main" id="{4442CC27-9E32-3B85-43DB-BDB00CCFA3FC}"/>
              </a:ext>
            </a:extLst>
          </p:cNvPr>
          <p:cNvSpPr>
            <a:spLocks noChangeArrowheads="1"/>
          </p:cNvSpPr>
          <p:nvPr/>
        </p:nvSpPr>
        <p:spPr bwMode="auto">
          <a:xfrm>
            <a:off x="2289176" y="3548063"/>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1" u="none" strike="noStrike" cap="none" normalizeH="0" baseline="0">
                <a:ln>
                  <a:noFill/>
                </a:ln>
                <a:effectLst/>
                <a:latin typeface="Arial Narrow Italic" panose="020B06060202020A0204" pitchFamily="34" charset="0"/>
              </a:rPr>
              <a:t>PI</a:t>
            </a:r>
            <a:endParaRPr kumimoji="0" lang="en-US" altLang="en-US" sz="1800" b="0" i="0" u="none" strike="noStrike" cap="none" normalizeH="0" baseline="0">
              <a:ln>
                <a:noFill/>
              </a:ln>
              <a:effectLst/>
            </a:endParaRPr>
          </a:p>
        </p:txBody>
      </p:sp>
      <p:sp>
        <p:nvSpPr>
          <p:cNvPr id="2988" name="Rectangle 2187">
            <a:extLst>
              <a:ext uri="{FF2B5EF4-FFF2-40B4-BE49-F238E27FC236}">
                <a16:creationId xmlns:a16="http://schemas.microsoft.com/office/drawing/2014/main" id="{01D1FEF6-6440-C2C5-E1A4-17854C826151}"/>
              </a:ext>
            </a:extLst>
          </p:cNvPr>
          <p:cNvSpPr>
            <a:spLocks noChangeArrowheads="1"/>
          </p:cNvSpPr>
          <p:nvPr/>
        </p:nvSpPr>
        <p:spPr bwMode="auto">
          <a:xfrm>
            <a:off x="2425701" y="3548063"/>
            <a:ext cx="1793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1" u="none" strike="noStrike" cap="none" normalizeH="0" baseline="0">
                <a:ln>
                  <a:noFill/>
                </a:ln>
                <a:effectLst/>
                <a:latin typeface="Arial Narrow Italic" panose="020B06060202020A0204" pitchFamily="34" charset="0"/>
              </a:rPr>
              <a:t>K3</a:t>
            </a:r>
            <a:endParaRPr kumimoji="0" lang="en-US" altLang="en-US" sz="1800" b="0" i="0" u="none" strike="noStrike" cap="none" normalizeH="0" baseline="0">
              <a:ln>
                <a:noFill/>
              </a:ln>
              <a:effectLst/>
            </a:endParaRPr>
          </a:p>
        </p:txBody>
      </p:sp>
      <p:sp>
        <p:nvSpPr>
          <p:cNvPr id="2989" name="Rectangle 2188">
            <a:extLst>
              <a:ext uri="{FF2B5EF4-FFF2-40B4-BE49-F238E27FC236}">
                <a16:creationId xmlns:a16="http://schemas.microsoft.com/office/drawing/2014/main" id="{CBF3A306-5A8C-06E9-6E3D-0FC16A89AF38}"/>
              </a:ext>
            </a:extLst>
          </p:cNvPr>
          <p:cNvSpPr>
            <a:spLocks noChangeArrowheads="1"/>
          </p:cNvSpPr>
          <p:nvPr/>
        </p:nvSpPr>
        <p:spPr bwMode="auto">
          <a:xfrm>
            <a:off x="2605088" y="3548063"/>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1" u="none" strike="noStrike" cap="none" normalizeH="0" baseline="0">
                <a:ln>
                  <a:noFill/>
                </a:ln>
                <a:effectLst/>
                <a:latin typeface="Arial Narrow Italic" panose="020B06060202020A0204" pitchFamily="34" charset="0"/>
              </a:rPr>
              <a:t>C</a:t>
            </a:r>
            <a:endParaRPr kumimoji="0" lang="en-US" altLang="en-US" sz="1800" b="0" i="0" u="none" strike="noStrike" cap="none" normalizeH="0" baseline="0">
              <a:ln>
                <a:noFill/>
              </a:ln>
              <a:effectLst/>
            </a:endParaRPr>
          </a:p>
        </p:txBody>
      </p:sp>
      <p:sp>
        <p:nvSpPr>
          <p:cNvPr id="2990" name="Rectangle 2189">
            <a:extLst>
              <a:ext uri="{FF2B5EF4-FFF2-40B4-BE49-F238E27FC236}">
                <a16:creationId xmlns:a16="http://schemas.microsoft.com/office/drawing/2014/main" id="{FE4C2E26-5A40-C798-5108-773337F5AA1E}"/>
              </a:ext>
            </a:extLst>
          </p:cNvPr>
          <p:cNvSpPr>
            <a:spLocks noChangeArrowheads="1"/>
          </p:cNvSpPr>
          <p:nvPr/>
        </p:nvSpPr>
        <p:spPr bwMode="auto">
          <a:xfrm>
            <a:off x="2709863" y="3548063"/>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1" u="none" strike="noStrike" cap="none" normalizeH="0" baseline="0">
                <a:ln>
                  <a:noFill/>
                </a:ln>
                <a:effectLst/>
                <a:latin typeface="Arial Narrow Italic" panose="020B06060202020A0204" pitchFamily="34" charset="0"/>
              </a:rPr>
              <a:t>A</a:t>
            </a:r>
            <a:endParaRPr kumimoji="0" lang="en-US" altLang="en-US" sz="1800" b="0" i="0" u="none" strike="noStrike" cap="none" normalizeH="0" baseline="0">
              <a:ln>
                <a:noFill/>
              </a:ln>
              <a:effectLst/>
            </a:endParaRPr>
          </a:p>
        </p:txBody>
      </p:sp>
      <p:sp>
        <p:nvSpPr>
          <p:cNvPr id="2991" name="Rectangle 2190">
            <a:extLst>
              <a:ext uri="{FF2B5EF4-FFF2-40B4-BE49-F238E27FC236}">
                <a16:creationId xmlns:a16="http://schemas.microsoft.com/office/drawing/2014/main" id="{F3B9E46B-A098-225E-9C9D-F99672D4E17D}"/>
              </a:ext>
            </a:extLst>
          </p:cNvPr>
          <p:cNvSpPr>
            <a:spLocks noChangeArrowheads="1"/>
          </p:cNvSpPr>
          <p:nvPr/>
        </p:nvSpPr>
        <p:spPr bwMode="auto">
          <a:xfrm>
            <a:off x="2846388" y="3548063"/>
            <a:ext cx="1158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st</a:t>
            </a:r>
            <a:endParaRPr kumimoji="0" lang="en-US" altLang="en-US" sz="1800" b="0" i="0" u="none" strike="noStrike" cap="none" normalizeH="0" baseline="0">
              <a:ln>
                <a:noFill/>
              </a:ln>
              <a:effectLst/>
            </a:endParaRPr>
          </a:p>
        </p:txBody>
      </p:sp>
      <p:sp>
        <p:nvSpPr>
          <p:cNvPr id="2992" name="Rectangle 2191">
            <a:extLst>
              <a:ext uri="{FF2B5EF4-FFF2-40B4-BE49-F238E27FC236}">
                <a16:creationId xmlns:a16="http://schemas.microsoft.com/office/drawing/2014/main" id="{E3D97C98-DBDF-7DAA-408D-AEDD3785AD92}"/>
              </a:ext>
            </a:extLst>
          </p:cNvPr>
          <p:cNvSpPr>
            <a:spLocks noChangeArrowheads="1"/>
          </p:cNvSpPr>
          <p:nvPr/>
        </p:nvSpPr>
        <p:spPr bwMode="auto">
          <a:xfrm>
            <a:off x="2959101"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993" name="Rectangle 2192">
            <a:extLst>
              <a:ext uri="{FF2B5EF4-FFF2-40B4-BE49-F238E27FC236}">
                <a16:creationId xmlns:a16="http://schemas.microsoft.com/office/drawing/2014/main" id="{4D2DD19D-4A73-48F9-426E-96783DCC9128}"/>
              </a:ext>
            </a:extLst>
          </p:cNvPr>
          <p:cNvSpPr>
            <a:spLocks noChangeArrowheads="1"/>
          </p:cNvSpPr>
          <p:nvPr/>
        </p:nvSpPr>
        <p:spPr bwMode="auto">
          <a:xfrm>
            <a:off x="3041651"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994" name="Rectangle 2193">
            <a:extLst>
              <a:ext uri="{FF2B5EF4-FFF2-40B4-BE49-F238E27FC236}">
                <a16:creationId xmlns:a16="http://schemas.microsoft.com/office/drawing/2014/main" id="{15A1FF81-98AF-60C9-F061-8684847909C4}"/>
              </a:ext>
            </a:extLst>
          </p:cNvPr>
          <p:cNvSpPr>
            <a:spLocks noChangeArrowheads="1"/>
          </p:cNvSpPr>
          <p:nvPr/>
        </p:nvSpPr>
        <p:spPr bwMode="auto">
          <a:xfrm>
            <a:off x="3081338"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2995" name="Rectangle 2194">
            <a:extLst>
              <a:ext uri="{FF2B5EF4-FFF2-40B4-BE49-F238E27FC236}">
                <a16:creationId xmlns:a16="http://schemas.microsoft.com/office/drawing/2014/main" id="{DCCB3F99-E168-ADCD-FADF-3B11C3B3627B}"/>
              </a:ext>
            </a:extLst>
          </p:cNvPr>
          <p:cNvSpPr>
            <a:spLocks noChangeArrowheads="1"/>
          </p:cNvSpPr>
          <p:nvPr/>
        </p:nvSpPr>
        <p:spPr bwMode="auto">
          <a:xfrm>
            <a:off x="3162301" y="35480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996" name="Rectangle 2195">
            <a:extLst>
              <a:ext uri="{FF2B5EF4-FFF2-40B4-BE49-F238E27FC236}">
                <a16:creationId xmlns:a16="http://schemas.microsoft.com/office/drawing/2014/main" id="{2B30DEE9-0900-6A2C-2CED-6CDEE24E0BD8}"/>
              </a:ext>
            </a:extLst>
          </p:cNvPr>
          <p:cNvSpPr>
            <a:spLocks noChangeArrowheads="1"/>
          </p:cNvSpPr>
          <p:nvPr/>
        </p:nvSpPr>
        <p:spPr bwMode="auto">
          <a:xfrm>
            <a:off x="876301" y="3840163"/>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997" name="Rectangle 2196">
            <a:extLst>
              <a:ext uri="{FF2B5EF4-FFF2-40B4-BE49-F238E27FC236}">
                <a16:creationId xmlns:a16="http://schemas.microsoft.com/office/drawing/2014/main" id="{9E815ABB-85FA-F235-3CAC-268BF84A1078}"/>
              </a:ext>
            </a:extLst>
          </p:cNvPr>
          <p:cNvSpPr>
            <a:spLocks noChangeArrowheads="1"/>
          </p:cNvSpPr>
          <p:nvPr/>
        </p:nvSpPr>
        <p:spPr bwMode="auto">
          <a:xfrm>
            <a:off x="985838" y="3832226"/>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No</a:t>
            </a:r>
            <a:endParaRPr kumimoji="0" lang="en-US" altLang="en-US" sz="1800" b="0" i="0" u="none" strike="noStrike" cap="none" normalizeH="0" baseline="0">
              <a:ln>
                <a:noFill/>
              </a:ln>
              <a:effectLst/>
            </a:endParaRPr>
          </a:p>
        </p:txBody>
      </p:sp>
      <p:sp>
        <p:nvSpPr>
          <p:cNvPr id="2998" name="Rectangle 2197">
            <a:extLst>
              <a:ext uri="{FF2B5EF4-FFF2-40B4-BE49-F238E27FC236}">
                <a16:creationId xmlns:a16="http://schemas.microsoft.com/office/drawing/2014/main" id="{6D745A45-5971-29CE-F01E-755BDC63148E}"/>
              </a:ext>
            </a:extLst>
          </p:cNvPr>
          <p:cNvSpPr>
            <a:spLocks noChangeArrowheads="1"/>
          </p:cNvSpPr>
          <p:nvPr/>
        </p:nvSpPr>
        <p:spPr bwMode="auto">
          <a:xfrm>
            <a:off x="1171576"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999" name="Rectangle 2198">
            <a:extLst>
              <a:ext uri="{FF2B5EF4-FFF2-40B4-BE49-F238E27FC236}">
                <a16:creationId xmlns:a16="http://schemas.microsoft.com/office/drawing/2014/main" id="{FC733CBC-AAA9-DC14-4B1D-1B82017F8B04}"/>
              </a:ext>
            </a:extLst>
          </p:cNvPr>
          <p:cNvSpPr>
            <a:spLocks noChangeArrowheads="1"/>
          </p:cNvSpPr>
          <p:nvPr/>
        </p:nvSpPr>
        <p:spPr bwMode="auto">
          <a:xfrm>
            <a:off x="1211263" y="3832226"/>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3000" name="Rectangle 2199">
            <a:extLst>
              <a:ext uri="{FF2B5EF4-FFF2-40B4-BE49-F238E27FC236}">
                <a16:creationId xmlns:a16="http://schemas.microsoft.com/office/drawing/2014/main" id="{D45A2DBF-4868-65E8-B973-405975474CB0}"/>
              </a:ext>
            </a:extLst>
          </p:cNvPr>
          <p:cNvSpPr>
            <a:spLocks noChangeArrowheads="1"/>
          </p:cNvSpPr>
          <p:nvPr/>
        </p:nvSpPr>
        <p:spPr bwMode="auto">
          <a:xfrm>
            <a:off x="1300163" y="38322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2</a:t>
            </a:r>
            <a:endParaRPr kumimoji="0" lang="en-US" altLang="en-US" sz="1800" b="0" i="0" u="none" strike="noStrike" cap="none" normalizeH="0" baseline="0">
              <a:ln>
                <a:noFill/>
              </a:ln>
              <a:effectLst/>
            </a:endParaRPr>
          </a:p>
        </p:txBody>
      </p:sp>
      <p:sp>
        <p:nvSpPr>
          <p:cNvPr id="3001" name="Rectangle 2200">
            <a:extLst>
              <a:ext uri="{FF2B5EF4-FFF2-40B4-BE49-F238E27FC236}">
                <a16:creationId xmlns:a16="http://schemas.microsoft.com/office/drawing/2014/main" id="{6B6FA9EB-C28F-DB48-DD45-5CB17EE08AD6}"/>
              </a:ext>
            </a:extLst>
          </p:cNvPr>
          <p:cNvSpPr>
            <a:spLocks noChangeArrowheads="1"/>
          </p:cNvSpPr>
          <p:nvPr/>
        </p:nvSpPr>
        <p:spPr bwMode="auto">
          <a:xfrm>
            <a:off x="1382713" y="3832226"/>
            <a:ext cx="2286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DM</a:t>
            </a:r>
            <a:endParaRPr kumimoji="0" lang="en-US" altLang="en-US" sz="1800" b="0" i="0" u="none" strike="noStrike" cap="none" normalizeH="0" baseline="0">
              <a:ln>
                <a:noFill/>
              </a:ln>
              <a:effectLst/>
            </a:endParaRPr>
          </a:p>
        </p:txBody>
      </p:sp>
      <p:sp>
        <p:nvSpPr>
          <p:cNvPr id="3002" name="Rectangle 2201">
            <a:extLst>
              <a:ext uri="{FF2B5EF4-FFF2-40B4-BE49-F238E27FC236}">
                <a16:creationId xmlns:a16="http://schemas.microsoft.com/office/drawing/2014/main" id="{30D98178-736A-1B28-64B8-EF9FFC7B2379}"/>
              </a:ext>
            </a:extLst>
          </p:cNvPr>
          <p:cNvSpPr>
            <a:spLocks noChangeArrowheads="1"/>
          </p:cNvSpPr>
          <p:nvPr/>
        </p:nvSpPr>
        <p:spPr bwMode="auto">
          <a:xfrm>
            <a:off x="1608138"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3003" name="Rectangle 2202">
            <a:extLst>
              <a:ext uri="{FF2B5EF4-FFF2-40B4-BE49-F238E27FC236}">
                <a16:creationId xmlns:a16="http://schemas.microsoft.com/office/drawing/2014/main" id="{A04882DB-64B4-C8CC-6659-7A7F8587CC5E}"/>
              </a:ext>
            </a:extLst>
          </p:cNvPr>
          <p:cNvSpPr>
            <a:spLocks noChangeArrowheads="1"/>
          </p:cNvSpPr>
          <p:nvPr/>
        </p:nvSpPr>
        <p:spPr bwMode="auto">
          <a:xfrm>
            <a:off x="1647826" y="3832226"/>
            <a:ext cx="1381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wi</a:t>
            </a:r>
            <a:endParaRPr kumimoji="0" lang="en-US" altLang="en-US" sz="1800" b="0" i="0" u="none" strike="noStrike" cap="none" normalizeH="0" baseline="0">
              <a:ln>
                <a:noFill/>
              </a:ln>
              <a:effectLst/>
            </a:endParaRPr>
          </a:p>
        </p:txBody>
      </p:sp>
      <p:sp>
        <p:nvSpPr>
          <p:cNvPr id="3004" name="Rectangle 2203">
            <a:extLst>
              <a:ext uri="{FF2B5EF4-FFF2-40B4-BE49-F238E27FC236}">
                <a16:creationId xmlns:a16="http://schemas.microsoft.com/office/drawing/2014/main" id="{A6427E5E-95EB-767E-9570-269E2BF65BE8}"/>
              </a:ext>
            </a:extLst>
          </p:cNvPr>
          <p:cNvSpPr>
            <a:spLocks noChangeArrowheads="1"/>
          </p:cNvSpPr>
          <p:nvPr/>
        </p:nvSpPr>
        <p:spPr bwMode="auto">
          <a:xfrm>
            <a:off x="1785938"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3005" name="Rectangle 2204">
            <a:extLst>
              <a:ext uri="{FF2B5EF4-FFF2-40B4-BE49-F238E27FC236}">
                <a16:creationId xmlns:a16="http://schemas.microsoft.com/office/drawing/2014/main" id="{D2BB487F-A351-6835-D1AA-0AE8D1A29B2D}"/>
              </a:ext>
            </a:extLst>
          </p:cNvPr>
          <p:cNvSpPr>
            <a:spLocks noChangeArrowheads="1"/>
          </p:cNvSpPr>
          <p:nvPr/>
        </p:nvSpPr>
        <p:spPr bwMode="auto">
          <a:xfrm>
            <a:off x="1825626" y="38322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3006" name="Rectangle 2205">
            <a:extLst>
              <a:ext uri="{FF2B5EF4-FFF2-40B4-BE49-F238E27FC236}">
                <a16:creationId xmlns:a16="http://schemas.microsoft.com/office/drawing/2014/main" id="{B016965A-F65B-6434-0569-45711C7C1C0D}"/>
              </a:ext>
            </a:extLst>
          </p:cNvPr>
          <p:cNvSpPr>
            <a:spLocks noChangeArrowheads="1"/>
          </p:cNvSpPr>
          <p:nvPr/>
        </p:nvSpPr>
        <p:spPr bwMode="auto">
          <a:xfrm>
            <a:off x="1906588"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3007" name="Rectangle 2206">
            <a:extLst>
              <a:ext uri="{FF2B5EF4-FFF2-40B4-BE49-F238E27FC236}">
                <a16:creationId xmlns:a16="http://schemas.microsoft.com/office/drawing/2014/main" id="{C7F410B5-C884-E909-D750-050A686D5092}"/>
              </a:ext>
            </a:extLst>
          </p:cNvPr>
          <p:cNvSpPr>
            <a:spLocks noChangeArrowheads="1"/>
          </p:cNvSpPr>
          <p:nvPr/>
        </p:nvSpPr>
        <p:spPr bwMode="auto">
          <a:xfrm>
            <a:off x="1946276" y="3832226"/>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Hb</a:t>
            </a:r>
            <a:endParaRPr kumimoji="0" lang="en-US" altLang="en-US" sz="1800" b="0" i="0" u="none" strike="noStrike" cap="none" normalizeH="0" baseline="0">
              <a:ln>
                <a:noFill/>
              </a:ln>
              <a:effectLst/>
            </a:endParaRPr>
          </a:p>
        </p:txBody>
      </p:sp>
      <p:sp>
        <p:nvSpPr>
          <p:cNvPr id="3008" name="Rectangle 2207">
            <a:extLst>
              <a:ext uri="{FF2B5EF4-FFF2-40B4-BE49-F238E27FC236}">
                <a16:creationId xmlns:a16="http://schemas.microsoft.com/office/drawing/2014/main" id="{100D36F1-5A88-CBB0-086E-33AE03BCDBEE}"/>
              </a:ext>
            </a:extLst>
          </p:cNvPr>
          <p:cNvSpPr>
            <a:spLocks noChangeArrowheads="1"/>
          </p:cNvSpPr>
          <p:nvPr/>
        </p:nvSpPr>
        <p:spPr bwMode="auto">
          <a:xfrm>
            <a:off x="2132013" y="38322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3009" name="Rectangle 2208">
            <a:extLst>
              <a:ext uri="{FF2B5EF4-FFF2-40B4-BE49-F238E27FC236}">
                <a16:creationId xmlns:a16="http://schemas.microsoft.com/office/drawing/2014/main" id="{D5FF00B0-826D-CFB9-0328-15B13A79CCD0}"/>
              </a:ext>
            </a:extLst>
          </p:cNvPr>
          <p:cNvSpPr>
            <a:spLocks noChangeArrowheads="1"/>
          </p:cNvSpPr>
          <p:nvPr/>
        </p:nvSpPr>
        <p:spPr bwMode="auto">
          <a:xfrm>
            <a:off x="2230438" y="38322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3010" name="Rectangle 2209">
            <a:extLst>
              <a:ext uri="{FF2B5EF4-FFF2-40B4-BE49-F238E27FC236}">
                <a16:creationId xmlns:a16="http://schemas.microsoft.com/office/drawing/2014/main" id="{19D13663-A574-1B74-1ACC-FB47CBB7E54D}"/>
              </a:ext>
            </a:extLst>
          </p:cNvPr>
          <p:cNvSpPr>
            <a:spLocks noChangeArrowheads="1"/>
          </p:cNvSpPr>
          <p:nvPr/>
        </p:nvSpPr>
        <p:spPr bwMode="auto">
          <a:xfrm>
            <a:off x="2311401" y="3832226"/>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3011" name="Rectangle 2210">
            <a:extLst>
              <a:ext uri="{FF2B5EF4-FFF2-40B4-BE49-F238E27FC236}">
                <a16:creationId xmlns:a16="http://schemas.microsoft.com/office/drawing/2014/main" id="{5F854F12-9F13-24F4-1866-13BBC2072DDF}"/>
              </a:ext>
            </a:extLst>
          </p:cNvPr>
          <p:cNvSpPr>
            <a:spLocks noChangeArrowheads="1"/>
          </p:cNvSpPr>
          <p:nvPr/>
        </p:nvSpPr>
        <p:spPr bwMode="auto">
          <a:xfrm>
            <a:off x="2382838"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3012" name="Rectangle 2211">
            <a:extLst>
              <a:ext uri="{FF2B5EF4-FFF2-40B4-BE49-F238E27FC236}">
                <a16:creationId xmlns:a16="http://schemas.microsoft.com/office/drawing/2014/main" id="{FC2ED8EE-2AFE-B393-5E79-51C72E7FA29B}"/>
              </a:ext>
            </a:extLst>
          </p:cNvPr>
          <p:cNvSpPr>
            <a:spLocks noChangeArrowheads="1"/>
          </p:cNvSpPr>
          <p:nvPr/>
        </p:nvSpPr>
        <p:spPr bwMode="auto">
          <a:xfrm>
            <a:off x="2424113" y="3832226"/>
            <a:ext cx="873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&gt;</a:t>
            </a:r>
            <a:endParaRPr kumimoji="0" lang="en-US" altLang="en-US" sz="1800" b="0" i="0" u="none" strike="noStrike" cap="none" normalizeH="0" baseline="0">
              <a:ln>
                <a:noFill/>
              </a:ln>
              <a:effectLst/>
            </a:endParaRPr>
          </a:p>
        </p:txBody>
      </p:sp>
      <p:sp>
        <p:nvSpPr>
          <p:cNvPr id="3013" name="Rectangle 2212">
            <a:extLst>
              <a:ext uri="{FF2B5EF4-FFF2-40B4-BE49-F238E27FC236}">
                <a16:creationId xmlns:a16="http://schemas.microsoft.com/office/drawing/2014/main" id="{30A1A131-91AD-CF60-32AB-A0F0017CB64D}"/>
              </a:ext>
            </a:extLst>
          </p:cNvPr>
          <p:cNvSpPr>
            <a:spLocks noChangeArrowheads="1"/>
          </p:cNvSpPr>
          <p:nvPr/>
        </p:nvSpPr>
        <p:spPr bwMode="auto">
          <a:xfrm>
            <a:off x="2508251" y="38322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6</a:t>
            </a:r>
            <a:endParaRPr kumimoji="0" lang="en-US" altLang="en-US" sz="1800" b="0" i="0" u="none" strike="noStrike" cap="none" normalizeH="0" baseline="0">
              <a:ln>
                <a:noFill/>
              </a:ln>
              <a:effectLst/>
            </a:endParaRPr>
          </a:p>
        </p:txBody>
      </p:sp>
      <p:sp>
        <p:nvSpPr>
          <p:cNvPr id="2614" name="Rectangle 2214">
            <a:extLst>
              <a:ext uri="{FF2B5EF4-FFF2-40B4-BE49-F238E27FC236}">
                <a16:creationId xmlns:a16="http://schemas.microsoft.com/office/drawing/2014/main" id="{06B6D58D-1670-B664-BD68-7E12D124CB76}"/>
              </a:ext>
            </a:extLst>
          </p:cNvPr>
          <p:cNvSpPr>
            <a:spLocks noChangeArrowheads="1"/>
          </p:cNvSpPr>
          <p:nvPr/>
        </p:nvSpPr>
        <p:spPr bwMode="auto">
          <a:xfrm>
            <a:off x="2589213" y="38322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615" name="Rectangle 2215">
            <a:extLst>
              <a:ext uri="{FF2B5EF4-FFF2-40B4-BE49-F238E27FC236}">
                <a16:creationId xmlns:a16="http://schemas.microsoft.com/office/drawing/2014/main" id="{6D547A93-0D49-E3D9-55EF-5B168695E2D8}"/>
              </a:ext>
            </a:extLst>
          </p:cNvPr>
          <p:cNvSpPr>
            <a:spLocks noChangeArrowheads="1"/>
          </p:cNvSpPr>
          <p:nvPr/>
        </p:nvSpPr>
        <p:spPr bwMode="auto">
          <a:xfrm>
            <a:off x="2628901" y="38322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4</a:t>
            </a:r>
            <a:endParaRPr kumimoji="0" lang="en-US" altLang="en-US" sz="1800" b="0" i="0" u="none" strike="noStrike" cap="none" normalizeH="0" baseline="0">
              <a:ln>
                <a:noFill/>
              </a:ln>
              <a:effectLst/>
            </a:endParaRPr>
          </a:p>
        </p:txBody>
      </p:sp>
      <p:sp>
        <p:nvSpPr>
          <p:cNvPr id="2616" name="Rectangle 2216">
            <a:extLst>
              <a:ext uri="{FF2B5EF4-FFF2-40B4-BE49-F238E27FC236}">
                <a16:creationId xmlns:a16="http://schemas.microsoft.com/office/drawing/2014/main" id="{8F9CDCB7-117D-64CC-8DD4-12BDA4884C6F}"/>
              </a:ext>
            </a:extLst>
          </p:cNvPr>
          <p:cNvSpPr>
            <a:spLocks noChangeArrowheads="1"/>
          </p:cNvSpPr>
          <p:nvPr/>
        </p:nvSpPr>
        <p:spPr bwMode="auto">
          <a:xfrm>
            <a:off x="2709863" y="3832225"/>
            <a:ext cx="1317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617" name="Rectangle 2217">
            <a:extLst>
              <a:ext uri="{FF2B5EF4-FFF2-40B4-BE49-F238E27FC236}">
                <a16:creationId xmlns:a16="http://schemas.microsoft.com/office/drawing/2014/main" id="{7706D53B-2C75-890E-3AA2-D5E21D7F16F1}"/>
              </a:ext>
            </a:extLst>
          </p:cNvPr>
          <p:cNvSpPr>
            <a:spLocks noChangeArrowheads="1"/>
          </p:cNvSpPr>
          <p:nvPr/>
        </p:nvSpPr>
        <p:spPr bwMode="auto">
          <a:xfrm>
            <a:off x="2838451" y="38322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18" name="Rectangle 2218">
            <a:extLst>
              <a:ext uri="{FF2B5EF4-FFF2-40B4-BE49-F238E27FC236}">
                <a16:creationId xmlns:a16="http://schemas.microsoft.com/office/drawing/2014/main" id="{85C4C39D-C494-1CE4-D4C6-9B5D5645EE01}"/>
              </a:ext>
            </a:extLst>
          </p:cNvPr>
          <p:cNvSpPr>
            <a:spLocks noChangeArrowheads="1"/>
          </p:cNvSpPr>
          <p:nvPr/>
        </p:nvSpPr>
        <p:spPr bwMode="auto">
          <a:xfrm>
            <a:off x="2879726" y="38322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619" name="Rectangle 2219">
            <a:extLst>
              <a:ext uri="{FF2B5EF4-FFF2-40B4-BE49-F238E27FC236}">
                <a16:creationId xmlns:a16="http://schemas.microsoft.com/office/drawing/2014/main" id="{740BAE16-18F2-D3C1-B31B-8BB80B79328E}"/>
              </a:ext>
            </a:extLst>
          </p:cNvPr>
          <p:cNvSpPr>
            <a:spLocks noChangeArrowheads="1"/>
          </p:cNvSpPr>
          <p:nvPr/>
        </p:nvSpPr>
        <p:spPr bwMode="auto">
          <a:xfrm>
            <a:off x="2959101" y="3832225"/>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20" name="Rectangle 2220">
            <a:extLst>
              <a:ext uri="{FF2B5EF4-FFF2-40B4-BE49-F238E27FC236}">
                <a16:creationId xmlns:a16="http://schemas.microsoft.com/office/drawing/2014/main" id="{915CBF2E-DCE5-C9DB-720C-EB76BAD6D0AF}"/>
              </a:ext>
            </a:extLst>
          </p:cNvPr>
          <p:cNvSpPr>
            <a:spLocks noChangeArrowheads="1"/>
          </p:cNvSpPr>
          <p:nvPr/>
        </p:nvSpPr>
        <p:spPr bwMode="auto">
          <a:xfrm>
            <a:off x="3008313" y="38322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21" name="Rectangle 2221">
            <a:extLst>
              <a:ext uri="{FF2B5EF4-FFF2-40B4-BE49-F238E27FC236}">
                <a16:creationId xmlns:a16="http://schemas.microsoft.com/office/drawing/2014/main" id="{FB32D7E6-0661-C0C6-9A73-5D59545E36ED}"/>
              </a:ext>
            </a:extLst>
          </p:cNvPr>
          <p:cNvSpPr>
            <a:spLocks noChangeArrowheads="1"/>
          </p:cNvSpPr>
          <p:nvPr/>
        </p:nvSpPr>
        <p:spPr bwMode="auto">
          <a:xfrm>
            <a:off x="3048001" y="3832225"/>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622" name="Rectangle 2222">
            <a:extLst>
              <a:ext uri="{FF2B5EF4-FFF2-40B4-BE49-F238E27FC236}">
                <a16:creationId xmlns:a16="http://schemas.microsoft.com/office/drawing/2014/main" id="{6D41A214-1710-CFC8-9DBF-3E46295D0D03}"/>
              </a:ext>
            </a:extLst>
          </p:cNvPr>
          <p:cNvSpPr>
            <a:spLocks noChangeArrowheads="1"/>
          </p:cNvSpPr>
          <p:nvPr/>
        </p:nvSpPr>
        <p:spPr bwMode="auto">
          <a:xfrm>
            <a:off x="3136901" y="38322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2623" name="Rectangle 2223">
            <a:extLst>
              <a:ext uri="{FF2B5EF4-FFF2-40B4-BE49-F238E27FC236}">
                <a16:creationId xmlns:a16="http://schemas.microsoft.com/office/drawing/2014/main" id="{0F7D4E34-2947-C786-3C64-73B95DA11666}"/>
              </a:ext>
            </a:extLst>
          </p:cNvPr>
          <p:cNvSpPr>
            <a:spLocks noChangeArrowheads="1"/>
          </p:cNvSpPr>
          <p:nvPr/>
        </p:nvSpPr>
        <p:spPr bwMode="auto">
          <a:xfrm>
            <a:off x="3217863" y="3832225"/>
            <a:ext cx="2286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DM</a:t>
            </a:r>
            <a:endParaRPr kumimoji="0" lang="en-US" altLang="en-US" sz="1800" b="0" i="0" u="none" strike="noStrike" cap="none" normalizeH="0" baseline="0">
              <a:ln>
                <a:noFill/>
              </a:ln>
              <a:effectLst/>
            </a:endParaRPr>
          </a:p>
        </p:txBody>
      </p:sp>
      <p:sp>
        <p:nvSpPr>
          <p:cNvPr id="2624" name="Rectangle 2224">
            <a:extLst>
              <a:ext uri="{FF2B5EF4-FFF2-40B4-BE49-F238E27FC236}">
                <a16:creationId xmlns:a16="http://schemas.microsoft.com/office/drawing/2014/main" id="{2CED038D-A9F9-3FA9-45DB-235BC9F97256}"/>
              </a:ext>
            </a:extLst>
          </p:cNvPr>
          <p:cNvSpPr>
            <a:spLocks noChangeArrowheads="1"/>
          </p:cNvSpPr>
          <p:nvPr/>
        </p:nvSpPr>
        <p:spPr bwMode="auto">
          <a:xfrm>
            <a:off x="876301" y="4124325"/>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625" name="Rectangle 2225">
            <a:extLst>
              <a:ext uri="{FF2B5EF4-FFF2-40B4-BE49-F238E27FC236}">
                <a16:creationId xmlns:a16="http://schemas.microsoft.com/office/drawing/2014/main" id="{787A4657-B4D1-A545-E055-67F3B695689F}"/>
              </a:ext>
            </a:extLst>
          </p:cNvPr>
          <p:cNvSpPr>
            <a:spLocks noChangeArrowheads="1"/>
          </p:cNvSpPr>
          <p:nvPr/>
        </p:nvSpPr>
        <p:spPr bwMode="auto">
          <a:xfrm>
            <a:off x="985838" y="4116388"/>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No</a:t>
            </a:r>
            <a:endParaRPr kumimoji="0" lang="en-US" altLang="en-US" sz="1800" b="0" i="0" u="none" strike="noStrike" cap="none" normalizeH="0" baseline="0">
              <a:ln>
                <a:noFill/>
              </a:ln>
              <a:effectLst/>
            </a:endParaRPr>
          </a:p>
        </p:txBody>
      </p:sp>
      <p:sp>
        <p:nvSpPr>
          <p:cNvPr id="2626" name="Rectangle 2226">
            <a:extLst>
              <a:ext uri="{FF2B5EF4-FFF2-40B4-BE49-F238E27FC236}">
                <a16:creationId xmlns:a16="http://schemas.microsoft.com/office/drawing/2014/main" id="{7573CB6A-ADD2-818C-09DD-F5F2E99ED54D}"/>
              </a:ext>
            </a:extLst>
          </p:cNvPr>
          <p:cNvSpPr>
            <a:spLocks noChangeArrowheads="1"/>
          </p:cNvSpPr>
          <p:nvPr/>
        </p:nvSpPr>
        <p:spPr bwMode="auto">
          <a:xfrm>
            <a:off x="1171576" y="41163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27" name="Rectangle 2227">
            <a:extLst>
              <a:ext uri="{FF2B5EF4-FFF2-40B4-BE49-F238E27FC236}">
                <a16:creationId xmlns:a16="http://schemas.microsoft.com/office/drawing/2014/main" id="{215EEDAB-B5CA-12BE-74D2-67A9CA9E33A3}"/>
              </a:ext>
            </a:extLst>
          </p:cNvPr>
          <p:cNvSpPr>
            <a:spLocks noChangeArrowheads="1"/>
          </p:cNvSpPr>
          <p:nvPr/>
        </p:nvSpPr>
        <p:spPr bwMode="auto">
          <a:xfrm>
            <a:off x="1211263" y="41163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628" name="Rectangle 2228">
            <a:extLst>
              <a:ext uri="{FF2B5EF4-FFF2-40B4-BE49-F238E27FC236}">
                <a16:creationId xmlns:a16="http://schemas.microsoft.com/office/drawing/2014/main" id="{72800267-2762-3AAC-D3F6-77BDB7E5EBAE}"/>
              </a:ext>
            </a:extLst>
          </p:cNvPr>
          <p:cNvSpPr>
            <a:spLocks noChangeArrowheads="1"/>
          </p:cNvSpPr>
          <p:nvPr/>
        </p:nvSpPr>
        <p:spPr bwMode="auto">
          <a:xfrm>
            <a:off x="1293813" y="411638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29" name="Rectangle 2229">
            <a:extLst>
              <a:ext uri="{FF2B5EF4-FFF2-40B4-BE49-F238E27FC236}">
                <a16:creationId xmlns:a16="http://schemas.microsoft.com/office/drawing/2014/main" id="{EC9E6BE9-6E71-7459-4A1B-E6EB0312D84A}"/>
              </a:ext>
            </a:extLst>
          </p:cNvPr>
          <p:cNvSpPr>
            <a:spLocks noChangeArrowheads="1"/>
          </p:cNvSpPr>
          <p:nvPr/>
        </p:nvSpPr>
        <p:spPr bwMode="auto">
          <a:xfrm>
            <a:off x="1343026" y="41163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630" name="Rectangle 2230">
            <a:extLst>
              <a:ext uri="{FF2B5EF4-FFF2-40B4-BE49-F238E27FC236}">
                <a16:creationId xmlns:a16="http://schemas.microsoft.com/office/drawing/2014/main" id="{0AC410F7-A55E-EE9F-DE91-07F2418A4313}"/>
              </a:ext>
            </a:extLst>
          </p:cNvPr>
          <p:cNvSpPr>
            <a:spLocks noChangeArrowheads="1"/>
          </p:cNvSpPr>
          <p:nvPr/>
        </p:nvSpPr>
        <p:spPr bwMode="auto">
          <a:xfrm>
            <a:off x="1374776" y="41163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631" name="Rectangle 2231">
            <a:extLst>
              <a:ext uri="{FF2B5EF4-FFF2-40B4-BE49-F238E27FC236}">
                <a16:creationId xmlns:a16="http://schemas.microsoft.com/office/drawing/2014/main" id="{74EAEC8E-38DF-0706-0077-6F6CE65A9564}"/>
              </a:ext>
            </a:extLst>
          </p:cNvPr>
          <p:cNvSpPr>
            <a:spLocks noChangeArrowheads="1"/>
          </p:cNvSpPr>
          <p:nvPr/>
        </p:nvSpPr>
        <p:spPr bwMode="auto">
          <a:xfrm>
            <a:off x="1457326" y="411638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32" name="Rectangle 2232">
            <a:extLst>
              <a:ext uri="{FF2B5EF4-FFF2-40B4-BE49-F238E27FC236}">
                <a16:creationId xmlns:a16="http://schemas.microsoft.com/office/drawing/2014/main" id="{9674BD5E-9DF1-2BC5-084F-8A3FDF5AD181}"/>
              </a:ext>
            </a:extLst>
          </p:cNvPr>
          <p:cNvSpPr>
            <a:spLocks noChangeArrowheads="1"/>
          </p:cNvSpPr>
          <p:nvPr/>
        </p:nvSpPr>
        <p:spPr bwMode="auto">
          <a:xfrm>
            <a:off x="1504951" y="41163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33" name="Rectangle 2233">
            <a:extLst>
              <a:ext uri="{FF2B5EF4-FFF2-40B4-BE49-F238E27FC236}">
                <a16:creationId xmlns:a16="http://schemas.microsoft.com/office/drawing/2014/main" id="{33AB4005-F0CB-8A56-20CE-3341001A9621}"/>
              </a:ext>
            </a:extLst>
          </p:cNvPr>
          <p:cNvSpPr>
            <a:spLocks noChangeArrowheads="1"/>
          </p:cNvSpPr>
          <p:nvPr/>
        </p:nvSpPr>
        <p:spPr bwMode="auto">
          <a:xfrm>
            <a:off x="1544638" y="4116388"/>
            <a:ext cx="212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mT</a:t>
            </a:r>
            <a:endParaRPr kumimoji="0" lang="en-US" altLang="en-US" sz="1800" b="0" i="0" u="none" strike="noStrike" cap="none" normalizeH="0" baseline="0">
              <a:ln>
                <a:noFill/>
              </a:ln>
              <a:effectLst/>
            </a:endParaRPr>
          </a:p>
        </p:txBody>
      </p:sp>
      <p:sp>
        <p:nvSpPr>
          <p:cNvPr id="2634" name="Rectangle 2234">
            <a:extLst>
              <a:ext uri="{FF2B5EF4-FFF2-40B4-BE49-F238E27FC236}">
                <a16:creationId xmlns:a16="http://schemas.microsoft.com/office/drawing/2014/main" id="{0654D22E-D6F9-40A7-AD2D-DBADC32FABA0}"/>
              </a:ext>
            </a:extLst>
          </p:cNvPr>
          <p:cNvSpPr>
            <a:spLocks noChangeArrowheads="1"/>
          </p:cNvSpPr>
          <p:nvPr/>
        </p:nvSpPr>
        <p:spPr bwMode="auto">
          <a:xfrm>
            <a:off x="1754188" y="4116388"/>
            <a:ext cx="114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635" name="Rectangle 2235">
            <a:extLst>
              <a:ext uri="{FF2B5EF4-FFF2-40B4-BE49-F238E27FC236}">
                <a16:creationId xmlns:a16="http://schemas.microsoft.com/office/drawing/2014/main" id="{E347C240-5172-6F8E-9FE1-55ED92879696}"/>
              </a:ext>
            </a:extLst>
          </p:cNvPr>
          <p:cNvSpPr>
            <a:spLocks noChangeArrowheads="1"/>
          </p:cNvSpPr>
          <p:nvPr/>
        </p:nvSpPr>
        <p:spPr bwMode="auto">
          <a:xfrm>
            <a:off x="1868488" y="4116388"/>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36" name="Rectangle 2236">
            <a:extLst>
              <a:ext uri="{FF2B5EF4-FFF2-40B4-BE49-F238E27FC236}">
                <a16:creationId xmlns:a16="http://schemas.microsoft.com/office/drawing/2014/main" id="{062B2C91-AFDF-3956-3A1D-9EDC701D2BF4}"/>
              </a:ext>
            </a:extLst>
          </p:cNvPr>
          <p:cNvSpPr>
            <a:spLocks noChangeArrowheads="1"/>
          </p:cNvSpPr>
          <p:nvPr/>
        </p:nvSpPr>
        <p:spPr bwMode="auto">
          <a:xfrm>
            <a:off x="1973263" y="41163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637" name="Rectangle 2237">
            <a:extLst>
              <a:ext uri="{FF2B5EF4-FFF2-40B4-BE49-F238E27FC236}">
                <a16:creationId xmlns:a16="http://schemas.microsoft.com/office/drawing/2014/main" id="{EDDB501A-2472-1755-1897-B9A4D031619F}"/>
              </a:ext>
            </a:extLst>
          </p:cNvPr>
          <p:cNvSpPr>
            <a:spLocks noChangeArrowheads="1"/>
          </p:cNvSpPr>
          <p:nvPr/>
        </p:nvSpPr>
        <p:spPr bwMode="auto">
          <a:xfrm>
            <a:off x="2005013" y="4116388"/>
            <a:ext cx="1809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P</a:t>
            </a:r>
            <a:endParaRPr kumimoji="0" lang="en-US" altLang="en-US" sz="1800" b="0" i="0" u="none" strike="noStrike" cap="none" normalizeH="0" baseline="0">
              <a:ln>
                <a:noFill/>
              </a:ln>
              <a:effectLst/>
            </a:endParaRPr>
          </a:p>
        </p:txBody>
      </p:sp>
      <p:sp>
        <p:nvSpPr>
          <p:cNvPr id="2638" name="Rectangle 2238">
            <a:extLst>
              <a:ext uri="{FF2B5EF4-FFF2-40B4-BE49-F238E27FC236}">
                <a16:creationId xmlns:a16="http://schemas.microsoft.com/office/drawing/2014/main" id="{8B3114D6-8A92-3697-EBA3-3A3EDDEB1A22}"/>
              </a:ext>
            </a:extLst>
          </p:cNvPr>
          <p:cNvSpPr>
            <a:spLocks noChangeArrowheads="1"/>
          </p:cNvSpPr>
          <p:nvPr/>
        </p:nvSpPr>
        <p:spPr bwMode="auto">
          <a:xfrm>
            <a:off x="2182813" y="411638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I3</a:t>
            </a:r>
            <a:endParaRPr kumimoji="0" lang="en-US" altLang="en-US" sz="1800" b="0" i="0" u="none" strike="noStrike" cap="none" normalizeH="0" baseline="0">
              <a:ln>
                <a:noFill/>
              </a:ln>
              <a:effectLst/>
            </a:endParaRPr>
          </a:p>
        </p:txBody>
      </p:sp>
      <p:sp>
        <p:nvSpPr>
          <p:cNvPr id="2639" name="Rectangle 2239">
            <a:extLst>
              <a:ext uri="{FF2B5EF4-FFF2-40B4-BE49-F238E27FC236}">
                <a16:creationId xmlns:a16="http://schemas.microsoft.com/office/drawing/2014/main" id="{8954FF1F-40B7-B4E5-82FF-1294FFD7D9F1}"/>
              </a:ext>
            </a:extLst>
          </p:cNvPr>
          <p:cNvSpPr>
            <a:spLocks noChangeArrowheads="1"/>
          </p:cNvSpPr>
          <p:nvPr/>
        </p:nvSpPr>
        <p:spPr bwMode="auto">
          <a:xfrm>
            <a:off x="2303463" y="4116388"/>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K</a:t>
            </a:r>
            <a:endParaRPr kumimoji="0" lang="en-US" altLang="en-US" sz="1800" b="0" i="0" u="none" strike="noStrike" cap="none" normalizeH="0" baseline="0">
              <a:ln>
                <a:noFill/>
              </a:ln>
              <a:effectLst/>
            </a:endParaRPr>
          </a:p>
        </p:txBody>
      </p:sp>
      <p:sp>
        <p:nvSpPr>
          <p:cNvPr id="2640" name="Rectangle 2240">
            <a:extLst>
              <a:ext uri="{FF2B5EF4-FFF2-40B4-BE49-F238E27FC236}">
                <a16:creationId xmlns:a16="http://schemas.microsoft.com/office/drawing/2014/main" id="{882FAB92-2D48-893C-C4CC-945A44542E9C}"/>
              </a:ext>
            </a:extLst>
          </p:cNvPr>
          <p:cNvSpPr>
            <a:spLocks noChangeArrowheads="1"/>
          </p:cNvSpPr>
          <p:nvPr/>
        </p:nvSpPr>
        <p:spPr bwMode="auto">
          <a:xfrm>
            <a:off x="2401888" y="41163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641" name="Rectangle 2241">
            <a:extLst>
              <a:ext uri="{FF2B5EF4-FFF2-40B4-BE49-F238E27FC236}">
                <a16:creationId xmlns:a16="http://schemas.microsoft.com/office/drawing/2014/main" id="{771FEC0D-B35A-8CE4-2C92-FB7338EEE590}"/>
              </a:ext>
            </a:extLst>
          </p:cNvPr>
          <p:cNvSpPr>
            <a:spLocks noChangeArrowheads="1"/>
          </p:cNvSpPr>
          <p:nvPr/>
        </p:nvSpPr>
        <p:spPr bwMode="auto">
          <a:xfrm>
            <a:off x="2433638" y="4116388"/>
            <a:ext cx="1651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o</a:t>
            </a:r>
            <a:endParaRPr kumimoji="0" lang="en-US" altLang="en-US" sz="1800" b="0" i="0" u="none" strike="noStrike" cap="none" normalizeH="0" baseline="0">
              <a:ln>
                <a:noFill/>
              </a:ln>
              <a:effectLst/>
            </a:endParaRPr>
          </a:p>
        </p:txBody>
      </p:sp>
      <p:sp>
        <p:nvSpPr>
          <p:cNvPr id="2642" name="Rectangle 2242">
            <a:extLst>
              <a:ext uri="{FF2B5EF4-FFF2-40B4-BE49-F238E27FC236}">
                <a16:creationId xmlns:a16="http://schemas.microsoft.com/office/drawing/2014/main" id="{3BCD99A8-AF43-DB48-C0A8-08F6CA28ECDB}"/>
              </a:ext>
            </a:extLst>
          </p:cNvPr>
          <p:cNvSpPr>
            <a:spLocks noChangeArrowheads="1"/>
          </p:cNvSpPr>
          <p:nvPr/>
        </p:nvSpPr>
        <p:spPr bwMode="auto">
          <a:xfrm>
            <a:off x="2593976" y="411638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43" name="Rectangle 2243">
            <a:extLst>
              <a:ext uri="{FF2B5EF4-FFF2-40B4-BE49-F238E27FC236}">
                <a16:creationId xmlns:a16="http://schemas.microsoft.com/office/drawing/2014/main" id="{608838DD-71CE-8942-6AD0-0797089F3D23}"/>
              </a:ext>
            </a:extLst>
          </p:cNvPr>
          <p:cNvSpPr>
            <a:spLocks noChangeArrowheads="1"/>
          </p:cNvSpPr>
          <p:nvPr/>
        </p:nvSpPr>
        <p:spPr bwMode="auto">
          <a:xfrm>
            <a:off x="2643188" y="41163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44" name="Rectangle 2244">
            <a:extLst>
              <a:ext uri="{FF2B5EF4-FFF2-40B4-BE49-F238E27FC236}">
                <a16:creationId xmlns:a16="http://schemas.microsoft.com/office/drawing/2014/main" id="{FD645DB0-5D57-ADA8-3F4D-94D8605ECCBA}"/>
              </a:ext>
            </a:extLst>
          </p:cNvPr>
          <p:cNvSpPr>
            <a:spLocks noChangeArrowheads="1"/>
          </p:cNvSpPr>
          <p:nvPr/>
        </p:nvSpPr>
        <p:spPr bwMode="auto">
          <a:xfrm>
            <a:off x="2682876" y="4116388"/>
            <a:ext cx="285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AKT</a:t>
            </a:r>
            <a:endParaRPr kumimoji="0" lang="en-US" altLang="en-US" sz="1800" b="0" i="0" u="none" strike="noStrike" cap="none" normalizeH="0" baseline="0">
              <a:ln>
                <a:noFill/>
              </a:ln>
              <a:effectLst/>
            </a:endParaRPr>
          </a:p>
        </p:txBody>
      </p:sp>
      <p:sp>
        <p:nvSpPr>
          <p:cNvPr id="2645" name="Rectangle 2245">
            <a:extLst>
              <a:ext uri="{FF2B5EF4-FFF2-40B4-BE49-F238E27FC236}">
                <a16:creationId xmlns:a16="http://schemas.microsoft.com/office/drawing/2014/main" id="{F38F9A6F-4FB8-841B-086A-CCE3D2FC2C25}"/>
              </a:ext>
            </a:extLst>
          </p:cNvPr>
          <p:cNvSpPr>
            <a:spLocks noChangeArrowheads="1"/>
          </p:cNvSpPr>
          <p:nvPr/>
        </p:nvSpPr>
        <p:spPr bwMode="auto">
          <a:xfrm>
            <a:off x="2967038" y="41163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646" name="Rectangle 2246">
            <a:extLst>
              <a:ext uri="{FF2B5EF4-FFF2-40B4-BE49-F238E27FC236}">
                <a16:creationId xmlns:a16="http://schemas.microsoft.com/office/drawing/2014/main" id="{86BC0321-A829-EB5D-21BB-82B25736EDE2}"/>
              </a:ext>
            </a:extLst>
          </p:cNvPr>
          <p:cNvSpPr>
            <a:spLocks noChangeArrowheads="1"/>
          </p:cNvSpPr>
          <p:nvPr/>
        </p:nvSpPr>
        <p:spPr bwMode="auto">
          <a:xfrm>
            <a:off x="876301" y="4408488"/>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647" name="Rectangle 2247">
            <a:extLst>
              <a:ext uri="{FF2B5EF4-FFF2-40B4-BE49-F238E27FC236}">
                <a16:creationId xmlns:a16="http://schemas.microsoft.com/office/drawing/2014/main" id="{3F8F3A19-AB39-D17D-874E-C25DEAA9EBB4}"/>
              </a:ext>
            </a:extLst>
          </p:cNvPr>
          <p:cNvSpPr>
            <a:spLocks noChangeArrowheads="1"/>
          </p:cNvSpPr>
          <p:nvPr/>
        </p:nvSpPr>
        <p:spPr bwMode="auto">
          <a:xfrm>
            <a:off x="985838" y="4400550"/>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No</a:t>
            </a:r>
            <a:endParaRPr kumimoji="0" lang="en-US" altLang="en-US" sz="1800" b="0" i="0" u="none" strike="noStrike" cap="none" normalizeH="0" baseline="0">
              <a:ln>
                <a:noFill/>
              </a:ln>
              <a:effectLst/>
            </a:endParaRPr>
          </a:p>
        </p:txBody>
      </p:sp>
      <p:sp>
        <p:nvSpPr>
          <p:cNvPr id="2648" name="Rectangle 2248">
            <a:extLst>
              <a:ext uri="{FF2B5EF4-FFF2-40B4-BE49-F238E27FC236}">
                <a16:creationId xmlns:a16="http://schemas.microsoft.com/office/drawing/2014/main" id="{BAF571C6-F2E4-4489-FB7D-1C1B0F9F51F4}"/>
              </a:ext>
            </a:extLst>
          </p:cNvPr>
          <p:cNvSpPr>
            <a:spLocks noChangeArrowheads="1"/>
          </p:cNvSpPr>
          <p:nvPr/>
        </p:nvSpPr>
        <p:spPr bwMode="auto">
          <a:xfrm>
            <a:off x="1171576"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49" name="Rectangle 2249">
            <a:extLst>
              <a:ext uri="{FF2B5EF4-FFF2-40B4-BE49-F238E27FC236}">
                <a16:creationId xmlns:a16="http://schemas.microsoft.com/office/drawing/2014/main" id="{0006F43A-C15C-01FA-4D3A-E7FA55CDFC59}"/>
              </a:ext>
            </a:extLst>
          </p:cNvPr>
          <p:cNvSpPr>
            <a:spLocks noChangeArrowheads="1"/>
          </p:cNvSpPr>
          <p:nvPr/>
        </p:nvSpPr>
        <p:spPr bwMode="auto">
          <a:xfrm>
            <a:off x="1211263"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650" name="Rectangle 2250">
            <a:extLst>
              <a:ext uri="{FF2B5EF4-FFF2-40B4-BE49-F238E27FC236}">
                <a16:creationId xmlns:a16="http://schemas.microsoft.com/office/drawing/2014/main" id="{53184929-C0F3-AEE1-1AF0-ADE8E51B7979}"/>
              </a:ext>
            </a:extLst>
          </p:cNvPr>
          <p:cNvSpPr>
            <a:spLocks noChangeArrowheads="1"/>
          </p:cNvSpPr>
          <p:nvPr/>
        </p:nvSpPr>
        <p:spPr bwMode="auto">
          <a:xfrm>
            <a:off x="1293813" y="4400550"/>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51" name="Rectangle 2251">
            <a:extLst>
              <a:ext uri="{FF2B5EF4-FFF2-40B4-BE49-F238E27FC236}">
                <a16:creationId xmlns:a16="http://schemas.microsoft.com/office/drawing/2014/main" id="{BF122033-403D-F29F-77C1-6B672B2DE0E7}"/>
              </a:ext>
            </a:extLst>
          </p:cNvPr>
          <p:cNvSpPr>
            <a:spLocks noChangeArrowheads="1"/>
          </p:cNvSpPr>
          <p:nvPr/>
        </p:nvSpPr>
        <p:spPr bwMode="auto">
          <a:xfrm>
            <a:off x="1343026" y="4400550"/>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652" name="Rectangle 2252">
            <a:extLst>
              <a:ext uri="{FF2B5EF4-FFF2-40B4-BE49-F238E27FC236}">
                <a16:creationId xmlns:a16="http://schemas.microsoft.com/office/drawing/2014/main" id="{5597D56C-5578-A476-E22E-0DD64A4EB2D4}"/>
              </a:ext>
            </a:extLst>
          </p:cNvPr>
          <p:cNvSpPr>
            <a:spLocks noChangeArrowheads="1"/>
          </p:cNvSpPr>
          <p:nvPr/>
        </p:nvSpPr>
        <p:spPr bwMode="auto">
          <a:xfrm>
            <a:off x="1374776"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653" name="Rectangle 2253">
            <a:extLst>
              <a:ext uri="{FF2B5EF4-FFF2-40B4-BE49-F238E27FC236}">
                <a16:creationId xmlns:a16="http://schemas.microsoft.com/office/drawing/2014/main" id="{8CFBDB80-6644-F512-033A-A1575A42584A}"/>
              </a:ext>
            </a:extLst>
          </p:cNvPr>
          <p:cNvSpPr>
            <a:spLocks noChangeArrowheads="1"/>
          </p:cNvSpPr>
          <p:nvPr/>
        </p:nvSpPr>
        <p:spPr bwMode="auto">
          <a:xfrm>
            <a:off x="1457326" y="4400550"/>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54" name="Rectangle 2254">
            <a:extLst>
              <a:ext uri="{FF2B5EF4-FFF2-40B4-BE49-F238E27FC236}">
                <a16:creationId xmlns:a16="http://schemas.microsoft.com/office/drawing/2014/main" id="{39A5049C-2BC0-6B57-3C18-3692BD2E1AE0}"/>
              </a:ext>
            </a:extLst>
          </p:cNvPr>
          <p:cNvSpPr>
            <a:spLocks noChangeArrowheads="1"/>
          </p:cNvSpPr>
          <p:nvPr/>
        </p:nvSpPr>
        <p:spPr bwMode="auto">
          <a:xfrm>
            <a:off x="1504951"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55" name="Rectangle 2255">
            <a:extLst>
              <a:ext uri="{FF2B5EF4-FFF2-40B4-BE49-F238E27FC236}">
                <a16:creationId xmlns:a16="http://schemas.microsoft.com/office/drawing/2014/main" id="{8276D835-7E8F-5B07-954E-62D93CEF352F}"/>
              </a:ext>
            </a:extLst>
          </p:cNvPr>
          <p:cNvSpPr>
            <a:spLocks noChangeArrowheads="1"/>
          </p:cNvSpPr>
          <p:nvPr/>
        </p:nvSpPr>
        <p:spPr bwMode="auto">
          <a:xfrm>
            <a:off x="1544638" y="4400550"/>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656" name="Rectangle 2256">
            <a:extLst>
              <a:ext uri="{FF2B5EF4-FFF2-40B4-BE49-F238E27FC236}">
                <a16:creationId xmlns:a16="http://schemas.microsoft.com/office/drawing/2014/main" id="{1300151B-CFC4-C6E1-2419-2B631CC76DDB}"/>
              </a:ext>
            </a:extLst>
          </p:cNvPr>
          <p:cNvSpPr>
            <a:spLocks noChangeArrowheads="1"/>
          </p:cNvSpPr>
          <p:nvPr/>
        </p:nvSpPr>
        <p:spPr bwMode="auto">
          <a:xfrm>
            <a:off x="1617663"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2657" name="Rectangle 2257">
            <a:extLst>
              <a:ext uri="{FF2B5EF4-FFF2-40B4-BE49-F238E27FC236}">
                <a16:creationId xmlns:a16="http://schemas.microsoft.com/office/drawing/2014/main" id="{93AC6160-AB6D-0DCF-1E29-A47CB939B549}"/>
              </a:ext>
            </a:extLst>
          </p:cNvPr>
          <p:cNvSpPr>
            <a:spLocks noChangeArrowheads="1"/>
          </p:cNvSpPr>
          <p:nvPr/>
        </p:nvSpPr>
        <p:spPr bwMode="auto">
          <a:xfrm>
            <a:off x="1698626"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658" name="Rectangle 2258">
            <a:extLst>
              <a:ext uri="{FF2B5EF4-FFF2-40B4-BE49-F238E27FC236}">
                <a16:creationId xmlns:a16="http://schemas.microsoft.com/office/drawing/2014/main" id="{DCEE4FCB-7D98-A4B7-BAB6-D027924571BF}"/>
              </a:ext>
            </a:extLst>
          </p:cNvPr>
          <p:cNvSpPr>
            <a:spLocks noChangeArrowheads="1"/>
          </p:cNvSpPr>
          <p:nvPr/>
        </p:nvSpPr>
        <p:spPr bwMode="auto">
          <a:xfrm>
            <a:off x="1779588" y="4400550"/>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659" name="Rectangle 2259">
            <a:extLst>
              <a:ext uri="{FF2B5EF4-FFF2-40B4-BE49-F238E27FC236}">
                <a16:creationId xmlns:a16="http://schemas.microsoft.com/office/drawing/2014/main" id="{94212E2B-4A61-A311-F671-2E35F1F92EB5}"/>
              </a:ext>
            </a:extLst>
          </p:cNvPr>
          <p:cNvSpPr>
            <a:spLocks noChangeArrowheads="1"/>
          </p:cNvSpPr>
          <p:nvPr/>
        </p:nvSpPr>
        <p:spPr bwMode="auto">
          <a:xfrm>
            <a:off x="1900238"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660" name="Rectangle 2260">
            <a:extLst>
              <a:ext uri="{FF2B5EF4-FFF2-40B4-BE49-F238E27FC236}">
                <a16:creationId xmlns:a16="http://schemas.microsoft.com/office/drawing/2014/main" id="{968963DC-95EB-0221-DD59-3EE494CDB88F}"/>
              </a:ext>
            </a:extLst>
          </p:cNvPr>
          <p:cNvSpPr>
            <a:spLocks noChangeArrowheads="1"/>
          </p:cNvSpPr>
          <p:nvPr/>
        </p:nvSpPr>
        <p:spPr bwMode="auto">
          <a:xfrm>
            <a:off x="1982788"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661" name="Rectangle 2261">
            <a:extLst>
              <a:ext uri="{FF2B5EF4-FFF2-40B4-BE49-F238E27FC236}">
                <a16:creationId xmlns:a16="http://schemas.microsoft.com/office/drawing/2014/main" id="{7BC7877C-366B-70B0-B6A0-11180E7ED032}"/>
              </a:ext>
            </a:extLst>
          </p:cNvPr>
          <p:cNvSpPr>
            <a:spLocks noChangeArrowheads="1"/>
          </p:cNvSpPr>
          <p:nvPr/>
        </p:nvSpPr>
        <p:spPr bwMode="auto">
          <a:xfrm>
            <a:off x="2022476"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2662" name="Rectangle 2262">
            <a:extLst>
              <a:ext uri="{FF2B5EF4-FFF2-40B4-BE49-F238E27FC236}">
                <a16:creationId xmlns:a16="http://schemas.microsoft.com/office/drawing/2014/main" id="{64B2616A-8DE0-9B74-875A-CECC46169096}"/>
              </a:ext>
            </a:extLst>
          </p:cNvPr>
          <p:cNvSpPr>
            <a:spLocks noChangeArrowheads="1"/>
          </p:cNvSpPr>
          <p:nvPr/>
        </p:nvSpPr>
        <p:spPr bwMode="auto">
          <a:xfrm>
            <a:off x="2103438"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663" name="Rectangle 2263">
            <a:extLst>
              <a:ext uri="{FF2B5EF4-FFF2-40B4-BE49-F238E27FC236}">
                <a16:creationId xmlns:a16="http://schemas.microsoft.com/office/drawing/2014/main" id="{3E7DFEE1-D4FD-8740-E6CC-AAFDBD0D2A10}"/>
              </a:ext>
            </a:extLst>
          </p:cNvPr>
          <p:cNvSpPr>
            <a:spLocks noChangeArrowheads="1"/>
          </p:cNvSpPr>
          <p:nvPr/>
        </p:nvSpPr>
        <p:spPr bwMode="auto">
          <a:xfrm>
            <a:off x="2184401" y="4400550"/>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64" name="Rectangle 2264">
            <a:extLst>
              <a:ext uri="{FF2B5EF4-FFF2-40B4-BE49-F238E27FC236}">
                <a16:creationId xmlns:a16="http://schemas.microsoft.com/office/drawing/2014/main" id="{AE0F2008-A54E-9C3A-9159-24D410E6E876}"/>
              </a:ext>
            </a:extLst>
          </p:cNvPr>
          <p:cNvSpPr>
            <a:spLocks noChangeArrowheads="1"/>
          </p:cNvSpPr>
          <p:nvPr/>
        </p:nvSpPr>
        <p:spPr bwMode="auto">
          <a:xfrm>
            <a:off x="2233613"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665" name="Rectangle 2265">
            <a:extLst>
              <a:ext uri="{FF2B5EF4-FFF2-40B4-BE49-F238E27FC236}">
                <a16:creationId xmlns:a16="http://schemas.microsoft.com/office/drawing/2014/main" id="{C5889806-2112-C087-81E3-030F9D0FFCFD}"/>
              </a:ext>
            </a:extLst>
          </p:cNvPr>
          <p:cNvSpPr>
            <a:spLocks noChangeArrowheads="1"/>
          </p:cNvSpPr>
          <p:nvPr/>
        </p:nvSpPr>
        <p:spPr bwMode="auto">
          <a:xfrm>
            <a:off x="2314576"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666" name="Rectangle 2266">
            <a:extLst>
              <a:ext uri="{FF2B5EF4-FFF2-40B4-BE49-F238E27FC236}">
                <a16:creationId xmlns:a16="http://schemas.microsoft.com/office/drawing/2014/main" id="{04CBF9FC-6BE2-87AE-FE72-587423F68742}"/>
              </a:ext>
            </a:extLst>
          </p:cNvPr>
          <p:cNvSpPr>
            <a:spLocks noChangeArrowheads="1"/>
          </p:cNvSpPr>
          <p:nvPr/>
        </p:nvSpPr>
        <p:spPr bwMode="auto">
          <a:xfrm>
            <a:off x="2395538" y="4400550"/>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667" name="Rectangle 2267">
            <a:extLst>
              <a:ext uri="{FF2B5EF4-FFF2-40B4-BE49-F238E27FC236}">
                <a16:creationId xmlns:a16="http://schemas.microsoft.com/office/drawing/2014/main" id="{AA71EC07-27C2-9B40-1FF7-0037838B7A69}"/>
              </a:ext>
            </a:extLst>
          </p:cNvPr>
          <p:cNvSpPr>
            <a:spLocks noChangeArrowheads="1"/>
          </p:cNvSpPr>
          <p:nvPr/>
        </p:nvSpPr>
        <p:spPr bwMode="auto">
          <a:xfrm>
            <a:off x="2468563"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68" name="Rectangle 2268">
            <a:extLst>
              <a:ext uri="{FF2B5EF4-FFF2-40B4-BE49-F238E27FC236}">
                <a16:creationId xmlns:a16="http://schemas.microsoft.com/office/drawing/2014/main" id="{57668D4E-EB70-96B7-A132-1B87C694C8C9}"/>
              </a:ext>
            </a:extLst>
          </p:cNvPr>
          <p:cNvSpPr>
            <a:spLocks noChangeArrowheads="1"/>
          </p:cNvSpPr>
          <p:nvPr/>
        </p:nvSpPr>
        <p:spPr bwMode="auto">
          <a:xfrm>
            <a:off x="2508251"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669" name="Rectangle 2269">
            <a:extLst>
              <a:ext uri="{FF2B5EF4-FFF2-40B4-BE49-F238E27FC236}">
                <a16:creationId xmlns:a16="http://schemas.microsoft.com/office/drawing/2014/main" id="{D321B57B-E36B-468A-14E1-DF4E833B36B7}"/>
              </a:ext>
            </a:extLst>
          </p:cNvPr>
          <p:cNvSpPr>
            <a:spLocks noChangeArrowheads="1"/>
          </p:cNvSpPr>
          <p:nvPr/>
        </p:nvSpPr>
        <p:spPr bwMode="auto">
          <a:xfrm>
            <a:off x="2547938"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670" name="Rectangle 2270">
            <a:extLst>
              <a:ext uri="{FF2B5EF4-FFF2-40B4-BE49-F238E27FC236}">
                <a16:creationId xmlns:a16="http://schemas.microsoft.com/office/drawing/2014/main" id="{0CD4E63D-CE3E-554E-C971-4FDE8EA4E98D}"/>
              </a:ext>
            </a:extLst>
          </p:cNvPr>
          <p:cNvSpPr>
            <a:spLocks noChangeArrowheads="1"/>
          </p:cNvSpPr>
          <p:nvPr/>
        </p:nvSpPr>
        <p:spPr bwMode="auto">
          <a:xfrm>
            <a:off x="2628901" y="4400550"/>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71" name="Rectangle 2271">
            <a:extLst>
              <a:ext uri="{FF2B5EF4-FFF2-40B4-BE49-F238E27FC236}">
                <a16:creationId xmlns:a16="http://schemas.microsoft.com/office/drawing/2014/main" id="{379E5629-4C0B-3DD5-13A4-4D17A1F15D47}"/>
              </a:ext>
            </a:extLst>
          </p:cNvPr>
          <p:cNvSpPr>
            <a:spLocks noChangeArrowheads="1"/>
          </p:cNvSpPr>
          <p:nvPr/>
        </p:nvSpPr>
        <p:spPr bwMode="auto">
          <a:xfrm>
            <a:off x="2678113"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72" name="Rectangle 2272">
            <a:extLst>
              <a:ext uri="{FF2B5EF4-FFF2-40B4-BE49-F238E27FC236}">
                <a16:creationId xmlns:a16="http://schemas.microsoft.com/office/drawing/2014/main" id="{BFF5A86B-EA42-39DE-6BC0-F387C16A379D}"/>
              </a:ext>
            </a:extLst>
          </p:cNvPr>
          <p:cNvSpPr>
            <a:spLocks noChangeArrowheads="1"/>
          </p:cNvSpPr>
          <p:nvPr/>
        </p:nvSpPr>
        <p:spPr bwMode="auto">
          <a:xfrm>
            <a:off x="2717801" y="4400550"/>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673" name="Rectangle 2273">
            <a:extLst>
              <a:ext uri="{FF2B5EF4-FFF2-40B4-BE49-F238E27FC236}">
                <a16:creationId xmlns:a16="http://schemas.microsoft.com/office/drawing/2014/main" id="{83852F8B-4805-E485-29C8-88BB5AC19214}"/>
              </a:ext>
            </a:extLst>
          </p:cNvPr>
          <p:cNvSpPr>
            <a:spLocks noChangeArrowheads="1"/>
          </p:cNvSpPr>
          <p:nvPr/>
        </p:nvSpPr>
        <p:spPr bwMode="auto">
          <a:xfrm>
            <a:off x="2814638" y="4400550"/>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674" name="Rectangle 2274">
            <a:extLst>
              <a:ext uri="{FF2B5EF4-FFF2-40B4-BE49-F238E27FC236}">
                <a16:creationId xmlns:a16="http://schemas.microsoft.com/office/drawing/2014/main" id="{9CC740D0-3980-6687-192F-B46BFDF9E2C5}"/>
              </a:ext>
            </a:extLst>
          </p:cNvPr>
          <p:cNvSpPr>
            <a:spLocks noChangeArrowheads="1"/>
          </p:cNvSpPr>
          <p:nvPr/>
        </p:nvSpPr>
        <p:spPr bwMode="auto">
          <a:xfrm>
            <a:off x="2913063" y="4400550"/>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675" name="Rectangle 2275">
            <a:extLst>
              <a:ext uri="{FF2B5EF4-FFF2-40B4-BE49-F238E27FC236}">
                <a16:creationId xmlns:a16="http://schemas.microsoft.com/office/drawing/2014/main" id="{0F0E9FB5-9D6B-F4E1-974D-FB9A0644E740}"/>
              </a:ext>
            </a:extLst>
          </p:cNvPr>
          <p:cNvSpPr>
            <a:spLocks noChangeArrowheads="1"/>
          </p:cNvSpPr>
          <p:nvPr/>
        </p:nvSpPr>
        <p:spPr bwMode="auto">
          <a:xfrm>
            <a:off x="876301" y="4684713"/>
            <a:ext cx="1476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St</a:t>
            </a:r>
            <a:endParaRPr kumimoji="0" lang="en-US" altLang="en-US" sz="1800" b="0" i="0" u="none" strike="noStrike" cap="none" normalizeH="0" baseline="0">
              <a:ln>
                <a:noFill/>
              </a:ln>
              <a:effectLst/>
            </a:endParaRPr>
          </a:p>
        </p:txBody>
      </p:sp>
      <p:sp>
        <p:nvSpPr>
          <p:cNvPr id="2676" name="Rectangle 2276">
            <a:extLst>
              <a:ext uri="{FF2B5EF4-FFF2-40B4-BE49-F238E27FC236}">
                <a16:creationId xmlns:a16="http://schemas.microsoft.com/office/drawing/2014/main" id="{1E8512AA-F7EC-D9AA-9CCD-C8E5C94EBB72}"/>
              </a:ext>
            </a:extLst>
          </p:cNvPr>
          <p:cNvSpPr>
            <a:spLocks noChangeArrowheads="1"/>
          </p:cNvSpPr>
          <p:nvPr/>
        </p:nvSpPr>
        <p:spPr bwMode="auto">
          <a:xfrm>
            <a:off x="1023938" y="4684713"/>
            <a:ext cx="571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2677" name="Rectangle 2277">
            <a:extLst>
              <a:ext uri="{FF2B5EF4-FFF2-40B4-BE49-F238E27FC236}">
                <a16:creationId xmlns:a16="http://schemas.microsoft.com/office/drawing/2014/main" id="{E2101FB3-A8F5-BF0B-A897-88113808A22F}"/>
              </a:ext>
            </a:extLst>
          </p:cNvPr>
          <p:cNvSpPr>
            <a:spLocks noChangeArrowheads="1"/>
          </p:cNvSpPr>
          <p:nvPr/>
        </p:nvSpPr>
        <p:spPr bwMode="auto">
          <a:xfrm>
            <a:off x="1079501"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678" name="Rectangle 2278">
            <a:extLst>
              <a:ext uri="{FF2B5EF4-FFF2-40B4-BE49-F238E27FC236}">
                <a16:creationId xmlns:a16="http://schemas.microsoft.com/office/drawing/2014/main" id="{ECA59B46-D545-E4E1-D9AB-023C9E4EA48D}"/>
              </a:ext>
            </a:extLst>
          </p:cNvPr>
          <p:cNvSpPr>
            <a:spLocks noChangeArrowheads="1"/>
          </p:cNvSpPr>
          <p:nvPr/>
        </p:nvSpPr>
        <p:spPr bwMode="auto">
          <a:xfrm>
            <a:off x="1160463" y="468471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679" name="Rectangle 2279">
            <a:extLst>
              <a:ext uri="{FF2B5EF4-FFF2-40B4-BE49-F238E27FC236}">
                <a16:creationId xmlns:a16="http://schemas.microsoft.com/office/drawing/2014/main" id="{E4C62D7B-D143-EC0D-D7E2-4F28B7F41AF0}"/>
              </a:ext>
            </a:extLst>
          </p:cNvPr>
          <p:cNvSpPr>
            <a:spLocks noChangeArrowheads="1"/>
          </p:cNvSpPr>
          <p:nvPr/>
        </p:nvSpPr>
        <p:spPr bwMode="auto">
          <a:xfrm>
            <a:off x="1209676" y="468471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680" name="Rectangle 2280">
            <a:extLst>
              <a:ext uri="{FF2B5EF4-FFF2-40B4-BE49-F238E27FC236}">
                <a16:creationId xmlns:a16="http://schemas.microsoft.com/office/drawing/2014/main" id="{D1E92CED-BF17-A9D1-79FD-695F574646B4}"/>
              </a:ext>
            </a:extLst>
          </p:cNvPr>
          <p:cNvSpPr>
            <a:spLocks noChangeArrowheads="1"/>
          </p:cNvSpPr>
          <p:nvPr/>
        </p:nvSpPr>
        <p:spPr bwMode="auto">
          <a:xfrm>
            <a:off x="1249363" y="468471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f</a:t>
            </a:r>
            <a:endParaRPr kumimoji="0" lang="en-US" altLang="en-US" sz="1800" b="0" i="0" u="none" strike="noStrike" cap="none" normalizeH="0" baseline="0">
              <a:ln>
                <a:noFill/>
              </a:ln>
              <a:effectLst/>
            </a:endParaRPr>
          </a:p>
        </p:txBody>
      </p:sp>
      <p:sp>
        <p:nvSpPr>
          <p:cNvPr id="2681" name="Rectangle 2281">
            <a:extLst>
              <a:ext uri="{FF2B5EF4-FFF2-40B4-BE49-F238E27FC236}">
                <a16:creationId xmlns:a16="http://schemas.microsoft.com/office/drawing/2014/main" id="{A2CCE47C-7D1A-613E-6ADA-0C55EEB2C87D}"/>
              </a:ext>
            </a:extLst>
          </p:cNvPr>
          <p:cNvSpPr>
            <a:spLocks noChangeArrowheads="1"/>
          </p:cNvSpPr>
          <p:nvPr/>
        </p:nvSpPr>
        <p:spPr bwMode="auto">
          <a:xfrm>
            <a:off x="1298576" y="468471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682" name="Rectangle 2282">
            <a:extLst>
              <a:ext uri="{FF2B5EF4-FFF2-40B4-BE49-F238E27FC236}">
                <a16:creationId xmlns:a16="http://schemas.microsoft.com/office/drawing/2014/main" id="{2ABE9C5B-68A2-7890-206C-058711C6E2CD}"/>
              </a:ext>
            </a:extLst>
          </p:cNvPr>
          <p:cNvSpPr>
            <a:spLocks noChangeArrowheads="1"/>
          </p:cNvSpPr>
          <p:nvPr/>
        </p:nvSpPr>
        <p:spPr bwMode="auto">
          <a:xfrm>
            <a:off x="1338263"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c</a:t>
            </a:r>
            <a:endParaRPr kumimoji="0" lang="en-US" altLang="en-US" sz="1800" b="0" i="0" u="none" strike="noStrike" cap="none" normalizeH="0" baseline="0">
              <a:ln>
                <a:noFill/>
              </a:ln>
              <a:effectLst/>
            </a:endParaRPr>
          </a:p>
        </p:txBody>
      </p:sp>
      <p:sp>
        <p:nvSpPr>
          <p:cNvPr id="2683" name="Rectangle 2283">
            <a:extLst>
              <a:ext uri="{FF2B5EF4-FFF2-40B4-BE49-F238E27FC236}">
                <a16:creationId xmlns:a16="http://schemas.microsoft.com/office/drawing/2014/main" id="{639AC873-5D0E-6FD4-D4F9-7D2CC6CA7190}"/>
              </a:ext>
            </a:extLst>
          </p:cNvPr>
          <p:cNvSpPr>
            <a:spLocks noChangeArrowheads="1"/>
          </p:cNvSpPr>
          <p:nvPr/>
        </p:nvSpPr>
        <p:spPr bwMode="auto">
          <a:xfrm>
            <a:off x="1419226"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684" name="Rectangle 2284">
            <a:extLst>
              <a:ext uri="{FF2B5EF4-FFF2-40B4-BE49-F238E27FC236}">
                <a16:creationId xmlns:a16="http://schemas.microsoft.com/office/drawing/2014/main" id="{5124F209-19EB-6E02-E3EF-9653D402E00B}"/>
              </a:ext>
            </a:extLst>
          </p:cNvPr>
          <p:cNvSpPr>
            <a:spLocks noChangeArrowheads="1"/>
          </p:cNvSpPr>
          <p:nvPr/>
        </p:nvSpPr>
        <p:spPr bwMode="auto">
          <a:xfrm>
            <a:off x="1500188" y="468471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685" name="Rectangle 2285">
            <a:extLst>
              <a:ext uri="{FF2B5EF4-FFF2-40B4-BE49-F238E27FC236}">
                <a16:creationId xmlns:a16="http://schemas.microsoft.com/office/drawing/2014/main" id="{E94335D4-33F2-86A6-5AF0-C745FDE55C1E}"/>
              </a:ext>
            </a:extLst>
          </p:cNvPr>
          <p:cNvSpPr>
            <a:spLocks noChangeArrowheads="1"/>
          </p:cNvSpPr>
          <p:nvPr/>
        </p:nvSpPr>
        <p:spPr bwMode="auto">
          <a:xfrm>
            <a:off x="1549401" y="468471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686" name="Rectangle 2286">
            <a:extLst>
              <a:ext uri="{FF2B5EF4-FFF2-40B4-BE49-F238E27FC236}">
                <a16:creationId xmlns:a16="http://schemas.microsoft.com/office/drawing/2014/main" id="{40E99677-9871-1A06-18A4-69FCC8FC6B75}"/>
              </a:ext>
            </a:extLst>
          </p:cNvPr>
          <p:cNvSpPr>
            <a:spLocks noChangeArrowheads="1"/>
          </p:cNvSpPr>
          <p:nvPr/>
        </p:nvSpPr>
        <p:spPr bwMode="auto">
          <a:xfrm>
            <a:off x="1589088" y="4684713"/>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o</a:t>
            </a:r>
            <a:endParaRPr kumimoji="0" lang="en-US" altLang="en-US" sz="1800" b="0" i="0" u="none" strike="noStrike" cap="none" normalizeH="0" baseline="0">
              <a:ln>
                <a:noFill/>
              </a:ln>
              <a:effectLst/>
            </a:endParaRPr>
          </a:p>
        </p:txBody>
      </p:sp>
      <p:sp>
        <p:nvSpPr>
          <p:cNvPr id="2687" name="Rectangle 2287">
            <a:extLst>
              <a:ext uri="{FF2B5EF4-FFF2-40B4-BE49-F238E27FC236}">
                <a16:creationId xmlns:a16="http://schemas.microsoft.com/office/drawing/2014/main" id="{BCEA3B60-EBD4-D173-7E36-E6A44AEF2077}"/>
              </a:ext>
            </a:extLst>
          </p:cNvPr>
          <p:cNvSpPr>
            <a:spLocks noChangeArrowheads="1"/>
          </p:cNvSpPr>
          <p:nvPr/>
        </p:nvSpPr>
        <p:spPr bwMode="auto">
          <a:xfrm>
            <a:off x="1677988" y="4684713"/>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n</a:t>
            </a:r>
            <a:endParaRPr kumimoji="0" lang="en-US" altLang="en-US" sz="1800" b="0" i="0" u="none" strike="noStrike" cap="none" normalizeH="0" baseline="0">
              <a:ln>
                <a:noFill/>
              </a:ln>
              <a:effectLst/>
            </a:endParaRPr>
          </a:p>
        </p:txBody>
      </p:sp>
      <p:sp>
        <p:nvSpPr>
          <p:cNvPr id="2688" name="Rectangle 2288">
            <a:extLst>
              <a:ext uri="{FF2B5EF4-FFF2-40B4-BE49-F238E27FC236}">
                <a16:creationId xmlns:a16="http://schemas.microsoft.com/office/drawing/2014/main" id="{4EF99DFF-1560-6B6C-B450-DF00C68C6E5E}"/>
              </a:ext>
            </a:extLst>
          </p:cNvPr>
          <p:cNvSpPr>
            <a:spLocks noChangeArrowheads="1"/>
          </p:cNvSpPr>
          <p:nvPr/>
        </p:nvSpPr>
        <p:spPr bwMode="auto">
          <a:xfrm>
            <a:off x="1765301" y="468471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689" name="Rectangle 2289">
            <a:extLst>
              <a:ext uri="{FF2B5EF4-FFF2-40B4-BE49-F238E27FC236}">
                <a16:creationId xmlns:a16="http://schemas.microsoft.com/office/drawing/2014/main" id="{5442000F-752B-EE59-DD3C-BB8692E26DE1}"/>
              </a:ext>
            </a:extLst>
          </p:cNvPr>
          <p:cNvSpPr>
            <a:spLocks noChangeArrowheads="1"/>
          </p:cNvSpPr>
          <p:nvPr/>
        </p:nvSpPr>
        <p:spPr bwMode="auto">
          <a:xfrm>
            <a:off x="1804988" y="4684713"/>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F</a:t>
            </a:r>
            <a:endParaRPr kumimoji="0" lang="en-US" altLang="en-US" sz="1800" b="0" i="0" u="none" strike="noStrike" cap="none" normalizeH="0" baseline="0">
              <a:ln>
                <a:noFill/>
              </a:ln>
              <a:effectLst/>
            </a:endParaRPr>
          </a:p>
        </p:txBody>
      </p:sp>
      <p:sp>
        <p:nvSpPr>
          <p:cNvPr id="2690" name="Rectangle 2290">
            <a:extLst>
              <a:ext uri="{FF2B5EF4-FFF2-40B4-BE49-F238E27FC236}">
                <a16:creationId xmlns:a16="http://schemas.microsoft.com/office/drawing/2014/main" id="{F34A07C1-3D74-4FBB-5147-42E870F13901}"/>
              </a:ext>
            </a:extLst>
          </p:cNvPr>
          <p:cNvSpPr>
            <a:spLocks noChangeArrowheads="1"/>
          </p:cNvSpPr>
          <p:nvPr/>
        </p:nvSpPr>
        <p:spPr bwMode="auto">
          <a:xfrm>
            <a:off x="1893888"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691" name="Rectangle 2291">
            <a:extLst>
              <a:ext uri="{FF2B5EF4-FFF2-40B4-BE49-F238E27FC236}">
                <a16:creationId xmlns:a16="http://schemas.microsoft.com/office/drawing/2014/main" id="{1F4BF82C-4F76-4F85-0827-16BD9B1988FD}"/>
              </a:ext>
            </a:extLst>
          </p:cNvPr>
          <p:cNvSpPr>
            <a:spLocks noChangeArrowheads="1"/>
          </p:cNvSpPr>
          <p:nvPr/>
        </p:nvSpPr>
        <p:spPr bwMode="auto">
          <a:xfrm>
            <a:off x="1976438"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c</a:t>
            </a:r>
            <a:endParaRPr kumimoji="0" lang="en-US" altLang="en-US" sz="1800" b="0" i="0" u="none" strike="noStrike" cap="none" normalizeH="0" baseline="0">
              <a:ln>
                <a:noFill/>
              </a:ln>
              <a:effectLst/>
            </a:endParaRPr>
          </a:p>
        </p:txBody>
      </p:sp>
      <p:sp>
        <p:nvSpPr>
          <p:cNvPr id="2692" name="Rectangle 2292">
            <a:extLst>
              <a:ext uri="{FF2B5EF4-FFF2-40B4-BE49-F238E27FC236}">
                <a16:creationId xmlns:a16="http://schemas.microsoft.com/office/drawing/2014/main" id="{3029A6FF-02B1-DA9F-EB59-84D559F049FC}"/>
              </a:ext>
            </a:extLst>
          </p:cNvPr>
          <p:cNvSpPr>
            <a:spLocks noChangeArrowheads="1"/>
          </p:cNvSpPr>
          <p:nvPr/>
        </p:nvSpPr>
        <p:spPr bwMode="auto">
          <a:xfrm>
            <a:off x="2055813" y="468471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693" name="Rectangle 2293">
            <a:extLst>
              <a:ext uri="{FF2B5EF4-FFF2-40B4-BE49-F238E27FC236}">
                <a16:creationId xmlns:a16="http://schemas.microsoft.com/office/drawing/2014/main" id="{57E8FFA4-403D-6FA1-DE92-628564327DB1}"/>
              </a:ext>
            </a:extLst>
          </p:cNvPr>
          <p:cNvSpPr>
            <a:spLocks noChangeArrowheads="1"/>
          </p:cNvSpPr>
          <p:nvPr/>
        </p:nvSpPr>
        <p:spPr bwMode="auto">
          <a:xfrm>
            <a:off x="2105026" y="4684713"/>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o</a:t>
            </a:r>
            <a:endParaRPr kumimoji="0" lang="en-US" altLang="en-US" sz="1800" b="0" i="0" u="none" strike="noStrike" cap="none" normalizeH="0" baseline="0">
              <a:ln>
                <a:noFill/>
              </a:ln>
              <a:effectLst/>
            </a:endParaRPr>
          </a:p>
        </p:txBody>
      </p:sp>
      <p:sp>
        <p:nvSpPr>
          <p:cNvPr id="2694" name="Rectangle 2294">
            <a:extLst>
              <a:ext uri="{FF2B5EF4-FFF2-40B4-BE49-F238E27FC236}">
                <a16:creationId xmlns:a16="http://schemas.microsoft.com/office/drawing/2014/main" id="{11C2820F-B4B6-DB90-5136-A55046B440BF}"/>
              </a:ext>
            </a:extLst>
          </p:cNvPr>
          <p:cNvSpPr>
            <a:spLocks noChangeArrowheads="1"/>
          </p:cNvSpPr>
          <p:nvPr/>
        </p:nvSpPr>
        <p:spPr bwMode="auto">
          <a:xfrm>
            <a:off x="2193926" y="4684713"/>
            <a:ext cx="571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2695" name="Rectangle 2295">
            <a:extLst>
              <a:ext uri="{FF2B5EF4-FFF2-40B4-BE49-F238E27FC236}">
                <a16:creationId xmlns:a16="http://schemas.microsoft.com/office/drawing/2014/main" id="{D09FE271-7809-7D28-8C8D-9D6D52401E2D}"/>
              </a:ext>
            </a:extLst>
          </p:cNvPr>
          <p:cNvSpPr>
            <a:spLocks noChangeArrowheads="1"/>
          </p:cNvSpPr>
          <p:nvPr/>
        </p:nvSpPr>
        <p:spPr bwMode="auto">
          <a:xfrm>
            <a:off x="2251076"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s</a:t>
            </a:r>
            <a:endParaRPr kumimoji="0" lang="en-US" altLang="en-US" sz="1800" b="0" i="0" u="none" strike="noStrike" cap="none" normalizeH="0" baseline="0">
              <a:ln>
                <a:noFill/>
              </a:ln>
              <a:effectLst/>
            </a:endParaRPr>
          </a:p>
        </p:txBody>
      </p:sp>
      <p:sp>
        <p:nvSpPr>
          <p:cNvPr id="2696" name="Rectangle 2296">
            <a:extLst>
              <a:ext uri="{FF2B5EF4-FFF2-40B4-BE49-F238E27FC236}">
                <a16:creationId xmlns:a16="http://schemas.microsoft.com/office/drawing/2014/main" id="{8B0F3CB7-4B39-DCEB-17BC-5B7B6970FC5F}"/>
              </a:ext>
            </a:extLst>
          </p:cNvPr>
          <p:cNvSpPr>
            <a:spLocks noChangeArrowheads="1"/>
          </p:cNvSpPr>
          <p:nvPr/>
        </p:nvSpPr>
        <p:spPr bwMode="auto">
          <a:xfrm>
            <a:off x="876301" y="4976813"/>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697" name="Rectangle 2297">
            <a:extLst>
              <a:ext uri="{FF2B5EF4-FFF2-40B4-BE49-F238E27FC236}">
                <a16:creationId xmlns:a16="http://schemas.microsoft.com/office/drawing/2014/main" id="{732065D7-F60E-FB7C-BF43-50C85B5E6E4D}"/>
              </a:ext>
            </a:extLst>
          </p:cNvPr>
          <p:cNvSpPr>
            <a:spLocks noChangeArrowheads="1"/>
          </p:cNvSpPr>
          <p:nvPr/>
        </p:nvSpPr>
        <p:spPr bwMode="auto">
          <a:xfrm>
            <a:off x="985838" y="4968875"/>
            <a:ext cx="368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Lung/</a:t>
            </a:r>
            <a:endParaRPr kumimoji="0" lang="en-US" altLang="en-US" sz="1800" b="0" i="0" u="none" strike="noStrike" cap="none" normalizeH="0" baseline="0">
              <a:ln>
                <a:noFill/>
              </a:ln>
              <a:effectLst/>
            </a:endParaRPr>
          </a:p>
        </p:txBody>
      </p:sp>
      <p:sp>
        <p:nvSpPr>
          <p:cNvPr id="2698" name="Rectangle 2298">
            <a:extLst>
              <a:ext uri="{FF2B5EF4-FFF2-40B4-BE49-F238E27FC236}">
                <a16:creationId xmlns:a16="http://schemas.microsoft.com/office/drawing/2014/main" id="{466B85B4-094F-80A5-0FA2-DE2B9E72CB16}"/>
              </a:ext>
            </a:extLst>
          </p:cNvPr>
          <p:cNvSpPr>
            <a:spLocks noChangeArrowheads="1"/>
          </p:cNvSpPr>
          <p:nvPr/>
        </p:nvSpPr>
        <p:spPr bwMode="auto">
          <a:xfrm>
            <a:off x="1350963" y="4968875"/>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699" name="Rectangle 2299">
            <a:extLst>
              <a:ext uri="{FF2B5EF4-FFF2-40B4-BE49-F238E27FC236}">
                <a16:creationId xmlns:a16="http://schemas.microsoft.com/office/drawing/2014/main" id="{071D6319-88AA-0AB5-75F8-8C1E12F35725}"/>
              </a:ext>
            </a:extLst>
          </p:cNvPr>
          <p:cNvSpPr>
            <a:spLocks noChangeArrowheads="1"/>
          </p:cNvSpPr>
          <p:nvPr/>
        </p:nvSpPr>
        <p:spPr bwMode="auto">
          <a:xfrm>
            <a:off x="1384301" y="4968875"/>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700" name="Rectangle 2300">
            <a:extLst>
              <a:ext uri="{FF2B5EF4-FFF2-40B4-BE49-F238E27FC236}">
                <a16:creationId xmlns:a16="http://schemas.microsoft.com/office/drawing/2014/main" id="{FA28C054-22A5-5F18-7A62-A07265B0705D}"/>
              </a:ext>
            </a:extLst>
          </p:cNvPr>
          <p:cNvSpPr>
            <a:spLocks noChangeArrowheads="1"/>
          </p:cNvSpPr>
          <p:nvPr/>
        </p:nvSpPr>
        <p:spPr bwMode="auto">
          <a:xfrm>
            <a:off x="1416051" y="4968875"/>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2701" name="Rectangle 2301">
            <a:extLst>
              <a:ext uri="{FF2B5EF4-FFF2-40B4-BE49-F238E27FC236}">
                <a16:creationId xmlns:a16="http://schemas.microsoft.com/office/drawing/2014/main" id="{DF10C18B-B55F-E1EB-9F22-8E9D52962662}"/>
              </a:ext>
            </a:extLst>
          </p:cNvPr>
          <p:cNvSpPr>
            <a:spLocks noChangeArrowheads="1"/>
          </p:cNvSpPr>
          <p:nvPr/>
        </p:nvSpPr>
        <p:spPr bwMode="auto">
          <a:xfrm>
            <a:off x="1489076" y="4968875"/>
            <a:ext cx="1730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er </a:t>
            </a:r>
            <a:endParaRPr kumimoji="0" lang="en-US" altLang="en-US" sz="1800" b="0" i="0" u="none" strike="noStrike" cap="none" normalizeH="0" baseline="0">
              <a:ln>
                <a:noFill/>
              </a:ln>
              <a:effectLst/>
            </a:endParaRPr>
          </a:p>
        </p:txBody>
      </p:sp>
      <p:sp>
        <p:nvSpPr>
          <p:cNvPr id="2702" name="Rectangle 2302">
            <a:extLst>
              <a:ext uri="{FF2B5EF4-FFF2-40B4-BE49-F238E27FC236}">
                <a16:creationId xmlns:a16="http://schemas.microsoft.com/office/drawing/2014/main" id="{D1AACC3D-74A5-D13E-65DD-2803A7778B8E}"/>
              </a:ext>
            </a:extLst>
          </p:cNvPr>
          <p:cNvSpPr>
            <a:spLocks noChangeArrowheads="1"/>
          </p:cNvSpPr>
          <p:nvPr/>
        </p:nvSpPr>
        <p:spPr bwMode="auto">
          <a:xfrm>
            <a:off x="1658938" y="4968875"/>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703" name="Rectangle 2303">
            <a:extLst>
              <a:ext uri="{FF2B5EF4-FFF2-40B4-BE49-F238E27FC236}">
                <a16:creationId xmlns:a16="http://schemas.microsoft.com/office/drawing/2014/main" id="{AFDBC729-AD88-0FED-031D-A18E9107E44C}"/>
              </a:ext>
            </a:extLst>
          </p:cNvPr>
          <p:cNvSpPr>
            <a:spLocks noChangeArrowheads="1"/>
          </p:cNvSpPr>
          <p:nvPr/>
        </p:nvSpPr>
        <p:spPr bwMode="auto">
          <a:xfrm>
            <a:off x="1779588" y="4968875"/>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et</a:t>
            </a:r>
            <a:endParaRPr kumimoji="0" lang="en-US" altLang="en-US" sz="1800" b="0" i="0" u="none" strike="noStrike" cap="none" normalizeH="0" baseline="0">
              <a:ln>
                <a:noFill/>
              </a:ln>
              <a:effectLst/>
            </a:endParaRPr>
          </a:p>
        </p:txBody>
      </p:sp>
      <p:sp>
        <p:nvSpPr>
          <p:cNvPr id="2704" name="Rectangle 2304">
            <a:extLst>
              <a:ext uri="{FF2B5EF4-FFF2-40B4-BE49-F238E27FC236}">
                <a16:creationId xmlns:a16="http://schemas.microsoft.com/office/drawing/2014/main" id="{181B5FB1-77CF-D391-2493-CFCEF23FD108}"/>
              </a:ext>
            </a:extLst>
          </p:cNvPr>
          <p:cNvSpPr>
            <a:spLocks noChangeArrowheads="1"/>
          </p:cNvSpPr>
          <p:nvPr/>
        </p:nvSpPr>
        <p:spPr bwMode="auto">
          <a:xfrm>
            <a:off x="1900238" y="4968875"/>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as</a:t>
            </a:r>
            <a:endParaRPr kumimoji="0" lang="en-US" altLang="en-US" sz="1800" b="0" i="0" u="none" strike="noStrike" cap="none" normalizeH="0" baseline="0">
              <a:ln>
                <a:noFill/>
              </a:ln>
              <a:effectLst/>
            </a:endParaRPr>
          </a:p>
        </p:txBody>
      </p:sp>
      <p:sp>
        <p:nvSpPr>
          <p:cNvPr id="2705" name="Rectangle 2305">
            <a:extLst>
              <a:ext uri="{FF2B5EF4-FFF2-40B4-BE49-F238E27FC236}">
                <a16:creationId xmlns:a16="http://schemas.microsoft.com/office/drawing/2014/main" id="{176C3982-05BD-E2F8-4413-704DE59B574E}"/>
              </a:ext>
            </a:extLst>
          </p:cNvPr>
          <p:cNvSpPr>
            <a:spLocks noChangeArrowheads="1"/>
          </p:cNvSpPr>
          <p:nvPr/>
        </p:nvSpPr>
        <p:spPr bwMode="auto">
          <a:xfrm>
            <a:off x="2054226" y="496887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706" name="Rectangle 2306">
            <a:extLst>
              <a:ext uri="{FF2B5EF4-FFF2-40B4-BE49-F238E27FC236}">
                <a16:creationId xmlns:a16="http://schemas.microsoft.com/office/drawing/2014/main" id="{3992F7A2-3728-7C2D-A8D1-EE729F16ACF0}"/>
              </a:ext>
            </a:extLst>
          </p:cNvPr>
          <p:cNvSpPr>
            <a:spLocks noChangeArrowheads="1"/>
          </p:cNvSpPr>
          <p:nvPr/>
        </p:nvSpPr>
        <p:spPr bwMode="auto">
          <a:xfrm>
            <a:off x="2093913" y="4968875"/>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as</a:t>
            </a:r>
            <a:endParaRPr kumimoji="0" lang="en-US" altLang="en-US" sz="1800" b="0" i="0" u="none" strike="noStrike" cap="none" normalizeH="0" baseline="0">
              <a:ln>
                <a:noFill/>
              </a:ln>
              <a:effectLst/>
            </a:endParaRPr>
          </a:p>
        </p:txBody>
      </p:sp>
      <p:sp>
        <p:nvSpPr>
          <p:cNvPr id="2707" name="Rectangle 2307">
            <a:extLst>
              <a:ext uri="{FF2B5EF4-FFF2-40B4-BE49-F238E27FC236}">
                <a16:creationId xmlns:a16="http://schemas.microsoft.com/office/drawing/2014/main" id="{20778EFA-BF17-D2CF-14D0-3E4916DC6480}"/>
              </a:ext>
            </a:extLst>
          </p:cNvPr>
          <p:cNvSpPr>
            <a:spLocks noChangeArrowheads="1"/>
          </p:cNvSpPr>
          <p:nvPr/>
        </p:nvSpPr>
        <p:spPr bwMode="auto">
          <a:xfrm>
            <a:off x="2247901" y="4968875"/>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es</a:t>
            </a:r>
            <a:endParaRPr kumimoji="0" lang="en-US" altLang="en-US" sz="1800" b="0" i="0" u="none" strike="noStrike" cap="none" normalizeH="0" baseline="0">
              <a:ln>
                <a:noFill/>
              </a:ln>
              <a:effectLst/>
            </a:endParaRPr>
          </a:p>
        </p:txBody>
      </p:sp>
      <p:sp>
        <p:nvSpPr>
          <p:cNvPr id="2708" name="Rectangle 2308">
            <a:extLst>
              <a:ext uri="{FF2B5EF4-FFF2-40B4-BE49-F238E27FC236}">
                <a16:creationId xmlns:a16="http://schemas.microsoft.com/office/drawing/2014/main" id="{34925461-B207-1EC9-FDF7-866B6403E8DD}"/>
              </a:ext>
            </a:extLst>
          </p:cNvPr>
          <p:cNvSpPr>
            <a:spLocks noChangeArrowheads="1"/>
          </p:cNvSpPr>
          <p:nvPr/>
        </p:nvSpPr>
        <p:spPr bwMode="auto">
          <a:xfrm>
            <a:off x="2401888" y="496887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709" name="Rectangle 2309">
            <a:extLst>
              <a:ext uri="{FF2B5EF4-FFF2-40B4-BE49-F238E27FC236}">
                <a16:creationId xmlns:a16="http://schemas.microsoft.com/office/drawing/2014/main" id="{7E9236EF-D97F-B89F-63FE-9BCAD4B3A898}"/>
              </a:ext>
            </a:extLst>
          </p:cNvPr>
          <p:cNvSpPr>
            <a:spLocks noChangeArrowheads="1"/>
          </p:cNvSpPr>
          <p:nvPr/>
        </p:nvSpPr>
        <p:spPr bwMode="auto">
          <a:xfrm>
            <a:off x="2441576" y="4968875"/>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710" name="Rectangle 2310">
            <a:extLst>
              <a:ext uri="{FF2B5EF4-FFF2-40B4-BE49-F238E27FC236}">
                <a16:creationId xmlns:a16="http://schemas.microsoft.com/office/drawing/2014/main" id="{CDDB7C66-F381-091C-3891-C7C7DC9D21C1}"/>
              </a:ext>
            </a:extLst>
          </p:cNvPr>
          <p:cNvSpPr>
            <a:spLocks noChangeArrowheads="1"/>
          </p:cNvSpPr>
          <p:nvPr/>
        </p:nvSpPr>
        <p:spPr bwMode="auto">
          <a:xfrm>
            <a:off x="2562226" y="4968875"/>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es</a:t>
            </a:r>
            <a:endParaRPr kumimoji="0" lang="en-US" altLang="en-US" sz="1800" b="0" i="0" u="none" strike="noStrike" cap="none" normalizeH="0" baseline="0">
              <a:ln>
                <a:noFill/>
              </a:ln>
              <a:effectLst/>
            </a:endParaRPr>
          </a:p>
        </p:txBody>
      </p:sp>
      <p:sp>
        <p:nvSpPr>
          <p:cNvPr id="2711" name="Rectangle 2311">
            <a:extLst>
              <a:ext uri="{FF2B5EF4-FFF2-40B4-BE49-F238E27FC236}">
                <a16:creationId xmlns:a16="http://schemas.microsoft.com/office/drawing/2014/main" id="{98A970C6-2DCE-1A86-6F83-9C6424B43608}"/>
              </a:ext>
            </a:extLst>
          </p:cNvPr>
          <p:cNvSpPr>
            <a:spLocks noChangeArrowheads="1"/>
          </p:cNvSpPr>
          <p:nvPr/>
        </p:nvSpPr>
        <p:spPr bwMode="auto">
          <a:xfrm>
            <a:off x="2716213" y="496887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712" name="Rectangle 2312">
            <a:extLst>
              <a:ext uri="{FF2B5EF4-FFF2-40B4-BE49-F238E27FC236}">
                <a16:creationId xmlns:a16="http://schemas.microsoft.com/office/drawing/2014/main" id="{B5D3CA1B-7604-2ACE-27E5-C4D4E9014D12}"/>
              </a:ext>
            </a:extLst>
          </p:cNvPr>
          <p:cNvSpPr>
            <a:spLocks noChangeArrowheads="1"/>
          </p:cNvSpPr>
          <p:nvPr/>
        </p:nvSpPr>
        <p:spPr bwMode="auto">
          <a:xfrm>
            <a:off x="2755901" y="4968875"/>
            <a:ext cx="212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no)</a:t>
            </a:r>
            <a:endParaRPr kumimoji="0" lang="en-US" altLang="en-US" sz="1800" b="0" i="0" u="none" strike="noStrike" cap="none" normalizeH="0" baseline="0">
              <a:ln>
                <a:noFill/>
              </a:ln>
              <a:effectLst/>
            </a:endParaRPr>
          </a:p>
        </p:txBody>
      </p:sp>
      <p:sp>
        <p:nvSpPr>
          <p:cNvPr id="2713" name="Rectangle 2313">
            <a:extLst>
              <a:ext uri="{FF2B5EF4-FFF2-40B4-BE49-F238E27FC236}">
                <a16:creationId xmlns:a16="http://schemas.microsoft.com/office/drawing/2014/main" id="{6EB52790-A8AA-4A1C-F80F-B7CD6093678D}"/>
              </a:ext>
            </a:extLst>
          </p:cNvPr>
          <p:cNvSpPr>
            <a:spLocks noChangeArrowheads="1"/>
          </p:cNvSpPr>
          <p:nvPr/>
        </p:nvSpPr>
        <p:spPr bwMode="auto">
          <a:xfrm>
            <a:off x="876301" y="5260975"/>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714" name="Rectangle 2314">
            <a:extLst>
              <a:ext uri="{FF2B5EF4-FFF2-40B4-BE49-F238E27FC236}">
                <a16:creationId xmlns:a16="http://schemas.microsoft.com/office/drawing/2014/main" id="{06E5B844-FD2F-ECCE-E93B-C2BE50A46E4B}"/>
              </a:ext>
            </a:extLst>
          </p:cNvPr>
          <p:cNvSpPr>
            <a:spLocks noChangeArrowheads="1"/>
          </p:cNvSpPr>
          <p:nvPr/>
        </p:nvSpPr>
        <p:spPr bwMode="auto">
          <a:xfrm>
            <a:off x="985838" y="5253038"/>
            <a:ext cx="1190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Ti</a:t>
            </a:r>
            <a:endParaRPr kumimoji="0" lang="en-US" altLang="en-US" sz="1800" b="0" i="0" u="none" strike="noStrike" cap="none" normalizeH="0" baseline="0">
              <a:ln>
                <a:noFill/>
              </a:ln>
              <a:effectLst/>
            </a:endParaRPr>
          </a:p>
        </p:txBody>
      </p:sp>
      <p:sp>
        <p:nvSpPr>
          <p:cNvPr id="2715" name="Rectangle 2315">
            <a:extLst>
              <a:ext uri="{FF2B5EF4-FFF2-40B4-BE49-F238E27FC236}">
                <a16:creationId xmlns:a16="http://schemas.microsoft.com/office/drawing/2014/main" id="{38497567-E1A9-B9EC-E20E-323B88BF0744}"/>
              </a:ext>
            </a:extLst>
          </p:cNvPr>
          <p:cNvSpPr>
            <a:spLocks noChangeArrowheads="1"/>
          </p:cNvSpPr>
          <p:nvPr/>
        </p:nvSpPr>
        <p:spPr bwMode="auto">
          <a:xfrm>
            <a:off x="1108076"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716" name="Rectangle 2316">
            <a:extLst>
              <a:ext uri="{FF2B5EF4-FFF2-40B4-BE49-F238E27FC236}">
                <a16:creationId xmlns:a16="http://schemas.microsoft.com/office/drawing/2014/main" id="{C2D5F114-9FE0-7279-BFA0-4AB19769B719}"/>
              </a:ext>
            </a:extLst>
          </p:cNvPr>
          <p:cNvSpPr>
            <a:spLocks noChangeArrowheads="1"/>
          </p:cNvSpPr>
          <p:nvPr/>
        </p:nvSpPr>
        <p:spPr bwMode="auto">
          <a:xfrm>
            <a:off x="1228726" y="52530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717" name="Rectangle 2317">
            <a:extLst>
              <a:ext uri="{FF2B5EF4-FFF2-40B4-BE49-F238E27FC236}">
                <a16:creationId xmlns:a16="http://schemas.microsoft.com/office/drawing/2014/main" id="{BFE5580A-FEFD-0A09-D43C-2E2C67AE6C7F}"/>
              </a:ext>
            </a:extLst>
          </p:cNvPr>
          <p:cNvSpPr>
            <a:spLocks noChangeArrowheads="1"/>
          </p:cNvSpPr>
          <p:nvPr/>
        </p:nvSpPr>
        <p:spPr bwMode="auto">
          <a:xfrm>
            <a:off x="1309688" y="52530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718" name="Rectangle 2318">
            <a:extLst>
              <a:ext uri="{FF2B5EF4-FFF2-40B4-BE49-F238E27FC236}">
                <a16:creationId xmlns:a16="http://schemas.microsoft.com/office/drawing/2014/main" id="{CD5512FB-D3E9-9C3A-B7A6-52B394470AB4}"/>
              </a:ext>
            </a:extLst>
          </p:cNvPr>
          <p:cNvSpPr>
            <a:spLocks noChangeArrowheads="1"/>
          </p:cNvSpPr>
          <p:nvPr/>
        </p:nvSpPr>
        <p:spPr bwMode="auto">
          <a:xfrm>
            <a:off x="1349376" y="52530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719" name="Rectangle 2319">
            <a:extLst>
              <a:ext uri="{FF2B5EF4-FFF2-40B4-BE49-F238E27FC236}">
                <a16:creationId xmlns:a16="http://schemas.microsoft.com/office/drawing/2014/main" id="{463565A4-FFED-8E38-B7D7-558BA4D3D876}"/>
              </a:ext>
            </a:extLst>
          </p:cNvPr>
          <p:cNvSpPr>
            <a:spLocks noChangeArrowheads="1"/>
          </p:cNvSpPr>
          <p:nvPr/>
        </p:nvSpPr>
        <p:spPr bwMode="auto">
          <a:xfrm>
            <a:off x="1389063" y="52530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720" name="Rectangle 2320">
            <a:extLst>
              <a:ext uri="{FF2B5EF4-FFF2-40B4-BE49-F238E27FC236}">
                <a16:creationId xmlns:a16="http://schemas.microsoft.com/office/drawing/2014/main" id="{FA10FC01-3E53-8D40-297E-1613B2DB3E73}"/>
              </a:ext>
            </a:extLst>
          </p:cNvPr>
          <p:cNvSpPr>
            <a:spLocks noChangeArrowheads="1"/>
          </p:cNvSpPr>
          <p:nvPr/>
        </p:nvSpPr>
        <p:spPr bwMode="auto">
          <a:xfrm>
            <a:off x="1511301" y="5253038"/>
            <a:ext cx="5000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progres</a:t>
            </a:r>
            <a:endParaRPr kumimoji="0" lang="en-US" altLang="en-US" sz="1800" b="0" i="0" u="none" strike="noStrike" cap="none" normalizeH="0" baseline="0">
              <a:ln>
                <a:noFill/>
              </a:ln>
              <a:effectLst/>
            </a:endParaRPr>
          </a:p>
        </p:txBody>
      </p:sp>
      <p:sp>
        <p:nvSpPr>
          <p:cNvPr id="2721" name="Rectangle 2321">
            <a:extLst>
              <a:ext uri="{FF2B5EF4-FFF2-40B4-BE49-F238E27FC236}">
                <a16:creationId xmlns:a16="http://schemas.microsoft.com/office/drawing/2014/main" id="{AC2C8FFC-49CF-666C-8628-A220EE02022F}"/>
              </a:ext>
            </a:extLst>
          </p:cNvPr>
          <p:cNvSpPr>
            <a:spLocks noChangeArrowheads="1"/>
          </p:cNvSpPr>
          <p:nvPr/>
        </p:nvSpPr>
        <p:spPr bwMode="auto">
          <a:xfrm>
            <a:off x="2005013" y="525303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722" name="Rectangle 2322">
            <a:extLst>
              <a:ext uri="{FF2B5EF4-FFF2-40B4-BE49-F238E27FC236}">
                <a16:creationId xmlns:a16="http://schemas.microsoft.com/office/drawing/2014/main" id="{9D109BB4-ED94-B45F-A043-41DC67B1C46C}"/>
              </a:ext>
            </a:extLst>
          </p:cNvPr>
          <p:cNvSpPr>
            <a:spLocks noChangeArrowheads="1"/>
          </p:cNvSpPr>
          <p:nvPr/>
        </p:nvSpPr>
        <p:spPr bwMode="auto">
          <a:xfrm>
            <a:off x="2078038" y="525303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723" name="Rectangle 2323">
            <a:extLst>
              <a:ext uri="{FF2B5EF4-FFF2-40B4-BE49-F238E27FC236}">
                <a16:creationId xmlns:a16="http://schemas.microsoft.com/office/drawing/2014/main" id="{508CA393-7521-7E4A-1819-A4F587F5B321}"/>
              </a:ext>
            </a:extLst>
          </p:cNvPr>
          <p:cNvSpPr>
            <a:spLocks noChangeArrowheads="1"/>
          </p:cNvSpPr>
          <p:nvPr/>
        </p:nvSpPr>
        <p:spPr bwMode="auto">
          <a:xfrm>
            <a:off x="2111376" y="5253038"/>
            <a:ext cx="2047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on </a:t>
            </a:r>
            <a:endParaRPr kumimoji="0" lang="en-US" altLang="en-US" sz="1800" b="0" i="0" u="none" strike="noStrike" cap="none" normalizeH="0" baseline="0">
              <a:ln>
                <a:noFill/>
              </a:ln>
              <a:effectLst/>
            </a:endParaRPr>
          </a:p>
        </p:txBody>
      </p:sp>
      <p:sp>
        <p:nvSpPr>
          <p:cNvPr id="2724" name="Rectangle 2324">
            <a:extLst>
              <a:ext uri="{FF2B5EF4-FFF2-40B4-BE49-F238E27FC236}">
                <a16:creationId xmlns:a16="http://schemas.microsoft.com/office/drawing/2014/main" id="{2880C920-AE69-886C-2FF5-3B0782B11CEE}"/>
              </a:ext>
            </a:extLst>
          </p:cNvPr>
          <p:cNvSpPr>
            <a:spLocks noChangeArrowheads="1"/>
          </p:cNvSpPr>
          <p:nvPr/>
        </p:nvSpPr>
        <p:spPr bwMode="auto">
          <a:xfrm>
            <a:off x="2312988" y="5253038"/>
            <a:ext cx="2047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on </a:t>
            </a:r>
            <a:endParaRPr kumimoji="0" lang="en-US" altLang="en-US" sz="1800" b="0" i="0" u="none" strike="noStrike" cap="none" normalizeH="0" baseline="0">
              <a:ln>
                <a:noFill/>
              </a:ln>
              <a:effectLst/>
            </a:endParaRPr>
          </a:p>
        </p:txBody>
      </p:sp>
      <p:sp>
        <p:nvSpPr>
          <p:cNvPr id="2725" name="Rectangle 2325">
            <a:extLst>
              <a:ext uri="{FF2B5EF4-FFF2-40B4-BE49-F238E27FC236}">
                <a16:creationId xmlns:a16="http://schemas.microsoft.com/office/drawing/2014/main" id="{FE6005C2-F71B-491D-2174-11BA09C4AA2D}"/>
              </a:ext>
            </a:extLst>
          </p:cNvPr>
          <p:cNvSpPr>
            <a:spLocks noChangeArrowheads="1"/>
          </p:cNvSpPr>
          <p:nvPr/>
        </p:nvSpPr>
        <p:spPr bwMode="auto">
          <a:xfrm>
            <a:off x="2516188" y="525303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726" name="Rectangle 2326">
            <a:extLst>
              <a:ext uri="{FF2B5EF4-FFF2-40B4-BE49-F238E27FC236}">
                <a16:creationId xmlns:a16="http://schemas.microsoft.com/office/drawing/2014/main" id="{01883DC5-E696-C6C0-1D5F-A28F06DA2E1E}"/>
              </a:ext>
            </a:extLst>
          </p:cNvPr>
          <p:cNvSpPr>
            <a:spLocks noChangeArrowheads="1"/>
          </p:cNvSpPr>
          <p:nvPr/>
        </p:nvSpPr>
        <p:spPr bwMode="auto">
          <a:xfrm>
            <a:off x="2547938"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727" name="Rectangle 2327">
            <a:extLst>
              <a:ext uri="{FF2B5EF4-FFF2-40B4-BE49-F238E27FC236}">
                <a16:creationId xmlns:a16="http://schemas.microsoft.com/office/drawing/2014/main" id="{D43F8F27-F994-F999-34A6-DE1B690D7BFD}"/>
              </a:ext>
            </a:extLst>
          </p:cNvPr>
          <p:cNvSpPr>
            <a:spLocks noChangeArrowheads="1"/>
          </p:cNvSpPr>
          <p:nvPr/>
        </p:nvSpPr>
        <p:spPr bwMode="auto">
          <a:xfrm>
            <a:off x="2668588"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728" name="Rectangle 2328">
            <a:extLst>
              <a:ext uri="{FF2B5EF4-FFF2-40B4-BE49-F238E27FC236}">
                <a16:creationId xmlns:a16="http://schemas.microsoft.com/office/drawing/2014/main" id="{75EB4E37-BA3B-0BE0-CE97-891AB1B97B1D}"/>
              </a:ext>
            </a:extLst>
          </p:cNvPr>
          <p:cNvSpPr>
            <a:spLocks noChangeArrowheads="1"/>
          </p:cNvSpPr>
          <p:nvPr/>
        </p:nvSpPr>
        <p:spPr bwMode="auto">
          <a:xfrm>
            <a:off x="2790826" y="5253038"/>
            <a:ext cx="1952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edi</a:t>
            </a:r>
            <a:endParaRPr kumimoji="0" lang="en-US" altLang="en-US" sz="1800" b="0" i="0" u="none" strike="noStrike" cap="none" normalizeH="0" baseline="0">
              <a:ln>
                <a:noFill/>
              </a:ln>
              <a:effectLst/>
            </a:endParaRPr>
          </a:p>
        </p:txBody>
      </p:sp>
      <p:sp>
        <p:nvSpPr>
          <p:cNvPr id="2729" name="Rectangle 2329">
            <a:extLst>
              <a:ext uri="{FF2B5EF4-FFF2-40B4-BE49-F238E27FC236}">
                <a16:creationId xmlns:a16="http://schemas.microsoft.com/office/drawing/2014/main" id="{E4D86D08-AAE4-A25D-0ABE-6D6D4BF78B1C}"/>
              </a:ext>
            </a:extLst>
          </p:cNvPr>
          <p:cNvSpPr>
            <a:spLocks noChangeArrowheads="1"/>
          </p:cNvSpPr>
          <p:nvPr/>
        </p:nvSpPr>
        <p:spPr bwMode="auto">
          <a:xfrm>
            <a:off x="2986088"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a:t>
            </a:r>
            <a:endParaRPr kumimoji="0" lang="en-US" altLang="en-US" sz="1800" b="0" i="0" u="none" strike="noStrike" cap="none" normalizeH="0" baseline="0">
              <a:ln>
                <a:noFill/>
              </a:ln>
              <a:effectLst/>
            </a:endParaRPr>
          </a:p>
        </p:txBody>
      </p:sp>
      <p:sp>
        <p:nvSpPr>
          <p:cNvPr id="2730" name="Rectangle 2330">
            <a:extLst>
              <a:ext uri="{FF2B5EF4-FFF2-40B4-BE49-F238E27FC236}">
                <a16:creationId xmlns:a16="http://schemas.microsoft.com/office/drawing/2014/main" id="{1FA34BBB-6364-6D7A-2703-12A968A44A3D}"/>
              </a:ext>
            </a:extLst>
          </p:cNvPr>
          <p:cNvSpPr>
            <a:spLocks noChangeArrowheads="1"/>
          </p:cNvSpPr>
          <p:nvPr/>
        </p:nvSpPr>
        <p:spPr bwMode="auto">
          <a:xfrm>
            <a:off x="3105151"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2731" name="Rectangle 2331">
            <a:extLst>
              <a:ext uri="{FF2B5EF4-FFF2-40B4-BE49-F238E27FC236}">
                <a16:creationId xmlns:a16="http://schemas.microsoft.com/office/drawing/2014/main" id="{C05FC037-F0A6-E563-2055-CC2DB9A5E09E}"/>
              </a:ext>
            </a:extLst>
          </p:cNvPr>
          <p:cNvSpPr>
            <a:spLocks noChangeArrowheads="1"/>
          </p:cNvSpPr>
          <p:nvPr/>
        </p:nvSpPr>
        <p:spPr bwMode="auto">
          <a:xfrm>
            <a:off x="3227388" y="5253038"/>
            <a:ext cx="1635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pri</a:t>
            </a:r>
            <a:endParaRPr kumimoji="0" lang="en-US" altLang="en-US" sz="1800" b="0" i="0" u="none" strike="noStrike" cap="none" normalizeH="0" baseline="0">
              <a:ln>
                <a:noFill/>
              </a:ln>
              <a:effectLst/>
            </a:endParaRPr>
          </a:p>
        </p:txBody>
      </p:sp>
      <p:sp>
        <p:nvSpPr>
          <p:cNvPr id="2732" name="Rectangle 2332">
            <a:extLst>
              <a:ext uri="{FF2B5EF4-FFF2-40B4-BE49-F238E27FC236}">
                <a16:creationId xmlns:a16="http://schemas.microsoft.com/office/drawing/2014/main" id="{3123DCBD-0E54-DD8C-E6F6-E8976722508C}"/>
              </a:ext>
            </a:extLst>
          </p:cNvPr>
          <p:cNvSpPr>
            <a:spLocks noChangeArrowheads="1"/>
          </p:cNvSpPr>
          <p:nvPr/>
        </p:nvSpPr>
        <p:spPr bwMode="auto">
          <a:xfrm>
            <a:off x="3389313" y="5253038"/>
            <a:ext cx="1730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or </a:t>
            </a:r>
            <a:endParaRPr kumimoji="0" lang="en-US" altLang="en-US" sz="1800" b="0" i="0" u="none" strike="noStrike" cap="none" normalizeH="0" baseline="0">
              <a:ln>
                <a:noFill/>
              </a:ln>
              <a:effectLst/>
            </a:endParaRPr>
          </a:p>
        </p:txBody>
      </p:sp>
      <p:sp>
        <p:nvSpPr>
          <p:cNvPr id="2733" name="Rectangle 2333">
            <a:extLst>
              <a:ext uri="{FF2B5EF4-FFF2-40B4-BE49-F238E27FC236}">
                <a16:creationId xmlns:a16="http://schemas.microsoft.com/office/drawing/2014/main" id="{C2DF0265-BD12-B7A3-F429-4D45B45FBA65}"/>
              </a:ext>
            </a:extLst>
          </p:cNvPr>
          <p:cNvSpPr>
            <a:spLocks noChangeArrowheads="1"/>
          </p:cNvSpPr>
          <p:nvPr/>
        </p:nvSpPr>
        <p:spPr bwMode="auto">
          <a:xfrm>
            <a:off x="985838" y="5465763"/>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th</a:t>
            </a:r>
            <a:endParaRPr kumimoji="0" lang="en-US" altLang="en-US" sz="1800" b="0" i="0" u="none" strike="noStrike" cap="none" normalizeH="0" baseline="0">
              <a:ln>
                <a:noFill/>
              </a:ln>
              <a:effectLst/>
            </a:endParaRPr>
          </a:p>
        </p:txBody>
      </p:sp>
      <p:sp>
        <p:nvSpPr>
          <p:cNvPr id="2734" name="Rectangle 2334">
            <a:extLst>
              <a:ext uri="{FF2B5EF4-FFF2-40B4-BE49-F238E27FC236}">
                <a16:creationId xmlns:a16="http://schemas.microsoft.com/office/drawing/2014/main" id="{6EFC28B0-5A6C-3329-A174-146A3BF53158}"/>
              </a:ext>
            </a:extLst>
          </p:cNvPr>
          <p:cNvSpPr>
            <a:spLocks noChangeArrowheads="1"/>
          </p:cNvSpPr>
          <p:nvPr/>
        </p:nvSpPr>
        <p:spPr bwMode="auto">
          <a:xfrm>
            <a:off x="1108076" y="54657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735" name="Rectangle 2335">
            <a:extLst>
              <a:ext uri="{FF2B5EF4-FFF2-40B4-BE49-F238E27FC236}">
                <a16:creationId xmlns:a16="http://schemas.microsoft.com/office/drawing/2014/main" id="{A4AB3221-0D86-85E1-F605-4EE6D922C714}"/>
              </a:ext>
            </a:extLst>
          </p:cNvPr>
          <p:cNvSpPr>
            <a:spLocks noChangeArrowheads="1"/>
          </p:cNvSpPr>
          <p:nvPr/>
        </p:nvSpPr>
        <p:spPr bwMode="auto">
          <a:xfrm>
            <a:off x="1189038" y="54657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736" name="Rectangle 2336">
            <a:extLst>
              <a:ext uri="{FF2B5EF4-FFF2-40B4-BE49-F238E27FC236}">
                <a16:creationId xmlns:a16="http://schemas.microsoft.com/office/drawing/2014/main" id="{835B894C-F212-3C14-A8D9-5B7D843F40E1}"/>
              </a:ext>
            </a:extLst>
          </p:cNvPr>
          <p:cNvSpPr>
            <a:spLocks noChangeArrowheads="1"/>
          </p:cNvSpPr>
          <p:nvPr/>
        </p:nvSpPr>
        <p:spPr bwMode="auto">
          <a:xfrm>
            <a:off x="1238251" y="54657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737" name="Rectangle 2337">
            <a:extLst>
              <a:ext uri="{FF2B5EF4-FFF2-40B4-BE49-F238E27FC236}">
                <a16:creationId xmlns:a16="http://schemas.microsoft.com/office/drawing/2014/main" id="{A937C83F-0B5E-2208-E3F4-D63776FE5378}"/>
              </a:ext>
            </a:extLst>
          </p:cNvPr>
          <p:cNvSpPr>
            <a:spLocks noChangeArrowheads="1"/>
          </p:cNvSpPr>
          <p:nvPr/>
        </p:nvSpPr>
        <p:spPr bwMode="auto">
          <a:xfrm>
            <a:off x="1317626" y="54657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738" name="Rectangle 2338">
            <a:extLst>
              <a:ext uri="{FF2B5EF4-FFF2-40B4-BE49-F238E27FC236}">
                <a16:creationId xmlns:a16="http://schemas.microsoft.com/office/drawing/2014/main" id="{33D699CF-4146-FA00-09C0-10826B498252}"/>
              </a:ext>
            </a:extLst>
          </p:cNvPr>
          <p:cNvSpPr>
            <a:spLocks noChangeArrowheads="1"/>
          </p:cNvSpPr>
          <p:nvPr/>
        </p:nvSpPr>
        <p:spPr bwMode="auto">
          <a:xfrm>
            <a:off x="1400176" y="54657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739" name="Rectangle 2339">
            <a:extLst>
              <a:ext uri="{FF2B5EF4-FFF2-40B4-BE49-F238E27FC236}">
                <a16:creationId xmlns:a16="http://schemas.microsoft.com/office/drawing/2014/main" id="{A1D25158-D2C3-9FFA-5C3E-763FB87BE5B5}"/>
              </a:ext>
            </a:extLst>
          </p:cNvPr>
          <p:cNvSpPr>
            <a:spLocks noChangeArrowheads="1"/>
          </p:cNvSpPr>
          <p:nvPr/>
        </p:nvSpPr>
        <p:spPr bwMode="auto">
          <a:xfrm>
            <a:off x="1471613" y="5465763"/>
            <a:ext cx="92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740" name="Rectangle 2340">
            <a:extLst>
              <a:ext uri="{FF2B5EF4-FFF2-40B4-BE49-F238E27FC236}">
                <a16:creationId xmlns:a16="http://schemas.microsoft.com/office/drawing/2014/main" id="{C4D114A6-5D21-964F-A986-CEAF20EAD047}"/>
              </a:ext>
            </a:extLst>
          </p:cNvPr>
          <p:cNvSpPr>
            <a:spLocks noChangeArrowheads="1"/>
          </p:cNvSpPr>
          <p:nvPr/>
        </p:nvSpPr>
        <p:spPr bwMode="auto">
          <a:xfrm>
            <a:off x="1560513" y="5473700"/>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latin typeface="Arial Narrow" panose="020B0606020202030204" pitchFamily="34" charset="0"/>
            </a:endParaRPr>
          </a:p>
        </p:txBody>
      </p:sp>
      <p:sp>
        <p:nvSpPr>
          <p:cNvPr id="2741" name="Rectangle 2341">
            <a:extLst>
              <a:ext uri="{FF2B5EF4-FFF2-40B4-BE49-F238E27FC236}">
                <a16:creationId xmlns:a16="http://schemas.microsoft.com/office/drawing/2014/main" id="{BC831CE6-CF5B-B339-7CF1-FFF58DB2CF2E}"/>
              </a:ext>
            </a:extLst>
          </p:cNvPr>
          <p:cNvSpPr>
            <a:spLocks noChangeArrowheads="1"/>
          </p:cNvSpPr>
          <p:nvPr/>
        </p:nvSpPr>
        <p:spPr bwMode="auto">
          <a:xfrm>
            <a:off x="1698626" y="5465763"/>
            <a:ext cx="1730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or </a:t>
            </a:r>
            <a:endParaRPr kumimoji="0" lang="en-US" altLang="en-US" sz="1800" b="0" i="0" u="none" strike="noStrike" cap="none" normalizeH="0" baseline="0">
              <a:ln>
                <a:noFill/>
              </a:ln>
              <a:effectLst/>
            </a:endParaRPr>
          </a:p>
        </p:txBody>
      </p:sp>
      <p:sp>
        <p:nvSpPr>
          <p:cNvPr id="2742" name="Rectangle 2342">
            <a:extLst>
              <a:ext uri="{FF2B5EF4-FFF2-40B4-BE49-F238E27FC236}">
                <a16:creationId xmlns:a16="http://schemas.microsoft.com/office/drawing/2014/main" id="{00568FDE-FA3A-4F5F-BE9C-F39B8374216C}"/>
              </a:ext>
            </a:extLst>
          </p:cNvPr>
          <p:cNvSpPr>
            <a:spLocks noChangeArrowheads="1"/>
          </p:cNvSpPr>
          <p:nvPr/>
        </p:nvSpPr>
        <p:spPr bwMode="auto">
          <a:xfrm>
            <a:off x="1868488" y="5465763"/>
            <a:ext cx="873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&gt;</a:t>
            </a:r>
            <a:endParaRPr kumimoji="0" lang="en-US" altLang="en-US" sz="1800" b="0" i="0" u="none" strike="noStrike" cap="none" normalizeH="0" baseline="0">
              <a:ln>
                <a:noFill/>
              </a:ln>
              <a:effectLst/>
            </a:endParaRPr>
          </a:p>
        </p:txBody>
      </p:sp>
      <p:sp>
        <p:nvSpPr>
          <p:cNvPr id="2743" name="Rectangle 2343">
            <a:extLst>
              <a:ext uri="{FF2B5EF4-FFF2-40B4-BE49-F238E27FC236}">
                <a16:creationId xmlns:a16="http://schemas.microsoft.com/office/drawing/2014/main" id="{7FECD637-869E-60EA-F387-25FC0151D0F6}"/>
              </a:ext>
            </a:extLst>
          </p:cNvPr>
          <p:cNvSpPr>
            <a:spLocks noChangeArrowheads="1"/>
          </p:cNvSpPr>
          <p:nvPr/>
        </p:nvSpPr>
        <p:spPr bwMode="auto">
          <a:xfrm>
            <a:off x="1952626" y="5465763"/>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6 </a:t>
            </a:r>
            <a:endParaRPr kumimoji="0" lang="en-US" altLang="en-US" sz="1800" b="0" i="0" u="none" strike="noStrike" cap="none" normalizeH="0" baseline="0">
              <a:ln>
                <a:noFill/>
              </a:ln>
              <a:effectLst/>
            </a:endParaRPr>
          </a:p>
        </p:txBody>
      </p:sp>
      <p:sp>
        <p:nvSpPr>
          <p:cNvPr id="2744" name="Rectangle 2344">
            <a:extLst>
              <a:ext uri="{FF2B5EF4-FFF2-40B4-BE49-F238E27FC236}">
                <a16:creationId xmlns:a16="http://schemas.microsoft.com/office/drawing/2014/main" id="{64A0F86A-7621-FDBB-739A-54834F77ADD6}"/>
              </a:ext>
            </a:extLst>
          </p:cNvPr>
          <p:cNvSpPr>
            <a:spLocks noChangeArrowheads="1"/>
          </p:cNvSpPr>
          <p:nvPr/>
        </p:nvSpPr>
        <p:spPr bwMode="auto">
          <a:xfrm>
            <a:off x="2073276" y="5465763"/>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745" name="Rectangle 2345">
            <a:extLst>
              <a:ext uri="{FF2B5EF4-FFF2-40B4-BE49-F238E27FC236}">
                <a16:creationId xmlns:a16="http://schemas.microsoft.com/office/drawing/2014/main" id="{E5DACF86-EAC1-EEAF-2AFA-920B03D8E152}"/>
              </a:ext>
            </a:extLst>
          </p:cNvPr>
          <p:cNvSpPr>
            <a:spLocks noChangeArrowheads="1"/>
          </p:cNvSpPr>
          <p:nvPr/>
        </p:nvSpPr>
        <p:spPr bwMode="auto">
          <a:xfrm>
            <a:off x="2195513" y="5465763"/>
            <a:ext cx="2047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ont</a:t>
            </a:r>
            <a:endParaRPr kumimoji="0" lang="en-US" altLang="en-US" sz="1800" b="0" i="0" u="none" strike="noStrike" cap="none" normalizeH="0" baseline="0">
              <a:ln>
                <a:noFill/>
              </a:ln>
              <a:effectLst/>
            </a:endParaRPr>
          </a:p>
        </p:txBody>
      </p:sp>
      <p:sp>
        <p:nvSpPr>
          <p:cNvPr id="2746" name="Rectangle 2346">
            <a:extLst>
              <a:ext uri="{FF2B5EF4-FFF2-40B4-BE49-F238E27FC236}">
                <a16:creationId xmlns:a16="http://schemas.microsoft.com/office/drawing/2014/main" id="{D04178B9-AF13-8B9E-4526-6DEEB7EBA8F4}"/>
              </a:ext>
            </a:extLst>
          </p:cNvPr>
          <p:cNvSpPr>
            <a:spLocks noChangeArrowheads="1"/>
          </p:cNvSpPr>
          <p:nvPr/>
        </p:nvSpPr>
        <p:spPr bwMode="auto">
          <a:xfrm>
            <a:off x="2397126" y="5465763"/>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hs</a:t>
            </a:r>
            <a:endParaRPr kumimoji="0" lang="en-US" altLang="en-US" sz="1800" b="0" i="0" u="none" strike="noStrike" cap="none" normalizeH="0" baseline="0">
              <a:ln>
                <a:noFill/>
              </a:ln>
              <a:effectLst/>
            </a:endParaRPr>
          </a:p>
        </p:txBody>
      </p:sp>
      <p:sp>
        <p:nvSpPr>
          <p:cNvPr id="2747" name="Rectangle 2347">
            <a:extLst>
              <a:ext uri="{FF2B5EF4-FFF2-40B4-BE49-F238E27FC236}">
                <a16:creationId xmlns:a16="http://schemas.microsoft.com/office/drawing/2014/main" id="{98B1BFBC-9FC2-35ED-6103-7E2C3F8536AB}"/>
              </a:ext>
            </a:extLst>
          </p:cNvPr>
          <p:cNvSpPr>
            <a:spLocks noChangeArrowheads="1"/>
          </p:cNvSpPr>
          <p:nvPr/>
        </p:nvSpPr>
        <p:spPr bwMode="auto">
          <a:xfrm>
            <a:off x="2551113" y="54657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748" name="Rectangle 2348">
            <a:extLst>
              <a:ext uri="{FF2B5EF4-FFF2-40B4-BE49-F238E27FC236}">
                <a16:creationId xmlns:a16="http://schemas.microsoft.com/office/drawing/2014/main" id="{7A41D784-AEDA-F325-A256-94510761C4A4}"/>
              </a:ext>
            </a:extLst>
          </p:cNvPr>
          <p:cNvSpPr>
            <a:spLocks noChangeArrowheads="1"/>
          </p:cNvSpPr>
          <p:nvPr/>
        </p:nvSpPr>
        <p:spPr bwMode="auto">
          <a:xfrm>
            <a:off x="876301" y="5757863"/>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749" name="Rectangle 2349">
            <a:extLst>
              <a:ext uri="{FF2B5EF4-FFF2-40B4-BE49-F238E27FC236}">
                <a16:creationId xmlns:a16="http://schemas.microsoft.com/office/drawing/2014/main" id="{279E5912-55E5-AC5A-90BA-72054E29F12C}"/>
              </a:ext>
            </a:extLst>
          </p:cNvPr>
          <p:cNvSpPr>
            <a:spLocks noChangeArrowheads="1"/>
          </p:cNvSpPr>
          <p:nvPr/>
        </p:nvSpPr>
        <p:spPr bwMode="auto">
          <a:xfrm>
            <a:off x="985838" y="5749925"/>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Re</a:t>
            </a:r>
            <a:endParaRPr kumimoji="0" lang="en-US" altLang="en-US" sz="1800" b="0" i="0" u="none" strike="noStrike" cap="none" normalizeH="0" baseline="0">
              <a:ln>
                <a:noFill/>
              </a:ln>
              <a:effectLst/>
            </a:endParaRPr>
          </a:p>
        </p:txBody>
      </p:sp>
      <p:sp>
        <p:nvSpPr>
          <p:cNvPr id="2750" name="Rectangle 2350">
            <a:extLst>
              <a:ext uri="{FF2B5EF4-FFF2-40B4-BE49-F238E27FC236}">
                <a16:creationId xmlns:a16="http://schemas.microsoft.com/office/drawing/2014/main" id="{34D7BC49-E847-56CB-BD7E-12EABE476131}"/>
              </a:ext>
            </a:extLst>
          </p:cNvPr>
          <p:cNvSpPr>
            <a:spLocks noChangeArrowheads="1"/>
          </p:cNvSpPr>
          <p:nvPr/>
        </p:nvSpPr>
        <p:spPr bwMode="auto">
          <a:xfrm>
            <a:off x="1171576"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2751" name="Rectangle 2351">
            <a:extLst>
              <a:ext uri="{FF2B5EF4-FFF2-40B4-BE49-F238E27FC236}">
                <a16:creationId xmlns:a16="http://schemas.microsoft.com/office/drawing/2014/main" id="{99E5A064-E338-9A70-5AF3-B426F0B7D54D}"/>
              </a:ext>
            </a:extLst>
          </p:cNvPr>
          <p:cNvSpPr>
            <a:spLocks noChangeArrowheads="1"/>
          </p:cNvSpPr>
          <p:nvPr/>
        </p:nvSpPr>
        <p:spPr bwMode="auto">
          <a:xfrm>
            <a:off x="1254126" y="5749925"/>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752" name="Rectangle 2352">
            <a:extLst>
              <a:ext uri="{FF2B5EF4-FFF2-40B4-BE49-F238E27FC236}">
                <a16:creationId xmlns:a16="http://schemas.microsoft.com/office/drawing/2014/main" id="{F8EF61D8-0D45-95A3-5F84-2F8F0ADED917}"/>
              </a:ext>
            </a:extLst>
          </p:cNvPr>
          <p:cNvSpPr>
            <a:spLocks noChangeArrowheads="1"/>
          </p:cNvSpPr>
          <p:nvPr/>
        </p:nvSpPr>
        <p:spPr bwMode="auto">
          <a:xfrm>
            <a:off x="1285876"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753" name="Rectangle 2353">
            <a:extLst>
              <a:ext uri="{FF2B5EF4-FFF2-40B4-BE49-F238E27FC236}">
                <a16:creationId xmlns:a16="http://schemas.microsoft.com/office/drawing/2014/main" id="{5F2AEA1B-06C4-3400-35F9-F90E6F2C0CD4}"/>
              </a:ext>
            </a:extLst>
          </p:cNvPr>
          <p:cNvSpPr>
            <a:spLocks noChangeArrowheads="1"/>
          </p:cNvSpPr>
          <p:nvPr/>
        </p:nvSpPr>
        <p:spPr bwMode="auto">
          <a:xfrm>
            <a:off x="1368426"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754" name="Rectangle 2354">
            <a:extLst>
              <a:ext uri="{FF2B5EF4-FFF2-40B4-BE49-F238E27FC236}">
                <a16:creationId xmlns:a16="http://schemas.microsoft.com/office/drawing/2014/main" id="{7C0AEFA0-AB8E-AD93-9AC2-F02C77C4E842}"/>
              </a:ext>
            </a:extLst>
          </p:cNvPr>
          <p:cNvSpPr>
            <a:spLocks noChangeArrowheads="1"/>
          </p:cNvSpPr>
          <p:nvPr/>
        </p:nvSpPr>
        <p:spPr bwMode="auto">
          <a:xfrm>
            <a:off x="1449388" y="57499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755" name="Rectangle 2355">
            <a:extLst>
              <a:ext uri="{FF2B5EF4-FFF2-40B4-BE49-F238E27FC236}">
                <a16:creationId xmlns:a16="http://schemas.microsoft.com/office/drawing/2014/main" id="{8CE7F030-8804-1B09-B190-4F51F10FA656}"/>
              </a:ext>
            </a:extLst>
          </p:cNvPr>
          <p:cNvSpPr>
            <a:spLocks noChangeArrowheads="1"/>
          </p:cNvSpPr>
          <p:nvPr/>
        </p:nvSpPr>
        <p:spPr bwMode="auto">
          <a:xfrm>
            <a:off x="1489076" y="5749925"/>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756" name="Rectangle 2356">
            <a:extLst>
              <a:ext uri="{FF2B5EF4-FFF2-40B4-BE49-F238E27FC236}">
                <a16:creationId xmlns:a16="http://schemas.microsoft.com/office/drawing/2014/main" id="{035A0185-FDC5-EBAC-A9A7-989EDB12F99D}"/>
              </a:ext>
            </a:extLst>
          </p:cNvPr>
          <p:cNvSpPr>
            <a:spLocks noChangeArrowheads="1"/>
          </p:cNvSpPr>
          <p:nvPr/>
        </p:nvSpPr>
        <p:spPr bwMode="auto">
          <a:xfrm>
            <a:off x="1536701" y="5749925"/>
            <a:ext cx="2032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US</a:t>
            </a:r>
            <a:endParaRPr kumimoji="0" lang="en-US" altLang="en-US" sz="1800" b="0" i="0" u="none" strike="noStrike" cap="none" normalizeH="0" baseline="0">
              <a:ln>
                <a:noFill/>
              </a:ln>
              <a:effectLst/>
            </a:endParaRPr>
          </a:p>
        </p:txBody>
      </p:sp>
      <p:sp>
        <p:nvSpPr>
          <p:cNvPr id="2757" name="Rectangle 2357">
            <a:extLst>
              <a:ext uri="{FF2B5EF4-FFF2-40B4-BE49-F238E27FC236}">
                <a16:creationId xmlns:a16="http://schemas.microsoft.com/office/drawing/2014/main" id="{AAB1C1CA-3877-CA61-B294-78370524B168}"/>
              </a:ext>
            </a:extLst>
          </p:cNvPr>
          <p:cNvSpPr>
            <a:spLocks noChangeArrowheads="1"/>
          </p:cNvSpPr>
          <p:nvPr/>
        </p:nvSpPr>
        <p:spPr bwMode="auto">
          <a:xfrm>
            <a:off x="1739901" y="57499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758" name="Rectangle 2358">
            <a:extLst>
              <a:ext uri="{FF2B5EF4-FFF2-40B4-BE49-F238E27FC236}">
                <a16:creationId xmlns:a16="http://schemas.microsoft.com/office/drawing/2014/main" id="{1E75F31E-3B72-437F-9753-01F4FA0EB640}"/>
              </a:ext>
            </a:extLst>
          </p:cNvPr>
          <p:cNvSpPr>
            <a:spLocks noChangeArrowheads="1"/>
          </p:cNvSpPr>
          <p:nvPr/>
        </p:nvSpPr>
        <p:spPr bwMode="auto">
          <a:xfrm>
            <a:off x="1779588" y="5749925"/>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a:t>
            </a:r>
            <a:endParaRPr kumimoji="0" lang="en-US" altLang="en-US" sz="1800" b="0" i="0" u="none" strike="noStrike" cap="none" normalizeH="0" baseline="0">
              <a:ln>
                <a:noFill/>
              </a:ln>
              <a:effectLst/>
            </a:endParaRPr>
          </a:p>
        </p:txBody>
      </p:sp>
      <p:sp>
        <p:nvSpPr>
          <p:cNvPr id="2759" name="Rectangle 2359">
            <a:extLst>
              <a:ext uri="{FF2B5EF4-FFF2-40B4-BE49-F238E27FC236}">
                <a16:creationId xmlns:a16="http://schemas.microsoft.com/office/drawing/2014/main" id="{27807C3F-12DA-7ACE-FDEA-1CC956A45F4B}"/>
              </a:ext>
            </a:extLst>
          </p:cNvPr>
          <p:cNvSpPr>
            <a:spLocks noChangeArrowheads="1"/>
          </p:cNvSpPr>
          <p:nvPr/>
        </p:nvSpPr>
        <p:spPr bwMode="auto">
          <a:xfrm>
            <a:off x="1966913"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760" name="Rectangle 2360">
            <a:extLst>
              <a:ext uri="{FF2B5EF4-FFF2-40B4-BE49-F238E27FC236}">
                <a16:creationId xmlns:a16="http://schemas.microsoft.com/office/drawing/2014/main" id="{6C1C3F12-9BBA-4752-5BC9-EC94BC0A9844}"/>
              </a:ext>
            </a:extLst>
          </p:cNvPr>
          <p:cNvSpPr>
            <a:spLocks noChangeArrowheads="1"/>
          </p:cNvSpPr>
          <p:nvPr/>
        </p:nvSpPr>
        <p:spPr bwMode="auto">
          <a:xfrm>
            <a:off x="2046288"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761" name="Rectangle 2361">
            <a:extLst>
              <a:ext uri="{FF2B5EF4-FFF2-40B4-BE49-F238E27FC236}">
                <a16:creationId xmlns:a16="http://schemas.microsoft.com/office/drawing/2014/main" id="{8D490C56-D806-4206-2222-5B0752186EAC}"/>
              </a:ext>
            </a:extLst>
          </p:cNvPr>
          <p:cNvSpPr>
            <a:spLocks noChangeArrowheads="1"/>
          </p:cNvSpPr>
          <p:nvPr/>
        </p:nvSpPr>
        <p:spPr bwMode="auto">
          <a:xfrm>
            <a:off x="2128838"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762" name="Rectangle 2362">
            <a:extLst>
              <a:ext uri="{FF2B5EF4-FFF2-40B4-BE49-F238E27FC236}">
                <a16:creationId xmlns:a16="http://schemas.microsoft.com/office/drawing/2014/main" id="{B028109B-644A-AD22-4DE3-77B0CABAAB0C}"/>
              </a:ext>
            </a:extLst>
          </p:cNvPr>
          <p:cNvSpPr>
            <a:spLocks noChangeArrowheads="1"/>
          </p:cNvSpPr>
          <p:nvPr/>
        </p:nvSpPr>
        <p:spPr bwMode="auto">
          <a:xfrm>
            <a:off x="2209801"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763" name="Rectangle 2363">
            <a:extLst>
              <a:ext uri="{FF2B5EF4-FFF2-40B4-BE49-F238E27FC236}">
                <a16:creationId xmlns:a16="http://schemas.microsoft.com/office/drawing/2014/main" id="{FFB4B00E-0752-0044-A370-00428F5A854C}"/>
              </a:ext>
            </a:extLst>
          </p:cNvPr>
          <p:cNvSpPr>
            <a:spLocks noChangeArrowheads="1"/>
          </p:cNvSpPr>
          <p:nvPr/>
        </p:nvSpPr>
        <p:spPr bwMode="auto">
          <a:xfrm>
            <a:off x="2330451" y="5749925"/>
            <a:ext cx="1730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or </a:t>
            </a:r>
            <a:endParaRPr kumimoji="0" lang="en-US" altLang="en-US" sz="1800" b="0" i="0" u="none" strike="noStrike" cap="none" normalizeH="0" baseline="0">
              <a:ln>
                <a:noFill/>
              </a:ln>
              <a:effectLst/>
            </a:endParaRPr>
          </a:p>
        </p:txBody>
      </p:sp>
      <p:sp>
        <p:nvSpPr>
          <p:cNvPr id="2764" name="Rectangle 2364">
            <a:extLst>
              <a:ext uri="{FF2B5EF4-FFF2-40B4-BE49-F238E27FC236}">
                <a16:creationId xmlns:a16="http://schemas.microsoft.com/office/drawing/2014/main" id="{80705D65-F41D-1B8E-14E1-EE5A09E798D7}"/>
              </a:ext>
            </a:extLst>
          </p:cNvPr>
          <p:cNvSpPr>
            <a:spLocks noChangeArrowheads="1"/>
          </p:cNvSpPr>
          <p:nvPr/>
        </p:nvSpPr>
        <p:spPr bwMode="auto">
          <a:xfrm>
            <a:off x="2500313" y="5749925"/>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765" name="Rectangle 2365">
            <a:extLst>
              <a:ext uri="{FF2B5EF4-FFF2-40B4-BE49-F238E27FC236}">
                <a16:creationId xmlns:a16="http://schemas.microsoft.com/office/drawing/2014/main" id="{F67F9BB7-766B-EB34-63AD-0AC4848E2684}"/>
              </a:ext>
            </a:extLst>
          </p:cNvPr>
          <p:cNvSpPr>
            <a:spLocks noChangeArrowheads="1"/>
          </p:cNvSpPr>
          <p:nvPr/>
        </p:nvSpPr>
        <p:spPr bwMode="auto">
          <a:xfrm>
            <a:off x="2605088" y="5749925"/>
            <a:ext cx="114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766" name="Rectangle 2366">
            <a:extLst>
              <a:ext uri="{FF2B5EF4-FFF2-40B4-BE49-F238E27FC236}">
                <a16:creationId xmlns:a16="http://schemas.microsoft.com/office/drawing/2014/main" id="{5F47E7D9-EBCA-5A08-8119-D1617BB73CB0}"/>
              </a:ext>
            </a:extLst>
          </p:cNvPr>
          <p:cNvSpPr>
            <a:spLocks noChangeArrowheads="1"/>
          </p:cNvSpPr>
          <p:nvPr/>
        </p:nvSpPr>
        <p:spPr bwMode="auto">
          <a:xfrm>
            <a:off x="2719388" y="5749925"/>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W</a:t>
            </a:r>
            <a:endParaRPr kumimoji="0" lang="en-US" altLang="en-US" sz="1800" b="0" i="0" u="none" strike="noStrike" cap="none" normalizeH="0" baseline="0">
              <a:ln>
                <a:noFill/>
              </a:ln>
              <a:effectLst/>
            </a:endParaRPr>
          </a:p>
        </p:txBody>
      </p:sp>
      <p:sp>
        <p:nvSpPr>
          <p:cNvPr id="2767" name="Rectangle 2367">
            <a:extLst>
              <a:ext uri="{FF2B5EF4-FFF2-40B4-BE49-F238E27FC236}">
                <a16:creationId xmlns:a16="http://schemas.microsoft.com/office/drawing/2014/main" id="{30399476-C692-EAF7-B8DB-6A97BA302D55}"/>
              </a:ext>
            </a:extLst>
          </p:cNvPr>
          <p:cNvSpPr>
            <a:spLocks noChangeArrowheads="1"/>
          </p:cNvSpPr>
          <p:nvPr/>
        </p:nvSpPr>
        <p:spPr bwMode="auto">
          <a:xfrm>
            <a:off x="2855913" y="5749925"/>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t>
            </a:r>
            <a:endParaRPr kumimoji="0" lang="en-US" altLang="en-US" sz="1800" b="0" i="0" u="none" strike="noStrike" cap="none" normalizeH="0" baseline="0">
              <a:ln>
                <a:noFill/>
              </a:ln>
              <a:effectLst/>
            </a:endParaRPr>
          </a:p>
        </p:txBody>
      </p:sp>
      <p:sp>
        <p:nvSpPr>
          <p:cNvPr id="2768" name="Freeform 2368">
            <a:extLst>
              <a:ext uri="{FF2B5EF4-FFF2-40B4-BE49-F238E27FC236}">
                <a16:creationId xmlns:a16="http://schemas.microsoft.com/office/drawing/2014/main" id="{ADC379AF-EC04-AF89-23BD-9C02A14552AD}"/>
              </a:ext>
            </a:extLst>
          </p:cNvPr>
          <p:cNvSpPr>
            <a:spLocks/>
          </p:cNvSpPr>
          <p:nvPr/>
        </p:nvSpPr>
        <p:spPr bwMode="auto">
          <a:xfrm>
            <a:off x="763588" y="1460500"/>
            <a:ext cx="2990850" cy="568325"/>
          </a:xfrm>
          <a:custGeom>
            <a:avLst/>
            <a:gdLst>
              <a:gd name="T0" fmla="*/ 107 w 3374"/>
              <a:gd name="T1" fmla="*/ 0 h 640"/>
              <a:gd name="T2" fmla="*/ 107 w 3374"/>
              <a:gd name="T3" fmla="*/ 0 h 640"/>
              <a:gd name="T4" fmla="*/ 3267 w 3374"/>
              <a:gd name="T5" fmla="*/ 0 h 640"/>
              <a:gd name="T6" fmla="*/ 3374 w 3374"/>
              <a:gd name="T7" fmla="*/ 107 h 640"/>
              <a:gd name="T8" fmla="*/ 3374 w 3374"/>
              <a:gd name="T9" fmla="*/ 640 h 640"/>
              <a:gd name="T10" fmla="*/ 0 w 3374"/>
              <a:gd name="T11" fmla="*/ 640 h 640"/>
              <a:gd name="T12" fmla="*/ 0 w 3374"/>
              <a:gd name="T13" fmla="*/ 107 h 640"/>
              <a:gd name="T14" fmla="*/ 107 w 3374"/>
              <a:gd name="T15" fmla="*/ 0 h 640"/>
              <a:gd name="T16" fmla="*/ 107 w 3374"/>
              <a:gd name="T1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74" h="640">
                <a:moveTo>
                  <a:pt x="107" y="0"/>
                </a:moveTo>
                <a:lnTo>
                  <a:pt x="107" y="0"/>
                </a:lnTo>
                <a:lnTo>
                  <a:pt x="3267" y="0"/>
                </a:lnTo>
                <a:cubicBezTo>
                  <a:pt x="3326" y="0"/>
                  <a:pt x="3374" y="48"/>
                  <a:pt x="3374" y="107"/>
                </a:cubicBezTo>
                <a:lnTo>
                  <a:pt x="3374" y="640"/>
                </a:lnTo>
                <a:lnTo>
                  <a:pt x="0" y="640"/>
                </a:lnTo>
                <a:lnTo>
                  <a:pt x="0" y="107"/>
                </a:lnTo>
                <a:cubicBezTo>
                  <a:pt x="0" y="48"/>
                  <a:pt x="48" y="0"/>
                  <a:pt x="107" y="0"/>
                </a:cubicBezTo>
                <a:lnTo>
                  <a:pt x="107" y="0"/>
                </a:lnTo>
                <a:close/>
              </a:path>
            </a:pathLst>
          </a:custGeom>
          <a:solidFill>
            <a:schemeClr val="accent1"/>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769" name="Freeform 2369">
            <a:extLst>
              <a:ext uri="{FF2B5EF4-FFF2-40B4-BE49-F238E27FC236}">
                <a16:creationId xmlns:a16="http://schemas.microsoft.com/office/drawing/2014/main" id="{EDB6BA75-5CA6-4C95-8A2B-DA7E4629A85F}"/>
              </a:ext>
            </a:extLst>
          </p:cNvPr>
          <p:cNvSpPr>
            <a:spLocks/>
          </p:cNvSpPr>
          <p:nvPr/>
        </p:nvSpPr>
        <p:spPr bwMode="auto">
          <a:xfrm>
            <a:off x="763588" y="1460500"/>
            <a:ext cx="2990850" cy="568325"/>
          </a:xfrm>
          <a:custGeom>
            <a:avLst/>
            <a:gdLst>
              <a:gd name="T0" fmla="*/ 107 w 3374"/>
              <a:gd name="T1" fmla="*/ 0 h 640"/>
              <a:gd name="T2" fmla="*/ 107 w 3374"/>
              <a:gd name="T3" fmla="*/ 0 h 640"/>
              <a:gd name="T4" fmla="*/ 3267 w 3374"/>
              <a:gd name="T5" fmla="*/ 0 h 640"/>
              <a:gd name="T6" fmla="*/ 3374 w 3374"/>
              <a:gd name="T7" fmla="*/ 107 h 640"/>
              <a:gd name="T8" fmla="*/ 3374 w 3374"/>
              <a:gd name="T9" fmla="*/ 640 h 640"/>
              <a:gd name="T10" fmla="*/ 0 w 3374"/>
              <a:gd name="T11" fmla="*/ 640 h 640"/>
              <a:gd name="T12" fmla="*/ 0 w 3374"/>
              <a:gd name="T13" fmla="*/ 107 h 640"/>
              <a:gd name="T14" fmla="*/ 107 w 3374"/>
              <a:gd name="T15" fmla="*/ 0 h 640"/>
              <a:gd name="T16" fmla="*/ 107 w 3374"/>
              <a:gd name="T1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74" h="640">
                <a:moveTo>
                  <a:pt x="107" y="0"/>
                </a:moveTo>
                <a:lnTo>
                  <a:pt x="107" y="0"/>
                </a:lnTo>
                <a:lnTo>
                  <a:pt x="3267" y="0"/>
                </a:lnTo>
                <a:cubicBezTo>
                  <a:pt x="3326" y="0"/>
                  <a:pt x="3374" y="48"/>
                  <a:pt x="3374" y="107"/>
                </a:cubicBezTo>
                <a:lnTo>
                  <a:pt x="3374" y="640"/>
                </a:lnTo>
                <a:lnTo>
                  <a:pt x="0" y="640"/>
                </a:lnTo>
                <a:lnTo>
                  <a:pt x="0" y="107"/>
                </a:lnTo>
                <a:cubicBezTo>
                  <a:pt x="0" y="48"/>
                  <a:pt x="48" y="0"/>
                  <a:pt x="107" y="0"/>
                </a:cubicBezTo>
                <a:lnTo>
                  <a:pt x="107"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770" name="Rectangle 2370">
            <a:extLst>
              <a:ext uri="{FF2B5EF4-FFF2-40B4-BE49-F238E27FC236}">
                <a16:creationId xmlns:a16="http://schemas.microsoft.com/office/drawing/2014/main" id="{2466899A-5E5B-AE74-5F02-1B6DD1107448}"/>
              </a:ext>
            </a:extLst>
          </p:cNvPr>
          <p:cNvSpPr>
            <a:spLocks noChangeArrowheads="1"/>
          </p:cNvSpPr>
          <p:nvPr/>
        </p:nvSpPr>
        <p:spPr bwMode="auto">
          <a:xfrm>
            <a:off x="1843088" y="1538288"/>
            <a:ext cx="3190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HR+</a:t>
            </a:r>
            <a:endParaRPr kumimoji="0" lang="en-US" altLang="en-US" sz="1800" b="0" i="0" u="none" strike="noStrike" cap="none" normalizeH="0" baseline="0">
              <a:ln>
                <a:noFill/>
              </a:ln>
              <a:solidFill>
                <a:schemeClr val="bg1"/>
              </a:solidFill>
              <a:effectLst/>
            </a:endParaRPr>
          </a:p>
        </p:txBody>
      </p:sp>
      <p:sp>
        <p:nvSpPr>
          <p:cNvPr id="2771" name="Rectangle 2371">
            <a:extLst>
              <a:ext uri="{FF2B5EF4-FFF2-40B4-BE49-F238E27FC236}">
                <a16:creationId xmlns:a16="http://schemas.microsoft.com/office/drawing/2014/main" id="{CAAF071C-9A54-D766-B93C-CEEDB80542CC}"/>
              </a:ext>
            </a:extLst>
          </p:cNvPr>
          <p:cNvSpPr>
            <a:spLocks noChangeArrowheads="1"/>
          </p:cNvSpPr>
          <p:nvPr/>
        </p:nvSpPr>
        <p:spPr bwMode="auto">
          <a:xfrm>
            <a:off x="2157413" y="1538288"/>
            <a:ext cx="4286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2772" name="Rectangle 2372">
            <a:extLst>
              <a:ext uri="{FF2B5EF4-FFF2-40B4-BE49-F238E27FC236}">
                <a16:creationId xmlns:a16="http://schemas.microsoft.com/office/drawing/2014/main" id="{53B518CC-4BD3-C892-8BBB-08F914CC9D0B}"/>
              </a:ext>
            </a:extLst>
          </p:cNvPr>
          <p:cNvSpPr>
            <a:spLocks noChangeArrowheads="1"/>
          </p:cNvSpPr>
          <p:nvPr/>
        </p:nvSpPr>
        <p:spPr bwMode="auto">
          <a:xfrm>
            <a:off x="2200276" y="1538288"/>
            <a:ext cx="21907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HE</a:t>
            </a:r>
            <a:endParaRPr kumimoji="0" lang="en-US" altLang="en-US" sz="1800" b="0" i="0" u="none" strike="noStrike" cap="none" normalizeH="0" baseline="0">
              <a:ln>
                <a:noFill/>
              </a:ln>
              <a:solidFill>
                <a:schemeClr val="bg1"/>
              </a:solidFill>
              <a:effectLst/>
            </a:endParaRPr>
          </a:p>
        </p:txBody>
      </p:sp>
      <p:sp>
        <p:nvSpPr>
          <p:cNvPr id="2773" name="Rectangle 2373">
            <a:extLst>
              <a:ext uri="{FF2B5EF4-FFF2-40B4-BE49-F238E27FC236}">
                <a16:creationId xmlns:a16="http://schemas.microsoft.com/office/drawing/2014/main" id="{4CBDFE84-A4F3-D8AF-6CCB-2E0F03FD8D73}"/>
              </a:ext>
            </a:extLst>
          </p:cNvPr>
          <p:cNvSpPr>
            <a:spLocks noChangeArrowheads="1"/>
          </p:cNvSpPr>
          <p:nvPr/>
        </p:nvSpPr>
        <p:spPr bwMode="auto">
          <a:xfrm>
            <a:off x="2416176" y="1538288"/>
            <a:ext cx="20161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dirty="0">
                <a:ln>
                  <a:noFill/>
                </a:ln>
                <a:solidFill>
                  <a:schemeClr val="bg1"/>
                </a:solidFill>
                <a:effectLst/>
                <a:latin typeface="Arial Narrow" panose="020B0606020202030204" pitchFamily="34" charset="0"/>
              </a:rPr>
              <a:t>R2</a:t>
            </a:r>
            <a:endParaRPr kumimoji="0" lang="en-US" altLang="en-US" sz="1800" b="0" i="0" u="none" strike="noStrike" cap="none" normalizeH="0" baseline="0" dirty="0">
              <a:ln>
                <a:noFill/>
              </a:ln>
              <a:solidFill>
                <a:schemeClr val="bg1"/>
              </a:solidFill>
              <a:effectLst/>
            </a:endParaRPr>
          </a:p>
        </p:txBody>
      </p:sp>
      <p:sp>
        <p:nvSpPr>
          <p:cNvPr id="2774" name="Rectangle 2374">
            <a:extLst>
              <a:ext uri="{FF2B5EF4-FFF2-40B4-BE49-F238E27FC236}">
                <a16:creationId xmlns:a16="http://schemas.microsoft.com/office/drawing/2014/main" id="{FD7A9729-2EC0-5FA7-CD7A-74385F4468D6}"/>
              </a:ext>
            </a:extLst>
          </p:cNvPr>
          <p:cNvSpPr>
            <a:spLocks noChangeArrowheads="1"/>
          </p:cNvSpPr>
          <p:nvPr/>
        </p:nvSpPr>
        <p:spPr bwMode="auto">
          <a:xfrm>
            <a:off x="2614613" y="1538288"/>
            <a:ext cx="523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2775" name="Rectangle 2375">
            <a:extLst>
              <a:ext uri="{FF2B5EF4-FFF2-40B4-BE49-F238E27FC236}">
                <a16:creationId xmlns:a16="http://schemas.microsoft.com/office/drawing/2014/main" id="{68B7398D-78DA-9430-220C-E29BA0261C31}"/>
              </a:ext>
            </a:extLst>
          </p:cNvPr>
          <p:cNvSpPr>
            <a:spLocks noChangeArrowheads="1"/>
          </p:cNvSpPr>
          <p:nvPr/>
        </p:nvSpPr>
        <p:spPr bwMode="auto">
          <a:xfrm>
            <a:off x="1393826" y="1762125"/>
            <a:ext cx="19367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Ad</a:t>
            </a:r>
            <a:endParaRPr kumimoji="0" lang="en-US" altLang="en-US" sz="1800" b="0" i="0" u="none" strike="noStrike" cap="none" normalizeH="0" baseline="0">
              <a:ln>
                <a:noFill/>
              </a:ln>
              <a:solidFill>
                <a:schemeClr val="bg1"/>
              </a:solidFill>
              <a:effectLst/>
            </a:endParaRPr>
          </a:p>
        </p:txBody>
      </p:sp>
      <p:sp>
        <p:nvSpPr>
          <p:cNvPr id="2776" name="Rectangle 2376">
            <a:extLst>
              <a:ext uri="{FF2B5EF4-FFF2-40B4-BE49-F238E27FC236}">
                <a16:creationId xmlns:a16="http://schemas.microsoft.com/office/drawing/2014/main" id="{F38D657F-DFAF-0F81-4375-B796FDA5D98F}"/>
              </a:ext>
            </a:extLst>
          </p:cNvPr>
          <p:cNvSpPr>
            <a:spLocks noChangeArrowheads="1"/>
          </p:cNvSpPr>
          <p:nvPr/>
        </p:nvSpPr>
        <p:spPr bwMode="auto">
          <a:xfrm>
            <a:off x="1582738" y="1762125"/>
            <a:ext cx="777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2777" name="Rectangle 2377">
            <a:extLst>
              <a:ext uri="{FF2B5EF4-FFF2-40B4-BE49-F238E27FC236}">
                <a16:creationId xmlns:a16="http://schemas.microsoft.com/office/drawing/2014/main" id="{3F4753DD-BBA2-13A2-5F5D-14399B4C4E3A}"/>
              </a:ext>
            </a:extLst>
          </p:cNvPr>
          <p:cNvSpPr>
            <a:spLocks noChangeArrowheads="1"/>
          </p:cNvSpPr>
          <p:nvPr/>
        </p:nvSpPr>
        <p:spPr bwMode="auto">
          <a:xfrm>
            <a:off x="1660526"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2778" name="Rectangle 2378">
            <a:extLst>
              <a:ext uri="{FF2B5EF4-FFF2-40B4-BE49-F238E27FC236}">
                <a16:creationId xmlns:a16="http://schemas.microsoft.com/office/drawing/2014/main" id="{F1E86022-FB09-3B69-DAA7-74963A1FB864}"/>
              </a:ext>
            </a:extLst>
          </p:cNvPr>
          <p:cNvSpPr>
            <a:spLocks noChangeArrowheads="1"/>
          </p:cNvSpPr>
          <p:nvPr/>
        </p:nvSpPr>
        <p:spPr bwMode="auto">
          <a:xfrm>
            <a:off x="1746251"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2779" name="Rectangle 2379">
            <a:extLst>
              <a:ext uri="{FF2B5EF4-FFF2-40B4-BE49-F238E27FC236}">
                <a16:creationId xmlns:a16="http://schemas.microsoft.com/office/drawing/2014/main" id="{944DF3CC-2BEE-D776-029B-38AFBD952D59}"/>
              </a:ext>
            </a:extLst>
          </p:cNvPr>
          <p:cNvSpPr>
            <a:spLocks noChangeArrowheads="1"/>
          </p:cNvSpPr>
          <p:nvPr/>
        </p:nvSpPr>
        <p:spPr bwMode="auto">
          <a:xfrm>
            <a:off x="1831976" y="1762125"/>
            <a:ext cx="777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c</a:t>
            </a:r>
            <a:endParaRPr kumimoji="0" lang="en-US" altLang="en-US" sz="1800" b="0" i="0" u="none" strike="noStrike" cap="none" normalizeH="0" baseline="0">
              <a:ln>
                <a:noFill/>
              </a:ln>
              <a:solidFill>
                <a:schemeClr val="bg1"/>
              </a:solidFill>
              <a:effectLst/>
            </a:endParaRPr>
          </a:p>
        </p:txBody>
      </p:sp>
      <p:sp>
        <p:nvSpPr>
          <p:cNvPr id="2780" name="Rectangle 2380">
            <a:extLst>
              <a:ext uri="{FF2B5EF4-FFF2-40B4-BE49-F238E27FC236}">
                <a16:creationId xmlns:a16="http://schemas.microsoft.com/office/drawing/2014/main" id="{AB5620BE-E03C-3F8A-F499-F3618C0B7274}"/>
              </a:ext>
            </a:extLst>
          </p:cNvPr>
          <p:cNvSpPr>
            <a:spLocks noChangeArrowheads="1"/>
          </p:cNvSpPr>
          <p:nvPr/>
        </p:nvSpPr>
        <p:spPr bwMode="auto">
          <a:xfrm>
            <a:off x="1909763"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2781" name="Rectangle 2381">
            <a:extLst>
              <a:ext uri="{FF2B5EF4-FFF2-40B4-BE49-F238E27FC236}">
                <a16:creationId xmlns:a16="http://schemas.microsoft.com/office/drawing/2014/main" id="{147C9AD6-805F-5FE4-DC8C-5B222C1AE62A}"/>
              </a:ext>
            </a:extLst>
          </p:cNvPr>
          <p:cNvSpPr>
            <a:spLocks noChangeArrowheads="1"/>
          </p:cNvSpPr>
          <p:nvPr/>
        </p:nvSpPr>
        <p:spPr bwMode="auto">
          <a:xfrm>
            <a:off x="1997076"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2782" name="Rectangle 2382">
            <a:extLst>
              <a:ext uri="{FF2B5EF4-FFF2-40B4-BE49-F238E27FC236}">
                <a16:creationId xmlns:a16="http://schemas.microsoft.com/office/drawing/2014/main" id="{8AEC50BF-CCCB-B1D1-9AAF-D6862775423A}"/>
              </a:ext>
            </a:extLst>
          </p:cNvPr>
          <p:cNvSpPr>
            <a:spLocks noChangeArrowheads="1"/>
          </p:cNvSpPr>
          <p:nvPr/>
        </p:nvSpPr>
        <p:spPr bwMode="auto">
          <a:xfrm>
            <a:off x="2082801" y="1762125"/>
            <a:ext cx="4286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2783" name="Rectangle 2383">
            <a:extLst>
              <a:ext uri="{FF2B5EF4-FFF2-40B4-BE49-F238E27FC236}">
                <a16:creationId xmlns:a16="http://schemas.microsoft.com/office/drawing/2014/main" id="{1AD3BAD5-4835-96EA-FA2A-1E0B247DED5D}"/>
              </a:ext>
            </a:extLst>
          </p:cNvPr>
          <p:cNvSpPr>
            <a:spLocks noChangeArrowheads="1"/>
          </p:cNvSpPr>
          <p:nvPr/>
        </p:nvSpPr>
        <p:spPr bwMode="auto">
          <a:xfrm>
            <a:off x="2124076" y="1762125"/>
            <a:ext cx="15875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Br</a:t>
            </a:r>
            <a:endParaRPr kumimoji="0" lang="en-US" altLang="en-US" sz="1800" b="0" i="0" u="none" strike="noStrike" cap="none" normalizeH="0" baseline="0">
              <a:ln>
                <a:noFill/>
              </a:ln>
              <a:solidFill>
                <a:schemeClr val="bg1"/>
              </a:solidFill>
              <a:effectLst/>
            </a:endParaRPr>
          </a:p>
        </p:txBody>
      </p:sp>
      <p:sp>
        <p:nvSpPr>
          <p:cNvPr id="2784" name="Rectangle 2384">
            <a:extLst>
              <a:ext uri="{FF2B5EF4-FFF2-40B4-BE49-F238E27FC236}">
                <a16:creationId xmlns:a16="http://schemas.microsoft.com/office/drawing/2014/main" id="{C207C822-F4F8-3521-6F87-3CB29CC91052}"/>
              </a:ext>
            </a:extLst>
          </p:cNvPr>
          <p:cNvSpPr>
            <a:spLocks noChangeArrowheads="1"/>
          </p:cNvSpPr>
          <p:nvPr/>
        </p:nvSpPr>
        <p:spPr bwMode="auto">
          <a:xfrm>
            <a:off x="2279651"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2785" name="Rectangle 2385">
            <a:extLst>
              <a:ext uri="{FF2B5EF4-FFF2-40B4-BE49-F238E27FC236}">
                <a16:creationId xmlns:a16="http://schemas.microsoft.com/office/drawing/2014/main" id="{85BED12E-63AB-3EC2-8795-C000D118FB1C}"/>
              </a:ext>
            </a:extLst>
          </p:cNvPr>
          <p:cNvSpPr>
            <a:spLocks noChangeArrowheads="1"/>
          </p:cNvSpPr>
          <p:nvPr/>
        </p:nvSpPr>
        <p:spPr bwMode="auto">
          <a:xfrm>
            <a:off x="2365376"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2786" name="Rectangle 2386">
            <a:extLst>
              <a:ext uri="{FF2B5EF4-FFF2-40B4-BE49-F238E27FC236}">
                <a16:creationId xmlns:a16="http://schemas.microsoft.com/office/drawing/2014/main" id="{E7103360-B20B-BBFA-69E1-97E72F71DC63}"/>
              </a:ext>
            </a:extLst>
          </p:cNvPr>
          <p:cNvSpPr>
            <a:spLocks noChangeArrowheads="1"/>
          </p:cNvSpPr>
          <p:nvPr/>
        </p:nvSpPr>
        <p:spPr bwMode="auto">
          <a:xfrm>
            <a:off x="2451101" y="1762125"/>
            <a:ext cx="777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2787" name="Rectangle 2387">
            <a:extLst>
              <a:ext uri="{FF2B5EF4-FFF2-40B4-BE49-F238E27FC236}">
                <a16:creationId xmlns:a16="http://schemas.microsoft.com/office/drawing/2014/main" id="{40A33BF8-FBC8-BB80-4A71-3C76D239398A}"/>
              </a:ext>
            </a:extLst>
          </p:cNvPr>
          <p:cNvSpPr>
            <a:spLocks noChangeArrowheads="1"/>
          </p:cNvSpPr>
          <p:nvPr/>
        </p:nvSpPr>
        <p:spPr bwMode="auto">
          <a:xfrm>
            <a:off x="2530476" y="1762125"/>
            <a:ext cx="4286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788" name="Rectangle 2388">
            <a:extLst>
              <a:ext uri="{FF2B5EF4-FFF2-40B4-BE49-F238E27FC236}">
                <a16:creationId xmlns:a16="http://schemas.microsoft.com/office/drawing/2014/main" id="{8837F482-237E-BB9C-BE71-8EB6158CF39E}"/>
              </a:ext>
            </a:extLst>
          </p:cNvPr>
          <p:cNvSpPr>
            <a:spLocks noChangeArrowheads="1"/>
          </p:cNvSpPr>
          <p:nvPr/>
        </p:nvSpPr>
        <p:spPr bwMode="auto">
          <a:xfrm>
            <a:off x="2571751" y="1762125"/>
            <a:ext cx="4286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2789" name="Rectangle 2389">
            <a:extLst>
              <a:ext uri="{FF2B5EF4-FFF2-40B4-BE49-F238E27FC236}">
                <a16:creationId xmlns:a16="http://schemas.microsoft.com/office/drawing/2014/main" id="{310C0F0D-1E4A-291D-81AB-E6C33901365B}"/>
              </a:ext>
            </a:extLst>
          </p:cNvPr>
          <p:cNvSpPr>
            <a:spLocks noChangeArrowheads="1"/>
          </p:cNvSpPr>
          <p:nvPr/>
        </p:nvSpPr>
        <p:spPr bwMode="auto">
          <a:xfrm>
            <a:off x="2614613" y="1762125"/>
            <a:ext cx="1143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C</a:t>
            </a:r>
            <a:endParaRPr kumimoji="0" lang="en-US" altLang="en-US" sz="1800" b="0" i="0" u="none" strike="noStrike" cap="none" normalizeH="0" baseline="0">
              <a:ln>
                <a:noFill/>
              </a:ln>
              <a:solidFill>
                <a:schemeClr val="bg1"/>
              </a:solidFill>
              <a:effectLst/>
            </a:endParaRPr>
          </a:p>
        </p:txBody>
      </p:sp>
      <p:sp>
        <p:nvSpPr>
          <p:cNvPr id="2790" name="Rectangle 2390">
            <a:extLst>
              <a:ext uri="{FF2B5EF4-FFF2-40B4-BE49-F238E27FC236}">
                <a16:creationId xmlns:a16="http://schemas.microsoft.com/office/drawing/2014/main" id="{C388DCFB-B759-4252-F58E-DAE3A52A12B3}"/>
              </a:ext>
            </a:extLst>
          </p:cNvPr>
          <p:cNvSpPr>
            <a:spLocks noChangeArrowheads="1"/>
          </p:cNvSpPr>
          <p:nvPr/>
        </p:nvSpPr>
        <p:spPr bwMode="auto">
          <a:xfrm>
            <a:off x="2727326"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2791" name="Rectangle 2391">
            <a:extLst>
              <a:ext uri="{FF2B5EF4-FFF2-40B4-BE49-F238E27FC236}">
                <a16:creationId xmlns:a16="http://schemas.microsoft.com/office/drawing/2014/main" id="{4963461E-2BF3-3509-829C-485D36D634F9}"/>
              </a:ext>
            </a:extLst>
          </p:cNvPr>
          <p:cNvSpPr>
            <a:spLocks noChangeArrowheads="1"/>
          </p:cNvSpPr>
          <p:nvPr/>
        </p:nvSpPr>
        <p:spPr bwMode="auto">
          <a:xfrm>
            <a:off x="2813051"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2792" name="Rectangle 2392">
            <a:extLst>
              <a:ext uri="{FF2B5EF4-FFF2-40B4-BE49-F238E27FC236}">
                <a16:creationId xmlns:a16="http://schemas.microsoft.com/office/drawing/2014/main" id="{0B4041A3-0924-15AA-47E5-B2167305BDBD}"/>
              </a:ext>
            </a:extLst>
          </p:cNvPr>
          <p:cNvSpPr>
            <a:spLocks noChangeArrowheads="1"/>
          </p:cNvSpPr>
          <p:nvPr/>
        </p:nvSpPr>
        <p:spPr bwMode="auto">
          <a:xfrm>
            <a:off x="2898776" y="1762125"/>
            <a:ext cx="777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c</a:t>
            </a:r>
            <a:endParaRPr kumimoji="0" lang="en-US" altLang="en-US" sz="1800" b="0" i="0" u="none" strike="noStrike" cap="none" normalizeH="0" baseline="0">
              <a:ln>
                <a:noFill/>
              </a:ln>
              <a:solidFill>
                <a:schemeClr val="bg1"/>
              </a:solidFill>
              <a:effectLst/>
            </a:endParaRPr>
          </a:p>
        </p:txBody>
      </p:sp>
      <p:sp>
        <p:nvSpPr>
          <p:cNvPr id="2793" name="Rectangle 2393">
            <a:extLst>
              <a:ext uri="{FF2B5EF4-FFF2-40B4-BE49-F238E27FC236}">
                <a16:creationId xmlns:a16="http://schemas.microsoft.com/office/drawing/2014/main" id="{8828F939-6D8C-102E-8571-44DD892E1A76}"/>
              </a:ext>
            </a:extLst>
          </p:cNvPr>
          <p:cNvSpPr>
            <a:spLocks noChangeArrowheads="1"/>
          </p:cNvSpPr>
          <p:nvPr/>
        </p:nvSpPr>
        <p:spPr bwMode="auto">
          <a:xfrm>
            <a:off x="2978151"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2794" name="Rectangle 2394">
            <a:extLst>
              <a:ext uri="{FF2B5EF4-FFF2-40B4-BE49-F238E27FC236}">
                <a16:creationId xmlns:a16="http://schemas.microsoft.com/office/drawing/2014/main" id="{876C6D69-7EC5-13CF-0BF9-2C9E93990762}"/>
              </a:ext>
            </a:extLst>
          </p:cNvPr>
          <p:cNvSpPr>
            <a:spLocks noChangeArrowheads="1"/>
          </p:cNvSpPr>
          <p:nvPr/>
        </p:nvSpPr>
        <p:spPr bwMode="auto">
          <a:xfrm>
            <a:off x="3062288" y="1762125"/>
            <a:ext cx="523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2795" name="Freeform 2395">
            <a:extLst>
              <a:ext uri="{FF2B5EF4-FFF2-40B4-BE49-F238E27FC236}">
                <a16:creationId xmlns:a16="http://schemas.microsoft.com/office/drawing/2014/main" id="{DAE34A64-EFAD-7191-257A-C8F67F2EF981}"/>
              </a:ext>
            </a:extLst>
          </p:cNvPr>
          <p:cNvSpPr>
            <a:spLocks/>
          </p:cNvSpPr>
          <p:nvPr/>
        </p:nvSpPr>
        <p:spPr bwMode="auto">
          <a:xfrm>
            <a:off x="6624639" y="1720850"/>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6" name="Freeform 2396">
            <a:extLst>
              <a:ext uri="{FF2B5EF4-FFF2-40B4-BE49-F238E27FC236}">
                <a16:creationId xmlns:a16="http://schemas.microsoft.com/office/drawing/2014/main" id="{C2979BF5-E897-81A2-BECE-4DD98921FC85}"/>
              </a:ext>
            </a:extLst>
          </p:cNvPr>
          <p:cNvSpPr>
            <a:spLocks/>
          </p:cNvSpPr>
          <p:nvPr/>
        </p:nvSpPr>
        <p:spPr bwMode="auto">
          <a:xfrm>
            <a:off x="6624639" y="1720850"/>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7" name="Rectangle 2397">
            <a:extLst>
              <a:ext uri="{FF2B5EF4-FFF2-40B4-BE49-F238E27FC236}">
                <a16:creationId xmlns:a16="http://schemas.microsoft.com/office/drawing/2014/main" id="{A93307E6-0283-469E-18FA-0109B162ED84}"/>
              </a:ext>
            </a:extLst>
          </p:cNvPr>
          <p:cNvSpPr>
            <a:spLocks noChangeArrowheads="1"/>
          </p:cNvSpPr>
          <p:nvPr/>
        </p:nvSpPr>
        <p:spPr bwMode="auto">
          <a:xfrm>
            <a:off x="6750051" y="1797050"/>
            <a:ext cx="180975"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Ge</a:t>
            </a:r>
            <a:endParaRPr kumimoji="0" lang="en-US" altLang="en-US" sz="1800" b="0" i="0" u="none" strike="noStrike" cap="none" normalizeH="0" baseline="0">
              <a:ln>
                <a:noFill/>
              </a:ln>
              <a:effectLst/>
            </a:endParaRPr>
          </a:p>
        </p:txBody>
      </p:sp>
      <p:sp>
        <p:nvSpPr>
          <p:cNvPr id="2798" name="Rectangle 2398">
            <a:extLst>
              <a:ext uri="{FF2B5EF4-FFF2-40B4-BE49-F238E27FC236}">
                <a16:creationId xmlns:a16="http://schemas.microsoft.com/office/drawing/2014/main" id="{9278CC92-2142-1EC4-FD84-A42D313FFDFC}"/>
              </a:ext>
            </a:extLst>
          </p:cNvPr>
          <p:cNvSpPr>
            <a:spLocks noChangeArrowheads="1"/>
          </p:cNvSpPr>
          <p:nvPr/>
        </p:nvSpPr>
        <p:spPr bwMode="auto">
          <a:xfrm>
            <a:off x="6929439" y="1797050"/>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799" name="Rectangle 2399">
            <a:extLst>
              <a:ext uri="{FF2B5EF4-FFF2-40B4-BE49-F238E27FC236}">
                <a16:creationId xmlns:a16="http://schemas.microsoft.com/office/drawing/2014/main" id="{C341A92A-3DDA-8A89-9520-9463B930E28E}"/>
              </a:ext>
            </a:extLst>
          </p:cNvPr>
          <p:cNvSpPr>
            <a:spLocks noChangeArrowheads="1"/>
          </p:cNvSpPr>
          <p:nvPr/>
        </p:nvSpPr>
        <p:spPr bwMode="auto">
          <a:xfrm>
            <a:off x="7005639" y="1797050"/>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800" name="Rectangle 2400">
            <a:extLst>
              <a:ext uri="{FF2B5EF4-FFF2-40B4-BE49-F238E27FC236}">
                <a16:creationId xmlns:a16="http://schemas.microsoft.com/office/drawing/2014/main" id="{8CCC2EAF-4082-B448-D169-6E61CE03B518}"/>
              </a:ext>
            </a:extLst>
          </p:cNvPr>
          <p:cNvSpPr>
            <a:spLocks noChangeArrowheads="1"/>
          </p:cNvSpPr>
          <p:nvPr/>
        </p:nvSpPr>
        <p:spPr bwMode="auto">
          <a:xfrm>
            <a:off x="7080251" y="1797050"/>
            <a:ext cx="38100"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801" name="Rectangle 2401">
            <a:extLst>
              <a:ext uri="{FF2B5EF4-FFF2-40B4-BE49-F238E27FC236}">
                <a16:creationId xmlns:a16="http://schemas.microsoft.com/office/drawing/2014/main" id="{46E40CD5-1CA6-FC58-4167-BB7B090B631A}"/>
              </a:ext>
            </a:extLst>
          </p:cNvPr>
          <p:cNvSpPr>
            <a:spLocks noChangeArrowheads="1"/>
          </p:cNvSpPr>
          <p:nvPr/>
        </p:nvSpPr>
        <p:spPr bwMode="auto">
          <a:xfrm>
            <a:off x="7118351" y="1797050"/>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802" name="Rectangle 2402">
            <a:extLst>
              <a:ext uri="{FF2B5EF4-FFF2-40B4-BE49-F238E27FC236}">
                <a16:creationId xmlns:a16="http://schemas.microsoft.com/office/drawing/2014/main" id="{ECBAE925-EF4C-6670-4374-D324D7653A87}"/>
              </a:ext>
            </a:extLst>
          </p:cNvPr>
          <p:cNvSpPr>
            <a:spLocks noChangeArrowheads="1"/>
          </p:cNvSpPr>
          <p:nvPr/>
        </p:nvSpPr>
        <p:spPr bwMode="auto">
          <a:xfrm>
            <a:off x="7194551" y="1797050"/>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803" name="Rectangle 2403">
            <a:extLst>
              <a:ext uri="{FF2B5EF4-FFF2-40B4-BE49-F238E27FC236}">
                <a16:creationId xmlns:a16="http://schemas.microsoft.com/office/drawing/2014/main" id="{04A4369C-5FE2-9E45-4DFA-640B477815F5}"/>
              </a:ext>
            </a:extLst>
          </p:cNvPr>
          <p:cNvSpPr>
            <a:spLocks noChangeArrowheads="1"/>
          </p:cNvSpPr>
          <p:nvPr/>
        </p:nvSpPr>
        <p:spPr bwMode="auto">
          <a:xfrm>
            <a:off x="7224714" y="1797050"/>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804" name="Rectangle 2404">
            <a:extLst>
              <a:ext uri="{FF2B5EF4-FFF2-40B4-BE49-F238E27FC236}">
                <a16:creationId xmlns:a16="http://schemas.microsoft.com/office/drawing/2014/main" id="{67C927DE-6034-9344-18F4-978947D3DDE3}"/>
              </a:ext>
            </a:extLst>
          </p:cNvPr>
          <p:cNvSpPr>
            <a:spLocks noChangeArrowheads="1"/>
          </p:cNvSpPr>
          <p:nvPr/>
        </p:nvSpPr>
        <p:spPr bwMode="auto">
          <a:xfrm>
            <a:off x="7253289" y="1797050"/>
            <a:ext cx="682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805" name="Rectangle 2405">
            <a:extLst>
              <a:ext uri="{FF2B5EF4-FFF2-40B4-BE49-F238E27FC236}">
                <a16:creationId xmlns:a16="http://schemas.microsoft.com/office/drawing/2014/main" id="{E5FAD74E-FB6D-9408-E582-970005E023F8}"/>
              </a:ext>
            </a:extLst>
          </p:cNvPr>
          <p:cNvSpPr>
            <a:spLocks noChangeArrowheads="1"/>
          </p:cNvSpPr>
          <p:nvPr/>
        </p:nvSpPr>
        <p:spPr bwMode="auto">
          <a:xfrm>
            <a:off x="7321551" y="1797050"/>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806" name="Rectangle 2406">
            <a:extLst>
              <a:ext uri="{FF2B5EF4-FFF2-40B4-BE49-F238E27FC236}">
                <a16:creationId xmlns:a16="http://schemas.microsoft.com/office/drawing/2014/main" id="{1FFE5CF0-7872-9B3F-FCC4-4C8D0C376263}"/>
              </a:ext>
            </a:extLst>
          </p:cNvPr>
          <p:cNvSpPr>
            <a:spLocks noChangeArrowheads="1"/>
          </p:cNvSpPr>
          <p:nvPr/>
        </p:nvSpPr>
        <p:spPr bwMode="auto">
          <a:xfrm>
            <a:off x="7351714" y="1797050"/>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807" name="Freeform 2407">
            <a:extLst>
              <a:ext uri="{FF2B5EF4-FFF2-40B4-BE49-F238E27FC236}">
                <a16:creationId xmlns:a16="http://schemas.microsoft.com/office/drawing/2014/main" id="{6ED2A8F4-9883-A4EC-8254-178FFFAE35F6}"/>
              </a:ext>
            </a:extLst>
          </p:cNvPr>
          <p:cNvSpPr>
            <a:spLocks/>
          </p:cNvSpPr>
          <p:nvPr/>
        </p:nvSpPr>
        <p:spPr bwMode="auto">
          <a:xfrm>
            <a:off x="7735889" y="1720850"/>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8" name="Freeform 2408">
            <a:extLst>
              <a:ext uri="{FF2B5EF4-FFF2-40B4-BE49-F238E27FC236}">
                <a16:creationId xmlns:a16="http://schemas.microsoft.com/office/drawing/2014/main" id="{4641497D-2565-8852-9089-232D4B7DE08B}"/>
              </a:ext>
            </a:extLst>
          </p:cNvPr>
          <p:cNvSpPr>
            <a:spLocks/>
          </p:cNvSpPr>
          <p:nvPr/>
        </p:nvSpPr>
        <p:spPr bwMode="auto">
          <a:xfrm>
            <a:off x="7735889" y="1720850"/>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09" name="Rectangle 2409">
            <a:extLst>
              <a:ext uri="{FF2B5EF4-FFF2-40B4-BE49-F238E27FC236}">
                <a16:creationId xmlns:a16="http://schemas.microsoft.com/office/drawing/2014/main" id="{4F9183A0-DFC1-106B-47EF-1F9EEF7E94D3}"/>
              </a:ext>
            </a:extLst>
          </p:cNvPr>
          <p:cNvSpPr>
            <a:spLocks noChangeArrowheads="1"/>
          </p:cNvSpPr>
          <p:nvPr/>
        </p:nvSpPr>
        <p:spPr bwMode="auto">
          <a:xfrm>
            <a:off x="8081964" y="1733550"/>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180 </a:t>
            </a:r>
            <a:endParaRPr kumimoji="0" lang="en-US" altLang="en-US" sz="1800" b="0" i="0" u="none" strike="noStrike" cap="none" normalizeH="0" baseline="0">
              <a:ln>
                <a:noFill/>
              </a:ln>
              <a:effectLst/>
            </a:endParaRPr>
          </a:p>
        </p:txBody>
      </p:sp>
      <p:sp>
        <p:nvSpPr>
          <p:cNvPr id="2810" name="Rectangle 2410">
            <a:extLst>
              <a:ext uri="{FF2B5EF4-FFF2-40B4-BE49-F238E27FC236}">
                <a16:creationId xmlns:a16="http://schemas.microsoft.com/office/drawing/2014/main" id="{AA1075D9-891E-257F-3350-DEDBF22179B0}"/>
              </a:ext>
            </a:extLst>
          </p:cNvPr>
          <p:cNvSpPr>
            <a:spLocks noChangeArrowheads="1"/>
          </p:cNvSpPr>
          <p:nvPr/>
        </p:nvSpPr>
        <p:spPr bwMode="auto">
          <a:xfrm>
            <a:off x="8289926" y="1733550"/>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 </a:t>
            </a:r>
            <a:endParaRPr kumimoji="0" lang="en-US" altLang="en-US" sz="1800" b="0" i="0" u="none" strike="noStrike" cap="none" normalizeH="0" baseline="0">
              <a:ln>
                <a:noFill/>
              </a:ln>
              <a:effectLst/>
            </a:endParaRPr>
          </a:p>
        </p:txBody>
      </p:sp>
      <p:sp>
        <p:nvSpPr>
          <p:cNvPr id="2811" name="Rectangle 2411">
            <a:extLst>
              <a:ext uri="{FF2B5EF4-FFF2-40B4-BE49-F238E27FC236}">
                <a16:creationId xmlns:a16="http://schemas.microsoft.com/office/drawing/2014/main" id="{F8330F99-5A45-E56D-0329-6A3AB5E6A918}"/>
              </a:ext>
            </a:extLst>
          </p:cNvPr>
          <p:cNvSpPr>
            <a:spLocks noChangeArrowheads="1"/>
          </p:cNvSpPr>
          <p:nvPr/>
        </p:nvSpPr>
        <p:spPr bwMode="auto">
          <a:xfrm>
            <a:off x="8466139" y="1733550"/>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812" name="Rectangle 2412">
            <a:extLst>
              <a:ext uri="{FF2B5EF4-FFF2-40B4-BE49-F238E27FC236}">
                <a16:creationId xmlns:a16="http://schemas.microsoft.com/office/drawing/2014/main" id="{1CA8D983-38E5-0AB2-D142-7185D920C76E}"/>
              </a:ext>
            </a:extLst>
          </p:cNvPr>
          <p:cNvSpPr>
            <a:spLocks noChangeArrowheads="1"/>
          </p:cNvSpPr>
          <p:nvPr/>
        </p:nvSpPr>
        <p:spPr bwMode="auto">
          <a:xfrm>
            <a:off x="8496301" y="1733550"/>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V </a:t>
            </a:r>
            <a:endParaRPr kumimoji="0" lang="en-US" altLang="en-US" sz="1800" b="0" i="0" u="none" strike="noStrike" cap="none" normalizeH="0" baseline="0">
              <a:ln>
                <a:noFill/>
              </a:ln>
              <a:effectLst/>
            </a:endParaRPr>
          </a:p>
        </p:txBody>
      </p:sp>
      <p:sp>
        <p:nvSpPr>
          <p:cNvPr id="2813" name="Rectangle 2413">
            <a:extLst>
              <a:ext uri="{FF2B5EF4-FFF2-40B4-BE49-F238E27FC236}">
                <a16:creationId xmlns:a16="http://schemas.microsoft.com/office/drawing/2014/main" id="{2DE10AFB-3D14-252C-1B86-721F10C3829A}"/>
              </a:ext>
            </a:extLst>
          </p:cNvPr>
          <p:cNvSpPr>
            <a:spLocks noChangeArrowheads="1"/>
          </p:cNvSpPr>
          <p:nvPr/>
        </p:nvSpPr>
        <p:spPr bwMode="auto">
          <a:xfrm>
            <a:off x="8596314" y="1733550"/>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onc</a:t>
            </a:r>
            <a:endParaRPr kumimoji="0" lang="en-US" altLang="en-US" sz="1800" b="0" i="0" u="none" strike="noStrike" cap="none" normalizeH="0" baseline="0">
              <a:ln>
                <a:noFill/>
              </a:ln>
              <a:effectLst/>
            </a:endParaRPr>
          </a:p>
        </p:txBody>
      </p:sp>
      <p:sp>
        <p:nvSpPr>
          <p:cNvPr id="2414" name="Rectangle 2415">
            <a:extLst>
              <a:ext uri="{FF2B5EF4-FFF2-40B4-BE49-F238E27FC236}">
                <a16:creationId xmlns:a16="http://schemas.microsoft.com/office/drawing/2014/main" id="{0257CF30-31C7-1905-01B3-C5CC86CC7E96}"/>
              </a:ext>
            </a:extLst>
          </p:cNvPr>
          <p:cNvSpPr>
            <a:spLocks noChangeArrowheads="1"/>
          </p:cNvSpPr>
          <p:nvPr/>
        </p:nvSpPr>
        <p:spPr bwMode="auto">
          <a:xfrm>
            <a:off x="8767764" y="1733551"/>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2415" name="Rectangle 2416">
            <a:extLst>
              <a:ext uri="{FF2B5EF4-FFF2-40B4-BE49-F238E27FC236}">
                <a16:creationId xmlns:a16="http://schemas.microsoft.com/office/drawing/2014/main" id="{DB679D7E-DC40-7615-7648-B5AE1765484C}"/>
              </a:ext>
            </a:extLst>
          </p:cNvPr>
          <p:cNvSpPr>
            <a:spLocks noChangeArrowheads="1"/>
          </p:cNvSpPr>
          <p:nvPr/>
        </p:nvSpPr>
        <p:spPr bwMode="auto">
          <a:xfrm>
            <a:off x="8856664" y="1733551"/>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2416" name="Rectangle 2417">
            <a:extLst>
              <a:ext uri="{FF2B5EF4-FFF2-40B4-BE49-F238E27FC236}">
                <a16:creationId xmlns:a16="http://schemas.microsoft.com/office/drawing/2014/main" id="{DC21B19E-6F38-3F69-24F1-51FFBE7801CF}"/>
              </a:ext>
            </a:extLst>
          </p:cNvPr>
          <p:cNvSpPr>
            <a:spLocks noChangeArrowheads="1"/>
          </p:cNvSpPr>
          <p:nvPr/>
        </p:nvSpPr>
        <p:spPr bwMode="auto">
          <a:xfrm>
            <a:off x="9104314" y="1733551"/>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417" name="Rectangle 2418">
            <a:extLst>
              <a:ext uri="{FF2B5EF4-FFF2-40B4-BE49-F238E27FC236}">
                <a16:creationId xmlns:a16="http://schemas.microsoft.com/office/drawing/2014/main" id="{31433120-F27E-0963-EE04-541869556BB9}"/>
              </a:ext>
            </a:extLst>
          </p:cNvPr>
          <p:cNvSpPr>
            <a:spLocks noChangeArrowheads="1"/>
          </p:cNvSpPr>
          <p:nvPr/>
        </p:nvSpPr>
        <p:spPr bwMode="auto">
          <a:xfrm>
            <a:off x="9128127" y="1733551"/>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418" name="Rectangle 2419">
            <a:extLst>
              <a:ext uri="{FF2B5EF4-FFF2-40B4-BE49-F238E27FC236}">
                <a16:creationId xmlns:a16="http://schemas.microsoft.com/office/drawing/2014/main" id="{EEFDF6FF-88C1-AD6A-F28A-41EC90E23800}"/>
              </a:ext>
            </a:extLst>
          </p:cNvPr>
          <p:cNvSpPr>
            <a:spLocks noChangeArrowheads="1"/>
          </p:cNvSpPr>
          <p:nvPr/>
        </p:nvSpPr>
        <p:spPr bwMode="auto">
          <a:xfrm>
            <a:off x="9182102" y="1733551"/>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419" name="Rectangle 2420">
            <a:extLst>
              <a:ext uri="{FF2B5EF4-FFF2-40B4-BE49-F238E27FC236}">
                <a16:creationId xmlns:a16="http://schemas.microsoft.com/office/drawing/2014/main" id="{6E2052E5-46C7-7859-CB4D-0111541506A6}"/>
              </a:ext>
            </a:extLst>
          </p:cNvPr>
          <p:cNvSpPr>
            <a:spLocks noChangeArrowheads="1"/>
          </p:cNvSpPr>
          <p:nvPr/>
        </p:nvSpPr>
        <p:spPr bwMode="auto">
          <a:xfrm>
            <a:off x="9210677" y="1733551"/>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20" name="Rectangle 2421">
            <a:extLst>
              <a:ext uri="{FF2B5EF4-FFF2-40B4-BE49-F238E27FC236}">
                <a16:creationId xmlns:a16="http://schemas.microsoft.com/office/drawing/2014/main" id="{E323228D-6185-8E3B-E6A3-325DA85CB706}"/>
              </a:ext>
            </a:extLst>
          </p:cNvPr>
          <p:cNvSpPr>
            <a:spLocks noChangeArrowheads="1"/>
          </p:cNvSpPr>
          <p:nvPr/>
        </p:nvSpPr>
        <p:spPr bwMode="auto">
          <a:xfrm>
            <a:off x="8105777" y="18748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3 </a:t>
            </a:r>
            <a:endParaRPr kumimoji="0" lang="en-US" altLang="en-US" sz="1800" b="0" i="0" u="none" strike="noStrike" cap="none" normalizeH="0" baseline="0">
              <a:ln>
                <a:noFill/>
              </a:ln>
              <a:effectLst/>
            </a:endParaRPr>
          </a:p>
        </p:txBody>
      </p:sp>
      <p:sp>
        <p:nvSpPr>
          <p:cNvPr id="2421" name="Rectangle 2422">
            <a:extLst>
              <a:ext uri="{FF2B5EF4-FFF2-40B4-BE49-F238E27FC236}">
                <a16:creationId xmlns:a16="http://schemas.microsoft.com/office/drawing/2014/main" id="{218DA8E9-E9AA-408F-F375-38B0FB8BDAD1}"/>
              </a:ext>
            </a:extLst>
          </p:cNvPr>
          <p:cNvSpPr>
            <a:spLocks noChangeArrowheads="1"/>
          </p:cNvSpPr>
          <p:nvPr/>
        </p:nvSpPr>
        <p:spPr bwMode="auto">
          <a:xfrm>
            <a:off x="8194677" y="1874838"/>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2422" name="Rectangle 2423">
            <a:extLst>
              <a:ext uri="{FF2B5EF4-FFF2-40B4-BE49-F238E27FC236}">
                <a16:creationId xmlns:a16="http://schemas.microsoft.com/office/drawing/2014/main" id="{EFEC5A20-F990-23EB-7984-30A4C15252C3}"/>
              </a:ext>
            </a:extLst>
          </p:cNvPr>
          <p:cNvSpPr>
            <a:spLocks noChangeArrowheads="1"/>
          </p:cNvSpPr>
          <p:nvPr/>
        </p:nvSpPr>
        <p:spPr bwMode="auto">
          <a:xfrm>
            <a:off x="8442327" y="187483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423" name="Rectangle 2424">
            <a:extLst>
              <a:ext uri="{FF2B5EF4-FFF2-40B4-BE49-F238E27FC236}">
                <a16:creationId xmlns:a16="http://schemas.microsoft.com/office/drawing/2014/main" id="{F51E982F-3498-2B72-474D-ADC301FD6B41}"/>
              </a:ext>
            </a:extLst>
          </p:cNvPr>
          <p:cNvSpPr>
            <a:spLocks noChangeArrowheads="1"/>
          </p:cNvSpPr>
          <p:nvPr/>
        </p:nvSpPr>
        <p:spPr bwMode="auto">
          <a:xfrm>
            <a:off x="8496302" y="18748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24" name="Rectangle 2425">
            <a:extLst>
              <a:ext uri="{FF2B5EF4-FFF2-40B4-BE49-F238E27FC236}">
                <a16:creationId xmlns:a16="http://schemas.microsoft.com/office/drawing/2014/main" id="{82ECCB08-7683-204D-C5E3-A2474D47C353}"/>
              </a:ext>
            </a:extLst>
          </p:cNvPr>
          <p:cNvSpPr>
            <a:spLocks noChangeArrowheads="1"/>
          </p:cNvSpPr>
          <p:nvPr/>
        </p:nvSpPr>
        <p:spPr bwMode="auto">
          <a:xfrm>
            <a:off x="8526464" y="1874838"/>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a:t>
            </a:r>
            <a:endParaRPr kumimoji="0" lang="en-US" altLang="en-US" sz="1800" b="0" i="0" u="none" strike="noStrike" cap="none" normalizeH="0" baseline="0">
              <a:ln>
                <a:noFill/>
              </a:ln>
              <a:effectLst/>
            </a:endParaRPr>
          </a:p>
        </p:txBody>
      </p:sp>
      <p:sp>
        <p:nvSpPr>
          <p:cNvPr id="2425" name="Rectangle 2426">
            <a:extLst>
              <a:ext uri="{FF2B5EF4-FFF2-40B4-BE49-F238E27FC236}">
                <a16:creationId xmlns:a16="http://schemas.microsoft.com/office/drawing/2014/main" id="{505A08C6-66BD-DC7A-D1BD-B139A99157AF}"/>
              </a:ext>
            </a:extLst>
          </p:cNvPr>
          <p:cNvSpPr>
            <a:spLocks noChangeArrowheads="1"/>
          </p:cNvSpPr>
          <p:nvPr/>
        </p:nvSpPr>
        <p:spPr bwMode="auto">
          <a:xfrm>
            <a:off x="8674102" y="18748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26" name="Rectangle 2427">
            <a:extLst>
              <a:ext uri="{FF2B5EF4-FFF2-40B4-BE49-F238E27FC236}">
                <a16:creationId xmlns:a16="http://schemas.microsoft.com/office/drawing/2014/main" id="{E3E0A7A6-D997-69E4-B1C8-2AD4AE18A978}"/>
              </a:ext>
            </a:extLst>
          </p:cNvPr>
          <p:cNvSpPr>
            <a:spLocks noChangeArrowheads="1"/>
          </p:cNvSpPr>
          <p:nvPr/>
        </p:nvSpPr>
        <p:spPr bwMode="auto">
          <a:xfrm>
            <a:off x="8702677" y="18748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2427" name="Rectangle 2428">
            <a:extLst>
              <a:ext uri="{FF2B5EF4-FFF2-40B4-BE49-F238E27FC236}">
                <a16:creationId xmlns:a16="http://schemas.microsoft.com/office/drawing/2014/main" id="{728366A1-3079-82B2-1B4E-77B680A3A7BE}"/>
              </a:ext>
            </a:extLst>
          </p:cNvPr>
          <p:cNvSpPr>
            <a:spLocks noChangeArrowheads="1"/>
          </p:cNvSpPr>
          <p:nvPr/>
        </p:nvSpPr>
        <p:spPr bwMode="auto">
          <a:xfrm>
            <a:off x="8791577" y="1874838"/>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2428" name="Rectangle 2429">
            <a:extLst>
              <a:ext uri="{FF2B5EF4-FFF2-40B4-BE49-F238E27FC236}">
                <a16:creationId xmlns:a16="http://schemas.microsoft.com/office/drawing/2014/main" id="{D65AA94C-6038-1757-9960-96BB94DB9DD0}"/>
              </a:ext>
            </a:extLst>
          </p:cNvPr>
          <p:cNvSpPr>
            <a:spLocks noChangeArrowheads="1"/>
          </p:cNvSpPr>
          <p:nvPr/>
        </p:nvSpPr>
        <p:spPr bwMode="auto">
          <a:xfrm>
            <a:off x="9040814" y="18748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29" name="Rectangle 2430">
            <a:extLst>
              <a:ext uri="{FF2B5EF4-FFF2-40B4-BE49-F238E27FC236}">
                <a16:creationId xmlns:a16="http://schemas.microsoft.com/office/drawing/2014/main" id="{C4C05776-7F79-8DF8-8A08-C8E48039AEFB}"/>
              </a:ext>
            </a:extLst>
          </p:cNvPr>
          <p:cNvSpPr>
            <a:spLocks noChangeArrowheads="1"/>
          </p:cNvSpPr>
          <p:nvPr/>
        </p:nvSpPr>
        <p:spPr bwMode="auto">
          <a:xfrm>
            <a:off x="9069389" y="18748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of</a:t>
            </a:r>
            <a:endParaRPr kumimoji="0" lang="en-US" altLang="en-US" sz="1800" b="0" i="0" u="none" strike="noStrike" cap="none" normalizeH="0" baseline="0">
              <a:ln>
                <a:noFill/>
              </a:ln>
              <a:effectLst/>
            </a:endParaRPr>
          </a:p>
        </p:txBody>
      </p:sp>
      <p:sp>
        <p:nvSpPr>
          <p:cNvPr id="2430" name="Rectangle 2431">
            <a:extLst>
              <a:ext uri="{FF2B5EF4-FFF2-40B4-BE49-F238E27FC236}">
                <a16:creationId xmlns:a16="http://schemas.microsoft.com/office/drawing/2014/main" id="{3A8DA84C-7732-B079-F526-544C3EF81CA0}"/>
              </a:ext>
            </a:extLst>
          </p:cNvPr>
          <p:cNvSpPr>
            <a:spLocks noChangeArrowheads="1"/>
          </p:cNvSpPr>
          <p:nvPr/>
        </p:nvSpPr>
        <p:spPr bwMode="auto">
          <a:xfrm>
            <a:off x="9158289" y="18748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431" name="Freeform 2432">
            <a:extLst>
              <a:ext uri="{FF2B5EF4-FFF2-40B4-BE49-F238E27FC236}">
                <a16:creationId xmlns:a16="http://schemas.microsoft.com/office/drawing/2014/main" id="{F1173B4C-4218-04F5-3F23-9286EF70ACFC}"/>
              </a:ext>
            </a:extLst>
          </p:cNvPr>
          <p:cNvSpPr>
            <a:spLocks/>
          </p:cNvSpPr>
          <p:nvPr/>
        </p:nvSpPr>
        <p:spPr bwMode="auto">
          <a:xfrm>
            <a:off x="6624639" y="2111376"/>
            <a:ext cx="1111250" cy="342900"/>
          </a:xfrm>
          <a:custGeom>
            <a:avLst/>
            <a:gdLst>
              <a:gd name="T0" fmla="*/ 0 w 1253"/>
              <a:gd name="T1" fmla="*/ 0 h 386"/>
              <a:gd name="T2" fmla="*/ 0 w 1253"/>
              <a:gd name="T3" fmla="*/ 0 h 386"/>
              <a:gd name="T4" fmla="*/ 1253 w 1253"/>
              <a:gd name="T5" fmla="*/ 0 h 386"/>
              <a:gd name="T6" fmla="*/ 1253 w 1253"/>
              <a:gd name="T7" fmla="*/ 386 h 386"/>
              <a:gd name="T8" fmla="*/ 0 w 1253"/>
              <a:gd name="T9" fmla="*/ 386 h 386"/>
              <a:gd name="T10" fmla="*/ 0 w 1253"/>
              <a:gd name="T11" fmla="*/ 0 h 386"/>
            </a:gdLst>
            <a:ahLst/>
            <a:cxnLst>
              <a:cxn ang="0">
                <a:pos x="T0" y="T1"/>
              </a:cxn>
              <a:cxn ang="0">
                <a:pos x="T2" y="T3"/>
              </a:cxn>
              <a:cxn ang="0">
                <a:pos x="T4" y="T5"/>
              </a:cxn>
              <a:cxn ang="0">
                <a:pos x="T6" y="T7"/>
              </a:cxn>
              <a:cxn ang="0">
                <a:pos x="T8" y="T9"/>
              </a:cxn>
              <a:cxn ang="0">
                <a:pos x="T10" y="T11"/>
              </a:cxn>
            </a:cxnLst>
            <a:rect l="0" t="0" r="r" b="b"/>
            <a:pathLst>
              <a:path w="1253" h="386">
                <a:moveTo>
                  <a:pt x="0" y="0"/>
                </a:moveTo>
                <a:lnTo>
                  <a:pt x="0" y="0"/>
                </a:lnTo>
                <a:lnTo>
                  <a:pt x="1253" y="0"/>
                </a:lnTo>
                <a:lnTo>
                  <a:pt x="1253" y="386"/>
                </a:lnTo>
                <a:lnTo>
                  <a:pt x="0" y="386"/>
                </a:lnTo>
                <a:lnTo>
                  <a:pt x="0" y="0"/>
                </a:lnTo>
                <a:close/>
              </a:path>
            </a:pathLst>
          </a:custGeom>
          <a:solidFill>
            <a:schemeClr val="accent3">
              <a:lumMod val="40000"/>
              <a:lumOff val="6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2" name="Freeform 2433">
            <a:extLst>
              <a:ext uri="{FF2B5EF4-FFF2-40B4-BE49-F238E27FC236}">
                <a16:creationId xmlns:a16="http://schemas.microsoft.com/office/drawing/2014/main" id="{7C19D616-2C2B-8658-A5C6-8983CAA9FA09}"/>
              </a:ext>
            </a:extLst>
          </p:cNvPr>
          <p:cNvSpPr>
            <a:spLocks/>
          </p:cNvSpPr>
          <p:nvPr/>
        </p:nvSpPr>
        <p:spPr bwMode="auto">
          <a:xfrm>
            <a:off x="6624639" y="2111376"/>
            <a:ext cx="1111250" cy="342900"/>
          </a:xfrm>
          <a:custGeom>
            <a:avLst/>
            <a:gdLst>
              <a:gd name="T0" fmla="*/ 0 w 1253"/>
              <a:gd name="T1" fmla="*/ 0 h 386"/>
              <a:gd name="T2" fmla="*/ 0 w 1253"/>
              <a:gd name="T3" fmla="*/ 0 h 386"/>
              <a:gd name="T4" fmla="*/ 1253 w 1253"/>
              <a:gd name="T5" fmla="*/ 0 h 386"/>
              <a:gd name="T6" fmla="*/ 1253 w 1253"/>
              <a:gd name="T7" fmla="*/ 386 h 386"/>
              <a:gd name="T8" fmla="*/ 0 w 1253"/>
              <a:gd name="T9" fmla="*/ 386 h 386"/>
              <a:gd name="T10" fmla="*/ 0 w 1253"/>
              <a:gd name="T11" fmla="*/ 0 h 386"/>
            </a:gdLst>
            <a:ahLst/>
            <a:cxnLst>
              <a:cxn ang="0">
                <a:pos x="T0" y="T1"/>
              </a:cxn>
              <a:cxn ang="0">
                <a:pos x="T2" y="T3"/>
              </a:cxn>
              <a:cxn ang="0">
                <a:pos x="T4" y="T5"/>
              </a:cxn>
              <a:cxn ang="0">
                <a:pos x="T6" y="T7"/>
              </a:cxn>
              <a:cxn ang="0">
                <a:pos x="T8" y="T9"/>
              </a:cxn>
              <a:cxn ang="0">
                <a:pos x="T10" y="T11"/>
              </a:cxn>
            </a:cxnLst>
            <a:rect l="0" t="0" r="r" b="b"/>
            <a:pathLst>
              <a:path w="1253" h="386">
                <a:moveTo>
                  <a:pt x="0" y="0"/>
                </a:moveTo>
                <a:lnTo>
                  <a:pt x="0" y="0"/>
                </a:lnTo>
                <a:lnTo>
                  <a:pt x="1253" y="0"/>
                </a:lnTo>
                <a:lnTo>
                  <a:pt x="1253" y="386"/>
                </a:lnTo>
                <a:lnTo>
                  <a:pt x="0" y="386"/>
                </a:lnTo>
                <a:lnTo>
                  <a:pt x="0" y="0"/>
                </a:lnTo>
                <a:close/>
              </a:path>
            </a:pathLst>
          </a:custGeom>
          <a:solidFill>
            <a:schemeClr val="accent3">
              <a:lumMod val="40000"/>
              <a:lumOff val="6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3" name="Rectangle 2434">
            <a:extLst>
              <a:ext uri="{FF2B5EF4-FFF2-40B4-BE49-F238E27FC236}">
                <a16:creationId xmlns:a16="http://schemas.microsoft.com/office/drawing/2014/main" id="{B04239E9-C9EF-8C0C-5EAE-04FBB6EEA034}"/>
              </a:ext>
            </a:extLst>
          </p:cNvPr>
          <p:cNvSpPr>
            <a:spLocks noChangeArrowheads="1"/>
          </p:cNvSpPr>
          <p:nvPr/>
        </p:nvSpPr>
        <p:spPr bwMode="auto">
          <a:xfrm>
            <a:off x="6750052" y="2187576"/>
            <a:ext cx="166688"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Pa</a:t>
            </a:r>
            <a:endParaRPr kumimoji="0" lang="en-US" altLang="en-US" sz="1800" b="0" i="0" u="none" strike="noStrike" cap="none" normalizeH="0" baseline="0">
              <a:ln>
                <a:noFill/>
              </a:ln>
              <a:effectLst/>
            </a:endParaRPr>
          </a:p>
        </p:txBody>
      </p:sp>
      <p:sp>
        <p:nvSpPr>
          <p:cNvPr id="2434" name="Rectangle 2435">
            <a:extLst>
              <a:ext uri="{FF2B5EF4-FFF2-40B4-BE49-F238E27FC236}">
                <a16:creationId xmlns:a16="http://schemas.microsoft.com/office/drawing/2014/main" id="{68ACA4F6-B987-223C-E191-5BC8C111ED9D}"/>
              </a:ext>
            </a:extLst>
          </p:cNvPr>
          <p:cNvSpPr>
            <a:spLocks noChangeArrowheads="1"/>
          </p:cNvSpPr>
          <p:nvPr/>
        </p:nvSpPr>
        <p:spPr bwMode="auto">
          <a:xfrm>
            <a:off x="6915152" y="2187576"/>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435" name="Rectangle 2436">
            <a:extLst>
              <a:ext uri="{FF2B5EF4-FFF2-40B4-BE49-F238E27FC236}">
                <a16:creationId xmlns:a16="http://schemas.microsoft.com/office/drawing/2014/main" id="{8B831212-58EA-54E0-C359-24A4F7D84D69}"/>
              </a:ext>
            </a:extLst>
          </p:cNvPr>
          <p:cNvSpPr>
            <a:spLocks noChangeArrowheads="1"/>
          </p:cNvSpPr>
          <p:nvPr/>
        </p:nvSpPr>
        <p:spPr bwMode="auto">
          <a:xfrm>
            <a:off x="6945314" y="2187576"/>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436" name="Rectangle 2437">
            <a:extLst>
              <a:ext uri="{FF2B5EF4-FFF2-40B4-BE49-F238E27FC236}">
                <a16:creationId xmlns:a16="http://schemas.microsoft.com/office/drawing/2014/main" id="{59C6C5DB-3873-87C0-637F-54A87C24B1D5}"/>
              </a:ext>
            </a:extLst>
          </p:cNvPr>
          <p:cNvSpPr>
            <a:spLocks noChangeArrowheads="1"/>
          </p:cNvSpPr>
          <p:nvPr/>
        </p:nvSpPr>
        <p:spPr bwMode="auto">
          <a:xfrm>
            <a:off x="7019927" y="2187576"/>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437" name="Rectangle 2438">
            <a:extLst>
              <a:ext uri="{FF2B5EF4-FFF2-40B4-BE49-F238E27FC236}">
                <a16:creationId xmlns:a16="http://schemas.microsoft.com/office/drawing/2014/main" id="{0532A869-9F45-ADCA-EB4B-4A6ECEAD886C}"/>
              </a:ext>
            </a:extLst>
          </p:cNvPr>
          <p:cNvSpPr>
            <a:spLocks noChangeArrowheads="1"/>
          </p:cNvSpPr>
          <p:nvPr/>
        </p:nvSpPr>
        <p:spPr bwMode="auto">
          <a:xfrm>
            <a:off x="7096127" y="2187576"/>
            <a:ext cx="682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438" name="Rectangle 2439">
            <a:extLst>
              <a:ext uri="{FF2B5EF4-FFF2-40B4-BE49-F238E27FC236}">
                <a16:creationId xmlns:a16="http://schemas.microsoft.com/office/drawing/2014/main" id="{B5EBB0B4-FEB1-5127-8926-537681D8EFBC}"/>
              </a:ext>
            </a:extLst>
          </p:cNvPr>
          <p:cNvSpPr>
            <a:spLocks noChangeArrowheads="1"/>
          </p:cNvSpPr>
          <p:nvPr/>
        </p:nvSpPr>
        <p:spPr bwMode="auto">
          <a:xfrm>
            <a:off x="7164389" y="2187576"/>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err="1">
                <a:ln>
                  <a:noFill/>
                </a:ln>
                <a:effectLst/>
                <a:latin typeface="Arial Narrow" panose="020B0606020202030204" pitchFamily="34" charset="0"/>
              </a:rPr>
              <a:t>i</a:t>
            </a:r>
            <a:endParaRPr kumimoji="0" lang="en-US" altLang="en-US" sz="1800" b="0" i="0" u="none" strike="noStrike" cap="none" normalizeH="0" baseline="0" dirty="0">
              <a:ln>
                <a:noFill/>
              </a:ln>
              <a:effectLst/>
            </a:endParaRPr>
          </a:p>
        </p:txBody>
      </p:sp>
      <p:sp>
        <p:nvSpPr>
          <p:cNvPr id="2439" name="Rectangle 2440">
            <a:extLst>
              <a:ext uri="{FF2B5EF4-FFF2-40B4-BE49-F238E27FC236}">
                <a16:creationId xmlns:a16="http://schemas.microsoft.com/office/drawing/2014/main" id="{96929634-E39E-CFE3-20F1-CF36AA8530D2}"/>
              </a:ext>
            </a:extLst>
          </p:cNvPr>
          <p:cNvSpPr>
            <a:spLocks noChangeArrowheads="1"/>
          </p:cNvSpPr>
          <p:nvPr/>
        </p:nvSpPr>
        <p:spPr bwMode="auto">
          <a:xfrm>
            <a:off x="7192964" y="2187576"/>
            <a:ext cx="682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effectLst/>
                <a:latin typeface="Arial Narrow" panose="020B0606020202030204" pitchFamily="34" charset="0"/>
              </a:rPr>
              <a:t>c</a:t>
            </a:r>
            <a:endParaRPr kumimoji="0" lang="en-US" altLang="en-US" sz="1800" b="0" i="0" u="none" strike="noStrike" cap="none" normalizeH="0" baseline="0" dirty="0">
              <a:ln>
                <a:noFill/>
              </a:ln>
              <a:effectLst/>
            </a:endParaRPr>
          </a:p>
        </p:txBody>
      </p:sp>
      <p:sp>
        <p:nvSpPr>
          <p:cNvPr id="2440" name="Rectangle 2441">
            <a:extLst>
              <a:ext uri="{FF2B5EF4-FFF2-40B4-BE49-F238E27FC236}">
                <a16:creationId xmlns:a16="http://schemas.microsoft.com/office/drawing/2014/main" id="{265FFC28-C7ED-656B-A3E3-B7D89103E6A8}"/>
              </a:ext>
            </a:extLst>
          </p:cNvPr>
          <p:cNvSpPr>
            <a:spLocks noChangeArrowheads="1"/>
          </p:cNvSpPr>
          <p:nvPr/>
        </p:nvSpPr>
        <p:spPr bwMode="auto">
          <a:xfrm>
            <a:off x="7261227" y="2187576"/>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441" name="Rectangle 2442">
            <a:extLst>
              <a:ext uri="{FF2B5EF4-FFF2-40B4-BE49-F238E27FC236}">
                <a16:creationId xmlns:a16="http://schemas.microsoft.com/office/drawing/2014/main" id="{9287F8C9-CA4F-16CC-3A92-071FF5789FFC}"/>
              </a:ext>
            </a:extLst>
          </p:cNvPr>
          <p:cNvSpPr>
            <a:spLocks noChangeArrowheads="1"/>
          </p:cNvSpPr>
          <p:nvPr/>
        </p:nvSpPr>
        <p:spPr bwMode="auto">
          <a:xfrm>
            <a:off x="7291389" y="2187576"/>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442" name="Rectangle 2443">
            <a:extLst>
              <a:ext uri="{FF2B5EF4-FFF2-40B4-BE49-F238E27FC236}">
                <a16:creationId xmlns:a16="http://schemas.microsoft.com/office/drawing/2014/main" id="{5FC78920-C875-C450-5667-9D785C160BC4}"/>
              </a:ext>
            </a:extLst>
          </p:cNvPr>
          <p:cNvSpPr>
            <a:spLocks noChangeArrowheads="1"/>
          </p:cNvSpPr>
          <p:nvPr/>
        </p:nvSpPr>
        <p:spPr bwMode="auto">
          <a:xfrm>
            <a:off x="7319964" y="2187576"/>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443" name="Freeform 2444">
            <a:extLst>
              <a:ext uri="{FF2B5EF4-FFF2-40B4-BE49-F238E27FC236}">
                <a16:creationId xmlns:a16="http://schemas.microsoft.com/office/drawing/2014/main" id="{4A7FC119-8BD9-6814-4327-7EB72ED3C632}"/>
              </a:ext>
            </a:extLst>
          </p:cNvPr>
          <p:cNvSpPr>
            <a:spLocks/>
          </p:cNvSpPr>
          <p:nvPr/>
        </p:nvSpPr>
        <p:spPr bwMode="auto">
          <a:xfrm>
            <a:off x="7735889" y="2111376"/>
            <a:ext cx="1831975" cy="342900"/>
          </a:xfrm>
          <a:custGeom>
            <a:avLst/>
            <a:gdLst>
              <a:gd name="T0" fmla="*/ 0 w 2067"/>
              <a:gd name="T1" fmla="*/ 0 h 386"/>
              <a:gd name="T2" fmla="*/ 0 w 2067"/>
              <a:gd name="T3" fmla="*/ 0 h 386"/>
              <a:gd name="T4" fmla="*/ 2067 w 2067"/>
              <a:gd name="T5" fmla="*/ 0 h 386"/>
              <a:gd name="T6" fmla="*/ 2067 w 2067"/>
              <a:gd name="T7" fmla="*/ 386 h 386"/>
              <a:gd name="T8" fmla="*/ 0 w 2067"/>
              <a:gd name="T9" fmla="*/ 386 h 386"/>
              <a:gd name="T10" fmla="*/ 0 w 2067"/>
              <a:gd name="T11" fmla="*/ 0 h 386"/>
            </a:gdLst>
            <a:ahLst/>
            <a:cxnLst>
              <a:cxn ang="0">
                <a:pos x="T0" y="T1"/>
              </a:cxn>
              <a:cxn ang="0">
                <a:pos x="T2" y="T3"/>
              </a:cxn>
              <a:cxn ang="0">
                <a:pos x="T4" y="T5"/>
              </a:cxn>
              <a:cxn ang="0">
                <a:pos x="T6" y="T7"/>
              </a:cxn>
              <a:cxn ang="0">
                <a:pos x="T8" y="T9"/>
              </a:cxn>
              <a:cxn ang="0">
                <a:pos x="T10" y="T11"/>
              </a:cxn>
            </a:cxnLst>
            <a:rect l="0" t="0" r="r" b="b"/>
            <a:pathLst>
              <a:path w="2067" h="386">
                <a:moveTo>
                  <a:pt x="0" y="0"/>
                </a:moveTo>
                <a:lnTo>
                  <a:pt x="0" y="0"/>
                </a:lnTo>
                <a:lnTo>
                  <a:pt x="2067" y="0"/>
                </a:lnTo>
                <a:lnTo>
                  <a:pt x="2067" y="386"/>
                </a:lnTo>
                <a:lnTo>
                  <a:pt x="0" y="386"/>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4" name="Freeform 2445">
            <a:extLst>
              <a:ext uri="{FF2B5EF4-FFF2-40B4-BE49-F238E27FC236}">
                <a16:creationId xmlns:a16="http://schemas.microsoft.com/office/drawing/2014/main" id="{F47A85B6-C24D-CFDB-67FD-F4521F7DE312}"/>
              </a:ext>
            </a:extLst>
          </p:cNvPr>
          <p:cNvSpPr>
            <a:spLocks/>
          </p:cNvSpPr>
          <p:nvPr/>
        </p:nvSpPr>
        <p:spPr bwMode="auto">
          <a:xfrm>
            <a:off x="7735889" y="2111376"/>
            <a:ext cx="1831975" cy="342900"/>
          </a:xfrm>
          <a:custGeom>
            <a:avLst/>
            <a:gdLst>
              <a:gd name="T0" fmla="*/ 0 w 2067"/>
              <a:gd name="T1" fmla="*/ 0 h 386"/>
              <a:gd name="T2" fmla="*/ 0 w 2067"/>
              <a:gd name="T3" fmla="*/ 0 h 386"/>
              <a:gd name="T4" fmla="*/ 2067 w 2067"/>
              <a:gd name="T5" fmla="*/ 0 h 386"/>
              <a:gd name="T6" fmla="*/ 2067 w 2067"/>
              <a:gd name="T7" fmla="*/ 386 h 386"/>
              <a:gd name="T8" fmla="*/ 0 w 2067"/>
              <a:gd name="T9" fmla="*/ 386 h 386"/>
              <a:gd name="T10" fmla="*/ 0 w 2067"/>
              <a:gd name="T11" fmla="*/ 0 h 386"/>
            </a:gdLst>
            <a:ahLst/>
            <a:cxnLst>
              <a:cxn ang="0">
                <a:pos x="T0" y="T1"/>
              </a:cxn>
              <a:cxn ang="0">
                <a:pos x="T2" y="T3"/>
              </a:cxn>
              <a:cxn ang="0">
                <a:pos x="T4" y="T5"/>
              </a:cxn>
              <a:cxn ang="0">
                <a:pos x="T6" y="T7"/>
              </a:cxn>
              <a:cxn ang="0">
                <a:pos x="T8" y="T9"/>
              </a:cxn>
              <a:cxn ang="0">
                <a:pos x="T10" y="T11"/>
              </a:cxn>
            </a:cxnLst>
            <a:rect l="0" t="0" r="r" b="b"/>
            <a:pathLst>
              <a:path w="2067" h="386">
                <a:moveTo>
                  <a:pt x="0" y="0"/>
                </a:moveTo>
                <a:lnTo>
                  <a:pt x="0" y="0"/>
                </a:lnTo>
                <a:lnTo>
                  <a:pt x="2067" y="0"/>
                </a:lnTo>
                <a:lnTo>
                  <a:pt x="2067" y="386"/>
                </a:lnTo>
                <a:lnTo>
                  <a:pt x="0" y="386"/>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45" name="Rectangle 2446">
            <a:extLst>
              <a:ext uri="{FF2B5EF4-FFF2-40B4-BE49-F238E27FC236}">
                <a16:creationId xmlns:a16="http://schemas.microsoft.com/office/drawing/2014/main" id="{5E42FFCC-A559-3EB4-6F1C-314AC309208D}"/>
              </a:ext>
            </a:extLst>
          </p:cNvPr>
          <p:cNvSpPr>
            <a:spLocks noChangeArrowheads="1"/>
          </p:cNvSpPr>
          <p:nvPr/>
        </p:nvSpPr>
        <p:spPr bwMode="auto">
          <a:xfrm>
            <a:off x="8329614" y="2124076"/>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effectLst/>
                <a:latin typeface="Arial Narrow" panose="020B0606020202030204" pitchFamily="34" charset="0"/>
              </a:rPr>
              <a:t>125 </a:t>
            </a:r>
            <a:endParaRPr kumimoji="0" lang="en-US" altLang="en-US" sz="1800" b="0" i="0" u="none" strike="noStrike" cap="none" normalizeH="0" baseline="0" dirty="0">
              <a:ln>
                <a:noFill/>
              </a:ln>
              <a:effectLst/>
            </a:endParaRPr>
          </a:p>
        </p:txBody>
      </p:sp>
      <p:sp>
        <p:nvSpPr>
          <p:cNvPr id="2446" name="Rectangle 2447">
            <a:extLst>
              <a:ext uri="{FF2B5EF4-FFF2-40B4-BE49-F238E27FC236}">
                <a16:creationId xmlns:a16="http://schemas.microsoft.com/office/drawing/2014/main" id="{E55131E8-AD9A-C5CA-CF3C-0C23B5A63654}"/>
              </a:ext>
            </a:extLst>
          </p:cNvPr>
          <p:cNvSpPr>
            <a:spLocks noChangeArrowheads="1"/>
          </p:cNvSpPr>
          <p:nvPr/>
        </p:nvSpPr>
        <p:spPr bwMode="auto">
          <a:xfrm>
            <a:off x="8537577" y="2124076"/>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 </a:t>
            </a:r>
            <a:endParaRPr kumimoji="0" lang="en-US" altLang="en-US" sz="1800" b="0" i="0" u="none" strike="noStrike" cap="none" normalizeH="0" baseline="0">
              <a:ln>
                <a:noFill/>
              </a:ln>
              <a:effectLst/>
            </a:endParaRPr>
          </a:p>
        </p:txBody>
      </p:sp>
      <p:sp>
        <p:nvSpPr>
          <p:cNvPr id="2447" name="Rectangle 2448">
            <a:extLst>
              <a:ext uri="{FF2B5EF4-FFF2-40B4-BE49-F238E27FC236}">
                <a16:creationId xmlns:a16="http://schemas.microsoft.com/office/drawing/2014/main" id="{8398317F-46E7-61AF-253A-8B68B67865ED}"/>
              </a:ext>
            </a:extLst>
          </p:cNvPr>
          <p:cNvSpPr>
            <a:spLocks noChangeArrowheads="1"/>
          </p:cNvSpPr>
          <p:nvPr/>
        </p:nvSpPr>
        <p:spPr bwMode="auto">
          <a:xfrm>
            <a:off x="8715377" y="2124076"/>
            <a:ext cx="1397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err="1">
                <a:ln>
                  <a:noFill/>
                </a:ln>
                <a:effectLst/>
                <a:latin typeface="Arial Narrow" panose="020B0606020202030204" pitchFamily="34" charset="0"/>
              </a:rPr>
              <a:t>dai</a:t>
            </a:r>
            <a:endParaRPr kumimoji="0" lang="en-US" altLang="en-US" sz="1800" b="0" i="0" u="none" strike="noStrike" cap="none" normalizeH="0" baseline="0" dirty="0">
              <a:ln>
                <a:noFill/>
              </a:ln>
              <a:effectLst/>
            </a:endParaRPr>
          </a:p>
        </p:txBody>
      </p:sp>
      <p:sp>
        <p:nvSpPr>
          <p:cNvPr id="2448" name="Rectangle 2449">
            <a:extLst>
              <a:ext uri="{FF2B5EF4-FFF2-40B4-BE49-F238E27FC236}">
                <a16:creationId xmlns:a16="http://schemas.microsoft.com/office/drawing/2014/main" id="{44FAE1CB-CBFB-3E2F-40A7-C0794E462562}"/>
              </a:ext>
            </a:extLst>
          </p:cNvPr>
          <p:cNvSpPr>
            <a:spLocks noChangeArrowheads="1"/>
          </p:cNvSpPr>
          <p:nvPr/>
        </p:nvSpPr>
        <p:spPr bwMode="auto">
          <a:xfrm>
            <a:off x="8856664" y="2124076"/>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449" name="Rectangle 2450">
            <a:extLst>
              <a:ext uri="{FF2B5EF4-FFF2-40B4-BE49-F238E27FC236}">
                <a16:creationId xmlns:a16="http://schemas.microsoft.com/office/drawing/2014/main" id="{364DF0B1-2EF7-AA26-E05A-8CC754DFDFC4}"/>
              </a:ext>
            </a:extLst>
          </p:cNvPr>
          <p:cNvSpPr>
            <a:spLocks noChangeArrowheads="1"/>
          </p:cNvSpPr>
          <p:nvPr/>
        </p:nvSpPr>
        <p:spPr bwMode="auto">
          <a:xfrm>
            <a:off x="8880477" y="2124076"/>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450" name="Rectangle 2451">
            <a:extLst>
              <a:ext uri="{FF2B5EF4-FFF2-40B4-BE49-F238E27FC236}">
                <a16:creationId xmlns:a16="http://schemas.microsoft.com/office/drawing/2014/main" id="{D950109B-D339-5A43-42F5-5D0B299B5E87}"/>
              </a:ext>
            </a:extLst>
          </p:cNvPr>
          <p:cNvSpPr>
            <a:spLocks noChangeArrowheads="1"/>
          </p:cNvSpPr>
          <p:nvPr/>
        </p:nvSpPr>
        <p:spPr bwMode="auto">
          <a:xfrm>
            <a:off x="8932864" y="212407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451" name="Rectangle 2452">
            <a:extLst>
              <a:ext uri="{FF2B5EF4-FFF2-40B4-BE49-F238E27FC236}">
                <a16:creationId xmlns:a16="http://schemas.microsoft.com/office/drawing/2014/main" id="{B819069E-5CB7-11DB-FFEB-5246E99A2964}"/>
              </a:ext>
            </a:extLst>
          </p:cNvPr>
          <p:cNvSpPr>
            <a:spLocks noChangeArrowheads="1"/>
          </p:cNvSpPr>
          <p:nvPr/>
        </p:nvSpPr>
        <p:spPr bwMode="auto">
          <a:xfrm>
            <a:off x="8126414" y="2265363"/>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21 </a:t>
            </a:r>
            <a:endParaRPr kumimoji="0" lang="en-US" altLang="en-US" sz="1800" b="0" i="0" u="none" strike="noStrike" cap="none" normalizeH="0" baseline="0">
              <a:ln>
                <a:noFill/>
              </a:ln>
              <a:effectLst/>
            </a:endParaRPr>
          </a:p>
        </p:txBody>
      </p:sp>
      <p:sp>
        <p:nvSpPr>
          <p:cNvPr id="2452" name="Rectangle 2453">
            <a:extLst>
              <a:ext uri="{FF2B5EF4-FFF2-40B4-BE49-F238E27FC236}">
                <a16:creationId xmlns:a16="http://schemas.microsoft.com/office/drawing/2014/main" id="{4F384636-6AC0-DED9-0666-EA98F7716777}"/>
              </a:ext>
            </a:extLst>
          </p:cNvPr>
          <p:cNvSpPr>
            <a:spLocks noChangeArrowheads="1"/>
          </p:cNvSpPr>
          <p:nvPr/>
        </p:nvSpPr>
        <p:spPr bwMode="auto">
          <a:xfrm>
            <a:off x="8274052" y="2265363"/>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2453" name="Rectangle 2454">
            <a:extLst>
              <a:ext uri="{FF2B5EF4-FFF2-40B4-BE49-F238E27FC236}">
                <a16:creationId xmlns:a16="http://schemas.microsoft.com/office/drawing/2014/main" id="{72B92BA2-B963-6B54-0C4D-1FBAC99FC32B}"/>
              </a:ext>
            </a:extLst>
          </p:cNvPr>
          <p:cNvSpPr>
            <a:spLocks noChangeArrowheads="1"/>
          </p:cNvSpPr>
          <p:nvPr/>
        </p:nvSpPr>
        <p:spPr bwMode="auto">
          <a:xfrm>
            <a:off x="8445502" y="22653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454" name="Rectangle 2455">
            <a:extLst>
              <a:ext uri="{FF2B5EF4-FFF2-40B4-BE49-F238E27FC236}">
                <a16:creationId xmlns:a16="http://schemas.microsoft.com/office/drawing/2014/main" id="{BE62B567-D283-7765-4366-5E1F699AA2A1}"/>
              </a:ext>
            </a:extLst>
          </p:cNvPr>
          <p:cNvSpPr>
            <a:spLocks noChangeArrowheads="1"/>
          </p:cNvSpPr>
          <p:nvPr/>
        </p:nvSpPr>
        <p:spPr bwMode="auto">
          <a:xfrm>
            <a:off x="8499477"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55" name="Rectangle 2456">
            <a:extLst>
              <a:ext uri="{FF2B5EF4-FFF2-40B4-BE49-F238E27FC236}">
                <a16:creationId xmlns:a16="http://schemas.microsoft.com/office/drawing/2014/main" id="{CA11AE28-36CA-FB7D-2A3E-45B5D6B2F0AB}"/>
              </a:ext>
            </a:extLst>
          </p:cNvPr>
          <p:cNvSpPr>
            <a:spLocks noChangeArrowheads="1"/>
          </p:cNvSpPr>
          <p:nvPr/>
        </p:nvSpPr>
        <p:spPr bwMode="auto">
          <a:xfrm>
            <a:off x="8529639" y="2265363"/>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a:t>
            </a:r>
            <a:endParaRPr kumimoji="0" lang="en-US" altLang="en-US" sz="1800" b="0" i="0" u="none" strike="noStrike" cap="none" normalizeH="0" baseline="0">
              <a:ln>
                <a:noFill/>
              </a:ln>
              <a:effectLst/>
            </a:endParaRPr>
          </a:p>
        </p:txBody>
      </p:sp>
      <p:sp>
        <p:nvSpPr>
          <p:cNvPr id="2456" name="Rectangle 2457">
            <a:extLst>
              <a:ext uri="{FF2B5EF4-FFF2-40B4-BE49-F238E27FC236}">
                <a16:creationId xmlns:a16="http://schemas.microsoft.com/office/drawing/2014/main" id="{3CEA2627-F6D6-506E-ECD4-D9EDB38FFB7C}"/>
              </a:ext>
            </a:extLst>
          </p:cNvPr>
          <p:cNvSpPr>
            <a:spLocks noChangeArrowheads="1"/>
          </p:cNvSpPr>
          <p:nvPr/>
        </p:nvSpPr>
        <p:spPr bwMode="auto">
          <a:xfrm>
            <a:off x="8677277"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57" name="Rectangle 2458">
            <a:extLst>
              <a:ext uri="{FF2B5EF4-FFF2-40B4-BE49-F238E27FC236}">
                <a16:creationId xmlns:a16="http://schemas.microsoft.com/office/drawing/2014/main" id="{9DAD6DAA-A42F-EBCD-2AE2-DC10902BD331}"/>
              </a:ext>
            </a:extLst>
          </p:cNvPr>
          <p:cNvSpPr>
            <a:spLocks noChangeArrowheads="1"/>
          </p:cNvSpPr>
          <p:nvPr/>
        </p:nvSpPr>
        <p:spPr bwMode="auto">
          <a:xfrm>
            <a:off x="8705852" y="22653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7 </a:t>
            </a:r>
            <a:endParaRPr kumimoji="0" lang="en-US" altLang="en-US" sz="1800" b="0" i="0" u="none" strike="noStrike" cap="none" normalizeH="0" baseline="0">
              <a:ln>
                <a:noFill/>
              </a:ln>
              <a:effectLst/>
            </a:endParaRPr>
          </a:p>
        </p:txBody>
      </p:sp>
      <p:sp>
        <p:nvSpPr>
          <p:cNvPr id="2458" name="Rectangle 2459">
            <a:extLst>
              <a:ext uri="{FF2B5EF4-FFF2-40B4-BE49-F238E27FC236}">
                <a16:creationId xmlns:a16="http://schemas.microsoft.com/office/drawing/2014/main" id="{87402DFF-6548-80C1-8FDC-68FF683DD4C0}"/>
              </a:ext>
            </a:extLst>
          </p:cNvPr>
          <p:cNvSpPr>
            <a:spLocks noChangeArrowheads="1"/>
          </p:cNvSpPr>
          <p:nvPr/>
        </p:nvSpPr>
        <p:spPr bwMode="auto">
          <a:xfrm>
            <a:off x="8794752" y="2265363"/>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2459" name="Rectangle 2460">
            <a:extLst>
              <a:ext uri="{FF2B5EF4-FFF2-40B4-BE49-F238E27FC236}">
                <a16:creationId xmlns:a16="http://schemas.microsoft.com/office/drawing/2014/main" id="{F9F3D481-3C48-564F-E470-E8DC901BFBBE}"/>
              </a:ext>
            </a:extLst>
          </p:cNvPr>
          <p:cNvSpPr>
            <a:spLocks noChangeArrowheads="1"/>
          </p:cNvSpPr>
          <p:nvPr/>
        </p:nvSpPr>
        <p:spPr bwMode="auto">
          <a:xfrm>
            <a:off x="8966202" y="22653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460" name="Rectangle 2461">
            <a:extLst>
              <a:ext uri="{FF2B5EF4-FFF2-40B4-BE49-F238E27FC236}">
                <a16:creationId xmlns:a16="http://schemas.microsoft.com/office/drawing/2014/main" id="{C05B9A01-9F9C-B8AE-5904-B969AF4D957D}"/>
              </a:ext>
            </a:extLst>
          </p:cNvPr>
          <p:cNvSpPr>
            <a:spLocks noChangeArrowheads="1"/>
          </p:cNvSpPr>
          <p:nvPr/>
        </p:nvSpPr>
        <p:spPr bwMode="auto">
          <a:xfrm>
            <a:off x="9018589"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61" name="Rectangle 2462">
            <a:extLst>
              <a:ext uri="{FF2B5EF4-FFF2-40B4-BE49-F238E27FC236}">
                <a16:creationId xmlns:a16="http://schemas.microsoft.com/office/drawing/2014/main" id="{F4FD8FCA-727D-B4DE-B766-8BCBAF333631}"/>
              </a:ext>
            </a:extLst>
          </p:cNvPr>
          <p:cNvSpPr>
            <a:spLocks noChangeArrowheads="1"/>
          </p:cNvSpPr>
          <p:nvPr/>
        </p:nvSpPr>
        <p:spPr bwMode="auto">
          <a:xfrm>
            <a:off x="9048752" y="22653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of</a:t>
            </a:r>
            <a:endParaRPr kumimoji="0" lang="en-US" altLang="en-US" sz="1800" b="0" i="0" u="none" strike="noStrike" cap="none" normalizeH="0" baseline="0">
              <a:ln>
                <a:noFill/>
              </a:ln>
              <a:effectLst/>
            </a:endParaRPr>
          </a:p>
        </p:txBody>
      </p:sp>
      <p:sp>
        <p:nvSpPr>
          <p:cNvPr id="2462" name="Rectangle 2463">
            <a:extLst>
              <a:ext uri="{FF2B5EF4-FFF2-40B4-BE49-F238E27FC236}">
                <a16:creationId xmlns:a16="http://schemas.microsoft.com/office/drawing/2014/main" id="{557664D2-AFB4-FA2F-0ADE-BF634AAF3637}"/>
              </a:ext>
            </a:extLst>
          </p:cNvPr>
          <p:cNvSpPr>
            <a:spLocks noChangeArrowheads="1"/>
          </p:cNvSpPr>
          <p:nvPr/>
        </p:nvSpPr>
        <p:spPr bwMode="auto">
          <a:xfrm>
            <a:off x="9137652"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463" name="Rectangle 2464">
            <a:extLst>
              <a:ext uri="{FF2B5EF4-FFF2-40B4-BE49-F238E27FC236}">
                <a16:creationId xmlns:a16="http://schemas.microsoft.com/office/drawing/2014/main" id="{F49D72DB-8096-79B3-BC81-C2A0964EB6D4}"/>
              </a:ext>
            </a:extLst>
          </p:cNvPr>
          <p:cNvSpPr>
            <a:spLocks noChangeArrowheads="1"/>
          </p:cNvSpPr>
          <p:nvPr/>
        </p:nvSpPr>
        <p:spPr bwMode="auto">
          <a:xfrm>
            <a:off x="9166227"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64" name="Freeform 2465">
            <a:extLst>
              <a:ext uri="{FF2B5EF4-FFF2-40B4-BE49-F238E27FC236}">
                <a16:creationId xmlns:a16="http://schemas.microsoft.com/office/drawing/2014/main" id="{3BB8D610-CF6E-7896-F8A2-65E90AAE464F}"/>
              </a:ext>
            </a:extLst>
          </p:cNvPr>
          <p:cNvSpPr>
            <a:spLocks/>
          </p:cNvSpPr>
          <p:nvPr/>
        </p:nvSpPr>
        <p:spPr bwMode="auto">
          <a:xfrm>
            <a:off x="6624639" y="2489201"/>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5" name="Freeform 2466">
            <a:extLst>
              <a:ext uri="{FF2B5EF4-FFF2-40B4-BE49-F238E27FC236}">
                <a16:creationId xmlns:a16="http://schemas.microsoft.com/office/drawing/2014/main" id="{8EAED8FD-51BA-9EDA-04DF-59BA5FB21EB5}"/>
              </a:ext>
            </a:extLst>
          </p:cNvPr>
          <p:cNvSpPr>
            <a:spLocks/>
          </p:cNvSpPr>
          <p:nvPr/>
        </p:nvSpPr>
        <p:spPr bwMode="auto">
          <a:xfrm>
            <a:off x="6624639" y="2489201"/>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6" name="Rectangle 2467">
            <a:extLst>
              <a:ext uri="{FF2B5EF4-FFF2-40B4-BE49-F238E27FC236}">
                <a16:creationId xmlns:a16="http://schemas.microsoft.com/office/drawing/2014/main" id="{43136013-CDBD-4784-86DE-0C1FD90AF9BB}"/>
              </a:ext>
            </a:extLst>
          </p:cNvPr>
          <p:cNvSpPr>
            <a:spLocks noChangeArrowheads="1"/>
          </p:cNvSpPr>
          <p:nvPr/>
        </p:nvSpPr>
        <p:spPr bwMode="auto">
          <a:xfrm>
            <a:off x="6750052" y="2578101"/>
            <a:ext cx="1889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Ful</a:t>
            </a:r>
            <a:endParaRPr kumimoji="0" lang="en-US" altLang="en-US" sz="1800" b="0" i="0" u="none" strike="noStrike" cap="none" normalizeH="0" baseline="0">
              <a:ln>
                <a:noFill/>
              </a:ln>
              <a:effectLst/>
            </a:endParaRPr>
          </a:p>
        </p:txBody>
      </p:sp>
      <p:sp>
        <p:nvSpPr>
          <p:cNvPr id="2467" name="Rectangle 2468">
            <a:extLst>
              <a:ext uri="{FF2B5EF4-FFF2-40B4-BE49-F238E27FC236}">
                <a16:creationId xmlns:a16="http://schemas.microsoft.com/office/drawing/2014/main" id="{5BF37117-B28B-4DE2-E185-434403C11B22}"/>
              </a:ext>
            </a:extLst>
          </p:cNvPr>
          <p:cNvSpPr>
            <a:spLocks noChangeArrowheads="1"/>
          </p:cNvSpPr>
          <p:nvPr/>
        </p:nvSpPr>
        <p:spPr bwMode="auto">
          <a:xfrm>
            <a:off x="6937377" y="2578101"/>
            <a:ext cx="682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2468" name="Rectangle 2469">
            <a:extLst>
              <a:ext uri="{FF2B5EF4-FFF2-40B4-BE49-F238E27FC236}">
                <a16:creationId xmlns:a16="http://schemas.microsoft.com/office/drawing/2014/main" id="{86439E87-A9F6-BB5C-90D6-C59940AAE573}"/>
              </a:ext>
            </a:extLst>
          </p:cNvPr>
          <p:cNvSpPr>
            <a:spLocks noChangeArrowheads="1"/>
          </p:cNvSpPr>
          <p:nvPr/>
        </p:nvSpPr>
        <p:spPr bwMode="auto">
          <a:xfrm>
            <a:off x="7005639" y="2578101"/>
            <a:ext cx="1444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es</a:t>
            </a:r>
            <a:endParaRPr kumimoji="0" lang="en-US" altLang="en-US" sz="1800" b="0" i="0" u="none" strike="noStrike" cap="none" normalizeH="0" baseline="0">
              <a:ln>
                <a:noFill/>
              </a:ln>
              <a:effectLst/>
            </a:endParaRPr>
          </a:p>
        </p:txBody>
      </p:sp>
      <p:sp>
        <p:nvSpPr>
          <p:cNvPr id="2469" name="Rectangle 2470">
            <a:extLst>
              <a:ext uri="{FF2B5EF4-FFF2-40B4-BE49-F238E27FC236}">
                <a16:creationId xmlns:a16="http://schemas.microsoft.com/office/drawing/2014/main" id="{BC9D522D-A980-EBF6-EFDF-F36696C62CA1}"/>
              </a:ext>
            </a:extLst>
          </p:cNvPr>
          <p:cNvSpPr>
            <a:spLocks noChangeArrowheads="1"/>
          </p:cNvSpPr>
          <p:nvPr/>
        </p:nvSpPr>
        <p:spPr bwMode="auto">
          <a:xfrm>
            <a:off x="7148514" y="2578101"/>
            <a:ext cx="38100"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470" name="Rectangle 2471">
            <a:extLst>
              <a:ext uri="{FF2B5EF4-FFF2-40B4-BE49-F238E27FC236}">
                <a16:creationId xmlns:a16="http://schemas.microsoft.com/office/drawing/2014/main" id="{98BD528F-CE0C-26C6-8C10-AB215699AE1E}"/>
              </a:ext>
            </a:extLst>
          </p:cNvPr>
          <p:cNvSpPr>
            <a:spLocks noChangeArrowheads="1"/>
          </p:cNvSpPr>
          <p:nvPr/>
        </p:nvSpPr>
        <p:spPr bwMode="auto">
          <a:xfrm>
            <a:off x="7186614" y="2578101"/>
            <a:ext cx="44450"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471" name="Rectangle 2472">
            <a:extLst>
              <a:ext uri="{FF2B5EF4-FFF2-40B4-BE49-F238E27FC236}">
                <a16:creationId xmlns:a16="http://schemas.microsoft.com/office/drawing/2014/main" id="{F9CFE0E7-99DD-AD5D-1768-E760B7D979C1}"/>
              </a:ext>
            </a:extLst>
          </p:cNvPr>
          <p:cNvSpPr>
            <a:spLocks noChangeArrowheads="1"/>
          </p:cNvSpPr>
          <p:nvPr/>
        </p:nvSpPr>
        <p:spPr bwMode="auto">
          <a:xfrm>
            <a:off x="7232652" y="2578101"/>
            <a:ext cx="1889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ant</a:t>
            </a:r>
            <a:endParaRPr kumimoji="0" lang="en-US" altLang="en-US" sz="1800" b="0" i="0" u="none" strike="noStrike" cap="none" normalizeH="0" baseline="0">
              <a:ln>
                <a:noFill/>
              </a:ln>
              <a:effectLst/>
            </a:endParaRPr>
          </a:p>
        </p:txBody>
      </p:sp>
      <p:sp>
        <p:nvSpPr>
          <p:cNvPr id="2472" name="Freeform 2473">
            <a:extLst>
              <a:ext uri="{FF2B5EF4-FFF2-40B4-BE49-F238E27FC236}">
                <a16:creationId xmlns:a16="http://schemas.microsoft.com/office/drawing/2014/main" id="{4778B56F-8A1E-2C53-6E11-4009A7C54E7A}"/>
              </a:ext>
            </a:extLst>
          </p:cNvPr>
          <p:cNvSpPr>
            <a:spLocks/>
          </p:cNvSpPr>
          <p:nvPr/>
        </p:nvSpPr>
        <p:spPr bwMode="auto">
          <a:xfrm>
            <a:off x="7735889" y="2489201"/>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3" name="Freeform 2474">
            <a:extLst>
              <a:ext uri="{FF2B5EF4-FFF2-40B4-BE49-F238E27FC236}">
                <a16:creationId xmlns:a16="http://schemas.microsoft.com/office/drawing/2014/main" id="{673D2628-5EC6-E038-D7DF-CE032B3C6B8E}"/>
              </a:ext>
            </a:extLst>
          </p:cNvPr>
          <p:cNvSpPr>
            <a:spLocks/>
          </p:cNvSpPr>
          <p:nvPr/>
        </p:nvSpPr>
        <p:spPr bwMode="auto">
          <a:xfrm>
            <a:off x="7735889" y="2489201"/>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74" name="Rectangle 2475">
            <a:extLst>
              <a:ext uri="{FF2B5EF4-FFF2-40B4-BE49-F238E27FC236}">
                <a16:creationId xmlns:a16="http://schemas.microsoft.com/office/drawing/2014/main" id="{C4EA1824-F09C-52D4-D63E-A76170FCC04D}"/>
              </a:ext>
            </a:extLst>
          </p:cNvPr>
          <p:cNvSpPr>
            <a:spLocks noChangeArrowheads="1"/>
          </p:cNvSpPr>
          <p:nvPr/>
        </p:nvSpPr>
        <p:spPr bwMode="auto">
          <a:xfrm>
            <a:off x="7831139" y="2503488"/>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500 </a:t>
            </a:r>
            <a:endParaRPr kumimoji="0" lang="en-US" altLang="en-US" sz="1800" b="0" i="0" u="none" strike="noStrike" cap="none" normalizeH="0" baseline="0">
              <a:ln>
                <a:noFill/>
              </a:ln>
              <a:effectLst/>
            </a:endParaRPr>
          </a:p>
        </p:txBody>
      </p:sp>
      <p:sp>
        <p:nvSpPr>
          <p:cNvPr id="2475" name="Rectangle 2476">
            <a:extLst>
              <a:ext uri="{FF2B5EF4-FFF2-40B4-BE49-F238E27FC236}">
                <a16:creationId xmlns:a16="http://schemas.microsoft.com/office/drawing/2014/main" id="{9B8DF823-9855-F1E7-15C0-E9315E80EA5B}"/>
              </a:ext>
            </a:extLst>
          </p:cNvPr>
          <p:cNvSpPr>
            <a:spLocks noChangeArrowheads="1"/>
          </p:cNvSpPr>
          <p:nvPr/>
        </p:nvSpPr>
        <p:spPr bwMode="auto">
          <a:xfrm>
            <a:off x="8037514" y="2503488"/>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a:t>
            </a:r>
            <a:endParaRPr kumimoji="0" lang="en-US" altLang="en-US" sz="1800" b="0" i="0" u="none" strike="noStrike" cap="none" normalizeH="0" baseline="0">
              <a:ln>
                <a:noFill/>
              </a:ln>
              <a:effectLst/>
            </a:endParaRPr>
          </a:p>
        </p:txBody>
      </p:sp>
      <p:sp>
        <p:nvSpPr>
          <p:cNvPr id="2476" name="Rectangle 2477">
            <a:extLst>
              <a:ext uri="{FF2B5EF4-FFF2-40B4-BE49-F238E27FC236}">
                <a16:creationId xmlns:a16="http://schemas.microsoft.com/office/drawing/2014/main" id="{796EE4ED-2C7D-B69C-126B-01C3164E0E51}"/>
              </a:ext>
            </a:extLst>
          </p:cNvPr>
          <p:cNvSpPr>
            <a:spLocks noChangeArrowheads="1"/>
          </p:cNvSpPr>
          <p:nvPr/>
        </p:nvSpPr>
        <p:spPr bwMode="auto">
          <a:xfrm>
            <a:off x="8215314"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77" name="Rectangle 2478">
            <a:extLst>
              <a:ext uri="{FF2B5EF4-FFF2-40B4-BE49-F238E27FC236}">
                <a16:creationId xmlns:a16="http://schemas.microsoft.com/office/drawing/2014/main" id="{8D3DCE47-1560-D9A3-2218-4D3ACB6C45D2}"/>
              </a:ext>
            </a:extLst>
          </p:cNvPr>
          <p:cNvSpPr>
            <a:spLocks noChangeArrowheads="1"/>
          </p:cNvSpPr>
          <p:nvPr/>
        </p:nvSpPr>
        <p:spPr bwMode="auto">
          <a:xfrm>
            <a:off x="8245477" y="25034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478" name="Rectangle 2479">
            <a:extLst>
              <a:ext uri="{FF2B5EF4-FFF2-40B4-BE49-F238E27FC236}">
                <a16:creationId xmlns:a16="http://schemas.microsoft.com/office/drawing/2014/main" id="{2A8E5D17-0AA9-7F4D-076F-E38CB8A0886F}"/>
              </a:ext>
            </a:extLst>
          </p:cNvPr>
          <p:cNvSpPr>
            <a:spLocks noChangeArrowheads="1"/>
          </p:cNvSpPr>
          <p:nvPr/>
        </p:nvSpPr>
        <p:spPr bwMode="auto">
          <a:xfrm>
            <a:off x="8297864" y="25034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479" name="Rectangle 2480">
            <a:extLst>
              <a:ext uri="{FF2B5EF4-FFF2-40B4-BE49-F238E27FC236}">
                <a16:creationId xmlns:a16="http://schemas.microsoft.com/office/drawing/2014/main" id="{D2FFCCFA-4866-A0F6-E77D-1CF9603D3B95}"/>
              </a:ext>
            </a:extLst>
          </p:cNvPr>
          <p:cNvSpPr>
            <a:spLocks noChangeArrowheads="1"/>
          </p:cNvSpPr>
          <p:nvPr/>
        </p:nvSpPr>
        <p:spPr bwMode="auto">
          <a:xfrm>
            <a:off x="8351839" y="25034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480" name="Rectangle 2481">
            <a:extLst>
              <a:ext uri="{FF2B5EF4-FFF2-40B4-BE49-F238E27FC236}">
                <a16:creationId xmlns:a16="http://schemas.microsoft.com/office/drawing/2014/main" id="{679C96F5-3F17-9390-219A-545FCC05C2FF}"/>
              </a:ext>
            </a:extLst>
          </p:cNvPr>
          <p:cNvSpPr>
            <a:spLocks noChangeArrowheads="1"/>
          </p:cNvSpPr>
          <p:nvPr/>
        </p:nvSpPr>
        <p:spPr bwMode="auto">
          <a:xfrm>
            <a:off x="8404227" y="250348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481" name="Rectangle 2482">
            <a:extLst>
              <a:ext uri="{FF2B5EF4-FFF2-40B4-BE49-F238E27FC236}">
                <a16:creationId xmlns:a16="http://schemas.microsoft.com/office/drawing/2014/main" id="{CF1D99B9-EBD0-083C-2FEF-30B70AC81F3F}"/>
              </a:ext>
            </a:extLst>
          </p:cNvPr>
          <p:cNvSpPr>
            <a:spLocks noChangeArrowheads="1"/>
          </p:cNvSpPr>
          <p:nvPr/>
        </p:nvSpPr>
        <p:spPr bwMode="auto">
          <a:xfrm>
            <a:off x="8428039" y="250348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2482" name="Rectangle 2483">
            <a:extLst>
              <a:ext uri="{FF2B5EF4-FFF2-40B4-BE49-F238E27FC236}">
                <a16:creationId xmlns:a16="http://schemas.microsoft.com/office/drawing/2014/main" id="{910EB083-B07E-CD89-78AC-AE22F86EB1F6}"/>
              </a:ext>
            </a:extLst>
          </p:cNvPr>
          <p:cNvSpPr>
            <a:spLocks noChangeArrowheads="1"/>
          </p:cNvSpPr>
          <p:nvPr/>
        </p:nvSpPr>
        <p:spPr bwMode="auto">
          <a:xfrm>
            <a:off x="8516939" y="250348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2483" name="Rectangle 2484">
            <a:extLst>
              <a:ext uri="{FF2B5EF4-FFF2-40B4-BE49-F238E27FC236}">
                <a16:creationId xmlns:a16="http://schemas.microsoft.com/office/drawing/2014/main" id="{5BEA9032-0905-EAF4-7B98-4A28A6BDCA6D}"/>
              </a:ext>
            </a:extLst>
          </p:cNvPr>
          <p:cNvSpPr>
            <a:spLocks noChangeArrowheads="1"/>
          </p:cNvSpPr>
          <p:nvPr/>
        </p:nvSpPr>
        <p:spPr bwMode="auto">
          <a:xfrm>
            <a:off x="8605839"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84" name="Rectangle 2485">
            <a:extLst>
              <a:ext uri="{FF2B5EF4-FFF2-40B4-BE49-F238E27FC236}">
                <a16:creationId xmlns:a16="http://schemas.microsoft.com/office/drawing/2014/main" id="{8304A22D-769B-90D9-B3B4-03A3A5FFD4C6}"/>
              </a:ext>
            </a:extLst>
          </p:cNvPr>
          <p:cNvSpPr>
            <a:spLocks noChangeArrowheads="1"/>
          </p:cNvSpPr>
          <p:nvPr/>
        </p:nvSpPr>
        <p:spPr bwMode="auto">
          <a:xfrm>
            <a:off x="8636002" y="2503488"/>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2485" name="Rectangle 2486">
            <a:extLst>
              <a:ext uri="{FF2B5EF4-FFF2-40B4-BE49-F238E27FC236}">
                <a16:creationId xmlns:a16="http://schemas.microsoft.com/office/drawing/2014/main" id="{3516DE42-D678-2DB7-95F9-20EE5B581C11}"/>
              </a:ext>
            </a:extLst>
          </p:cNvPr>
          <p:cNvSpPr>
            <a:spLocks noChangeArrowheads="1"/>
          </p:cNvSpPr>
          <p:nvPr/>
        </p:nvSpPr>
        <p:spPr bwMode="auto">
          <a:xfrm>
            <a:off x="8805864" y="25034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486" name="Rectangle 2487">
            <a:extLst>
              <a:ext uri="{FF2B5EF4-FFF2-40B4-BE49-F238E27FC236}">
                <a16:creationId xmlns:a16="http://schemas.microsoft.com/office/drawing/2014/main" id="{A9367260-1996-5203-EF6F-481474966C90}"/>
              </a:ext>
            </a:extLst>
          </p:cNvPr>
          <p:cNvSpPr>
            <a:spLocks noChangeArrowheads="1"/>
          </p:cNvSpPr>
          <p:nvPr/>
        </p:nvSpPr>
        <p:spPr bwMode="auto">
          <a:xfrm>
            <a:off x="8859839"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87" name="Rectangle 2488">
            <a:extLst>
              <a:ext uri="{FF2B5EF4-FFF2-40B4-BE49-F238E27FC236}">
                <a16:creationId xmlns:a16="http://schemas.microsoft.com/office/drawing/2014/main" id="{6555C886-C066-A357-FCAC-AB03392B4EA0}"/>
              </a:ext>
            </a:extLst>
          </p:cNvPr>
          <p:cNvSpPr>
            <a:spLocks noChangeArrowheads="1"/>
          </p:cNvSpPr>
          <p:nvPr/>
        </p:nvSpPr>
        <p:spPr bwMode="auto">
          <a:xfrm>
            <a:off x="8890002" y="250348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2488" name="Rectangle 2489">
            <a:extLst>
              <a:ext uri="{FF2B5EF4-FFF2-40B4-BE49-F238E27FC236}">
                <a16:creationId xmlns:a16="http://schemas.microsoft.com/office/drawing/2014/main" id="{85E73629-36B8-3907-5578-AD2381746CC0}"/>
              </a:ext>
            </a:extLst>
          </p:cNvPr>
          <p:cNvSpPr>
            <a:spLocks noChangeArrowheads="1"/>
          </p:cNvSpPr>
          <p:nvPr/>
        </p:nvSpPr>
        <p:spPr bwMode="auto">
          <a:xfrm>
            <a:off x="8978902" y="2503488"/>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2489" name="Rectangle 2490">
            <a:extLst>
              <a:ext uri="{FF2B5EF4-FFF2-40B4-BE49-F238E27FC236}">
                <a16:creationId xmlns:a16="http://schemas.microsoft.com/office/drawing/2014/main" id="{E4F06AE0-93FE-2AE5-26EB-8091EA7D5D1E}"/>
              </a:ext>
            </a:extLst>
          </p:cNvPr>
          <p:cNvSpPr>
            <a:spLocks noChangeArrowheads="1"/>
          </p:cNvSpPr>
          <p:nvPr/>
        </p:nvSpPr>
        <p:spPr bwMode="auto">
          <a:xfrm>
            <a:off x="9078914" y="2503488"/>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15,</a:t>
            </a:r>
            <a:endParaRPr kumimoji="0" lang="en-US" altLang="en-US" sz="1800" b="0" i="0" u="none" strike="noStrike" cap="none" normalizeH="0" baseline="0">
              <a:ln>
                <a:noFill/>
              </a:ln>
              <a:effectLst/>
            </a:endParaRPr>
          </a:p>
        </p:txBody>
      </p:sp>
      <p:sp>
        <p:nvSpPr>
          <p:cNvPr id="2490" name="Rectangle 2491">
            <a:extLst>
              <a:ext uri="{FF2B5EF4-FFF2-40B4-BE49-F238E27FC236}">
                <a16:creationId xmlns:a16="http://schemas.microsoft.com/office/drawing/2014/main" id="{01C71D52-7B68-3F8B-3340-54C05DD80588}"/>
              </a:ext>
            </a:extLst>
          </p:cNvPr>
          <p:cNvSpPr>
            <a:spLocks noChangeArrowheads="1"/>
          </p:cNvSpPr>
          <p:nvPr/>
        </p:nvSpPr>
        <p:spPr bwMode="auto">
          <a:xfrm>
            <a:off x="9226552"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91" name="Rectangle 2492">
            <a:extLst>
              <a:ext uri="{FF2B5EF4-FFF2-40B4-BE49-F238E27FC236}">
                <a16:creationId xmlns:a16="http://schemas.microsoft.com/office/drawing/2014/main" id="{DB989050-85FE-752B-95F6-A56ED7E83CB7}"/>
              </a:ext>
            </a:extLst>
          </p:cNvPr>
          <p:cNvSpPr>
            <a:spLocks noChangeArrowheads="1"/>
          </p:cNvSpPr>
          <p:nvPr/>
        </p:nvSpPr>
        <p:spPr bwMode="auto">
          <a:xfrm>
            <a:off x="9255127"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492" name="Rectangle 2493">
            <a:extLst>
              <a:ext uri="{FF2B5EF4-FFF2-40B4-BE49-F238E27FC236}">
                <a16:creationId xmlns:a16="http://schemas.microsoft.com/office/drawing/2014/main" id="{9B4F7A71-9F37-0D29-9A3F-E745F6355AB3}"/>
              </a:ext>
            </a:extLst>
          </p:cNvPr>
          <p:cNvSpPr>
            <a:spLocks noChangeArrowheads="1"/>
          </p:cNvSpPr>
          <p:nvPr/>
        </p:nvSpPr>
        <p:spPr bwMode="auto">
          <a:xfrm>
            <a:off x="9285289" y="2503488"/>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hen </a:t>
            </a:r>
            <a:endParaRPr kumimoji="0" lang="en-US" altLang="en-US" sz="1800" b="0" i="0" u="none" strike="noStrike" cap="none" normalizeH="0" baseline="0">
              <a:ln>
                <a:noFill/>
              </a:ln>
              <a:effectLst/>
            </a:endParaRPr>
          </a:p>
        </p:txBody>
      </p:sp>
      <p:sp>
        <p:nvSpPr>
          <p:cNvPr id="2493" name="Rectangle 2494">
            <a:extLst>
              <a:ext uri="{FF2B5EF4-FFF2-40B4-BE49-F238E27FC236}">
                <a16:creationId xmlns:a16="http://schemas.microsoft.com/office/drawing/2014/main" id="{167D25D1-DF6A-8A62-7421-F95A05C836DA}"/>
              </a:ext>
            </a:extLst>
          </p:cNvPr>
          <p:cNvSpPr>
            <a:spLocks noChangeArrowheads="1"/>
          </p:cNvSpPr>
          <p:nvPr/>
        </p:nvSpPr>
        <p:spPr bwMode="auto">
          <a:xfrm>
            <a:off x="8307389" y="2644776"/>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ev</a:t>
            </a:r>
            <a:endParaRPr kumimoji="0" lang="en-US" altLang="en-US" sz="1800" b="0" i="0" u="none" strike="noStrike" cap="none" normalizeH="0" baseline="0">
              <a:ln>
                <a:noFill/>
              </a:ln>
              <a:effectLst/>
            </a:endParaRPr>
          </a:p>
        </p:txBody>
      </p:sp>
      <p:sp>
        <p:nvSpPr>
          <p:cNvPr id="2494" name="Rectangle 2495">
            <a:extLst>
              <a:ext uri="{FF2B5EF4-FFF2-40B4-BE49-F238E27FC236}">
                <a16:creationId xmlns:a16="http://schemas.microsoft.com/office/drawing/2014/main" id="{7708B294-A1F8-EA72-E704-64C56E6BBCCD}"/>
              </a:ext>
            </a:extLst>
          </p:cNvPr>
          <p:cNvSpPr>
            <a:spLocks noChangeArrowheads="1"/>
          </p:cNvSpPr>
          <p:nvPr/>
        </p:nvSpPr>
        <p:spPr bwMode="auto">
          <a:xfrm>
            <a:off x="8418514" y="2644776"/>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er</a:t>
            </a:r>
            <a:endParaRPr kumimoji="0" lang="en-US" altLang="en-US" sz="1800" b="0" i="0" u="none" strike="noStrike" cap="none" normalizeH="0" baseline="0">
              <a:ln>
                <a:noFill/>
              </a:ln>
              <a:effectLst/>
            </a:endParaRPr>
          </a:p>
        </p:txBody>
      </p:sp>
      <p:sp>
        <p:nvSpPr>
          <p:cNvPr id="2495" name="Rectangle 2496">
            <a:extLst>
              <a:ext uri="{FF2B5EF4-FFF2-40B4-BE49-F238E27FC236}">
                <a16:creationId xmlns:a16="http://schemas.microsoft.com/office/drawing/2014/main" id="{008D72C1-0E2E-C65F-99CE-344E6E3654D4}"/>
              </a:ext>
            </a:extLst>
          </p:cNvPr>
          <p:cNvSpPr>
            <a:spLocks noChangeArrowheads="1"/>
          </p:cNvSpPr>
          <p:nvPr/>
        </p:nvSpPr>
        <p:spPr bwMode="auto">
          <a:xfrm>
            <a:off x="8513764" y="2644776"/>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496" name="Rectangle 2497">
            <a:extLst>
              <a:ext uri="{FF2B5EF4-FFF2-40B4-BE49-F238E27FC236}">
                <a16:creationId xmlns:a16="http://schemas.microsoft.com/office/drawing/2014/main" id="{613264E8-ABC4-0644-9D5B-C9F18E8C07CD}"/>
              </a:ext>
            </a:extLst>
          </p:cNvPr>
          <p:cNvSpPr>
            <a:spLocks noChangeArrowheads="1"/>
          </p:cNvSpPr>
          <p:nvPr/>
        </p:nvSpPr>
        <p:spPr bwMode="auto">
          <a:xfrm>
            <a:off x="8567739" y="264477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97" name="Rectangle 2498">
            <a:extLst>
              <a:ext uri="{FF2B5EF4-FFF2-40B4-BE49-F238E27FC236}">
                <a16:creationId xmlns:a16="http://schemas.microsoft.com/office/drawing/2014/main" id="{4B29377A-369F-8C11-9AB0-61C20F708F05}"/>
              </a:ext>
            </a:extLst>
          </p:cNvPr>
          <p:cNvSpPr>
            <a:spLocks noChangeArrowheads="1"/>
          </p:cNvSpPr>
          <p:nvPr/>
        </p:nvSpPr>
        <p:spPr bwMode="auto">
          <a:xfrm>
            <a:off x="8597902" y="2644776"/>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4 </a:t>
            </a:r>
            <a:endParaRPr kumimoji="0" lang="en-US" altLang="en-US" sz="1800" b="0" i="0" u="none" strike="noStrike" cap="none" normalizeH="0" baseline="0">
              <a:ln>
                <a:noFill/>
              </a:ln>
              <a:effectLst/>
            </a:endParaRPr>
          </a:p>
        </p:txBody>
      </p:sp>
      <p:sp>
        <p:nvSpPr>
          <p:cNvPr id="2498" name="Rectangle 2499">
            <a:extLst>
              <a:ext uri="{FF2B5EF4-FFF2-40B4-BE49-F238E27FC236}">
                <a16:creationId xmlns:a16="http://schemas.microsoft.com/office/drawing/2014/main" id="{22079ED1-64CF-F814-FBEF-4CED5F21DFFB}"/>
              </a:ext>
            </a:extLst>
          </p:cNvPr>
          <p:cNvSpPr>
            <a:spLocks noChangeArrowheads="1"/>
          </p:cNvSpPr>
          <p:nvPr/>
        </p:nvSpPr>
        <p:spPr bwMode="auto">
          <a:xfrm>
            <a:off x="8685214" y="2644776"/>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2499" name="Rectangle 2500">
            <a:extLst>
              <a:ext uri="{FF2B5EF4-FFF2-40B4-BE49-F238E27FC236}">
                <a16:creationId xmlns:a16="http://schemas.microsoft.com/office/drawing/2014/main" id="{3D8F00E0-C6FA-57D7-ED04-913A7BB27643}"/>
              </a:ext>
            </a:extLst>
          </p:cNvPr>
          <p:cNvSpPr>
            <a:spLocks noChangeArrowheads="1"/>
          </p:cNvSpPr>
          <p:nvPr/>
        </p:nvSpPr>
        <p:spPr bwMode="auto">
          <a:xfrm>
            <a:off x="8934452" y="2644776"/>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500" name="Rectangle 2501">
            <a:extLst>
              <a:ext uri="{FF2B5EF4-FFF2-40B4-BE49-F238E27FC236}">
                <a16:creationId xmlns:a16="http://schemas.microsoft.com/office/drawing/2014/main" id="{BDE101DA-AFC9-FC7A-D060-15F0ABFF3FB0}"/>
              </a:ext>
            </a:extLst>
          </p:cNvPr>
          <p:cNvSpPr>
            <a:spLocks noChangeArrowheads="1"/>
          </p:cNvSpPr>
          <p:nvPr/>
        </p:nvSpPr>
        <p:spPr bwMode="auto">
          <a:xfrm>
            <a:off x="7915277" y="1512888"/>
            <a:ext cx="1524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Ar</a:t>
            </a:r>
            <a:endParaRPr kumimoji="0" lang="en-US" altLang="en-US" sz="1800" b="0" i="0" u="none" strike="noStrike" cap="none" normalizeH="0" baseline="0">
              <a:ln>
                <a:noFill/>
              </a:ln>
              <a:effectLst/>
            </a:endParaRPr>
          </a:p>
        </p:txBody>
      </p:sp>
      <p:sp>
        <p:nvSpPr>
          <p:cNvPr id="2501" name="Rectangle 2502">
            <a:extLst>
              <a:ext uri="{FF2B5EF4-FFF2-40B4-BE49-F238E27FC236}">
                <a16:creationId xmlns:a16="http://schemas.microsoft.com/office/drawing/2014/main" id="{B32B7B15-35AA-2AF7-DB0E-D582DD5318E6}"/>
              </a:ext>
            </a:extLst>
          </p:cNvPr>
          <p:cNvSpPr>
            <a:spLocks noChangeArrowheads="1"/>
          </p:cNvSpPr>
          <p:nvPr/>
        </p:nvSpPr>
        <p:spPr bwMode="auto">
          <a:xfrm>
            <a:off x="8066089" y="1512888"/>
            <a:ext cx="1222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m</a:t>
            </a:r>
            <a:endParaRPr kumimoji="0" lang="en-US" altLang="en-US" sz="1800" b="0" i="0" u="none" strike="noStrike" cap="none" normalizeH="0" baseline="0">
              <a:ln>
                <a:noFill/>
              </a:ln>
              <a:effectLst/>
            </a:endParaRPr>
          </a:p>
        </p:txBody>
      </p:sp>
      <p:sp>
        <p:nvSpPr>
          <p:cNvPr id="2502" name="Rectangle 2503">
            <a:extLst>
              <a:ext uri="{FF2B5EF4-FFF2-40B4-BE49-F238E27FC236}">
                <a16:creationId xmlns:a16="http://schemas.microsoft.com/office/drawing/2014/main" id="{58D35055-36B1-03BF-340C-218F3AB3F3D7}"/>
              </a:ext>
            </a:extLst>
          </p:cNvPr>
          <p:cNvSpPr>
            <a:spLocks noChangeArrowheads="1"/>
          </p:cNvSpPr>
          <p:nvPr/>
        </p:nvSpPr>
        <p:spPr bwMode="auto">
          <a:xfrm>
            <a:off x="8185152" y="15128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503" name="Rectangle 2504">
            <a:extLst>
              <a:ext uri="{FF2B5EF4-FFF2-40B4-BE49-F238E27FC236}">
                <a16:creationId xmlns:a16="http://schemas.microsoft.com/office/drawing/2014/main" id="{578D5ABA-6D45-8710-32FE-F68A35BECFF5}"/>
              </a:ext>
            </a:extLst>
          </p:cNvPr>
          <p:cNvSpPr>
            <a:spLocks noChangeArrowheads="1"/>
          </p:cNvSpPr>
          <p:nvPr/>
        </p:nvSpPr>
        <p:spPr bwMode="auto">
          <a:xfrm>
            <a:off x="8224839" y="1512888"/>
            <a:ext cx="1000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504" name="Rectangle 2505">
            <a:extLst>
              <a:ext uri="{FF2B5EF4-FFF2-40B4-BE49-F238E27FC236}">
                <a16:creationId xmlns:a16="http://schemas.microsoft.com/office/drawing/2014/main" id="{AB9597A0-BEAA-AA6C-1BCA-595F29D16CD4}"/>
              </a:ext>
            </a:extLst>
          </p:cNvPr>
          <p:cNvSpPr>
            <a:spLocks noChangeArrowheads="1"/>
          </p:cNvSpPr>
          <p:nvPr/>
        </p:nvSpPr>
        <p:spPr bwMode="auto">
          <a:xfrm>
            <a:off x="8321677" y="1522413"/>
            <a:ext cx="46038" cy="12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effectLst/>
                <a:latin typeface="Arial Narrow Bold" panose="020B0706020202030204" pitchFamily="34" charset="0"/>
              </a:rPr>
              <a:t>†</a:t>
            </a:r>
            <a:endParaRPr kumimoji="0" lang="en-US" altLang="en-US" sz="1800" b="0" i="0" u="none" strike="noStrike" cap="none" normalizeH="0" baseline="0">
              <a:ln>
                <a:noFill/>
              </a:ln>
              <a:effectLst/>
            </a:endParaRPr>
          </a:p>
        </p:txBody>
      </p:sp>
      <p:sp>
        <p:nvSpPr>
          <p:cNvPr id="2505" name="Freeform 2506">
            <a:extLst>
              <a:ext uri="{FF2B5EF4-FFF2-40B4-BE49-F238E27FC236}">
                <a16:creationId xmlns:a16="http://schemas.microsoft.com/office/drawing/2014/main" id="{2FEDFB94-0811-6A4E-F67D-21C8AB56F952}"/>
              </a:ext>
            </a:extLst>
          </p:cNvPr>
          <p:cNvSpPr>
            <a:spLocks/>
          </p:cNvSpPr>
          <p:nvPr/>
        </p:nvSpPr>
        <p:spPr bwMode="auto">
          <a:xfrm>
            <a:off x="6624639" y="3094038"/>
            <a:ext cx="1111250" cy="354013"/>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60000"/>
              <a:lumOff val="4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6" name="Freeform 2507">
            <a:extLst>
              <a:ext uri="{FF2B5EF4-FFF2-40B4-BE49-F238E27FC236}">
                <a16:creationId xmlns:a16="http://schemas.microsoft.com/office/drawing/2014/main" id="{0A4F48CE-58FA-F660-758A-475E99EC8335}"/>
              </a:ext>
            </a:extLst>
          </p:cNvPr>
          <p:cNvSpPr>
            <a:spLocks/>
          </p:cNvSpPr>
          <p:nvPr/>
        </p:nvSpPr>
        <p:spPr bwMode="auto">
          <a:xfrm>
            <a:off x="6624639" y="3094038"/>
            <a:ext cx="1111250" cy="354013"/>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60000"/>
              <a:lumOff val="4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7" name="Rectangle 2508">
            <a:extLst>
              <a:ext uri="{FF2B5EF4-FFF2-40B4-BE49-F238E27FC236}">
                <a16:creationId xmlns:a16="http://schemas.microsoft.com/office/drawing/2014/main" id="{24962EFB-C29B-0FB8-17FA-B02BA56B211D}"/>
              </a:ext>
            </a:extLst>
          </p:cNvPr>
          <p:cNvSpPr>
            <a:spLocks noChangeArrowheads="1"/>
          </p:cNvSpPr>
          <p:nvPr/>
        </p:nvSpPr>
        <p:spPr bwMode="auto">
          <a:xfrm>
            <a:off x="6750052" y="3181351"/>
            <a:ext cx="180975"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Ge</a:t>
            </a:r>
            <a:endParaRPr kumimoji="0" lang="en-US" altLang="en-US" sz="1800" b="0" i="0" u="none" strike="noStrike" cap="none" normalizeH="0" baseline="0">
              <a:ln>
                <a:noFill/>
              </a:ln>
              <a:solidFill>
                <a:schemeClr val="bg1"/>
              </a:solidFill>
              <a:effectLst/>
            </a:endParaRPr>
          </a:p>
        </p:txBody>
      </p:sp>
      <p:sp>
        <p:nvSpPr>
          <p:cNvPr id="2508" name="Rectangle 2509">
            <a:extLst>
              <a:ext uri="{FF2B5EF4-FFF2-40B4-BE49-F238E27FC236}">
                <a16:creationId xmlns:a16="http://schemas.microsoft.com/office/drawing/2014/main" id="{0D3A3360-4F16-12CD-272E-2680C1D7A89B}"/>
              </a:ext>
            </a:extLst>
          </p:cNvPr>
          <p:cNvSpPr>
            <a:spLocks noChangeArrowheads="1"/>
          </p:cNvSpPr>
          <p:nvPr/>
        </p:nvSpPr>
        <p:spPr bwMode="auto">
          <a:xfrm>
            <a:off x="6929439" y="3181351"/>
            <a:ext cx="7461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2509" name="Rectangle 2510">
            <a:extLst>
              <a:ext uri="{FF2B5EF4-FFF2-40B4-BE49-F238E27FC236}">
                <a16:creationId xmlns:a16="http://schemas.microsoft.com/office/drawing/2014/main" id="{DB01F674-FC0D-763D-4EB8-20C106D78532}"/>
              </a:ext>
            </a:extLst>
          </p:cNvPr>
          <p:cNvSpPr>
            <a:spLocks noChangeArrowheads="1"/>
          </p:cNvSpPr>
          <p:nvPr/>
        </p:nvSpPr>
        <p:spPr bwMode="auto">
          <a:xfrm>
            <a:off x="7005639" y="3181351"/>
            <a:ext cx="7461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2510" name="Rectangle 2511">
            <a:extLst>
              <a:ext uri="{FF2B5EF4-FFF2-40B4-BE49-F238E27FC236}">
                <a16:creationId xmlns:a16="http://schemas.microsoft.com/office/drawing/2014/main" id="{980B7772-5EC9-9D93-8FB0-CA8FA9BEC90E}"/>
              </a:ext>
            </a:extLst>
          </p:cNvPr>
          <p:cNvSpPr>
            <a:spLocks noChangeArrowheads="1"/>
          </p:cNvSpPr>
          <p:nvPr/>
        </p:nvSpPr>
        <p:spPr bwMode="auto">
          <a:xfrm>
            <a:off x="7080252" y="3181351"/>
            <a:ext cx="38100"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511" name="Rectangle 2512">
            <a:extLst>
              <a:ext uri="{FF2B5EF4-FFF2-40B4-BE49-F238E27FC236}">
                <a16:creationId xmlns:a16="http://schemas.microsoft.com/office/drawing/2014/main" id="{BC9301F7-4608-9EFC-F9BB-BF59D25AC7DB}"/>
              </a:ext>
            </a:extLst>
          </p:cNvPr>
          <p:cNvSpPr>
            <a:spLocks noChangeArrowheads="1"/>
          </p:cNvSpPr>
          <p:nvPr/>
        </p:nvSpPr>
        <p:spPr bwMode="auto">
          <a:xfrm>
            <a:off x="7118352" y="3181351"/>
            <a:ext cx="7461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o</a:t>
            </a:r>
            <a:endParaRPr kumimoji="0" lang="en-US" altLang="en-US" sz="1800" b="0" i="0" u="none" strike="noStrike" cap="none" normalizeH="0" baseline="0">
              <a:ln>
                <a:noFill/>
              </a:ln>
              <a:solidFill>
                <a:schemeClr val="bg1"/>
              </a:solidFill>
              <a:effectLst/>
            </a:endParaRPr>
          </a:p>
        </p:txBody>
      </p:sp>
      <p:sp>
        <p:nvSpPr>
          <p:cNvPr id="2512" name="Rectangle 2513">
            <a:extLst>
              <a:ext uri="{FF2B5EF4-FFF2-40B4-BE49-F238E27FC236}">
                <a16:creationId xmlns:a16="http://schemas.microsoft.com/office/drawing/2014/main" id="{CE10A5AB-4C7F-46AF-CC71-D1EB74CFDAB1}"/>
              </a:ext>
            </a:extLst>
          </p:cNvPr>
          <p:cNvSpPr>
            <a:spLocks noChangeArrowheads="1"/>
          </p:cNvSpPr>
          <p:nvPr/>
        </p:nvSpPr>
        <p:spPr bwMode="auto">
          <a:xfrm>
            <a:off x="7194552" y="3181351"/>
            <a:ext cx="3016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2513" name="Rectangle 2514">
            <a:extLst>
              <a:ext uri="{FF2B5EF4-FFF2-40B4-BE49-F238E27FC236}">
                <a16:creationId xmlns:a16="http://schemas.microsoft.com/office/drawing/2014/main" id="{12A5EDD7-76B2-54D4-B5BC-82C68F8E2DC4}"/>
              </a:ext>
            </a:extLst>
          </p:cNvPr>
          <p:cNvSpPr>
            <a:spLocks noChangeArrowheads="1"/>
          </p:cNvSpPr>
          <p:nvPr/>
        </p:nvSpPr>
        <p:spPr bwMode="auto">
          <a:xfrm>
            <a:off x="7224714" y="3181351"/>
            <a:ext cx="3016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2514" name="Rectangle 2515">
            <a:extLst>
              <a:ext uri="{FF2B5EF4-FFF2-40B4-BE49-F238E27FC236}">
                <a16:creationId xmlns:a16="http://schemas.microsoft.com/office/drawing/2014/main" id="{58F6EB53-6DB8-D190-B05D-7AB41223AC7A}"/>
              </a:ext>
            </a:extLst>
          </p:cNvPr>
          <p:cNvSpPr>
            <a:spLocks noChangeArrowheads="1"/>
          </p:cNvSpPr>
          <p:nvPr/>
        </p:nvSpPr>
        <p:spPr bwMode="auto">
          <a:xfrm>
            <a:off x="7253289" y="3181351"/>
            <a:ext cx="6826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2515" name="Rectangle 2516">
            <a:extLst>
              <a:ext uri="{FF2B5EF4-FFF2-40B4-BE49-F238E27FC236}">
                <a16:creationId xmlns:a16="http://schemas.microsoft.com/office/drawing/2014/main" id="{ACDF6B66-DF7A-E0CE-3A2D-756EEC6A21F7}"/>
              </a:ext>
            </a:extLst>
          </p:cNvPr>
          <p:cNvSpPr>
            <a:spLocks noChangeArrowheads="1"/>
          </p:cNvSpPr>
          <p:nvPr/>
        </p:nvSpPr>
        <p:spPr bwMode="auto">
          <a:xfrm>
            <a:off x="7321552" y="3181351"/>
            <a:ext cx="3016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2516" name="Rectangle 2517">
            <a:extLst>
              <a:ext uri="{FF2B5EF4-FFF2-40B4-BE49-F238E27FC236}">
                <a16:creationId xmlns:a16="http://schemas.microsoft.com/office/drawing/2014/main" id="{7DF25E61-D061-AEB5-5425-179FCE6198C8}"/>
              </a:ext>
            </a:extLst>
          </p:cNvPr>
          <p:cNvSpPr>
            <a:spLocks noChangeArrowheads="1"/>
          </p:cNvSpPr>
          <p:nvPr/>
        </p:nvSpPr>
        <p:spPr bwMode="auto">
          <a:xfrm>
            <a:off x="7351714" y="3181351"/>
            <a:ext cx="7461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b</a:t>
            </a:r>
            <a:endParaRPr kumimoji="0" lang="en-US" altLang="en-US" sz="1800" b="0" i="0" u="none" strike="noStrike" cap="none" normalizeH="0" baseline="0">
              <a:ln>
                <a:noFill/>
              </a:ln>
              <a:solidFill>
                <a:schemeClr val="bg1"/>
              </a:solidFill>
              <a:effectLst/>
            </a:endParaRPr>
          </a:p>
        </p:txBody>
      </p:sp>
      <p:sp>
        <p:nvSpPr>
          <p:cNvPr id="2517" name="Freeform 2518">
            <a:extLst>
              <a:ext uri="{FF2B5EF4-FFF2-40B4-BE49-F238E27FC236}">
                <a16:creationId xmlns:a16="http://schemas.microsoft.com/office/drawing/2014/main" id="{FD0F4A60-4A8D-44FF-007B-A7AA8BB893DF}"/>
              </a:ext>
            </a:extLst>
          </p:cNvPr>
          <p:cNvSpPr>
            <a:spLocks/>
          </p:cNvSpPr>
          <p:nvPr/>
        </p:nvSpPr>
        <p:spPr bwMode="auto">
          <a:xfrm>
            <a:off x="7735889" y="3094038"/>
            <a:ext cx="1831975" cy="354013"/>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8" name="Freeform 2519">
            <a:extLst>
              <a:ext uri="{FF2B5EF4-FFF2-40B4-BE49-F238E27FC236}">
                <a16:creationId xmlns:a16="http://schemas.microsoft.com/office/drawing/2014/main" id="{9378DC11-5347-5EAE-17DC-13FA10DAD4B8}"/>
              </a:ext>
            </a:extLst>
          </p:cNvPr>
          <p:cNvSpPr>
            <a:spLocks/>
          </p:cNvSpPr>
          <p:nvPr/>
        </p:nvSpPr>
        <p:spPr bwMode="auto">
          <a:xfrm>
            <a:off x="7735889" y="3094038"/>
            <a:ext cx="1831975" cy="354013"/>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19" name="Rectangle 2520">
            <a:extLst>
              <a:ext uri="{FF2B5EF4-FFF2-40B4-BE49-F238E27FC236}">
                <a16:creationId xmlns:a16="http://schemas.microsoft.com/office/drawing/2014/main" id="{9D7E1AB1-7063-4782-485A-CEC19C3F180F}"/>
              </a:ext>
            </a:extLst>
          </p:cNvPr>
          <p:cNvSpPr>
            <a:spLocks noChangeArrowheads="1"/>
          </p:cNvSpPr>
          <p:nvPr/>
        </p:nvSpPr>
        <p:spPr bwMode="auto">
          <a:xfrm>
            <a:off x="8081964" y="3106738"/>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180 </a:t>
            </a:r>
            <a:endParaRPr kumimoji="0" lang="en-US" altLang="en-US" sz="1800" b="0" i="0" u="none" strike="noStrike" cap="none" normalizeH="0" baseline="0">
              <a:ln>
                <a:noFill/>
              </a:ln>
              <a:effectLst/>
            </a:endParaRPr>
          </a:p>
        </p:txBody>
      </p:sp>
      <p:sp>
        <p:nvSpPr>
          <p:cNvPr id="2520" name="Rectangle 2521">
            <a:extLst>
              <a:ext uri="{FF2B5EF4-FFF2-40B4-BE49-F238E27FC236}">
                <a16:creationId xmlns:a16="http://schemas.microsoft.com/office/drawing/2014/main" id="{BE0F3FE7-F425-5BE3-41A7-677B8D764414}"/>
              </a:ext>
            </a:extLst>
          </p:cNvPr>
          <p:cNvSpPr>
            <a:spLocks noChangeArrowheads="1"/>
          </p:cNvSpPr>
          <p:nvPr/>
        </p:nvSpPr>
        <p:spPr bwMode="auto">
          <a:xfrm>
            <a:off x="8289927" y="3106738"/>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effectLst/>
                <a:latin typeface="Arial Narrow" panose="020B0606020202030204" pitchFamily="34" charset="0"/>
              </a:rPr>
              <a:t>mg </a:t>
            </a:r>
            <a:endParaRPr kumimoji="0" lang="en-US" altLang="en-US" sz="1800" b="0" i="0" u="none" strike="noStrike" cap="none" normalizeH="0" baseline="0" dirty="0">
              <a:ln>
                <a:noFill/>
              </a:ln>
              <a:effectLst/>
            </a:endParaRPr>
          </a:p>
        </p:txBody>
      </p:sp>
      <p:sp>
        <p:nvSpPr>
          <p:cNvPr id="2521" name="Rectangle 2522">
            <a:extLst>
              <a:ext uri="{FF2B5EF4-FFF2-40B4-BE49-F238E27FC236}">
                <a16:creationId xmlns:a16="http://schemas.microsoft.com/office/drawing/2014/main" id="{6C5697D2-D2C2-8B28-2D95-4C663BFEFE9B}"/>
              </a:ext>
            </a:extLst>
          </p:cNvPr>
          <p:cNvSpPr>
            <a:spLocks noChangeArrowheads="1"/>
          </p:cNvSpPr>
          <p:nvPr/>
        </p:nvSpPr>
        <p:spPr bwMode="auto">
          <a:xfrm>
            <a:off x="8466139" y="31067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522" name="Rectangle 2523">
            <a:extLst>
              <a:ext uri="{FF2B5EF4-FFF2-40B4-BE49-F238E27FC236}">
                <a16:creationId xmlns:a16="http://schemas.microsoft.com/office/drawing/2014/main" id="{C09082E8-F753-F558-3FDE-92CEBCA2B2E0}"/>
              </a:ext>
            </a:extLst>
          </p:cNvPr>
          <p:cNvSpPr>
            <a:spLocks noChangeArrowheads="1"/>
          </p:cNvSpPr>
          <p:nvPr/>
        </p:nvSpPr>
        <p:spPr bwMode="auto">
          <a:xfrm>
            <a:off x="8496302" y="3106738"/>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V </a:t>
            </a:r>
            <a:endParaRPr kumimoji="0" lang="en-US" altLang="en-US" sz="1800" b="0" i="0" u="none" strike="noStrike" cap="none" normalizeH="0" baseline="0">
              <a:ln>
                <a:noFill/>
              </a:ln>
              <a:effectLst/>
            </a:endParaRPr>
          </a:p>
        </p:txBody>
      </p:sp>
      <p:sp>
        <p:nvSpPr>
          <p:cNvPr id="2523" name="Rectangle 2524">
            <a:extLst>
              <a:ext uri="{FF2B5EF4-FFF2-40B4-BE49-F238E27FC236}">
                <a16:creationId xmlns:a16="http://schemas.microsoft.com/office/drawing/2014/main" id="{719FE068-D6E1-118B-C147-EF64F5A237B3}"/>
              </a:ext>
            </a:extLst>
          </p:cNvPr>
          <p:cNvSpPr>
            <a:spLocks noChangeArrowheads="1"/>
          </p:cNvSpPr>
          <p:nvPr/>
        </p:nvSpPr>
        <p:spPr bwMode="auto">
          <a:xfrm>
            <a:off x="8596314" y="3106738"/>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onc</a:t>
            </a:r>
            <a:endParaRPr kumimoji="0" lang="en-US" altLang="en-US" sz="1800" b="0" i="0" u="none" strike="noStrike" cap="none" normalizeH="0" baseline="0">
              <a:ln>
                <a:noFill/>
              </a:ln>
              <a:effectLst/>
            </a:endParaRPr>
          </a:p>
        </p:txBody>
      </p:sp>
      <p:sp>
        <p:nvSpPr>
          <p:cNvPr id="2524" name="Rectangle 2525">
            <a:extLst>
              <a:ext uri="{FF2B5EF4-FFF2-40B4-BE49-F238E27FC236}">
                <a16:creationId xmlns:a16="http://schemas.microsoft.com/office/drawing/2014/main" id="{525BF964-96B5-D79B-873B-7F227C8498D4}"/>
              </a:ext>
            </a:extLst>
          </p:cNvPr>
          <p:cNvSpPr>
            <a:spLocks noChangeArrowheads="1"/>
          </p:cNvSpPr>
          <p:nvPr/>
        </p:nvSpPr>
        <p:spPr bwMode="auto">
          <a:xfrm>
            <a:off x="8767764" y="31067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2525" name="Rectangle 2526">
            <a:extLst>
              <a:ext uri="{FF2B5EF4-FFF2-40B4-BE49-F238E27FC236}">
                <a16:creationId xmlns:a16="http://schemas.microsoft.com/office/drawing/2014/main" id="{24439DBC-6BAF-2FB0-2550-627AC3EC33F1}"/>
              </a:ext>
            </a:extLst>
          </p:cNvPr>
          <p:cNvSpPr>
            <a:spLocks noChangeArrowheads="1"/>
          </p:cNvSpPr>
          <p:nvPr/>
        </p:nvSpPr>
        <p:spPr bwMode="auto">
          <a:xfrm>
            <a:off x="8856664" y="3106738"/>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2526" name="Rectangle 2527">
            <a:extLst>
              <a:ext uri="{FF2B5EF4-FFF2-40B4-BE49-F238E27FC236}">
                <a16:creationId xmlns:a16="http://schemas.microsoft.com/office/drawing/2014/main" id="{FC56A49C-3037-CC59-AA73-71CD99E291D2}"/>
              </a:ext>
            </a:extLst>
          </p:cNvPr>
          <p:cNvSpPr>
            <a:spLocks noChangeArrowheads="1"/>
          </p:cNvSpPr>
          <p:nvPr/>
        </p:nvSpPr>
        <p:spPr bwMode="auto">
          <a:xfrm>
            <a:off x="9104314" y="310673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527" name="Rectangle 2528">
            <a:extLst>
              <a:ext uri="{FF2B5EF4-FFF2-40B4-BE49-F238E27FC236}">
                <a16:creationId xmlns:a16="http://schemas.microsoft.com/office/drawing/2014/main" id="{74BFF05C-A335-CAA9-8D63-B2306A559E86}"/>
              </a:ext>
            </a:extLst>
          </p:cNvPr>
          <p:cNvSpPr>
            <a:spLocks noChangeArrowheads="1"/>
          </p:cNvSpPr>
          <p:nvPr/>
        </p:nvSpPr>
        <p:spPr bwMode="auto">
          <a:xfrm>
            <a:off x="9128127" y="310673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528" name="Rectangle 2529">
            <a:extLst>
              <a:ext uri="{FF2B5EF4-FFF2-40B4-BE49-F238E27FC236}">
                <a16:creationId xmlns:a16="http://schemas.microsoft.com/office/drawing/2014/main" id="{57495DD0-32E8-B15E-27C7-ECEB72541FB3}"/>
              </a:ext>
            </a:extLst>
          </p:cNvPr>
          <p:cNvSpPr>
            <a:spLocks noChangeArrowheads="1"/>
          </p:cNvSpPr>
          <p:nvPr/>
        </p:nvSpPr>
        <p:spPr bwMode="auto">
          <a:xfrm>
            <a:off x="9182102" y="31067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529" name="Rectangle 2530">
            <a:extLst>
              <a:ext uri="{FF2B5EF4-FFF2-40B4-BE49-F238E27FC236}">
                <a16:creationId xmlns:a16="http://schemas.microsoft.com/office/drawing/2014/main" id="{EB5B469E-7AD0-A731-490C-6E82EBFDEC6A}"/>
              </a:ext>
            </a:extLst>
          </p:cNvPr>
          <p:cNvSpPr>
            <a:spLocks noChangeArrowheads="1"/>
          </p:cNvSpPr>
          <p:nvPr/>
        </p:nvSpPr>
        <p:spPr bwMode="auto">
          <a:xfrm>
            <a:off x="9210677" y="31067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30" name="Rectangle 2531">
            <a:extLst>
              <a:ext uri="{FF2B5EF4-FFF2-40B4-BE49-F238E27FC236}">
                <a16:creationId xmlns:a16="http://schemas.microsoft.com/office/drawing/2014/main" id="{F3A974CE-008C-6FE9-C2A2-727CB958DA74}"/>
              </a:ext>
            </a:extLst>
          </p:cNvPr>
          <p:cNvSpPr>
            <a:spLocks noChangeArrowheads="1"/>
          </p:cNvSpPr>
          <p:nvPr/>
        </p:nvSpPr>
        <p:spPr bwMode="auto">
          <a:xfrm>
            <a:off x="8105777" y="3248026"/>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3 </a:t>
            </a:r>
            <a:endParaRPr kumimoji="0" lang="en-US" altLang="en-US" sz="1800" b="0" i="0" u="none" strike="noStrike" cap="none" normalizeH="0" baseline="0">
              <a:ln>
                <a:noFill/>
              </a:ln>
              <a:effectLst/>
            </a:endParaRPr>
          </a:p>
        </p:txBody>
      </p:sp>
      <p:sp>
        <p:nvSpPr>
          <p:cNvPr id="2531" name="Rectangle 2532">
            <a:extLst>
              <a:ext uri="{FF2B5EF4-FFF2-40B4-BE49-F238E27FC236}">
                <a16:creationId xmlns:a16="http://schemas.microsoft.com/office/drawing/2014/main" id="{50F216D3-B961-1C25-CCA1-AF67ED9F988B}"/>
              </a:ext>
            </a:extLst>
          </p:cNvPr>
          <p:cNvSpPr>
            <a:spLocks noChangeArrowheads="1"/>
          </p:cNvSpPr>
          <p:nvPr/>
        </p:nvSpPr>
        <p:spPr bwMode="auto">
          <a:xfrm>
            <a:off x="8194677" y="3248026"/>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2532" name="Rectangle 2533">
            <a:extLst>
              <a:ext uri="{FF2B5EF4-FFF2-40B4-BE49-F238E27FC236}">
                <a16:creationId xmlns:a16="http://schemas.microsoft.com/office/drawing/2014/main" id="{179231E6-7620-433F-5645-B5920F91131E}"/>
              </a:ext>
            </a:extLst>
          </p:cNvPr>
          <p:cNvSpPr>
            <a:spLocks noChangeArrowheads="1"/>
          </p:cNvSpPr>
          <p:nvPr/>
        </p:nvSpPr>
        <p:spPr bwMode="auto">
          <a:xfrm>
            <a:off x="8442327" y="3248026"/>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533" name="Rectangle 2534">
            <a:extLst>
              <a:ext uri="{FF2B5EF4-FFF2-40B4-BE49-F238E27FC236}">
                <a16:creationId xmlns:a16="http://schemas.microsoft.com/office/drawing/2014/main" id="{56A60E86-7E38-C897-FA3D-D6A0DCE89927}"/>
              </a:ext>
            </a:extLst>
          </p:cNvPr>
          <p:cNvSpPr>
            <a:spLocks noChangeArrowheads="1"/>
          </p:cNvSpPr>
          <p:nvPr/>
        </p:nvSpPr>
        <p:spPr bwMode="auto">
          <a:xfrm>
            <a:off x="8496302" y="324802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34" name="Rectangle 2535">
            <a:extLst>
              <a:ext uri="{FF2B5EF4-FFF2-40B4-BE49-F238E27FC236}">
                <a16:creationId xmlns:a16="http://schemas.microsoft.com/office/drawing/2014/main" id="{0F3EDEA8-4D72-3AFC-FADE-9B8B3BF6CA60}"/>
              </a:ext>
            </a:extLst>
          </p:cNvPr>
          <p:cNvSpPr>
            <a:spLocks noChangeArrowheads="1"/>
          </p:cNvSpPr>
          <p:nvPr/>
        </p:nvSpPr>
        <p:spPr bwMode="auto">
          <a:xfrm>
            <a:off x="8526464" y="3248026"/>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a:t>
            </a:r>
            <a:endParaRPr kumimoji="0" lang="en-US" altLang="en-US" sz="1800" b="0" i="0" u="none" strike="noStrike" cap="none" normalizeH="0" baseline="0">
              <a:ln>
                <a:noFill/>
              </a:ln>
              <a:effectLst/>
            </a:endParaRPr>
          </a:p>
        </p:txBody>
      </p:sp>
      <p:sp>
        <p:nvSpPr>
          <p:cNvPr id="2535" name="Rectangle 2536">
            <a:extLst>
              <a:ext uri="{FF2B5EF4-FFF2-40B4-BE49-F238E27FC236}">
                <a16:creationId xmlns:a16="http://schemas.microsoft.com/office/drawing/2014/main" id="{1B5B61A7-D856-2011-A49B-EC5080F85ED7}"/>
              </a:ext>
            </a:extLst>
          </p:cNvPr>
          <p:cNvSpPr>
            <a:spLocks noChangeArrowheads="1"/>
          </p:cNvSpPr>
          <p:nvPr/>
        </p:nvSpPr>
        <p:spPr bwMode="auto">
          <a:xfrm>
            <a:off x="8674102" y="324802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36" name="Rectangle 2537">
            <a:extLst>
              <a:ext uri="{FF2B5EF4-FFF2-40B4-BE49-F238E27FC236}">
                <a16:creationId xmlns:a16="http://schemas.microsoft.com/office/drawing/2014/main" id="{00CDEED8-58FE-06F8-65FF-F83DBF320790}"/>
              </a:ext>
            </a:extLst>
          </p:cNvPr>
          <p:cNvSpPr>
            <a:spLocks noChangeArrowheads="1"/>
          </p:cNvSpPr>
          <p:nvPr/>
        </p:nvSpPr>
        <p:spPr bwMode="auto">
          <a:xfrm>
            <a:off x="8702677" y="3248026"/>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2537" name="Rectangle 2538">
            <a:extLst>
              <a:ext uri="{FF2B5EF4-FFF2-40B4-BE49-F238E27FC236}">
                <a16:creationId xmlns:a16="http://schemas.microsoft.com/office/drawing/2014/main" id="{FA0F4F1B-9CFD-9BCF-27BB-78C9DB2A02FC}"/>
              </a:ext>
            </a:extLst>
          </p:cNvPr>
          <p:cNvSpPr>
            <a:spLocks noChangeArrowheads="1"/>
          </p:cNvSpPr>
          <p:nvPr/>
        </p:nvSpPr>
        <p:spPr bwMode="auto">
          <a:xfrm>
            <a:off x="8791577" y="3248026"/>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2538" name="Rectangle 2539">
            <a:extLst>
              <a:ext uri="{FF2B5EF4-FFF2-40B4-BE49-F238E27FC236}">
                <a16:creationId xmlns:a16="http://schemas.microsoft.com/office/drawing/2014/main" id="{D0AC61C1-2040-E7AF-4BAE-4CBF64174401}"/>
              </a:ext>
            </a:extLst>
          </p:cNvPr>
          <p:cNvSpPr>
            <a:spLocks noChangeArrowheads="1"/>
          </p:cNvSpPr>
          <p:nvPr/>
        </p:nvSpPr>
        <p:spPr bwMode="auto">
          <a:xfrm>
            <a:off x="9040814" y="324802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39" name="Rectangle 2540">
            <a:extLst>
              <a:ext uri="{FF2B5EF4-FFF2-40B4-BE49-F238E27FC236}">
                <a16:creationId xmlns:a16="http://schemas.microsoft.com/office/drawing/2014/main" id="{44C32DA7-C808-FFB9-706A-DE237F2E40AE}"/>
              </a:ext>
            </a:extLst>
          </p:cNvPr>
          <p:cNvSpPr>
            <a:spLocks noChangeArrowheads="1"/>
          </p:cNvSpPr>
          <p:nvPr/>
        </p:nvSpPr>
        <p:spPr bwMode="auto">
          <a:xfrm>
            <a:off x="9069389" y="3248026"/>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of</a:t>
            </a:r>
            <a:endParaRPr kumimoji="0" lang="en-US" altLang="en-US" sz="1800" b="0" i="0" u="none" strike="noStrike" cap="none" normalizeH="0" baseline="0">
              <a:ln>
                <a:noFill/>
              </a:ln>
              <a:effectLst/>
            </a:endParaRPr>
          </a:p>
        </p:txBody>
      </p:sp>
      <p:sp>
        <p:nvSpPr>
          <p:cNvPr id="2540" name="Rectangle 2541">
            <a:extLst>
              <a:ext uri="{FF2B5EF4-FFF2-40B4-BE49-F238E27FC236}">
                <a16:creationId xmlns:a16="http://schemas.microsoft.com/office/drawing/2014/main" id="{8B3BBE47-EFCF-392D-DB77-7C8F12FD3931}"/>
              </a:ext>
            </a:extLst>
          </p:cNvPr>
          <p:cNvSpPr>
            <a:spLocks noChangeArrowheads="1"/>
          </p:cNvSpPr>
          <p:nvPr/>
        </p:nvSpPr>
        <p:spPr bwMode="auto">
          <a:xfrm>
            <a:off x="9158289" y="324802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541" name="Freeform 2542">
            <a:extLst>
              <a:ext uri="{FF2B5EF4-FFF2-40B4-BE49-F238E27FC236}">
                <a16:creationId xmlns:a16="http://schemas.microsoft.com/office/drawing/2014/main" id="{D3276753-E296-367B-16D6-A3512EDDFCEA}"/>
              </a:ext>
            </a:extLst>
          </p:cNvPr>
          <p:cNvSpPr>
            <a:spLocks/>
          </p:cNvSpPr>
          <p:nvPr/>
        </p:nvSpPr>
        <p:spPr bwMode="auto">
          <a:xfrm>
            <a:off x="6624639" y="3471863"/>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60000"/>
              <a:lumOff val="4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2" name="Freeform 2543">
            <a:extLst>
              <a:ext uri="{FF2B5EF4-FFF2-40B4-BE49-F238E27FC236}">
                <a16:creationId xmlns:a16="http://schemas.microsoft.com/office/drawing/2014/main" id="{A606AB78-1677-C883-CAC4-4AB254F28D7E}"/>
              </a:ext>
            </a:extLst>
          </p:cNvPr>
          <p:cNvSpPr>
            <a:spLocks/>
          </p:cNvSpPr>
          <p:nvPr/>
        </p:nvSpPr>
        <p:spPr bwMode="auto">
          <a:xfrm>
            <a:off x="6624639" y="3471863"/>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60000"/>
              <a:lumOff val="4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3" name="Rectangle 2544">
            <a:extLst>
              <a:ext uri="{FF2B5EF4-FFF2-40B4-BE49-F238E27FC236}">
                <a16:creationId xmlns:a16="http://schemas.microsoft.com/office/drawing/2014/main" id="{9560E183-1B1E-330F-0A0B-4237499F09D2}"/>
              </a:ext>
            </a:extLst>
          </p:cNvPr>
          <p:cNvSpPr>
            <a:spLocks noChangeArrowheads="1"/>
          </p:cNvSpPr>
          <p:nvPr/>
        </p:nvSpPr>
        <p:spPr bwMode="auto">
          <a:xfrm>
            <a:off x="6750052" y="3559176"/>
            <a:ext cx="18891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Ful</a:t>
            </a:r>
            <a:endParaRPr kumimoji="0" lang="en-US" altLang="en-US" sz="1800" b="0" i="0" u="none" strike="noStrike" cap="none" normalizeH="0" baseline="0">
              <a:ln>
                <a:noFill/>
              </a:ln>
              <a:solidFill>
                <a:schemeClr val="bg1"/>
              </a:solidFill>
              <a:effectLst/>
            </a:endParaRPr>
          </a:p>
        </p:txBody>
      </p:sp>
      <p:sp>
        <p:nvSpPr>
          <p:cNvPr id="2544" name="Rectangle 2545">
            <a:extLst>
              <a:ext uri="{FF2B5EF4-FFF2-40B4-BE49-F238E27FC236}">
                <a16:creationId xmlns:a16="http://schemas.microsoft.com/office/drawing/2014/main" id="{DEDB4858-303C-43DB-8D16-04B630EE33B4}"/>
              </a:ext>
            </a:extLst>
          </p:cNvPr>
          <p:cNvSpPr>
            <a:spLocks noChangeArrowheads="1"/>
          </p:cNvSpPr>
          <p:nvPr/>
        </p:nvSpPr>
        <p:spPr bwMode="auto">
          <a:xfrm>
            <a:off x="6937377" y="3559176"/>
            <a:ext cx="6826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2545" name="Rectangle 2546">
            <a:extLst>
              <a:ext uri="{FF2B5EF4-FFF2-40B4-BE49-F238E27FC236}">
                <a16:creationId xmlns:a16="http://schemas.microsoft.com/office/drawing/2014/main" id="{7A154BFD-8B5F-468C-C1C1-4F59DC5EA4AF}"/>
              </a:ext>
            </a:extLst>
          </p:cNvPr>
          <p:cNvSpPr>
            <a:spLocks noChangeArrowheads="1"/>
          </p:cNvSpPr>
          <p:nvPr/>
        </p:nvSpPr>
        <p:spPr bwMode="auto">
          <a:xfrm>
            <a:off x="7005639" y="3559176"/>
            <a:ext cx="14446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es</a:t>
            </a:r>
            <a:endParaRPr kumimoji="0" lang="en-US" altLang="en-US" sz="1800" b="0" i="0" u="none" strike="noStrike" cap="none" normalizeH="0" baseline="0">
              <a:ln>
                <a:noFill/>
              </a:ln>
              <a:solidFill>
                <a:schemeClr val="bg1"/>
              </a:solidFill>
              <a:effectLst/>
            </a:endParaRPr>
          </a:p>
        </p:txBody>
      </p:sp>
      <p:sp>
        <p:nvSpPr>
          <p:cNvPr id="2546" name="Rectangle 2547">
            <a:extLst>
              <a:ext uri="{FF2B5EF4-FFF2-40B4-BE49-F238E27FC236}">
                <a16:creationId xmlns:a16="http://schemas.microsoft.com/office/drawing/2014/main" id="{9EF5F091-F373-F18C-449B-5B1D2DFB838B}"/>
              </a:ext>
            </a:extLst>
          </p:cNvPr>
          <p:cNvSpPr>
            <a:spLocks noChangeArrowheads="1"/>
          </p:cNvSpPr>
          <p:nvPr/>
        </p:nvSpPr>
        <p:spPr bwMode="auto">
          <a:xfrm>
            <a:off x="7148514" y="3559176"/>
            <a:ext cx="38100"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547" name="Rectangle 2548">
            <a:extLst>
              <a:ext uri="{FF2B5EF4-FFF2-40B4-BE49-F238E27FC236}">
                <a16:creationId xmlns:a16="http://schemas.microsoft.com/office/drawing/2014/main" id="{803ADE8D-21FB-2525-95A5-3AE970F1F29A}"/>
              </a:ext>
            </a:extLst>
          </p:cNvPr>
          <p:cNvSpPr>
            <a:spLocks noChangeArrowheads="1"/>
          </p:cNvSpPr>
          <p:nvPr/>
        </p:nvSpPr>
        <p:spPr bwMode="auto">
          <a:xfrm>
            <a:off x="7186614" y="3559176"/>
            <a:ext cx="44450"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2548" name="Rectangle 2549">
            <a:extLst>
              <a:ext uri="{FF2B5EF4-FFF2-40B4-BE49-F238E27FC236}">
                <a16:creationId xmlns:a16="http://schemas.microsoft.com/office/drawing/2014/main" id="{9F92D5F7-198B-5B30-4A8B-6DE20290227A}"/>
              </a:ext>
            </a:extLst>
          </p:cNvPr>
          <p:cNvSpPr>
            <a:spLocks noChangeArrowheads="1"/>
          </p:cNvSpPr>
          <p:nvPr/>
        </p:nvSpPr>
        <p:spPr bwMode="auto">
          <a:xfrm>
            <a:off x="7232652" y="3559176"/>
            <a:ext cx="18891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ant</a:t>
            </a:r>
            <a:endParaRPr kumimoji="0" lang="en-US" altLang="en-US" sz="1800" b="0" i="0" u="none" strike="noStrike" cap="none" normalizeH="0" baseline="0">
              <a:ln>
                <a:noFill/>
              </a:ln>
              <a:solidFill>
                <a:schemeClr val="bg1"/>
              </a:solidFill>
              <a:effectLst/>
            </a:endParaRPr>
          </a:p>
        </p:txBody>
      </p:sp>
      <p:sp>
        <p:nvSpPr>
          <p:cNvPr id="2549" name="Freeform 2550">
            <a:extLst>
              <a:ext uri="{FF2B5EF4-FFF2-40B4-BE49-F238E27FC236}">
                <a16:creationId xmlns:a16="http://schemas.microsoft.com/office/drawing/2014/main" id="{760D9462-472E-999E-DD74-0A533F93D61A}"/>
              </a:ext>
            </a:extLst>
          </p:cNvPr>
          <p:cNvSpPr>
            <a:spLocks/>
          </p:cNvSpPr>
          <p:nvPr/>
        </p:nvSpPr>
        <p:spPr bwMode="auto">
          <a:xfrm>
            <a:off x="7735889" y="3471863"/>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0" name="Freeform 2551">
            <a:extLst>
              <a:ext uri="{FF2B5EF4-FFF2-40B4-BE49-F238E27FC236}">
                <a16:creationId xmlns:a16="http://schemas.microsoft.com/office/drawing/2014/main" id="{2C4CFFF2-D30A-F84B-8F99-6C784A926273}"/>
              </a:ext>
            </a:extLst>
          </p:cNvPr>
          <p:cNvSpPr>
            <a:spLocks/>
          </p:cNvSpPr>
          <p:nvPr/>
        </p:nvSpPr>
        <p:spPr bwMode="auto">
          <a:xfrm>
            <a:off x="7735889" y="3471863"/>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51" name="Rectangle 2552">
            <a:extLst>
              <a:ext uri="{FF2B5EF4-FFF2-40B4-BE49-F238E27FC236}">
                <a16:creationId xmlns:a16="http://schemas.microsoft.com/office/drawing/2014/main" id="{AD101019-8B6D-A1AC-B9F9-2B06338EBD84}"/>
              </a:ext>
            </a:extLst>
          </p:cNvPr>
          <p:cNvSpPr>
            <a:spLocks noChangeArrowheads="1"/>
          </p:cNvSpPr>
          <p:nvPr/>
        </p:nvSpPr>
        <p:spPr bwMode="auto">
          <a:xfrm>
            <a:off x="7831139" y="3484563"/>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500 </a:t>
            </a:r>
            <a:endParaRPr kumimoji="0" lang="en-US" altLang="en-US" sz="1800" b="0" i="0" u="none" strike="noStrike" cap="none" normalizeH="0" baseline="0">
              <a:ln>
                <a:noFill/>
              </a:ln>
              <a:effectLst/>
            </a:endParaRPr>
          </a:p>
        </p:txBody>
      </p:sp>
      <p:sp>
        <p:nvSpPr>
          <p:cNvPr id="2552" name="Rectangle 2553">
            <a:extLst>
              <a:ext uri="{FF2B5EF4-FFF2-40B4-BE49-F238E27FC236}">
                <a16:creationId xmlns:a16="http://schemas.microsoft.com/office/drawing/2014/main" id="{BA0E00A2-BECF-1C97-4F84-F51F830D42B1}"/>
              </a:ext>
            </a:extLst>
          </p:cNvPr>
          <p:cNvSpPr>
            <a:spLocks noChangeArrowheads="1"/>
          </p:cNvSpPr>
          <p:nvPr/>
        </p:nvSpPr>
        <p:spPr bwMode="auto">
          <a:xfrm>
            <a:off x="8037514" y="3484563"/>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a:t>
            </a:r>
            <a:endParaRPr kumimoji="0" lang="en-US" altLang="en-US" sz="1800" b="0" i="0" u="none" strike="noStrike" cap="none" normalizeH="0" baseline="0">
              <a:ln>
                <a:noFill/>
              </a:ln>
              <a:effectLst/>
            </a:endParaRPr>
          </a:p>
        </p:txBody>
      </p:sp>
      <p:sp>
        <p:nvSpPr>
          <p:cNvPr id="2553" name="Rectangle 2554">
            <a:extLst>
              <a:ext uri="{FF2B5EF4-FFF2-40B4-BE49-F238E27FC236}">
                <a16:creationId xmlns:a16="http://schemas.microsoft.com/office/drawing/2014/main" id="{580F15A9-1B45-FE99-DEA3-A5B6AEB9AB0B}"/>
              </a:ext>
            </a:extLst>
          </p:cNvPr>
          <p:cNvSpPr>
            <a:spLocks noChangeArrowheads="1"/>
          </p:cNvSpPr>
          <p:nvPr/>
        </p:nvSpPr>
        <p:spPr bwMode="auto">
          <a:xfrm>
            <a:off x="8215314"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54" name="Rectangle 2555">
            <a:extLst>
              <a:ext uri="{FF2B5EF4-FFF2-40B4-BE49-F238E27FC236}">
                <a16:creationId xmlns:a16="http://schemas.microsoft.com/office/drawing/2014/main" id="{E3D1C61A-BFFA-A45E-A529-C8A0EB2A2817}"/>
              </a:ext>
            </a:extLst>
          </p:cNvPr>
          <p:cNvSpPr>
            <a:spLocks noChangeArrowheads="1"/>
          </p:cNvSpPr>
          <p:nvPr/>
        </p:nvSpPr>
        <p:spPr bwMode="auto">
          <a:xfrm>
            <a:off x="8245477" y="34845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555" name="Rectangle 2556">
            <a:extLst>
              <a:ext uri="{FF2B5EF4-FFF2-40B4-BE49-F238E27FC236}">
                <a16:creationId xmlns:a16="http://schemas.microsoft.com/office/drawing/2014/main" id="{3FEB4D02-5639-412D-7BE4-BA1C21575E66}"/>
              </a:ext>
            </a:extLst>
          </p:cNvPr>
          <p:cNvSpPr>
            <a:spLocks noChangeArrowheads="1"/>
          </p:cNvSpPr>
          <p:nvPr/>
        </p:nvSpPr>
        <p:spPr bwMode="auto">
          <a:xfrm>
            <a:off x="8297864" y="34845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556" name="Rectangle 2557">
            <a:extLst>
              <a:ext uri="{FF2B5EF4-FFF2-40B4-BE49-F238E27FC236}">
                <a16:creationId xmlns:a16="http://schemas.microsoft.com/office/drawing/2014/main" id="{820930F5-008F-B255-A2E5-30B3919288D5}"/>
              </a:ext>
            </a:extLst>
          </p:cNvPr>
          <p:cNvSpPr>
            <a:spLocks noChangeArrowheads="1"/>
          </p:cNvSpPr>
          <p:nvPr/>
        </p:nvSpPr>
        <p:spPr bwMode="auto">
          <a:xfrm>
            <a:off x="8351839" y="34845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557" name="Rectangle 2558">
            <a:extLst>
              <a:ext uri="{FF2B5EF4-FFF2-40B4-BE49-F238E27FC236}">
                <a16:creationId xmlns:a16="http://schemas.microsoft.com/office/drawing/2014/main" id="{829A928E-49E1-9CD4-5A6E-8721102B1CD0}"/>
              </a:ext>
            </a:extLst>
          </p:cNvPr>
          <p:cNvSpPr>
            <a:spLocks noChangeArrowheads="1"/>
          </p:cNvSpPr>
          <p:nvPr/>
        </p:nvSpPr>
        <p:spPr bwMode="auto">
          <a:xfrm>
            <a:off x="8404227" y="348456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effectLst/>
                <a:latin typeface="Arial Narrow" panose="020B0606020202030204" pitchFamily="34" charset="0"/>
              </a:rPr>
              <a:t>l</a:t>
            </a:r>
            <a:endParaRPr kumimoji="0" lang="en-US" altLang="en-US" sz="1800" b="0" i="0" u="none" strike="noStrike" cap="none" normalizeH="0" baseline="0" dirty="0">
              <a:ln>
                <a:noFill/>
              </a:ln>
              <a:effectLst/>
            </a:endParaRPr>
          </a:p>
        </p:txBody>
      </p:sp>
      <p:sp>
        <p:nvSpPr>
          <p:cNvPr id="2558" name="Rectangle 2559">
            <a:extLst>
              <a:ext uri="{FF2B5EF4-FFF2-40B4-BE49-F238E27FC236}">
                <a16:creationId xmlns:a16="http://schemas.microsoft.com/office/drawing/2014/main" id="{A30F2B72-F3DA-FF52-9E35-8012BD97B77F}"/>
              </a:ext>
            </a:extLst>
          </p:cNvPr>
          <p:cNvSpPr>
            <a:spLocks noChangeArrowheads="1"/>
          </p:cNvSpPr>
          <p:nvPr/>
        </p:nvSpPr>
        <p:spPr bwMode="auto">
          <a:xfrm>
            <a:off x="8428039" y="34845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2559" name="Rectangle 2560">
            <a:extLst>
              <a:ext uri="{FF2B5EF4-FFF2-40B4-BE49-F238E27FC236}">
                <a16:creationId xmlns:a16="http://schemas.microsoft.com/office/drawing/2014/main" id="{986D78C3-0510-45E2-DDA5-1BB0C44D014D}"/>
              </a:ext>
            </a:extLst>
          </p:cNvPr>
          <p:cNvSpPr>
            <a:spLocks noChangeArrowheads="1"/>
          </p:cNvSpPr>
          <p:nvPr/>
        </p:nvSpPr>
        <p:spPr bwMode="auto">
          <a:xfrm>
            <a:off x="8516939" y="34845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2560" name="Rectangle 2561">
            <a:extLst>
              <a:ext uri="{FF2B5EF4-FFF2-40B4-BE49-F238E27FC236}">
                <a16:creationId xmlns:a16="http://schemas.microsoft.com/office/drawing/2014/main" id="{2B0E8A51-5727-CB34-244F-2924DB186B68}"/>
              </a:ext>
            </a:extLst>
          </p:cNvPr>
          <p:cNvSpPr>
            <a:spLocks noChangeArrowheads="1"/>
          </p:cNvSpPr>
          <p:nvPr/>
        </p:nvSpPr>
        <p:spPr bwMode="auto">
          <a:xfrm>
            <a:off x="8605839"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61" name="Rectangle 2562">
            <a:extLst>
              <a:ext uri="{FF2B5EF4-FFF2-40B4-BE49-F238E27FC236}">
                <a16:creationId xmlns:a16="http://schemas.microsoft.com/office/drawing/2014/main" id="{1CBB114A-E56C-893D-6A94-23E0EF94A777}"/>
              </a:ext>
            </a:extLst>
          </p:cNvPr>
          <p:cNvSpPr>
            <a:spLocks noChangeArrowheads="1"/>
          </p:cNvSpPr>
          <p:nvPr/>
        </p:nvSpPr>
        <p:spPr bwMode="auto">
          <a:xfrm>
            <a:off x="8636002" y="3484563"/>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2562" name="Rectangle 2563">
            <a:extLst>
              <a:ext uri="{FF2B5EF4-FFF2-40B4-BE49-F238E27FC236}">
                <a16:creationId xmlns:a16="http://schemas.microsoft.com/office/drawing/2014/main" id="{1F7E82D2-F703-4C00-1F6B-7E0D0312B132}"/>
              </a:ext>
            </a:extLst>
          </p:cNvPr>
          <p:cNvSpPr>
            <a:spLocks noChangeArrowheads="1"/>
          </p:cNvSpPr>
          <p:nvPr/>
        </p:nvSpPr>
        <p:spPr bwMode="auto">
          <a:xfrm>
            <a:off x="8805864" y="34845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563" name="Rectangle 2564">
            <a:extLst>
              <a:ext uri="{FF2B5EF4-FFF2-40B4-BE49-F238E27FC236}">
                <a16:creationId xmlns:a16="http://schemas.microsoft.com/office/drawing/2014/main" id="{577553B6-077D-DFF4-600E-28BB8648459F}"/>
              </a:ext>
            </a:extLst>
          </p:cNvPr>
          <p:cNvSpPr>
            <a:spLocks noChangeArrowheads="1"/>
          </p:cNvSpPr>
          <p:nvPr/>
        </p:nvSpPr>
        <p:spPr bwMode="auto">
          <a:xfrm>
            <a:off x="8859839"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64" name="Rectangle 2565">
            <a:extLst>
              <a:ext uri="{FF2B5EF4-FFF2-40B4-BE49-F238E27FC236}">
                <a16:creationId xmlns:a16="http://schemas.microsoft.com/office/drawing/2014/main" id="{42E2235D-70ED-1762-AD62-680AE565219C}"/>
              </a:ext>
            </a:extLst>
          </p:cNvPr>
          <p:cNvSpPr>
            <a:spLocks noChangeArrowheads="1"/>
          </p:cNvSpPr>
          <p:nvPr/>
        </p:nvSpPr>
        <p:spPr bwMode="auto">
          <a:xfrm>
            <a:off x="8890002" y="34845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2565" name="Rectangle 2566">
            <a:extLst>
              <a:ext uri="{FF2B5EF4-FFF2-40B4-BE49-F238E27FC236}">
                <a16:creationId xmlns:a16="http://schemas.microsoft.com/office/drawing/2014/main" id="{563F570A-810A-7B9C-00F5-D8F2DFDFF6E3}"/>
              </a:ext>
            </a:extLst>
          </p:cNvPr>
          <p:cNvSpPr>
            <a:spLocks noChangeArrowheads="1"/>
          </p:cNvSpPr>
          <p:nvPr/>
        </p:nvSpPr>
        <p:spPr bwMode="auto">
          <a:xfrm>
            <a:off x="8978902" y="3484563"/>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2566" name="Rectangle 2567">
            <a:extLst>
              <a:ext uri="{FF2B5EF4-FFF2-40B4-BE49-F238E27FC236}">
                <a16:creationId xmlns:a16="http://schemas.microsoft.com/office/drawing/2014/main" id="{0BB79512-3167-2016-1EF2-FE37326AC907}"/>
              </a:ext>
            </a:extLst>
          </p:cNvPr>
          <p:cNvSpPr>
            <a:spLocks noChangeArrowheads="1"/>
          </p:cNvSpPr>
          <p:nvPr/>
        </p:nvSpPr>
        <p:spPr bwMode="auto">
          <a:xfrm>
            <a:off x="9078914" y="3484563"/>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15,</a:t>
            </a:r>
            <a:endParaRPr kumimoji="0" lang="en-US" altLang="en-US" sz="1800" b="0" i="0" u="none" strike="noStrike" cap="none" normalizeH="0" baseline="0">
              <a:ln>
                <a:noFill/>
              </a:ln>
              <a:effectLst/>
            </a:endParaRPr>
          </a:p>
        </p:txBody>
      </p:sp>
      <p:sp>
        <p:nvSpPr>
          <p:cNvPr id="2567" name="Rectangle 2568">
            <a:extLst>
              <a:ext uri="{FF2B5EF4-FFF2-40B4-BE49-F238E27FC236}">
                <a16:creationId xmlns:a16="http://schemas.microsoft.com/office/drawing/2014/main" id="{8A57186F-67A4-A04D-878A-61D8CACA08E2}"/>
              </a:ext>
            </a:extLst>
          </p:cNvPr>
          <p:cNvSpPr>
            <a:spLocks noChangeArrowheads="1"/>
          </p:cNvSpPr>
          <p:nvPr/>
        </p:nvSpPr>
        <p:spPr bwMode="auto">
          <a:xfrm>
            <a:off x="9226552"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68" name="Rectangle 2569">
            <a:extLst>
              <a:ext uri="{FF2B5EF4-FFF2-40B4-BE49-F238E27FC236}">
                <a16:creationId xmlns:a16="http://schemas.microsoft.com/office/drawing/2014/main" id="{A6420D97-442A-9962-D4C3-791F3EF19703}"/>
              </a:ext>
            </a:extLst>
          </p:cNvPr>
          <p:cNvSpPr>
            <a:spLocks noChangeArrowheads="1"/>
          </p:cNvSpPr>
          <p:nvPr/>
        </p:nvSpPr>
        <p:spPr bwMode="auto">
          <a:xfrm>
            <a:off x="9255127"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569" name="Rectangle 2570">
            <a:extLst>
              <a:ext uri="{FF2B5EF4-FFF2-40B4-BE49-F238E27FC236}">
                <a16:creationId xmlns:a16="http://schemas.microsoft.com/office/drawing/2014/main" id="{0359C701-0AE8-C426-DBE2-498149361411}"/>
              </a:ext>
            </a:extLst>
          </p:cNvPr>
          <p:cNvSpPr>
            <a:spLocks noChangeArrowheads="1"/>
          </p:cNvSpPr>
          <p:nvPr/>
        </p:nvSpPr>
        <p:spPr bwMode="auto">
          <a:xfrm>
            <a:off x="9285289" y="3484563"/>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hen </a:t>
            </a:r>
            <a:endParaRPr kumimoji="0" lang="en-US" altLang="en-US" sz="1800" b="0" i="0" u="none" strike="noStrike" cap="none" normalizeH="0" baseline="0">
              <a:ln>
                <a:noFill/>
              </a:ln>
              <a:effectLst/>
            </a:endParaRPr>
          </a:p>
        </p:txBody>
      </p:sp>
      <p:sp>
        <p:nvSpPr>
          <p:cNvPr id="2570" name="Rectangle 2571">
            <a:extLst>
              <a:ext uri="{FF2B5EF4-FFF2-40B4-BE49-F238E27FC236}">
                <a16:creationId xmlns:a16="http://schemas.microsoft.com/office/drawing/2014/main" id="{73BAF384-1BD6-BDA9-7980-E2952C60D59A}"/>
              </a:ext>
            </a:extLst>
          </p:cNvPr>
          <p:cNvSpPr>
            <a:spLocks noChangeArrowheads="1"/>
          </p:cNvSpPr>
          <p:nvPr/>
        </p:nvSpPr>
        <p:spPr bwMode="auto">
          <a:xfrm>
            <a:off x="8307389" y="362743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ev</a:t>
            </a:r>
            <a:endParaRPr kumimoji="0" lang="en-US" altLang="en-US" sz="1800" b="0" i="0" u="none" strike="noStrike" cap="none" normalizeH="0" baseline="0">
              <a:ln>
                <a:noFill/>
              </a:ln>
              <a:effectLst/>
            </a:endParaRPr>
          </a:p>
        </p:txBody>
      </p:sp>
      <p:sp>
        <p:nvSpPr>
          <p:cNvPr id="2571" name="Rectangle 2572">
            <a:extLst>
              <a:ext uri="{FF2B5EF4-FFF2-40B4-BE49-F238E27FC236}">
                <a16:creationId xmlns:a16="http://schemas.microsoft.com/office/drawing/2014/main" id="{6EBA853D-9780-9929-EDD9-5C80B0F0A447}"/>
              </a:ext>
            </a:extLst>
          </p:cNvPr>
          <p:cNvSpPr>
            <a:spLocks noChangeArrowheads="1"/>
          </p:cNvSpPr>
          <p:nvPr/>
        </p:nvSpPr>
        <p:spPr bwMode="auto">
          <a:xfrm>
            <a:off x="8418514" y="3627438"/>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er</a:t>
            </a:r>
            <a:endParaRPr kumimoji="0" lang="en-US" altLang="en-US" sz="1800" b="0" i="0" u="none" strike="noStrike" cap="none" normalizeH="0" baseline="0">
              <a:ln>
                <a:noFill/>
              </a:ln>
              <a:effectLst/>
            </a:endParaRPr>
          </a:p>
        </p:txBody>
      </p:sp>
      <p:sp>
        <p:nvSpPr>
          <p:cNvPr id="2572" name="Rectangle 2573">
            <a:extLst>
              <a:ext uri="{FF2B5EF4-FFF2-40B4-BE49-F238E27FC236}">
                <a16:creationId xmlns:a16="http://schemas.microsoft.com/office/drawing/2014/main" id="{A591E9ED-0E96-14D1-3C00-6DE78FDE061A}"/>
              </a:ext>
            </a:extLst>
          </p:cNvPr>
          <p:cNvSpPr>
            <a:spLocks noChangeArrowheads="1"/>
          </p:cNvSpPr>
          <p:nvPr/>
        </p:nvSpPr>
        <p:spPr bwMode="auto">
          <a:xfrm>
            <a:off x="8513764" y="362743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573" name="Rectangle 2574">
            <a:extLst>
              <a:ext uri="{FF2B5EF4-FFF2-40B4-BE49-F238E27FC236}">
                <a16:creationId xmlns:a16="http://schemas.microsoft.com/office/drawing/2014/main" id="{699921A8-82EE-FE43-B15C-597DEE86909E}"/>
              </a:ext>
            </a:extLst>
          </p:cNvPr>
          <p:cNvSpPr>
            <a:spLocks noChangeArrowheads="1"/>
          </p:cNvSpPr>
          <p:nvPr/>
        </p:nvSpPr>
        <p:spPr bwMode="auto">
          <a:xfrm>
            <a:off x="8567739" y="36274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74" name="Rectangle 2575">
            <a:extLst>
              <a:ext uri="{FF2B5EF4-FFF2-40B4-BE49-F238E27FC236}">
                <a16:creationId xmlns:a16="http://schemas.microsoft.com/office/drawing/2014/main" id="{A84DA797-D973-4A9C-DB3B-C603271CDBFD}"/>
              </a:ext>
            </a:extLst>
          </p:cNvPr>
          <p:cNvSpPr>
            <a:spLocks noChangeArrowheads="1"/>
          </p:cNvSpPr>
          <p:nvPr/>
        </p:nvSpPr>
        <p:spPr bwMode="auto">
          <a:xfrm>
            <a:off x="8597902" y="36274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4 </a:t>
            </a:r>
            <a:endParaRPr kumimoji="0" lang="en-US" altLang="en-US" sz="1800" b="0" i="0" u="none" strike="noStrike" cap="none" normalizeH="0" baseline="0">
              <a:ln>
                <a:noFill/>
              </a:ln>
              <a:effectLst/>
            </a:endParaRPr>
          </a:p>
        </p:txBody>
      </p:sp>
      <p:sp>
        <p:nvSpPr>
          <p:cNvPr id="2575" name="Rectangle 2576">
            <a:extLst>
              <a:ext uri="{FF2B5EF4-FFF2-40B4-BE49-F238E27FC236}">
                <a16:creationId xmlns:a16="http://schemas.microsoft.com/office/drawing/2014/main" id="{EDAB373B-9B19-C5C3-2AA8-07CCF4E7DFE7}"/>
              </a:ext>
            </a:extLst>
          </p:cNvPr>
          <p:cNvSpPr>
            <a:spLocks noChangeArrowheads="1"/>
          </p:cNvSpPr>
          <p:nvPr/>
        </p:nvSpPr>
        <p:spPr bwMode="auto">
          <a:xfrm>
            <a:off x="8685214" y="3627438"/>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2576" name="Rectangle 2577">
            <a:extLst>
              <a:ext uri="{FF2B5EF4-FFF2-40B4-BE49-F238E27FC236}">
                <a16:creationId xmlns:a16="http://schemas.microsoft.com/office/drawing/2014/main" id="{5FBC801D-3896-35E7-EAF6-6659B930D5B7}"/>
              </a:ext>
            </a:extLst>
          </p:cNvPr>
          <p:cNvSpPr>
            <a:spLocks noChangeArrowheads="1"/>
          </p:cNvSpPr>
          <p:nvPr/>
        </p:nvSpPr>
        <p:spPr bwMode="auto">
          <a:xfrm>
            <a:off x="8934452" y="362743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577" name="Rectangle 2578">
            <a:extLst>
              <a:ext uri="{FF2B5EF4-FFF2-40B4-BE49-F238E27FC236}">
                <a16:creationId xmlns:a16="http://schemas.microsoft.com/office/drawing/2014/main" id="{A0B3E235-D0A7-77F0-C4DE-D9188978410D}"/>
              </a:ext>
            </a:extLst>
          </p:cNvPr>
          <p:cNvSpPr>
            <a:spLocks noChangeArrowheads="1"/>
          </p:cNvSpPr>
          <p:nvPr/>
        </p:nvSpPr>
        <p:spPr bwMode="auto">
          <a:xfrm>
            <a:off x="7908927" y="2897188"/>
            <a:ext cx="1524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Ar</a:t>
            </a:r>
            <a:endParaRPr kumimoji="0" lang="en-US" altLang="en-US" sz="1800" b="0" i="0" u="none" strike="noStrike" cap="none" normalizeH="0" baseline="0">
              <a:ln>
                <a:noFill/>
              </a:ln>
              <a:effectLst/>
            </a:endParaRPr>
          </a:p>
        </p:txBody>
      </p:sp>
      <p:sp>
        <p:nvSpPr>
          <p:cNvPr id="2578" name="Rectangle 2579">
            <a:extLst>
              <a:ext uri="{FF2B5EF4-FFF2-40B4-BE49-F238E27FC236}">
                <a16:creationId xmlns:a16="http://schemas.microsoft.com/office/drawing/2014/main" id="{5B77BFB1-6653-1AE4-8B43-3999C56044C9}"/>
              </a:ext>
            </a:extLst>
          </p:cNvPr>
          <p:cNvSpPr>
            <a:spLocks noChangeArrowheads="1"/>
          </p:cNvSpPr>
          <p:nvPr/>
        </p:nvSpPr>
        <p:spPr bwMode="auto">
          <a:xfrm>
            <a:off x="8059739" y="2897188"/>
            <a:ext cx="1222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m</a:t>
            </a:r>
            <a:endParaRPr kumimoji="0" lang="en-US" altLang="en-US" sz="1800" b="0" i="0" u="none" strike="noStrike" cap="none" normalizeH="0" baseline="0">
              <a:ln>
                <a:noFill/>
              </a:ln>
              <a:effectLst/>
            </a:endParaRPr>
          </a:p>
        </p:txBody>
      </p:sp>
      <p:sp>
        <p:nvSpPr>
          <p:cNvPr id="2579" name="Rectangle 2580">
            <a:extLst>
              <a:ext uri="{FF2B5EF4-FFF2-40B4-BE49-F238E27FC236}">
                <a16:creationId xmlns:a16="http://schemas.microsoft.com/office/drawing/2014/main" id="{4A85ED85-2875-4DA7-BDAC-D0101AA8E584}"/>
              </a:ext>
            </a:extLst>
          </p:cNvPr>
          <p:cNvSpPr>
            <a:spLocks noChangeArrowheads="1"/>
          </p:cNvSpPr>
          <p:nvPr/>
        </p:nvSpPr>
        <p:spPr bwMode="auto">
          <a:xfrm>
            <a:off x="8181977" y="28971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580" name="Rectangle 2581">
            <a:extLst>
              <a:ext uri="{FF2B5EF4-FFF2-40B4-BE49-F238E27FC236}">
                <a16:creationId xmlns:a16="http://schemas.microsoft.com/office/drawing/2014/main" id="{7D2175F3-790E-F8E1-C620-138E3679106A}"/>
              </a:ext>
            </a:extLst>
          </p:cNvPr>
          <p:cNvSpPr>
            <a:spLocks noChangeArrowheads="1"/>
          </p:cNvSpPr>
          <p:nvPr/>
        </p:nvSpPr>
        <p:spPr bwMode="auto">
          <a:xfrm>
            <a:off x="8220077" y="2897188"/>
            <a:ext cx="1000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B</a:t>
            </a:r>
            <a:endParaRPr kumimoji="0" lang="en-US" altLang="en-US" sz="1800" b="0" i="0" u="none" strike="noStrike" cap="none" normalizeH="0" baseline="0">
              <a:ln>
                <a:noFill/>
              </a:ln>
              <a:effectLst/>
            </a:endParaRPr>
          </a:p>
        </p:txBody>
      </p:sp>
      <p:sp>
        <p:nvSpPr>
          <p:cNvPr id="2581" name="Rectangle 2582">
            <a:extLst>
              <a:ext uri="{FF2B5EF4-FFF2-40B4-BE49-F238E27FC236}">
                <a16:creationId xmlns:a16="http://schemas.microsoft.com/office/drawing/2014/main" id="{F0F774C3-E786-D4F6-712E-127B5E0AC12A}"/>
              </a:ext>
            </a:extLst>
          </p:cNvPr>
          <p:cNvSpPr>
            <a:spLocks noChangeArrowheads="1"/>
          </p:cNvSpPr>
          <p:nvPr/>
        </p:nvSpPr>
        <p:spPr bwMode="auto">
          <a:xfrm>
            <a:off x="8316914" y="2906713"/>
            <a:ext cx="46038" cy="12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a:ln>
                  <a:noFill/>
                </a:ln>
                <a:effectLst/>
                <a:latin typeface="Arial Narrow Bold" panose="020B0706020202030204" pitchFamily="34" charset="0"/>
              </a:rPr>
              <a:t>†</a:t>
            </a:r>
            <a:endParaRPr kumimoji="0" lang="en-US" altLang="en-US" sz="1800" b="0" i="0" u="none" strike="noStrike" cap="none" normalizeH="0" baseline="0">
              <a:ln>
                <a:noFill/>
              </a:ln>
              <a:effectLst/>
            </a:endParaRPr>
          </a:p>
        </p:txBody>
      </p:sp>
      <p:sp>
        <p:nvSpPr>
          <p:cNvPr id="2582" name="Freeform 2583">
            <a:extLst>
              <a:ext uri="{FF2B5EF4-FFF2-40B4-BE49-F238E27FC236}">
                <a16:creationId xmlns:a16="http://schemas.microsoft.com/office/drawing/2014/main" id="{B3FA0157-590B-B3C3-8EBC-BC7A3A43BBE8}"/>
              </a:ext>
            </a:extLst>
          </p:cNvPr>
          <p:cNvSpPr>
            <a:spLocks/>
          </p:cNvSpPr>
          <p:nvPr/>
        </p:nvSpPr>
        <p:spPr bwMode="auto">
          <a:xfrm>
            <a:off x="6624639" y="4087813"/>
            <a:ext cx="1111250" cy="354013"/>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83" name="Freeform 2584">
            <a:extLst>
              <a:ext uri="{FF2B5EF4-FFF2-40B4-BE49-F238E27FC236}">
                <a16:creationId xmlns:a16="http://schemas.microsoft.com/office/drawing/2014/main" id="{D45EE3DA-68D7-333A-53FF-88C46756A6AC}"/>
              </a:ext>
            </a:extLst>
          </p:cNvPr>
          <p:cNvSpPr>
            <a:spLocks/>
          </p:cNvSpPr>
          <p:nvPr/>
        </p:nvSpPr>
        <p:spPr bwMode="auto">
          <a:xfrm>
            <a:off x="6624639" y="4087813"/>
            <a:ext cx="1111250" cy="354013"/>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84" name="Rectangle 2585">
            <a:extLst>
              <a:ext uri="{FF2B5EF4-FFF2-40B4-BE49-F238E27FC236}">
                <a16:creationId xmlns:a16="http://schemas.microsoft.com/office/drawing/2014/main" id="{93C5156E-5C8F-EBFC-CCDC-19F3270DB3EE}"/>
              </a:ext>
            </a:extLst>
          </p:cNvPr>
          <p:cNvSpPr>
            <a:spLocks noChangeArrowheads="1"/>
          </p:cNvSpPr>
          <p:nvPr/>
        </p:nvSpPr>
        <p:spPr bwMode="auto">
          <a:xfrm>
            <a:off x="6750052" y="4162426"/>
            <a:ext cx="1889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Ful</a:t>
            </a:r>
            <a:endParaRPr kumimoji="0" lang="en-US" altLang="en-US" sz="1800" b="0" i="0" u="none" strike="noStrike" cap="none" normalizeH="0" baseline="0">
              <a:ln>
                <a:noFill/>
              </a:ln>
              <a:solidFill>
                <a:schemeClr val="bg1"/>
              </a:solidFill>
              <a:effectLst/>
            </a:endParaRPr>
          </a:p>
        </p:txBody>
      </p:sp>
      <p:sp>
        <p:nvSpPr>
          <p:cNvPr id="2585" name="Rectangle 2586">
            <a:extLst>
              <a:ext uri="{FF2B5EF4-FFF2-40B4-BE49-F238E27FC236}">
                <a16:creationId xmlns:a16="http://schemas.microsoft.com/office/drawing/2014/main" id="{BADF08B4-4EC6-F358-9A87-E7F35941EA14}"/>
              </a:ext>
            </a:extLst>
          </p:cNvPr>
          <p:cNvSpPr>
            <a:spLocks noChangeArrowheads="1"/>
          </p:cNvSpPr>
          <p:nvPr/>
        </p:nvSpPr>
        <p:spPr bwMode="auto">
          <a:xfrm>
            <a:off x="6937377" y="4162426"/>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2586" name="Rectangle 2587">
            <a:extLst>
              <a:ext uri="{FF2B5EF4-FFF2-40B4-BE49-F238E27FC236}">
                <a16:creationId xmlns:a16="http://schemas.microsoft.com/office/drawing/2014/main" id="{79A0A179-5B51-DD0A-C38C-AA51A3A5FC01}"/>
              </a:ext>
            </a:extLst>
          </p:cNvPr>
          <p:cNvSpPr>
            <a:spLocks noChangeArrowheads="1"/>
          </p:cNvSpPr>
          <p:nvPr/>
        </p:nvSpPr>
        <p:spPr bwMode="auto">
          <a:xfrm>
            <a:off x="7005639" y="4162426"/>
            <a:ext cx="1444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es</a:t>
            </a:r>
            <a:endParaRPr kumimoji="0" lang="en-US" altLang="en-US" sz="1800" b="0" i="0" u="none" strike="noStrike" cap="none" normalizeH="0" baseline="0">
              <a:ln>
                <a:noFill/>
              </a:ln>
              <a:solidFill>
                <a:schemeClr val="bg1"/>
              </a:solidFill>
              <a:effectLst/>
            </a:endParaRPr>
          </a:p>
        </p:txBody>
      </p:sp>
      <p:sp>
        <p:nvSpPr>
          <p:cNvPr id="2587" name="Rectangle 2588">
            <a:extLst>
              <a:ext uri="{FF2B5EF4-FFF2-40B4-BE49-F238E27FC236}">
                <a16:creationId xmlns:a16="http://schemas.microsoft.com/office/drawing/2014/main" id="{DFC86D3E-15F8-CD71-9FBE-827906512D97}"/>
              </a:ext>
            </a:extLst>
          </p:cNvPr>
          <p:cNvSpPr>
            <a:spLocks noChangeArrowheads="1"/>
          </p:cNvSpPr>
          <p:nvPr/>
        </p:nvSpPr>
        <p:spPr bwMode="auto">
          <a:xfrm>
            <a:off x="7148514" y="4162426"/>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588" name="Rectangle 2589">
            <a:extLst>
              <a:ext uri="{FF2B5EF4-FFF2-40B4-BE49-F238E27FC236}">
                <a16:creationId xmlns:a16="http://schemas.microsoft.com/office/drawing/2014/main" id="{57AD21C9-0B75-C8AE-1FA8-D7A3CF04A764}"/>
              </a:ext>
            </a:extLst>
          </p:cNvPr>
          <p:cNvSpPr>
            <a:spLocks noChangeArrowheads="1"/>
          </p:cNvSpPr>
          <p:nvPr/>
        </p:nvSpPr>
        <p:spPr bwMode="auto">
          <a:xfrm>
            <a:off x="7186614" y="4162426"/>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2589" name="Rectangle 2590">
            <a:extLst>
              <a:ext uri="{FF2B5EF4-FFF2-40B4-BE49-F238E27FC236}">
                <a16:creationId xmlns:a16="http://schemas.microsoft.com/office/drawing/2014/main" id="{4D1E52F8-8837-29E1-0157-C4C24C1C119C}"/>
              </a:ext>
            </a:extLst>
          </p:cNvPr>
          <p:cNvSpPr>
            <a:spLocks noChangeArrowheads="1"/>
          </p:cNvSpPr>
          <p:nvPr/>
        </p:nvSpPr>
        <p:spPr bwMode="auto">
          <a:xfrm>
            <a:off x="7232652" y="4162426"/>
            <a:ext cx="1889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ant</a:t>
            </a:r>
            <a:endParaRPr kumimoji="0" lang="en-US" altLang="en-US" sz="1800" b="0" i="0" u="none" strike="noStrike" cap="none" normalizeH="0" baseline="0">
              <a:ln>
                <a:noFill/>
              </a:ln>
              <a:solidFill>
                <a:schemeClr val="bg1"/>
              </a:solidFill>
              <a:effectLst/>
            </a:endParaRPr>
          </a:p>
        </p:txBody>
      </p:sp>
      <p:sp>
        <p:nvSpPr>
          <p:cNvPr id="2590" name="Freeform 2591">
            <a:extLst>
              <a:ext uri="{FF2B5EF4-FFF2-40B4-BE49-F238E27FC236}">
                <a16:creationId xmlns:a16="http://schemas.microsoft.com/office/drawing/2014/main" id="{F90889F1-3F0F-5D59-4398-6F2DD2F3ECC5}"/>
              </a:ext>
            </a:extLst>
          </p:cNvPr>
          <p:cNvSpPr>
            <a:spLocks/>
          </p:cNvSpPr>
          <p:nvPr/>
        </p:nvSpPr>
        <p:spPr bwMode="auto">
          <a:xfrm>
            <a:off x="7735889" y="4087813"/>
            <a:ext cx="1831975" cy="354013"/>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1" name="Freeform 2592">
            <a:extLst>
              <a:ext uri="{FF2B5EF4-FFF2-40B4-BE49-F238E27FC236}">
                <a16:creationId xmlns:a16="http://schemas.microsoft.com/office/drawing/2014/main" id="{D76CD558-6438-8338-6026-A5F5351F3792}"/>
              </a:ext>
            </a:extLst>
          </p:cNvPr>
          <p:cNvSpPr>
            <a:spLocks/>
          </p:cNvSpPr>
          <p:nvPr/>
        </p:nvSpPr>
        <p:spPr bwMode="auto">
          <a:xfrm>
            <a:off x="7735889" y="4087813"/>
            <a:ext cx="1831975" cy="354013"/>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92" name="Rectangle 2593">
            <a:extLst>
              <a:ext uri="{FF2B5EF4-FFF2-40B4-BE49-F238E27FC236}">
                <a16:creationId xmlns:a16="http://schemas.microsoft.com/office/drawing/2014/main" id="{64F9C27E-AFD9-9FFF-7641-68287AD930A5}"/>
              </a:ext>
            </a:extLst>
          </p:cNvPr>
          <p:cNvSpPr>
            <a:spLocks noChangeArrowheads="1"/>
          </p:cNvSpPr>
          <p:nvPr/>
        </p:nvSpPr>
        <p:spPr bwMode="auto">
          <a:xfrm>
            <a:off x="7831139" y="4100513"/>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500 </a:t>
            </a:r>
            <a:endParaRPr kumimoji="0" lang="en-US" altLang="en-US" sz="1800" b="0" i="0" u="none" strike="noStrike" cap="none" normalizeH="0" baseline="0">
              <a:ln>
                <a:noFill/>
              </a:ln>
              <a:effectLst/>
            </a:endParaRPr>
          </a:p>
        </p:txBody>
      </p:sp>
      <p:sp>
        <p:nvSpPr>
          <p:cNvPr id="2593" name="Rectangle 2594">
            <a:extLst>
              <a:ext uri="{FF2B5EF4-FFF2-40B4-BE49-F238E27FC236}">
                <a16:creationId xmlns:a16="http://schemas.microsoft.com/office/drawing/2014/main" id="{AF6C4200-0487-E8E1-B7EA-295F457A046F}"/>
              </a:ext>
            </a:extLst>
          </p:cNvPr>
          <p:cNvSpPr>
            <a:spLocks noChangeArrowheads="1"/>
          </p:cNvSpPr>
          <p:nvPr/>
        </p:nvSpPr>
        <p:spPr bwMode="auto">
          <a:xfrm>
            <a:off x="8037514" y="4100513"/>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a:t>
            </a:r>
            <a:endParaRPr kumimoji="0" lang="en-US" altLang="en-US" sz="1800" b="0" i="0" u="none" strike="noStrike" cap="none" normalizeH="0" baseline="0">
              <a:ln>
                <a:noFill/>
              </a:ln>
              <a:effectLst/>
            </a:endParaRPr>
          </a:p>
        </p:txBody>
      </p:sp>
      <p:sp>
        <p:nvSpPr>
          <p:cNvPr id="2594" name="Rectangle 2595">
            <a:extLst>
              <a:ext uri="{FF2B5EF4-FFF2-40B4-BE49-F238E27FC236}">
                <a16:creationId xmlns:a16="http://schemas.microsoft.com/office/drawing/2014/main" id="{65AC0A64-A3DE-9BE7-2B88-BD676EDF00C2}"/>
              </a:ext>
            </a:extLst>
          </p:cNvPr>
          <p:cNvSpPr>
            <a:spLocks noChangeArrowheads="1"/>
          </p:cNvSpPr>
          <p:nvPr/>
        </p:nvSpPr>
        <p:spPr bwMode="auto">
          <a:xfrm>
            <a:off x="8215314" y="4100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595" name="Rectangle 2596">
            <a:extLst>
              <a:ext uri="{FF2B5EF4-FFF2-40B4-BE49-F238E27FC236}">
                <a16:creationId xmlns:a16="http://schemas.microsoft.com/office/drawing/2014/main" id="{BAA0BD1C-D309-A63D-DA42-A48B0EF66D5E}"/>
              </a:ext>
            </a:extLst>
          </p:cNvPr>
          <p:cNvSpPr>
            <a:spLocks noChangeArrowheads="1"/>
          </p:cNvSpPr>
          <p:nvPr/>
        </p:nvSpPr>
        <p:spPr bwMode="auto">
          <a:xfrm>
            <a:off x="8245477" y="410051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596" name="Rectangle 2597">
            <a:extLst>
              <a:ext uri="{FF2B5EF4-FFF2-40B4-BE49-F238E27FC236}">
                <a16:creationId xmlns:a16="http://schemas.microsoft.com/office/drawing/2014/main" id="{F4B4D3DC-FB77-419A-96A6-CC5C455C249C}"/>
              </a:ext>
            </a:extLst>
          </p:cNvPr>
          <p:cNvSpPr>
            <a:spLocks noChangeArrowheads="1"/>
          </p:cNvSpPr>
          <p:nvPr/>
        </p:nvSpPr>
        <p:spPr bwMode="auto">
          <a:xfrm>
            <a:off x="8297864" y="410051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597" name="Rectangle 2598">
            <a:extLst>
              <a:ext uri="{FF2B5EF4-FFF2-40B4-BE49-F238E27FC236}">
                <a16:creationId xmlns:a16="http://schemas.microsoft.com/office/drawing/2014/main" id="{9C099632-76D9-A4A6-87D1-3828F5C8F5B5}"/>
              </a:ext>
            </a:extLst>
          </p:cNvPr>
          <p:cNvSpPr>
            <a:spLocks noChangeArrowheads="1"/>
          </p:cNvSpPr>
          <p:nvPr/>
        </p:nvSpPr>
        <p:spPr bwMode="auto">
          <a:xfrm>
            <a:off x="8351839" y="410051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598" name="Rectangle 2599">
            <a:extLst>
              <a:ext uri="{FF2B5EF4-FFF2-40B4-BE49-F238E27FC236}">
                <a16:creationId xmlns:a16="http://schemas.microsoft.com/office/drawing/2014/main" id="{405FB01C-0A59-4E92-8BE6-358F96AD30D3}"/>
              </a:ext>
            </a:extLst>
          </p:cNvPr>
          <p:cNvSpPr>
            <a:spLocks noChangeArrowheads="1"/>
          </p:cNvSpPr>
          <p:nvPr/>
        </p:nvSpPr>
        <p:spPr bwMode="auto">
          <a:xfrm>
            <a:off x="8404227" y="410051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599" name="Rectangle 2600">
            <a:extLst>
              <a:ext uri="{FF2B5EF4-FFF2-40B4-BE49-F238E27FC236}">
                <a16:creationId xmlns:a16="http://schemas.microsoft.com/office/drawing/2014/main" id="{B7CA750D-6538-DB3F-66A1-B7F87572FF0E}"/>
              </a:ext>
            </a:extLst>
          </p:cNvPr>
          <p:cNvSpPr>
            <a:spLocks noChangeArrowheads="1"/>
          </p:cNvSpPr>
          <p:nvPr/>
        </p:nvSpPr>
        <p:spPr bwMode="auto">
          <a:xfrm>
            <a:off x="8428039" y="410051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2600" name="Rectangle 2601">
            <a:extLst>
              <a:ext uri="{FF2B5EF4-FFF2-40B4-BE49-F238E27FC236}">
                <a16:creationId xmlns:a16="http://schemas.microsoft.com/office/drawing/2014/main" id="{3A050A86-86FA-7844-4584-28EB091B3EF7}"/>
              </a:ext>
            </a:extLst>
          </p:cNvPr>
          <p:cNvSpPr>
            <a:spLocks noChangeArrowheads="1"/>
          </p:cNvSpPr>
          <p:nvPr/>
        </p:nvSpPr>
        <p:spPr bwMode="auto">
          <a:xfrm>
            <a:off x="8516939" y="410051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2601" name="Rectangle 2602">
            <a:extLst>
              <a:ext uri="{FF2B5EF4-FFF2-40B4-BE49-F238E27FC236}">
                <a16:creationId xmlns:a16="http://schemas.microsoft.com/office/drawing/2014/main" id="{E539E4FE-5986-EB20-C90F-D652BAED5E1F}"/>
              </a:ext>
            </a:extLst>
          </p:cNvPr>
          <p:cNvSpPr>
            <a:spLocks noChangeArrowheads="1"/>
          </p:cNvSpPr>
          <p:nvPr/>
        </p:nvSpPr>
        <p:spPr bwMode="auto">
          <a:xfrm>
            <a:off x="8605839" y="4100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02" name="Rectangle 2603">
            <a:extLst>
              <a:ext uri="{FF2B5EF4-FFF2-40B4-BE49-F238E27FC236}">
                <a16:creationId xmlns:a16="http://schemas.microsoft.com/office/drawing/2014/main" id="{ACEA73AB-DC32-DC65-F18B-86A4A67AEACA}"/>
              </a:ext>
            </a:extLst>
          </p:cNvPr>
          <p:cNvSpPr>
            <a:spLocks noChangeArrowheads="1"/>
          </p:cNvSpPr>
          <p:nvPr/>
        </p:nvSpPr>
        <p:spPr bwMode="auto">
          <a:xfrm>
            <a:off x="8636002" y="4100513"/>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2603" name="Rectangle 2604">
            <a:extLst>
              <a:ext uri="{FF2B5EF4-FFF2-40B4-BE49-F238E27FC236}">
                <a16:creationId xmlns:a16="http://schemas.microsoft.com/office/drawing/2014/main" id="{0B719BAA-E42A-69C0-9DA6-863C6F430B9D}"/>
              </a:ext>
            </a:extLst>
          </p:cNvPr>
          <p:cNvSpPr>
            <a:spLocks noChangeArrowheads="1"/>
          </p:cNvSpPr>
          <p:nvPr/>
        </p:nvSpPr>
        <p:spPr bwMode="auto">
          <a:xfrm>
            <a:off x="8805864" y="410051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604" name="Rectangle 2605">
            <a:extLst>
              <a:ext uri="{FF2B5EF4-FFF2-40B4-BE49-F238E27FC236}">
                <a16:creationId xmlns:a16="http://schemas.microsoft.com/office/drawing/2014/main" id="{2C419DBC-8EDF-82D6-197D-83E2AAA72870}"/>
              </a:ext>
            </a:extLst>
          </p:cNvPr>
          <p:cNvSpPr>
            <a:spLocks noChangeArrowheads="1"/>
          </p:cNvSpPr>
          <p:nvPr/>
        </p:nvSpPr>
        <p:spPr bwMode="auto">
          <a:xfrm>
            <a:off x="8859839" y="4100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05" name="Rectangle 2606">
            <a:extLst>
              <a:ext uri="{FF2B5EF4-FFF2-40B4-BE49-F238E27FC236}">
                <a16:creationId xmlns:a16="http://schemas.microsoft.com/office/drawing/2014/main" id="{E4609F17-A5E3-93BA-93F5-07472B99C039}"/>
              </a:ext>
            </a:extLst>
          </p:cNvPr>
          <p:cNvSpPr>
            <a:spLocks noChangeArrowheads="1"/>
          </p:cNvSpPr>
          <p:nvPr/>
        </p:nvSpPr>
        <p:spPr bwMode="auto">
          <a:xfrm>
            <a:off x="8890002" y="410051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2606" name="Rectangle 2607">
            <a:extLst>
              <a:ext uri="{FF2B5EF4-FFF2-40B4-BE49-F238E27FC236}">
                <a16:creationId xmlns:a16="http://schemas.microsoft.com/office/drawing/2014/main" id="{C3D0201F-AE7D-867E-CD30-42964A1D9FF0}"/>
              </a:ext>
            </a:extLst>
          </p:cNvPr>
          <p:cNvSpPr>
            <a:spLocks noChangeArrowheads="1"/>
          </p:cNvSpPr>
          <p:nvPr/>
        </p:nvSpPr>
        <p:spPr bwMode="auto">
          <a:xfrm>
            <a:off x="8978902" y="4100513"/>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2607" name="Rectangle 2608">
            <a:extLst>
              <a:ext uri="{FF2B5EF4-FFF2-40B4-BE49-F238E27FC236}">
                <a16:creationId xmlns:a16="http://schemas.microsoft.com/office/drawing/2014/main" id="{2640053D-2996-5C08-9C51-74B84FAE0CE2}"/>
              </a:ext>
            </a:extLst>
          </p:cNvPr>
          <p:cNvSpPr>
            <a:spLocks noChangeArrowheads="1"/>
          </p:cNvSpPr>
          <p:nvPr/>
        </p:nvSpPr>
        <p:spPr bwMode="auto">
          <a:xfrm>
            <a:off x="9078914" y="4100513"/>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15,</a:t>
            </a:r>
            <a:endParaRPr kumimoji="0" lang="en-US" altLang="en-US" sz="1800" b="0" i="0" u="none" strike="noStrike" cap="none" normalizeH="0" baseline="0">
              <a:ln>
                <a:noFill/>
              </a:ln>
              <a:effectLst/>
            </a:endParaRPr>
          </a:p>
        </p:txBody>
      </p:sp>
      <p:sp>
        <p:nvSpPr>
          <p:cNvPr id="2608" name="Rectangle 2609">
            <a:extLst>
              <a:ext uri="{FF2B5EF4-FFF2-40B4-BE49-F238E27FC236}">
                <a16:creationId xmlns:a16="http://schemas.microsoft.com/office/drawing/2014/main" id="{335D8C89-3E68-93D6-9214-D0A5B772F861}"/>
              </a:ext>
            </a:extLst>
          </p:cNvPr>
          <p:cNvSpPr>
            <a:spLocks noChangeArrowheads="1"/>
          </p:cNvSpPr>
          <p:nvPr/>
        </p:nvSpPr>
        <p:spPr bwMode="auto">
          <a:xfrm>
            <a:off x="9226552" y="4100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09" name="Rectangle 2610">
            <a:extLst>
              <a:ext uri="{FF2B5EF4-FFF2-40B4-BE49-F238E27FC236}">
                <a16:creationId xmlns:a16="http://schemas.microsoft.com/office/drawing/2014/main" id="{C78DD90F-7898-58A1-FF71-86E329CEF268}"/>
              </a:ext>
            </a:extLst>
          </p:cNvPr>
          <p:cNvSpPr>
            <a:spLocks noChangeArrowheads="1"/>
          </p:cNvSpPr>
          <p:nvPr/>
        </p:nvSpPr>
        <p:spPr bwMode="auto">
          <a:xfrm>
            <a:off x="9255127" y="4100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610" name="Rectangle 2611">
            <a:extLst>
              <a:ext uri="{FF2B5EF4-FFF2-40B4-BE49-F238E27FC236}">
                <a16:creationId xmlns:a16="http://schemas.microsoft.com/office/drawing/2014/main" id="{7A6FFF9D-8205-90D7-3828-7123F29C2705}"/>
              </a:ext>
            </a:extLst>
          </p:cNvPr>
          <p:cNvSpPr>
            <a:spLocks noChangeArrowheads="1"/>
          </p:cNvSpPr>
          <p:nvPr/>
        </p:nvSpPr>
        <p:spPr bwMode="auto">
          <a:xfrm>
            <a:off x="9285289" y="4100513"/>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hen </a:t>
            </a:r>
            <a:endParaRPr kumimoji="0" lang="en-US" altLang="en-US" sz="1800" b="0" i="0" u="none" strike="noStrike" cap="none" normalizeH="0" baseline="0">
              <a:ln>
                <a:noFill/>
              </a:ln>
              <a:effectLst/>
            </a:endParaRPr>
          </a:p>
        </p:txBody>
      </p:sp>
      <p:sp>
        <p:nvSpPr>
          <p:cNvPr id="2611" name="Rectangle 2612">
            <a:extLst>
              <a:ext uri="{FF2B5EF4-FFF2-40B4-BE49-F238E27FC236}">
                <a16:creationId xmlns:a16="http://schemas.microsoft.com/office/drawing/2014/main" id="{71AFBA5C-FC34-D60F-3681-B8F11F7E283D}"/>
              </a:ext>
            </a:extLst>
          </p:cNvPr>
          <p:cNvSpPr>
            <a:spLocks noChangeArrowheads="1"/>
          </p:cNvSpPr>
          <p:nvPr/>
        </p:nvSpPr>
        <p:spPr bwMode="auto">
          <a:xfrm>
            <a:off x="8307389" y="4241801"/>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ev</a:t>
            </a:r>
            <a:endParaRPr kumimoji="0" lang="en-US" altLang="en-US" sz="1800" b="0" i="0" u="none" strike="noStrike" cap="none" normalizeH="0" baseline="0">
              <a:ln>
                <a:noFill/>
              </a:ln>
              <a:effectLst/>
            </a:endParaRPr>
          </a:p>
        </p:txBody>
      </p:sp>
      <p:sp>
        <p:nvSpPr>
          <p:cNvPr id="2612" name="Rectangle 2613">
            <a:extLst>
              <a:ext uri="{FF2B5EF4-FFF2-40B4-BE49-F238E27FC236}">
                <a16:creationId xmlns:a16="http://schemas.microsoft.com/office/drawing/2014/main" id="{63CD26F4-7FE1-C997-DAED-5FD609FDCF5E}"/>
              </a:ext>
            </a:extLst>
          </p:cNvPr>
          <p:cNvSpPr>
            <a:spLocks noChangeArrowheads="1"/>
          </p:cNvSpPr>
          <p:nvPr/>
        </p:nvSpPr>
        <p:spPr bwMode="auto">
          <a:xfrm>
            <a:off x="8418514" y="4241801"/>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er</a:t>
            </a:r>
            <a:endParaRPr kumimoji="0" lang="en-US" altLang="en-US" sz="1800" b="0" i="0" u="none" strike="noStrike" cap="none" normalizeH="0" baseline="0">
              <a:ln>
                <a:noFill/>
              </a:ln>
              <a:effectLst/>
            </a:endParaRPr>
          </a:p>
        </p:txBody>
      </p:sp>
      <p:sp>
        <p:nvSpPr>
          <p:cNvPr id="2613" name="Rectangle 2614">
            <a:extLst>
              <a:ext uri="{FF2B5EF4-FFF2-40B4-BE49-F238E27FC236}">
                <a16:creationId xmlns:a16="http://schemas.microsoft.com/office/drawing/2014/main" id="{123625AD-E936-8906-2309-919D8FBED8E0}"/>
              </a:ext>
            </a:extLst>
          </p:cNvPr>
          <p:cNvSpPr>
            <a:spLocks noChangeArrowheads="1"/>
          </p:cNvSpPr>
          <p:nvPr/>
        </p:nvSpPr>
        <p:spPr bwMode="auto">
          <a:xfrm>
            <a:off x="8513764" y="4241801"/>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214" name="Rectangle 2616">
            <a:extLst>
              <a:ext uri="{FF2B5EF4-FFF2-40B4-BE49-F238E27FC236}">
                <a16:creationId xmlns:a16="http://schemas.microsoft.com/office/drawing/2014/main" id="{479D2ED2-3F10-732B-DF66-3011F7D780C6}"/>
              </a:ext>
            </a:extLst>
          </p:cNvPr>
          <p:cNvSpPr>
            <a:spLocks noChangeArrowheads="1"/>
          </p:cNvSpPr>
          <p:nvPr/>
        </p:nvSpPr>
        <p:spPr bwMode="auto">
          <a:xfrm>
            <a:off x="8567739" y="4241801"/>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215" name="Rectangle 2617">
            <a:extLst>
              <a:ext uri="{FF2B5EF4-FFF2-40B4-BE49-F238E27FC236}">
                <a16:creationId xmlns:a16="http://schemas.microsoft.com/office/drawing/2014/main" id="{13EA952B-43C0-5794-4296-2FA5EDDAC248}"/>
              </a:ext>
            </a:extLst>
          </p:cNvPr>
          <p:cNvSpPr>
            <a:spLocks noChangeArrowheads="1"/>
          </p:cNvSpPr>
          <p:nvPr/>
        </p:nvSpPr>
        <p:spPr bwMode="auto">
          <a:xfrm>
            <a:off x="8597901" y="4241801"/>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4 </a:t>
            </a:r>
            <a:endParaRPr kumimoji="0" lang="en-US" altLang="en-US" sz="1800" b="0" i="0" u="none" strike="noStrike" cap="none" normalizeH="0" baseline="0">
              <a:ln>
                <a:noFill/>
              </a:ln>
              <a:effectLst/>
            </a:endParaRPr>
          </a:p>
        </p:txBody>
      </p:sp>
      <p:sp>
        <p:nvSpPr>
          <p:cNvPr id="2216" name="Rectangle 2618">
            <a:extLst>
              <a:ext uri="{FF2B5EF4-FFF2-40B4-BE49-F238E27FC236}">
                <a16:creationId xmlns:a16="http://schemas.microsoft.com/office/drawing/2014/main" id="{00EDF394-8AE1-4B0A-C4B4-18F430E71543}"/>
              </a:ext>
            </a:extLst>
          </p:cNvPr>
          <p:cNvSpPr>
            <a:spLocks noChangeArrowheads="1"/>
          </p:cNvSpPr>
          <p:nvPr/>
        </p:nvSpPr>
        <p:spPr bwMode="auto">
          <a:xfrm>
            <a:off x="8685214" y="4241801"/>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2217" name="Rectangle 2619">
            <a:extLst>
              <a:ext uri="{FF2B5EF4-FFF2-40B4-BE49-F238E27FC236}">
                <a16:creationId xmlns:a16="http://schemas.microsoft.com/office/drawing/2014/main" id="{718459A0-81CF-DDF8-49D2-02514D63962E}"/>
              </a:ext>
            </a:extLst>
          </p:cNvPr>
          <p:cNvSpPr>
            <a:spLocks noChangeArrowheads="1"/>
          </p:cNvSpPr>
          <p:nvPr/>
        </p:nvSpPr>
        <p:spPr bwMode="auto">
          <a:xfrm>
            <a:off x="8934451" y="4241801"/>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218" name="Rectangle 2620">
            <a:extLst>
              <a:ext uri="{FF2B5EF4-FFF2-40B4-BE49-F238E27FC236}">
                <a16:creationId xmlns:a16="http://schemas.microsoft.com/office/drawing/2014/main" id="{6B75CFBF-654E-EA1B-902C-02F341F15DC6}"/>
              </a:ext>
            </a:extLst>
          </p:cNvPr>
          <p:cNvSpPr>
            <a:spLocks noChangeArrowheads="1"/>
          </p:cNvSpPr>
          <p:nvPr/>
        </p:nvSpPr>
        <p:spPr bwMode="auto">
          <a:xfrm>
            <a:off x="7908926" y="3890963"/>
            <a:ext cx="1524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Ar</a:t>
            </a:r>
            <a:endParaRPr kumimoji="0" lang="en-US" altLang="en-US" sz="1800" b="0" i="0" u="none" strike="noStrike" cap="none" normalizeH="0" baseline="0">
              <a:ln>
                <a:noFill/>
              </a:ln>
              <a:effectLst/>
            </a:endParaRPr>
          </a:p>
        </p:txBody>
      </p:sp>
      <p:sp>
        <p:nvSpPr>
          <p:cNvPr id="2219" name="Rectangle 2621">
            <a:extLst>
              <a:ext uri="{FF2B5EF4-FFF2-40B4-BE49-F238E27FC236}">
                <a16:creationId xmlns:a16="http://schemas.microsoft.com/office/drawing/2014/main" id="{F2E08E37-D5AB-49E1-D5BA-0968F024288F}"/>
              </a:ext>
            </a:extLst>
          </p:cNvPr>
          <p:cNvSpPr>
            <a:spLocks noChangeArrowheads="1"/>
          </p:cNvSpPr>
          <p:nvPr/>
        </p:nvSpPr>
        <p:spPr bwMode="auto">
          <a:xfrm>
            <a:off x="8059739" y="3890963"/>
            <a:ext cx="1222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m</a:t>
            </a:r>
            <a:endParaRPr kumimoji="0" lang="en-US" altLang="en-US" sz="1800" b="0" i="0" u="none" strike="noStrike" cap="none" normalizeH="0" baseline="0">
              <a:ln>
                <a:noFill/>
              </a:ln>
              <a:effectLst/>
            </a:endParaRPr>
          </a:p>
        </p:txBody>
      </p:sp>
      <p:sp>
        <p:nvSpPr>
          <p:cNvPr id="2220" name="Rectangle 2622">
            <a:extLst>
              <a:ext uri="{FF2B5EF4-FFF2-40B4-BE49-F238E27FC236}">
                <a16:creationId xmlns:a16="http://schemas.microsoft.com/office/drawing/2014/main" id="{801DDB46-580D-9499-6BC3-C1E86C9A9506}"/>
              </a:ext>
            </a:extLst>
          </p:cNvPr>
          <p:cNvSpPr>
            <a:spLocks noChangeArrowheads="1"/>
          </p:cNvSpPr>
          <p:nvPr/>
        </p:nvSpPr>
        <p:spPr bwMode="auto">
          <a:xfrm>
            <a:off x="8181976" y="3890963"/>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221" name="Rectangle 2623">
            <a:extLst>
              <a:ext uri="{FF2B5EF4-FFF2-40B4-BE49-F238E27FC236}">
                <a16:creationId xmlns:a16="http://schemas.microsoft.com/office/drawing/2014/main" id="{3660122D-FB1D-9581-DF87-2D3D2F4D0FA8}"/>
              </a:ext>
            </a:extLst>
          </p:cNvPr>
          <p:cNvSpPr>
            <a:spLocks noChangeArrowheads="1"/>
          </p:cNvSpPr>
          <p:nvPr/>
        </p:nvSpPr>
        <p:spPr bwMode="auto">
          <a:xfrm>
            <a:off x="8220076" y="3890963"/>
            <a:ext cx="1000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C</a:t>
            </a:r>
            <a:endParaRPr kumimoji="0" lang="en-US" altLang="en-US" sz="1800" b="0" i="0" u="none" strike="noStrike" cap="none" normalizeH="0" baseline="0">
              <a:ln>
                <a:noFill/>
              </a:ln>
              <a:effectLst/>
            </a:endParaRPr>
          </a:p>
        </p:txBody>
      </p:sp>
      <p:sp>
        <p:nvSpPr>
          <p:cNvPr id="2222" name="Freeform 2624">
            <a:extLst>
              <a:ext uri="{FF2B5EF4-FFF2-40B4-BE49-F238E27FC236}">
                <a16:creationId xmlns:a16="http://schemas.microsoft.com/office/drawing/2014/main" id="{EC31833F-472C-E81F-96C3-D9B28D5477FC}"/>
              </a:ext>
            </a:extLst>
          </p:cNvPr>
          <p:cNvSpPr>
            <a:spLocks/>
          </p:cNvSpPr>
          <p:nvPr/>
        </p:nvSpPr>
        <p:spPr bwMode="auto">
          <a:xfrm>
            <a:off x="9969501" y="1779588"/>
            <a:ext cx="1512888" cy="296863"/>
          </a:xfrm>
          <a:custGeom>
            <a:avLst/>
            <a:gdLst>
              <a:gd name="T0" fmla="*/ 56 w 1707"/>
              <a:gd name="T1" fmla="*/ 0 h 334"/>
              <a:gd name="T2" fmla="*/ 56 w 1707"/>
              <a:gd name="T3" fmla="*/ 0 h 334"/>
              <a:gd name="T4" fmla="*/ 1651 w 1707"/>
              <a:gd name="T5" fmla="*/ 0 h 334"/>
              <a:gd name="T6" fmla="*/ 1707 w 1707"/>
              <a:gd name="T7" fmla="*/ 56 h 334"/>
              <a:gd name="T8" fmla="*/ 1707 w 1707"/>
              <a:gd name="T9" fmla="*/ 334 h 334"/>
              <a:gd name="T10" fmla="*/ 0 w 1707"/>
              <a:gd name="T11" fmla="*/ 334 h 334"/>
              <a:gd name="T12" fmla="*/ 0 w 1707"/>
              <a:gd name="T13" fmla="*/ 56 h 334"/>
              <a:gd name="T14" fmla="*/ 56 w 1707"/>
              <a:gd name="T15" fmla="*/ 0 h 334"/>
              <a:gd name="T16" fmla="*/ 56 w 1707"/>
              <a:gd name="T17"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34">
                <a:moveTo>
                  <a:pt x="56" y="0"/>
                </a:moveTo>
                <a:lnTo>
                  <a:pt x="56" y="0"/>
                </a:lnTo>
                <a:lnTo>
                  <a:pt x="1651" y="0"/>
                </a:lnTo>
                <a:cubicBezTo>
                  <a:pt x="1682" y="0"/>
                  <a:pt x="1707" y="25"/>
                  <a:pt x="1707" y="56"/>
                </a:cubicBezTo>
                <a:lnTo>
                  <a:pt x="1707" y="334"/>
                </a:lnTo>
                <a:lnTo>
                  <a:pt x="0" y="334"/>
                </a:lnTo>
                <a:lnTo>
                  <a:pt x="0" y="56"/>
                </a:lnTo>
                <a:cubicBezTo>
                  <a:pt x="0" y="25"/>
                  <a:pt x="25" y="0"/>
                  <a:pt x="56" y="0"/>
                </a:cubicBezTo>
                <a:lnTo>
                  <a:pt x="56" y="0"/>
                </a:lnTo>
                <a:close/>
              </a:path>
            </a:pathLst>
          </a:custGeom>
          <a:solidFill>
            <a:schemeClr val="accent1"/>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223" name="Freeform 2625">
            <a:extLst>
              <a:ext uri="{FF2B5EF4-FFF2-40B4-BE49-F238E27FC236}">
                <a16:creationId xmlns:a16="http://schemas.microsoft.com/office/drawing/2014/main" id="{B75F0FD0-5740-2389-AE37-1D497DD4E21F}"/>
              </a:ext>
            </a:extLst>
          </p:cNvPr>
          <p:cNvSpPr>
            <a:spLocks/>
          </p:cNvSpPr>
          <p:nvPr/>
        </p:nvSpPr>
        <p:spPr bwMode="auto">
          <a:xfrm>
            <a:off x="9969501" y="1779588"/>
            <a:ext cx="1512888" cy="296863"/>
          </a:xfrm>
          <a:custGeom>
            <a:avLst/>
            <a:gdLst>
              <a:gd name="T0" fmla="*/ 56 w 1707"/>
              <a:gd name="T1" fmla="*/ 0 h 334"/>
              <a:gd name="T2" fmla="*/ 56 w 1707"/>
              <a:gd name="T3" fmla="*/ 0 h 334"/>
              <a:gd name="T4" fmla="*/ 1651 w 1707"/>
              <a:gd name="T5" fmla="*/ 0 h 334"/>
              <a:gd name="T6" fmla="*/ 1707 w 1707"/>
              <a:gd name="T7" fmla="*/ 56 h 334"/>
              <a:gd name="T8" fmla="*/ 1707 w 1707"/>
              <a:gd name="T9" fmla="*/ 334 h 334"/>
              <a:gd name="T10" fmla="*/ 0 w 1707"/>
              <a:gd name="T11" fmla="*/ 334 h 334"/>
              <a:gd name="T12" fmla="*/ 0 w 1707"/>
              <a:gd name="T13" fmla="*/ 56 h 334"/>
              <a:gd name="T14" fmla="*/ 56 w 1707"/>
              <a:gd name="T15" fmla="*/ 0 h 334"/>
              <a:gd name="T16" fmla="*/ 56 w 1707"/>
              <a:gd name="T17"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34">
                <a:moveTo>
                  <a:pt x="56" y="0"/>
                </a:moveTo>
                <a:lnTo>
                  <a:pt x="56" y="0"/>
                </a:lnTo>
                <a:lnTo>
                  <a:pt x="1651" y="0"/>
                </a:lnTo>
                <a:cubicBezTo>
                  <a:pt x="1682" y="0"/>
                  <a:pt x="1707" y="25"/>
                  <a:pt x="1707" y="56"/>
                </a:cubicBezTo>
                <a:lnTo>
                  <a:pt x="1707" y="334"/>
                </a:lnTo>
                <a:lnTo>
                  <a:pt x="0" y="334"/>
                </a:lnTo>
                <a:lnTo>
                  <a:pt x="0" y="56"/>
                </a:lnTo>
                <a:cubicBezTo>
                  <a:pt x="0" y="25"/>
                  <a:pt x="25" y="0"/>
                  <a:pt x="56" y="0"/>
                </a:cubicBezTo>
                <a:lnTo>
                  <a:pt x="56"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224" name="Rectangle 2626">
            <a:extLst>
              <a:ext uri="{FF2B5EF4-FFF2-40B4-BE49-F238E27FC236}">
                <a16:creationId xmlns:a16="http://schemas.microsoft.com/office/drawing/2014/main" id="{76D8A3D0-D6FA-4EEE-1D81-88206C1C339A}"/>
              </a:ext>
            </a:extLst>
          </p:cNvPr>
          <p:cNvSpPr>
            <a:spLocks noChangeArrowheads="1"/>
          </p:cNvSpPr>
          <p:nvPr/>
        </p:nvSpPr>
        <p:spPr bwMode="auto">
          <a:xfrm>
            <a:off x="10161589" y="1843088"/>
            <a:ext cx="1365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err="1">
                <a:ln>
                  <a:noFill/>
                </a:ln>
                <a:solidFill>
                  <a:schemeClr val="bg1"/>
                </a:solidFill>
                <a:effectLst/>
                <a:latin typeface="Arial Narrow" panose="020B0606020202030204" pitchFamily="34" charset="0"/>
              </a:rPr>
              <a:t>Pr</a:t>
            </a:r>
            <a:endParaRPr kumimoji="0" lang="en-US" altLang="en-US" sz="1800" b="0" i="0" u="none" strike="noStrike" cap="none" normalizeH="0" baseline="0" dirty="0">
              <a:ln>
                <a:noFill/>
              </a:ln>
              <a:solidFill>
                <a:schemeClr val="bg1"/>
              </a:solidFill>
              <a:effectLst/>
            </a:endParaRPr>
          </a:p>
        </p:txBody>
      </p:sp>
      <p:sp>
        <p:nvSpPr>
          <p:cNvPr id="2225" name="Rectangle 2627">
            <a:extLst>
              <a:ext uri="{FF2B5EF4-FFF2-40B4-BE49-F238E27FC236}">
                <a16:creationId xmlns:a16="http://schemas.microsoft.com/office/drawing/2014/main" id="{C92546D4-0579-9951-2815-CE3CD6257225}"/>
              </a:ext>
            </a:extLst>
          </p:cNvPr>
          <p:cNvSpPr>
            <a:spLocks noChangeArrowheads="1"/>
          </p:cNvSpPr>
          <p:nvPr/>
        </p:nvSpPr>
        <p:spPr bwMode="auto">
          <a:xfrm>
            <a:off x="10298114" y="1843088"/>
            <a:ext cx="301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2226" name="Rectangle 2628">
            <a:extLst>
              <a:ext uri="{FF2B5EF4-FFF2-40B4-BE49-F238E27FC236}">
                <a16:creationId xmlns:a16="http://schemas.microsoft.com/office/drawing/2014/main" id="{3C36E57F-EBEB-00BE-9901-AEBADBEEF291}"/>
              </a:ext>
            </a:extLst>
          </p:cNvPr>
          <p:cNvSpPr>
            <a:spLocks noChangeArrowheads="1"/>
          </p:cNvSpPr>
          <p:nvPr/>
        </p:nvSpPr>
        <p:spPr bwMode="auto">
          <a:xfrm>
            <a:off x="10328276" y="1843088"/>
            <a:ext cx="114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m</a:t>
            </a:r>
            <a:endParaRPr kumimoji="0" lang="en-US" altLang="en-US" sz="1800" b="0" i="0" u="none" strike="noStrike" cap="none" normalizeH="0" baseline="0">
              <a:ln>
                <a:noFill/>
              </a:ln>
              <a:solidFill>
                <a:schemeClr val="bg1"/>
              </a:solidFill>
              <a:effectLst/>
            </a:endParaRPr>
          </a:p>
        </p:txBody>
      </p:sp>
      <p:sp>
        <p:nvSpPr>
          <p:cNvPr id="2227" name="Rectangle 2629">
            <a:extLst>
              <a:ext uri="{FF2B5EF4-FFF2-40B4-BE49-F238E27FC236}">
                <a16:creationId xmlns:a16="http://schemas.microsoft.com/office/drawing/2014/main" id="{EFF73160-7832-E08B-B207-38569A4D4C00}"/>
              </a:ext>
            </a:extLst>
          </p:cNvPr>
          <p:cNvSpPr>
            <a:spLocks noChangeArrowheads="1"/>
          </p:cNvSpPr>
          <p:nvPr/>
        </p:nvSpPr>
        <p:spPr bwMode="auto">
          <a:xfrm>
            <a:off x="10440989"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2228" name="Rectangle 2630">
            <a:extLst>
              <a:ext uri="{FF2B5EF4-FFF2-40B4-BE49-F238E27FC236}">
                <a16:creationId xmlns:a16="http://schemas.microsoft.com/office/drawing/2014/main" id="{B41EE9D3-502E-160B-B7F0-43FC52034066}"/>
              </a:ext>
            </a:extLst>
          </p:cNvPr>
          <p:cNvSpPr>
            <a:spLocks noChangeArrowheads="1"/>
          </p:cNvSpPr>
          <p:nvPr/>
        </p:nvSpPr>
        <p:spPr bwMode="auto">
          <a:xfrm>
            <a:off x="10517189" y="1843088"/>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2229" name="Rectangle 2631">
            <a:extLst>
              <a:ext uri="{FF2B5EF4-FFF2-40B4-BE49-F238E27FC236}">
                <a16:creationId xmlns:a16="http://schemas.microsoft.com/office/drawing/2014/main" id="{BC3D7AE5-24E7-F599-FDDE-2CED3AE7D005}"/>
              </a:ext>
            </a:extLst>
          </p:cNvPr>
          <p:cNvSpPr>
            <a:spLocks noChangeArrowheads="1"/>
          </p:cNvSpPr>
          <p:nvPr/>
        </p:nvSpPr>
        <p:spPr bwMode="auto">
          <a:xfrm>
            <a:off x="10563226" y="18430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y</a:t>
            </a:r>
            <a:endParaRPr kumimoji="0" lang="en-US" altLang="en-US" sz="1800" b="0" i="0" u="none" strike="noStrike" cap="none" normalizeH="0" baseline="0">
              <a:ln>
                <a:noFill/>
              </a:ln>
              <a:solidFill>
                <a:schemeClr val="bg1"/>
              </a:solidFill>
              <a:effectLst/>
            </a:endParaRPr>
          </a:p>
        </p:txBody>
      </p:sp>
      <p:sp>
        <p:nvSpPr>
          <p:cNvPr id="2230" name="Rectangle 2632">
            <a:extLst>
              <a:ext uri="{FF2B5EF4-FFF2-40B4-BE49-F238E27FC236}">
                <a16:creationId xmlns:a16="http://schemas.microsoft.com/office/drawing/2014/main" id="{A702BF25-3C20-F0FA-7351-58E0A36B3DF3}"/>
              </a:ext>
            </a:extLst>
          </p:cNvPr>
          <p:cNvSpPr>
            <a:spLocks noChangeArrowheads="1"/>
          </p:cNvSpPr>
          <p:nvPr/>
        </p:nvSpPr>
        <p:spPr bwMode="auto">
          <a:xfrm>
            <a:off x="10631489" y="18430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2231" name="Rectangle 2633">
            <a:extLst>
              <a:ext uri="{FF2B5EF4-FFF2-40B4-BE49-F238E27FC236}">
                <a16:creationId xmlns:a16="http://schemas.microsoft.com/office/drawing/2014/main" id="{76D6E9EB-534E-C92F-468F-CCBF3160B02E}"/>
              </a:ext>
            </a:extLst>
          </p:cNvPr>
          <p:cNvSpPr>
            <a:spLocks noChangeArrowheads="1"/>
          </p:cNvSpPr>
          <p:nvPr/>
        </p:nvSpPr>
        <p:spPr bwMode="auto">
          <a:xfrm>
            <a:off x="10669589" y="1843088"/>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En</a:t>
            </a:r>
            <a:endParaRPr kumimoji="0" lang="en-US" altLang="en-US" sz="1800" b="0" i="0" u="none" strike="noStrike" cap="none" normalizeH="0" baseline="0">
              <a:ln>
                <a:noFill/>
              </a:ln>
              <a:solidFill>
                <a:schemeClr val="bg1"/>
              </a:solidFill>
              <a:effectLst/>
            </a:endParaRPr>
          </a:p>
        </p:txBody>
      </p:sp>
      <p:sp>
        <p:nvSpPr>
          <p:cNvPr id="2232" name="Rectangle 2634">
            <a:extLst>
              <a:ext uri="{FF2B5EF4-FFF2-40B4-BE49-F238E27FC236}">
                <a16:creationId xmlns:a16="http://schemas.microsoft.com/office/drawing/2014/main" id="{EBE7EA99-959B-03C2-EFF3-0037BECD6305}"/>
              </a:ext>
            </a:extLst>
          </p:cNvPr>
          <p:cNvSpPr>
            <a:spLocks noChangeArrowheads="1"/>
          </p:cNvSpPr>
          <p:nvPr/>
        </p:nvSpPr>
        <p:spPr bwMode="auto">
          <a:xfrm>
            <a:off x="10834689"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2233" name="Rectangle 2635">
            <a:extLst>
              <a:ext uri="{FF2B5EF4-FFF2-40B4-BE49-F238E27FC236}">
                <a16:creationId xmlns:a16="http://schemas.microsoft.com/office/drawing/2014/main" id="{69F4FEFD-FD93-FA08-FCA6-1F35377CC8FD}"/>
              </a:ext>
            </a:extLst>
          </p:cNvPr>
          <p:cNvSpPr>
            <a:spLocks noChangeArrowheads="1"/>
          </p:cNvSpPr>
          <p:nvPr/>
        </p:nvSpPr>
        <p:spPr bwMode="auto">
          <a:xfrm>
            <a:off x="10910889"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p</a:t>
            </a:r>
            <a:endParaRPr kumimoji="0" lang="en-US" altLang="en-US" sz="1800" b="0" i="0" u="none" strike="noStrike" cap="none" normalizeH="0" baseline="0">
              <a:ln>
                <a:noFill/>
              </a:ln>
              <a:solidFill>
                <a:schemeClr val="bg1"/>
              </a:solidFill>
              <a:effectLst/>
            </a:endParaRPr>
          </a:p>
        </p:txBody>
      </p:sp>
      <p:sp>
        <p:nvSpPr>
          <p:cNvPr id="2234" name="Rectangle 2636">
            <a:extLst>
              <a:ext uri="{FF2B5EF4-FFF2-40B4-BE49-F238E27FC236}">
                <a16:creationId xmlns:a16="http://schemas.microsoft.com/office/drawing/2014/main" id="{FA4412CD-71DC-19CC-EE74-9C0A897B0E00}"/>
              </a:ext>
            </a:extLst>
          </p:cNvPr>
          <p:cNvSpPr>
            <a:spLocks noChangeArrowheads="1"/>
          </p:cNvSpPr>
          <p:nvPr/>
        </p:nvSpPr>
        <p:spPr bwMode="auto">
          <a:xfrm>
            <a:off x="10985501"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o</a:t>
            </a:r>
            <a:endParaRPr kumimoji="0" lang="en-US" altLang="en-US" sz="1800" b="0" i="0" u="none" strike="noStrike" cap="none" normalizeH="0" baseline="0">
              <a:ln>
                <a:noFill/>
              </a:ln>
              <a:solidFill>
                <a:schemeClr val="bg1"/>
              </a:solidFill>
              <a:effectLst/>
            </a:endParaRPr>
          </a:p>
        </p:txBody>
      </p:sp>
      <p:sp>
        <p:nvSpPr>
          <p:cNvPr id="2235" name="Rectangle 2637">
            <a:extLst>
              <a:ext uri="{FF2B5EF4-FFF2-40B4-BE49-F238E27FC236}">
                <a16:creationId xmlns:a16="http://schemas.microsoft.com/office/drawing/2014/main" id="{60EA127E-875B-A8BF-AB71-0753069B4257}"/>
              </a:ext>
            </a:extLst>
          </p:cNvPr>
          <p:cNvSpPr>
            <a:spLocks noChangeArrowheads="1"/>
          </p:cNvSpPr>
          <p:nvPr/>
        </p:nvSpPr>
        <p:spPr bwMode="auto">
          <a:xfrm>
            <a:off x="11060114" y="1843088"/>
            <a:ext cx="301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2236" name="Rectangle 2638">
            <a:extLst>
              <a:ext uri="{FF2B5EF4-FFF2-40B4-BE49-F238E27FC236}">
                <a16:creationId xmlns:a16="http://schemas.microsoft.com/office/drawing/2014/main" id="{EE08B5B8-0B62-1A6B-F055-CA4CACD51D5A}"/>
              </a:ext>
            </a:extLst>
          </p:cNvPr>
          <p:cNvSpPr>
            <a:spLocks noChangeArrowheads="1"/>
          </p:cNvSpPr>
          <p:nvPr/>
        </p:nvSpPr>
        <p:spPr bwMode="auto">
          <a:xfrm>
            <a:off x="11090276"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2237" name="Rectangle 2639">
            <a:extLst>
              <a:ext uri="{FF2B5EF4-FFF2-40B4-BE49-F238E27FC236}">
                <a16:creationId xmlns:a16="http://schemas.microsoft.com/office/drawing/2014/main" id="{AA99ADE5-EAAB-6781-4FB6-7D6D5DE281E6}"/>
              </a:ext>
            </a:extLst>
          </p:cNvPr>
          <p:cNvSpPr>
            <a:spLocks noChangeArrowheads="1"/>
          </p:cNvSpPr>
          <p:nvPr/>
        </p:nvSpPr>
        <p:spPr bwMode="auto">
          <a:xfrm>
            <a:off x="11164889" y="18430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solidFill>
                  <a:schemeClr val="bg1"/>
                </a:solidFill>
                <a:effectLst/>
                <a:latin typeface="Arial Narrow" panose="020B0606020202030204" pitchFamily="34" charset="0"/>
              </a:rPr>
              <a:t>t</a:t>
            </a:r>
            <a:endParaRPr kumimoji="0" lang="en-US" altLang="en-US" sz="1800" b="0" i="0" u="none" strike="noStrike" cap="none" normalizeH="0" baseline="0" dirty="0">
              <a:ln>
                <a:noFill/>
              </a:ln>
              <a:solidFill>
                <a:schemeClr val="bg1"/>
              </a:solidFill>
              <a:effectLst/>
            </a:endParaRPr>
          </a:p>
        </p:txBody>
      </p:sp>
      <p:sp>
        <p:nvSpPr>
          <p:cNvPr id="2238" name="Rectangle 2640">
            <a:extLst>
              <a:ext uri="{FF2B5EF4-FFF2-40B4-BE49-F238E27FC236}">
                <a16:creationId xmlns:a16="http://schemas.microsoft.com/office/drawing/2014/main" id="{2D2B293D-FF55-A558-03BC-1494BFD31A66}"/>
              </a:ext>
            </a:extLst>
          </p:cNvPr>
          <p:cNvSpPr>
            <a:spLocks noChangeArrowheads="1"/>
          </p:cNvSpPr>
          <p:nvPr/>
        </p:nvSpPr>
        <p:spPr bwMode="auto">
          <a:xfrm>
            <a:off x="11204576" y="18430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2239" name="Freeform 2641">
            <a:extLst>
              <a:ext uri="{FF2B5EF4-FFF2-40B4-BE49-F238E27FC236}">
                <a16:creationId xmlns:a16="http://schemas.microsoft.com/office/drawing/2014/main" id="{FD86A8A4-6C8C-05D2-9D71-46D9E9F4DF3A}"/>
              </a:ext>
            </a:extLst>
          </p:cNvPr>
          <p:cNvSpPr>
            <a:spLocks/>
          </p:cNvSpPr>
          <p:nvPr/>
        </p:nvSpPr>
        <p:spPr bwMode="auto">
          <a:xfrm>
            <a:off x="6618288" y="4424363"/>
            <a:ext cx="2943225" cy="260350"/>
          </a:xfrm>
          <a:custGeom>
            <a:avLst/>
            <a:gdLst>
              <a:gd name="T0" fmla="*/ 0 w 3320"/>
              <a:gd name="T1" fmla="*/ 0 h 294"/>
              <a:gd name="T2" fmla="*/ 0 w 3320"/>
              <a:gd name="T3" fmla="*/ 0 h 294"/>
              <a:gd name="T4" fmla="*/ 3320 w 3320"/>
              <a:gd name="T5" fmla="*/ 0 h 294"/>
              <a:gd name="T6" fmla="*/ 3320 w 3320"/>
              <a:gd name="T7" fmla="*/ 294 h 294"/>
              <a:gd name="T8" fmla="*/ 0 w 3320"/>
              <a:gd name="T9" fmla="*/ 294 h 294"/>
              <a:gd name="T10" fmla="*/ 0 w 3320"/>
              <a:gd name="T11" fmla="*/ 0 h 294"/>
            </a:gdLst>
            <a:ahLst/>
            <a:cxnLst>
              <a:cxn ang="0">
                <a:pos x="T0" y="T1"/>
              </a:cxn>
              <a:cxn ang="0">
                <a:pos x="T2" y="T3"/>
              </a:cxn>
              <a:cxn ang="0">
                <a:pos x="T4" y="T5"/>
              </a:cxn>
              <a:cxn ang="0">
                <a:pos x="T6" y="T7"/>
              </a:cxn>
              <a:cxn ang="0">
                <a:pos x="T8" y="T9"/>
              </a:cxn>
              <a:cxn ang="0">
                <a:pos x="T10" y="T11"/>
              </a:cxn>
            </a:cxnLst>
            <a:rect l="0" t="0" r="r" b="b"/>
            <a:pathLst>
              <a:path w="3320" h="294">
                <a:moveTo>
                  <a:pt x="0" y="0"/>
                </a:moveTo>
                <a:lnTo>
                  <a:pt x="0" y="0"/>
                </a:lnTo>
                <a:lnTo>
                  <a:pt x="3320" y="0"/>
                </a:lnTo>
                <a:lnTo>
                  <a:pt x="3320" y="294"/>
                </a:lnTo>
                <a:lnTo>
                  <a:pt x="0" y="294"/>
                </a:lnTo>
                <a:lnTo>
                  <a:pt x="0" y="0"/>
                </a:lnTo>
                <a:close/>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1" name="Rectangle 2643">
            <a:extLst>
              <a:ext uri="{FF2B5EF4-FFF2-40B4-BE49-F238E27FC236}">
                <a16:creationId xmlns:a16="http://schemas.microsoft.com/office/drawing/2014/main" id="{38A5785C-0871-CA6E-5C1F-56C4DA6FBE02}"/>
              </a:ext>
            </a:extLst>
          </p:cNvPr>
          <p:cNvSpPr>
            <a:spLocks noChangeArrowheads="1"/>
          </p:cNvSpPr>
          <p:nvPr/>
        </p:nvSpPr>
        <p:spPr bwMode="auto">
          <a:xfrm>
            <a:off x="6727826" y="4483101"/>
            <a:ext cx="1603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Op</a:t>
            </a:r>
            <a:endParaRPr kumimoji="0" lang="en-US" altLang="en-US" sz="1800" b="0" i="0" u="none" strike="noStrike" cap="none" normalizeH="0" baseline="0">
              <a:ln>
                <a:noFill/>
              </a:ln>
              <a:effectLst/>
            </a:endParaRPr>
          </a:p>
        </p:txBody>
      </p:sp>
      <p:sp>
        <p:nvSpPr>
          <p:cNvPr id="2242" name="Rectangle 2644">
            <a:extLst>
              <a:ext uri="{FF2B5EF4-FFF2-40B4-BE49-F238E27FC236}">
                <a16:creationId xmlns:a16="http://schemas.microsoft.com/office/drawing/2014/main" id="{DF58C7AD-E4EA-3189-9B95-5DECC96AAB4C}"/>
              </a:ext>
            </a:extLst>
          </p:cNvPr>
          <p:cNvSpPr>
            <a:spLocks noChangeArrowheads="1"/>
          </p:cNvSpPr>
          <p:nvPr/>
        </p:nvSpPr>
        <p:spPr bwMode="auto">
          <a:xfrm>
            <a:off x="6888163" y="4483101"/>
            <a:ext cx="698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ti</a:t>
            </a:r>
            <a:endParaRPr kumimoji="0" lang="en-US" altLang="en-US" sz="1800" b="0" i="0" u="none" strike="noStrike" cap="none" normalizeH="0" baseline="0">
              <a:ln>
                <a:noFill/>
              </a:ln>
              <a:effectLst/>
            </a:endParaRPr>
          </a:p>
        </p:txBody>
      </p:sp>
      <p:sp>
        <p:nvSpPr>
          <p:cNvPr id="2243" name="Rectangle 2645">
            <a:extLst>
              <a:ext uri="{FF2B5EF4-FFF2-40B4-BE49-F238E27FC236}">
                <a16:creationId xmlns:a16="http://schemas.microsoft.com/office/drawing/2014/main" id="{DAC67D6F-CE01-9281-E6FC-8F06AA595F07}"/>
              </a:ext>
            </a:extLst>
          </p:cNvPr>
          <p:cNvSpPr>
            <a:spLocks noChangeArrowheads="1"/>
          </p:cNvSpPr>
          <p:nvPr/>
        </p:nvSpPr>
        <p:spPr bwMode="auto">
          <a:xfrm>
            <a:off x="6958013" y="4483101"/>
            <a:ext cx="698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o</a:t>
            </a:r>
            <a:endParaRPr kumimoji="0" lang="en-US" altLang="en-US" sz="1800" b="0" i="0" u="none" strike="noStrike" cap="none" normalizeH="0" baseline="0">
              <a:ln>
                <a:noFill/>
              </a:ln>
              <a:effectLst/>
            </a:endParaRPr>
          </a:p>
        </p:txBody>
      </p:sp>
      <p:sp>
        <p:nvSpPr>
          <p:cNvPr id="2244" name="Rectangle 2646">
            <a:extLst>
              <a:ext uri="{FF2B5EF4-FFF2-40B4-BE49-F238E27FC236}">
                <a16:creationId xmlns:a16="http://schemas.microsoft.com/office/drawing/2014/main" id="{27A658A0-C56C-7DF2-61C8-E2064F0E5A18}"/>
              </a:ext>
            </a:extLst>
          </p:cNvPr>
          <p:cNvSpPr>
            <a:spLocks noChangeArrowheads="1"/>
          </p:cNvSpPr>
          <p:nvPr/>
        </p:nvSpPr>
        <p:spPr bwMode="auto">
          <a:xfrm>
            <a:off x="7029451" y="4483101"/>
            <a:ext cx="698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n</a:t>
            </a:r>
            <a:endParaRPr kumimoji="0" lang="en-US" altLang="en-US" sz="1800" b="0" i="0" u="none" strike="noStrike" cap="none" normalizeH="0" baseline="0">
              <a:ln>
                <a:noFill/>
              </a:ln>
              <a:effectLst/>
            </a:endParaRPr>
          </a:p>
        </p:txBody>
      </p:sp>
      <p:sp>
        <p:nvSpPr>
          <p:cNvPr id="2245" name="Rectangle 2647">
            <a:extLst>
              <a:ext uri="{FF2B5EF4-FFF2-40B4-BE49-F238E27FC236}">
                <a16:creationId xmlns:a16="http://schemas.microsoft.com/office/drawing/2014/main" id="{DEB6F47F-163A-19B9-4CF3-6497CC0D1251}"/>
              </a:ext>
            </a:extLst>
          </p:cNvPr>
          <p:cNvSpPr>
            <a:spLocks noChangeArrowheads="1"/>
          </p:cNvSpPr>
          <p:nvPr/>
        </p:nvSpPr>
        <p:spPr bwMode="auto">
          <a:xfrm>
            <a:off x="7100888" y="44831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246" name="Rectangle 2648">
            <a:extLst>
              <a:ext uri="{FF2B5EF4-FFF2-40B4-BE49-F238E27FC236}">
                <a16:creationId xmlns:a16="http://schemas.microsoft.com/office/drawing/2014/main" id="{CD1BC713-4D18-B305-F9D2-26D9060BE9AD}"/>
              </a:ext>
            </a:extLst>
          </p:cNvPr>
          <p:cNvSpPr>
            <a:spLocks noChangeArrowheads="1"/>
          </p:cNvSpPr>
          <p:nvPr/>
        </p:nvSpPr>
        <p:spPr bwMode="auto">
          <a:xfrm>
            <a:off x="7165976" y="44831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l</a:t>
            </a:r>
            <a:endParaRPr kumimoji="0" lang="en-US" altLang="en-US" sz="1800" b="0" i="0" u="none" strike="noStrike" cap="none" normalizeH="0" baseline="0">
              <a:ln>
                <a:noFill/>
              </a:ln>
              <a:effectLst/>
            </a:endParaRPr>
          </a:p>
        </p:txBody>
      </p:sp>
      <p:sp>
        <p:nvSpPr>
          <p:cNvPr id="2247" name="Rectangle 2649">
            <a:extLst>
              <a:ext uri="{FF2B5EF4-FFF2-40B4-BE49-F238E27FC236}">
                <a16:creationId xmlns:a16="http://schemas.microsoft.com/office/drawing/2014/main" id="{C9898879-D80B-EF49-5AD8-54F645D65091}"/>
              </a:ext>
            </a:extLst>
          </p:cNvPr>
          <p:cNvSpPr>
            <a:spLocks noChangeArrowheads="1"/>
          </p:cNvSpPr>
          <p:nvPr/>
        </p:nvSpPr>
        <p:spPr bwMode="auto">
          <a:xfrm>
            <a:off x="7197726" y="44831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248" name="Rectangle 2650">
            <a:extLst>
              <a:ext uri="{FF2B5EF4-FFF2-40B4-BE49-F238E27FC236}">
                <a16:creationId xmlns:a16="http://schemas.microsoft.com/office/drawing/2014/main" id="{8A28AAD6-F1A6-212E-F04B-69A36644C2A9}"/>
              </a:ext>
            </a:extLst>
          </p:cNvPr>
          <p:cNvSpPr>
            <a:spLocks noChangeArrowheads="1"/>
          </p:cNvSpPr>
          <p:nvPr/>
        </p:nvSpPr>
        <p:spPr bwMode="auto">
          <a:xfrm>
            <a:off x="7231063" y="44831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c</a:t>
            </a:r>
            <a:endParaRPr kumimoji="0" lang="en-US" altLang="en-US" sz="1800" b="0" i="0" u="none" strike="noStrike" cap="none" normalizeH="0" baseline="0">
              <a:ln>
                <a:noFill/>
              </a:ln>
              <a:effectLst/>
            </a:endParaRPr>
          </a:p>
        </p:txBody>
      </p:sp>
      <p:sp>
        <p:nvSpPr>
          <p:cNvPr id="2249" name="Rectangle 2651">
            <a:extLst>
              <a:ext uri="{FF2B5EF4-FFF2-40B4-BE49-F238E27FC236}">
                <a16:creationId xmlns:a16="http://schemas.microsoft.com/office/drawing/2014/main" id="{53F78C18-315C-8113-B34B-E0BE87A3B4E8}"/>
              </a:ext>
            </a:extLst>
          </p:cNvPr>
          <p:cNvSpPr>
            <a:spLocks noChangeArrowheads="1"/>
          </p:cNvSpPr>
          <p:nvPr/>
        </p:nvSpPr>
        <p:spPr bwMode="auto">
          <a:xfrm>
            <a:off x="7294563" y="4483101"/>
            <a:ext cx="444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2250" name="Rectangle 2652">
            <a:extLst>
              <a:ext uri="{FF2B5EF4-FFF2-40B4-BE49-F238E27FC236}">
                <a16:creationId xmlns:a16="http://schemas.microsoft.com/office/drawing/2014/main" id="{ED887D01-1BAE-369F-7995-2303921CAAA5}"/>
              </a:ext>
            </a:extLst>
          </p:cNvPr>
          <p:cNvSpPr>
            <a:spLocks noChangeArrowheads="1"/>
          </p:cNvSpPr>
          <p:nvPr/>
        </p:nvSpPr>
        <p:spPr bwMode="auto">
          <a:xfrm>
            <a:off x="7340601" y="4483101"/>
            <a:ext cx="698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o</a:t>
            </a:r>
            <a:endParaRPr kumimoji="0" lang="en-US" altLang="en-US" sz="1800" b="0" i="0" u="none" strike="noStrike" cap="none" normalizeH="0" baseline="0">
              <a:ln>
                <a:noFill/>
              </a:ln>
              <a:effectLst/>
            </a:endParaRPr>
          </a:p>
        </p:txBody>
      </p:sp>
      <p:sp>
        <p:nvSpPr>
          <p:cNvPr id="2251" name="Rectangle 2653">
            <a:extLst>
              <a:ext uri="{FF2B5EF4-FFF2-40B4-BE49-F238E27FC236}">
                <a16:creationId xmlns:a16="http://schemas.microsoft.com/office/drawing/2014/main" id="{077046A9-3402-356A-D97D-34ED95D4B27B}"/>
              </a:ext>
            </a:extLst>
          </p:cNvPr>
          <p:cNvSpPr>
            <a:spLocks noChangeArrowheads="1"/>
          </p:cNvSpPr>
          <p:nvPr/>
        </p:nvSpPr>
        <p:spPr bwMode="auto">
          <a:xfrm>
            <a:off x="7412038" y="44831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s</a:t>
            </a:r>
            <a:endParaRPr kumimoji="0" lang="en-US" altLang="en-US" sz="1800" b="0" i="0" u="none" strike="noStrike" cap="none" normalizeH="0" baseline="0">
              <a:ln>
                <a:noFill/>
              </a:ln>
              <a:effectLst/>
            </a:endParaRPr>
          </a:p>
        </p:txBody>
      </p:sp>
      <p:sp>
        <p:nvSpPr>
          <p:cNvPr id="2252" name="Rectangle 2654">
            <a:extLst>
              <a:ext uri="{FF2B5EF4-FFF2-40B4-BE49-F238E27FC236}">
                <a16:creationId xmlns:a16="http://schemas.microsoft.com/office/drawing/2014/main" id="{E5522C55-137D-9F65-C1B2-94B447955826}"/>
              </a:ext>
            </a:extLst>
          </p:cNvPr>
          <p:cNvSpPr>
            <a:spLocks noChangeArrowheads="1"/>
          </p:cNvSpPr>
          <p:nvPr/>
        </p:nvSpPr>
        <p:spPr bwMode="auto">
          <a:xfrm>
            <a:off x="7477126" y="44831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s</a:t>
            </a:r>
            <a:endParaRPr kumimoji="0" lang="en-US" altLang="en-US" sz="1800" b="0" i="0" u="none" strike="noStrike" cap="none" normalizeH="0" baseline="0">
              <a:ln>
                <a:noFill/>
              </a:ln>
              <a:effectLst/>
            </a:endParaRPr>
          </a:p>
        </p:txBody>
      </p:sp>
      <p:sp>
        <p:nvSpPr>
          <p:cNvPr id="2253" name="Rectangle 2655">
            <a:extLst>
              <a:ext uri="{FF2B5EF4-FFF2-40B4-BE49-F238E27FC236}">
                <a16:creationId xmlns:a16="http://schemas.microsoft.com/office/drawing/2014/main" id="{ED009061-108C-9663-88FF-BC49B8809F08}"/>
              </a:ext>
            </a:extLst>
          </p:cNvPr>
          <p:cNvSpPr>
            <a:spLocks noChangeArrowheads="1"/>
          </p:cNvSpPr>
          <p:nvPr/>
        </p:nvSpPr>
        <p:spPr bwMode="auto">
          <a:xfrm>
            <a:off x="7542213" y="4483101"/>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a:t>
            </a:r>
            <a:endParaRPr kumimoji="0" lang="en-US" altLang="en-US" sz="1800" b="0" i="0" u="none" strike="noStrike" cap="none" normalizeH="0" baseline="0">
              <a:ln>
                <a:noFill/>
              </a:ln>
              <a:effectLst/>
            </a:endParaRPr>
          </a:p>
        </p:txBody>
      </p:sp>
      <p:sp>
        <p:nvSpPr>
          <p:cNvPr id="2254" name="Rectangle 2656">
            <a:extLst>
              <a:ext uri="{FF2B5EF4-FFF2-40B4-BE49-F238E27FC236}">
                <a16:creationId xmlns:a16="http://schemas.microsoft.com/office/drawing/2014/main" id="{386A51D8-E4D0-7D92-1DCB-78156B930671}"/>
              </a:ext>
            </a:extLst>
          </p:cNvPr>
          <p:cNvSpPr>
            <a:spLocks noChangeArrowheads="1"/>
          </p:cNvSpPr>
          <p:nvPr/>
        </p:nvSpPr>
        <p:spPr bwMode="auto">
          <a:xfrm>
            <a:off x="7580313" y="4483101"/>
            <a:ext cx="1349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ov</a:t>
            </a:r>
            <a:endParaRPr kumimoji="0" lang="en-US" altLang="en-US" sz="1800" b="0" i="0" u="none" strike="noStrike" cap="none" normalizeH="0" baseline="0">
              <a:ln>
                <a:noFill/>
              </a:ln>
              <a:effectLst/>
            </a:endParaRPr>
          </a:p>
        </p:txBody>
      </p:sp>
      <p:sp>
        <p:nvSpPr>
          <p:cNvPr id="2255" name="Rectangle 2657">
            <a:extLst>
              <a:ext uri="{FF2B5EF4-FFF2-40B4-BE49-F238E27FC236}">
                <a16:creationId xmlns:a16="http://schemas.microsoft.com/office/drawing/2014/main" id="{C52F633B-905C-CD8A-D873-1A0F2FB08641}"/>
              </a:ext>
            </a:extLst>
          </p:cNvPr>
          <p:cNvSpPr>
            <a:spLocks noChangeArrowheads="1"/>
          </p:cNvSpPr>
          <p:nvPr/>
        </p:nvSpPr>
        <p:spPr bwMode="auto">
          <a:xfrm>
            <a:off x="7716838" y="44831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e</a:t>
            </a:r>
            <a:endParaRPr kumimoji="0" lang="en-US" altLang="en-US" sz="1800" b="0" i="0" u="none" strike="noStrike" cap="none" normalizeH="0" baseline="0">
              <a:ln>
                <a:noFill/>
              </a:ln>
              <a:effectLst/>
            </a:endParaRPr>
          </a:p>
        </p:txBody>
      </p:sp>
      <p:sp>
        <p:nvSpPr>
          <p:cNvPr id="2256" name="Rectangle 2658">
            <a:extLst>
              <a:ext uri="{FF2B5EF4-FFF2-40B4-BE49-F238E27FC236}">
                <a16:creationId xmlns:a16="http://schemas.microsoft.com/office/drawing/2014/main" id="{A8159448-EA01-619C-61F1-B8BBEBDE65A6}"/>
              </a:ext>
            </a:extLst>
          </p:cNvPr>
          <p:cNvSpPr>
            <a:spLocks noChangeArrowheads="1"/>
          </p:cNvSpPr>
          <p:nvPr/>
        </p:nvSpPr>
        <p:spPr bwMode="auto">
          <a:xfrm>
            <a:off x="7780338" y="4483101"/>
            <a:ext cx="444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2257" name="Rectangle 2659">
            <a:extLst>
              <a:ext uri="{FF2B5EF4-FFF2-40B4-BE49-F238E27FC236}">
                <a16:creationId xmlns:a16="http://schemas.microsoft.com/office/drawing/2014/main" id="{71985982-0566-D4A5-50CD-35DDB99E903D}"/>
              </a:ext>
            </a:extLst>
          </p:cNvPr>
          <p:cNvSpPr>
            <a:spLocks noChangeArrowheads="1"/>
          </p:cNvSpPr>
          <p:nvPr/>
        </p:nvSpPr>
        <p:spPr bwMode="auto">
          <a:xfrm>
            <a:off x="7826376" y="44831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258" name="Rectangle 2660">
            <a:extLst>
              <a:ext uri="{FF2B5EF4-FFF2-40B4-BE49-F238E27FC236}">
                <a16:creationId xmlns:a16="http://schemas.microsoft.com/office/drawing/2014/main" id="{8E02B872-3FBC-6CDA-6261-BC3EAD119648}"/>
              </a:ext>
            </a:extLst>
          </p:cNvPr>
          <p:cNvSpPr>
            <a:spLocks noChangeArrowheads="1"/>
          </p:cNvSpPr>
          <p:nvPr/>
        </p:nvSpPr>
        <p:spPr bwMode="auto">
          <a:xfrm>
            <a:off x="7859713" y="4483101"/>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259" name="Rectangle 2661">
            <a:extLst>
              <a:ext uri="{FF2B5EF4-FFF2-40B4-BE49-F238E27FC236}">
                <a16:creationId xmlns:a16="http://schemas.microsoft.com/office/drawing/2014/main" id="{0BF03F23-EFBF-76D8-2033-38FBC0163611}"/>
              </a:ext>
            </a:extLst>
          </p:cNvPr>
          <p:cNvSpPr>
            <a:spLocks noChangeArrowheads="1"/>
          </p:cNvSpPr>
          <p:nvPr/>
        </p:nvSpPr>
        <p:spPr bwMode="auto">
          <a:xfrm>
            <a:off x="7897813" y="4483101"/>
            <a:ext cx="1031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o </a:t>
            </a:r>
            <a:endParaRPr kumimoji="0" lang="en-US" altLang="en-US" sz="1800" b="0" i="0" u="none" strike="noStrike" cap="none" normalizeH="0" baseline="0">
              <a:ln>
                <a:noFill/>
              </a:ln>
              <a:effectLst/>
            </a:endParaRPr>
          </a:p>
        </p:txBody>
      </p:sp>
      <p:sp>
        <p:nvSpPr>
          <p:cNvPr id="2260" name="Rectangle 2662">
            <a:extLst>
              <a:ext uri="{FF2B5EF4-FFF2-40B4-BE49-F238E27FC236}">
                <a16:creationId xmlns:a16="http://schemas.microsoft.com/office/drawing/2014/main" id="{C83C572C-177B-CD83-6557-ABFC9076281C}"/>
              </a:ext>
            </a:extLst>
          </p:cNvPr>
          <p:cNvSpPr>
            <a:spLocks noChangeArrowheads="1"/>
          </p:cNvSpPr>
          <p:nvPr/>
        </p:nvSpPr>
        <p:spPr bwMode="auto">
          <a:xfrm>
            <a:off x="8001001" y="4483101"/>
            <a:ext cx="841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261" name="Rectangle 2663">
            <a:extLst>
              <a:ext uri="{FF2B5EF4-FFF2-40B4-BE49-F238E27FC236}">
                <a16:creationId xmlns:a16="http://schemas.microsoft.com/office/drawing/2014/main" id="{647CFD5D-9EEA-5F9A-DAAF-D31CFC362FE9}"/>
              </a:ext>
            </a:extLst>
          </p:cNvPr>
          <p:cNvSpPr>
            <a:spLocks noChangeArrowheads="1"/>
          </p:cNvSpPr>
          <p:nvPr/>
        </p:nvSpPr>
        <p:spPr bwMode="auto">
          <a:xfrm>
            <a:off x="8085139" y="4483101"/>
            <a:ext cx="444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2262" name="Rectangle 2664">
            <a:extLst>
              <a:ext uri="{FF2B5EF4-FFF2-40B4-BE49-F238E27FC236}">
                <a16:creationId xmlns:a16="http://schemas.microsoft.com/office/drawing/2014/main" id="{FD507A2E-F18B-F41A-DD1C-2B7053B95896}"/>
              </a:ext>
            </a:extLst>
          </p:cNvPr>
          <p:cNvSpPr>
            <a:spLocks noChangeArrowheads="1"/>
          </p:cNvSpPr>
          <p:nvPr/>
        </p:nvSpPr>
        <p:spPr bwMode="auto">
          <a:xfrm>
            <a:off x="8131176" y="4483101"/>
            <a:ext cx="1031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m</a:t>
            </a:r>
            <a:endParaRPr kumimoji="0" lang="en-US" altLang="en-US" sz="1800" b="0" i="0" u="none" strike="noStrike" cap="none" normalizeH="0" baseline="0">
              <a:ln>
                <a:noFill/>
              </a:ln>
              <a:effectLst/>
            </a:endParaRPr>
          </a:p>
        </p:txBody>
      </p:sp>
      <p:sp>
        <p:nvSpPr>
          <p:cNvPr id="2263" name="Rectangle 2665">
            <a:extLst>
              <a:ext uri="{FF2B5EF4-FFF2-40B4-BE49-F238E27FC236}">
                <a16:creationId xmlns:a16="http://schemas.microsoft.com/office/drawing/2014/main" id="{FF575E25-8FBB-68C1-2309-78C03B130CC2}"/>
              </a:ext>
            </a:extLst>
          </p:cNvPr>
          <p:cNvSpPr>
            <a:spLocks noChangeArrowheads="1"/>
          </p:cNvSpPr>
          <p:nvPr/>
        </p:nvSpPr>
        <p:spPr bwMode="auto">
          <a:xfrm>
            <a:off x="8234364" y="44831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264" name="Rectangle 2666">
            <a:extLst>
              <a:ext uri="{FF2B5EF4-FFF2-40B4-BE49-F238E27FC236}">
                <a16:creationId xmlns:a16="http://schemas.microsoft.com/office/drawing/2014/main" id="{4009C69E-92E1-5E84-FC01-98E058A1A7DB}"/>
              </a:ext>
            </a:extLst>
          </p:cNvPr>
          <p:cNvSpPr>
            <a:spLocks noChangeArrowheads="1"/>
          </p:cNvSpPr>
          <p:nvPr/>
        </p:nvSpPr>
        <p:spPr bwMode="auto">
          <a:xfrm>
            <a:off x="8267701" y="4483101"/>
            <a:ext cx="841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265" name="Rectangle 2667">
            <a:extLst>
              <a:ext uri="{FF2B5EF4-FFF2-40B4-BE49-F238E27FC236}">
                <a16:creationId xmlns:a16="http://schemas.microsoft.com/office/drawing/2014/main" id="{1BCD0622-6DCF-BFB5-31AE-C9139967FC7A}"/>
              </a:ext>
            </a:extLst>
          </p:cNvPr>
          <p:cNvSpPr>
            <a:spLocks noChangeArrowheads="1"/>
          </p:cNvSpPr>
          <p:nvPr/>
        </p:nvSpPr>
        <p:spPr bwMode="auto">
          <a:xfrm>
            <a:off x="8351839" y="44831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266" name="Rectangle 2668">
            <a:extLst>
              <a:ext uri="{FF2B5EF4-FFF2-40B4-BE49-F238E27FC236}">
                <a16:creationId xmlns:a16="http://schemas.microsoft.com/office/drawing/2014/main" id="{DC71812B-8B28-EB8A-4D46-8D86BB976337}"/>
              </a:ext>
            </a:extLst>
          </p:cNvPr>
          <p:cNvSpPr>
            <a:spLocks noChangeArrowheads="1"/>
          </p:cNvSpPr>
          <p:nvPr/>
        </p:nvSpPr>
        <p:spPr bwMode="auto">
          <a:xfrm>
            <a:off x="8383589" y="4483101"/>
            <a:ext cx="1158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or</a:t>
            </a:r>
            <a:endParaRPr kumimoji="0" lang="en-US" altLang="en-US" sz="1800" b="0" i="0" u="none" strike="noStrike" cap="none" normalizeH="0" baseline="0">
              <a:ln>
                <a:noFill/>
              </a:ln>
              <a:effectLst/>
            </a:endParaRPr>
          </a:p>
        </p:txBody>
      </p:sp>
      <p:sp>
        <p:nvSpPr>
          <p:cNvPr id="2267" name="Rectangle 2669">
            <a:extLst>
              <a:ext uri="{FF2B5EF4-FFF2-40B4-BE49-F238E27FC236}">
                <a16:creationId xmlns:a16="http://schemas.microsoft.com/office/drawing/2014/main" id="{652C1956-70BE-2733-B8FB-03FF8A2C7D45}"/>
              </a:ext>
            </a:extLst>
          </p:cNvPr>
          <p:cNvSpPr>
            <a:spLocks noChangeArrowheads="1"/>
          </p:cNvSpPr>
          <p:nvPr/>
        </p:nvSpPr>
        <p:spPr bwMode="auto">
          <a:xfrm>
            <a:off x="8501064" y="44831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268" name="Rectangle 2670">
            <a:extLst>
              <a:ext uri="{FF2B5EF4-FFF2-40B4-BE49-F238E27FC236}">
                <a16:creationId xmlns:a16="http://schemas.microsoft.com/office/drawing/2014/main" id="{D95B6D7E-B990-8530-4D04-955A7A748B26}"/>
              </a:ext>
            </a:extLst>
          </p:cNvPr>
          <p:cNvSpPr>
            <a:spLocks noChangeArrowheads="1"/>
          </p:cNvSpPr>
          <p:nvPr/>
        </p:nvSpPr>
        <p:spPr bwMode="auto">
          <a:xfrm>
            <a:off x="8532814" y="4483101"/>
            <a:ext cx="841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B</a:t>
            </a:r>
            <a:endParaRPr kumimoji="0" lang="en-US" altLang="en-US" sz="1800" b="0" i="0" u="none" strike="noStrike" cap="none" normalizeH="0" baseline="0">
              <a:ln>
                <a:noFill/>
              </a:ln>
              <a:effectLst/>
            </a:endParaRPr>
          </a:p>
        </p:txBody>
      </p:sp>
      <p:sp>
        <p:nvSpPr>
          <p:cNvPr id="2269" name="Rectangle 2671">
            <a:extLst>
              <a:ext uri="{FF2B5EF4-FFF2-40B4-BE49-F238E27FC236}">
                <a16:creationId xmlns:a16="http://schemas.microsoft.com/office/drawing/2014/main" id="{D63A7A26-1DD6-5B4F-204A-92726E07362E}"/>
              </a:ext>
            </a:extLst>
          </p:cNvPr>
          <p:cNvSpPr>
            <a:spLocks noChangeArrowheads="1"/>
          </p:cNvSpPr>
          <p:nvPr/>
        </p:nvSpPr>
        <p:spPr bwMode="auto">
          <a:xfrm>
            <a:off x="8616951" y="44831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270" name="Rectangle 2672">
            <a:extLst>
              <a:ext uri="{FF2B5EF4-FFF2-40B4-BE49-F238E27FC236}">
                <a16:creationId xmlns:a16="http://schemas.microsoft.com/office/drawing/2014/main" id="{033AE1F7-543A-07E4-564D-A6C4C104F1B2}"/>
              </a:ext>
            </a:extLst>
          </p:cNvPr>
          <p:cNvSpPr>
            <a:spLocks noChangeArrowheads="1"/>
          </p:cNvSpPr>
          <p:nvPr/>
        </p:nvSpPr>
        <p:spPr bwMode="auto">
          <a:xfrm>
            <a:off x="8648701" y="44831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271" name="Rectangle 2673">
            <a:extLst>
              <a:ext uri="{FF2B5EF4-FFF2-40B4-BE49-F238E27FC236}">
                <a16:creationId xmlns:a16="http://schemas.microsoft.com/office/drawing/2014/main" id="{C440D4A9-6F5C-F651-3EB6-58754C25A45B}"/>
              </a:ext>
            </a:extLst>
          </p:cNvPr>
          <p:cNvSpPr>
            <a:spLocks noChangeArrowheads="1"/>
          </p:cNvSpPr>
          <p:nvPr/>
        </p:nvSpPr>
        <p:spPr bwMode="auto">
          <a:xfrm>
            <a:off x="8715376" y="4483101"/>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272" name="Rectangle 2674">
            <a:extLst>
              <a:ext uri="{FF2B5EF4-FFF2-40B4-BE49-F238E27FC236}">
                <a16:creationId xmlns:a16="http://schemas.microsoft.com/office/drawing/2014/main" id="{6BFAAA2C-9059-F6B9-137E-244853E61C7B}"/>
              </a:ext>
            </a:extLst>
          </p:cNvPr>
          <p:cNvSpPr>
            <a:spLocks noChangeArrowheads="1"/>
          </p:cNvSpPr>
          <p:nvPr/>
        </p:nvSpPr>
        <p:spPr bwMode="auto">
          <a:xfrm>
            <a:off x="8753476" y="44831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dirty="0">
                <a:ln>
                  <a:noFill/>
                </a:ln>
                <a:effectLst/>
                <a:latin typeface="Arial Narrow Bold" panose="020B0706020202030204" pitchFamily="34" charset="0"/>
              </a:rPr>
              <a:t> </a:t>
            </a:r>
            <a:endParaRPr kumimoji="0" lang="en-US" altLang="en-US" sz="1800" b="0" i="0" u="none" strike="noStrike" cap="none" normalizeH="0" baseline="0" dirty="0">
              <a:ln>
                <a:noFill/>
              </a:ln>
              <a:effectLst/>
            </a:endParaRPr>
          </a:p>
        </p:txBody>
      </p:sp>
      <p:sp>
        <p:nvSpPr>
          <p:cNvPr id="2273" name="Rectangle 2675">
            <a:extLst>
              <a:ext uri="{FF2B5EF4-FFF2-40B4-BE49-F238E27FC236}">
                <a16:creationId xmlns:a16="http://schemas.microsoft.com/office/drawing/2014/main" id="{464FE6C8-8E53-E629-3348-9190551F4D26}"/>
              </a:ext>
            </a:extLst>
          </p:cNvPr>
          <p:cNvSpPr>
            <a:spLocks noChangeArrowheads="1"/>
          </p:cNvSpPr>
          <p:nvPr/>
        </p:nvSpPr>
        <p:spPr bwMode="auto">
          <a:xfrm>
            <a:off x="8785226" y="4483101"/>
            <a:ext cx="1158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pr</a:t>
            </a:r>
            <a:endParaRPr kumimoji="0" lang="en-US" altLang="en-US" sz="1800" b="0" i="0" u="none" strike="noStrike" cap="none" normalizeH="0" baseline="0">
              <a:ln>
                <a:noFill/>
              </a:ln>
              <a:effectLst/>
            </a:endParaRPr>
          </a:p>
        </p:txBody>
      </p:sp>
      <p:sp>
        <p:nvSpPr>
          <p:cNvPr id="2274" name="Rectangle 2676">
            <a:extLst>
              <a:ext uri="{FF2B5EF4-FFF2-40B4-BE49-F238E27FC236}">
                <a16:creationId xmlns:a16="http://schemas.microsoft.com/office/drawing/2014/main" id="{F126E923-161E-E4AB-0B85-9308CEE60F53}"/>
              </a:ext>
            </a:extLst>
          </p:cNvPr>
          <p:cNvSpPr>
            <a:spLocks noChangeArrowheads="1"/>
          </p:cNvSpPr>
          <p:nvPr/>
        </p:nvSpPr>
        <p:spPr bwMode="auto">
          <a:xfrm>
            <a:off x="8902701" y="4483101"/>
            <a:ext cx="1857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dirty="0" err="1">
                <a:ln>
                  <a:noFill/>
                </a:ln>
                <a:effectLst/>
                <a:latin typeface="Arial Narrow Bold" panose="020B0706020202030204" pitchFamily="34" charset="0"/>
              </a:rPr>
              <a:t>ogr</a:t>
            </a:r>
            <a:endParaRPr kumimoji="0" lang="en-US" altLang="en-US" sz="1800" b="0" i="0" u="none" strike="noStrike" cap="none" normalizeH="0" baseline="0" dirty="0">
              <a:ln>
                <a:noFill/>
              </a:ln>
              <a:effectLst/>
            </a:endParaRPr>
          </a:p>
        </p:txBody>
      </p:sp>
      <p:sp>
        <p:nvSpPr>
          <p:cNvPr id="2275" name="Rectangle 2677">
            <a:extLst>
              <a:ext uri="{FF2B5EF4-FFF2-40B4-BE49-F238E27FC236}">
                <a16:creationId xmlns:a16="http://schemas.microsoft.com/office/drawing/2014/main" id="{85D262F1-F62C-5E4A-2319-112B18A79D33}"/>
              </a:ext>
            </a:extLst>
          </p:cNvPr>
          <p:cNvSpPr>
            <a:spLocks noChangeArrowheads="1"/>
          </p:cNvSpPr>
          <p:nvPr/>
        </p:nvSpPr>
        <p:spPr bwMode="auto">
          <a:xfrm>
            <a:off x="9090026" y="44831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e</a:t>
            </a:r>
            <a:endParaRPr kumimoji="0" lang="en-US" altLang="en-US" sz="1800" b="0" i="0" u="none" strike="noStrike" cap="none" normalizeH="0" baseline="0">
              <a:ln>
                <a:noFill/>
              </a:ln>
              <a:effectLst/>
            </a:endParaRPr>
          </a:p>
        </p:txBody>
      </p:sp>
      <p:sp>
        <p:nvSpPr>
          <p:cNvPr id="2276" name="Rectangle 2678">
            <a:extLst>
              <a:ext uri="{FF2B5EF4-FFF2-40B4-BE49-F238E27FC236}">
                <a16:creationId xmlns:a16="http://schemas.microsoft.com/office/drawing/2014/main" id="{875ECB64-D192-E4A2-C488-C38CFB00DF95}"/>
              </a:ext>
            </a:extLst>
          </p:cNvPr>
          <p:cNvSpPr>
            <a:spLocks noChangeArrowheads="1"/>
          </p:cNvSpPr>
          <p:nvPr/>
        </p:nvSpPr>
        <p:spPr bwMode="auto">
          <a:xfrm>
            <a:off x="9155114" y="44831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s</a:t>
            </a:r>
            <a:endParaRPr kumimoji="0" lang="en-US" altLang="en-US" sz="1800" b="0" i="0" u="none" strike="noStrike" cap="none" normalizeH="0" baseline="0">
              <a:ln>
                <a:noFill/>
              </a:ln>
              <a:effectLst/>
            </a:endParaRPr>
          </a:p>
        </p:txBody>
      </p:sp>
      <p:sp>
        <p:nvSpPr>
          <p:cNvPr id="2277" name="Rectangle 2679">
            <a:extLst>
              <a:ext uri="{FF2B5EF4-FFF2-40B4-BE49-F238E27FC236}">
                <a16:creationId xmlns:a16="http://schemas.microsoft.com/office/drawing/2014/main" id="{EEB9EC41-9B59-E28A-6A18-BFDCEACF6B3F}"/>
              </a:ext>
            </a:extLst>
          </p:cNvPr>
          <p:cNvSpPr>
            <a:spLocks noChangeArrowheads="1"/>
          </p:cNvSpPr>
          <p:nvPr/>
        </p:nvSpPr>
        <p:spPr bwMode="auto">
          <a:xfrm>
            <a:off x="9220201" y="44831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s</a:t>
            </a:r>
            <a:endParaRPr kumimoji="0" lang="en-US" altLang="en-US" sz="1800" b="0" i="0" u="none" strike="noStrike" cap="none" normalizeH="0" baseline="0">
              <a:ln>
                <a:noFill/>
              </a:ln>
              <a:effectLst/>
            </a:endParaRPr>
          </a:p>
        </p:txBody>
      </p:sp>
      <p:sp>
        <p:nvSpPr>
          <p:cNvPr id="2278" name="Rectangle 2680">
            <a:extLst>
              <a:ext uri="{FF2B5EF4-FFF2-40B4-BE49-F238E27FC236}">
                <a16:creationId xmlns:a16="http://schemas.microsoft.com/office/drawing/2014/main" id="{516E3541-4C20-F085-C3E8-2E64BF399384}"/>
              </a:ext>
            </a:extLst>
          </p:cNvPr>
          <p:cNvSpPr>
            <a:spLocks noChangeArrowheads="1"/>
          </p:cNvSpPr>
          <p:nvPr/>
        </p:nvSpPr>
        <p:spPr bwMode="auto">
          <a:xfrm>
            <a:off x="9285289" y="44831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279" name="Rectangle 2681">
            <a:extLst>
              <a:ext uri="{FF2B5EF4-FFF2-40B4-BE49-F238E27FC236}">
                <a16:creationId xmlns:a16="http://schemas.microsoft.com/office/drawing/2014/main" id="{4D529530-891F-000B-F2BC-080BC463EC01}"/>
              </a:ext>
            </a:extLst>
          </p:cNvPr>
          <p:cNvSpPr>
            <a:spLocks noChangeArrowheads="1"/>
          </p:cNvSpPr>
          <p:nvPr/>
        </p:nvSpPr>
        <p:spPr bwMode="auto">
          <a:xfrm>
            <a:off x="9317039" y="4483101"/>
            <a:ext cx="1412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a:ln>
                  <a:noFill/>
                </a:ln>
                <a:effectLst/>
                <a:latin typeface="Arial Narrow Bold" panose="020B0706020202030204" pitchFamily="34" charset="0"/>
              </a:rPr>
              <a:t>on</a:t>
            </a:r>
            <a:endParaRPr kumimoji="0" lang="en-US" altLang="en-US" sz="1800" b="0" i="0" u="none" strike="noStrike" cap="none" normalizeH="0" baseline="0">
              <a:ln>
                <a:noFill/>
              </a:ln>
              <a:effectLst/>
            </a:endParaRPr>
          </a:p>
        </p:txBody>
      </p:sp>
      <p:sp>
        <p:nvSpPr>
          <p:cNvPr id="2280" name="Freeform 2682">
            <a:extLst>
              <a:ext uri="{FF2B5EF4-FFF2-40B4-BE49-F238E27FC236}">
                <a16:creationId xmlns:a16="http://schemas.microsoft.com/office/drawing/2014/main" id="{F1EB54E6-9C5A-7160-73DF-A5A871EB32F4}"/>
              </a:ext>
            </a:extLst>
          </p:cNvPr>
          <p:cNvSpPr>
            <a:spLocks/>
          </p:cNvSpPr>
          <p:nvPr/>
        </p:nvSpPr>
        <p:spPr bwMode="auto">
          <a:xfrm>
            <a:off x="9607551" y="1716088"/>
            <a:ext cx="296863" cy="2708275"/>
          </a:xfrm>
          <a:custGeom>
            <a:avLst/>
            <a:gdLst>
              <a:gd name="T0" fmla="*/ 0 w 334"/>
              <a:gd name="T1" fmla="*/ 3053 h 3053"/>
              <a:gd name="T2" fmla="*/ 0 w 334"/>
              <a:gd name="T3" fmla="*/ 3053 h 3053"/>
              <a:gd name="T4" fmla="*/ 167 w 334"/>
              <a:gd name="T5" fmla="*/ 2927 h 3053"/>
              <a:gd name="T6" fmla="*/ 167 w 334"/>
              <a:gd name="T7" fmla="*/ 1709 h 3053"/>
              <a:gd name="T8" fmla="*/ 334 w 334"/>
              <a:gd name="T9" fmla="*/ 1582 h 3053"/>
              <a:gd name="T10" fmla="*/ 167 w 334"/>
              <a:gd name="T11" fmla="*/ 1456 h 3053"/>
              <a:gd name="T12" fmla="*/ 167 w 334"/>
              <a:gd name="T13" fmla="*/ 126 h 3053"/>
              <a:gd name="T14" fmla="*/ 0 w 334"/>
              <a:gd name="T15" fmla="*/ 0 h 30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4" h="3053">
                <a:moveTo>
                  <a:pt x="0" y="3053"/>
                </a:moveTo>
                <a:lnTo>
                  <a:pt x="0" y="3053"/>
                </a:lnTo>
                <a:cubicBezTo>
                  <a:pt x="93" y="3053"/>
                  <a:pt x="167" y="2997"/>
                  <a:pt x="167" y="2927"/>
                </a:cubicBezTo>
                <a:lnTo>
                  <a:pt x="167" y="1709"/>
                </a:lnTo>
                <a:cubicBezTo>
                  <a:pt x="167" y="1639"/>
                  <a:pt x="242" y="1582"/>
                  <a:pt x="334" y="1582"/>
                </a:cubicBezTo>
                <a:cubicBezTo>
                  <a:pt x="242" y="1582"/>
                  <a:pt x="167" y="1526"/>
                  <a:pt x="167" y="1456"/>
                </a:cubicBezTo>
                <a:lnTo>
                  <a:pt x="167" y="126"/>
                </a:lnTo>
                <a:cubicBezTo>
                  <a:pt x="167" y="56"/>
                  <a:pt x="93" y="0"/>
                  <a:pt x="0" y="0"/>
                </a:cubicBezTo>
              </a:path>
            </a:pathLst>
          </a:custGeom>
          <a:noFill/>
          <a:ln w="26988"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81" name="Freeform 2683">
            <a:extLst>
              <a:ext uri="{FF2B5EF4-FFF2-40B4-BE49-F238E27FC236}">
                <a16:creationId xmlns:a16="http://schemas.microsoft.com/office/drawing/2014/main" id="{D4AB8D6B-BC6D-8A2C-0969-E1BF17BFDFE1}"/>
              </a:ext>
            </a:extLst>
          </p:cNvPr>
          <p:cNvSpPr>
            <a:spLocks/>
          </p:cNvSpPr>
          <p:nvPr/>
        </p:nvSpPr>
        <p:spPr bwMode="auto">
          <a:xfrm>
            <a:off x="9969501" y="2063751"/>
            <a:ext cx="1512888" cy="911225"/>
          </a:xfrm>
          <a:custGeom>
            <a:avLst/>
            <a:gdLst>
              <a:gd name="T0" fmla="*/ 0 w 1707"/>
              <a:gd name="T1" fmla="*/ 0 h 1027"/>
              <a:gd name="T2" fmla="*/ 0 w 1707"/>
              <a:gd name="T3" fmla="*/ 0 h 1027"/>
              <a:gd name="T4" fmla="*/ 1707 w 1707"/>
              <a:gd name="T5" fmla="*/ 0 h 1027"/>
              <a:gd name="T6" fmla="*/ 1707 w 1707"/>
              <a:gd name="T7" fmla="*/ 1027 h 1027"/>
              <a:gd name="T8" fmla="*/ 0 w 1707"/>
              <a:gd name="T9" fmla="*/ 1027 h 1027"/>
              <a:gd name="T10" fmla="*/ 0 w 1707"/>
              <a:gd name="T11" fmla="*/ 0 h 1027"/>
            </a:gdLst>
            <a:ahLst/>
            <a:cxnLst>
              <a:cxn ang="0">
                <a:pos x="T0" y="T1"/>
              </a:cxn>
              <a:cxn ang="0">
                <a:pos x="T2" y="T3"/>
              </a:cxn>
              <a:cxn ang="0">
                <a:pos x="T4" y="T5"/>
              </a:cxn>
              <a:cxn ang="0">
                <a:pos x="T6" y="T7"/>
              </a:cxn>
              <a:cxn ang="0">
                <a:pos x="T8" y="T9"/>
              </a:cxn>
              <a:cxn ang="0">
                <a:pos x="T10" y="T11"/>
              </a:cxn>
            </a:cxnLst>
            <a:rect l="0" t="0" r="r" b="b"/>
            <a:pathLst>
              <a:path w="1707" h="1027">
                <a:moveTo>
                  <a:pt x="0" y="0"/>
                </a:moveTo>
                <a:lnTo>
                  <a:pt x="0" y="0"/>
                </a:lnTo>
                <a:lnTo>
                  <a:pt x="1707" y="0"/>
                </a:lnTo>
                <a:lnTo>
                  <a:pt x="1707" y="1027"/>
                </a:lnTo>
                <a:lnTo>
                  <a:pt x="0" y="1027"/>
                </a:lnTo>
                <a:lnTo>
                  <a:pt x="0"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82" name="Rectangle 2684">
            <a:extLst>
              <a:ext uri="{FF2B5EF4-FFF2-40B4-BE49-F238E27FC236}">
                <a16:creationId xmlns:a16="http://schemas.microsoft.com/office/drawing/2014/main" id="{648DC2A0-0E4D-031B-F108-F8C92314AB28}"/>
              </a:ext>
            </a:extLst>
          </p:cNvPr>
          <p:cNvSpPr>
            <a:spLocks noChangeArrowheads="1"/>
          </p:cNvSpPr>
          <p:nvPr/>
        </p:nvSpPr>
        <p:spPr bwMode="auto">
          <a:xfrm>
            <a:off x="10358439" y="2198688"/>
            <a:ext cx="1746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PF</a:t>
            </a:r>
            <a:endParaRPr kumimoji="0" lang="en-US" altLang="en-US" sz="1800" b="0" i="0" u="none" strike="noStrike" cap="none" normalizeH="0" baseline="0">
              <a:ln>
                <a:noFill/>
              </a:ln>
              <a:effectLst/>
            </a:endParaRPr>
          </a:p>
        </p:txBody>
      </p:sp>
      <p:sp>
        <p:nvSpPr>
          <p:cNvPr id="2283" name="Rectangle 2685">
            <a:extLst>
              <a:ext uri="{FF2B5EF4-FFF2-40B4-BE49-F238E27FC236}">
                <a16:creationId xmlns:a16="http://schemas.microsoft.com/office/drawing/2014/main" id="{13EA67EE-5391-70AB-1958-77FB6C651718}"/>
              </a:ext>
            </a:extLst>
          </p:cNvPr>
          <p:cNvSpPr>
            <a:spLocks noChangeArrowheads="1"/>
          </p:cNvSpPr>
          <p:nvPr/>
        </p:nvSpPr>
        <p:spPr bwMode="auto">
          <a:xfrm>
            <a:off x="10531476" y="2198688"/>
            <a:ext cx="1301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S </a:t>
            </a:r>
            <a:endParaRPr kumimoji="0" lang="en-US" altLang="en-US" sz="1800" b="0" i="0" u="none" strike="noStrike" cap="none" normalizeH="0" baseline="0">
              <a:ln>
                <a:noFill/>
              </a:ln>
              <a:effectLst/>
            </a:endParaRPr>
          </a:p>
        </p:txBody>
      </p:sp>
      <p:sp>
        <p:nvSpPr>
          <p:cNvPr id="2284" name="Rectangle 2686">
            <a:extLst>
              <a:ext uri="{FF2B5EF4-FFF2-40B4-BE49-F238E27FC236}">
                <a16:creationId xmlns:a16="http://schemas.microsoft.com/office/drawing/2014/main" id="{3D28699C-E7ED-1FA7-C0AE-FEC9825A0C2C}"/>
              </a:ext>
            </a:extLst>
          </p:cNvPr>
          <p:cNvSpPr>
            <a:spLocks noChangeArrowheads="1"/>
          </p:cNvSpPr>
          <p:nvPr/>
        </p:nvSpPr>
        <p:spPr bwMode="auto">
          <a:xfrm>
            <a:off x="10660064" y="2198688"/>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285" name="Rectangle 2687">
            <a:extLst>
              <a:ext uri="{FF2B5EF4-FFF2-40B4-BE49-F238E27FC236}">
                <a16:creationId xmlns:a16="http://schemas.microsoft.com/office/drawing/2014/main" id="{529B1F3D-3A70-BC62-F5C5-61F2B6ED6B8E}"/>
              </a:ext>
            </a:extLst>
          </p:cNvPr>
          <p:cNvSpPr>
            <a:spLocks noChangeArrowheads="1"/>
          </p:cNvSpPr>
          <p:nvPr/>
        </p:nvSpPr>
        <p:spPr bwMode="auto">
          <a:xfrm>
            <a:off x="10706101" y="2198688"/>
            <a:ext cx="1301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BI</a:t>
            </a:r>
            <a:endParaRPr kumimoji="0" lang="en-US" altLang="en-US" sz="1800" b="0" i="0" u="none" strike="noStrike" cap="none" normalizeH="0" baseline="0">
              <a:ln>
                <a:noFill/>
              </a:ln>
              <a:effectLst/>
            </a:endParaRPr>
          </a:p>
        </p:txBody>
      </p:sp>
      <p:sp>
        <p:nvSpPr>
          <p:cNvPr id="2286" name="Rectangle 2688">
            <a:extLst>
              <a:ext uri="{FF2B5EF4-FFF2-40B4-BE49-F238E27FC236}">
                <a16:creationId xmlns:a16="http://schemas.microsoft.com/office/drawing/2014/main" id="{43978A28-1598-7736-3799-4EF70EF4BFB2}"/>
              </a:ext>
            </a:extLst>
          </p:cNvPr>
          <p:cNvSpPr>
            <a:spLocks noChangeArrowheads="1"/>
          </p:cNvSpPr>
          <p:nvPr/>
        </p:nvSpPr>
        <p:spPr bwMode="auto">
          <a:xfrm>
            <a:off x="10834689" y="2198688"/>
            <a:ext cx="2428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CR)</a:t>
            </a:r>
            <a:endParaRPr kumimoji="0" lang="en-US" altLang="en-US" sz="1800" b="0" i="0" u="none" strike="noStrike" cap="none" normalizeH="0" baseline="0">
              <a:ln>
                <a:noFill/>
              </a:ln>
              <a:effectLst/>
            </a:endParaRPr>
          </a:p>
        </p:txBody>
      </p:sp>
      <p:sp>
        <p:nvSpPr>
          <p:cNvPr id="2287" name="Rectangle 2689">
            <a:extLst>
              <a:ext uri="{FF2B5EF4-FFF2-40B4-BE49-F238E27FC236}">
                <a16:creationId xmlns:a16="http://schemas.microsoft.com/office/drawing/2014/main" id="{0CA5C4EA-5363-066C-35EE-A2E0103606CF}"/>
              </a:ext>
            </a:extLst>
          </p:cNvPr>
          <p:cNvSpPr>
            <a:spLocks noChangeArrowheads="1"/>
          </p:cNvSpPr>
          <p:nvPr/>
        </p:nvSpPr>
        <p:spPr bwMode="auto">
          <a:xfrm>
            <a:off x="10210801" y="2411413"/>
            <a:ext cx="1365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Ar</a:t>
            </a:r>
            <a:endParaRPr kumimoji="0" lang="en-US" altLang="en-US" sz="1800" b="0" i="0" u="none" strike="noStrike" cap="none" normalizeH="0" baseline="0">
              <a:ln>
                <a:noFill/>
              </a:ln>
              <a:effectLst/>
            </a:endParaRPr>
          </a:p>
        </p:txBody>
      </p:sp>
      <p:sp>
        <p:nvSpPr>
          <p:cNvPr id="2288" name="Rectangle 2690">
            <a:extLst>
              <a:ext uri="{FF2B5EF4-FFF2-40B4-BE49-F238E27FC236}">
                <a16:creationId xmlns:a16="http://schemas.microsoft.com/office/drawing/2014/main" id="{04EFD564-80D4-C66A-BF41-27DCA4788203}"/>
              </a:ext>
            </a:extLst>
          </p:cNvPr>
          <p:cNvSpPr>
            <a:spLocks noChangeArrowheads="1"/>
          </p:cNvSpPr>
          <p:nvPr/>
        </p:nvSpPr>
        <p:spPr bwMode="auto">
          <a:xfrm>
            <a:off x="10345739" y="2411413"/>
            <a:ext cx="114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289" name="Rectangle 2691">
            <a:extLst>
              <a:ext uri="{FF2B5EF4-FFF2-40B4-BE49-F238E27FC236}">
                <a16:creationId xmlns:a16="http://schemas.microsoft.com/office/drawing/2014/main" id="{C7B30228-16F5-F421-2980-BCF4049FBCF0}"/>
              </a:ext>
            </a:extLst>
          </p:cNvPr>
          <p:cNvSpPr>
            <a:spLocks noChangeArrowheads="1"/>
          </p:cNvSpPr>
          <p:nvPr/>
        </p:nvSpPr>
        <p:spPr bwMode="auto">
          <a:xfrm>
            <a:off x="10458451" y="2411413"/>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290" name="Rectangle 2692">
            <a:extLst>
              <a:ext uri="{FF2B5EF4-FFF2-40B4-BE49-F238E27FC236}">
                <a16:creationId xmlns:a16="http://schemas.microsoft.com/office/drawing/2014/main" id="{179A7D12-AB34-E2D6-672F-A81B6C55D418}"/>
              </a:ext>
            </a:extLst>
          </p:cNvPr>
          <p:cNvSpPr>
            <a:spLocks noChangeArrowheads="1"/>
          </p:cNvSpPr>
          <p:nvPr/>
        </p:nvSpPr>
        <p:spPr bwMode="auto">
          <a:xfrm>
            <a:off x="10498139" y="2411413"/>
            <a:ext cx="1222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 </a:t>
            </a:r>
            <a:endParaRPr kumimoji="0" lang="en-US" altLang="en-US" sz="1800" b="0" i="0" u="none" strike="noStrike" cap="none" normalizeH="0" baseline="0">
              <a:ln>
                <a:noFill/>
              </a:ln>
              <a:effectLst/>
            </a:endParaRPr>
          </a:p>
        </p:txBody>
      </p:sp>
      <p:sp>
        <p:nvSpPr>
          <p:cNvPr id="2291" name="Rectangle 2693">
            <a:extLst>
              <a:ext uri="{FF2B5EF4-FFF2-40B4-BE49-F238E27FC236}">
                <a16:creationId xmlns:a16="http://schemas.microsoft.com/office/drawing/2014/main" id="{358F0803-F102-97FA-2D3A-BAE26DA490F0}"/>
              </a:ext>
            </a:extLst>
          </p:cNvPr>
          <p:cNvSpPr>
            <a:spLocks noChangeArrowheads="1"/>
          </p:cNvSpPr>
          <p:nvPr/>
        </p:nvSpPr>
        <p:spPr bwMode="auto">
          <a:xfrm>
            <a:off x="10626726" y="2411413"/>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2292" name="Rectangle 2694">
            <a:extLst>
              <a:ext uri="{FF2B5EF4-FFF2-40B4-BE49-F238E27FC236}">
                <a16:creationId xmlns:a16="http://schemas.microsoft.com/office/drawing/2014/main" id="{10EB6A91-31C2-70BE-B480-5732D0C522F7}"/>
              </a:ext>
            </a:extLst>
          </p:cNvPr>
          <p:cNvSpPr>
            <a:spLocks noChangeArrowheads="1"/>
          </p:cNvSpPr>
          <p:nvPr/>
        </p:nvSpPr>
        <p:spPr bwMode="auto">
          <a:xfrm>
            <a:off x="10693401" y="2411413"/>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293" name="Rectangle 2695">
            <a:extLst>
              <a:ext uri="{FF2B5EF4-FFF2-40B4-BE49-F238E27FC236}">
                <a16:creationId xmlns:a16="http://schemas.microsoft.com/office/drawing/2014/main" id="{1EAFF944-37FA-1B6C-BCA9-5506C9C5FFF6}"/>
              </a:ext>
            </a:extLst>
          </p:cNvPr>
          <p:cNvSpPr>
            <a:spLocks noChangeArrowheads="1"/>
          </p:cNvSpPr>
          <p:nvPr/>
        </p:nvSpPr>
        <p:spPr bwMode="auto">
          <a:xfrm>
            <a:off x="10761664" y="2411413"/>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294" name="Rectangle 2696">
            <a:extLst>
              <a:ext uri="{FF2B5EF4-FFF2-40B4-BE49-F238E27FC236}">
                <a16:creationId xmlns:a16="http://schemas.microsoft.com/office/drawing/2014/main" id="{86105D04-66AE-6007-3787-A542AFB3BD32}"/>
              </a:ext>
            </a:extLst>
          </p:cNvPr>
          <p:cNvSpPr>
            <a:spLocks noChangeArrowheads="1"/>
          </p:cNvSpPr>
          <p:nvPr/>
        </p:nvSpPr>
        <p:spPr bwMode="auto">
          <a:xfrm>
            <a:off x="10799764" y="2411413"/>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295" name="Rectangle 2697">
            <a:extLst>
              <a:ext uri="{FF2B5EF4-FFF2-40B4-BE49-F238E27FC236}">
                <a16:creationId xmlns:a16="http://schemas.microsoft.com/office/drawing/2014/main" id="{4F51C482-A91A-3DCB-E67F-20A646C80DE5}"/>
              </a:ext>
            </a:extLst>
          </p:cNvPr>
          <p:cNvSpPr>
            <a:spLocks noChangeArrowheads="1"/>
          </p:cNvSpPr>
          <p:nvPr/>
        </p:nvSpPr>
        <p:spPr bwMode="auto">
          <a:xfrm>
            <a:off x="10839451" y="2411413"/>
            <a:ext cx="1365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Ar</a:t>
            </a:r>
            <a:endParaRPr kumimoji="0" lang="en-US" altLang="en-US" sz="1800" b="0" i="0" u="none" strike="noStrike" cap="none" normalizeH="0" baseline="0">
              <a:ln>
                <a:noFill/>
              </a:ln>
              <a:effectLst/>
            </a:endParaRPr>
          </a:p>
        </p:txBody>
      </p:sp>
      <p:sp>
        <p:nvSpPr>
          <p:cNvPr id="2296" name="Rectangle 2698">
            <a:extLst>
              <a:ext uri="{FF2B5EF4-FFF2-40B4-BE49-F238E27FC236}">
                <a16:creationId xmlns:a16="http://schemas.microsoft.com/office/drawing/2014/main" id="{4C08E6BA-D4B0-16C5-74E4-040EDC9C0A8C}"/>
              </a:ext>
            </a:extLst>
          </p:cNvPr>
          <p:cNvSpPr>
            <a:spLocks noChangeArrowheads="1"/>
          </p:cNvSpPr>
          <p:nvPr/>
        </p:nvSpPr>
        <p:spPr bwMode="auto">
          <a:xfrm>
            <a:off x="10974389" y="2411413"/>
            <a:ext cx="114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297" name="Rectangle 2699">
            <a:extLst>
              <a:ext uri="{FF2B5EF4-FFF2-40B4-BE49-F238E27FC236}">
                <a16:creationId xmlns:a16="http://schemas.microsoft.com/office/drawing/2014/main" id="{E191DDCA-98BB-2082-A339-B01566242D88}"/>
              </a:ext>
            </a:extLst>
          </p:cNvPr>
          <p:cNvSpPr>
            <a:spLocks noChangeArrowheads="1"/>
          </p:cNvSpPr>
          <p:nvPr/>
        </p:nvSpPr>
        <p:spPr bwMode="auto">
          <a:xfrm>
            <a:off x="11088689" y="2411413"/>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298" name="Rectangle 2700">
            <a:extLst>
              <a:ext uri="{FF2B5EF4-FFF2-40B4-BE49-F238E27FC236}">
                <a16:creationId xmlns:a16="http://schemas.microsoft.com/office/drawing/2014/main" id="{728E0FB1-51DC-EB79-DCD1-A999B2617448}"/>
              </a:ext>
            </a:extLst>
          </p:cNvPr>
          <p:cNvSpPr>
            <a:spLocks noChangeArrowheads="1"/>
          </p:cNvSpPr>
          <p:nvPr/>
        </p:nvSpPr>
        <p:spPr bwMode="auto">
          <a:xfrm>
            <a:off x="11126789" y="2411413"/>
            <a:ext cx="1000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299" name="Rectangle 2701">
            <a:extLst>
              <a:ext uri="{FF2B5EF4-FFF2-40B4-BE49-F238E27FC236}">
                <a16:creationId xmlns:a16="http://schemas.microsoft.com/office/drawing/2014/main" id="{C15237D4-B53C-5979-E893-0D03E56DA9E4}"/>
              </a:ext>
            </a:extLst>
          </p:cNvPr>
          <p:cNvSpPr>
            <a:spLocks noChangeArrowheads="1"/>
          </p:cNvSpPr>
          <p:nvPr/>
        </p:nvSpPr>
        <p:spPr bwMode="auto">
          <a:xfrm>
            <a:off x="10210801" y="2636838"/>
            <a:ext cx="1365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Ar</a:t>
            </a:r>
            <a:endParaRPr kumimoji="0" lang="en-US" altLang="en-US" sz="1800" b="0" i="0" u="none" strike="noStrike" cap="none" normalizeH="0" baseline="0">
              <a:ln>
                <a:noFill/>
              </a:ln>
              <a:effectLst/>
            </a:endParaRPr>
          </a:p>
        </p:txBody>
      </p:sp>
      <p:sp>
        <p:nvSpPr>
          <p:cNvPr id="2300" name="Rectangle 2702">
            <a:extLst>
              <a:ext uri="{FF2B5EF4-FFF2-40B4-BE49-F238E27FC236}">
                <a16:creationId xmlns:a16="http://schemas.microsoft.com/office/drawing/2014/main" id="{D44CBA57-C5CF-987F-F6F1-FBE0115D75F4}"/>
              </a:ext>
            </a:extLst>
          </p:cNvPr>
          <p:cNvSpPr>
            <a:spLocks noChangeArrowheads="1"/>
          </p:cNvSpPr>
          <p:nvPr/>
        </p:nvSpPr>
        <p:spPr bwMode="auto">
          <a:xfrm>
            <a:off x="10345739" y="2636838"/>
            <a:ext cx="114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301" name="Rectangle 2703">
            <a:extLst>
              <a:ext uri="{FF2B5EF4-FFF2-40B4-BE49-F238E27FC236}">
                <a16:creationId xmlns:a16="http://schemas.microsoft.com/office/drawing/2014/main" id="{86076BD8-5891-27F3-C22D-DBE71CF61D89}"/>
              </a:ext>
            </a:extLst>
          </p:cNvPr>
          <p:cNvSpPr>
            <a:spLocks noChangeArrowheads="1"/>
          </p:cNvSpPr>
          <p:nvPr/>
        </p:nvSpPr>
        <p:spPr bwMode="auto">
          <a:xfrm>
            <a:off x="10458451" y="263683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302" name="Rectangle 2704">
            <a:extLst>
              <a:ext uri="{FF2B5EF4-FFF2-40B4-BE49-F238E27FC236}">
                <a16:creationId xmlns:a16="http://schemas.microsoft.com/office/drawing/2014/main" id="{163AC2CD-B9F5-40B6-C965-C0DD764BAABE}"/>
              </a:ext>
            </a:extLst>
          </p:cNvPr>
          <p:cNvSpPr>
            <a:spLocks noChangeArrowheads="1"/>
          </p:cNvSpPr>
          <p:nvPr/>
        </p:nvSpPr>
        <p:spPr bwMode="auto">
          <a:xfrm>
            <a:off x="10498139" y="2636838"/>
            <a:ext cx="1301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B </a:t>
            </a:r>
            <a:endParaRPr kumimoji="0" lang="en-US" altLang="en-US" sz="1800" b="0" i="0" u="none" strike="noStrike" cap="none" normalizeH="0" baseline="0">
              <a:ln>
                <a:noFill/>
              </a:ln>
              <a:effectLst/>
            </a:endParaRPr>
          </a:p>
        </p:txBody>
      </p:sp>
      <p:sp>
        <p:nvSpPr>
          <p:cNvPr id="2303" name="Rectangle 2705">
            <a:extLst>
              <a:ext uri="{FF2B5EF4-FFF2-40B4-BE49-F238E27FC236}">
                <a16:creationId xmlns:a16="http://schemas.microsoft.com/office/drawing/2014/main" id="{E5F5D1F8-680C-262A-0B62-EA1BDC72F71F}"/>
              </a:ext>
            </a:extLst>
          </p:cNvPr>
          <p:cNvSpPr>
            <a:spLocks noChangeArrowheads="1"/>
          </p:cNvSpPr>
          <p:nvPr/>
        </p:nvSpPr>
        <p:spPr bwMode="auto">
          <a:xfrm>
            <a:off x="10626726" y="263683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2304" name="Rectangle 2706">
            <a:extLst>
              <a:ext uri="{FF2B5EF4-FFF2-40B4-BE49-F238E27FC236}">
                <a16:creationId xmlns:a16="http://schemas.microsoft.com/office/drawing/2014/main" id="{1FCA41FF-2EC2-A20C-EB6D-E8F3DEBFFF5B}"/>
              </a:ext>
            </a:extLst>
          </p:cNvPr>
          <p:cNvSpPr>
            <a:spLocks noChangeArrowheads="1"/>
          </p:cNvSpPr>
          <p:nvPr/>
        </p:nvSpPr>
        <p:spPr bwMode="auto">
          <a:xfrm>
            <a:off x="10693401" y="263683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305" name="Rectangle 2707">
            <a:extLst>
              <a:ext uri="{FF2B5EF4-FFF2-40B4-BE49-F238E27FC236}">
                <a16:creationId xmlns:a16="http://schemas.microsoft.com/office/drawing/2014/main" id="{3C14C4E8-54F1-0C86-DDEE-3D69750207DA}"/>
              </a:ext>
            </a:extLst>
          </p:cNvPr>
          <p:cNvSpPr>
            <a:spLocks noChangeArrowheads="1"/>
          </p:cNvSpPr>
          <p:nvPr/>
        </p:nvSpPr>
        <p:spPr bwMode="auto">
          <a:xfrm>
            <a:off x="10761664" y="263683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306" name="Rectangle 2708">
            <a:extLst>
              <a:ext uri="{FF2B5EF4-FFF2-40B4-BE49-F238E27FC236}">
                <a16:creationId xmlns:a16="http://schemas.microsoft.com/office/drawing/2014/main" id="{54F8A50D-FD5D-BC36-DE04-217ED7C6B572}"/>
              </a:ext>
            </a:extLst>
          </p:cNvPr>
          <p:cNvSpPr>
            <a:spLocks noChangeArrowheads="1"/>
          </p:cNvSpPr>
          <p:nvPr/>
        </p:nvSpPr>
        <p:spPr bwMode="auto">
          <a:xfrm>
            <a:off x="10799764" y="263683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307" name="Rectangle 2709">
            <a:extLst>
              <a:ext uri="{FF2B5EF4-FFF2-40B4-BE49-F238E27FC236}">
                <a16:creationId xmlns:a16="http://schemas.microsoft.com/office/drawing/2014/main" id="{5B93743E-1462-C24A-0304-5F4153306D67}"/>
              </a:ext>
            </a:extLst>
          </p:cNvPr>
          <p:cNvSpPr>
            <a:spLocks noChangeArrowheads="1"/>
          </p:cNvSpPr>
          <p:nvPr/>
        </p:nvSpPr>
        <p:spPr bwMode="auto">
          <a:xfrm>
            <a:off x="10839451" y="2636838"/>
            <a:ext cx="1365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Ar</a:t>
            </a:r>
            <a:endParaRPr kumimoji="0" lang="en-US" altLang="en-US" sz="1800" b="0" i="0" u="none" strike="noStrike" cap="none" normalizeH="0" baseline="0">
              <a:ln>
                <a:noFill/>
              </a:ln>
              <a:effectLst/>
            </a:endParaRPr>
          </a:p>
        </p:txBody>
      </p:sp>
      <p:sp>
        <p:nvSpPr>
          <p:cNvPr id="2308" name="Rectangle 2710">
            <a:extLst>
              <a:ext uri="{FF2B5EF4-FFF2-40B4-BE49-F238E27FC236}">
                <a16:creationId xmlns:a16="http://schemas.microsoft.com/office/drawing/2014/main" id="{0809DE1E-A15D-0E04-6D9A-2DA942C759B8}"/>
              </a:ext>
            </a:extLst>
          </p:cNvPr>
          <p:cNvSpPr>
            <a:spLocks noChangeArrowheads="1"/>
          </p:cNvSpPr>
          <p:nvPr/>
        </p:nvSpPr>
        <p:spPr bwMode="auto">
          <a:xfrm>
            <a:off x="10974389" y="2636838"/>
            <a:ext cx="114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309" name="Rectangle 2711">
            <a:extLst>
              <a:ext uri="{FF2B5EF4-FFF2-40B4-BE49-F238E27FC236}">
                <a16:creationId xmlns:a16="http://schemas.microsoft.com/office/drawing/2014/main" id="{0E8FE0D7-7276-57C4-EBCD-BD5B39AD19F2}"/>
              </a:ext>
            </a:extLst>
          </p:cNvPr>
          <p:cNvSpPr>
            <a:spLocks noChangeArrowheads="1"/>
          </p:cNvSpPr>
          <p:nvPr/>
        </p:nvSpPr>
        <p:spPr bwMode="auto">
          <a:xfrm>
            <a:off x="11088689" y="263683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310" name="Rectangle 2712">
            <a:extLst>
              <a:ext uri="{FF2B5EF4-FFF2-40B4-BE49-F238E27FC236}">
                <a16:creationId xmlns:a16="http://schemas.microsoft.com/office/drawing/2014/main" id="{48FB8230-7137-3840-601F-FDFF1F9FACAC}"/>
              </a:ext>
            </a:extLst>
          </p:cNvPr>
          <p:cNvSpPr>
            <a:spLocks noChangeArrowheads="1"/>
          </p:cNvSpPr>
          <p:nvPr/>
        </p:nvSpPr>
        <p:spPr bwMode="auto">
          <a:xfrm>
            <a:off x="11126789" y="2636838"/>
            <a:ext cx="1000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311" name="Freeform 2713">
            <a:extLst>
              <a:ext uri="{FF2B5EF4-FFF2-40B4-BE49-F238E27FC236}">
                <a16:creationId xmlns:a16="http://schemas.microsoft.com/office/drawing/2014/main" id="{130CD0FB-EF7F-53C1-4760-F48BF5C365E8}"/>
              </a:ext>
            </a:extLst>
          </p:cNvPr>
          <p:cNvSpPr>
            <a:spLocks/>
          </p:cNvSpPr>
          <p:nvPr/>
        </p:nvSpPr>
        <p:spPr bwMode="auto">
          <a:xfrm>
            <a:off x="5597526" y="5022851"/>
            <a:ext cx="638175" cy="638175"/>
          </a:xfrm>
          <a:custGeom>
            <a:avLst/>
            <a:gdLst>
              <a:gd name="T0" fmla="*/ 0 w 720"/>
              <a:gd name="T1" fmla="*/ 360 h 720"/>
              <a:gd name="T2" fmla="*/ 0 w 720"/>
              <a:gd name="T3" fmla="*/ 360 h 720"/>
              <a:gd name="T4" fmla="*/ 360 w 720"/>
              <a:gd name="T5" fmla="*/ 0 h 720"/>
              <a:gd name="T6" fmla="*/ 720 w 720"/>
              <a:gd name="T7" fmla="*/ 360 h 720"/>
              <a:gd name="T8" fmla="*/ 360 w 720"/>
              <a:gd name="T9" fmla="*/ 720 h 720"/>
              <a:gd name="T10" fmla="*/ 0 w 720"/>
              <a:gd name="T11" fmla="*/ 360 h 720"/>
              <a:gd name="T12" fmla="*/ 0 w 720"/>
              <a:gd name="T13" fmla="*/ 360 h 720"/>
            </a:gdLst>
            <a:ahLst/>
            <a:cxnLst>
              <a:cxn ang="0">
                <a:pos x="T0" y="T1"/>
              </a:cxn>
              <a:cxn ang="0">
                <a:pos x="T2" y="T3"/>
              </a:cxn>
              <a:cxn ang="0">
                <a:pos x="T4" y="T5"/>
              </a:cxn>
              <a:cxn ang="0">
                <a:pos x="T6" y="T7"/>
              </a:cxn>
              <a:cxn ang="0">
                <a:pos x="T8" y="T9"/>
              </a:cxn>
              <a:cxn ang="0">
                <a:pos x="T10" y="T11"/>
              </a:cxn>
              <a:cxn ang="0">
                <a:pos x="T12" y="T13"/>
              </a:cxn>
            </a:cxnLst>
            <a:rect l="0" t="0" r="r" b="b"/>
            <a:pathLst>
              <a:path w="720" h="720">
                <a:moveTo>
                  <a:pt x="0" y="360"/>
                </a:moveTo>
                <a:lnTo>
                  <a:pt x="0" y="360"/>
                </a:lnTo>
                <a:cubicBezTo>
                  <a:pt x="0" y="161"/>
                  <a:pt x="161" y="0"/>
                  <a:pt x="360" y="0"/>
                </a:cubicBezTo>
                <a:cubicBezTo>
                  <a:pt x="559" y="0"/>
                  <a:pt x="720" y="161"/>
                  <a:pt x="720" y="360"/>
                </a:cubicBezTo>
                <a:cubicBezTo>
                  <a:pt x="720" y="558"/>
                  <a:pt x="559" y="720"/>
                  <a:pt x="360" y="720"/>
                </a:cubicBezTo>
                <a:cubicBezTo>
                  <a:pt x="161" y="720"/>
                  <a:pt x="0" y="558"/>
                  <a:pt x="0" y="360"/>
                </a:cubicBezTo>
                <a:lnTo>
                  <a:pt x="0" y="360"/>
                </a:lnTo>
                <a:close/>
              </a:path>
            </a:pathLst>
          </a:custGeom>
          <a:noFill/>
          <a:ln w="9525"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12" name="Rectangle 2714">
            <a:extLst>
              <a:ext uri="{FF2B5EF4-FFF2-40B4-BE49-F238E27FC236}">
                <a16:creationId xmlns:a16="http://schemas.microsoft.com/office/drawing/2014/main" id="{FC627A52-DCB6-9F5A-4EE9-91664DDBDB96}"/>
              </a:ext>
            </a:extLst>
          </p:cNvPr>
          <p:cNvSpPr>
            <a:spLocks noChangeArrowheads="1"/>
          </p:cNvSpPr>
          <p:nvPr/>
        </p:nvSpPr>
        <p:spPr bwMode="auto">
          <a:xfrm>
            <a:off x="5726113" y="5262563"/>
            <a:ext cx="1158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R </a:t>
            </a:r>
            <a:endParaRPr kumimoji="0" lang="en-US" altLang="en-US" sz="1800" b="0" i="0" u="none" strike="noStrike" cap="none" normalizeH="0" baseline="0">
              <a:ln>
                <a:noFill/>
              </a:ln>
              <a:effectLst/>
            </a:endParaRPr>
          </a:p>
        </p:txBody>
      </p:sp>
      <p:sp>
        <p:nvSpPr>
          <p:cNvPr id="2313" name="Rectangle 2715">
            <a:extLst>
              <a:ext uri="{FF2B5EF4-FFF2-40B4-BE49-F238E27FC236}">
                <a16:creationId xmlns:a16="http://schemas.microsoft.com/office/drawing/2014/main" id="{CB743C09-815B-44CD-84E5-B56C71677A1B}"/>
              </a:ext>
            </a:extLst>
          </p:cNvPr>
          <p:cNvSpPr>
            <a:spLocks noChangeArrowheads="1"/>
          </p:cNvSpPr>
          <p:nvPr/>
        </p:nvSpPr>
        <p:spPr bwMode="auto">
          <a:xfrm>
            <a:off x="5842001" y="5262563"/>
            <a:ext cx="968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3:</a:t>
            </a:r>
            <a:endParaRPr kumimoji="0" lang="en-US" altLang="en-US" sz="1800" b="0" i="0" u="none" strike="noStrike" cap="none" normalizeH="0" baseline="0">
              <a:ln>
                <a:noFill/>
              </a:ln>
              <a:effectLst/>
            </a:endParaRPr>
          </a:p>
        </p:txBody>
      </p:sp>
      <p:sp>
        <p:nvSpPr>
          <p:cNvPr id="2314" name="Rectangle 2716">
            <a:extLst>
              <a:ext uri="{FF2B5EF4-FFF2-40B4-BE49-F238E27FC236}">
                <a16:creationId xmlns:a16="http://schemas.microsoft.com/office/drawing/2014/main" id="{59930C72-6067-908A-E7B6-FEFEE09526BF}"/>
              </a:ext>
            </a:extLst>
          </p:cNvPr>
          <p:cNvSpPr>
            <a:spLocks noChangeArrowheads="1"/>
          </p:cNvSpPr>
          <p:nvPr/>
        </p:nvSpPr>
        <p:spPr bwMode="auto">
          <a:xfrm>
            <a:off x="5940426" y="5262563"/>
            <a:ext cx="9618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effectLst/>
                <a:latin typeface="Arial Narrow" panose="020B0606020202030204" pitchFamily="34" charset="0"/>
              </a:rPr>
              <a:t>3:</a:t>
            </a:r>
            <a:endParaRPr kumimoji="0" lang="en-US" altLang="en-US" sz="1800" b="0" i="0" u="none" strike="noStrike" cap="none" normalizeH="0" baseline="0" dirty="0">
              <a:ln>
                <a:noFill/>
              </a:ln>
              <a:effectLst/>
            </a:endParaRPr>
          </a:p>
        </p:txBody>
      </p:sp>
      <p:sp>
        <p:nvSpPr>
          <p:cNvPr id="2315" name="Rectangle 2717">
            <a:extLst>
              <a:ext uri="{FF2B5EF4-FFF2-40B4-BE49-F238E27FC236}">
                <a16:creationId xmlns:a16="http://schemas.microsoft.com/office/drawing/2014/main" id="{FF7DFF33-0A0E-E432-9B66-490D84E9C02D}"/>
              </a:ext>
            </a:extLst>
          </p:cNvPr>
          <p:cNvSpPr>
            <a:spLocks noChangeArrowheads="1"/>
          </p:cNvSpPr>
          <p:nvPr/>
        </p:nvSpPr>
        <p:spPr bwMode="auto">
          <a:xfrm>
            <a:off x="6037263" y="52625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effectLst/>
                <a:latin typeface="Arial Narrow" panose="020B0606020202030204" pitchFamily="34" charset="0"/>
              </a:rPr>
              <a:t>1</a:t>
            </a:r>
            <a:endParaRPr kumimoji="0" lang="en-US" altLang="en-US" sz="1800" b="0" i="0" u="none" strike="noStrike" cap="none" normalizeH="0" baseline="0" dirty="0">
              <a:ln>
                <a:noFill/>
              </a:ln>
              <a:effectLst/>
            </a:endParaRPr>
          </a:p>
        </p:txBody>
      </p:sp>
      <p:sp>
        <p:nvSpPr>
          <p:cNvPr id="2316" name="Freeform 2718">
            <a:extLst>
              <a:ext uri="{FF2B5EF4-FFF2-40B4-BE49-F238E27FC236}">
                <a16:creationId xmlns:a16="http://schemas.microsoft.com/office/drawing/2014/main" id="{A1267946-92D1-943E-C0C2-393F4B7E25AA}"/>
              </a:ext>
            </a:extLst>
          </p:cNvPr>
          <p:cNvSpPr>
            <a:spLocks/>
          </p:cNvSpPr>
          <p:nvPr/>
        </p:nvSpPr>
        <p:spPr bwMode="auto">
          <a:xfrm>
            <a:off x="6275388" y="4838701"/>
            <a:ext cx="307975" cy="958850"/>
          </a:xfrm>
          <a:custGeom>
            <a:avLst/>
            <a:gdLst>
              <a:gd name="T0" fmla="*/ 347 w 347"/>
              <a:gd name="T1" fmla="*/ 1080 h 1080"/>
              <a:gd name="T2" fmla="*/ 347 w 347"/>
              <a:gd name="T3" fmla="*/ 1080 h 1080"/>
              <a:gd name="T4" fmla="*/ 174 w 347"/>
              <a:gd name="T5" fmla="*/ 948 h 1080"/>
              <a:gd name="T6" fmla="*/ 174 w 347"/>
              <a:gd name="T7" fmla="*/ 691 h 1080"/>
              <a:gd name="T8" fmla="*/ 0 w 347"/>
              <a:gd name="T9" fmla="*/ 560 h 1080"/>
              <a:gd name="T10" fmla="*/ 174 w 347"/>
              <a:gd name="T11" fmla="*/ 428 h 1080"/>
              <a:gd name="T12" fmla="*/ 174 w 347"/>
              <a:gd name="T13" fmla="*/ 131 h 1080"/>
              <a:gd name="T14" fmla="*/ 347 w 347"/>
              <a:gd name="T15" fmla="*/ 0 h 10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7" h="1080">
                <a:moveTo>
                  <a:pt x="347" y="1080"/>
                </a:moveTo>
                <a:lnTo>
                  <a:pt x="347" y="1080"/>
                </a:lnTo>
                <a:cubicBezTo>
                  <a:pt x="251" y="1080"/>
                  <a:pt x="174" y="1021"/>
                  <a:pt x="174" y="948"/>
                </a:cubicBezTo>
                <a:lnTo>
                  <a:pt x="174" y="691"/>
                </a:lnTo>
                <a:cubicBezTo>
                  <a:pt x="174" y="618"/>
                  <a:pt x="96" y="560"/>
                  <a:pt x="0" y="560"/>
                </a:cubicBezTo>
                <a:cubicBezTo>
                  <a:pt x="96" y="560"/>
                  <a:pt x="174" y="501"/>
                  <a:pt x="174" y="428"/>
                </a:cubicBezTo>
                <a:lnTo>
                  <a:pt x="174" y="131"/>
                </a:lnTo>
                <a:cubicBezTo>
                  <a:pt x="174" y="59"/>
                  <a:pt x="251" y="0"/>
                  <a:pt x="347" y="0"/>
                </a:cubicBezTo>
              </a:path>
            </a:pathLst>
          </a:custGeom>
          <a:noFill/>
          <a:ln w="26988"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17" name="Freeform 2719">
            <a:extLst>
              <a:ext uri="{FF2B5EF4-FFF2-40B4-BE49-F238E27FC236}">
                <a16:creationId xmlns:a16="http://schemas.microsoft.com/office/drawing/2014/main" id="{9A94F14F-3F79-05EF-9E09-63FA06DB81B7}"/>
              </a:ext>
            </a:extLst>
          </p:cNvPr>
          <p:cNvSpPr>
            <a:spLocks/>
          </p:cNvSpPr>
          <p:nvPr/>
        </p:nvSpPr>
        <p:spPr bwMode="auto">
          <a:xfrm>
            <a:off x="6661151" y="4867276"/>
            <a:ext cx="2906713" cy="273050"/>
          </a:xfrm>
          <a:custGeom>
            <a:avLst/>
            <a:gdLst>
              <a:gd name="T0" fmla="*/ 0 w 3280"/>
              <a:gd name="T1" fmla="*/ 0 h 307"/>
              <a:gd name="T2" fmla="*/ 0 w 3280"/>
              <a:gd name="T3" fmla="*/ 0 h 307"/>
              <a:gd name="T4" fmla="*/ 3280 w 3280"/>
              <a:gd name="T5" fmla="*/ 0 h 307"/>
              <a:gd name="T6" fmla="*/ 3280 w 3280"/>
              <a:gd name="T7" fmla="*/ 307 h 307"/>
              <a:gd name="T8" fmla="*/ 0 w 3280"/>
              <a:gd name="T9" fmla="*/ 307 h 307"/>
              <a:gd name="T10" fmla="*/ 0 w 3280"/>
              <a:gd name="T11" fmla="*/ 0 h 307"/>
            </a:gdLst>
            <a:ahLst/>
            <a:cxnLst>
              <a:cxn ang="0">
                <a:pos x="T0" y="T1"/>
              </a:cxn>
              <a:cxn ang="0">
                <a:pos x="T2" y="T3"/>
              </a:cxn>
              <a:cxn ang="0">
                <a:pos x="T4" y="T5"/>
              </a:cxn>
              <a:cxn ang="0">
                <a:pos x="T6" y="T7"/>
              </a:cxn>
              <a:cxn ang="0">
                <a:pos x="T8" y="T9"/>
              </a:cxn>
              <a:cxn ang="0">
                <a:pos x="T10" y="T11"/>
              </a:cxn>
            </a:cxnLst>
            <a:rect l="0" t="0" r="r" b="b"/>
            <a:pathLst>
              <a:path w="3280" h="307">
                <a:moveTo>
                  <a:pt x="0" y="0"/>
                </a:moveTo>
                <a:lnTo>
                  <a:pt x="0" y="0"/>
                </a:lnTo>
                <a:lnTo>
                  <a:pt x="3280" y="0"/>
                </a:lnTo>
                <a:lnTo>
                  <a:pt x="3280" y="307"/>
                </a:lnTo>
                <a:lnTo>
                  <a:pt x="0" y="307"/>
                </a:lnTo>
                <a:lnTo>
                  <a:pt x="0" y="0"/>
                </a:lnTo>
                <a:close/>
              </a:path>
            </a:pathLst>
          </a:custGeom>
          <a:solidFill>
            <a:schemeClr val="accent3">
              <a:lumMod val="40000"/>
              <a:lumOff val="6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8" name="Rectangle 2720">
            <a:extLst>
              <a:ext uri="{FF2B5EF4-FFF2-40B4-BE49-F238E27FC236}">
                <a16:creationId xmlns:a16="http://schemas.microsoft.com/office/drawing/2014/main" id="{B1A80C64-AEA9-90FD-693A-360857A4F255}"/>
              </a:ext>
            </a:extLst>
          </p:cNvPr>
          <p:cNvSpPr>
            <a:spLocks noChangeArrowheads="1"/>
          </p:cNvSpPr>
          <p:nvPr/>
        </p:nvSpPr>
        <p:spPr bwMode="auto">
          <a:xfrm>
            <a:off x="6777038" y="4919663"/>
            <a:ext cx="1539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Ge</a:t>
            </a:r>
            <a:endParaRPr kumimoji="0" lang="en-US" altLang="en-US" sz="1800" b="0" i="0" u="none" strike="noStrike" cap="none" normalizeH="0" baseline="0">
              <a:ln>
                <a:noFill/>
              </a:ln>
              <a:effectLst/>
            </a:endParaRPr>
          </a:p>
        </p:txBody>
      </p:sp>
      <p:sp>
        <p:nvSpPr>
          <p:cNvPr id="2319" name="Rectangle 2721">
            <a:extLst>
              <a:ext uri="{FF2B5EF4-FFF2-40B4-BE49-F238E27FC236}">
                <a16:creationId xmlns:a16="http://schemas.microsoft.com/office/drawing/2014/main" id="{C8E849F4-41CB-1189-DE34-F17A7E2869E7}"/>
              </a:ext>
            </a:extLst>
          </p:cNvPr>
          <p:cNvSpPr>
            <a:spLocks noChangeArrowheads="1"/>
          </p:cNvSpPr>
          <p:nvPr/>
        </p:nvSpPr>
        <p:spPr bwMode="auto">
          <a:xfrm>
            <a:off x="6932613"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320" name="Rectangle 2722">
            <a:extLst>
              <a:ext uri="{FF2B5EF4-FFF2-40B4-BE49-F238E27FC236}">
                <a16:creationId xmlns:a16="http://schemas.microsoft.com/office/drawing/2014/main" id="{5ACBB9A9-061A-3209-E89B-717F3A1DE8FD}"/>
              </a:ext>
            </a:extLst>
          </p:cNvPr>
          <p:cNvSpPr>
            <a:spLocks noChangeArrowheads="1"/>
          </p:cNvSpPr>
          <p:nvPr/>
        </p:nvSpPr>
        <p:spPr bwMode="auto">
          <a:xfrm>
            <a:off x="6996113"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321" name="Rectangle 2723">
            <a:extLst>
              <a:ext uri="{FF2B5EF4-FFF2-40B4-BE49-F238E27FC236}">
                <a16:creationId xmlns:a16="http://schemas.microsoft.com/office/drawing/2014/main" id="{EF547535-338B-1884-AEF6-5A0C2A85B56F}"/>
              </a:ext>
            </a:extLst>
          </p:cNvPr>
          <p:cNvSpPr>
            <a:spLocks noChangeArrowheads="1"/>
          </p:cNvSpPr>
          <p:nvPr/>
        </p:nvSpPr>
        <p:spPr bwMode="auto">
          <a:xfrm>
            <a:off x="7062788" y="4919663"/>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322" name="Rectangle 2724">
            <a:extLst>
              <a:ext uri="{FF2B5EF4-FFF2-40B4-BE49-F238E27FC236}">
                <a16:creationId xmlns:a16="http://schemas.microsoft.com/office/drawing/2014/main" id="{795856A5-AAC9-344B-8E9F-D4F3B62CE9A3}"/>
              </a:ext>
            </a:extLst>
          </p:cNvPr>
          <p:cNvSpPr>
            <a:spLocks noChangeArrowheads="1"/>
          </p:cNvSpPr>
          <p:nvPr/>
        </p:nvSpPr>
        <p:spPr bwMode="auto">
          <a:xfrm>
            <a:off x="7094538"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323" name="Rectangle 2725">
            <a:extLst>
              <a:ext uri="{FF2B5EF4-FFF2-40B4-BE49-F238E27FC236}">
                <a16:creationId xmlns:a16="http://schemas.microsoft.com/office/drawing/2014/main" id="{0D5E7E54-B3D4-F653-B86D-0FA62BBD1E72}"/>
              </a:ext>
            </a:extLst>
          </p:cNvPr>
          <p:cNvSpPr>
            <a:spLocks noChangeArrowheads="1"/>
          </p:cNvSpPr>
          <p:nvPr/>
        </p:nvSpPr>
        <p:spPr bwMode="auto">
          <a:xfrm>
            <a:off x="7159626" y="491966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324" name="Rectangle 2726">
            <a:extLst>
              <a:ext uri="{FF2B5EF4-FFF2-40B4-BE49-F238E27FC236}">
                <a16:creationId xmlns:a16="http://schemas.microsoft.com/office/drawing/2014/main" id="{7AC63DCE-F58A-192D-3262-0C569FD04B07}"/>
              </a:ext>
            </a:extLst>
          </p:cNvPr>
          <p:cNvSpPr>
            <a:spLocks noChangeArrowheads="1"/>
          </p:cNvSpPr>
          <p:nvPr/>
        </p:nvSpPr>
        <p:spPr bwMode="auto">
          <a:xfrm>
            <a:off x="7185026" y="491966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325" name="Rectangle 2727">
            <a:extLst>
              <a:ext uri="{FF2B5EF4-FFF2-40B4-BE49-F238E27FC236}">
                <a16:creationId xmlns:a16="http://schemas.microsoft.com/office/drawing/2014/main" id="{D4C54A3C-0B62-849B-9AB3-DBADF1A9E8F0}"/>
              </a:ext>
            </a:extLst>
          </p:cNvPr>
          <p:cNvSpPr>
            <a:spLocks noChangeArrowheads="1"/>
          </p:cNvSpPr>
          <p:nvPr/>
        </p:nvSpPr>
        <p:spPr bwMode="auto">
          <a:xfrm>
            <a:off x="7210426" y="491966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326" name="Rectangle 2728">
            <a:extLst>
              <a:ext uri="{FF2B5EF4-FFF2-40B4-BE49-F238E27FC236}">
                <a16:creationId xmlns:a16="http://schemas.microsoft.com/office/drawing/2014/main" id="{2EC6965E-8F6A-41D1-4330-070D520BCE0F}"/>
              </a:ext>
            </a:extLst>
          </p:cNvPr>
          <p:cNvSpPr>
            <a:spLocks noChangeArrowheads="1"/>
          </p:cNvSpPr>
          <p:nvPr/>
        </p:nvSpPr>
        <p:spPr bwMode="auto">
          <a:xfrm>
            <a:off x="7267576" y="491966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327" name="Rectangle 2729">
            <a:extLst>
              <a:ext uri="{FF2B5EF4-FFF2-40B4-BE49-F238E27FC236}">
                <a16:creationId xmlns:a16="http://schemas.microsoft.com/office/drawing/2014/main" id="{3D2E2F8B-EDE1-E741-2C6A-DF212516B193}"/>
              </a:ext>
            </a:extLst>
          </p:cNvPr>
          <p:cNvSpPr>
            <a:spLocks noChangeArrowheads="1"/>
          </p:cNvSpPr>
          <p:nvPr/>
        </p:nvSpPr>
        <p:spPr bwMode="auto">
          <a:xfrm>
            <a:off x="7292976"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328" name="Rectangle 2730">
            <a:extLst>
              <a:ext uri="{FF2B5EF4-FFF2-40B4-BE49-F238E27FC236}">
                <a16:creationId xmlns:a16="http://schemas.microsoft.com/office/drawing/2014/main" id="{722940BC-C76A-1D31-935B-66C1475F781B}"/>
              </a:ext>
            </a:extLst>
          </p:cNvPr>
          <p:cNvSpPr>
            <a:spLocks noChangeArrowheads="1"/>
          </p:cNvSpPr>
          <p:nvPr/>
        </p:nvSpPr>
        <p:spPr bwMode="auto">
          <a:xfrm>
            <a:off x="7356476" y="4918076"/>
            <a:ext cx="41275"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329" name="Rectangle 2731">
            <a:extLst>
              <a:ext uri="{FF2B5EF4-FFF2-40B4-BE49-F238E27FC236}">
                <a16:creationId xmlns:a16="http://schemas.microsoft.com/office/drawing/2014/main" id="{EA2A2679-4BBC-37A1-17B5-E1DDC0572604}"/>
              </a:ext>
            </a:extLst>
          </p:cNvPr>
          <p:cNvSpPr>
            <a:spLocks noChangeArrowheads="1"/>
          </p:cNvSpPr>
          <p:nvPr/>
        </p:nvSpPr>
        <p:spPr bwMode="auto">
          <a:xfrm>
            <a:off x="7432676" y="4919663"/>
            <a:ext cx="10001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330" name="Rectangle 2732">
            <a:extLst>
              <a:ext uri="{FF2B5EF4-FFF2-40B4-BE49-F238E27FC236}">
                <a16:creationId xmlns:a16="http://schemas.microsoft.com/office/drawing/2014/main" id="{95A381F9-787C-EEBE-D907-80C77908B126}"/>
              </a:ext>
            </a:extLst>
          </p:cNvPr>
          <p:cNvSpPr>
            <a:spLocks noChangeArrowheads="1"/>
          </p:cNvSpPr>
          <p:nvPr/>
        </p:nvSpPr>
        <p:spPr bwMode="auto">
          <a:xfrm>
            <a:off x="7532688" y="4919663"/>
            <a:ext cx="762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331" name="Rectangle 2733">
            <a:extLst>
              <a:ext uri="{FF2B5EF4-FFF2-40B4-BE49-F238E27FC236}">
                <a16:creationId xmlns:a16="http://schemas.microsoft.com/office/drawing/2014/main" id="{3B951623-0171-A17E-39DF-EF76EB8665A1}"/>
              </a:ext>
            </a:extLst>
          </p:cNvPr>
          <p:cNvSpPr>
            <a:spLocks noChangeArrowheads="1"/>
          </p:cNvSpPr>
          <p:nvPr/>
        </p:nvSpPr>
        <p:spPr bwMode="auto">
          <a:xfrm>
            <a:off x="7612063"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332" name="Rectangle 2734">
            <a:extLst>
              <a:ext uri="{FF2B5EF4-FFF2-40B4-BE49-F238E27FC236}">
                <a16:creationId xmlns:a16="http://schemas.microsoft.com/office/drawing/2014/main" id="{7205F6A6-02D6-0D30-F162-CE1F3E318B3E}"/>
              </a:ext>
            </a:extLst>
          </p:cNvPr>
          <p:cNvSpPr>
            <a:spLocks noChangeArrowheads="1"/>
          </p:cNvSpPr>
          <p:nvPr/>
        </p:nvSpPr>
        <p:spPr bwMode="auto">
          <a:xfrm>
            <a:off x="7675563" y="491966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333" name="Rectangle 2735">
            <a:extLst>
              <a:ext uri="{FF2B5EF4-FFF2-40B4-BE49-F238E27FC236}">
                <a16:creationId xmlns:a16="http://schemas.microsoft.com/office/drawing/2014/main" id="{68A567BE-44D3-E7B3-9CD4-0EB5EF8C0C50}"/>
              </a:ext>
            </a:extLst>
          </p:cNvPr>
          <p:cNvSpPr>
            <a:spLocks noChangeArrowheads="1"/>
          </p:cNvSpPr>
          <p:nvPr/>
        </p:nvSpPr>
        <p:spPr bwMode="auto">
          <a:xfrm>
            <a:off x="7702551"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334" name="Rectangle 2736">
            <a:extLst>
              <a:ext uri="{FF2B5EF4-FFF2-40B4-BE49-F238E27FC236}">
                <a16:creationId xmlns:a16="http://schemas.microsoft.com/office/drawing/2014/main" id="{7FB14E13-CFD5-3D1C-6B1C-7EB9ED46B315}"/>
              </a:ext>
            </a:extLst>
          </p:cNvPr>
          <p:cNvSpPr>
            <a:spLocks noChangeArrowheads="1"/>
          </p:cNvSpPr>
          <p:nvPr/>
        </p:nvSpPr>
        <p:spPr bwMode="auto">
          <a:xfrm>
            <a:off x="7766051"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335" name="Rectangle 2737">
            <a:extLst>
              <a:ext uri="{FF2B5EF4-FFF2-40B4-BE49-F238E27FC236}">
                <a16:creationId xmlns:a16="http://schemas.microsoft.com/office/drawing/2014/main" id="{7799148A-EF7A-5D62-F369-0272B58E536D}"/>
              </a:ext>
            </a:extLst>
          </p:cNvPr>
          <p:cNvSpPr>
            <a:spLocks noChangeArrowheads="1"/>
          </p:cNvSpPr>
          <p:nvPr/>
        </p:nvSpPr>
        <p:spPr bwMode="auto">
          <a:xfrm>
            <a:off x="7831138" y="491966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336" name="Rectangle 2738">
            <a:extLst>
              <a:ext uri="{FF2B5EF4-FFF2-40B4-BE49-F238E27FC236}">
                <a16:creationId xmlns:a16="http://schemas.microsoft.com/office/drawing/2014/main" id="{977195BA-C2DD-F301-B9A9-E578E37A83E6}"/>
              </a:ext>
            </a:extLst>
          </p:cNvPr>
          <p:cNvSpPr>
            <a:spLocks noChangeArrowheads="1"/>
          </p:cNvSpPr>
          <p:nvPr/>
        </p:nvSpPr>
        <p:spPr bwMode="auto">
          <a:xfrm>
            <a:off x="7888288" y="491966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337" name="Rectangle 2739">
            <a:extLst>
              <a:ext uri="{FF2B5EF4-FFF2-40B4-BE49-F238E27FC236}">
                <a16:creationId xmlns:a16="http://schemas.microsoft.com/office/drawing/2014/main" id="{2262895B-7AF0-4C45-FC9B-EB5C62201466}"/>
              </a:ext>
            </a:extLst>
          </p:cNvPr>
          <p:cNvSpPr>
            <a:spLocks noChangeArrowheads="1"/>
          </p:cNvSpPr>
          <p:nvPr/>
        </p:nvSpPr>
        <p:spPr bwMode="auto">
          <a:xfrm>
            <a:off x="7913688" y="491966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338" name="Rectangle 2740">
            <a:extLst>
              <a:ext uri="{FF2B5EF4-FFF2-40B4-BE49-F238E27FC236}">
                <a16:creationId xmlns:a16="http://schemas.microsoft.com/office/drawing/2014/main" id="{07F454F9-C525-743A-E305-CC2F6F8C4775}"/>
              </a:ext>
            </a:extLst>
          </p:cNvPr>
          <p:cNvSpPr>
            <a:spLocks noChangeArrowheads="1"/>
          </p:cNvSpPr>
          <p:nvPr/>
        </p:nvSpPr>
        <p:spPr bwMode="auto">
          <a:xfrm>
            <a:off x="7970839" y="491966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339" name="Rectangle 2741">
            <a:extLst>
              <a:ext uri="{FF2B5EF4-FFF2-40B4-BE49-F238E27FC236}">
                <a16:creationId xmlns:a16="http://schemas.microsoft.com/office/drawing/2014/main" id="{D1B48413-D423-FBA4-D02F-525C5C9060F9}"/>
              </a:ext>
            </a:extLst>
          </p:cNvPr>
          <p:cNvSpPr>
            <a:spLocks noChangeArrowheads="1"/>
          </p:cNvSpPr>
          <p:nvPr/>
        </p:nvSpPr>
        <p:spPr bwMode="auto">
          <a:xfrm>
            <a:off x="7997826" y="491966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340" name="Rectangle 2742">
            <a:extLst>
              <a:ext uri="{FF2B5EF4-FFF2-40B4-BE49-F238E27FC236}">
                <a16:creationId xmlns:a16="http://schemas.microsoft.com/office/drawing/2014/main" id="{1254FEEC-07CC-ADCC-6D4E-F22D614B223F}"/>
              </a:ext>
            </a:extLst>
          </p:cNvPr>
          <p:cNvSpPr>
            <a:spLocks noChangeArrowheads="1"/>
          </p:cNvSpPr>
          <p:nvPr/>
        </p:nvSpPr>
        <p:spPr bwMode="auto">
          <a:xfrm>
            <a:off x="8021639"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341" name="Rectangle 2743">
            <a:extLst>
              <a:ext uri="{FF2B5EF4-FFF2-40B4-BE49-F238E27FC236}">
                <a16:creationId xmlns:a16="http://schemas.microsoft.com/office/drawing/2014/main" id="{D81833C2-7CE9-C8F2-ADFE-2766D0993A44}"/>
              </a:ext>
            </a:extLst>
          </p:cNvPr>
          <p:cNvSpPr>
            <a:spLocks noChangeArrowheads="1"/>
          </p:cNvSpPr>
          <p:nvPr/>
        </p:nvSpPr>
        <p:spPr bwMode="auto">
          <a:xfrm>
            <a:off x="8086726" y="4919663"/>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342" name="Rectangle 2744">
            <a:extLst>
              <a:ext uri="{FF2B5EF4-FFF2-40B4-BE49-F238E27FC236}">
                <a16:creationId xmlns:a16="http://schemas.microsoft.com/office/drawing/2014/main" id="{9EF2E206-1FCF-6820-31E0-9429CD19D9FD}"/>
              </a:ext>
            </a:extLst>
          </p:cNvPr>
          <p:cNvSpPr>
            <a:spLocks noChangeArrowheads="1"/>
          </p:cNvSpPr>
          <p:nvPr/>
        </p:nvSpPr>
        <p:spPr bwMode="auto">
          <a:xfrm>
            <a:off x="8120064" y="4919663"/>
            <a:ext cx="10001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343" name="Rectangle 2745">
            <a:extLst>
              <a:ext uri="{FF2B5EF4-FFF2-40B4-BE49-F238E27FC236}">
                <a16:creationId xmlns:a16="http://schemas.microsoft.com/office/drawing/2014/main" id="{575B770B-66A9-EDEC-DD53-526056436104}"/>
              </a:ext>
            </a:extLst>
          </p:cNvPr>
          <p:cNvSpPr>
            <a:spLocks noChangeArrowheads="1"/>
          </p:cNvSpPr>
          <p:nvPr/>
        </p:nvSpPr>
        <p:spPr bwMode="auto">
          <a:xfrm>
            <a:off x="8220076" y="4919663"/>
            <a:ext cx="698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344" name="Rectangle 2746">
            <a:extLst>
              <a:ext uri="{FF2B5EF4-FFF2-40B4-BE49-F238E27FC236}">
                <a16:creationId xmlns:a16="http://schemas.microsoft.com/office/drawing/2014/main" id="{98597F5D-1C54-FC47-6BD9-BC59B2E39D06}"/>
              </a:ext>
            </a:extLst>
          </p:cNvPr>
          <p:cNvSpPr>
            <a:spLocks noChangeArrowheads="1"/>
          </p:cNvSpPr>
          <p:nvPr/>
        </p:nvSpPr>
        <p:spPr bwMode="auto">
          <a:xfrm>
            <a:off x="8291514"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2345" name="Rectangle 2747">
            <a:extLst>
              <a:ext uri="{FF2B5EF4-FFF2-40B4-BE49-F238E27FC236}">
                <a16:creationId xmlns:a16="http://schemas.microsoft.com/office/drawing/2014/main" id="{35E0D1FE-E900-D760-A4B9-CD61AC2220B2}"/>
              </a:ext>
            </a:extLst>
          </p:cNvPr>
          <p:cNvSpPr>
            <a:spLocks noChangeArrowheads="1"/>
          </p:cNvSpPr>
          <p:nvPr/>
        </p:nvSpPr>
        <p:spPr bwMode="auto">
          <a:xfrm>
            <a:off x="8356601" y="491966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346" name="Rectangle 2748">
            <a:extLst>
              <a:ext uri="{FF2B5EF4-FFF2-40B4-BE49-F238E27FC236}">
                <a16:creationId xmlns:a16="http://schemas.microsoft.com/office/drawing/2014/main" id="{31153543-0500-96AA-FC49-D726EB8579B3}"/>
              </a:ext>
            </a:extLst>
          </p:cNvPr>
          <p:cNvSpPr>
            <a:spLocks noChangeArrowheads="1"/>
          </p:cNvSpPr>
          <p:nvPr/>
        </p:nvSpPr>
        <p:spPr bwMode="auto">
          <a:xfrm>
            <a:off x="8380414" y="491966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2347" name="Rectangle 2749">
            <a:extLst>
              <a:ext uri="{FF2B5EF4-FFF2-40B4-BE49-F238E27FC236}">
                <a16:creationId xmlns:a16="http://schemas.microsoft.com/office/drawing/2014/main" id="{926FFB2E-8F0C-28C1-53E9-3BDE2AE09B59}"/>
              </a:ext>
            </a:extLst>
          </p:cNvPr>
          <p:cNvSpPr>
            <a:spLocks noChangeArrowheads="1"/>
          </p:cNvSpPr>
          <p:nvPr/>
        </p:nvSpPr>
        <p:spPr bwMode="auto">
          <a:xfrm>
            <a:off x="8439151"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348" name="Rectangle 2750">
            <a:extLst>
              <a:ext uri="{FF2B5EF4-FFF2-40B4-BE49-F238E27FC236}">
                <a16:creationId xmlns:a16="http://schemas.microsoft.com/office/drawing/2014/main" id="{1420E256-806C-D534-2ABD-09D4F22CFF5F}"/>
              </a:ext>
            </a:extLst>
          </p:cNvPr>
          <p:cNvSpPr>
            <a:spLocks noChangeArrowheads="1"/>
          </p:cNvSpPr>
          <p:nvPr/>
        </p:nvSpPr>
        <p:spPr bwMode="auto">
          <a:xfrm>
            <a:off x="8502651" y="491966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349" name="Rectangle 2751">
            <a:extLst>
              <a:ext uri="{FF2B5EF4-FFF2-40B4-BE49-F238E27FC236}">
                <a16:creationId xmlns:a16="http://schemas.microsoft.com/office/drawing/2014/main" id="{9BCECD51-015F-2E8B-2C0B-EC44D6985368}"/>
              </a:ext>
            </a:extLst>
          </p:cNvPr>
          <p:cNvSpPr>
            <a:spLocks noChangeArrowheads="1"/>
          </p:cNvSpPr>
          <p:nvPr/>
        </p:nvSpPr>
        <p:spPr bwMode="auto">
          <a:xfrm>
            <a:off x="8561389" y="4919663"/>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350" name="Rectangle 2752">
            <a:extLst>
              <a:ext uri="{FF2B5EF4-FFF2-40B4-BE49-F238E27FC236}">
                <a16:creationId xmlns:a16="http://schemas.microsoft.com/office/drawing/2014/main" id="{7D653086-E7FF-54C5-5683-7E1E742C251B}"/>
              </a:ext>
            </a:extLst>
          </p:cNvPr>
          <p:cNvSpPr>
            <a:spLocks noChangeArrowheads="1"/>
          </p:cNvSpPr>
          <p:nvPr/>
        </p:nvSpPr>
        <p:spPr bwMode="auto">
          <a:xfrm>
            <a:off x="8593139" y="4919663"/>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351" name="Rectangle 2753">
            <a:extLst>
              <a:ext uri="{FF2B5EF4-FFF2-40B4-BE49-F238E27FC236}">
                <a16:creationId xmlns:a16="http://schemas.microsoft.com/office/drawing/2014/main" id="{9E129965-773A-7206-2EB0-59948A9B2C4D}"/>
              </a:ext>
            </a:extLst>
          </p:cNvPr>
          <p:cNvSpPr>
            <a:spLocks noChangeArrowheads="1"/>
          </p:cNvSpPr>
          <p:nvPr/>
        </p:nvSpPr>
        <p:spPr bwMode="auto">
          <a:xfrm>
            <a:off x="8632826"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352" name="Rectangle 2754">
            <a:extLst>
              <a:ext uri="{FF2B5EF4-FFF2-40B4-BE49-F238E27FC236}">
                <a16:creationId xmlns:a16="http://schemas.microsoft.com/office/drawing/2014/main" id="{FD3F5FC9-8EDA-AE21-3725-4A5056F7474B}"/>
              </a:ext>
            </a:extLst>
          </p:cNvPr>
          <p:cNvSpPr>
            <a:spLocks noChangeArrowheads="1"/>
          </p:cNvSpPr>
          <p:nvPr/>
        </p:nvSpPr>
        <p:spPr bwMode="auto">
          <a:xfrm>
            <a:off x="8697914" y="491966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353" name="Rectangle 2755">
            <a:extLst>
              <a:ext uri="{FF2B5EF4-FFF2-40B4-BE49-F238E27FC236}">
                <a16:creationId xmlns:a16="http://schemas.microsoft.com/office/drawing/2014/main" id="{C07153E8-2C57-EB09-B63F-BDF91EED602B}"/>
              </a:ext>
            </a:extLst>
          </p:cNvPr>
          <p:cNvSpPr>
            <a:spLocks noChangeArrowheads="1"/>
          </p:cNvSpPr>
          <p:nvPr/>
        </p:nvSpPr>
        <p:spPr bwMode="auto">
          <a:xfrm>
            <a:off x="8761414" y="4919663"/>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354" name="Freeform 2756">
            <a:extLst>
              <a:ext uri="{FF2B5EF4-FFF2-40B4-BE49-F238E27FC236}">
                <a16:creationId xmlns:a16="http://schemas.microsoft.com/office/drawing/2014/main" id="{136B57CA-E75A-4F6E-6E08-0090909A417F}"/>
              </a:ext>
            </a:extLst>
          </p:cNvPr>
          <p:cNvSpPr>
            <a:spLocks/>
          </p:cNvSpPr>
          <p:nvPr/>
        </p:nvSpPr>
        <p:spPr bwMode="auto">
          <a:xfrm>
            <a:off x="6661151" y="5187951"/>
            <a:ext cx="2917825" cy="271463"/>
          </a:xfrm>
          <a:custGeom>
            <a:avLst/>
            <a:gdLst>
              <a:gd name="T0" fmla="*/ 0 w 3293"/>
              <a:gd name="T1" fmla="*/ 0 h 307"/>
              <a:gd name="T2" fmla="*/ 0 w 3293"/>
              <a:gd name="T3" fmla="*/ 0 h 307"/>
              <a:gd name="T4" fmla="*/ 3293 w 3293"/>
              <a:gd name="T5" fmla="*/ 0 h 307"/>
              <a:gd name="T6" fmla="*/ 3293 w 3293"/>
              <a:gd name="T7" fmla="*/ 307 h 307"/>
              <a:gd name="T8" fmla="*/ 0 w 3293"/>
              <a:gd name="T9" fmla="*/ 307 h 307"/>
              <a:gd name="T10" fmla="*/ 0 w 3293"/>
              <a:gd name="T11" fmla="*/ 0 h 307"/>
            </a:gdLst>
            <a:ahLst/>
            <a:cxnLst>
              <a:cxn ang="0">
                <a:pos x="T0" y="T1"/>
              </a:cxn>
              <a:cxn ang="0">
                <a:pos x="T2" y="T3"/>
              </a:cxn>
              <a:cxn ang="0">
                <a:pos x="T4" y="T5"/>
              </a:cxn>
              <a:cxn ang="0">
                <a:pos x="T6" y="T7"/>
              </a:cxn>
              <a:cxn ang="0">
                <a:pos x="T8" y="T9"/>
              </a:cxn>
              <a:cxn ang="0">
                <a:pos x="T10" y="T11"/>
              </a:cxn>
            </a:cxnLst>
            <a:rect l="0" t="0" r="r" b="b"/>
            <a:pathLst>
              <a:path w="3293" h="307">
                <a:moveTo>
                  <a:pt x="0" y="0"/>
                </a:moveTo>
                <a:lnTo>
                  <a:pt x="0" y="0"/>
                </a:lnTo>
                <a:lnTo>
                  <a:pt x="3293" y="0"/>
                </a:lnTo>
                <a:lnTo>
                  <a:pt x="3293" y="307"/>
                </a:lnTo>
                <a:lnTo>
                  <a:pt x="0" y="307"/>
                </a:lnTo>
                <a:lnTo>
                  <a:pt x="0" y="0"/>
                </a:lnTo>
                <a:close/>
              </a:path>
            </a:pathLst>
          </a:custGeom>
          <a:solidFill>
            <a:schemeClr val="accent3">
              <a:lumMod val="60000"/>
              <a:lumOff val="4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5" name="Rectangle 2757">
            <a:extLst>
              <a:ext uri="{FF2B5EF4-FFF2-40B4-BE49-F238E27FC236}">
                <a16:creationId xmlns:a16="http://schemas.microsoft.com/office/drawing/2014/main" id="{4468A47F-09D0-099C-D256-46FDF83CEA69}"/>
              </a:ext>
            </a:extLst>
          </p:cNvPr>
          <p:cNvSpPr>
            <a:spLocks noChangeArrowheads="1"/>
          </p:cNvSpPr>
          <p:nvPr/>
        </p:nvSpPr>
        <p:spPr bwMode="auto">
          <a:xfrm>
            <a:off x="6778626" y="5238751"/>
            <a:ext cx="1539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Ge</a:t>
            </a:r>
            <a:endParaRPr kumimoji="0" lang="en-US" altLang="en-US" sz="1800" b="0" i="0" u="none" strike="noStrike" cap="none" normalizeH="0" baseline="0">
              <a:ln>
                <a:noFill/>
              </a:ln>
              <a:solidFill>
                <a:schemeClr val="bg1"/>
              </a:solidFill>
              <a:effectLst/>
            </a:endParaRPr>
          </a:p>
        </p:txBody>
      </p:sp>
      <p:sp>
        <p:nvSpPr>
          <p:cNvPr id="2356" name="Rectangle 2758">
            <a:extLst>
              <a:ext uri="{FF2B5EF4-FFF2-40B4-BE49-F238E27FC236}">
                <a16:creationId xmlns:a16="http://schemas.microsoft.com/office/drawing/2014/main" id="{49C2076C-6921-6139-E3DF-FF3012C8470F}"/>
              </a:ext>
            </a:extLst>
          </p:cNvPr>
          <p:cNvSpPr>
            <a:spLocks noChangeArrowheads="1"/>
          </p:cNvSpPr>
          <p:nvPr/>
        </p:nvSpPr>
        <p:spPr bwMode="auto">
          <a:xfrm>
            <a:off x="6934201" y="523875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2357" name="Rectangle 2759">
            <a:extLst>
              <a:ext uri="{FF2B5EF4-FFF2-40B4-BE49-F238E27FC236}">
                <a16:creationId xmlns:a16="http://schemas.microsoft.com/office/drawing/2014/main" id="{F76552F3-1823-B3DD-232E-96C54D8860CC}"/>
              </a:ext>
            </a:extLst>
          </p:cNvPr>
          <p:cNvSpPr>
            <a:spLocks noChangeArrowheads="1"/>
          </p:cNvSpPr>
          <p:nvPr/>
        </p:nvSpPr>
        <p:spPr bwMode="auto">
          <a:xfrm>
            <a:off x="6999288" y="523875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2358" name="Rectangle 2760">
            <a:extLst>
              <a:ext uri="{FF2B5EF4-FFF2-40B4-BE49-F238E27FC236}">
                <a16:creationId xmlns:a16="http://schemas.microsoft.com/office/drawing/2014/main" id="{A9C69EDF-7EED-4D65-7618-50FD1894AE31}"/>
              </a:ext>
            </a:extLst>
          </p:cNvPr>
          <p:cNvSpPr>
            <a:spLocks noChangeArrowheads="1"/>
          </p:cNvSpPr>
          <p:nvPr/>
        </p:nvSpPr>
        <p:spPr bwMode="auto">
          <a:xfrm>
            <a:off x="7064376" y="523875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359" name="Rectangle 2761">
            <a:extLst>
              <a:ext uri="{FF2B5EF4-FFF2-40B4-BE49-F238E27FC236}">
                <a16:creationId xmlns:a16="http://schemas.microsoft.com/office/drawing/2014/main" id="{D07E42D3-3E67-32CD-CC7E-988E256A229B}"/>
              </a:ext>
            </a:extLst>
          </p:cNvPr>
          <p:cNvSpPr>
            <a:spLocks noChangeArrowheads="1"/>
          </p:cNvSpPr>
          <p:nvPr/>
        </p:nvSpPr>
        <p:spPr bwMode="auto">
          <a:xfrm>
            <a:off x="7096126" y="523875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o</a:t>
            </a:r>
            <a:endParaRPr kumimoji="0" lang="en-US" altLang="en-US" sz="1800" b="0" i="0" u="none" strike="noStrike" cap="none" normalizeH="0" baseline="0">
              <a:ln>
                <a:noFill/>
              </a:ln>
              <a:solidFill>
                <a:schemeClr val="bg1"/>
              </a:solidFill>
              <a:effectLst/>
            </a:endParaRPr>
          </a:p>
        </p:txBody>
      </p:sp>
      <p:sp>
        <p:nvSpPr>
          <p:cNvPr id="2360" name="Rectangle 2762">
            <a:extLst>
              <a:ext uri="{FF2B5EF4-FFF2-40B4-BE49-F238E27FC236}">
                <a16:creationId xmlns:a16="http://schemas.microsoft.com/office/drawing/2014/main" id="{B9006249-3617-B8CB-E2A4-A6A9E65F69F1}"/>
              </a:ext>
            </a:extLst>
          </p:cNvPr>
          <p:cNvSpPr>
            <a:spLocks noChangeArrowheads="1"/>
          </p:cNvSpPr>
          <p:nvPr/>
        </p:nvSpPr>
        <p:spPr bwMode="auto">
          <a:xfrm>
            <a:off x="7162801" y="5238751"/>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2361" name="Rectangle 2763">
            <a:extLst>
              <a:ext uri="{FF2B5EF4-FFF2-40B4-BE49-F238E27FC236}">
                <a16:creationId xmlns:a16="http://schemas.microsoft.com/office/drawing/2014/main" id="{53A0A004-540A-759A-DC51-FBD5D4E19F97}"/>
              </a:ext>
            </a:extLst>
          </p:cNvPr>
          <p:cNvSpPr>
            <a:spLocks noChangeArrowheads="1"/>
          </p:cNvSpPr>
          <p:nvPr/>
        </p:nvSpPr>
        <p:spPr bwMode="auto">
          <a:xfrm>
            <a:off x="7186613" y="5238751"/>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2362" name="Rectangle 2764">
            <a:extLst>
              <a:ext uri="{FF2B5EF4-FFF2-40B4-BE49-F238E27FC236}">
                <a16:creationId xmlns:a16="http://schemas.microsoft.com/office/drawing/2014/main" id="{37D73C20-2511-7C06-BAF7-89A83DE15DE2}"/>
              </a:ext>
            </a:extLst>
          </p:cNvPr>
          <p:cNvSpPr>
            <a:spLocks noChangeArrowheads="1"/>
          </p:cNvSpPr>
          <p:nvPr/>
        </p:nvSpPr>
        <p:spPr bwMode="auto">
          <a:xfrm>
            <a:off x="7212013" y="5238751"/>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2363" name="Rectangle 2765">
            <a:extLst>
              <a:ext uri="{FF2B5EF4-FFF2-40B4-BE49-F238E27FC236}">
                <a16:creationId xmlns:a16="http://schemas.microsoft.com/office/drawing/2014/main" id="{DFDBC34A-8762-8942-9066-DD91E2044758}"/>
              </a:ext>
            </a:extLst>
          </p:cNvPr>
          <p:cNvSpPr>
            <a:spLocks noChangeArrowheads="1"/>
          </p:cNvSpPr>
          <p:nvPr/>
        </p:nvSpPr>
        <p:spPr bwMode="auto">
          <a:xfrm>
            <a:off x="7269163" y="5238751"/>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2364" name="Rectangle 2766">
            <a:extLst>
              <a:ext uri="{FF2B5EF4-FFF2-40B4-BE49-F238E27FC236}">
                <a16:creationId xmlns:a16="http://schemas.microsoft.com/office/drawing/2014/main" id="{E9726DBA-736F-282E-D7AF-57A2F58ECBFC}"/>
              </a:ext>
            </a:extLst>
          </p:cNvPr>
          <p:cNvSpPr>
            <a:spLocks noChangeArrowheads="1"/>
          </p:cNvSpPr>
          <p:nvPr/>
        </p:nvSpPr>
        <p:spPr bwMode="auto">
          <a:xfrm>
            <a:off x="7294563" y="523875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b</a:t>
            </a:r>
            <a:endParaRPr kumimoji="0" lang="en-US" altLang="en-US" sz="1800" b="0" i="0" u="none" strike="noStrike" cap="none" normalizeH="0" baseline="0">
              <a:ln>
                <a:noFill/>
              </a:ln>
              <a:solidFill>
                <a:schemeClr val="bg1"/>
              </a:solidFill>
              <a:effectLst/>
            </a:endParaRPr>
          </a:p>
        </p:txBody>
      </p:sp>
      <p:sp>
        <p:nvSpPr>
          <p:cNvPr id="2365" name="Rectangle 2767">
            <a:extLst>
              <a:ext uri="{FF2B5EF4-FFF2-40B4-BE49-F238E27FC236}">
                <a16:creationId xmlns:a16="http://schemas.microsoft.com/office/drawing/2014/main" id="{388B6029-074F-777C-B3CE-825F1A6467E0}"/>
              </a:ext>
            </a:extLst>
          </p:cNvPr>
          <p:cNvSpPr>
            <a:spLocks noChangeArrowheads="1"/>
          </p:cNvSpPr>
          <p:nvPr/>
        </p:nvSpPr>
        <p:spPr bwMode="auto">
          <a:xfrm>
            <a:off x="7359651" y="5237163"/>
            <a:ext cx="41275"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2366" name="Rectangle 2768">
            <a:extLst>
              <a:ext uri="{FF2B5EF4-FFF2-40B4-BE49-F238E27FC236}">
                <a16:creationId xmlns:a16="http://schemas.microsoft.com/office/drawing/2014/main" id="{4C7E74E3-CA2F-0E25-6023-278E65187FA5}"/>
              </a:ext>
            </a:extLst>
          </p:cNvPr>
          <p:cNvSpPr>
            <a:spLocks noChangeArrowheads="1"/>
          </p:cNvSpPr>
          <p:nvPr/>
        </p:nvSpPr>
        <p:spPr bwMode="auto">
          <a:xfrm>
            <a:off x="7435851" y="5238751"/>
            <a:ext cx="10001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2367" name="Rectangle 2769">
            <a:extLst>
              <a:ext uri="{FF2B5EF4-FFF2-40B4-BE49-F238E27FC236}">
                <a16:creationId xmlns:a16="http://schemas.microsoft.com/office/drawing/2014/main" id="{9FA26F10-108E-894A-8ECA-8A38E8EDED3B}"/>
              </a:ext>
            </a:extLst>
          </p:cNvPr>
          <p:cNvSpPr>
            <a:spLocks noChangeArrowheads="1"/>
          </p:cNvSpPr>
          <p:nvPr/>
        </p:nvSpPr>
        <p:spPr bwMode="auto">
          <a:xfrm>
            <a:off x="7535863" y="5238751"/>
            <a:ext cx="1349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Fu</a:t>
            </a:r>
            <a:endParaRPr kumimoji="0" lang="en-US" altLang="en-US" sz="1800" b="0" i="0" u="none" strike="noStrike" cap="none" normalizeH="0" baseline="0">
              <a:ln>
                <a:noFill/>
              </a:ln>
              <a:solidFill>
                <a:schemeClr val="bg1"/>
              </a:solidFill>
              <a:effectLst/>
            </a:endParaRPr>
          </a:p>
        </p:txBody>
      </p:sp>
      <p:sp>
        <p:nvSpPr>
          <p:cNvPr id="2368" name="Rectangle 2770">
            <a:extLst>
              <a:ext uri="{FF2B5EF4-FFF2-40B4-BE49-F238E27FC236}">
                <a16:creationId xmlns:a16="http://schemas.microsoft.com/office/drawing/2014/main" id="{D40FAA03-D668-9E94-4B0E-ECBC14BE881F}"/>
              </a:ext>
            </a:extLst>
          </p:cNvPr>
          <p:cNvSpPr>
            <a:spLocks noChangeArrowheads="1"/>
          </p:cNvSpPr>
          <p:nvPr/>
        </p:nvSpPr>
        <p:spPr bwMode="auto">
          <a:xfrm>
            <a:off x="7672388" y="5238751"/>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2369" name="Rectangle 2771">
            <a:extLst>
              <a:ext uri="{FF2B5EF4-FFF2-40B4-BE49-F238E27FC236}">
                <a16:creationId xmlns:a16="http://schemas.microsoft.com/office/drawing/2014/main" id="{01BEF16A-BEC4-185D-0435-3215D4427923}"/>
              </a:ext>
            </a:extLst>
          </p:cNvPr>
          <p:cNvSpPr>
            <a:spLocks noChangeArrowheads="1"/>
          </p:cNvSpPr>
          <p:nvPr/>
        </p:nvSpPr>
        <p:spPr bwMode="auto">
          <a:xfrm>
            <a:off x="7696201" y="5238751"/>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2370" name="Rectangle 2772">
            <a:extLst>
              <a:ext uri="{FF2B5EF4-FFF2-40B4-BE49-F238E27FC236}">
                <a16:creationId xmlns:a16="http://schemas.microsoft.com/office/drawing/2014/main" id="{6738D810-B987-88D5-4961-B306BC473EB3}"/>
              </a:ext>
            </a:extLst>
          </p:cNvPr>
          <p:cNvSpPr>
            <a:spLocks noChangeArrowheads="1"/>
          </p:cNvSpPr>
          <p:nvPr/>
        </p:nvSpPr>
        <p:spPr bwMode="auto">
          <a:xfrm>
            <a:off x="7754938" y="523875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2371" name="Rectangle 2773">
            <a:extLst>
              <a:ext uri="{FF2B5EF4-FFF2-40B4-BE49-F238E27FC236}">
                <a16:creationId xmlns:a16="http://schemas.microsoft.com/office/drawing/2014/main" id="{068BA4B5-34E5-5CE4-A2A8-87139364516F}"/>
              </a:ext>
            </a:extLst>
          </p:cNvPr>
          <p:cNvSpPr>
            <a:spLocks noChangeArrowheads="1"/>
          </p:cNvSpPr>
          <p:nvPr/>
        </p:nvSpPr>
        <p:spPr bwMode="auto">
          <a:xfrm>
            <a:off x="7818438" y="5238751"/>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2372" name="Rectangle 2774">
            <a:extLst>
              <a:ext uri="{FF2B5EF4-FFF2-40B4-BE49-F238E27FC236}">
                <a16:creationId xmlns:a16="http://schemas.microsoft.com/office/drawing/2014/main" id="{2A9371D5-E0A8-9A96-76C2-819EE41FD32D}"/>
              </a:ext>
            </a:extLst>
          </p:cNvPr>
          <p:cNvSpPr>
            <a:spLocks noChangeArrowheads="1"/>
          </p:cNvSpPr>
          <p:nvPr/>
        </p:nvSpPr>
        <p:spPr bwMode="auto">
          <a:xfrm>
            <a:off x="7877176" y="523875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373" name="Rectangle 2775">
            <a:extLst>
              <a:ext uri="{FF2B5EF4-FFF2-40B4-BE49-F238E27FC236}">
                <a16:creationId xmlns:a16="http://schemas.microsoft.com/office/drawing/2014/main" id="{5C024D8A-0471-49BD-C678-BE568D838A12}"/>
              </a:ext>
            </a:extLst>
          </p:cNvPr>
          <p:cNvSpPr>
            <a:spLocks noChangeArrowheads="1"/>
          </p:cNvSpPr>
          <p:nvPr/>
        </p:nvSpPr>
        <p:spPr bwMode="auto">
          <a:xfrm>
            <a:off x="7908926" y="5238751"/>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2374" name="Rectangle 2776">
            <a:extLst>
              <a:ext uri="{FF2B5EF4-FFF2-40B4-BE49-F238E27FC236}">
                <a16:creationId xmlns:a16="http://schemas.microsoft.com/office/drawing/2014/main" id="{AA5BD942-AFEA-36F5-B797-5360E3A6E084}"/>
              </a:ext>
            </a:extLst>
          </p:cNvPr>
          <p:cNvSpPr>
            <a:spLocks noChangeArrowheads="1"/>
          </p:cNvSpPr>
          <p:nvPr/>
        </p:nvSpPr>
        <p:spPr bwMode="auto">
          <a:xfrm>
            <a:off x="7947026" y="523875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2375" name="Rectangle 2777">
            <a:extLst>
              <a:ext uri="{FF2B5EF4-FFF2-40B4-BE49-F238E27FC236}">
                <a16:creationId xmlns:a16="http://schemas.microsoft.com/office/drawing/2014/main" id="{3130B932-6B6E-9513-6EFF-F0E6EEBE690B}"/>
              </a:ext>
            </a:extLst>
          </p:cNvPr>
          <p:cNvSpPr>
            <a:spLocks noChangeArrowheads="1"/>
          </p:cNvSpPr>
          <p:nvPr/>
        </p:nvSpPr>
        <p:spPr bwMode="auto">
          <a:xfrm>
            <a:off x="8012114" y="523875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2376" name="Rectangle 2778">
            <a:extLst>
              <a:ext uri="{FF2B5EF4-FFF2-40B4-BE49-F238E27FC236}">
                <a16:creationId xmlns:a16="http://schemas.microsoft.com/office/drawing/2014/main" id="{B041DCEA-44A6-1AC9-7437-C2F2C605482B}"/>
              </a:ext>
            </a:extLst>
          </p:cNvPr>
          <p:cNvSpPr>
            <a:spLocks noChangeArrowheads="1"/>
          </p:cNvSpPr>
          <p:nvPr/>
        </p:nvSpPr>
        <p:spPr bwMode="auto">
          <a:xfrm>
            <a:off x="8077201" y="523875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377" name="Freeform 2779">
            <a:extLst>
              <a:ext uri="{FF2B5EF4-FFF2-40B4-BE49-F238E27FC236}">
                <a16:creationId xmlns:a16="http://schemas.microsoft.com/office/drawing/2014/main" id="{F01E6E1B-A232-AE8B-9AAD-E3CD61E458E9}"/>
              </a:ext>
            </a:extLst>
          </p:cNvPr>
          <p:cNvSpPr>
            <a:spLocks/>
          </p:cNvSpPr>
          <p:nvPr/>
        </p:nvSpPr>
        <p:spPr bwMode="auto">
          <a:xfrm>
            <a:off x="6661151" y="5507038"/>
            <a:ext cx="2917825" cy="284163"/>
          </a:xfrm>
          <a:custGeom>
            <a:avLst/>
            <a:gdLst>
              <a:gd name="T0" fmla="*/ 0 w 3293"/>
              <a:gd name="T1" fmla="*/ 0 h 320"/>
              <a:gd name="T2" fmla="*/ 0 w 3293"/>
              <a:gd name="T3" fmla="*/ 0 h 320"/>
              <a:gd name="T4" fmla="*/ 3293 w 3293"/>
              <a:gd name="T5" fmla="*/ 0 h 320"/>
              <a:gd name="T6" fmla="*/ 3293 w 3293"/>
              <a:gd name="T7" fmla="*/ 320 h 320"/>
              <a:gd name="T8" fmla="*/ 0 w 3293"/>
              <a:gd name="T9" fmla="*/ 320 h 320"/>
              <a:gd name="T10" fmla="*/ 0 w 3293"/>
              <a:gd name="T11" fmla="*/ 0 h 320"/>
            </a:gdLst>
            <a:ahLst/>
            <a:cxnLst>
              <a:cxn ang="0">
                <a:pos x="T0" y="T1"/>
              </a:cxn>
              <a:cxn ang="0">
                <a:pos x="T2" y="T3"/>
              </a:cxn>
              <a:cxn ang="0">
                <a:pos x="T4" y="T5"/>
              </a:cxn>
              <a:cxn ang="0">
                <a:pos x="T6" y="T7"/>
              </a:cxn>
              <a:cxn ang="0">
                <a:pos x="T8" y="T9"/>
              </a:cxn>
              <a:cxn ang="0">
                <a:pos x="T10" y="T11"/>
              </a:cxn>
            </a:cxnLst>
            <a:rect l="0" t="0" r="r" b="b"/>
            <a:pathLst>
              <a:path w="3293" h="320">
                <a:moveTo>
                  <a:pt x="0" y="0"/>
                </a:moveTo>
                <a:lnTo>
                  <a:pt x="0" y="0"/>
                </a:lnTo>
                <a:lnTo>
                  <a:pt x="3293" y="0"/>
                </a:lnTo>
                <a:lnTo>
                  <a:pt x="3293" y="320"/>
                </a:lnTo>
                <a:lnTo>
                  <a:pt x="0" y="320"/>
                </a:lnTo>
                <a:lnTo>
                  <a:pt x="0" y="0"/>
                </a:lnTo>
                <a:close/>
              </a:path>
            </a:pathLst>
          </a:custGeom>
          <a:solidFill>
            <a:schemeClr val="accent3"/>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8" name="Rectangle 2780">
            <a:extLst>
              <a:ext uri="{FF2B5EF4-FFF2-40B4-BE49-F238E27FC236}">
                <a16:creationId xmlns:a16="http://schemas.microsoft.com/office/drawing/2014/main" id="{9B8CBE20-7532-E0A7-A4E2-28B36D4FC8D6}"/>
              </a:ext>
            </a:extLst>
          </p:cNvPr>
          <p:cNvSpPr>
            <a:spLocks noChangeArrowheads="1"/>
          </p:cNvSpPr>
          <p:nvPr/>
        </p:nvSpPr>
        <p:spPr bwMode="auto">
          <a:xfrm>
            <a:off x="6778626" y="5570538"/>
            <a:ext cx="1031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Al</a:t>
            </a:r>
            <a:endParaRPr kumimoji="0" lang="en-US" altLang="en-US" sz="1800" b="0" i="0" u="none" strike="noStrike" cap="none" normalizeH="0" baseline="0">
              <a:ln>
                <a:noFill/>
              </a:ln>
              <a:solidFill>
                <a:schemeClr val="bg1"/>
              </a:solidFill>
              <a:effectLst/>
            </a:endParaRPr>
          </a:p>
        </p:txBody>
      </p:sp>
      <p:sp>
        <p:nvSpPr>
          <p:cNvPr id="2379" name="Rectangle 2781">
            <a:extLst>
              <a:ext uri="{FF2B5EF4-FFF2-40B4-BE49-F238E27FC236}">
                <a16:creationId xmlns:a16="http://schemas.microsoft.com/office/drawing/2014/main" id="{71770C9B-8109-2A99-3D5A-40BA10BCCEE0}"/>
              </a:ext>
            </a:extLst>
          </p:cNvPr>
          <p:cNvSpPr>
            <a:spLocks noChangeArrowheads="1"/>
          </p:cNvSpPr>
          <p:nvPr/>
        </p:nvSpPr>
        <p:spPr bwMode="auto">
          <a:xfrm>
            <a:off x="6881813" y="557053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p</a:t>
            </a:r>
            <a:endParaRPr kumimoji="0" lang="en-US" altLang="en-US" sz="1800" b="0" i="0" u="none" strike="noStrike" cap="none" normalizeH="0" baseline="0">
              <a:ln>
                <a:noFill/>
              </a:ln>
              <a:solidFill>
                <a:schemeClr val="bg1"/>
              </a:solidFill>
              <a:effectLst/>
            </a:endParaRPr>
          </a:p>
        </p:txBody>
      </p:sp>
      <p:sp>
        <p:nvSpPr>
          <p:cNvPr id="2380" name="Rectangle 2782">
            <a:extLst>
              <a:ext uri="{FF2B5EF4-FFF2-40B4-BE49-F238E27FC236}">
                <a16:creationId xmlns:a16="http://schemas.microsoft.com/office/drawing/2014/main" id="{44DA0417-4A40-1F58-E7E5-AB99D24A7558}"/>
              </a:ext>
            </a:extLst>
          </p:cNvPr>
          <p:cNvSpPr>
            <a:spLocks noChangeArrowheads="1"/>
          </p:cNvSpPr>
          <p:nvPr/>
        </p:nvSpPr>
        <p:spPr bwMode="auto">
          <a:xfrm>
            <a:off x="6946901" y="557053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2381" name="Rectangle 2783">
            <a:extLst>
              <a:ext uri="{FF2B5EF4-FFF2-40B4-BE49-F238E27FC236}">
                <a16:creationId xmlns:a16="http://schemas.microsoft.com/office/drawing/2014/main" id="{2B82A7D8-8F36-D103-005F-92AFFEB22F83}"/>
              </a:ext>
            </a:extLst>
          </p:cNvPr>
          <p:cNvSpPr>
            <a:spLocks noChangeArrowheads="1"/>
          </p:cNvSpPr>
          <p:nvPr/>
        </p:nvSpPr>
        <p:spPr bwMode="auto">
          <a:xfrm>
            <a:off x="7011988" y="5570538"/>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2382" name="Rectangle 2784">
            <a:extLst>
              <a:ext uri="{FF2B5EF4-FFF2-40B4-BE49-F238E27FC236}">
                <a16:creationId xmlns:a16="http://schemas.microsoft.com/office/drawing/2014/main" id="{A1ED0607-FE77-7B1F-DA7A-C020E0DD3199}"/>
              </a:ext>
            </a:extLst>
          </p:cNvPr>
          <p:cNvSpPr>
            <a:spLocks noChangeArrowheads="1"/>
          </p:cNvSpPr>
          <p:nvPr/>
        </p:nvSpPr>
        <p:spPr bwMode="auto">
          <a:xfrm>
            <a:off x="7037388" y="5570538"/>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2383" name="Rectangle 2785">
            <a:extLst>
              <a:ext uri="{FF2B5EF4-FFF2-40B4-BE49-F238E27FC236}">
                <a16:creationId xmlns:a16="http://schemas.microsoft.com/office/drawing/2014/main" id="{3C194097-56FF-445F-F787-FDE085459078}"/>
              </a:ext>
            </a:extLst>
          </p:cNvPr>
          <p:cNvSpPr>
            <a:spLocks noChangeArrowheads="1"/>
          </p:cNvSpPr>
          <p:nvPr/>
        </p:nvSpPr>
        <p:spPr bwMode="auto">
          <a:xfrm>
            <a:off x="7062788" y="5570538"/>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2384" name="Rectangle 2786">
            <a:extLst>
              <a:ext uri="{FF2B5EF4-FFF2-40B4-BE49-F238E27FC236}">
                <a16:creationId xmlns:a16="http://schemas.microsoft.com/office/drawing/2014/main" id="{36920B29-BD97-A1DC-4258-FAB4DA41E94B}"/>
              </a:ext>
            </a:extLst>
          </p:cNvPr>
          <p:cNvSpPr>
            <a:spLocks noChangeArrowheads="1"/>
          </p:cNvSpPr>
          <p:nvPr/>
        </p:nvSpPr>
        <p:spPr bwMode="auto">
          <a:xfrm>
            <a:off x="7119938" y="5570538"/>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2385" name="Rectangle 2787">
            <a:extLst>
              <a:ext uri="{FF2B5EF4-FFF2-40B4-BE49-F238E27FC236}">
                <a16:creationId xmlns:a16="http://schemas.microsoft.com/office/drawing/2014/main" id="{C2A025A3-E3E1-D905-72BF-DBBCECF99D11}"/>
              </a:ext>
            </a:extLst>
          </p:cNvPr>
          <p:cNvSpPr>
            <a:spLocks noChangeArrowheads="1"/>
          </p:cNvSpPr>
          <p:nvPr/>
        </p:nvSpPr>
        <p:spPr bwMode="auto">
          <a:xfrm>
            <a:off x="7145338" y="557053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b</a:t>
            </a:r>
            <a:endParaRPr kumimoji="0" lang="en-US" altLang="en-US" sz="1800" b="0" i="0" u="none" strike="noStrike" cap="none" normalizeH="0" baseline="0">
              <a:ln>
                <a:noFill/>
              </a:ln>
              <a:solidFill>
                <a:schemeClr val="bg1"/>
              </a:solidFill>
              <a:effectLst/>
            </a:endParaRPr>
          </a:p>
        </p:txBody>
      </p:sp>
      <p:sp>
        <p:nvSpPr>
          <p:cNvPr id="2386" name="Rectangle 2788">
            <a:extLst>
              <a:ext uri="{FF2B5EF4-FFF2-40B4-BE49-F238E27FC236}">
                <a16:creationId xmlns:a16="http://schemas.microsoft.com/office/drawing/2014/main" id="{1FC82631-5363-FDCD-E61E-AFA6057EA555}"/>
              </a:ext>
            </a:extLst>
          </p:cNvPr>
          <p:cNvSpPr>
            <a:spLocks noChangeArrowheads="1"/>
          </p:cNvSpPr>
          <p:nvPr/>
        </p:nvSpPr>
        <p:spPr bwMode="auto">
          <a:xfrm>
            <a:off x="7210426" y="557053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2387" name="Rectangle 2789">
            <a:extLst>
              <a:ext uri="{FF2B5EF4-FFF2-40B4-BE49-F238E27FC236}">
                <a16:creationId xmlns:a16="http://schemas.microsoft.com/office/drawing/2014/main" id="{A1433A2F-AF13-B80A-41F5-242AC14631DE}"/>
              </a:ext>
            </a:extLst>
          </p:cNvPr>
          <p:cNvSpPr>
            <a:spLocks noChangeArrowheads="1"/>
          </p:cNvSpPr>
          <p:nvPr/>
        </p:nvSpPr>
        <p:spPr bwMode="auto">
          <a:xfrm>
            <a:off x="7242176" y="5570538"/>
            <a:ext cx="6667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2388" name="Rectangle 2790">
            <a:extLst>
              <a:ext uri="{FF2B5EF4-FFF2-40B4-BE49-F238E27FC236}">
                <a16:creationId xmlns:a16="http://schemas.microsoft.com/office/drawing/2014/main" id="{BE172EBF-9CF7-26E9-1540-FCE6E8BEF4D6}"/>
              </a:ext>
            </a:extLst>
          </p:cNvPr>
          <p:cNvSpPr>
            <a:spLocks noChangeArrowheads="1"/>
          </p:cNvSpPr>
          <p:nvPr/>
        </p:nvSpPr>
        <p:spPr bwMode="auto">
          <a:xfrm>
            <a:off x="7310438" y="557053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2389" name="Rectangle 2791">
            <a:extLst>
              <a:ext uri="{FF2B5EF4-FFF2-40B4-BE49-F238E27FC236}">
                <a16:creationId xmlns:a16="http://schemas.microsoft.com/office/drawing/2014/main" id="{731B4962-AA09-B829-F60D-AFC6976DB165}"/>
              </a:ext>
            </a:extLst>
          </p:cNvPr>
          <p:cNvSpPr>
            <a:spLocks noChangeArrowheads="1"/>
          </p:cNvSpPr>
          <p:nvPr/>
        </p:nvSpPr>
        <p:spPr bwMode="auto">
          <a:xfrm>
            <a:off x="7343776" y="5570538"/>
            <a:ext cx="698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F</a:t>
            </a:r>
            <a:endParaRPr kumimoji="0" lang="en-US" altLang="en-US" sz="1800" b="0" i="0" u="none" strike="noStrike" cap="none" normalizeH="0" baseline="0">
              <a:ln>
                <a:noFill/>
              </a:ln>
              <a:solidFill>
                <a:schemeClr val="bg1"/>
              </a:solidFill>
              <a:effectLst/>
            </a:endParaRPr>
          </a:p>
        </p:txBody>
      </p:sp>
      <p:sp>
        <p:nvSpPr>
          <p:cNvPr id="2390" name="Rectangle 2792">
            <a:extLst>
              <a:ext uri="{FF2B5EF4-FFF2-40B4-BE49-F238E27FC236}">
                <a16:creationId xmlns:a16="http://schemas.microsoft.com/office/drawing/2014/main" id="{04E96D83-543C-6C47-DB51-1A32EE1DD7F2}"/>
              </a:ext>
            </a:extLst>
          </p:cNvPr>
          <p:cNvSpPr>
            <a:spLocks noChangeArrowheads="1"/>
          </p:cNvSpPr>
          <p:nvPr/>
        </p:nvSpPr>
        <p:spPr bwMode="auto">
          <a:xfrm>
            <a:off x="7413626" y="557053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u</a:t>
            </a:r>
            <a:endParaRPr kumimoji="0" lang="en-US" altLang="en-US" sz="1800" b="0" i="0" u="none" strike="noStrike" cap="none" normalizeH="0" baseline="0">
              <a:ln>
                <a:noFill/>
              </a:ln>
              <a:solidFill>
                <a:schemeClr val="bg1"/>
              </a:solidFill>
              <a:effectLst/>
            </a:endParaRPr>
          </a:p>
        </p:txBody>
      </p:sp>
      <p:sp>
        <p:nvSpPr>
          <p:cNvPr id="2391" name="Rectangle 2793">
            <a:extLst>
              <a:ext uri="{FF2B5EF4-FFF2-40B4-BE49-F238E27FC236}">
                <a16:creationId xmlns:a16="http://schemas.microsoft.com/office/drawing/2014/main" id="{DEC6E803-EB02-6955-E8F3-1CBFDF5C0E04}"/>
              </a:ext>
            </a:extLst>
          </p:cNvPr>
          <p:cNvSpPr>
            <a:spLocks noChangeArrowheads="1"/>
          </p:cNvSpPr>
          <p:nvPr/>
        </p:nvSpPr>
        <p:spPr bwMode="auto">
          <a:xfrm>
            <a:off x="7478713" y="5570538"/>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2392" name="Rectangle 2794">
            <a:extLst>
              <a:ext uri="{FF2B5EF4-FFF2-40B4-BE49-F238E27FC236}">
                <a16:creationId xmlns:a16="http://schemas.microsoft.com/office/drawing/2014/main" id="{6DB71A38-93D6-73BE-B5D6-EEED1CE1AD9A}"/>
              </a:ext>
            </a:extLst>
          </p:cNvPr>
          <p:cNvSpPr>
            <a:spLocks noChangeArrowheads="1"/>
          </p:cNvSpPr>
          <p:nvPr/>
        </p:nvSpPr>
        <p:spPr bwMode="auto">
          <a:xfrm>
            <a:off x="7504113" y="5570538"/>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2393" name="Rectangle 2795">
            <a:extLst>
              <a:ext uri="{FF2B5EF4-FFF2-40B4-BE49-F238E27FC236}">
                <a16:creationId xmlns:a16="http://schemas.microsoft.com/office/drawing/2014/main" id="{EFBF57B0-55FA-CB52-4B9F-6D86B35C18AA}"/>
              </a:ext>
            </a:extLst>
          </p:cNvPr>
          <p:cNvSpPr>
            <a:spLocks noChangeArrowheads="1"/>
          </p:cNvSpPr>
          <p:nvPr/>
        </p:nvSpPr>
        <p:spPr bwMode="auto">
          <a:xfrm>
            <a:off x="7561263" y="557053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2394" name="Rectangle 2796">
            <a:extLst>
              <a:ext uri="{FF2B5EF4-FFF2-40B4-BE49-F238E27FC236}">
                <a16:creationId xmlns:a16="http://schemas.microsoft.com/office/drawing/2014/main" id="{FA6E3BC3-4A91-F5D5-04C3-1245C4F3FB34}"/>
              </a:ext>
            </a:extLst>
          </p:cNvPr>
          <p:cNvSpPr>
            <a:spLocks noChangeArrowheads="1"/>
          </p:cNvSpPr>
          <p:nvPr/>
        </p:nvSpPr>
        <p:spPr bwMode="auto">
          <a:xfrm>
            <a:off x="7626351" y="5570538"/>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2395" name="Rectangle 2797">
            <a:extLst>
              <a:ext uri="{FF2B5EF4-FFF2-40B4-BE49-F238E27FC236}">
                <a16:creationId xmlns:a16="http://schemas.microsoft.com/office/drawing/2014/main" id="{6F4879AE-5EEC-4F17-2F95-C612452B5CA8}"/>
              </a:ext>
            </a:extLst>
          </p:cNvPr>
          <p:cNvSpPr>
            <a:spLocks noChangeArrowheads="1"/>
          </p:cNvSpPr>
          <p:nvPr/>
        </p:nvSpPr>
        <p:spPr bwMode="auto">
          <a:xfrm>
            <a:off x="7683501" y="557053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396" name="Rectangle 2798">
            <a:extLst>
              <a:ext uri="{FF2B5EF4-FFF2-40B4-BE49-F238E27FC236}">
                <a16:creationId xmlns:a16="http://schemas.microsoft.com/office/drawing/2014/main" id="{4753863D-E290-FC73-FED2-3AAFAC6E6E9B}"/>
              </a:ext>
            </a:extLst>
          </p:cNvPr>
          <p:cNvSpPr>
            <a:spLocks noChangeArrowheads="1"/>
          </p:cNvSpPr>
          <p:nvPr/>
        </p:nvSpPr>
        <p:spPr bwMode="auto">
          <a:xfrm>
            <a:off x="7716838" y="5570538"/>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2397" name="Rectangle 2799">
            <a:extLst>
              <a:ext uri="{FF2B5EF4-FFF2-40B4-BE49-F238E27FC236}">
                <a16:creationId xmlns:a16="http://schemas.microsoft.com/office/drawing/2014/main" id="{F7AD7B93-57E6-430C-4C18-2949BA8E8364}"/>
              </a:ext>
            </a:extLst>
          </p:cNvPr>
          <p:cNvSpPr>
            <a:spLocks noChangeArrowheads="1"/>
          </p:cNvSpPr>
          <p:nvPr/>
        </p:nvSpPr>
        <p:spPr bwMode="auto">
          <a:xfrm>
            <a:off x="7754938" y="557053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2398" name="Rectangle 2800">
            <a:extLst>
              <a:ext uri="{FF2B5EF4-FFF2-40B4-BE49-F238E27FC236}">
                <a16:creationId xmlns:a16="http://schemas.microsoft.com/office/drawing/2014/main" id="{22C511F2-87E1-481C-2A00-5761755A0FE3}"/>
              </a:ext>
            </a:extLst>
          </p:cNvPr>
          <p:cNvSpPr>
            <a:spLocks noChangeArrowheads="1"/>
          </p:cNvSpPr>
          <p:nvPr/>
        </p:nvSpPr>
        <p:spPr bwMode="auto">
          <a:xfrm>
            <a:off x="7820026" y="557053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2399" name="Rectangle 2801">
            <a:extLst>
              <a:ext uri="{FF2B5EF4-FFF2-40B4-BE49-F238E27FC236}">
                <a16:creationId xmlns:a16="http://schemas.microsoft.com/office/drawing/2014/main" id="{249D1D0E-50D9-D591-3CE4-59C706A28D69}"/>
              </a:ext>
            </a:extLst>
          </p:cNvPr>
          <p:cNvSpPr>
            <a:spLocks noChangeArrowheads="1"/>
          </p:cNvSpPr>
          <p:nvPr/>
        </p:nvSpPr>
        <p:spPr bwMode="auto">
          <a:xfrm>
            <a:off x="7885113" y="557053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400" name="Rectangle 2802">
            <a:extLst>
              <a:ext uri="{FF2B5EF4-FFF2-40B4-BE49-F238E27FC236}">
                <a16:creationId xmlns:a16="http://schemas.microsoft.com/office/drawing/2014/main" id="{FED01A6B-6C51-CFD1-BF09-539F7ABD10EA}"/>
              </a:ext>
            </a:extLst>
          </p:cNvPr>
          <p:cNvSpPr>
            <a:spLocks noChangeArrowheads="1"/>
          </p:cNvSpPr>
          <p:nvPr/>
        </p:nvSpPr>
        <p:spPr bwMode="auto">
          <a:xfrm>
            <a:off x="7916863" y="557053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2044" name="Freeform 2844">
            <a:extLst>
              <a:ext uri="{FF2B5EF4-FFF2-40B4-BE49-F238E27FC236}">
                <a16:creationId xmlns:a16="http://schemas.microsoft.com/office/drawing/2014/main" id="{1BC94559-4EEC-F6F6-E760-3CAA21FBB499}"/>
              </a:ext>
            </a:extLst>
          </p:cNvPr>
          <p:cNvSpPr>
            <a:spLocks/>
          </p:cNvSpPr>
          <p:nvPr/>
        </p:nvSpPr>
        <p:spPr bwMode="auto">
          <a:xfrm>
            <a:off x="9969501" y="3022600"/>
            <a:ext cx="1512888" cy="284163"/>
          </a:xfrm>
          <a:custGeom>
            <a:avLst/>
            <a:gdLst>
              <a:gd name="T0" fmla="*/ 54 w 1707"/>
              <a:gd name="T1" fmla="*/ 0 h 320"/>
              <a:gd name="T2" fmla="*/ 54 w 1707"/>
              <a:gd name="T3" fmla="*/ 0 h 320"/>
              <a:gd name="T4" fmla="*/ 1653 w 1707"/>
              <a:gd name="T5" fmla="*/ 0 h 320"/>
              <a:gd name="T6" fmla="*/ 1707 w 1707"/>
              <a:gd name="T7" fmla="*/ 54 h 320"/>
              <a:gd name="T8" fmla="*/ 1707 w 1707"/>
              <a:gd name="T9" fmla="*/ 320 h 320"/>
              <a:gd name="T10" fmla="*/ 0 w 1707"/>
              <a:gd name="T11" fmla="*/ 320 h 320"/>
              <a:gd name="T12" fmla="*/ 0 w 1707"/>
              <a:gd name="T13" fmla="*/ 54 h 320"/>
              <a:gd name="T14" fmla="*/ 54 w 1707"/>
              <a:gd name="T15" fmla="*/ 0 h 320"/>
              <a:gd name="T16" fmla="*/ 54 w 1707"/>
              <a:gd name="T1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20">
                <a:moveTo>
                  <a:pt x="54" y="0"/>
                </a:moveTo>
                <a:lnTo>
                  <a:pt x="54" y="0"/>
                </a:lnTo>
                <a:lnTo>
                  <a:pt x="1653" y="0"/>
                </a:lnTo>
                <a:cubicBezTo>
                  <a:pt x="1683" y="0"/>
                  <a:pt x="1707" y="24"/>
                  <a:pt x="1707" y="54"/>
                </a:cubicBezTo>
                <a:lnTo>
                  <a:pt x="1707" y="320"/>
                </a:lnTo>
                <a:lnTo>
                  <a:pt x="0" y="320"/>
                </a:lnTo>
                <a:lnTo>
                  <a:pt x="0" y="54"/>
                </a:lnTo>
                <a:cubicBezTo>
                  <a:pt x="0" y="24"/>
                  <a:pt x="24" y="0"/>
                  <a:pt x="54" y="0"/>
                </a:cubicBezTo>
                <a:lnTo>
                  <a:pt x="54" y="0"/>
                </a:lnTo>
                <a:close/>
              </a:path>
            </a:pathLst>
          </a:custGeom>
          <a:solidFill>
            <a:schemeClr val="accent1"/>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045" name="Freeform 2845">
            <a:extLst>
              <a:ext uri="{FF2B5EF4-FFF2-40B4-BE49-F238E27FC236}">
                <a16:creationId xmlns:a16="http://schemas.microsoft.com/office/drawing/2014/main" id="{36B6EC47-50AA-A02C-1550-928C227524E6}"/>
              </a:ext>
            </a:extLst>
          </p:cNvPr>
          <p:cNvSpPr>
            <a:spLocks/>
          </p:cNvSpPr>
          <p:nvPr/>
        </p:nvSpPr>
        <p:spPr bwMode="auto">
          <a:xfrm>
            <a:off x="9969501" y="3022600"/>
            <a:ext cx="1512888" cy="284163"/>
          </a:xfrm>
          <a:custGeom>
            <a:avLst/>
            <a:gdLst>
              <a:gd name="T0" fmla="*/ 54 w 1707"/>
              <a:gd name="T1" fmla="*/ 0 h 320"/>
              <a:gd name="T2" fmla="*/ 54 w 1707"/>
              <a:gd name="T3" fmla="*/ 0 h 320"/>
              <a:gd name="T4" fmla="*/ 1653 w 1707"/>
              <a:gd name="T5" fmla="*/ 0 h 320"/>
              <a:gd name="T6" fmla="*/ 1707 w 1707"/>
              <a:gd name="T7" fmla="*/ 54 h 320"/>
              <a:gd name="T8" fmla="*/ 1707 w 1707"/>
              <a:gd name="T9" fmla="*/ 320 h 320"/>
              <a:gd name="T10" fmla="*/ 0 w 1707"/>
              <a:gd name="T11" fmla="*/ 320 h 320"/>
              <a:gd name="T12" fmla="*/ 0 w 1707"/>
              <a:gd name="T13" fmla="*/ 54 h 320"/>
              <a:gd name="T14" fmla="*/ 54 w 1707"/>
              <a:gd name="T15" fmla="*/ 0 h 320"/>
              <a:gd name="T16" fmla="*/ 54 w 1707"/>
              <a:gd name="T1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20">
                <a:moveTo>
                  <a:pt x="54" y="0"/>
                </a:moveTo>
                <a:lnTo>
                  <a:pt x="54" y="0"/>
                </a:lnTo>
                <a:lnTo>
                  <a:pt x="1653" y="0"/>
                </a:lnTo>
                <a:cubicBezTo>
                  <a:pt x="1683" y="0"/>
                  <a:pt x="1707" y="24"/>
                  <a:pt x="1707" y="54"/>
                </a:cubicBezTo>
                <a:lnTo>
                  <a:pt x="1707" y="320"/>
                </a:lnTo>
                <a:lnTo>
                  <a:pt x="0" y="320"/>
                </a:lnTo>
                <a:lnTo>
                  <a:pt x="0" y="54"/>
                </a:lnTo>
                <a:cubicBezTo>
                  <a:pt x="0" y="24"/>
                  <a:pt x="24" y="0"/>
                  <a:pt x="54" y="0"/>
                </a:cubicBezTo>
                <a:lnTo>
                  <a:pt x="54"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046" name="Rectangle 2846">
            <a:extLst>
              <a:ext uri="{FF2B5EF4-FFF2-40B4-BE49-F238E27FC236}">
                <a16:creationId xmlns:a16="http://schemas.microsoft.com/office/drawing/2014/main" id="{7BAB2465-5883-496C-109E-CC438AD592D2}"/>
              </a:ext>
            </a:extLst>
          </p:cNvPr>
          <p:cNvSpPr>
            <a:spLocks noChangeArrowheads="1"/>
          </p:cNvSpPr>
          <p:nvPr/>
        </p:nvSpPr>
        <p:spPr bwMode="auto">
          <a:xfrm>
            <a:off x="10072689" y="3074988"/>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Se</a:t>
            </a:r>
            <a:endParaRPr kumimoji="0" lang="en-US" altLang="en-US" sz="1800" b="0" i="0" u="none" strike="noStrike" cap="none" normalizeH="0" baseline="0">
              <a:ln>
                <a:noFill/>
              </a:ln>
              <a:solidFill>
                <a:schemeClr val="bg1"/>
              </a:solidFill>
              <a:effectLst/>
            </a:endParaRPr>
          </a:p>
        </p:txBody>
      </p:sp>
      <p:sp>
        <p:nvSpPr>
          <p:cNvPr id="2047" name="Rectangle 2847">
            <a:extLst>
              <a:ext uri="{FF2B5EF4-FFF2-40B4-BE49-F238E27FC236}">
                <a16:creationId xmlns:a16="http://schemas.microsoft.com/office/drawing/2014/main" id="{0903EFD0-7363-F4CA-04CB-1FD4F43E35B1}"/>
              </a:ext>
            </a:extLst>
          </p:cNvPr>
          <p:cNvSpPr>
            <a:spLocks noChangeArrowheads="1"/>
          </p:cNvSpPr>
          <p:nvPr/>
        </p:nvSpPr>
        <p:spPr bwMode="auto">
          <a:xfrm>
            <a:off x="10237789" y="30749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c</a:t>
            </a:r>
            <a:endParaRPr kumimoji="0" lang="en-US" altLang="en-US" sz="1800" b="0" i="0" u="none" strike="noStrike" cap="none" normalizeH="0" baseline="0">
              <a:ln>
                <a:noFill/>
              </a:ln>
              <a:solidFill>
                <a:schemeClr val="bg1"/>
              </a:solidFill>
              <a:effectLst/>
            </a:endParaRPr>
          </a:p>
        </p:txBody>
      </p:sp>
      <p:sp>
        <p:nvSpPr>
          <p:cNvPr id="2048" name="Rectangle 2848">
            <a:extLst>
              <a:ext uri="{FF2B5EF4-FFF2-40B4-BE49-F238E27FC236}">
                <a16:creationId xmlns:a16="http://schemas.microsoft.com/office/drawing/2014/main" id="{584B4EEC-CC52-8B0A-216C-AA51A5BA7B1C}"/>
              </a:ext>
            </a:extLst>
          </p:cNvPr>
          <p:cNvSpPr>
            <a:spLocks noChangeArrowheads="1"/>
          </p:cNvSpPr>
          <p:nvPr/>
        </p:nvSpPr>
        <p:spPr bwMode="auto">
          <a:xfrm>
            <a:off x="10306051"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o</a:t>
            </a:r>
            <a:endParaRPr kumimoji="0" lang="en-US" altLang="en-US" sz="1800" b="0" i="0" u="none" strike="noStrike" cap="none" normalizeH="0" baseline="0">
              <a:ln>
                <a:noFill/>
              </a:ln>
              <a:solidFill>
                <a:schemeClr val="bg1"/>
              </a:solidFill>
              <a:effectLst/>
            </a:endParaRPr>
          </a:p>
        </p:txBody>
      </p:sp>
      <p:sp>
        <p:nvSpPr>
          <p:cNvPr id="2049" name="Rectangle 2849">
            <a:extLst>
              <a:ext uri="{FF2B5EF4-FFF2-40B4-BE49-F238E27FC236}">
                <a16:creationId xmlns:a16="http://schemas.microsoft.com/office/drawing/2014/main" id="{CC89C745-58E0-956D-6494-EC1712506019}"/>
              </a:ext>
            </a:extLst>
          </p:cNvPr>
          <p:cNvSpPr>
            <a:spLocks noChangeArrowheads="1"/>
          </p:cNvSpPr>
          <p:nvPr/>
        </p:nvSpPr>
        <p:spPr bwMode="auto">
          <a:xfrm>
            <a:off x="10380664"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2050" name="Rectangle 2850">
            <a:extLst>
              <a:ext uri="{FF2B5EF4-FFF2-40B4-BE49-F238E27FC236}">
                <a16:creationId xmlns:a16="http://schemas.microsoft.com/office/drawing/2014/main" id="{F15C3DF3-269B-3B04-D112-920BBF1CB1C2}"/>
              </a:ext>
            </a:extLst>
          </p:cNvPr>
          <p:cNvSpPr>
            <a:spLocks noChangeArrowheads="1"/>
          </p:cNvSpPr>
          <p:nvPr/>
        </p:nvSpPr>
        <p:spPr bwMode="auto">
          <a:xfrm>
            <a:off x="10456864"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2051" name="Rectangle 2851">
            <a:extLst>
              <a:ext uri="{FF2B5EF4-FFF2-40B4-BE49-F238E27FC236}">
                <a16:creationId xmlns:a16="http://schemas.microsoft.com/office/drawing/2014/main" id="{E2355880-1017-10BF-08AD-D098AE5FD8B3}"/>
              </a:ext>
            </a:extLst>
          </p:cNvPr>
          <p:cNvSpPr>
            <a:spLocks noChangeArrowheads="1"/>
          </p:cNvSpPr>
          <p:nvPr/>
        </p:nvSpPr>
        <p:spPr bwMode="auto">
          <a:xfrm>
            <a:off x="10531476"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2052" name="Rectangle 2852">
            <a:extLst>
              <a:ext uri="{FF2B5EF4-FFF2-40B4-BE49-F238E27FC236}">
                <a16:creationId xmlns:a16="http://schemas.microsoft.com/office/drawing/2014/main" id="{17C628FC-6794-A657-D601-74F93A3D1AF5}"/>
              </a:ext>
            </a:extLst>
          </p:cNvPr>
          <p:cNvSpPr>
            <a:spLocks noChangeArrowheads="1"/>
          </p:cNvSpPr>
          <p:nvPr/>
        </p:nvSpPr>
        <p:spPr bwMode="auto">
          <a:xfrm>
            <a:off x="10607676" y="3074988"/>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2053" name="Rectangle 2853">
            <a:extLst>
              <a:ext uri="{FF2B5EF4-FFF2-40B4-BE49-F238E27FC236}">
                <a16:creationId xmlns:a16="http://schemas.microsoft.com/office/drawing/2014/main" id="{3C3EB3A7-6C18-1BDA-0EBD-CFED0960C310}"/>
              </a:ext>
            </a:extLst>
          </p:cNvPr>
          <p:cNvSpPr>
            <a:spLocks noChangeArrowheads="1"/>
          </p:cNvSpPr>
          <p:nvPr/>
        </p:nvSpPr>
        <p:spPr bwMode="auto">
          <a:xfrm>
            <a:off x="10653714" y="30749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y</a:t>
            </a:r>
            <a:endParaRPr kumimoji="0" lang="en-US" altLang="en-US" sz="1800" b="0" i="0" u="none" strike="noStrike" cap="none" normalizeH="0" baseline="0">
              <a:ln>
                <a:noFill/>
              </a:ln>
              <a:solidFill>
                <a:schemeClr val="bg1"/>
              </a:solidFill>
              <a:effectLst/>
            </a:endParaRPr>
          </a:p>
        </p:txBody>
      </p:sp>
      <p:sp>
        <p:nvSpPr>
          <p:cNvPr id="2054" name="Rectangle 2854">
            <a:extLst>
              <a:ext uri="{FF2B5EF4-FFF2-40B4-BE49-F238E27FC236}">
                <a16:creationId xmlns:a16="http://schemas.microsoft.com/office/drawing/2014/main" id="{87CB3919-9E52-806C-2109-1CFBA48D17B3}"/>
              </a:ext>
            </a:extLst>
          </p:cNvPr>
          <p:cNvSpPr>
            <a:spLocks noChangeArrowheads="1"/>
          </p:cNvSpPr>
          <p:nvPr/>
        </p:nvSpPr>
        <p:spPr bwMode="auto">
          <a:xfrm>
            <a:off x="10720389" y="30749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2055" name="Rectangle 2855">
            <a:extLst>
              <a:ext uri="{FF2B5EF4-FFF2-40B4-BE49-F238E27FC236}">
                <a16:creationId xmlns:a16="http://schemas.microsoft.com/office/drawing/2014/main" id="{29045228-CDAA-D337-47A9-62919F20E355}"/>
              </a:ext>
            </a:extLst>
          </p:cNvPr>
          <p:cNvSpPr>
            <a:spLocks noChangeArrowheads="1"/>
          </p:cNvSpPr>
          <p:nvPr/>
        </p:nvSpPr>
        <p:spPr bwMode="auto">
          <a:xfrm>
            <a:off x="10760076" y="3074988"/>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En</a:t>
            </a:r>
            <a:endParaRPr kumimoji="0" lang="en-US" altLang="en-US" sz="1800" b="0" i="0" u="none" strike="noStrike" cap="none" normalizeH="0" baseline="0">
              <a:ln>
                <a:noFill/>
              </a:ln>
              <a:solidFill>
                <a:schemeClr val="bg1"/>
              </a:solidFill>
              <a:effectLst/>
            </a:endParaRPr>
          </a:p>
        </p:txBody>
      </p:sp>
      <p:sp>
        <p:nvSpPr>
          <p:cNvPr id="2056" name="Rectangle 2856">
            <a:extLst>
              <a:ext uri="{FF2B5EF4-FFF2-40B4-BE49-F238E27FC236}">
                <a16:creationId xmlns:a16="http://schemas.microsoft.com/office/drawing/2014/main" id="{D7371BE4-40CC-5167-5B1A-2171914601DA}"/>
              </a:ext>
            </a:extLst>
          </p:cNvPr>
          <p:cNvSpPr>
            <a:spLocks noChangeArrowheads="1"/>
          </p:cNvSpPr>
          <p:nvPr/>
        </p:nvSpPr>
        <p:spPr bwMode="auto">
          <a:xfrm>
            <a:off x="10925176"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2057" name="Rectangle 2857">
            <a:extLst>
              <a:ext uri="{FF2B5EF4-FFF2-40B4-BE49-F238E27FC236}">
                <a16:creationId xmlns:a16="http://schemas.microsoft.com/office/drawing/2014/main" id="{14945690-143A-871D-A6DD-DBEE54CFBF3A}"/>
              </a:ext>
            </a:extLst>
          </p:cNvPr>
          <p:cNvSpPr>
            <a:spLocks noChangeArrowheads="1"/>
          </p:cNvSpPr>
          <p:nvPr/>
        </p:nvSpPr>
        <p:spPr bwMode="auto">
          <a:xfrm>
            <a:off x="11001376"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p</a:t>
            </a:r>
            <a:endParaRPr kumimoji="0" lang="en-US" altLang="en-US" sz="1800" b="0" i="0" u="none" strike="noStrike" cap="none" normalizeH="0" baseline="0">
              <a:ln>
                <a:noFill/>
              </a:ln>
              <a:solidFill>
                <a:schemeClr val="bg1"/>
              </a:solidFill>
              <a:effectLst/>
            </a:endParaRPr>
          </a:p>
        </p:txBody>
      </p:sp>
      <p:sp>
        <p:nvSpPr>
          <p:cNvPr id="2058" name="Rectangle 2858">
            <a:extLst>
              <a:ext uri="{FF2B5EF4-FFF2-40B4-BE49-F238E27FC236}">
                <a16:creationId xmlns:a16="http://schemas.microsoft.com/office/drawing/2014/main" id="{4EFE92A9-D447-AE71-DDD9-ED8F6FDC401A}"/>
              </a:ext>
            </a:extLst>
          </p:cNvPr>
          <p:cNvSpPr>
            <a:spLocks noChangeArrowheads="1"/>
          </p:cNvSpPr>
          <p:nvPr/>
        </p:nvSpPr>
        <p:spPr bwMode="auto">
          <a:xfrm>
            <a:off x="11075989"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o</a:t>
            </a:r>
            <a:endParaRPr kumimoji="0" lang="en-US" altLang="en-US" sz="1800" b="0" i="0" u="none" strike="noStrike" cap="none" normalizeH="0" baseline="0">
              <a:ln>
                <a:noFill/>
              </a:ln>
              <a:solidFill>
                <a:schemeClr val="bg1"/>
              </a:solidFill>
              <a:effectLst/>
            </a:endParaRPr>
          </a:p>
        </p:txBody>
      </p:sp>
      <p:sp>
        <p:nvSpPr>
          <p:cNvPr id="2059" name="Rectangle 2859">
            <a:extLst>
              <a:ext uri="{FF2B5EF4-FFF2-40B4-BE49-F238E27FC236}">
                <a16:creationId xmlns:a16="http://schemas.microsoft.com/office/drawing/2014/main" id="{851AF1A5-A44B-80C6-EA1E-9A2F997F99B4}"/>
              </a:ext>
            </a:extLst>
          </p:cNvPr>
          <p:cNvSpPr>
            <a:spLocks noChangeArrowheads="1"/>
          </p:cNvSpPr>
          <p:nvPr/>
        </p:nvSpPr>
        <p:spPr bwMode="auto">
          <a:xfrm>
            <a:off x="11150601" y="3074988"/>
            <a:ext cx="301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2060" name="Rectangle 2860">
            <a:extLst>
              <a:ext uri="{FF2B5EF4-FFF2-40B4-BE49-F238E27FC236}">
                <a16:creationId xmlns:a16="http://schemas.microsoft.com/office/drawing/2014/main" id="{7264AF4D-01B0-F3B0-C408-A37A17C9DEF4}"/>
              </a:ext>
            </a:extLst>
          </p:cNvPr>
          <p:cNvSpPr>
            <a:spLocks noChangeArrowheads="1"/>
          </p:cNvSpPr>
          <p:nvPr/>
        </p:nvSpPr>
        <p:spPr bwMode="auto">
          <a:xfrm>
            <a:off x="11180764"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2061" name="Rectangle 2861">
            <a:extLst>
              <a:ext uri="{FF2B5EF4-FFF2-40B4-BE49-F238E27FC236}">
                <a16:creationId xmlns:a16="http://schemas.microsoft.com/office/drawing/2014/main" id="{F95C4AE9-6297-1428-094E-A1528821318D}"/>
              </a:ext>
            </a:extLst>
          </p:cNvPr>
          <p:cNvSpPr>
            <a:spLocks noChangeArrowheads="1"/>
          </p:cNvSpPr>
          <p:nvPr/>
        </p:nvSpPr>
        <p:spPr bwMode="auto">
          <a:xfrm>
            <a:off x="11255376" y="30749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2062" name="Rectangle 2862">
            <a:extLst>
              <a:ext uri="{FF2B5EF4-FFF2-40B4-BE49-F238E27FC236}">
                <a16:creationId xmlns:a16="http://schemas.microsoft.com/office/drawing/2014/main" id="{FC0983F8-E96D-0DDB-FFF7-43B1D960D283}"/>
              </a:ext>
            </a:extLst>
          </p:cNvPr>
          <p:cNvSpPr>
            <a:spLocks noChangeArrowheads="1"/>
          </p:cNvSpPr>
          <p:nvPr/>
        </p:nvSpPr>
        <p:spPr bwMode="auto">
          <a:xfrm>
            <a:off x="11293476" y="30749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2063" name="Freeform 2863">
            <a:extLst>
              <a:ext uri="{FF2B5EF4-FFF2-40B4-BE49-F238E27FC236}">
                <a16:creationId xmlns:a16="http://schemas.microsoft.com/office/drawing/2014/main" id="{3ADA279B-5095-74B3-DB60-922A5699F797}"/>
              </a:ext>
            </a:extLst>
          </p:cNvPr>
          <p:cNvSpPr>
            <a:spLocks/>
          </p:cNvSpPr>
          <p:nvPr/>
        </p:nvSpPr>
        <p:spPr bwMode="auto">
          <a:xfrm>
            <a:off x="9969501" y="3319463"/>
            <a:ext cx="1512888" cy="1182688"/>
          </a:xfrm>
          <a:custGeom>
            <a:avLst/>
            <a:gdLst>
              <a:gd name="T0" fmla="*/ 0 w 1707"/>
              <a:gd name="T1" fmla="*/ 0 h 1333"/>
              <a:gd name="T2" fmla="*/ 0 w 1707"/>
              <a:gd name="T3" fmla="*/ 0 h 1333"/>
              <a:gd name="T4" fmla="*/ 1707 w 1707"/>
              <a:gd name="T5" fmla="*/ 0 h 1333"/>
              <a:gd name="T6" fmla="*/ 1707 w 1707"/>
              <a:gd name="T7" fmla="*/ 1333 h 1333"/>
              <a:gd name="T8" fmla="*/ 0 w 1707"/>
              <a:gd name="T9" fmla="*/ 1333 h 1333"/>
              <a:gd name="T10" fmla="*/ 0 w 1707"/>
              <a:gd name="T11" fmla="*/ 0 h 1333"/>
            </a:gdLst>
            <a:ahLst/>
            <a:cxnLst>
              <a:cxn ang="0">
                <a:pos x="T0" y="T1"/>
              </a:cxn>
              <a:cxn ang="0">
                <a:pos x="T2" y="T3"/>
              </a:cxn>
              <a:cxn ang="0">
                <a:pos x="T4" y="T5"/>
              </a:cxn>
              <a:cxn ang="0">
                <a:pos x="T6" y="T7"/>
              </a:cxn>
              <a:cxn ang="0">
                <a:pos x="T8" y="T9"/>
              </a:cxn>
              <a:cxn ang="0">
                <a:pos x="T10" y="T11"/>
              </a:cxn>
            </a:cxnLst>
            <a:rect l="0" t="0" r="r" b="b"/>
            <a:pathLst>
              <a:path w="1707" h="1333">
                <a:moveTo>
                  <a:pt x="0" y="0"/>
                </a:moveTo>
                <a:lnTo>
                  <a:pt x="0" y="0"/>
                </a:lnTo>
                <a:lnTo>
                  <a:pt x="1707" y="0"/>
                </a:lnTo>
                <a:lnTo>
                  <a:pt x="1707" y="1333"/>
                </a:lnTo>
                <a:lnTo>
                  <a:pt x="0" y="1333"/>
                </a:lnTo>
                <a:lnTo>
                  <a:pt x="0"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64" name="Rectangle 2864">
            <a:extLst>
              <a:ext uri="{FF2B5EF4-FFF2-40B4-BE49-F238E27FC236}">
                <a16:creationId xmlns:a16="http://schemas.microsoft.com/office/drawing/2014/main" id="{38DAC583-E649-3701-EA9B-27257D8430CF}"/>
              </a:ext>
            </a:extLst>
          </p:cNvPr>
          <p:cNvSpPr>
            <a:spLocks noChangeArrowheads="1"/>
          </p:cNvSpPr>
          <p:nvPr/>
        </p:nvSpPr>
        <p:spPr bwMode="auto">
          <a:xfrm>
            <a:off x="10617201" y="3476625"/>
            <a:ext cx="1968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OS</a:t>
            </a:r>
            <a:endParaRPr kumimoji="0" lang="en-US" altLang="en-US" sz="1800" b="0" i="0" u="none" strike="noStrike" cap="none" normalizeH="0" baseline="0">
              <a:ln>
                <a:noFill/>
              </a:ln>
              <a:effectLst/>
            </a:endParaRPr>
          </a:p>
        </p:txBody>
      </p:sp>
      <p:sp>
        <p:nvSpPr>
          <p:cNvPr id="2065" name="Rectangle 2865">
            <a:extLst>
              <a:ext uri="{FF2B5EF4-FFF2-40B4-BE49-F238E27FC236}">
                <a16:creationId xmlns:a16="http://schemas.microsoft.com/office/drawing/2014/main" id="{6D7A7EBE-FAAC-9814-CDEA-75B3272E1283}"/>
              </a:ext>
            </a:extLst>
          </p:cNvPr>
          <p:cNvSpPr>
            <a:spLocks noChangeArrowheads="1"/>
          </p:cNvSpPr>
          <p:nvPr/>
        </p:nvSpPr>
        <p:spPr bwMode="auto">
          <a:xfrm>
            <a:off x="10410826" y="3689350"/>
            <a:ext cx="1746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Re</a:t>
            </a:r>
            <a:endParaRPr kumimoji="0" lang="en-US" altLang="en-US" sz="1800" b="0" i="0" u="none" strike="noStrike" cap="none" normalizeH="0" baseline="0">
              <a:ln>
                <a:noFill/>
              </a:ln>
              <a:effectLst/>
            </a:endParaRPr>
          </a:p>
        </p:txBody>
      </p:sp>
      <p:sp>
        <p:nvSpPr>
          <p:cNvPr id="2066" name="Rectangle 2866">
            <a:extLst>
              <a:ext uri="{FF2B5EF4-FFF2-40B4-BE49-F238E27FC236}">
                <a16:creationId xmlns:a16="http://schemas.microsoft.com/office/drawing/2014/main" id="{B94D5854-E072-0EA6-8B46-69F5BD175434}"/>
              </a:ext>
            </a:extLst>
          </p:cNvPr>
          <p:cNvSpPr>
            <a:spLocks noChangeArrowheads="1"/>
          </p:cNvSpPr>
          <p:nvPr/>
        </p:nvSpPr>
        <p:spPr bwMode="auto">
          <a:xfrm>
            <a:off x="10583864" y="3689350"/>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067" name="Rectangle 2867">
            <a:extLst>
              <a:ext uri="{FF2B5EF4-FFF2-40B4-BE49-F238E27FC236}">
                <a16:creationId xmlns:a16="http://schemas.microsoft.com/office/drawing/2014/main" id="{9F44A4AA-B91E-1A63-5667-754F84487A0E}"/>
              </a:ext>
            </a:extLst>
          </p:cNvPr>
          <p:cNvSpPr>
            <a:spLocks noChangeArrowheads="1"/>
          </p:cNvSpPr>
          <p:nvPr/>
        </p:nvSpPr>
        <p:spPr bwMode="auto">
          <a:xfrm>
            <a:off x="10650539" y="3689350"/>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068" name="Rectangle 2868">
            <a:extLst>
              <a:ext uri="{FF2B5EF4-FFF2-40B4-BE49-F238E27FC236}">
                <a16:creationId xmlns:a16="http://schemas.microsoft.com/office/drawing/2014/main" id="{14164B7F-60B9-5FB7-FBB5-13BD0F79E52E}"/>
              </a:ext>
            </a:extLst>
          </p:cNvPr>
          <p:cNvSpPr>
            <a:spLocks noChangeArrowheads="1"/>
          </p:cNvSpPr>
          <p:nvPr/>
        </p:nvSpPr>
        <p:spPr bwMode="auto">
          <a:xfrm>
            <a:off x="10725151" y="3689350"/>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069" name="Rectangle 2869">
            <a:extLst>
              <a:ext uri="{FF2B5EF4-FFF2-40B4-BE49-F238E27FC236}">
                <a16:creationId xmlns:a16="http://schemas.microsoft.com/office/drawing/2014/main" id="{1295BB89-B471-579F-00DF-B8DCE1C3FFEB}"/>
              </a:ext>
            </a:extLst>
          </p:cNvPr>
          <p:cNvSpPr>
            <a:spLocks noChangeArrowheads="1"/>
          </p:cNvSpPr>
          <p:nvPr/>
        </p:nvSpPr>
        <p:spPr bwMode="auto">
          <a:xfrm>
            <a:off x="10801351" y="3689350"/>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070" name="Rectangle 2870">
            <a:extLst>
              <a:ext uri="{FF2B5EF4-FFF2-40B4-BE49-F238E27FC236}">
                <a16:creationId xmlns:a16="http://schemas.microsoft.com/office/drawing/2014/main" id="{1048CD15-FE7C-D047-6C54-4B3A011348C4}"/>
              </a:ext>
            </a:extLst>
          </p:cNvPr>
          <p:cNvSpPr>
            <a:spLocks noChangeArrowheads="1"/>
          </p:cNvSpPr>
          <p:nvPr/>
        </p:nvSpPr>
        <p:spPr bwMode="auto">
          <a:xfrm>
            <a:off x="10875964" y="3689350"/>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071" name="Rectangle 2871">
            <a:extLst>
              <a:ext uri="{FF2B5EF4-FFF2-40B4-BE49-F238E27FC236}">
                <a16:creationId xmlns:a16="http://schemas.microsoft.com/office/drawing/2014/main" id="{C03FA839-C6DF-1C17-5731-6D8E382B92A4}"/>
              </a:ext>
            </a:extLst>
          </p:cNvPr>
          <p:cNvSpPr>
            <a:spLocks noChangeArrowheads="1"/>
          </p:cNvSpPr>
          <p:nvPr/>
        </p:nvSpPr>
        <p:spPr bwMode="auto">
          <a:xfrm>
            <a:off x="10944226" y="3689350"/>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072" name="Rectangle 2872">
            <a:extLst>
              <a:ext uri="{FF2B5EF4-FFF2-40B4-BE49-F238E27FC236}">
                <a16:creationId xmlns:a16="http://schemas.microsoft.com/office/drawing/2014/main" id="{483024B1-4E24-8C5F-F390-2AEF2A5F4338}"/>
              </a:ext>
            </a:extLst>
          </p:cNvPr>
          <p:cNvSpPr>
            <a:spLocks noChangeArrowheads="1"/>
          </p:cNvSpPr>
          <p:nvPr/>
        </p:nvSpPr>
        <p:spPr bwMode="auto">
          <a:xfrm>
            <a:off x="10521951" y="3914775"/>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Sa</a:t>
            </a:r>
            <a:endParaRPr kumimoji="0" lang="en-US" altLang="en-US" sz="1800" b="0" i="0" u="none" strike="noStrike" cap="none" normalizeH="0" baseline="0">
              <a:ln>
                <a:noFill/>
              </a:ln>
              <a:effectLst/>
            </a:endParaRPr>
          </a:p>
        </p:txBody>
      </p:sp>
      <p:sp>
        <p:nvSpPr>
          <p:cNvPr id="2073" name="Rectangle 2873">
            <a:extLst>
              <a:ext uri="{FF2B5EF4-FFF2-40B4-BE49-F238E27FC236}">
                <a16:creationId xmlns:a16="http://schemas.microsoft.com/office/drawing/2014/main" id="{71735962-3349-ACD6-9233-D8BD4CAAFF1B}"/>
              </a:ext>
            </a:extLst>
          </p:cNvPr>
          <p:cNvSpPr>
            <a:spLocks noChangeArrowheads="1"/>
          </p:cNvSpPr>
          <p:nvPr/>
        </p:nvSpPr>
        <p:spPr bwMode="auto">
          <a:xfrm>
            <a:off x="10687051" y="3914775"/>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074" name="Rectangle 2874">
            <a:extLst>
              <a:ext uri="{FF2B5EF4-FFF2-40B4-BE49-F238E27FC236}">
                <a16:creationId xmlns:a16="http://schemas.microsoft.com/office/drawing/2014/main" id="{95C8DD6B-8911-2BBB-F4A3-E44BE331487D}"/>
              </a:ext>
            </a:extLst>
          </p:cNvPr>
          <p:cNvSpPr>
            <a:spLocks noChangeArrowheads="1"/>
          </p:cNvSpPr>
          <p:nvPr/>
        </p:nvSpPr>
        <p:spPr bwMode="auto">
          <a:xfrm>
            <a:off x="10726739" y="3914775"/>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075" name="Rectangle 2875">
            <a:extLst>
              <a:ext uri="{FF2B5EF4-FFF2-40B4-BE49-F238E27FC236}">
                <a16:creationId xmlns:a16="http://schemas.microsoft.com/office/drawing/2014/main" id="{974F1A4D-0F9D-0194-E0AC-65009314E1DB}"/>
              </a:ext>
            </a:extLst>
          </p:cNvPr>
          <p:cNvSpPr>
            <a:spLocks noChangeArrowheads="1"/>
          </p:cNvSpPr>
          <p:nvPr/>
        </p:nvSpPr>
        <p:spPr bwMode="auto">
          <a:xfrm>
            <a:off x="10801351" y="3914775"/>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076" name="Rectangle 2876">
            <a:extLst>
              <a:ext uri="{FF2B5EF4-FFF2-40B4-BE49-F238E27FC236}">
                <a16:creationId xmlns:a16="http://schemas.microsoft.com/office/drawing/2014/main" id="{7E5095E7-0066-44F3-2D58-8B1963A7A141}"/>
              </a:ext>
            </a:extLst>
          </p:cNvPr>
          <p:cNvSpPr>
            <a:spLocks noChangeArrowheads="1"/>
          </p:cNvSpPr>
          <p:nvPr/>
        </p:nvSpPr>
        <p:spPr bwMode="auto">
          <a:xfrm>
            <a:off x="10839451" y="3914775"/>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077" name="Rectangle 2877">
            <a:extLst>
              <a:ext uri="{FF2B5EF4-FFF2-40B4-BE49-F238E27FC236}">
                <a16:creationId xmlns:a16="http://schemas.microsoft.com/office/drawing/2014/main" id="{BA49196C-2F89-1993-2B18-1596F3CBB4C1}"/>
              </a:ext>
            </a:extLst>
          </p:cNvPr>
          <p:cNvSpPr>
            <a:spLocks noChangeArrowheads="1"/>
          </p:cNvSpPr>
          <p:nvPr/>
        </p:nvSpPr>
        <p:spPr bwMode="auto">
          <a:xfrm>
            <a:off x="10587039" y="4127500"/>
            <a:ext cx="1809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Qo</a:t>
            </a:r>
            <a:endParaRPr kumimoji="0" lang="en-US" altLang="en-US" sz="1800" b="0" i="0" u="none" strike="noStrike" cap="none" normalizeH="0" baseline="0">
              <a:ln>
                <a:noFill/>
              </a:ln>
              <a:effectLst/>
            </a:endParaRPr>
          </a:p>
        </p:txBody>
      </p:sp>
      <p:sp>
        <p:nvSpPr>
          <p:cNvPr id="2078" name="Rectangle 2878">
            <a:extLst>
              <a:ext uri="{FF2B5EF4-FFF2-40B4-BE49-F238E27FC236}">
                <a16:creationId xmlns:a16="http://schemas.microsoft.com/office/drawing/2014/main" id="{6F991023-B561-EB6E-E554-DFD56D398788}"/>
              </a:ext>
            </a:extLst>
          </p:cNvPr>
          <p:cNvSpPr>
            <a:spLocks noChangeArrowheads="1"/>
          </p:cNvSpPr>
          <p:nvPr/>
        </p:nvSpPr>
        <p:spPr bwMode="auto">
          <a:xfrm>
            <a:off x="10768014" y="4127500"/>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080" name="Rectangle 2880">
            <a:extLst>
              <a:ext uri="{FF2B5EF4-FFF2-40B4-BE49-F238E27FC236}">
                <a16:creationId xmlns:a16="http://schemas.microsoft.com/office/drawing/2014/main" id="{0A1E0C98-3813-63F0-9E1C-317A527AF060}"/>
              </a:ext>
            </a:extLst>
          </p:cNvPr>
          <p:cNvSpPr>
            <a:spLocks noChangeArrowheads="1"/>
          </p:cNvSpPr>
          <p:nvPr/>
        </p:nvSpPr>
        <p:spPr bwMode="auto">
          <a:xfrm>
            <a:off x="6664326" y="5859463"/>
            <a:ext cx="41275"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081" name="Rectangle 2881">
            <a:extLst>
              <a:ext uri="{FF2B5EF4-FFF2-40B4-BE49-F238E27FC236}">
                <a16:creationId xmlns:a16="http://schemas.microsoft.com/office/drawing/2014/main" id="{3088A8C8-46A4-27A9-CEAA-0B86A8AD183C}"/>
              </a:ext>
            </a:extLst>
          </p:cNvPr>
          <p:cNvSpPr>
            <a:spLocks noChangeArrowheads="1"/>
          </p:cNvSpPr>
          <p:nvPr/>
        </p:nvSpPr>
        <p:spPr bwMode="auto">
          <a:xfrm>
            <a:off x="6702426" y="5849938"/>
            <a:ext cx="1063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Pr</a:t>
            </a:r>
            <a:endParaRPr kumimoji="0" lang="en-US" altLang="en-US" sz="1800" b="0" i="0" u="none" strike="noStrike" cap="none" normalizeH="0" baseline="0">
              <a:ln>
                <a:noFill/>
              </a:ln>
              <a:effectLst/>
            </a:endParaRPr>
          </a:p>
        </p:txBody>
      </p:sp>
      <p:sp>
        <p:nvSpPr>
          <p:cNvPr id="2082" name="Rectangle 2882">
            <a:extLst>
              <a:ext uri="{FF2B5EF4-FFF2-40B4-BE49-F238E27FC236}">
                <a16:creationId xmlns:a16="http://schemas.microsoft.com/office/drawing/2014/main" id="{5D355795-00D1-8A61-63C3-054837E07B11}"/>
              </a:ext>
            </a:extLst>
          </p:cNvPr>
          <p:cNvSpPr>
            <a:spLocks noChangeArrowheads="1"/>
          </p:cNvSpPr>
          <p:nvPr/>
        </p:nvSpPr>
        <p:spPr bwMode="auto">
          <a:xfrm>
            <a:off x="6805614" y="5849938"/>
            <a:ext cx="2254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ophy</a:t>
            </a:r>
            <a:endParaRPr kumimoji="0" lang="en-US" altLang="en-US" sz="1800" b="0" i="0" u="none" strike="noStrike" cap="none" normalizeH="0" baseline="0">
              <a:ln>
                <a:noFill/>
              </a:ln>
              <a:effectLst/>
            </a:endParaRPr>
          </a:p>
        </p:txBody>
      </p:sp>
      <p:sp>
        <p:nvSpPr>
          <p:cNvPr id="2083" name="Rectangle 2883">
            <a:extLst>
              <a:ext uri="{FF2B5EF4-FFF2-40B4-BE49-F238E27FC236}">
                <a16:creationId xmlns:a16="http://schemas.microsoft.com/office/drawing/2014/main" id="{641FEE2C-CC43-F2B1-B456-9A99147AC1D6}"/>
              </a:ext>
            </a:extLst>
          </p:cNvPr>
          <p:cNvSpPr>
            <a:spLocks noChangeArrowheads="1"/>
          </p:cNvSpPr>
          <p:nvPr/>
        </p:nvSpPr>
        <p:spPr bwMode="auto">
          <a:xfrm>
            <a:off x="7023101" y="584993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084" name="Rectangle 2884">
            <a:extLst>
              <a:ext uri="{FF2B5EF4-FFF2-40B4-BE49-F238E27FC236}">
                <a16:creationId xmlns:a16="http://schemas.microsoft.com/office/drawing/2014/main" id="{21502F84-1DDA-A1F9-8CFF-F16E16835EAA}"/>
              </a:ext>
            </a:extLst>
          </p:cNvPr>
          <p:cNvSpPr>
            <a:spLocks noChangeArrowheads="1"/>
          </p:cNvSpPr>
          <p:nvPr/>
        </p:nvSpPr>
        <p:spPr bwMode="auto">
          <a:xfrm>
            <a:off x="7045326" y="584993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ac</a:t>
            </a:r>
            <a:endParaRPr kumimoji="0" lang="en-US" altLang="en-US" sz="1800" b="0" i="0" u="none" strike="noStrike" cap="none" normalizeH="0" baseline="0">
              <a:ln>
                <a:noFill/>
              </a:ln>
              <a:effectLst/>
            </a:endParaRPr>
          </a:p>
        </p:txBody>
      </p:sp>
      <p:sp>
        <p:nvSpPr>
          <p:cNvPr id="2085" name="Rectangle 2885">
            <a:extLst>
              <a:ext uri="{FF2B5EF4-FFF2-40B4-BE49-F238E27FC236}">
                <a16:creationId xmlns:a16="http://schemas.microsoft.com/office/drawing/2014/main" id="{30AF706C-8786-A004-29D5-36A2935BC773}"/>
              </a:ext>
            </a:extLst>
          </p:cNvPr>
          <p:cNvSpPr>
            <a:spLocks noChangeArrowheads="1"/>
          </p:cNvSpPr>
          <p:nvPr/>
        </p:nvSpPr>
        <p:spPr bwMode="auto">
          <a:xfrm>
            <a:off x="7151689"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086" name="Rectangle 2886">
            <a:extLst>
              <a:ext uri="{FF2B5EF4-FFF2-40B4-BE49-F238E27FC236}">
                <a16:creationId xmlns:a16="http://schemas.microsoft.com/office/drawing/2014/main" id="{7CDAA57C-E501-A281-14D8-8BCEB36E0056}"/>
              </a:ext>
            </a:extLst>
          </p:cNvPr>
          <p:cNvSpPr>
            <a:spLocks noChangeArrowheads="1"/>
          </p:cNvSpPr>
          <p:nvPr/>
        </p:nvSpPr>
        <p:spPr bwMode="auto">
          <a:xfrm>
            <a:off x="7180264" y="584993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087" name="Rectangle 2887">
            <a:extLst>
              <a:ext uri="{FF2B5EF4-FFF2-40B4-BE49-F238E27FC236}">
                <a16:creationId xmlns:a16="http://schemas.microsoft.com/office/drawing/2014/main" id="{8048793E-FA85-4FD8-0B4C-E84E49011799}"/>
              </a:ext>
            </a:extLst>
          </p:cNvPr>
          <p:cNvSpPr>
            <a:spLocks noChangeArrowheads="1"/>
          </p:cNvSpPr>
          <p:nvPr/>
        </p:nvSpPr>
        <p:spPr bwMode="auto">
          <a:xfrm>
            <a:off x="7202489" y="584993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088" name="Rectangle 2888">
            <a:extLst>
              <a:ext uri="{FF2B5EF4-FFF2-40B4-BE49-F238E27FC236}">
                <a16:creationId xmlns:a16="http://schemas.microsoft.com/office/drawing/2014/main" id="{94F2EF91-52E9-CAF6-A146-6E49C8E5CDFE}"/>
              </a:ext>
            </a:extLst>
          </p:cNvPr>
          <p:cNvSpPr>
            <a:spLocks noChangeArrowheads="1"/>
          </p:cNvSpPr>
          <p:nvPr/>
        </p:nvSpPr>
        <p:spPr bwMode="auto">
          <a:xfrm>
            <a:off x="7253289"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089" name="Rectangle 2889">
            <a:extLst>
              <a:ext uri="{FF2B5EF4-FFF2-40B4-BE49-F238E27FC236}">
                <a16:creationId xmlns:a16="http://schemas.microsoft.com/office/drawing/2014/main" id="{79B037F5-5E4A-2477-786A-EC95E5F1A1B4}"/>
              </a:ext>
            </a:extLst>
          </p:cNvPr>
          <p:cNvSpPr>
            <a:spLocks noChangeArrowheads="1"/>
          </p:cNvSpPr>
          <p:nvPr/>
        </p:nvSpPr>
        <p:spPr bwMode="auto">
          <a:xfrm>
            <a:off x="7280276" y="584993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us</a:t>
            </a:r>
            <a:endParaRPr kumimoji="0" lang="en-US" altLang="en-US" sz="1800" b="0" i="0" u="none" strike="noStrike" cap="none" normalizeH="0" baseline="0">
              <a:ln>
                <a:noFill/>
              </a:ln>
              <a:effectLst/>
            </a:endParaRPr>
          </a:p>
        </p:txBody>
      </p:sp>
      <p:sp>
        <p:nvSpPr>
          <p:cNvPr id="2090" name="Rectangle 2890">
            <a:extLst>
              <a:ext uri="{FF2B5EF4-FFF2-40B4-BE49-F238E27FC236}">
                <a16:creationId xmlns:a16="http://schemas.microsoft.com/office/drawing/2014/main" id="{A39FE992-42FA-124A-57FA-D66AEAF73828}"/>
              </a:ext>
            </a:extLst>
          </p:cNvPr>
          <p:cNvSpPr>
            <a:spLocks noChangeArrowheads="1"/>
          </p:cNvSpPr>
          <p:nvPr/>
        </p:nvSpPr>
        <p:spPr bwMode="auto">
          <a:xfrm>
            <a:off x="7386639" y="58499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2091" name="Rectangle 2891">
            <a:extLst>
              <a:ext uri="{FF2B5EF4-FFF2-40B4-BE49-F238E27FC236}">
                <a16:creationId xmlns:a16="http://schemas.microsoft.com/office/drawing/2014/main" id="{ABE61719-9DB1-E7AA-D038-3F6DE97A9D24}"/>
              </a:ext>
            </a:extLst>
          </p:cNvPr>
          <p:cNvSpPr>
            <a:spLocks noChangeArrowheads="1"/>
          </p:cNvSpPr>
          <p:nvPr/>
        </p:nvSpPr>
        <p:spPr bwMode="auto">
          <a:xfrm>
            <a:off x="7470776" y="58499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of</a:t>
            </a:r>
            <a:endParaRPr kumimoji="0" lang="en-US" altLang="en-US" sz="1800" b="0" i="0" u="none" strike="noStrike" cap="none" normalizeH="0" baseline="0">
              <a:ln>
                <a:noFill/>
              </a:ln>
              <a:effectLst/>
            </a:endParaRPr>
          </a:p>
        </p:txBody>
      </p:sp>
      <p:sp>
        <p:nvSpPr>
          <p:cNvPr id="2092" name="Rectangle 2892">
            <a:extLst>
              <a:ext uri="{FF2B5EF4-FFF2-40B4-BE49-F238E27FC236}">
                <a16:creationId xmlns:a16="http://schemas.microsoft.com/office/drawing/2014/main" id="{D931AA54-6320-76A1-9653-A667694288D0}"/>
              </a:ext>
            </a:extLst>
          </p:cNvPr>
          <p:cNvSpPr>
            <a:spLocks noChangeArrowheads="1"/>
          </p:cNvSpPr>
          <p:nvPr/>
        </p:nvSpPr>
        <p:spPr bwMode="auto">
          <a:xfrm>
            <a:off x="7554914"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093" name="Rectangle 2893">
            <a:extLst>
              <a:ext uri="{FF2B5EF4-FFF2-40B4-BE49-F238E27FC236}">
                <a16:creationId xmlns:a16="http://schemas.microsoft.com/office/drawing/2014/main" id="{54EF7D97-EFA8-F07F-812E-B7EC53466884}"/>
              </a:ext>
            </a:extLst>
          </p:cNvPr>
          <p:cNvSpPr>
            <a:spLocks noChangeArrowheads="1"/>
          </p:cNvSpPr>
          <p:nvPr/>
        </p:nvSpPr>
        <p:spPr bwMode="auto">
          <a:xfrm>
            <a:off x="7583489" y="58499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 </a:t>
            </a:r>
            <a:endParaRPr kumimoji="0" lang="en-US" altLang="en-US" sz="1800" b="0" i="0" u="none" strike="noStrike" cap="none" normalizeH="0" baseline="0">
              <a:ln>
                <a:noFill/>
              </a:ln>
              <a:effectLst/>
            </a:endParaRPr>
          </a:p>
        </p:txBody>
      </p:sp>
      <p:sp>
        <p:nvSpPr>
          <p:cNvPr id="2094" name="Rectangle 2894">
            <a:extLst>
              <a:ext uri="{FF2B5EF4-FFF2-40B4-BE49-F238E27FC236}">
                <a16:creationId xmlns:a16="http://schemas.microsoft.com/office/drawing/2014/main" id="{A734A030-83A7-CCCC-2A70-F74F58E08EEC}"/>
              </a:ext>
            </a:extLst>
          </p:cNvPr>
          <p:cNvSpPr>
            <a:spLocks noChangeArrowheads="1"/>
          </p:cNvSpPr>
          <p:nvPr/>
        </p:nvSpPr>
        <p:spPr bwMode="auto">
          <a:xfrm>
            <a:off x="7667626" y="584993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2095" name="Rectangle 2895">
            <a:extLst>
              <a:ext uri="{FF2B5EF4-FFF2-40B4-BE49-F238E27FC236}">
                <a16:creationId xmlns:a16="http://schemas.microsoft.com/office/drawing/2014/main" id="{E8447765-1CDD-063A-762F-46FD2CEA6418}"/>
              </a:ext>
            </a:extLst>
          </p:cNvPr>
          <p:cNvSpPr>
            <a:spLocks noChangeArrowheads="1"/>
          </p:cNvSpPr>
          <p:nvPr/>
        </p:nvSpPr>
        <p:spPr bwMode="auto">
          <a:xfrm>
            <a:off x="7718426"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096" name="Rectangle 2896">
            <a:extLst>
              <a:ext uri="{FF2B5EF4-FFF2-40B4-BE49-F238E27FC236}">
                <a16:creationId xmlns:a16="http://schemas.microsoft.com/office/drawing/2014/main" id="{F4897ABB-A094-4433-5815-141376BF6060}"/>
              </a:ext>
            </a:extLst>
          </p:cNvPr>
          <p:cNvSpPr>
            <a:spLocks noChangeArrowheads="1"/>
          </p:cNvSpPr>
          <p:nvPr/>
        </p:nvSpPr>
        <p:spPr bwMode="auto">
          <a:xfrm>
            <a:off x="7745414" y="5849938"/>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er</a:t>
            </a:r>
            <a:endParaRPr kumimoji="0" lang="en-US" altLang="en-US" sz="1800" b="0" i="0" u="none" strike="noStrike" cap="none" normalizeH="0" baseline="0">
              <a:ln>
                <a:noFill/>
              </a:ln>
              <a:effectLst/>
            </a:endParaRPr>
          </a:p>
        </p:txBody>
      </p:sp>
      <p:sp>
        <p:nvSpPr>
          <p:cNvPr id="2097" name="Rectangle 2897">
            <a:extLst>
              <a:ext uri="{FF2B5EF4-FFF2-40B4-BE49-F238E27FC236}">
                <a16:creationId xmlns:a16="http://schemas.microsoft.com/office/drawing/2014/main" id="{1E16E463-A926-D6EB-D12B-3D9C6D9ECF69}"/>
              </a:ext>
            </a:extLst>
          </p:cNvPr>
          <p:cNvSpPr>
            <a:spLocks noChangeArrowheads="1"/>
          </p:cNvSpPr>
          <p:nvPr/>
        </p:nvSpPr>
        <p:spPr bwMode="auto">
          <a:xfrm>
            <a:off x="7835901" y="5849938"/>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oi</a:t>
            </a:r>
            <a:endParaRPr kumimoji="0" lang="en-US" altLang="en-US" sz="1800" b="0" i="0" u="none" strike="noStrike" cap="none" normalizeH="0" baseline="0">
              <a:ln>
                <a:noFill/>
              </a:ln>
              <a:effectLst/>
            </a:endParaRPr>
          </a:p>
        </p:txBody>
      </p:sp>
      <p:sp>
        <p:nvSpPr>
          <p:cNvPr id="2098" name="Rectangle 2898">
            <a:extLst>
              <a:ext uri="{FF2B5EF4-FFF2-40B4-BE49-F238E27FC236}">
                <a16:creationId xmlns:a16="http://schemas.microsoft.com/office/drawing/2014/main" id="{440518B8-B7D9-AB27-C2DD-6BB24F324D55}"/>
              </a:ext>
            </a:extLst>
          </p:cNvPr>
          <p:cNvSpPr>
            <a:spLocks noChangeArrowheads="1"/>
          </p:cNvSpPr>
          <p:nvPr/>
        </p:nvSpPr>
        <p:spPr bwMode="auto">
          <a:xfrm>
            <a:off x="7913689"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099" name="Rectangle 2899">
            <a:extLst>
              <a:ext uri="{FF2B5EF4-FFF2-40B4-BE49-F238E27FC236}">
                <a16:creationId xmlns:a16="http://schemas.microsoft.com/office/drawing/2014/main" id="{6925DF70-3B62-33B2-3ED8-33F4953B193E}"/>
              </a:ext>
            </a:extLst>
          </p:cNvPr>
          <p:cNvSpPr>
            <a:spLocks noChangeArrowheads="1"/>
          </p:cNvSpPr>
          <p:nvPr/>
        </p:nvSpPr>
        <p:spPr bwMode="auto">
          <a:xfrm>
            <a:off x="7970839" y="584993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100" name="Rectangle 2900">
            <a:extLst>
              <a:ext uri="{FF2B5EF4-FFF2-40B4-BE49-F238E27FC236}">
                <a16:creationId xmlns:a16="http://schemas.microsoft.com/office/drawing/2014/main" id="{3857D4DF-B94D-88DF-C38C-5B25101C6B51}"/>
              </a:ext>
            </a:extLst>
          </p:cNvPr>
          <p:cNvSpPr>
            <a:spLocks noChangeArrowheads="1"/>
          </p:cNvSpPr>
          <p:nvPr/>
        </p:nvSpPr>
        <p:spPr bwMode="auto">
          <a:xfrm>
            <a:off x="8004176" y="584993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co</a:t>
            </a:r>
            <a:endParaRPr kumimoji="0" lang="en-US" altLang="en-US" sz="1800" b="0" i="0" u="none" strike="noStrike" cap="none" normalizeH="0" baseline="0">
              <a:ln>
                <a:noFill/>
              </a:ln>
              <a:effectLst/>
            </a:endParaRPr>
          </a:p>
        </p:txBody>
      </p:sp>
      <p:sp>
        <p:nvSpPr>
          <p:cNvPr id="2101" name="Rectangle 2901">
            <a:extLst>
              <a:ext uri="{FF2B5EF4-FFF2-40B4-BE49-F238E27FC236}">
                <a16:creationId xmlns:a16="http://schemas.microsoft.com/office/drawing/2014/main" id="{D7D8020C-CB92-05F5-1D03-8919A381C9A8}"/>
              </a:ext>
            </a:extLst>
          </p:cNvPr>
          <p:cNvSpPr>
            <a:spLocks noChangeArrowheads="1"/>
          </p:cNvSpPr>
          <p:nvPr/>
        </p:nvSpPr>
        <p:spPr bwMode="auto">
          <a:xfrm>
            <a:off x="8110539"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02" name="Rectangle 2902">
            <a:extLst>
              <a:ext uri="{FF2B5EF4-FFF2-40B4-BE49-F238E27FC236}">
                <a16:creationId xmlns:a16="http://schemas.microsoft.com/office/drawing/2014/main" id="{7B5F6ADF-DAF3-2C9F-3FE9-34B8043F9148}"/>
              </a:ext>
            </a:extLst>
          </p:cNvPr>
          <p:cNvSpPr>
            <a:spLocks noChangeArrowheads="1"/>
          </p:cNvSpPr>
          <p:nvPr/>
        </p:nvSpPr>
        <p:spPr bwMode="auto">
          <a:xfrm>
            <a:off x="8166101"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103" name="Rectangle 2903">
            <a:extLst>
              <a:ext uri="{FF2B5EF4-FFF2-40B4-BE49-F238E27FC236}">
                <a16:creationId xmlns:a16="http://schemas.microsoft.com/office/drawing/2014/main" id="{E0352F9D-21BF-A0D3-EE16-1A591F93BF16}"/>
              </a:ext>
            </a:extLst>
          </p:cNvPr>
          <p:cNvSpPr>
            <a:spLocks noChangeArrowheads="1"/>
          </p:cNvSpPr>
          <p:nvPr/>
        </p:nvSpPr>
        <p:spPr bwMode="auto">
          <a:xfrm>
            <a:off x="8194676"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104" name="Rectangle 2904">
            <a:extLst>
              <a:ext uri="{FF2B5EF4-FFF2-40B4-BE49-F238E27FC236}">
                <a16:creationId xmlns:a16="http://schemas.microsoft.com/office/drawing/2014/main" id="{2BDBE94E-536C-68D2-25BA-2CF56C61714E}"/>
              </a:ext>
            </a:extLst>
          </p:cNvPr>
          <p:cNvSpPr>
            <a:spLocks noChangeArrowheads="1"/>
          </p:cNvSpPr>
          <p:nvPr/>
        </p:nvSpPr>
        <p:spPr bwMode="auto">
          <a:xfrm>
            <a:off x="8250239" y="584993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105" name="Rectangle 2905">
            <a:extLst>
              <a:ext uri="{FF2B5EF4-FFF2-40B4-BE49-F238E27FC236}">
                <a16:creationId xmlns:a16="http://schemas.microsoft.com/office/drawing/2014/main" id="{E28690A6-EE72-8140-431B-0EE71B5D823F}"/>
              </a:ext>
            </a:extLst>
          </p:cNvPr>
          <p:cNvSpPr>
            <a:spLocks noChangeArrowheads="1"/>
          </p:cNvSpPr>
          <p:nvPr/>
        </p:nvSpPr>
        <p:spPr bwMode="auto">
          <a:xfrm>
            <a:off x="8272464"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06" name="Rectangle 2906">
            <a:extLst>
              <a:ext uri="{FF2B5EF4-FFF2-40B4-BE49-F238E27FC236}">
                <a16:creationId xmlns:a16="http://schemas.microsoft.com/office/drawing/2014/main" id="{773AA0A8-91EB-E321-B2A3-0EFD7D7CCAF1}"/>
              </a:ext>
            </a:extLst>
          </p:cNvPr>
          <p:cNvSpPr>
            <a:spLocks noChangeArrowheads="1"/>
          </p:cNvSpPr>
          <p:nvPr/>
        </p:nvSpPr>
        <p:spPr bwMode="auto">
          <a:xfrm>
            <a:off x="8328026" y="584993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107" name="Rectangle 2907">
            <a:extLst>
              <a:ext uri="{FF2B5EF4-FFF2-40B4-BE49-F238E27FC236}">
                <a16:creationId xmlns:a16="http://schemas.microsoft.com/office/drawing/2014/main" id="{A4602490-86E2-38D8-AADB-255668D6CA9F}"/>
              </a:ext>
            </a:extLst>
          </p:cNvPr>
          <p:cNvSpPr>
            <a:spLocks noChangeArrowheads="1"/>
          </p:cNvSpPr>
          <p:nvPr/>
        </p:nvSpPr>
        <p:spPr bwMode="auto">
          <a:xfrm>
            <a:off x="8350251"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08" name="Rectangle 2908">
            <a:extLst>
              <a:ext uri="{FF2B5EF4-FFF2-40B4-BE49-F238E27FC236}">
                <a16:creationId xmlns:a16="http://schemas.microsoft.com/office/drawing/2014/main" id="{6918A6D8-B07F-EB29-12A8-80A19EBF20E0}"/>
              </a:ext>
            </a:extLst>
          </p:cNvPr>
          <p:cNvSpPr>
            <a:spLocks noChangeArrowheads="1"/>
          </p:cNvSpPr>
          <p:nvPr/>
        </p:nvSpPr>
        <p:spPr bwMode="auto">
          <a:xfrm>
            <a:off x="8407401"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2109" name="Rectangle 2909">
            <a:extLst>
              <a:ext uri="{FF2B5EF4-FFF2-40B4-BE49-F238E27FC236}">
                <a16:creationId xmlns:a16="http://schemas.microsoft.com/office/drawing/2014/main" id="{59D3D9DC-2251-1C55-BE8D-CCDC2F0D8FDE}"/>
              </a:ext>
            </a:extLst>
          </p:cNvPr>
          <p:cNvSpPr>
            <a:spLocks noChangeArrowheads="1"/>
          </p:cNvSpPr>
          <p:nvPr/>
        </p:nvSpPr>
        <p:spPr bwMode="auto">
          <a:xfrm>
            <a:off x="8462964"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10" name="Rectangle 2910">
            <a:extLst>
              <a:ext uri="{FF2B5EF4-FFF2-40B4-BE49-F238E27FC236}">
                <a16:creationId xmlns:a16="http://schemas.microsoft.com/office/drawing/2014/main" id="{CFCDE3CD-091A-832E-99CD-AF9390A3A5B2}"/>
              </a:ext>
            </a:extLst>
          </p:cNvPr>
          <p:cNvSpPr>
            <a:spLocks noChangeArrowheads="1"/>
          </p:cNvSpPr>
          <p:nvPr/>
        </p:nvSpPr>
        <p:spPr bwMode="auto">
          <a:xfrm>
            <a:off x="8491539" y="584993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111" name="Rectangle 2911">
            <a:extLst>
              <a:ext uri="{FF2B5EF4-FFF2-40B4-BE49-F238E27FC236}">
                <a16:creationId xmlns:a16="http://schemas.microsoft.com/office/drawing/2014/main" id="{FF576A6F-BA37-3201-3FC0-8A15CDD4A251}"/>
              </a:ext>
            </a:extLst>
          </p:cNvPr>
          <p:cNvSpPr>
            <a:spLocks noChangeArrowheads="1"/>
          </p:cNvSpPr>
          <p:nvPr/>
        </p:nvSpPr>
        <p:spPr bwMode="auto">
          <a:xfrm>
            <a:off x="8524876" y="5849938"/>
            <a:ext cx="1524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swi</a:t>
            </a:r>
            <a:endParaRPr kumimoji="0" lang="en-US" altLang="en-US" sz="1800" b="0" i="0" u="none" strike="noStrike" cap="none" normalizeH="0" baseline="0">
              <a:ln>
                <a:noFill/>
              </a:ln>
              <a:effectLst/>
            </a:endParaRPr>
          </a:p>
        </p:txBody>
      </p:sp>
      <p:sp>
        <p:nvSpPr>
          <p:cNvPr id="2112" name="Rectangle 2912">
            <a:extLst>
              <a:ext uri="{FF2B5EF4-FFF2-40B4-BE49-F238E27FC236}">
                <a16:creationId xmlns:a16="http://schemas.microsoft.com/office/drawing/2014/main" id="{327D3C85-BECD-58BA-453A-FCF79CB41451}"/>
              </a:ext>
            </a:extLst>
          </p:cNvPr>
          <p:cNvSpPr>
            <a:spLocks noChangeArrowheads="1"/>
          </p:cNvSpPr>
          <p:nvPr/>
        </p:nvSpPr>
        <p:spPr bwMode="auto">
          <a:xfrm>
            <a:off x="8670926" y="584993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sh</a:t>
            </a:r>
            <a:endParaRPr kumimoji="0" lang="en-US" altLang="en-US" sz="1800" b="0" i="0" u="none" strike="noStrike" cap="none" normalizeH="0" baseline="0">
              <a:ln>
                <a:noFill/>
              </a:ln>
              <a:effectLst/>
            </a:endParaRPr>
          </a:p>
        </p:txBody>
      </p:sp>
      <p:sp>
        <p:nvSpPr>
          <p:cNvPr id="2113" name="Rectangle 2913">
            <a:extLst>
              <a:ext uri="{FF2B5EF4-FFF2-40B4-BE49-F238E27FC236}">
                <a16:creationId xmlns:a16="http://schemas.microsoft.com/office/drawing/2014/main" id="{FE81BFB2-6F70-1759-E7C6-ECA0E5A06118}"/>
              </a:ext>
            </a:extLst>
          </p:cNvPr>
          <p:cNvSpPr>
            <a:spLocks noChangeArrowheads="1"/>
          </p:cNvSpPr>
          <p:nvPr/>
        </p:nvSpPr>
        <p:spPr bwMode="auto">
          <a:xfrm>
            <a:off x="8777289"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14" name="Rectangle 2914">
            <a:extLst>
              <a:ext uri="{FF2B5EF4-FFF2-40B4-BE49-F238E27FC236}">
                <a16:creationId xmlns:a16="http://schemas.microsoft.com/office/drawing/2014/main" id="{07430138-636C-9F92-D27B-CC465D241071}"/>
              </a:ext>
            </a:extLst>
          </p:cNvPr>
          <p:cNvSpPr>
            <a:spLocks noChangeArrowheads="1"/>
          </p:cNvSpPr>
          <p:nvPr/>
        </p:nvSpPr>
        <p:spPr bwMode="auto">
          <a:xfrm>
            <a:off x="8805864"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115" name="Rectangle 2915">
            <a:extLst>
              <a:ext uri="{FF2B5EF4-FFF2-40B4-BE49-F238E27FC236}">
                <a16:creationId xmlns:a16="http://schemas.microsoft.com/office/drawing/2014/main" id="{9CBD4EAA-4822-05F6-46FA-1E6835619C6C}"/>
              </a:ext>
            </a:extLst>
          </p:cNvPr>
          <p:cNvSpPr>
            <a:spLocks noChangeArrowheads="1"/>
          </p:cNvSpPr>
          <p:nvPr/>
        </p:nvSpPr>
        <p:spPr bwMode="auto">
          <a:xfrm>
            <a:off x="8861426"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16" name="Rectangle 2916">
            <a:extLst>
              <a:ext uri="{FF2B5EF4-FFF2-40B4-BE49-F238E27FC236}">
                <a16:creationId xmlns:a16="http://schemas.microsoft.com/office/drawing/2014/main" id="{8D61DA07-826F-B173-369D-F3CE0362B119}"/>
              </a:ext>
            </a:extLst>
          </p:cNvPr>
          <p:cNvSpPr>
            <a:spLocks noChangeArrowheads="1"/>
          </p:cNvSpPr>
          <p:nvPr/>
        </p:nvSpPr>
        <p:spPr bwMode="auto">
          <a:xfrm>
            <a:off x="8918576"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117" name="Rectangle 2917">
            <a:extLst>
              <a:ext uri="{FF2B5EF4-FFF2-40B4-BE49-F238E27FC236}">
                <a16:creationId xmlns:a16="http://schemas.microsoft.com/office/drawing/2014/main" id="{CDB6E1CB-E33F-FFF8-D7E8-85342A38CAB5}"/>
              </a:ext>
            </a:extLst>
          </p:cNvPr>
          <p:cNvSpPr>
            <a:spLocks noChangeArrowheads="1"/>
          </p:cNvSpPr>
          <p:nvPr/>
        </p:nvSpPr>
        <p:spPr bwMode="auto">
          <a:xfrm>
            <a:off x="8974139"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18" name="Rectangle 2918">
            <a:extLst>
              <a:ext uri="{FF2B5EF4-FFF2-40B4-BE49-F238E27FC236}">
                <a16:creationId xmlns:a16="http://schemas.microsoft.com/office/drawing/2014/main" id="{41C34E69-9275-6066-6846-D71EEC78C616}"/>
              </a:ext>
            </a:extLst>
          </p:cNvPr>
          <p:cNvSpPr>
            <a:spLocks noChangeArrowheads="1"/>
          </p:cNvSpPr>
          <p:nvPr/>
        </p:nvSpPr>
        <p:spPr bwMode="auto">
          <a:xfrm>
            <a:off x="9002714" y="584993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sp</a:t>
            </a:r>
            <a:endParaRPr kumimoji="0" lang="en-US" altLang="en-US" sz="1800" b="0" i="0" u="none" strike="noStrike" cap="none" normalizeH="0" baseline="0">
              <a:ln>
                <a:noFill/>
              </a:ln>
              <a:effectLst/>
            </a:endParaRPr>
          </a:p>
        </p:txBody>
      </p:sp>
      <p:sp>
        <p:nvSpPr>
          <p:cNvPr id="2119" name="Rectangle 2919">
            <a:extLst>
              <a:ext uri="{FF2B5EF4-FFF2-40B4-BE49-F238E27FC236}">
                <a16:creationId xmlns:a16="http://schemas.microsoft.com/office/drawing/2014/main" id="{9C62D56F-6B93-30F9-AADF-F83BD8EA473E}"/>
              </a:ext>
            </a:extLst>
          </p:cNvPr>
          <p:cNvSpPr>
            <a:spLocks noChangeArrowheads="1"/>
          </p:cNvSpPr>
          <p:nvPr/>
        </p:nvSpPr>
        <p:spPr bwMode="auto">
          <a:xfrm>
            <a:off x="9109076" y="584993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120" name="Rectangle 2920">
            <a:extLst>
              <a:ext uri="{FF2B5EF4-FFF2-40B4-BE49-F238E27FC236}">
                <a16:creationId xmlns:a16="http://schemas.microsoft.com/office/drawing/2014/main" id="{5AE4CA4C-2B32-819D-8ECD-208815ED9948}"/>
              </a:ext>
            </a:extLst>
          </p:cNvPr>
          <p:cNvSpPr>
            <a:spLocks noChangeArrowheads="1"/>
          </p:cNvSpPr>
          <p:nvPr/>
        </p:nvSpPr>
        <p:spPr bwMode="auto">
          <a:xfrm>
            <a:off x="9131301"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121" name="Rectangle 2921">
            <a:extLst>
              <a:ext uri="{FF2B5EF4-FFF2-40B4-BE49-F238E27FC236}">
                <a16:creationId xmlns:a16="http://schemas.microsoft.com/office/drawing/2014/main" id="{D1FDF406-C573-757E-F1FE-13D3F4169A77}"/>
              </a:ext>
            </a:extLst>
          </p:cNvPr>
          <p:cNvSpPr>
            <a:spLocks noChangeArrowheads="1"/>
          </p:cNvSpPr>
          <p:nvPr/>
        </p:nvSpPr>
        <p:spPr bwMode="auto">
          <a:xfrm>
            <a:off x="9158289" y="584993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122" name="Rectangle 2922">
            <a:extLst>
              <a:ext uri="{FF2B5EF4-FFF2-40B4-BE49-F238E27FC236}">
                <a16:creationId xmlns:a16="http://schemas.microsoft.com/office/drawing/2014/main" id="{36931141-4FE9-97EF-C7D3-842A20160439}"/>
              </a:ext>
            </a:extLst>
          </p:cNvPr>
          <p:cNvSpPr>
            <a:spLocks noChangeArrowheads="1"/>
          </p:cNvSpPr>
          <p:nvPr/>
        </p:nvSpPr>
        <p:spPr bwMode="auto">
          <a:xfrm>
            <a:off x="9193214"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23" name="Rectangle 2923">
            <a:extLst>
              <a:ext uri="{FF2B5EF4-FFF2-40B4-BE49-F238E27FC236}">
                <a16:creationId xmlns:a16="http://schemas.microsoft.com/office/drawing/2014/main" id="{51719325-87BE-C506-37C4-963F73544252}"/>
              </a:ext>
            </a:extLst>
          </p:cNvPr>
          <p:cNvSpPr>
            <a:spLocks noChangeArrowheads="1"/>
          </p:cNvSpPr>
          <p:nvPr/>
        </p:nvSpPr>
        <p:spPr bwMode="auto">
          <a:xfrm>
            <a:off x="9221789" y="584993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124" name="Rectangle 2924">
            <a:extLst>
              <a:ext uri="{FF2B5EF4-FFF2-40B4-BE49-F238E27FC236}">
                <a16:creationId xmlns:a16="http://schemas.microsoft.com/office/drawing/2014/main" id="{AA5B6845-DC08-4903-9547-89AE7602FC86}"/>
              </a:ext>
            </a:extLst>
          </p:cNvPr>
          <p:cNvSpPr>
            <a:spLocks noChangeArrowheads="1"/>
          </p:cNvSpPr>
          <p:nvPr/>
        </p:nvSpPr>
        <p:spPr bwMode="auto">
          <a:xfrm>
            <a:off x="9255126"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125" name="Rectangle 2925">
            <a:extLst>
              <a:ext uri="{FF2B5EF4-FFF2-40B4-BE49-F238E27FC236}">
                <a16:creationId xmlns:a16="http://schemas.microsoft.com/office/drawing/2014/main" id="{A643DA6B-C84B-B479-D411-FA06ED755279}"/>
              </a:ext>
            </a:extLst>
          </p:cNvPr>
          <p:cNvSpPr>
            <a:spLocks noChangeArrowheads="1"/>
          </p:cNvSpPr>
          <p:nvPr/>
        </p:nvSpPr>
        <p:spPr bwMode="auto">
          <a:xfrm>
            <a:off x="9310689"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2126" name="Rectangle 2926">
            <a:extLst>
              <a:ext uri="{FF2B5EF4-FFF2-40B4-BE49-F238E27FC236}">
                <a16:creationId xmlns:a16="http://schemas.microsoft.com/office/drawing/2014/main" id="{D9E7120E-9413-213B-4430-E3952C2A7170}"/>
              </a:ext>
            </a:extLst>
          </p:cNvPr>
          <p:cNvSpPr>
            <a:spLocks noChangeArrowheads="1"/>
          </p:cNvSpPr>
          <p:nvPr/>
        </p:nvSpPr>
        <p:spPr bwMode="auto">
          <a:xfrm>
            <a:off x="9367839" y="584993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127" name="Rectangle 2927">
            <a:extLst>
              <a:ext uri="{FF2B5EF4-FFF2-40B4-BE49-F238E27FC236}">
                <a16:creationId xmlns:a16="http://schemas.microsoft.com/office/drawing/2014/main" id="{9BD3C2CE-3EE0-1942-C9BF-5956AEB9F67F}"/>
              </a:ext>
            </a:extLst>
          </p:cNvPr>
          <p:cNvSpPr>
            <a:spLocks noChangeArrowheads="1"/>
          </p:cNvSpPr>
          <p:nvPr/>
        </p:nvSpPr>
        <p:spPr bwMode="auto">
          <a:xfrm>
            <a:off x="9390064" y="5849938"/>
            <a:ext cx="889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128" name="Rectangle 2928">
            <a:extLst>
              <a:ext uri="{FF2B5EF4-FFF2-40B4-BE49-F238E27FC236}">
                <a16:creationId xmlns:a16="http://schemas.microsoft.com/office/drawing/2014/main" id="{AD362EA1-6190-9C16-E98E-367BB6ECA528}"/>
              </a:ext>
            </a:extLst>
          </p:cNvPr>
          <p:cNvSpPr>
            <a:spLocks noChangeArrowheads="1"/>
          </p:cNvSpPr>
          <p:nvPr/>
        </p:nvSpPr>
        <p:spPr bwMode="auto">
          <a:xfrm>
            <a:off x="9474201"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129" name="Rectangle 2929">
            <a:extLst>
              <a:ext uri="{FF2B5EF4-FFF2-40B4-BE49-F238E27FC236}">
                <a16:creationId xmlns:a16="http://schemas.microsoft.com/office/drawing/2014/main" id="{95096975-B44E-722E-A7CA-B675A535446B}"/>
              </a:ext>
            </a:extLst>
          </p:cNvPr>
          <p:cNvSpPr>
            <a:spLocks noChangeArrowheads="1"/>
          </p:cNvSpPr>
          <p:nvPr/>
        </p:nvSpPr>
        <p:spPr bwMode="auto">
          <a:xfrm>
            <a:off x="9529764"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30" name="Rectangle 2930">
            <a:extLst>
              <a:ext uri="{FF2B5EF4-FFF2-40B4-BE49-F238E27FC236}">
                <a16:creationId xmlns:a16="http://schemas.microsoft.com/office/drawing/2014/main" id="{C33D621D-A1EC-2B2F-72AB-7D5A39BCC5CA}"/>
              </a:ext>
            </a:extLst>
          </p:cNvPr>
          <p:cNvSpPr>
            <a:spLocks noChangeArrowheads="1"/>
          </p:cNvSpPr>
          <p:nvPr/>
        </p:nvSpPr>
        <p:spPr bwMode="auto">
          <a:xfrm>
            <a:off x="9585326"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31" name="Rectangle 2931">
            <a:extLst>
              <a:ext uri="{FF2B5EF4-FFF2-40B4-BE49-F238E27FC236}">
                <a16:creationId xmlns:a16="http://schemas.microsoft.com/office/drawing/2014/main" id="{72C40002-66A3-DD30-A0DC-28F318F9B557}"/>
              </a:ext>
            </a:extLst>
          </p:cNvPr>
          <p:cNvSpPr>
            <a:spLocks noChangeArrowheads="1"/>
          </p:cNvSpPr>
          <p:nvPr/>
        </p:nvSpPr>
        <p:spPr bwMode="auto">
          <a:xfrm>
            <a:off x="9613901" y="5849938"/>
            <a:ext cx="1333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wa</a:t>
            </a:r>
            <a:endParaRPr kumimoji="0" lang="en-US" altLang="en-US" sz="1800" b="0" i="0" u="none" strike="noStrike" cap="none" normalizeH="0" baseline="0">
              <a:ln>
                <a:noFill/>
              </a:ln>
              <a:effectLst/>
            </a:endParaRPr>
          </a:p>
        </p:txBody>
      </p:sp>
      <p:sp>
        <p:nvSpPr>
          <p:cNvPr id="2132" name="Rectangle 2932">
            <a:extLst>
              <a:ext uri="{FF2B5EF4-FFF2-40B4-BE49-F238E27FC236}">
                <a16:creationId xmlns:a16="http://schemas.microsoft.com/office/drawing/2014/main" id="{5424E705-BD91-D4F3-35B8-9870A9AFD2C1}"/>
              </a:ext>
            </a:extLst>
          </p:cNvPr>
          <p:cNvSpPr>
            <a:spLocks noChangeArrowheads="1"/>
          </p:cNvSpPr>
          <p:nvPr/>
        </p:nvSpPr>
        <p:spPr bwMode="auto">
          <a:xfrm>
            <a:off x="9744076" y="5849938"/>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 </a:t>
            </a:r>
            <a:endParaRPr kumimoji="0" lang="en-US" altLang="en-US" sz="1800" b="0" i="0" u="none" strike="noStrike" cap="none" normalizeH="0" baseline="0">
              <a:ln>
                <a:noFill/>
              </a:ln>
              <a:effectLst/>
            </a:endParaRPr>
          </a:p>
        </p:txBody>
      </p:sp>
      <p:sp>
        <p:nvSpPr>
          <p:cNvPr id="2133" name="Rectangle 2933">
            <a:extLst>
              <a:ext uri="{FF2B5EF4-FFF2-40B4-BE49-F238E27FC236}">
                <a16:creationId xmlns:a16="http://schemas.microsoft.com/office/drawing/2014/main" id="{71A1243B-926D-4A46-E01F-F9219BF2628D}"/>
              </a:ext>
            </a:extLst>
          </p:cNvPr>
          <p:cNvSpPr>
            <a:spLocks noChangeArrowheads="1"/>
          </p:cNvSpPr>
          <p:nvPr/>
        </p:nvSpPr>
        <p:spPr bwMode="auto">
          <a:xfrm>
            <a:off x="9821864"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134" name="Rectangle 2934">
            <a:extLst>
              <a:ext uri="{FF2B5EF4-FFF2-40B4-BE49-F238E27FC236}">
                <a16:creationId xmlns:a16="http://schemas.microsoft.com/office/drawing/2014/main" id="{995CD135-0F62-FAF9-9414-1336E97286F1}"/>
              </a:ext>
            </a:extLst>
          </p:cNvPr>
          <p:cNvSpPr>
            <a:spLocks noChangeArrowheads="1"/>
          </p:cNvSpPr>
          <p:nvPr/>
        </p:nvSpPr>
        <p:spPr bwMode="auto">
          <a:xfrm>
            <a:off x="9877426" y="584993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135" name="Rectangle 2935">
            <a:extLst>
              <a:ext uri="{FF2B5EF4-FFF2-40B4-BE49-F238E27FC236}">
                <a16:creationId xmlns:a16="http://schemas.microsoft.com/office/drawing/2014/main" id="{AA155E17-A136-9738-826A-F9916C6500A3}"/>
              </a:ext>
            </a:extLst>
          </p:cNvPr>
          <p:cNvSpPr>
            <a:spLocks noChangeArrowheads="1"/>
          </p:cNvSpPr>
          <p:nvPr/>
        </p:nvSpPr>
        <p:spPr bwMode="auto">
          <a:xfrm>
            <a:off x="9912351"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136" name="Rectangle 2936">
            <a:extLst>
              <a:ext uri="{FF2B5EF4-FFF2-40B4-BE49-F238E27FC236}">
                <a16:creationId xmlns:a16="http://schemas.microsoft.com/office/drawing/2014/main" id="{DA9FE4CE-A5A9-4191-5B90-645D729935B1}"/>
              </a:ext>
            </a:extLst>
          </p:cNvPr>
          <p:cNvSpPr>
            <a:spLocks noChangeArrowheads="1"/>
          </p:cNvSpPr>
          <p:nvPr/>
        </p:nvSpPr>
        <p:spPr bwMode="auto">
          <a:xfrm>
            <a:off x="9967914"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137" name="Rectangle 2937">
            <a:extLst>
              <a:ext uri="{FF2B5EF4-FFF2-40B4-BE49-F238E27FC236}">
                <a16:creationId xmlns:a16="http://schemas.microsoft.com/office/drawing/2014/main" id="{220BCDFC-DFF2-F4E5-37E1-7128B3E40968}"/>
              </a:ext>
            </a:extLst>
          </p:cNvPr>
          <p:cNvSpPr>
            <a:spLocks noChangeArrowheads="1"/>
          </p:cNvSpPr>
          <p:nvPr/>
        </p:nvSpPr>
        <p:spPr bwMode="auto">
          <a:xfrm>
            <a:off x="9996489"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138" name="Rectangle 2938">
            <a:extLst>
              <a:ext uri="{FF2B5EF4-FFF2-40B4-BE49-F238E27FC236}">
                <a16:creationId xmlns:a16="http://schemas.microsoft.com/office/drawing/2014/main" id="{B8CC9685-D554-17CA-0248-7025A14F8986}"/>
              </a:ext>
            </a:extLst>
          </p:cNvPr>
          <p:cNvSpPr>
            <a:spLocks noChangeArrowheads="1"/>
          </p:cNvSpPr>
          <p:nvPr/>
        </p:nvSpPr>
        <p:spPr bwMode="auto">
          <a:xfrm>
            <a:off x="10052051" y="584993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co</a:t>
            </a:r>
            <a:endParaRPr kumimoji="0" lang="en-US" altLang="en-US" sz="1800" b="0" i="0" u="none" strike="noStrike" cap="none" normalizeH="0" baseline="0">
              <a:ln>
                <a:noFill/>
              </a:ln>
              <a:effectLst/>
            </a:endParaRPr>
          </a:p>
        </p:txBody>
      </p:sp>
      <p:sp>
        <p:nvSpPr>
          <p:cNvPr id="2139" name="Rectangle 2939">
            <a:extLst>
              <a:ext uri="{FF2B5EF4-FFF2-40B4-BE49-F238E27FC236}">
                <a16:creationId xmlns:a16="http://schemas.microsoft.com/office/drawing/2014/main" id="{14507512-CF44-F582-B934-6EB6961BDEE3}"/>
              </a:ext>
            </a:extLst>
          </p:cNvPr>
          <p:cNvSpPr>
            <a:spLocks noChangeArrowheads="1"/>
          </p:cNvSpPr>
          <p:nvPr/>
        </p:nvSpPr>
        <p:spPr bwMode="auto">
          <a:xfrm>
            <a:off x="10158414" y="584993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140" name="Rectangle 2940">
            <a:extLst>
              <a:ext uri="{FF2B5EF4-FFF2-40B4-BE49-F238E27FC236}">
                <a16:creationId xmlns:a16="http://schemas.microsoft.com/office/drawing/2014/main" id="{E158B6EB-9006-3C86-58ED-04B9B4D47C69}"/>
              </a:ext>
            </a:extLst>
          </p:cNvPr>
          <p:cNvSpPr>
            <a:spLocks noChangeArrowheads="1"/>
          </p:cNvSpPr>
          <p:nvPr/>
        </p:nvSpPr>
        <p:spPr bwMode="auto">
          <a:xfrm>
            <a:off x="10182226" y="584993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141" name="Rectangle 2941">
            <a:extLst>
              <a:ext uri="{FF2B5EF4-FFF2-40B4-BE49-F238E27FC236}">
                <a16:creationId xmlns:a16="http://schemas.microsoft.com/office/drawing/2014/main" id="{40EF4D95-B68E-3A43-6A85-F820DFDACF6C}"/>
              </a:ext>
            </a:extLst>
          </p:cNvPr>
          <p:cNvSpPr>
            <a:spLocks noChangeArrowheads="1"/>
          </p:cNvSpPr>
          <p:nvPr/>
        </p:nvSpPr>
        <p:spPr bwMode="auto">
          <a:xfrm>
            <a:off x="10215564" y="5849938"/>
            <a:ext cx="1460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a:t>
            </a:r>
            <a:endParaRPr kumimoji="0" lang="en-US" altLang="en-US" sz="1800" b="0" i="0" u="none" strike="noStrike" cap="none" normalizeH="0" baseline="0">
              <a:ln>
                <a:noFill/>
              </a:ln>
              <a:effectLst/>
            </a:endParaRPr>
          </a:p>
        </p:txBody>
      </p:sp>
      <p:sp>
        <p:nvSpPr>
          <p:cNvPr id="2142" name="Rectangle 2942">
            <a:extLst>
              <a:ext uri="{FF2B5EF4-FFF2-40B4-BE49-F238E27FC236}">
                <a16:creationId xmlns:a16="http://schemas.microsoft.com/office/drawing/2014/main" id="{526BCC62-799C-E7D6-EE4D-2ED7873D5624}"/>
              </a:ext>
            </a:extLst>
          </p:cNvPr>
          <p:cNvSpPr>
            <a:spLocks noChangeArrowheads="1"/>
          </p:cNvSpPr>
          <p:nvPr/>
        </p:nvSpPr>
        <p:spPr bwMode="auto">
          <a:xfrm>
            <a:off x="10355264"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43" name="Rectangle 2943">
            <a:extLst>
              <a:ext uri="{FF2B5EF4-FFF2-40B4-BE49-F238E27FC236}">
                <a16:creationId xmlns:a16="http://schemas.microsoft.com/office/drawing/2014/main" id="{807DEEB6-9A90-ACC5-C6A7-E8CA2904454C}"/>
              </a:ext>
            </a:extLst>
          </p:cNvPr>
          <p:cNvSpPr>
            <a:spLocks noChangeArrowheads="1"/>
          </p:cNvSpPr>
          <p:nvPr/>
        </p:nvSpPr>
        <p:spPr bwMode="auto">
          <a:xfrm>
            <a:off x="10410826"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144" name="Rectangle 2944">
            <a:extLst>
              <a:ext uri="{FF2B5EF4-FFF2-40B4-BE49-F238E27FC236}">
                <a16:creationId xmlns:a16="http://schemas.microsoft.com/office/drawing/2014/main" id="{BED4D93D-B7FD-714E-6E5B-13F24B558865}"/>
              </a:ext>
            </a:extLst>
          </p:cNvPr>
          <p:cNvSpPr>
            <a:spLocks noChangeArrowheads="1"/>
          </p:cNvSpPr>
          <p:nvPr/>
        </p:nvSpPr>
        <p:spPr bwMode="auto">
          <a:xfrm>
            <a:off x="10467976"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145" name="Rectangle 2945">
            <a:extLst>
              <a:ext uri="{FF2B5EF4-FFF2-40B4-BE49-F238E27FC236}">
                <a16:creationId xmlns:a16="http://schemas.microsoft.com/office/drawing/2014/main" id="{4FCFB5FB-6C97-2EE2-CAEB-4C93A6A57126}"/>
              </a:ext>
            </a:extLst>
          </p:cNvPr>
          <p:cNvSpPr>
            <a:spLocks noChangeArrowheads="1"/>
          </p:cNvSpPr>
          <p:nvPr/>
        </p:nvSpPr>
        <p:spPr bwMode="auto">
          <a:xfrm>
            <a:off x="10523539"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146" name="Rectangle 2946">
            <a:extLst>
              <a:ext uri="{FF2B5EF4-FFF2-40B4-BE49-F238E27FC236}">
                <a16:creationId xmlns:a16="http://schemas.microsoft.com/office/drawing/2014/main" id="{686741B6-6D2F-BCB0-0C0B-C121C9DAAB49}"/>
              </a:ext>
            </a:extLst>
          </p:cNvPr>
          <p:cNvSpPr>
            <a:spLocks noChangeArrowheads="1"/>
          </p:cNvSpPr>
          <p:nvPr/>
        </p:nvSpPr>
        <p:spPr bwMode="auto">
          <a:xfrm>
            <a:off x="10552114"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147" name="Rectangle 2947">
            <a:extLst>
              <a:ext uri="{FF2B5EF4-FFF2-40B4-BE49-F238E27FC236}">
                <a16:creationId xmlns:a16="http://schemas.microsoft.com/office/drawing/2014/main" id="{4F2269D0-3CCE-9607-F66C-ECE385DD39F1}"/>
              </a:ext>
            </a:extLst>
          </p:cNvPr>
          <p:cNvSpPr>
            <a:spLocks noChangeArrowheads="1"/>
          </p:cNvSpPr>
          <p:nvPr/>
        </p:nvSpPr>
        <p:spPr bwMode="auto">
          <a:xfrm>
            <a:off x="10607676" y="584993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148" name="Rectangle 2948">
            <a:extLst>
              <a:ext uri="{FF2B5EF4-FFF2-40B4-BE49-F238E27FC236}">
                <a16:creationId xmlns:a16="http://schemas.microsoft.com/office/drawing/2014/main" id="{8E27960D-6EDD-D0A3-8098-DC75F3BC7501}"/>
              </a:ext>
            </a:extLst>
          </p:cNvPr>
          <p:cNvSpPr>
            <a:spLocks noChangeArrowheads="1"/>
          </p:cNvSpPr>
          <p:nvPr/>
        </p:nvSpPr>
        <p:spPr bwMode="auto">
          <a:xfrm>
            <a:off x="10663239"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149" name="Rectangle 2949">
            <a:extLst>
              <a:ext uri="{FF2B5EF4-FFF2-40B4-BE49-F238E27FC236}">
                <a16:creationId xmlns:a16="http://schemas.microsoft.com/office/drawing/2014/main" id="{B12E0776-A90B-125D-DBCC-A49E409F5686}"/>
              </a:ext>
            </a:extLst>
          </p:cNvPr>
          <p:cNvSpPr>
            <a:spLocks noChangeArrowheads="1"/>
          </p:cNvSpPr>
          <p:nvPr/>
        </p:nvSpPr>
        <p:spPr bwMode="auto">
          <a:xfrm>
            <a:off x="10691814" y="58499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50" name="Rectangle 2950">
            <a:extLst>
              <a:ext uri="{FF2B5EF4-FFF2-40B4-BE49-F238E27FC236}">
                <a16:creationId xmlns:a16="http://schemas.microsoft.com/office/drawing/2014/main" id="{7DDA84EF-744F-ABB5-ACBF-61D70D97D1E4}"/>
              </a:ext>
            </a:extLst>
          </p:cNvPr>
          <p:cNvSpPr>
            <a:spLocks noChangeArrowheads="1"/>
          </p:cNvSpPr>
          <p:nvPr/>
        </p:nvSpPr>
        <p:spPr bwMode="auto">
          <a:xfrm>
            <a:off x="6664326" y="6005513"/>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or</a:t>
            </a:r>
            <a:endParaRPr kumimoji="0" lang="en-US" altLang="en-US" sz="1800" b="0" i="0" u="none" strike="noStrike" cap="none" normalizeH="0" baseline="0">
              <a:ln>
                <a:noFill/>
              </a:ln>
              <a:effectLst/>
            </a:endParaRPr>
          </a:p>
        </p:txBody>
      </p:sp>
      <p:sp>
        <p:nvSpPr>
          <p:cNvPr id="2151" name="Rectangle 2951">
            <a:extLst>
              <a:ext uri="{FF2B5EF4-FFF2-40B4-BE49-F238E27FC236}">
                <a16:creationId xmlns:a16="http://schemas.microsoft.com/office/drawing/2014/main" id="{E54E074E-355E-33BD-E6E1-84622BB3F3BC}"/>
              </a:ext>
            </a:extLst>
          </p:cNvPr>
          <p:cNvSpPr>
            <a:spLocks noChangeArrowheads="1"/>
          </p:cNvSpPr>
          <p:nvPr/>
        </p:nvSpPr>
        <p:spPr bwMode="auto">
          <a:xfrm>
            <a:off x="6754814" y="6005513"/>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al</a:t>
            </a:r>
            <a:endParaRPr kumimoji="0" lang="en-US" altLang="en-US" sz="1800" b="0" i="0" u="none" strike="noStrike" cap="none" normalizeH="0" baseline="0">
              <a:ln>
                <a:noFill/>
              </a:ln>
              <a:effectLst/>
            </a:endParaRPr>
          </a:p>
        </p:txBody>
      </p:sp>
      <p:sp>
        <p:nvSpPr>
          <p:cNvPr id="2152" name="Rectangle 2952">
            <a:extLst>
              <a:ext uri="{FF2B5EF4-FFF2-40B4-BE49-F238E27FC236}">
                <a16:creationId xmlns:a16="http://schemas.microsoft.com/office/drawing/2014/main" id="{7A6B9609-7C7C-A6B8-B00C-39C3E3B1BE18}"/>
              </a:ext>
            </a:extLst>
          </p:cNvPr>
          <p:cNvSpPr>
            <a:spLocks noChangeArrowheads="1"/>
          </p:cNvSpPr>
          <p:nvPr/>
        </p:nvSpPr>
        <p:spPr bwMode="auto">
          <a:xfrm>
            <a:off x="6832601" y="6005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53" name="Rectangle 2953">
            <a:extLst>
              <a:ext uri="{FF2B5EF4-FFF2-40B4-BE49-F238E27FC236}">
                <a16:creationId xmlns:a16="http://schemas.microsoft.com/office/drawing/2014/main" id="{9681B730-C12A-58D8-C500-1B8526C0C876}"/>
              </a:ext>
            </a:extLst>
          </p:cNvPr>
          <p:cNvSpPr>
            <a:spLocks noChangeArrowheads="1"/>
          </p:cNvSpPr>
          <p:nvPr/>
        </p:nvSpPr>
        <p:spPr bwMode="auto">
          <a:xfrm>
            <a:off x="6861176" y="6005513"/>
            <a:ext cx="17303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non</a:t>
            </a:r>
            <a:endParaRPr kumimoji="0" lang="en-US" altLang="en-US" sz="1800" b="0" i="0" u="none" strike="noStrike" cap="none" normalizeH="0" baseline="0">
              <a:ln>
                <a:noFill/>
              </a:ln>
              <a:effectLst/>
            </a:endParaRPr>
          </a:p>
        </p:txBody>
      </p:sp>
      <p:sp>
        <p:nvSpPr>
          <p:cNvPr id="2154" name="Rectangle 2954">
            <a:extLst>
              <a:ext uri="{FF2B5EF4-FFF2-40B4-BE49-F238E27FC236}">
                <a16:creationId xmlns:a16="http://schemas.microsoft.com/office/drawing/2014/main" id="{1319B63F-8B2A-25A1-95C3-1787C29B0856}"/>
              </a:ext>
            </a:extLst>
          </p:cNvPr>
          <p:cNvSpPr>
            <a:spLocks noChangeArrowheads="1"/>
          </p:cNvSpPr>
          <p:nvPr/>
        </p:nvSpPr>
        <p:spPr bwMode="auto">
          <a:xfrm>
            <a:off x="7029451" y="6005513"/>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155" name="Rectangle 2955">
            <a:extLst>
              <a:ext uri="{FF2B5EF4-FFF2-40B4-BE49-F238E27FC236}">
                <a16:creationId xmlns:a16="http://schemas.microsoft.com/office/drawing/2014/main" id="{044106CE-D212-ABF1-DC61-EFF5FED972CF}"/>
              </a:ext>
            </a:extLst>
          </p:cNvPr>
          <p:cNvSpPr>
            <a:spLocks noChangeArrowheads="1"/>
          </p:cNvSpPr>
          <p:nvPr/>
        </p:nvSpPr>
        <p:spPr bwMode="auto">
          <a:xfrm>
            <a:off x="7062789" y="6005513"/>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se</a:t>
            </a:r>
            <a:endParaRPr kumimoji="0" lang="en-US" altLang="en-US" sz="1800" b="0" i="0" u="none" strike="noStrike" cap="none" normalizeH="0" baseline="0">
              <a:ln>
                <a:noFill/>
              </a:ln>
              <a:effectLst/>
            </a:endParaRPr>
          </a:p>
        </p:txBody>
      </p:sp>
      <p:sp>
        <p:nvSpPr>
          <p:cNvPr id="2156" name="Rectangle 2956">
            <a:extLst>
              <a:ext uri="{FF2B5EF4-FFF2-40B4-BE49-F238E27FC236}">
                <a16:creationId xmlns:a16="http://schemas.microsoft.com/office/drawing/2014/main" id="{BB5052C6-867F-F35B-BAD5-BC2C5F663E64}"/>
              </a:ext>
            </a:extLst>
          </p:cNvPr>
          <p:cNvSpPr>
            <a:spLocks noChangeArrowheads="1"/>
          </p:cNvSpPr>
          <p:nvPr/>
        </p:nvSpPr>
        <p:spPr bwMode="auto">
          <a:xfrm>
            <a:off x="7169151"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157" name="Rectangle 2957">
            <a:extLst>
              <a:ext uri="{FF2B5EF4-FFF2-40B4-BE49-F238E27FC236}">
                <a16:creationId xmlns:a16="http://schemas.microsoft.com/office/drawing/2014/main" id="{DA648F4D-60DF-AB40-B41C-B2C196DF2DB9}"/>
              </a:ext>
            </a:extLst>
          </p:cNvPr>
          <p:cNvSpPr>
            <a:spLocks noChangeArrowheads="1"/>
          </p:cNvSpPr>
          <p:nvPr/>
        </p:nvSpPr>
        <p:spPr bwMode="auto">
          <a:xfrm>
            <a:off x="7224714"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158" name="Rectangle 2958">
            <a:extLst>
              <a:ext uri="{FF2B5EF4-FFF2-40B4-BE49-F238E27FC236}">
                <a16:creationId xmlns:a16="http://schemas.microsoft.com/office/drawing/2014/main" id="{71228E60-F94B-800C-08A8-DDBA38C0138D}"/>
              </a:ext>
            </a:extLst>
          </p:cNvPr>
          <p:cNvSpPr>
            <a:spLocks noChangeArrowheads="1"/>
          </p:cNvSpPr>
          <p:nvPr/>
        </p:nvSpPr>
        <p:spPr bwMode="auto">
          <a:xfrm>
            <a:off x="7281864" y="6005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159" name="Rectangle 2959">
            <a:extLst>
              <a:ext uri="{FF2B5EF4-FFF2-40B4-BE49-F238E27FC236}">
                <a16:creationId xmlns:a16="http://schemas.microsoft.com/office/drawing/2014/main" id="{22720088-9915-43EA-9C9B-300C2B815DB0}"/>
              </a:ext>
            </a:extLst>
          </p:cNvPr>
          <p:cNvSpPr>
            <a:spLocks noChangeArrowheads="1"/>
          </p:cNvSpPr>
          <p:nvPr/>
        </p:nvSpPr>
        <p:spPr bwMode="auto">
          <a:xfrm>
            <a:off x="7308851" y="600551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160" name="Rectangle 2960">
            <a:extLst>
              <a:ext uri="{FF2B5EF4-FFF2-40B4-BE49-F238E27FC236}">
                <a16:creationId xmlns:a16="http://schemas.microsoft.com/office/drawing/2014/main" id="{7D09D94E-80A9-BF33-89C5-E4D41441AEC8}"/>
              </a:ext>
            </a:extLst>
          </p:cNvPr>
          <p:cNvSpPr>
            <a:spLocks noChangeArrowheads="1"/>
          </p:cNvSpPr>
          <p:nvPr/>
        </p:nvSpPr>
        <p:spPr bwMode="auto">
          <a:xfrm>
            <a:off x="7331076"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61" name="Rectangle 2961">
            <a:extLst>
              <a:ext uri="{FF2B5EF4-FFF2-40B4-BE49-F238E27FC236}">
                <a16:creationId xmlns:a16="http://schemas.microsoft.com/office/drawing/2014/main" id="{742C50A6-F7D8-5203-0CD7-07151DDDC137}"/>
              </a:ext>
            </a:extLst>
          </p:cNvPr>
          <p:cNvSpPr>
            <a:spLocks noChangeArrowheads="1"/>
          </p:cNvSpPr>
          <p:nvPr/>
        </p:nvSpPr>
        <p:spPr bwMode="auto">
          <a:xfrm>
            <a:off x="7388226"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2162" name="Rectangle 2962">
            <a:extLst>
              <a:ext uri="{FF2B5EF4-FFF2-40B4-BE49-F238E27FC236}">
                <a16:creationId xmlns:a16="http://schemas.microsoft.com/office/drawing/2014/main" id="{9D97790A-254A-81BD-7B0A-112793F3240A}"/>
              </a:ext>
            </a:extLst>
          </p:cNvPr>
          <p:cNvSpPr>
            <a:spLocks noChangeArrowheads="1"/>
          </p:cNvSpPr>
          <p:nvPr/>
        </p:nvSpPr>
        <p:spPr bwMode="auto">
          <a:xfrm>
            <a:off x="7443789" y="6005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63" name="Rectangle 2963">
            <a:extLst>
              <a:ext uri="{FF2B5EF4-FFF2-40B4-BE49-F238E27FC236}">
                <a16:creationId xmlns:a16="http://schemas.microsoft.com/office/drawing/2014/main" id="{4F4D1E09-F0AA-E3FA-1995-41083FF858BE}"/>
              </a:ext>
            </a:extLst>
          </p:cNvPr>
          <p:cNvSpPr>
            <a:spLocks noChangeArrowheads="1"/>
          </p:cNvSpPr>
          <p:nvPr/>
        </p:nvSpPr>
        <p:spPr bwMode="auto">
          <a:xfrm>
            <a:off x="7472364"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164" name="Rectangle 2964">
            <a:extLst>
              <a:ext uri="{FF2B5EF4-FFF2-40B4-BE49-F238E27FC236}">
                <a16:creationId xmlns:a16="http://schemas.microsoft.com/office/drawing/2014/main" id="{520FE78C-E6DC-9020-D3FC-C9469AFB9ADF}"/>
              </a:ext>
            </a:extLst>
          </p:cNvPr>
          <p:cNvSpPr>
            <a:spLocks noChangeArrowheads="1"/>
          </p:cNvSpPr>
          <p:nvPr/>
        </p:nvSpPr>
        <p:spPr bwMode="auto">
          <a:xfrm>
            <a:off x="7527926"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65" name="Rectangle 2965">
            <a:extLst>
              <a:ext uri="{FF2B5EF4-FFF2-40B4-BE49-F238E27FC236}">
                <a16:creationId xmlns:a16="http://schemas.microsoft.com/office/drawing/2014/main" id="{F446C063-EC89-A56A-4CEF-12ED2DC3EF21}"/>
              </a:ext>
            </a:extLst>
          </p:cNvPr>
          <p:cNvSpPr>
            <a:spLocks noChangeArrowheads="1"/>
          </p:cNvSpPr>
          <p:nvPr/>
        </p:nvSpPr>
        <p:spPr bwMode="auto">
          <a:xfrm>
            <a:off x="7583489" y="6005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166" name="Rectangle 2966">
            <a:extLst>
              <a:ext uri="{FF2B5EF4-FFF2-40B4-BE49-F238E27FC236}">
                <a16:creationId xmlns:a16="http://schemas.microsoft.com/office/drawing/2014/main" id="{7A0C851D-8771-8542-370B-35F8C906DDED}"/>
              </a:ext>
            </a:extLst>
          </p:cNvPr>
          <p:cNvSpPr>
            <a:spLocks noChangeArrowheads="1"/>
          </p:cNvSpPr>
          <p:nvPr/>
        </p:nvSpPr>
        <p:spPr bwMode="auto">
          <a:xfrm>
            <a:off x="7612064" y="600551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167" name="Rectangle 2967">
            <a:extLst>
              <a:ext uri="{FF2B5EF4-FFF2-40B4-BE49-F238E27FC236}">
                <a16:creationId xmlns:a16="http://schemas.microsoft.com/office/drawing/2014/main" id="{BCC6221F-85CA-6B86-8061-1DC5BD186160}"/>
              </a:ext>
            </a:extLst>
          </p:cNvPr>
          <p:cNvSpPr>
            <a:spLocks noChangeArrowheads="1"/>
          </p:cNvSpPr>
          <p:nvPr/>
        </p:nvSpPr>
        <p:spPr bwMode="auto">
          <a:xfrm>
            <a:off x="7634289"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2168" name="Rectangle 2968">
            <a:extLst>
              <a:ext uri="{FF2B5EF4-FFF2-40B4-BE49-F238E27FC236}">
                <a16:creationId xmlns:a16="http://schemas.microsoft.com/office/drawing/2014/main" id="{3E002895-A408-77A1-3915-44427AAF8DB6}"/>
              </a:ext>
            </a:extLst>
          </p:cNvPr>
          <p:cNvSpPr>
            <a:spLocks noChangeArrowheads="1"/>
          </p:cNvSpPr>
          <p:nvPr/>
        </p:nvSpPr>
        <p:spPr bwMode="auto">
          <a:xfrm>
            <a:off x="7689851" y="600551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169" name="Rectangle 2969">
            <a:extLst>
              <a:ext uri="{FF2B5EF4-FFF2-40B4-BE49-F238E27FC236}">
                <a16:creationId xmlns:a16="http://schemas.microsoft.com/office/drawing/2014/main" id="{58ABF9D0-413E-2E06-F210-8E486FE3B158}"/>
              </a:ext>
            </a:extLst>
          </p:cNvPr>
          <p:cNvSpPr>
            <a:spLocks noChangeArrowheads="1"/>
          </p:cNvSpPr>
          <p:nvPr/>
        </p:nvSpPr>
        <p:spPr bwMode="auto">
          <a:xfrm>
            <a:off x="7712076" y="6005513"/>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st</a:t>
            </a:r>
            <a:endParaRPr kumimoji="0" lang="en-US" altLang="en-US" sz="1800" b="0" i="0" u="none" strike="noStrike" cap="none" normalizeH="0" baseline="0">
              <a:ln>
                <a:noFill/>
              </a:ln>
              <a:effectLst/>
            </a:endParaRPr>
          </a:p>
        </p:txBody>
      </p:sp>
      <p:sp>
        <p:nvSpPr>
          <p:cNvPr id="2170" name="Rectangle 2970">
            <a:extLst>
              <a:ext uri="{FF2B5EF4-FFF2-40B4-BE49-F238E27FC236}">
                <a16:creationId xmlns:a16="http://schemas.microsoft.com/office/drawing/2014/main" id="{641CE22B-9FF6-F2A8-E3E0-D6CF378739EC}"/>
              </a:ext>
            </a:extLst>
          </p:cNvPr>
          <p:cNvSpPr>
            <a:spLocks noChangeArrowheads="1"/>
          </p:cNvSpPr>
          <p:nvPr/>
        </p:nvSpPr>
        <p:spPr bwMode="auto">
          <a:xfrm>
            <a:off x="7791451"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171" name="Rectangle 2971">
            <a:extLst>
              <a:ext uri="{FF2B5EF4-FFF2-40B4-BE49-F238E27FC236}">
                <a16:creationId xmlns:a16="http://schemas.microsoft.com/office/drawing/2014/main" id="{4A765358-2420-86C1-9582-24146D34B7F0}"/>
              </a:ext>
            </a:extLst>
          </p:cNvPr>
          <p:cNvSpPr>
            <a:spLocks noChangeArrowheads="1"/>
          </p:cNvSpPr>
          <p:nvPr/>
        </p:nvSpPr>
        <p:spPr bwMode="auto">
          <a:xfrm>
            <a:off x="7847014" y="6005513"/>
            <a:ext cx="889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172" name="Rectangle 2972">
            <a:extLst>
              <a:ext uri="{FF2B5EF4-FFF2-40B4-BE49-F238E27FC236}">
                <a16:creationId xmlns:a16="http://schemas.microsoft.com/office/drawing/2014/main" id="{DB2A90F1-0E41-B5EB-D539-69F17E15C3EE}"/>
              </a:ext>
            </a:extLst>
          </p:cNvPr>
          <p:cNvSpPr>
            <a:spLocks noChangeArrowheads="1"/>
          </p:cNvSpPr>
          <p:nvPr/>
        </p:nvSpPr>
        <p:spPr bwMode="auto">
          <a:xfrm>
            <a:off x="7931151" y="600551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173" name="Rectangle 2973">
            <a:extLst>
              <a:ext uri="{FF2B5EF4-FFF2-40B4-BE49-F238E27FC236}">
                <a16:creationId xmlns:a16="http://schemas.microsoft.com/office/drawing/2014/main" id="{15DB9ADA-891F-3AC1-6D4B-6BA6C05428EE}"/>
              </a:ext>
            </a:extLst>
          </p:cNvPr>
          <p:cNvSpPr>
            <a:spLocks noChangeArrowheads="1"/>
          </p:cNvSpPr>
          <p:nvPr/>
        </p:nvSpPr>
        <p:spPr bwMode="auto">
          <a:xfrm>
            <a:off x="7953376"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74" name="Rectangle 2974">
            <a:extLst>
              <a:ext uri="{FF2B5EF4-FFF2-40B4-BE49-F238E27FC236}">
                <a16:creationId xmlns:a16="http://schemas.microsoft.com/office/drawing/2014/main" id="{D7C59C1D-DBCD-B211-2D35-7E6AA10ECE17}"/>
              </a:ext>
            </a:extLst>
          </p:cNvPr>
          <p:cNvSpPr>
            <a:spLocks noChangeArrowheads="1"/>
          </p:cNvSpPr>
          <p:nvPr/>
        </p:nvSpPr>
        <p:spPr bwMode="auto">
          <a:xfrm>
            <a:off x="8008939"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175" name="Rectangle 2975">
            <a:extLst>
              <a:ext uri="{FF2B5EF4-FFF2-40B4-BE49-F238E27FC236}">
                <a16:creationId xmlns:a16="http://schemas.microsoft.com/office/drawing/2014/main" id="{92AD4AFB-BB07-7A38-0AC5-BED5CA650980}"/>
              </a:ext>
            </a:extLst>
          </p:cNvPr>
          <p:cNvSpPr>
            <a:spLocks noChangeArrowheads="1"/>
          </p:cNvSpPr>
          <p:nvPr/>
        </p:nvSpPr>
        <p:spPr bwMode="auto">
          <a:xfrm>
            <a:off x="8066089" y="6005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76" name="Rectangle 2976">
            <a:extLst>
              <a:ext uri="{FF2B5EF4-FFF2-40B4-BE49-F238E27FC236}">
                <a16:creationId xmlns:a16="http://schemas.microsoft.com/office/drawing/2014/main" id="{FDD5D2D4-5B73-9229-A2A2-3600B550D82F}"/>
              </a:ext>
            </a:extLst>
          </p:cNvPr>
          <p:cNvSpPr>
            <a:spLocks noChangeArrowheads="1"/>
          </p:cNvSpPr>
          <p:nvPr/>
        </p:nvSpPr>
        <p:spPr bwMode="auto">
          <a:xfrm>
            <a:off x="8093076" y="600551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177" name="Rectangle 2977">
            <a:extLst>
              <a:ext uri="{FF2B5EF4-FFF2-40B4-BE49-F238E27FC236}">
                <a16:creationId xmlns:a16="http://schemas.microsoft.com/office/drawing/2014/main" id="{B8E34643-B145-08D8-56D0-F9E83169FAAE}"/>
              </a:ext>
            </a:extLst>
          </p:cNvPr>
          <p:cNvSpPr>
            <a:spLocks noChangeArrowheads="1"/>
          </p:cNvSpPr>
          <p:nvPr/>
        </p:nvSpPr>
        <p:spPr bwMode="auto">
          <a:xfrm>
            <a:off x="8121651"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2178" name="Rectangle 2978">
            <a:extLst>
              <a:ext uri="{FF2B5EF4-FFF2-40B4-BE49-F238E27FC236}">
                <a16:creationId xmlns:a16="http://schemas.microsoft.com/office/drawing/2014/main" id="{86258BA3-2C01-9A88-0DDB-1CEA6B6DE913}"/>
              </a:ext>
            </a:extLst>
          </p:cNvPr>
          <p:cNvSpPr>
            <a:spLocks noChangeArrowheads="1"/>
          </p:cNvSpPr>
          <p:nvPr/>
        </p:nvSpPr>
        <p:spPr bwMode="auto">
          <a:xfrm>
            <a:off x="8177214"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179" name="Rectangle 2979">
            <a:extLst>
              <a:ext uri="{FF2B5EF4-FFF2-40B4-BE49-F238E27FC236}">
                <a16:creationId xmlns:a16="http://schemas.microsoft.com/office/drawing/2014/main" id="{A5ACD477-9DD6-E06A-9FBE-223FC49ED629}"/>
              </a:ext>
            </a:extLst>
          </p:cNvPr>
          <p:cNvSpPr>
            <a:spLocks noChangeArrowheads="1"/>
          </p:cNvSpPr>
          <p:nvPr/>
        </p:nvSpPr>
        <p:spPr bwMode="auto">
          <a:xfrm>
            <a:off x="8234364" y="6005513"/>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180" name="Rectangle 2980">
            <a:extLst>
              <a:ext uri="{FF2B5EF4-FFF2-40B4-BE49-F238E27FC236}">
                <a16:creationId xmlns:a16="http://schemas.microsoft.com/office/drawing/2014/main" id="{6CB32EB9-E555-66AC-36C2-8E8933575C8D}"/>
              </a:ext>
            </a:extLst>
          </p:cNvPr>
          <p:cNvSpPr>
            <a:spLocks noChangeArrowheads="1"/>
          </p:cNvSpPr>
          <p:nvPr/>
        </p:nvSpPr>
        <p:spPr bwMode="auto">
          <a:xfrm>
            <a:off x="8267701"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181" name="Rectangle 2981">
            <a:extLst>
              <a:ext uri="{FF2B5EF4-FFF2-40B4-BE49-F238E27FC236}">
                <a16:creationId xmlns:a16="http://schemas.microsoft.com/office/drawing/2014/main" id="{D2C30347-33F9-C685-6C46-8824470E3520}"/>
              </a:ext>
            </a:extLst>
          </p:cNvPr>
          <p:cNvSpPr>
            <a:spLocks noChangeArrowheads="1"/>
          </p:cNvSpPr>
          <p:nvPr/>
        </p:nvSpPr>
        <p:spPr bwMode="auto">
          <a:xfrm>
            <a:off x="8324851"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182" name="Rectangle 2982">
            <a:extLst>
              <a:ext uri="{FF2B5EF4-FFF2-40B4-BE49-F238E27FC236}">
                <a16:creationId xmlns:a16="http://schemas.microsoft.com/office/drawing/2014/main" id="{F73ABFE6-D088-78FC-4DDC-5F4536CD993E}"/>
              </a:ext>
            </a:extLst>
          </p:cNvPr>
          <p:cNvSpPr>
            <a:spLocks noChangeArrowheads="1"/>
          </p:cNvSpPr>
          <p:nvPr/>
        </p:nvSpPr>
        <p:spPr bwMode="auto">
          <a:xfrm>
            <a:off x="8380414" y="6005513"/>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 </a:t>
            </a:r>
            <a:endParaRPr kumimoji="0" lang="en-US" altLang="en-US" sz="1800" b="0" i="0" u="none" strike="noStrike" cap="none" normalizeH="0" baseline="0">
              <a:ln>
                <a:noFill/>
              </a:ln>
              <a:effectLst/>
            </a:endParaRPr>
          </a:p>
        </p:txBody>
      </p:sp>
      <p:sp>
        <p:nvSpPr>
          <p:cNvPr id="2183" name="Rectangle 2983">
            <a:extLst>
              <a:ext uri="{FF2B5EF4-FFF2-40B4-BE49-F238E27FC236}">
                <a16:creationId xmlns:a16="http://schemas.microsoft.com/office/drawing/2014/main" id="{720CDFBC-3A75-F52A-25A6-8C4D8626B9CF}"/>
              </a:ext>
            </a:extLst>
          </p:cNvPr>
          <p:cNvSpPr>
            <a:spLocks noChangeArrowheads="1"/>
          </p:cNvSpPr>
          <p:nvPr/>
        </p:nvSpPr>
        <p:spPr bwMode="auto">
          <a:xfrm>
            <a:off x="8458201" y="6005513"/>
            <a:ext cx="1333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wa</a:t>
            </a:r>
            <a:endParaRPr kumimoji="0" lang="en-US" altLang="en-US" sz="1800" b="0" i="0" u="none" strike="noStrike" cap="none" normalizeH="0" baseline="0">
              <a:ln>
                <a:noFill/>
              </a:ln>
              <a:effectLst/>
            </a:endParaRPr>
          </a:p>
        </p:txBody>
      </p:sp>
      <p:sp>
        <p:nvSpPr>
          <p:cNvPr id="2184" name="Rectangle 2984">
            <a:extLst>
              <a:ext uri="{FF2B5EF4-FFF2-40B4-BE49-F238E27FC236}">
                <a16:creationId xmlns:a16="http://schemas.microsoft.com/office/drawing/2014/main" id="{1A7842CF-1E35-0A47-9F29-29F3FDFB3C86}"/>
              </a:ext>
            </a:extLst>
          </p:cNvPr>
          <p:cNvSpPr>
            <a:spLocks noChangeArrowheads="1"/>
          </p:cNvSpPr>
          <p:nvPr/>
        </p:nvSpPr>
        <p:spPr bwMode="auto">
          <a:xfrm>
            <a:off x="8588376" y="6005513"/>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 </a:t>
            </a:r>
            <a:endParaRPr kumimoji="0" lang="en-US" altLang="en-US" sz="1800" b="0" i="0" u="none" strike="noStrike" cap="none" normalizeH="0" baseline="0">
              <a:ln>
                <a:noFill/>
              </a:ln>
              <a:effectLst/>
            </a:endParaRPr>
          </a:p>
        </p:txBody>
      </p:sp>
      <p:sp>
        <p:nvSpPr>
          <p:cNvPr id="2185" name="Rectangle 2985">
            <a:extLst>
              <a:ext uri="{FF2B5EF4-FFF2-40B4-BE49-F238E27FC236}">
                <a16:creationId xmlns:a16="http://schemas.microsoft.com/office/drawing/2014/main" id="{0E4613FA-C850-1AD2-6C93-A09518896473}"/>
              </a:ext>
            </a:extLst>
          </p:cNvPr>
          <p:cNvSpPr>
            <a:spLocks noChangeArrowheads="1"/>
          </p:cNvSpPr>
          <p:nvPr/>
        </p:nvSpPr>
        <p:spPr bwMode="auto">
          <a:xfrm>
            <a:off x="8667751" y="6005513"/>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186" name="Rectangle 2986">
            <a:extLst>
              <a:ext uri="{FF2B5EF4-FFF2-40B4-BE49-F238E27FC236}">
                <a16:creationId xmlns:a16="http://schemas.microsoft.com/office/drawing/2014/main" id="{B89C774F-CA99-56A5-33B7-E7AB086482BA}"/>
              </a:ext>
            </a:extLst>
          </p:cNvPr>
          <p:cNvSpPr>
            <a:spLocks noChangeArrowheads="1"/>
          </p:cNvSpPr>
          <p:nvPr/>
        </p:nvSpPr>
        <p:spPr bwMode="auto">
          <a:xfrm>
            <a:off x="8701089"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187" name="Rectangle 2987">
            <a:extLst>
              <a:ext uri="{FF2B5EF4-FFF2-40B4-BE49-F238E27FC236}">
                <a16:creationId xmlns:a16="http://schemas.microsoft.com/office/drawing/2014/main" id="{4F55A48D-1774-17DA-33A0-B5DB652AAF0D}"/>
              </a:ext>
            </a:extLst>
          </p:cNvPr>
          <p:cNvSpPr>
            <a:spLocks noChangeArrowheads="1"/>
          </p:cNvSpPr>
          <p:nvPr/>
        </p:nvSpPr>
        <p:spPr bwMode="auto">
          <a:xfrm>
            <a:off x="8756651" y="6005513"/>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co</a:t>
            </a:r>
            <a:endParaRPr kumimoji="0" lang="en-US" altLang="en-US" sz="1800" b="0" i="0" u="none" strike="noStrike" cap="none" normalizeH="0" baseline="0">
              <a:ln>
                <a:noFill/>
              </a:ln>
              <a:effectLst/>
            </a:endParaRPr>
          </a:p>
        </p:txBody>
      </p:sp>
      <p:sp>
        <p:nvSpPr>
          <p:cNvPr id="2188" name="Rectangle 2988">
            <a:extLst>
              <a:ext uri="{FF2B5EF4-FFF2-40B4-BE49-F238E27FC236}">
                <a16:creationId xmlns:a16="http://schemas.microsoft.com/office/drawing/2014/main" id="{ACEE2CD3-505C-E4AA-7BAF-CF8137400C0D}"/>
              </a:ext>
            </a:extLst>
          </p:cNvPr>
          <p:cNvSpPr>
            <a:spLocks noChangeArrowheads="1"/>
          </p:cNvSpPr>
          <p:nvPr/>
        </p:nvSpPr>
        <p:spPr bwMode="auto">
          <a:xfrm>
            <a:off x="8863014" y="6005513"/>
            <a:ext cx="889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189" name="Rectangle 2989">
            <a:extLst>
              <a:ext uri="{FF2B5EF4-FFF2-40B4-BE49-F238E27FC236}">
                <a16:creationId xmlns:a16="http://schemas.microsoft.com/office/drawing/2014/main" id="{E321F5AF-4C08-3CC7-94D2-BB42E4760379}"/>
              </a:ext>
            </a:extLst>
          </p:cNvPr>
          <p:cNvSpPr>
            <a:spLocks noChangeArrowheads="1"/>
          </p:cNvSpPr>
          <p:nvPr/>
        </p:nvSpPr>
        <p:spPr bwMode="auto">
          <a:xfrm>
            <a:off x="8947151" y="6005513"/>
            <a:ext cx="889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190" name="Rectangle 2990">
            <a:extLst>
              <a:ext uri="{FF2B5EF4-FFF2-40B4-BE49-F238E27FC236}">
                <a16:creationId xmlns:a16="http://schemas.microsoft.com/office/drawing/2014/main" id="{FAB73408-BC2D-C9B3-9823-EFE2AF086634}"/>
              </a:ext>
            </a:extLst>
          </p:cNvPr>
          <p:cNvSpPr>
            <a:spLocks noChangeArrowheads="1"/>
          </p:cNvSpPr>
          <p:nvPr/>
        </p:nvSpPr>
        <p:spPr bwMode="auto">
          <a:xfrm>
            <a:off x="9031289"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191" name="Rectangle 2991">
            <a:extLst>
              <a:ext uri="{FF2B5EF4-FFF2-40B4-BE49-F238E27FC236}">
                <a16:creationId xmlns:a16="http://schemas.microsoft.com/office/drawing/2014/main" id="{E98BDCA1-832A-FC90-FBE3-D77AC380F973}"/>
              </a:ext>
            </a:extLst>
          </p:cNvPr>
          <p:cNvSpPr>
            <a:spLocks noChangeArrowheads="1"/>
          </p:cNvSpPr>
          <p:nvPr/>
        </p:nvSpPr>
        <p:spPr bwMode="auto">
          <a:xfrm>
            <a:off x="9086851"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2192" name="Rectangle 2992">
            <a:extLst>
              <a:ext uri="{FF2B5EF4-FFF2-40B4-BE49-F238E27FC236}">
                <a16:creationId xmlns:a16="http://schemas.microsoft.com/office/drawing/2014/main" id="{826AFE7B-CBF1-FD43-759C-6155E94D7FBA}"/>
              </a:ext>
            </a:extLst>
          </p:cNvPr>
          <p:cNvSpPr>
            <a:spLocks noChangeArrowheads="1"/>
          </p:cNvSpPr>
          <p:nvPr/>
        </p:nvSpPr>
        <p:spPr bwMode="auto">
          <a:xfrm>
            <a:off x="9144001"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193" name="Rectangle 2993">
            <a:extLst>
              <a:ext uri="{FF2B5EF4-FFF2-40B4-BE49-F238E27FC236}">
                <a16:creationId xmlns:a16="http://schemas.microsoft.com/office/drawing/2014/main" id="{44975DA5-A958-99BE-8A33-EBE936FF78D1}"/>
              </a:ext>
            </a:extLst>
          </p:cNvPr>
          <p:cNvSpPr>
            <a:spLocks noChangeArrowheads="1"/>
          </p:cNvSpPr>
          <p:nvPr/>
        </p:nvSpPr>
        <p:spPr bwMode="auto">
          <a:xfrm>
            <a:off x="9199564"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194" name="Rectangle 2994">
            <a:extLst>
              <a:ext uri="{FF2B5EF4-FFF2-40B4-BE49-F238E27FC236}">
                <a16:creationId xmlns:a16="http://schemas.microsoft.com/office/drawing/2014/main" id="{2117DA84-275C-11E5-A456-4DC374129AEF}"/>
              </a:ext>
            </a:extLst>
          </p:cNvPr>
          <p:cNvSpPr>
            <a:spLocks noChangeArrowheads="1"/>
          </p:cNvSpPr>
          <p:nvPr/>
        </p:nvSpPr>
        <p:spPr bwMode="auto">
          <a:xfrm>
            <a:off x="9255126" y="600551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2195" name="Freeform 2995">
            <a:extLst>
              <a:ext uri="{FF2B5EF4-FFF2-40B4-BE49-F238E27FC236}">
                <a16:creationId xmlns:a16="http://schemas.microsoft.com/office/drawing/2014/main" id="{52074CF7-F63B-F9E2-BEB6-A61E78A8739E}"/>
              </a:ext>
            </a:extLst>
          </p:cNvPr>
          <p:cNvSpPr>
            <a:spLocks/>
          </p:cNvSpPr>
          <p:nvPr/>
        </p:nvSpPr>
        <p:spPr bwMode="auto">
          <a:xfrm>
            <a:off x="4002088" y="2879725"/>
            <a:ext cx="1263650" cy="474663"/>
          </a:xfrm>
          <a:custGeom>
            <a:avLst/>
            <a:gdLst>
              <a:gd name="T0" fmla="*/ 0 w 1426"/>
              <a:gd name="T1" fmla="*/ 0 h 534"/>
              <a:gd name="T2" fmla="*/ 0 w 1426"/>
              <a:gd name="T3" fmla="*/ 0 h 534"/>
              <a:gd name="T4" fmla="*/ 1426 w 1426"/>
              <a:gd name="T5" fmla="*/ 0 h 534"/>
              <a:gd name="T6" fmla="*/ 1426 w 1426"/>
              <a:gd name="T7" fmla="*/ 534 h 534"/>
              <a:gd name="T8" fmla="*/ 0 w 1426"/>
              <a:gd name="T9" fmla="*/ 534 h 534"/>
              <a:gd name="T10" fmla="*/ 0 w 1426"/>
              <a:gd name="T11" fmla="*/ 0 h 534"/>
            </a:gdLst>
            <a:ahLst/>
            <a:cxnLst>
              <a:cxn ang="0">
                <a:pos x="T0" y="T1"/>
              </a:cxn>
              <a:cxn ang="0">
                <a:pos x="T2" y="T3"/>
              </a:cxn>
              <a:cxn ang="0">
                <a:pos x="T4" y="T5"/>
              </a:cxn>
              <a:cxn ang="0">
                <a:pos x="T6" y="T7"/>
              </a:cxn>
              <a:cxn ang="0">
                <a:pos x="T8" y="T9"/>
              </a:cxn>
              <a:cxn ang="0">
                <a:pos x="T10" y="T11"/>
              </a:cxn>
            </a:cxnLst>
            <a:rect l="0" t="0" r="r" b="b"/>
            <a:pathLst>
              <a:path w="1426" h="534">
                <a:moveTo>
                  <a:pt x="0" y="0"/>
                </a:moveTo>
                <a:lnTo>
                  <a:pt x="0" y="0"/>
                </a:lnTo>
                <a:lnTo>
                  <a:pt x="1426" y="0"/>
                </a:lnTo>
                <a:lnTo>
                  <a:pt x="1426" y="534"/>
                </a:lnTo>
                <a:lnTo>
                  <a:pt x="0" y="534"/>
                </a:lnTo>
                <a:lnTo>
                  <a:pt x="0" y="0"/>
                </a:lnTo>
                <a:close/>
              </a:path>
            </a:pathLst>
          </a:custGeom>
          <a:solidFill>
            <a:schemeClr val="accent1"/>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6" name="Freeform 2996">
            <a:extLst>
              <a:ext uri="{FF2B5EF4-FFF2-40B4-BE49-F238E27FC236}">
                <a16:creationId xmlns:a16="http://schemas.microsoft.com/office/drawing/2014/main" id="{0A64302D-C633-623E-F894-F03723B145C8}"/>
              </a:ext>
            </a:extLst>
          </p:cNvPr>
          <p:cNvSpPr>
            <a:spLocks/>
          </p:cNvSpPr>
          <p:nvPr/>
        </p:nvSpPr>
        <p:spPr bwMode="auto">
          <a:xfrm>
            <a:off x="4002088" y="2879725"/>
            <a:ext cx="1263650" cy="474663"/>
          </a:xfrm>
          <a:custGeom>
            <a:avLst/>
            <a:gdLst>
              <a:gd name="T0" fmla="*/ 0 w 1426"/>
              <a:gd name="T1" fmla="*/ 0 h 534"/>
              <a:gd name="T2" fmla="*/ 0 w 1426"/>
              <a:gd name="T3" fmla="*/ 0 h 534"/>
              <a:gd name="T4" fmla="*/ 1426 w 1426"/>
              <a:gd name="T5" fmla="*/ 0 h 534"/>
              <a:gd name="T6" fmla="*/ 1426 w 1426"/>
              <a:gd name="T7" fmla="*/ 534 h 534"/>
              <a:gd name="T8" fmla="*/ 0 w 1426"/>
              <a:gd name="T9" fmla="*/ 534 h 534"/>
              <a:gd name="T10" fmla="*/ 0 w 1426"/>
              <a:gd name="T11" fmla="*/ 0 h 534"/>
            </a:gdLst>
            <a:ahLst/>
            <a:cxnLst>
              <a:cxn ang="0">
                <a:pos x="T0" y="T1"/>
              </a:cxn>
              <a:cxn ang="0">
                <a:pos x="T2" y="T3"/>
              </a:cxn>
              <a:cxn ang="0">
                <a:pos x="T4" y="T5"/>
              </a:cxn>
              <a:cxn ang="0">
                <a:pos x="T6" y="T7"/>
              </a:cxn>
              <a:cxn ang="0">
                <a:pos x="T8" y="T9"/>
              </a:cxn>
              <a:cxn ang="0">
                <a:pos x="T10" y="T11"/>
              </a:cxn>
            </a:cxnLst>
            <a:rect l="0" t="0" r="r" b="b"/>
            <a:pathLst>
              <a:path w="1426" h="534">
                <a:moveTo>
                  <a:pt x="0" y="0"/>
                </a:moveTo>
                <a:lnTo>
                  <a:pt x="0" y="0"/>
                </a:lnTo>
                <a:lnTo>
                  <a:pt x="1426" y="0"/>
                </a:lnTo>
                <a:lnTo>
                  <a:pt x="1426" y="534"/>
                </a:lnTo>
                <a:lnTo>
                  <a:pt x="0" y="534"/>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97" name="Rectangle 2997">
            <a:extLst>
              <a:ext uri="{FF2B5EF4-FFF2-40B4-BE49-F238E27FC236}">
                <a16:creationId xmlns:a16="http://schemas.microsoft.com/office/drawing/2014/main" id="{5399C89E-C159-A1B1-7451-453B5F628082}"/>
              </a:ext>
            </a:extLst>
          </p:cNvPr>
          <p:cNvSpPr>
            <a:spLocks noChangeArrowheads="1"/>
          </p:cNvSpPr>
          <p:nvPr/>
        </p:nvSpPr>
        <p:spPr bwMode="auto">
          <a:xfrm>
            <a:off x="4359276" y="2921000"/>
            <a:ext cx="1746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chemeClr val="bg1"/>
                </a:solidFill>
                <a:effectLst/>
                <a:latin typeface="Arial Narrow Bold" panose="020B0706020202030204" pitchFamily="34" charset="0"/>
              </a:rPr>
              <a:t>ST</a:t>
            </a:r>
            <a:endParaRPr kumimoji="0" lang="en-US" altLang="en-US" sz="1800" b="0" i="0" u="none" strike="noStrike" cap="none" normalizeH="0" baseline="0" dirty="0">
              <a:ln>
                <a:noFill/>
              </a:ln>
              <a:solidFill>
                <a:schemeClr val="bg1"/>
              </a:solidFill>
              <a:effectLst/>
            </a:endParaRPr>
          </a:p>
        </p:txBody>
      </p:sp>
      <p:sp>
        <p:nvSpPr>
          <p:cNvPr id="2198" name="Rectangle 2998">
            <a:extLst>
              <a:ext uri="{FF2B5EF4-FFF2-40B4-BE49-F238E27FC236}">
                <a16:creationId xmlns:a16="http://schemas.microsoft.com/office/drawing/2014/main" id="{1E836602-6517-B0B5-4458-356F3C954D7E}"/>
              </a:ext>
            </a:extLst>
          </p:cNvPr>
          <p:cNvSpPr>
            <a:spLocks noChangeArrowheads="1"/>
          </p:cNvSpPr>
          <p:nvPr/>
        </p:nvSpPr>
        <p:spPr bwMode="auto">
          <a:xfrm>
            <a:off x="4532313" y="2921000"/>
            <a:ext cx="3270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chemeClr val="bg1"/>
                </a:solidFill>
                <a:effectLst/>
                <a:latin typeface="Arial Narrow Bold" panose="020B0706020202030204" pitchFamily="34" charset="0"/>
              </a:rPr>
              <a:t>UDY </a:t>
            </a:r>
            <a:endParaRPr kumimoji="0" lang="en-US" altLang="en-US" sz="1800" b="0" i="0" u="none" strike="noStrike" cap="none" normalizeH="0" baseline="0">
              <a:ln>
                <a:noFill/>
              </a:ln>
              <a:solidFill>
                <a:schemeClr val="bg1"/>
              </a:solidFill>
              <a:effectLst/>
            </a:endParaRPr>
          </a:p>
        </p:txBody>
      </p:sp>
      <p:sp>
        <p:nvSpPr>
          <p:cNvPr id="2199" name="Rectangle 2999">
            <a:extLst>
              <a:ext uri="{FF2B5EF4-FFF2-40B4-BE49-F238E27FC236}">
                <a16:creationId xmlns:a16="http://schemas.microsoft.com/office/drawing/2014/main" id="{28C15161-ED1E-88F6-81C4-753540CDF57D}"/>
              </a:ext>
            </a:extLst>
          </p:cNvPr>
          <p:cNvSpPr>
            <a:spLocks noChangeArrowheads="1"/>
          </p:cNvSpPr>
          <p:nvPr/>
        </p:nvSpPr>
        <p:spPr bwMode="auto">
          <a:xfrm>
            <a:off x="4856163" y="2921000"/>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chemeClr val="bg1"/>
                </a:solidFill>
                <a:effectLst/>
                <a:latin typeface="Arial Narrow Bold" panose="020B0706020202030204" pitchFamily="34" charset="0"/>
              </a:rPr>
              <a:t>1</a:t>
            </a:r>
            <a:endParaRPr kumimoji="0" lang="en-US" altLang="en-US" sz="1800" b="0" i="0" u="none" strike="noStrike" cap="none" normalizeH="0" baseline="0">
              <a:ln>
                <a:noFill/>
              </a:ln>
              <a:solidFill>
                <a:schemeClr val="bg1"/>
              </a:solidFill>
              <a:effectLst/>
            </a:endParaRPr>
          </a:p>
        </p:txBody>
      </p:sp>
      <p:sp>
        <p:nvSpPr>
          <p:cNvPr id="2200" name="Rectangle 3000">
            <a:extLst>
              <a:ext uri="{FF2B5EF4-FFF2-40B4-BE49-F238E27FC236}">
                <a16:creationId xmlns:a16="http://schemas.microsoft.com/office/drawing/2014/main" id="{E8822444-BFD4-C49D-C9EC-61ABEC3E0EAF}"/>
              </a:ext>
            </a:extLst>
          </p:cNvPr>
          <p:cNvSpPr>
            <a:spLocks noChangeArrowheads="1"/>
          </p:cNvSpPr>
          <p:nvPr/>
        </p:nvSpPr>
        <p:spPr bwMode="auto">
          <a:xfrm>
            <a:off x="4276726" y="3109913"/>
            <a:ext cx="1301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solidFill>
                  <a:schemeClr val="bg1"/>
                </a:solidFill>
                <a:effectLst/>
                <a:latin typeface="Arial Narrow Italic" panose="020B06060202020A0204" pitchFamily="34" charset="0"/>
              </a:rPr>
              <a:t>PI</a:t>
            </a:r>
            <a:endParaRPr kumimoji="0" lang="en-US" altLang="en-US" sz="1800" b="0" i="0" u="none" strike="noStrike" cap="none" normalizeH="0" baseline="0">
              <a:ln>
                <a:noFill/>
              </a:ln>
              <a:solidFill>
                <a:schemeClr val="bg1"/>
              </a:solidFill>
              <a:effectLst/>
            </a:endParaRPr>
          </a:p>
        </p:txBody>
      </p:sp>
      <p:sp>
        <p:nvSpPr>
          <p:cNvPr id="2201" name="Rectangle 3001">
            <a:extLst>
              <a:ext uri="{FF2B5EF4-FFF2-40B4-BE49-F238E27FC236}">
                <a16:creationId xmlns:a16="http://schemas.microsoft.com/office/drawing/2014/main" id="{3600482B-A5F4-10A1-11BA-1DAFAD336B11}"/>
              </a:ext>
            </a:extLst>
          </p:cNvPr>
          <p:cNvSpPr>
            <a:spLocks noChangeArrowheads="1"/>
          </p:cNvSpPr>
          <p:nvPr/>
        </p:nvSpPr>
        <p:spPr bwMode="auto">
          <a:xfrm>
            <a:off x="4405313" y="3109913"/>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solidFill>
                  <a:schemeClr val="bg1"/>
                </a:solidFill>
                <a:effectLst/>
                <a:latin typeface="Arial Narrow Italic" panose="020B06060202020A0204" pitchFamily="34" charset="0"/>
              </a:rPr>
              <a:t>K3</a:t>
            </a:r>
            <a:endParaRPr kumimoji="0" lang="en-US" altLang="en-US" sz="1800" b="0" i="0" u="none" strike="noStrike" cap="none" normalizeH="0" baseline="0">
              <a:ln>
                <a:noFill/>
              </a:ln>
              <a:solidFill>
                <a:schemeClr val="bg1"/>
              </a:solidFill>
              <a:effectLst/>
            </a:endParaRPr>
          </a:p>
        </p:txBody>
      </p:sp>
      <p:sp>
        <p:nvSpPr>
          <p:cNvPr id="2202" name="Rectangle 3002">
            <a:extLst>
              <a:ext uri="{FF2B5EF4-FFF2-40B4-BE49-F238E27FC236}">
                <a16:creationId xmlns:a16="http://schemas.microsoft.com/office/drawing/2014/main" id="{093680F2-F215-E552-600B-6C6B6F8DDDE2}"/>
              </a:ext>
            </a:extLst>
          </p:cNvPr>
          <p:cNvSpPr>
            <a:spLocks noChangeArrowheads="1"/>
          </p:cNvSpPr>
          <p:nvPr/>
        </p:nvSpPr>
        <p:spPr bwMode="auto">
          <a:xfrm>
            <a:off x="4570413" y="3109913"/>
            <a:ext cx="1905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solidFill>
                  <a:schemeClr val="bg1"/>
                </a:solidFill>
                <a:effectLst/>
                <a:latin typeface="Arial Narrow Italic" panose="020B06060202020A0204" pitchFamily="34" charset="0"/>
              </a:rPr>
              <a:t>CA</a:t>
            </a:r>
            <a:endParaRPr kumimoji="0" lang="en-US" altLang="en-US" sz="1800" b="0" i="0" u="none" strike="noStrike" cap="none" normalizeH="0" baseline="0">
              <a:ln>
                <a:noFill/>
              </a:ln>
              <a:solidFill>
                <a:schemeClr val="bg1"/>
              </a:solidFill>
              <a:effectLst/>
            </a:endParaRPr>
          </a:p>
        </p:txBody>
      </p:sp>
      <p:sp>
        <p:nvSpPr>
          <p:cNvPr id="2203" name="Rectangle 3003">
            <a:extLst>
              <a:ext uri="{FF2B5EF4-FFF2-40B4-BE49-F238E27FC236}">
                <a16:creationId xmlns:a16="http://schemas.microsoft.com/office/drawing/2014/main" id="{C8B95736-1F15-710D-8877-EFD66FF108A1}"/>
              </a:ext>
            </a:extLst>
          </p:cNvPr>
          <p:cNvSpPr>
            <a:spLocks noChangeArrowheads="1"/>
          </p:cNvSpPr>
          <p:nvPr/>
        </p:nvSpPr>
        <p:spPr bwMode="auto">
          <a:xfrm>
            <a:off x="4759326" y="3109913"/>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2204" name="Rectangle 3004">
            <a:extLst>
              <a:ext uri="{FF2B5EF4-FFF2-40B4-BE49-F238E27FC236}">
                <a16:creationId xmlns:a16="http://schemas.microsoft.com/office/drawing/2014/main" id="{908BD1B7-8127-C2D6-31D0-60BB9F804590}"/>
              </a:ext>
            </a:extLst>
          </p:cNvPr>
          <p:cNvSpPr>
            <a:spLocks noChangeArrowheads="1"/>
          </p:cNvSpPr>
          <p:nvPr/>
        </p:nvSpPr>
        <p:spPr bwMode="auto">
          <a:xfrm>
            <a:off x="4803776" y="3109913"/>
            <a:ext cx="2111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WT</a:t>
            </a:r>
            <a:endParaRPr kumimoji="0" lang="en-US" altLang="en-US" sz="1800" b="0" i="0" u="none" strike="noStrike" cap="none" normalizeH="0" baseline="0">
              <a:ln>
                <a:noFill/>
              </a:ln>
              <a:solidFill>
                <a:schemeClr val="bg1"/>
              </a:solidFill>
              <a:effectLst/>
            </a:endParaRPr>
          </a:p>
        </p:txBody>
      </p:sp>
      <p:sp>
        <p:nvSpPr>
          <p:cNvPr id="2205" name="Freeform 3005">
            <a:extLst>
              <a:ext uri="{FF2B5EF4-FFF2-40B4-BE49-F238E27FC236}">
                <a16:creationId xmlns:a16="http://schemas.microsoft.com/office/drawing/2014/main" id="{A5E5F800-CA4B-AA4C-7069-D11454F672DF}"/>
              </a:ext>
            </a:extLst>
          </p:cNvPr>
          <p:cNvSpPr>
            <a:spLocks/>
          </p:cNvSpPr>
          <p:nvPr/>
        </p:nvSpPr>
        <p:spPr bwMode="auto">
          <a:xfrm>
            <a:off x="4002088" y="5116513"/>
            <a:ext cx="1263650" cy="473075"/>
          </a:xfrm>
          <a:custGeom>
            <a:avLst/>
            <a:gdLst>
              <a:gd name="T0" fmla="*/ 0 w 1426"/>
              <a:gd name="T1" fmla="*/ 0 h 534"/>
              <a:gd name="T2" fmla="*/ 0 w 1426"/>
              <a:gd name="T3" fmla="*/ 0 h 534"/>
              <a:gd name="T4" fmla="*/ 1426 w 1426"/>
              <a:gd name="T5" fmla="*/ 0 h 534"/>
              <a:gd name="T6" fmla="*/ 1426 w 1426"/>
              <a:gd name="T7" fmla="*/ 534 h 534"/>
              <a:gd name="T8" fmla="*/ 0 w 1426"/>
              <a:gd name="T9" fmla="*/ 534 h 534"/>
              <a:gd name="T10" fmla="*/ 0 w 1426"/>
              <a:gd name="T11" fmla="*/ 0 h 534"/>
            </a:gdLst>
            <a:ahLst/>
            <a:cxnLst>
              <a:cxn ang="0">
                <a:pos x="T0" y="T1"/>
              </a:cxn>
              <a:cxn ang="0">
                <a:pos x="T2" y="T3"/>
              </a:cxn>
              <a:cxn ang="0">
                <a:pos x="T4" y="T5"/>
              </a:cxn>
              <a:cxn ang="0">
                <a:pos x="T6" y="T7"/>
              </a:cxn>
              <a:cxn ang="0">
                <a:pos x="T8" y="T9"/>
              </a:cxn>
              <a:cxn ang="0">
                <a:pos x="T10" y="T11"/>
              </a:cxn>
            </a:cxnLst>
            <a:rect l="0" t="0" r="r" b="b"/>
            <a:pathLst>
              <a:path w="1426" h="534">
                <a:moveTo>
                  <a:pt x="0" y="0"/>
                </a:moveTo>
                <a:lnTo>
                  <a:pt x="0" y="0"/>
                </a:lnTo>
                <a:lnTo>
                  <a:pt x="1426" y="0"/>
                </a:lnTo>
                <a:lnTo>
                  <a:pt x="1426" y="534"/>
                </a:lnTo>
                <a:lnTo>
                  <a:pt x="0" y="534"/>
                </a:lnTo>
                <a:lnTo>
                  <a:pt x="0" y="0"/>
                </a:lnTo>
                <a:close/>
              </a:path>
            </a:pathLst>
          </a:custGeom>
          <a:solidFill>
            <a:schemeClr val="bg1"/>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6" name="Rectangle 3006">
            <a:extLst>
              <a:ext uri="{FF2B5EF4-FFF2-40B4-BE49-F238E27FC236}">
                <a16:creationId xmlns:a16="http://schemas.microsoft.com/office/drawing/2014/main" id="{AAEB1706-D21D-83BA-0B13-FF30A137A803}"/>
              </a:ext>
            </a:extLst>
          </p:cNvPr>
          <p:cNvSpPr>
            <a:spLocks noChangeArrowheads="1"/>
          </p:cNvSpPr>
          <p:nvPr/>
        </p:nvSpPr>
        <p:spPr bwMode="auto">
          <a:xfrm>
            <a:off x="4359276" y="5156200"/>
            <a:ext cx="1746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ST</a:t>
            </a:r>
            <a:endParaRPr kumimoji="0" lang="en-US" altLang="en-US" sz="1800" b="0" i="0" u="none" strike="noStrike" cap="none" normalizeH="0" baseline="0">
              <a:ln>
                <a:noFill/>
              </a:ln>
              <a:effectLst/>
            </a:endParaRPr>
          </a:p>
        </p:txBody>
      </p:sp>
      <p:sp>
        <p:nvSpPr>
          <p:cNvPr id="2207" name="Rectangle 3007">
            <a:extLst>
              <a:ext uri="{FF2B5EF4-FFF2-40B4-BE49-F238E27FC236}">
                <a16:creationId xmlns:a16="http://schemas.microsoft.com/office/drawing/2014/main" id="{D66350AC-81BF-56EF-CA4F-D24F95C63F5D}"/>
              </a:ext>
            </a:extLst>
          </p:cNvPr>
          <p:cNvSpPr>
            <a:spLocks noChangeArrowheads="1"/>
          </p:cNvSpPr>
          <p:nvPr/>
        </p:nvSpPr>
        <p:spPr bwMode="auto">
          <a:xfrm>
            <a:off x="4532313" y="5156200"/>
            <a:ext cx="3270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UDY </a:t>
            </a:r>
            <a:endParaRPr kumimoji="0" lang="en-US" altLang="en-US" sz="1800" b="0" i="0" u="none" strike="noStrike" cap="none" normalizeH="0" baseline="0">
              <a:ln>
                <a:noFill/>
              </a:ln>
              <a:effectLst/>
            </a:endParaRPr>
          </a:p>
        </p:txBody>
      </p:sp>
      <p:sp>
        <p:nvSpPr>
          <p:cNvPr id="2208" name="Rectangle 3008">
            <a:extLst>
              <a:ext uri="{FF2B5EF4-FFF2-40B4-BE49-F238E27FC236}">
                <a16:creationId xmlns:a16="http://schemas.microsoft.com/office/drawing/2014/main" id="{BFC5E63E-491F-8AE7-F451-0A974471BC3F}"/>
              </a:ext>
            </a:extLst>
          </p:cNvPr>
          <p:cNvSpPr>
            <a:spLocks noChangeArrowheads="1"/>
          </p:cNvSpPr>
          <p:nvPr/>
        </p:nvSpPr>
        <p:spPr bwMode="auto">
          <a:xfrm>
            <a:off x="4856163" y="5156200"/>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2</a:t>
            </a:r>
            <a:endParaRPr kumimoji="0" lang="en-US" altLang="en-US" sz="1800" b="0" i="0" u="none" strike="noStrike" cap="none" normalizeH="0" baseline="0">
              <a:ln>
                <a:noFill/>
              </a:ln>
              <a:effectLst/>
            </a:endParaRPr>
          </a:p>
        </p:txBody>
      </p:sp>
      <p:sp>
        <p:nvSpPr>
          <p:cNvPr id="2209" name="Rectangle 3009">
            <a:extLst>
              <a:ext uri="{FF2B5EF4-FFF2-40B4-BE49-F238E27FC236}">
                <a16:creationId xmlns:a16="http://schemas.microsoft.com/office/drawing/2014/main" id="{8A63779A-5050-B37C-B0CE-F03BC35618F4}"/>
              </a:ext>
            </a:extLst>
          </p:cNvPr>
          <p:cNvSpPr>
            <a:spLocks noChangeArrowheads="1"/>
          </p:cNvSpPr>
          <p:nvPr/>
        </p:nvSpPr>
        <p:spPr bwMode="auto">
          <a:xfrm>
            <a:off x="4284663" y="5346700"/>
            <a:ext cx="1301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effectLst/>
                <a:latin typeface="Arial Narrow Italic" panose="020B06060202020A0204" pitchFamily="34" charset="0"/>
              </a:rPr>
              <a:t>PI</a:t>
            </a:r>
            <a:endParaRPr kumimoji="0" lang="en-US" altLang="en-US" sz="1800" b="0" i="0" u="none" strike="noStrike" cap="none" normalizeH="0" baseline="0">
              <a:ln>
                <a:noFill/>
              </a:ln>
              <a:effectLst/>
            </a:endParaRPr>
          </a:p>
        </p:txBody>
      </p:sp>
      <p:sp>
        <p:nvSpPr>
          <p:cNvPr id="2210" name="Rectangle 3010">
            <a:extLst>
              <a:ext uri="{FF2B5EF4-FFF2-40B4-BE49-F238E27FC236}">
                <a16:creationId xmlns:a16="http://schemas.microsoft.com/office/drawing/2014/main" id="{9352CF6F-33D0-784B-A232-9BF430760F15}"/>
              </a:ext>
            </a:extLst>
          </p:cNvPr>
          <p:cNvSpPr>
            <a:spLocks noChangeArrowheads="1"/>
          </p:cNvSpPr>
          <p:nvPr/>
        </p:nvSpPr>
        <p:spPr bwMode="auto">
          <a:xfrm>
            <a:off x="4413251" y="5346700"/>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effectLst/>
                <a:latin typeface="Arial Narrow Italic" panose="020B06060202020A0204" pitchFamily="34" charset="0"/>
              </a:rPr>
              <a:t>K3</a:t>
            </a:r>
            <a:endParaRPr kumimoji="0" lang="en-US" altLang="en-US" sz="1800" b="0" i="0" u="none" strike="noStrike" cap="none" normalizeH="0" baseline="0">
              <a:ln>
                <a:noFill/>
              </a:ln>
              <a:effectLst/>
            </a:endParaRPr>
          </a:p>
        </p:txBody>
      </p:sp>
      <p:sp>
        <p:nvSpPr>
          <p:cNvPr id="2211" name="Rectangle 3011">
            <a:extLst>
              <a:ext uri="{FF2B5EF4-FFF2-40B4-BE49-F238E27FC236}">
                <a16:creationId xmlns:a16="http://schemas.microsoft.com/office/drawing/2014/main" id="{91447848-A41C-14A4-B719-24D1B0A1F15B}"/>
              </a:ext>
            </a:extLst>
          </p:cNvPr>
          <p:cNvSpPr>
            <a:spLocks noChangeArrowheads="1"/>
          </p:cNvSpPr>
          <p:nvPr/>
        </p:nvSpPr>
        <p:spPr bwMode="auto">
          <a:xfrm>
            <a:off x="4578351" y="5346700"/>
            <a:ext cx="1905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effectLst/>
                <a:latin typeface="Arial Narrow Italic" panose="020B06060202020A0204" pitchFamily="34" charset="0"/>
              </a:rPr>
              <a:t>CA</a:t>
            </a:r>
            <a:endParaRPr kumimoji="0" lang="en-US" altLang="en-US" sz="1800" b="0" i="0" u="none" strike="noStrike" cap="none" normalizeH="0" baseline="0">
              <a:ln>
                <a:noFill/>
              </a:ln>
              <a:effectLst/>
            </a:endParaRPr>
          </a:p>
        </p:txBody>
      </p:sp>
      <p:sp>
        <p:nvSpPr>
          <p:cNvPr id="2212" name="Rectangle 3012">
            <a:extLst>
              <a:ext uri="{FF2B5EF4-FFF2-40B4-BE49-F238E27FC236}">
                <a16:creationId xmlns:a16="http://schemas.microsoft.com/office/drawing/2014/main" id="{CA7D1427-DE09-33C5-FAD6-52764FF18C01}"/>
              </a:ext>
            </a:extLst>
          </p:cNvPr>
          <p:cNvSpPr>
            <a:spLocks noChangeArrowheads="1"/>
          </p:cNvSpPr>
          <p:nvPr/>
        </p:nvSpPr>
        <p:spPr bwMode="auto">
          <a:xfrm>
            <a:off x="4765676" y="5346700"/>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213" name="Rectangle 3013">
            <a:extLst>
              <a:ext uri="{FF2B5EF4-FFF2-40B4-BE49-F238E27FC236}">
                <a16:creationId xmlns:a16="http://schemas.microsoft.com/office/drawing/2014/main" id="{750697C3-454F-419C-22D0-A7967213F1B7}"/>
              </a:ext>
            </a:extLst>
          </p:cNvPr>
          <p:cNvSpPr>
            <a:spLocks noChangeArrowheads="1"/>
          </p:cNvSpPr>
          <p:nvPr/>
        </p:nvSpPr>
        <p:spPr bwMode="auto">
          <a:xfrm>
            <a:off x="4811713" y="5346700"/>
            <a:ext cx="1968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MT</a:t>
            </a:r>
            <a:endParaRPr kumimoji="0" lang="en-US" altLang="en-US" sz="1800" b="0" i="0" u="none" strike="noStrike" cap="none" normalizeH="0" baseline="0">
              <a:ln>
                <a:noFill/>
              </a:ln>
              <a:effectLst/>
            </a:endParaRPr>
          </a:p>
        </p:txBody>
      </p:sp>
      <p:sp>
        <p:nvSpPr>
          <p:cNvPr id="8" name="Title 7">
            <a:extLst>
              <a:ext uri="{FF2B5EF4-FFF2-40B4-BE49-F238E27FC236}">
                <a16:creationId xmlns:a16="http://schemas.microsoft.com/office/drawing/2014/main" id="{0CBE4E86-B39B-E7DA-3B91-B5EC1FD49169}"/>
              </a:ext>
            </a:extLst>
          </p:cNvPr>
          <p:cNvSpPr>
            <a:spLocks noGrp="1"/>
          </p:cNvSpPr>
          <p:nvPr>
            <p:ph type="title"/>
          </p:nvPr>
        </p:nvSpPr>
        <p:spPr>
          <a:xfrm>
            <a:off x="609600" y="365125"/>
            <a:ext cx="11070336" cy="871393"/>
          </a:xfrm>
        </p:spPr>
        <p:txBody>
          <a:bodyPr>
            <a:normAutofit/>
          </a:bodyPr>
          <a:lstStyle/>
          <a:p>
            <a:r>
              <a:rPr lang="en-US" dirty="0"/>
              <a:t>VIKTORIA-1 Study 1 (</a:t>
            </a:r>
            <a:r>
              <a:rPr lang="en-US" i="1" dirty="0"/>
              <a:t>PIK3CA</a:t>
            </a:r>
            <a:r>
              <a:rPr lang="en-US" dirty="0"/>
              <a:t>-WT)</a:t>
            </a:r>
          </a:p>
        </p:txBody>
      </p:sp>
      <p:sp>
        <p:nvSpPr>
          <p:cNvPr id="13" name="Footer Placeholder 3">
            <a:extLst>
              <a:ext uri="{FF2B5EF4-FFF2-40B4-BE49-F238E27FC236}">
                <a16:creationId xmlns:a16="http://schemas.microsoft.com/office/drawing/2014/main" id="{BC7C8016-F2A9-962D-8E84-77BD36A84FA2}"/>
              </a:ext>
            </a:extLst>
          </p:cNvPr>
          <p:cNvSpPr>
            <a:spLocks noGrp="1"/>
          </p:cNvSpPr>
          <p:nvPr>
            <p:ph type="ftr" sz="quarter" idx="3"/>
          </p:nvPr>
        </p:nvSpPr>
        <p:spPr>
          <a:xfrm>
            <a:off x="621792" y="5944846"/>
            <a:ext cx="10277856" cy="809521"/>
          </a:xfrm>
        </p:spPr>
        <p:txBody>
          <a:bodyPr/>
          <a:lstStyle/>
          <a:p>
            <a:pPr defTabSz="1219140" fontAlgn="base">
              <a:spcBef>
                <a:spcPct val="0"/>
              </a:spcBef>
              <a:spcAft>
                <a:spcPct val="0"/>
              </a:spcAft>
              <a:defRPr/>
            </a:pPr>
            <a:r>
              <a:rPr lang="da-DK" dirty="0" err="1">
                <a:solidFill>
                  <a:srgbClr val="000000"/>
                </a:solidFill>
                <a:latin typeface="Arial"/>
                <a:ea typeface="ＭＳ Ｐゴシック" charset="0"/>
              </a:rPr>
              <a:t>Hurvitz</a:t>
            </a:r>
            <a:r>
              <a:rPr lang="da-DK" dirty="0">
                <a:solidFill>
                  <a:srgbClr val="000000"/>
                </a:solidFill>
                <a:latin typeface="Arial"/>
                <a:ea typeface="ＭＳ Ｐゴシック" charset="0"/>
              </a:rPr>
              <a:t> SA et al. ESMO 2025. Abstract 340MO.</a:t>
            </a:r>
          </a:p>
        </p:txBody>
      </p:sp>
    </p:spTree>
    <p:extLst>
      <p:ext uri="{BB962C8B-B14F-4D97-AF65-F5344CB8AC3E}">
        <p14:creationId xmlns:p14="http://schemas.microsoft.com/office/powerpoint/2010/main" val="306589175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D23B33-FD90-AD51-89E4-D93E1123B3FB}"/>
            </a:ext>
          </a:extLst>
        </p:cNvPr>
        <p:cNvGrpSpPr/>
        <p:nvPr/>
      </p:nvGrpSpPr>
      <p:grpSpPr>
        <a:xfrm>
          <a:off x="0" y="0"/>
          <a:ext cx="0" cy="0"/>
          <a:chOff x="0" y="0"/>
          <a:chExt cx="0" cy="0"/>
        </a:xfrm>
      </p:grpSpPr>
      <p:sp>
        <p:nvSpPr>
          <p:cNvPr id="198" name="object 195">
            <a:extLst>
              <a:ext uri="{FF2B5EF4-FFF2-40B4-BE49-F238E27FC236}">
                <a16:creationId xmlns:a16="http://schemas.microsoft.com/office/drawing/2014/main" id="{AC07C239-30E9-3D74-2D66-004B3ACB3D1A}"/>
              </a:ext>
            </a:extLst>
          </p:cNvPr>
          <p:cNvSpPr/>
          <p:nvPr/>
        </p:nvSpPr>
        <p:spPr>
          <a:xfrm>
            <a:off x="1299209" y="1406478"/>
            <a:ext cx="10051479" cy="3501575"/>
          </a:xfrm>
          <a:custGeom>
            <a:avLst/>
            <a:gdLst/>
            <a:ahLst/>
            <a:cxnLst/>
            <a:rect l="l" t="t" r="r" b="b"/>
            <a:pathLst>
              <a:path w="6108700" h="2324100">
                <a:moveTo>
                  <a:pt x="6108700" y="2324099"/>
                </a:moveTo>
                <a:lnTo>
                  <a:pt x="6106680" y="1794205"/>
                </a:lnTo>
                <a:lnTo>
                  <a:pt x="4984153" y="1794205"/>
                </a:lnTo>
                <a:lnTo>
                  <a:pt x="4986172" y="1646504"/>
                </a:lnTo>
                <a:lnTo>
                  <a:pt x="4948008" y="1646504"/>
                </a:lnTo>
                <a:lnTo>
                  <a:pt x="4948008" y="1516316"/>
                </a:lnTo>
                <a:lnTo>
                  <a:pt x="4280230" y="1516316"/>
                </a:lnTo>
                <a:lnTo>
                  <a:pt x="4280230" y="1404848"/>
                </a:lnTo>
                <a:lnTo>
                  <a:pt x="3211753" y="1404848"/>
                </a:lnTo>
                <a:lnTo>
                  <a:pt x="3211753" y="1354188"/>
                </a:lnTo>
                <a:lnTo>
                  <a:pt x="2881045" y="1354188"/>
                </a:lnTo>
                <a:lnTo>
                  <a:pt x="2881045" y="1293621"/>
                </a:lnTo>
                <a:lnTo>
                  <a:pt x="2782468" y="1293621"/>
                </a:lnTo>
                <a:lnTo>
                  <a:pt x="2782468" y="1253870"/>
                </a:lnTo>
                <a:lnTo>
                  <a:pt x="2585300" y="1253870"/>
                </a:lnTo>
                <a:lnTo>
                  <a:pt x="2585300" y="1206372"/>
                </a:lnTo>
                <a:lnTo>
                  <a:pt x="2512161" y="1206372"/>
                </a:lnTo>
                <a:lnTo>
                  <a:pt x="2512161" y="1158887"/>
                </a:lnTo>
                <a:lnTo>
                  <a:pt x="2416771" y="1158887"/>
                </a:lnTo>
                <a:lnTo>
                  <a:pt x="2416771" y="1117726"/>
                </a:lnTo>
                <a:lnTo>
                  <a:pt x="2372245" y="1117726"/>
                </a:lnTo>
                <a:lnTo>
                  <a:pt x="2372245" y="1073391"/>
                </a:lnTo>
                <a:lnTo>
                  <a:pt x="2324544" y="1073391"/>
                </a:lnTo>
                <a:lnTo>
                  <a:pt x="2324544" y="1038567"/>
                </a:lnTo>
                <a:lnTo>
                  <a:pt x="1927059" y="1038567"/>
                </a:lnTo>
                <a:lnTo>
                  <a:pt x="1927059" y="1006894"/>
                </a:lnTo>
                <a:lnTo>
                  <a:pt x="1898434" y="1006894"/>
                </a:lnTo>
                <a:lnTo>
                  <a:pt x="1898434" y="949909"/>
                </a:lnTo>
                <a:lnTo>
                  <a:pt x="1898434" y="905573"/>
                </a:lnTo>
                <a:lnTo>
                  <a:pt x="1825294" y="905573"/>
                </a:lnTo>
                <a:lnTo>
                  <a:pt x="1825294" y="883411"/>
                </a:lnTo>
                <a:lnTo>
                  <a:pt x="1465961" y="883411"/>
                </a:lnTo>
                <a:lnTo>
                  <a:pt x="1465961" y="813752"/>
                </a:lnTo>
                <a:lnTo>
                  <a:pt x="1427797" y="813752"/>
                </a:lnTo>
                <a:lnTo>
                  <a:pt x="1427797" y="744092"/>
                </a:lnTo>
                <a:lnTo>
                  <a:pt x="1427797" y="687095"/>
                </a:lnTo>
                <a:lnTo>
                  <a:pt x="1074826" y="687095"/>
                </a:lnTo>
                <a:lnTo>
                  <a:pt x="1074826" y="655434"/>
                </a:lnTo>
                <a:lnTo>
                  <a:pt x="1027125" y="655434"/>
                </a:lnTo>
                <a:lnTo>
                  <a:pt x="1027125" y="607936"/>
                </a:lnTo>
                <a:lnTo>
                  <a:pt x="995324" y="607936"/>
                </a:lnTo>
                <a:lnTo>
                  <a:pt x="995324" y="569937"/>
                </a:lnTo>
                <a:lnTo>
                  <a:pt x="995324" y="484454"/>
                </a:lnTo>
                <a:lnTo>
                  <a:pt x="995324" y="462292"/>
                </a:lnTo>
                <a:lnTo>
                  <a:pt x="976249" y="462292"/>
                </a:lnTo>
                <a:lnTo>
                  <a:pt x="960551" y="437997"/>
                </a:lnTo>
                <a:lnTo>
                  <a:pt x="961910" y="404317"/>
                </a:lnTo>
                <a:lnTo>
                  <a:pt x="899922" y="405295"/>
                </a:lnTo>
                <a:lnTo>
                  <a:pt x="874483" y="379958"/>
                </a:lnTo>
                <a:lnTo>
                  <a:pt x="810895" y="379958"/>
                </a:lnTo>
                <a:lnTo>
                  <a:pt x="810895" y="348297"/>
                </a:lnTo>
                <a:lnTo>
                  <a:pt x="616915" y="348297"/>
                </a:lnTo>
                <a:lnTo>
                  <a:pt x="616915" y="310299"/>
                </a:lnTo>
                <a:lnTo>
                  <a:pt x="559676" y="310299"/>
                </a:lnTo>
                <a:lnTo>
                  <a:pt x="559676" y="256476"/>
                </a:lnTo>
                <a:lnTo>
                  <a:pt x="559676" y="212140"/>
                </a:lnTo>
                <a:lnTo>
                  <a:pt x="524687" y="212140"/>
                </a:lnTo>
                <a:lnTo>
                  <a:pt x="524687" y="167817"/>
                </a:lnTo>
                <a:lnTo>
                  <a:pt x="483349" y="167817"/>
                </a:lnTo>
                <a:lnTo>
                  <a:pt x="483349" y="107657"/>
                </a:lnTo>
                <a:lnTo>
                  <a:pt x="451548" y="75996"/>
                </a:lnTo>
                <a:lnTo>
                  <a:pt x="422935" y="75996"/>
                </a:lnTo>
                <a:lnTo>
                  <a:pt x="422935" y="44322"/>
                </a:lnTo>
                <a:lnTo>
                  <a:pt x="407035" y="44322"/>
                </a:lnTo>
                <a:lnTo>
                  <a:pt x="407035" y="25336"/>
                </a:lnTo>
                <a:lnTo>
                  <a:pt x="283019" y="22161"/>
                </a:lnTo>
                <a:lnTo>
                  <a:pt x="273481" y="6337"/>
                </a:lnTo>
                <a:lnTo>
                  <a:pt x="0" y="0"/>
                </a:lnTo>
              </a:path>
            </a:pathLst>
          </a:custGeom>
          <a:ln w="28575">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09" name="Round Same Side Corner Rectangle 208">
            <a:extLst>
              <a:ext uri="{FF2B5EF4-FFF2-40B4-BE49-F238E27FC236}">
                <a16:creationId xmlns:a16="http://schemas.microsoft.com/office/drawing/2014/main" id="{B88A896C-44DD-8D8C-8DD5-BB1F528E5B2A}"/>
              </a:ext>
            </a:extLst>
          </p:cNvPr>
          <p:cNvSpPr/>
          <p:nvPr/>
        </p:nvSpPr>
        <p:spPr>
          <a:xfrm>
            <a:off x="9995814" y="1181095"/>
            <a:ext cx="1470317" cy="664797"/>
          </a:xfrm>
          <a:prstGeom prst="round2SameRect">
            <a:avLst>
              <a:gd name="adj1" fmla="val 13306"/>
              <a:gd name="adj2"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914377">
              <a:defRPr/>
            </a:pPr>
            <a:endParaRPr lang="en-US">
              <a:solidFill>
                <a:srgbClr val="FFFFFF"/>
              </a:solidFill>
              <a:latin typeface="Arial" panose="020B0604020202020204"/>
            </a:endParaRPr>
          </a:p>
        </p:txBody>
      </p:sp>
      <p:sp>
        <p:nvSpPr>
          <p:cNvPr id="208" name="Round Same Side Corner Rectangle 207">
            <a:extLst>
              <a:ext uri="{FF2B5EF4-FFF2-40B4-BE49-F238E27FC236}">
                <a16:creationId xmlns:a16="http://schemas.microsoft.com/office/drawing/2014/main" id="{872B3BCA-F374-FBDE-7D7F-4B9D4E3B8DAE}"/>
              </a:ext>
            </a:extLst>
          </p:cNvPr>
          <p:cNvSpPr/>
          <p:nvPr/>
        </p:nvSpPr>
        <p:spPr>
          <a:xfrm>
            <a:off x="8517145" y="1181096"/>
            <a:ext cx="1478671" cy="664797"/>
          </a:xfrm>
          <a:prstGeom prst="round2SameRect">
            <a:avLst>
              <a:gd name="adj1" fmla="val 13306"/>
              <a:gd name="adj2" fmla="val 0"/>
            </a:avLst>
          </a:prstGeom>
          <a:solidFill>
            <a:schemeClr val="accent3">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914377">
              <a:defRPr/>
            </a:pPr>
            <a:endParaRPr lang="en-US">
              <a:solidFill>
                <a:srgbClr val="FFFFFF"/>
              </a:solidFill>
              <a:latin typeface="Arial" panose="020B0604020202020204"/>
            </a:endParaRPr>
          </a:p>
        </p:txBody>
      </p:sp>
      <p:sp>
        <p:nvSpPr>
          <p:cNvPr id="2" name="Title 1">
            <a:extLst>
              <a:ext uri="{FF2B5EF4-FFF2-40B4-BE49-F238E27FC236}">
                <a16:creationId xmlns:a16="http://schemas.microsoft.com/office/drawing/2014/main" id="{793B7D6B-7D95-98FF-0259-918F89D99258}"/>
              </a:ext>
            </a:extLst>
          </p:cNvPr>
          <p:cNvSpPr>
            <a:spLocks noGrp="1"/>
          </p:cNvSpPr>
          <p:nvPr>
            <p:ph type="title"/>
          </p:nvPr>
        </p:nvSpPr>
        <p:spPr/>
        <p:txBody>
          <a:bodyPr>
            <a:normAutofit/>
          </a:bodyPr>
          <a:lstStyle/>
          <a:p>
            <a:r>
              <a:rPr lang="en-US">
                <a:latin typeface="Arial" panose="020B0604020202020204" pitchFamily="34" charset="0"/>
                <a:cs typeface="Arial" panose="020B0604020202020204" pitchFamily="34" charset="0"/>
              </a:rPr>
              <a:t>1</a:t>
            </a:r>
            <a:r>
              <a:rPr lang="en-US" baseline="30000">
                <a:latin typeface="Arial" panose="020B0604020202020204" pitchFamily="34" charset="0"/>
                <a:cs typeface="Arial" panose="020B0604020202020204" pitchFamily="34" charset="0"/>
              </a:rPr>
              <a:t>st</a:t>
            </a:r>
            <a:r>
              <a:rPr lang="en-US">
                <a:latin typeface="Arial" panose="020B0604020202020204" pitchFamily="34" charset="0"/>
                <a:cs typeface="Arial" panose="020B0604020202020204" pitchFamily="34" charset="0"/>
              </a:rPr>
              <a:t> Co-Primary Endpoint: Progression-Free Survival </a:t>
            </a:r>
            <a:br>
              <a:rPr lang="en-US">
                <a:latin typeface="Arial" panose="020B0604020202020204" pitchFamily="34" charset="0"/>
                <a:cs typeface="Arial" panose="020B0604020202020204" pitchFamily="34" charset="0"/>
              </a:rPr>
            </a:br>
            <a:r>
              <a:rPr lang="en-US" sz="2000" dirty="0">
                <a:solidFill>
                  <a:schemeClr val="accent3"/>
                </a:solidFill>
              </a:rPr>
              <a:t>Gedatolisib Triplet vs. Fulvestrant, BICR Assessment</a:t>
            </a:r>
            <a:endParaRPr lang="en-US" sz="2400" dirty="0">
              <a:solidFill>
                <a:schemeClr val="accent3"/>
              </a:solidFill>
            </a:endParaRPr>
          </a:p>
        </p:txBody>
      </p:sp>
      <p:graphicFrame>
        <p:nvGraphicFramePr>
          <p:cNvPr id="204" name="object 201">
            <a:extLst>
              <a:ext uri="{FF2B5EF4-FFF2-40B4-BE49-F238E27FC236}">
                <a16:creationId xmlns:a16="http://schemas.microsoft.com/office/drawing/2014/main" id="{7642DFC6-9BFB-676F-BC8A-C834BCB16B82}"/>
              </a:ext>
            </a:extLst>
          </p:cNvPr>
          <p:cNvGraphicFramePr>
            <a:graphicFrameLocks noGrp="1"/>
          </p:cNvGraphicFramePr>
          <p:nvPr>
            <p:extLst>
              <p:ext uri="{D42A27DB-BD31-4B8C-83A1-F6EECF244321}">
                <p14:modId xmlns:p14="http://schemas.microsoft.com/office/powerpoint/2010/main" val="3016017387"/>
              </p:ext>
            </p:extLst>
          </p:nvPr>
        </p:nvGraphicFramePr>
        <p:xfrm>
          <a:off x="249384" y="5481471"/>
          <a:ext cx="11398827" cy="891683"/>
        </p:xfrm>
        <a:graphic>
          <a:graphicData uri="http://schemas.openxmlformats.org/drawingml/2006/table">
            <a:tbl>
              <a:tblPr firstRow="1" bandRow="1">
                <a:tableStyleId>{2D5ABB26-0587-4C30-8999-92F81FD0307C}</a:tableStyleId>
              </a:tblPr>
              <a:tblGrid>
                <a:gridCol w="945573">
                  <a:extLst>
                    <a:ext uri="{9D8B030D-6E8A-4147-A177-3AD203B41FA5}">
                      <a16:colId xmlns:a16="http://schemas.microsoft.com/office/drawing/2014/main" val="20000"/>
                    </a:ext>
                  </a:extLst>
                </a:gridCol>
                <a:gridCol w="405245">
                  <a:extLst>
                    <a:ext uri="{9D8B030D-6E8A-4147-A177-3AD203B41FA5}">
                      <a16:colId xmlns:a16="http://schemas.microsoft.com/office/drawing/2014/main" val="20001"/>
                    </a:ext>
                  </a:extLst>
                </a:gridCol>
                <a:gridCol w="426027">
                  <a:extLst>
                    <a:ext uri="{9D8B030D-6E8A-4147-A177-3AD203B41FA5}">
                      <a16:colId xmlns:a16="http://schemas.microsoft.com/office/drawing/2014/main" val="20002"/>
                    </a:ext>
                  </a:extLst>
                </a:gridCol>
                <a:gridCol w="426028">
                  <a:extLst>
                    <a:ext uri="{9D8B030D-6E8A-4147-A177-3AD203B41FA5}">
                      <a16:colId xmlns:a16="http://schemas.microsoft.com/office/drawing/2014/main" val="1047006078"/>
                    </a:ext>
                  </a:extLst>
                </a:gridCol>
                <a:gridCol w="426027">
                  <a:extLst>
                    <a:ext uri="{9D8B030D-6E8A-4147-A177-3AD203B41FA5}">
                      <a16:colId xmlns:a16="http://schemas.microsoft.com/office/drawing/2014/main" val="20004"/>
                    </a:ext>
                  </a:extLst>
                </a:gridCol>
                <a:gridCol w="426027">
                  <a:extLst>
                    <a:ext uri="{9D8B030D-6E8A-4147-A177-3AD203B41FA5}">
                      <a16:colId xmlns:a16="http://schemas.microsoft.com/office/drawing/2014/main" val="20005"/>
                    </a:ext>
                  </a:extLst>
                </a:gridCol>
                <a:gridCol w="426027">
                  <a:extLst>
                    <a:ext uri="{9D8B030D-6E8A-4147-A177-3AD203B41FA5}">
                      <a16:colId xmlns:a16="http://schemas.microsoft.com/office/drawing/2014/main" val="20006"/>
                    </a:ext>
                  </a:extLst>
                </a:gridCol>
                <a:gridCol w="384464">
                  <a:extLst>
                    <a:ext uri="{9D8B030D-6E8A-4147-A177-3AD203B41FA5}">
                      <a16:colId xmlns:a16="http://schemas.microsoft.com/office/drawing/2014/main" val="20007"/>
                    </a:ext>
                  </a:extLst>
                </a:gridCol>
                <a:gridCol w="457200">
                  <a:extLst>
                    <a:ext uri="{9D8B030D-6E8A-4147-A177-3AD203B41FA5}">
                      <a16:colId xmlns:a16="http://schemas.microsoft.com/office/drawing/2014/main" val="20008"/>
                    </a:ext>
                  </a:extLst>
                </a:gridCol>
                <a:gridCol w="415636">
                  <a:extLst>
                    <a:ext uri="{9D8B030D-6E8A-4147-A177-3AD203B41FA5}">
                      <a16:colId xmlns:a16="http://schemas.microsoft.com/office/drawing/2014/main" val="20009"/>
                    </a:ext>
                  </a:extLst>
                </a:gridCol>
                <a:gridCol w="394855">
                  <a:extLst>
                    <a:ext uri="{9D8B030D-6E8A-4147-A177-3AD203B41FA5}">
                      <a16:colId xmlns:a16="http://schemas.microsoft.com/office/drawing/2014/main" val="20010"/>
                    </a:ext>
                  </a:extLst>
                </a:gridCol>
                <a:gridCol w="446809">
                  <a:extLst>
                    <a:ext uri="{9D8B030D-6E8A-4147-A177-3AD203B41FA5}">
                      <a16:colId xmlns:a16="http://schemas.microsoft.com/office/drawing/2014/main" val="20011"/>
                    </a:ext>
                  </a:extLst>
                </a:gridCol>
                <a:gridCol w="436419">
                  <a:extLst>
                    <a:ext uri="{9D8B030D-6E8A-4147-A177-3AD203B41FA5}">
                      <a16:colId xmlns:a16="http://schemas.microsoft.com/office/drawing/2014/main" val="20012"/>
                    </a:ext>
                  </a:extLst>
                </a:gridCol>
                <a:gridCol w="457200">
                  <a:extLst>
                    <a:ext uri="{9D8B030D-6E8A-4147-A177-3AD203B41FA5}">
                      <a16:colId xmlns:a16="http://schemas.microsoft.com/office/drawing/2014/main" val="4170338123"/>
                    </a:ext>
                  </a:extLst>
                </a:gridCol>
                <a:gridCol w="332509">
                  <a:extLst>
                    <a:ext uri="{9D8B030D-6E8A-4147-A177-3AD203B41FA5}">
                      <a16:colId xmlns:a16="http://schemas.microsoft.com/office/drawing/2014/main" val="3025804559"/>
                    </a:ext>
                  </a:extLst>
                </a:gridCol>
                <a:gridCol w="446809">
                  <a:extLst>
                    <a:ext uri="{9D8B030D-6E8A-4147-A177-3AD203B41FA5}">
                      <a16:colId xmlns:a16="http://schemas.microsoft.com/office/drawing/2014/main" val="20013"/>
                    </a:ext>
                  </a:extLst>
                </a:gridCol>
                <a:gridCol w="394855">
                  <a:extLst>
                    <a:ext uri="{9D8B030D-6E8A-4147-A177-3AD203B41FA5}">
                      <a16:colId xmlns:a16="http://schemas.microsoft.com/office/drawing/2014/main" val="20014"/>
                    </a:ext>
                  </a:extLst>
                </a:gridCol>
                <a:gridCol w="405245">
                  <a:extLst>
                    <a:ext uri="{9D8B030D-6E8A-4147-A177-3AD203B41FA5}">
                      <a16:colId xmlns:a16="http://schemas.microsoft.com/office/drawing/2014/main" val="20015"/>
                    </a:ext>
                  </a:extLst>
                </a:gridCol>
                <a:gridCol w="436419">
                  <a:extLst>
                    <a:ext uri="{9D8B030D-6E8A-4147-A177-3AD203B41FA5}">
                      <a16:colId xmlns:a16="http://schemas.microsoft.com/office/drawing/2014/main" val="20016"/>
                    </a:ext>
                  </a:extLst>
                </a:gridCol>
                <a:gridCol w="405245">
                  <a:extLst>
                    <a:ext uri="{9D8B030D-6E8A-4147-A177-3AD203B41FA5}">
                      <a16:colId xmlns:a16="http://schemas.microsoft.com/office/drawing/2014/main" val="20017"/>
                    </a:ext>
                  </a:extLst>
                </a:gridCol>
                <a:gridCol w="457200">
                  <a:extLst>
                    <a:ext uri="{9D8B030D-6E8A-4147-A177-3AD203B41FA5}">
                      <a16:colId xmlns:a16="http://schemas.microsoft.com/office/drawing/2014/main" val="20018"/>
                    </a:ext>
                  </a:extLst>
                </a:gridCol>
                <a:gridCol w="394855">
                  <a:extLst>
                    <a:ext uri="{9D8B030D-6E8A-4147-A177-3AD203B41FA5}">
                      <a16:colId xmlns:a16="http://schemas.microsoft.com/office/drawing/2014/main" val="20019"/>
                    </a:ext>
                  </a:extLst>
                </a:gridCol>
                <a:gridCol w="467591">
                  <a:extLst>
                    <a:ext uri="{9D8B030D-6E8A-4147-A177-3AD203B41FA5}">
                      <a16:colId xmlns:a16="http://schemas.microsoft.com/office/drawing/2014/main" val="20020"/>
                    </a:ext>
                  </a:extLst>
                </a:gridCol>
                <a:gridCol w="353291">
                  <a:extLst>
                    <a:ext uri="{9D8B030D-6E8A-4147-A177-3AD203B41FA5}">
                      <a16:colId xmlns:a16="http://schemas.microsoft.com/office/drawing/2014/main" val="20021"/>
                    </a:ext>
                  </a:extLst>
                </a:gridCol>
                <a:gridCol w="436419">
                  <a:extLst>
                    <a:ext uri="{9D8B030D-6E8A-4147-A177-3AD203B41FA5}">
                      <a16:colId xmlns:a16="http://schemas.microsoft.com/office/drawing/2014/main" val="20022"/>
                    </a:ext>
                  </a:extLst>
                </a:gridCol>
                <a:gridCol w="394852">
                  <a:extLst>
                    <a:ext uri="{9D8B030D-6E8A-4147-A177-3AD203B41FA5}">
                      <a16:colId xmlns:a16="http://schemas.microsoft.com/office/drawing/2014/main" val="20023"/>
                    </a:ext>
                  </a:extLst>
                </a:gridCol>
              </a:tblGrid>
              <a:tr h="152400">
                <a:tc>
                  <a:txBody>
                    <a:bodyPr/>
                    <a:lstStyle/>
                    <a:p>
                      <a:pPr marR="31750" algn="r">
                        <a:lnSpc>
                          <a:spcPts val="910"/>
                        </a:lnSpc>
                      </a:pPr>
                      <a:r>
                        <a:rPr sz="1100" b="1">
                          <a:solidFill>
                            <a:srgbClr val="010202"/>
                          </a:solidFill>
                          <a:latin typeface="+mn-lt"/>
                          <a:cs typeface="Helvetica Neue LT Std 75 Bold"/>
                        </a:rPr>
                        <a:t>No.</a:t>
                      </a:r>
                      <a:r>
                        <a:rPr sz="1100" b="1" spc="-15">
                          <a:solidFill>
                            <a:srgbClr val="010202"/>
                          </a:solidFill>
                          <a:latin typeface="+mn-lt"/>
                          <a:cs typeface="Helvetica Neue LT Std 75 Bold"/>
                        </a:rPr>
                        <a:t> </a:t>
                      </a:r>
                      <a:r>
                        <a:rPr sz="1100" b="1">
                          <a:solidFill>
                            <a:srgbClr val="010202"/>
                          </a:solidFill>
                          <a:latin typeface="+mn-lt"/>
                          <a:cs typeface="Helvetica Neue LT Std 75 Bold"/>
                        </a:rPr>
                        <a:t>at</a:t>
                      </a:r>
                      <a:r>
                        <a:rPr sz="1100" b="1" spc="-10">
                          <a:solidFill>
                            <a:srgbClr val="010202"/>
                          </a:solidFill>
                          <a:latin typeface="+mn-lt"/>
                          <a:cs typeface="Helvetica Neue LT Std 75 Bold"/>
                        </a:rPr>
                        <a:t> Risk:</a:t>
                      </a:r>
                      <a:endParaRPr sz="1100">
                        <a:latin typeface="+mn-lt"/>
                        <a:cs typeface="Helvetica Neue LT Std 75 Bold"/>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gridSpan="3">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hMerge="1">
                  <a:txBody>
                    <a:bodyPr/>
                    <a:lstStyle/>
                    <a:p>
                      <a:endParaRPr lang="en-US"/>
                    </a:p>
                  </a:txBody>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82180">
                <a:tc>
                  <a:txBody>
                    <a:bodyPr/>
                    <a:lstStyle/>
                    <a:p>
                      <a:pPr marR="27940" algn="r">
                        <a:lnSpc>
                          <a:spcPct val="100000"/>
                        </a:lnSpc>
                        <a:spcBef>
                          <a:spcPts val="0"/>
                        </a:spcBef>
                      </a:pPr>
                      <a:r>
                        <a:rPr lang="en-US" sz="1100" spc="-10">
                          <a:solidFill>
                            <a:schemeClr val="tx1"/>
                          </a:solidFill>
                          <a:latin typeface="+mn-lt"/>
                          <a:cs typeface="HelveticaNeueLT Std"/>
                        </a:rPr>
                        <a:t>Geda</a:t>
                      </a:r>
                      <a:r>
                        <a:rPr lang="en-US" sz="1100" spc="-20">
                          <a:solidFill>
                            <a:schemeClr val="tx1"/>
                          </a:solidFill>
                          <a:latin typeface="+mn-lt"/>
                          <a:cs typeface="HelveticaNeueLT Std"/>
                        </a:rPr>
                        <a:t> + </a:t>
                      </a:r>
                      <a:br>
                        <a:rPr lang="en-US" sz="1100" spc="-20">
                          <a:solidFill>
                            <a:schemeClr val="tx1"/>
                          </a:solidFill>
                          <a:latin typeface="+mn-lt"/>
                          <a:cs typeface="HelveticaNeueLT Std"/>
                        </a:rPr>
                      </a:br>
                      <a:r>
                        <a:rPr lang="en-US" sz="1100" spc="-10">
                          <a:solidFill>
                            <a:schemeClr val="tx1"/>
                          </a:solidFill>
                          <a:latin typeface="+mn-lt"/>
                          <a:cs typeface="HelveticaNeueLT Std"/>
                        </a:rPr>
                        <a:t>Palbo</a:t>
                      </a:r>
                      <a:r>
                        <a:rPr lang="en-US" sz="1100" spc="0">
                          <a:solidFill>
                            <a:schemeClr val="tx1"/>
                          </a:solidFill>
                          <a:latin typeface="+mn-lt"/>
                          <a:cs typeface="HelveticaNeueLT Std"/>
                        </a:rPr>
                        <a:t> </a:t>
                      </a:r>
                      <a:r>
                        <a:rPr lang="en-US" sz="1100" spc="-40">
                          <a:solidFill>
                            <a:schemeClr val="tx1"/>
                          </a:solidFill>
                          <a:latin typeface="+mn-lt"/>
                          <a:cs typeface="HelveticaNeueLT Std"/>
                        </a:rPr>
                        <a:t>+ </a:t>
                      </a:r>
                      <a:r>
                        <a:rPr lang="en-US" sz="1100" spc="-10">
                          <a:solidFill>
                            <a:schemeClr val="tx1"/>
                          </a:solidFill>
                          <a:latin typeface="+mn-lt"/>
                          <a:cs typeface="HelveticaNeueLT Std"/>
                        </a:rPr>
                        <a:t>Fulv</a:t>
                      </a:r>
                      <a:endParaRPr lang="en-US" sz="1100" dirty="0">
                        <a:solidFill>
                          <a:schemeClr val="tx1"/>
                        </a:solidFill>
                        <a:latin typeface="+mn-lt"/>
                        <a:cs typeface="HelveticaNeueLT Std"/>
                      </a:endParaRPr>
                    </a:p>
                  </a:txBody>
                  <a:tcPr marL="0" marR="0" marT="19685"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2540" algn="ctr">
                        <a:lnSpc>
                          <a:spcPct val="100000"/>
                        </a:lnSpc>
                        <a:spcBef>
                          <a:spcPts val="70"/>
                        </a:spcBef>
                      </a:pPr>
                      <a:r>
                        <a:rPr lang="en-US" sz="1100" spc="-25">
                          <a:solidFill>
                            <a:schemeClr val="accent3">
                              <a:lumMod val="40000"/>
                              <a:lumOff val="60000"/>
                            </a:schemeClr>
                          </a:solidFill>
                          <a:latin typeface="+mn-lt"/>
                          <a:cs typeface="HelveticaNeueLT Std"/>
                        </a:rPr>
                        <a:t>131</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45720" algn="ctr">
                        <a:lnSpc>
                          <a:spcPct val="100000"/>
                        </a:lnSpc>
                        <a:spcBef>
                          <a:spcPts val="70"/>
                        </a:spcBef>
                      </a:pPr>
                      <a:r>
                        <a:rPr lang="en-US" sz="1100">
                          <a:solidFill>
                            <a:schemeClr val="accent3">
                              <a:lumMod val="40000"/>
                              <a:lumOff val="60000"/>
                            </a:schemeClr>
                          </a:solidFill>
                          <a:latin typeface="+mn-lt"/>
                          <a:cs typeface="HelveticaNeueLT Std"/>
                        </a:rPr>
                        <a:t>127</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45720" algn="ctr">
                        <a:lnSpc>
                          <a:spcPct val="100000"/>
                        </a:lnSpc>
                        <a:spcBef>
                          <a:spcPts val="70"/>
                        </a:spcBef>
                      </a:pPr>
                      <a:r>
                        <a:rPr lang="en-US" sz="1100" spc="-25">
                          <a:solidFill>
                            <a:schemeClr val="accent3">
                              <a:lumMod val="40000"/>
                              <a:lumOff val="60000"/>
                            </a:schemeClr>
                          </a:solidFill>
                          <a:latin typeface="+mn-lt"/>
                          <a:cs typeface="HelveticaNeueLT Std"/>
                        </a:rPr>
                        <a:t>103</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7620" algn="ctr">
                        <a:lnSpc>
                          <a:spcPct val="100000"/>
                        </a:lnSpc>
                        <a:spcBef>
                          <a:spcPts val="70"/>
                        </a:spcBef>
                      </a:pPr>
                      <a:r>
                        <a:rPr lang="en-US" sz="1100" spc="-25">
                          <a:solidFill>
                            <a:schemeClr val="accent3">
                              <a:lumMod val="40000"/>
                              <a:lumOff val="60000"/>
                            </a:schemeClr>
                          </a:solidFill>
                          <a:latin typeface="+mn-lt"/>
                          <a:cs typeface="HelveticaNeueLT Std"/>
                        </a:rPr>
                        <a:t>94</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350" algn="ctr">
                        <a:lnSpc>
                          <a:spcPct val="100000"/>
                        </a:lnSpc>
                        <a:spcBef>
                          <a:spcPts val="70"/>
                        </a:spcBef>
                      </a:pPr>
                      <a:r>
                        <a:rPr lang="en-US" sz="1100" spc="-25">
                          <a:solidFill>
                            <a:schemeClr val="accent3">
                              <a:lumMod val="40000"/>
                              <a:lumOff val="60000"/>
                            </a:schemeClr>
                          </a:solidFill>
                          <a:latin typeface="+mn-lt"/>
                          <a:cs typeface="HelveticaNeueLT Std"/>
                        </a:rPr>
                        <a:t>69</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25">
                          <a:solidFill>
                            <a:schemeClr val="accent3">
                              <a:lumMod val="40000"/>
                              <a:lumOff val="60000"/>
                            </a:schemeClr>
                          </a:solidFill>
                          <a:latin typeface="+mn-lt"/>
                          <a:cs typeface="HelveticaNeueLT Std"/>
                        </a:rPr>
                        <a:t>68</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25">
                          <a:solidFill>
                            <a:schemeClr val="accent3">
                              <a:lumMod val="40000"/>
                              <a:lumOff val="60000"/>
                            </a:schemeClr>
                          </a:solidFill>
                          <a:latin typeface="+mn-lt"/>
                          <a:cs typeface="HelveticaNeueLT Std"/>
                        </a:rPr>
                        <a:t>50</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350" algn="ctr">
                        <a:lnSpc>
                          <a:spcPct val="100000"/>
                        </a:lnSpc>
                        <a:spcBef>
                          <a:spcPts val="70"/>
                        </a:spcBef>
                      </a:pPr>
                      <a:r>
                        <a:rPr lang="en-US" sz="1100" spc="-25">
                          <a:solidFill>
                            <a:schemeClr val="accent3">
                              <a:lumMod val="40000"/>
                              <a:lumOff val="60000"/>
                            </a:schemeClr>
                          </a:solidFill>
                          <a:latin typeface="+mn-lt"/>
                          <a:cs typeface="HelveticaNeueLT Std"/>
                        </a:rPr>
                        <a:t>49</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25">
                          <a:solidFill>
                            <a:schemeClr val="accent3">
                              <a:lumMod val="40000"/>
                              <a:lumOff val="60000"/>
                            </a:schemeClr>
                          </a:solidFill>
                          <a:latin typeface="+mn-lt"/>
                          <a:cs typeface="HelveticaNeueLT Std"/>
                        </a:rPr>
                        <a:t>35</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5080" algn="ctr">
                        <a:lnSpc>
                          <a:spcPct val="100000"/>
                        </a:lnSpc>
                        <a:spcBef>
                          <a:spcPts val="70"/>
                        </a:spcBef>
                      </a:pPr>
                      <a:r>
                        <a:rPr lang="en-US" sz="1100" spc="-25">
                          <a:solidFill>
                            <a:schemeClr val="accent3">
                              <a:lumMod val="40000"/>
                              <a:lumOff val="60000"/>
                            </a:schemeClr>
                          </a:solidFill>
                          <a:latin typeface="+mn-lt"/>
                          <a:cs typeface="HelveticaNeueLT Std"/>
                        </a:rPr>
                        <a:t>34</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25">
                          <a:solidFill>
                            <a:schemeClr val="accent3">
                              <a:lumMod val="40000"/>
                              <a:lumOff val="60000"/>
                            </a:schemeClr>
                          </a:solidFill>
                          <a:latin typeface="+mn-lt"/>
                          <a:cs typeface="HelveticaNeueLT Std"/>
                        </a:rPr>
                        <a:t>24</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0960" algn="ctr">
                        <a:lnSpc>
                          <a:spcPct val="100000"/>
                        </a:lnSpc>
                        <a:spcBef>
                          <a:spcPts val="70"/>
                        </a:spcBef>
                      </a:pPr>
                      <a:r>
                        <a:rPr lang="en-US" sz="1100">
                          <a:solidFill>
                            <a:schemeClr val="accent3">
                              <a:lumMod val="40000"/>
                              <a:lumOff val="60000"/>
                            </a:schemeClr>
                          </a:solidFill>
                          <a:latin typeface="+mn-lt"/>
                          <a:cs typeface="HelveticaNeueLT Std"/>
                        </a:rPr>
                        <a:t>22</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525" indent="0" algn="ctr">
                        <a:lnSpc>
                          <a:spcPct val="100000"/>
                        </a:lnSpc>
                        <a:spcBef>
                          <a:spcPts val="70"/>
                        </a:spcBef>
                        <a:tabLst/>
                      </a:pPr>
                      <a:r>
                        <a:rPr lang="en-US" sz="1100" spc="-25">
                          <a:solidFill>
                            <a:schemeClr val="accent3">
                              <a:lumMod val="40000"/>
                              <a:lumOff val="60000"/>
                            </a:schemeClr>
                          </a:solidFill>
                          <a:latin typeface="+mn-lt"/>
                          <a:cs typeface="HelveticaNeueLT Std"/>
                        </a:rPr>
                        <a:t>19</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0960" algn="ctr">
                        <a:lnSpc>
                          <a:spcPct val="100000"/>
                        </a:lnSpc>
                        <a:spcBef>
                          <a:spcPts val="70"/>
                        </a:spcBef>
                      </a:pPr>
                      <a:r>
                        <a:rPr lang="en-US" sz="1100" spc="-25">
                          <a:solidFill>
                            <a:schemeClr val="accent3">
                              <a:lumMod val="40000"/>
                              <a:lumOff val="60000"/>
                            </a:schemeClr>
                          </a:solidFill>
                          <a:latin typeface="+mn-lt"/>
                          <a:cs typeface="HelveticaNeueLT Std"/>
                        </a:rPr>
                        <a:t>16</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25">
                          <a:solidFill>
                            <a:schemeClr val="accent3">
                              <a:lumMod val="40000"/>
                              <a:lumOff val="60000"/>
                            </a:schemeClr>
                          </a:solidFill>
                          <a:latin typeface="+mn-lt"/>
                          <a:cs typeface="HelveticaNeueLT Std"/>
                        </a:rPr>
                        <a:t>10</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10160" algn="ctr">
                        <a:lnSpc>
                          <a:spcPct val="100000"/>
                        </a:lnSpc>
                        <a:spcBef>
                          <a:spcPts val="70"/>
                        </a:spcBef>
                      </a:pPr>
                      <a:r>
                        <a:rPr lang="en-US" sz="1100" spc="-25">
                          <a:solidFill>
                            <a:schemeClr val="accent3">
                              <a:lumMod val="40000"/>
                              <a:lumOff val="60000"/>
                            </a:schemeClr>
                          </a:solidFill>
                          <a:latin typeface="+mn-lt"/>
                          <a:cs typeface="HelveticaNeueLT Std"/>
                        </a:rPr>
                        <a:t>10</a:t>
                      </a:r>
                      <a:endParaRPr lang="en-US" sz="110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40000"/>
                              <a:lumOff val="60000"/>
                            </a:schemeClr>
                          </a:solidFill>
                          <a:latin typeface="+mn-lt"/>
                          <a:cs typeface="HelveticaNeueLT Std"/>
                        </a:rPr>
                        <a:t>9</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3810" algn="ctr">
                        <a:lnSpc>
                          <a:spcPct val="100000"/>
                        </a:lnSpc>
                        <a:spcBef>
                          <a:spcPts val="70"/>
                        </a:spcBef>
                      </a:pPr>
                      <a:r>
                        <a:rPr lang="en-US" sz="1100" spc="-50">
                          <a:solidFill>
                            <a:schemeClr val="accent3">
                              <a:lumMod val="40000"/>
                              <a:lumOff val="60000"/>
                            </a:schemeClr>
                          </a:solidFill>
                          <a:latin typeface="+mn-lt"/>
                          <a:cs typeface="HelveticaNeueLT Std"/>
                        </a:rPr>
                        <a:t>6</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40000"/>
                              <a:lumOff val="60000"/>
                            </a:schemeClr>
                          </a:solidFill>
                          <a:latin typeface="+mn-lt"/>
                          <a:cs typeface="HelveticaNeueLT Std"/>
                        </a:rPr>
                        <a:t>6</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40000"/>
                              <a:lumOff val="60000"/>
                            </a:schemeClr>
                          </a:solidFill>
                          <a:latin typeface="+mn-lt"/>
                          <a:cs typeface="HelveticaNeueLT Std"/>
                        </a:rPr>
                        <a:t>6</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40000"/>
                              <a:lumOff val="60000"/>
                            </a:schemeClr>
                          </a:solidFill>
                          <a:latin typeface="+mn-lt"/>
                          <a:cs typeface="HelveticaNeueLT Std"/>
                        </a:rPr>
                        <a:t>4</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350" algn="ctr">
                        <a:lnSpc>
                          <a:spcPct val="100000"/>
                        </a:lnSpc>
                        <a:spcBef>
                          <a:spcPts val="70"/>
                        </a:spcBef>
                      </a:pPr>
                      <a:r>
                        <a:rPr lang="en-US" sz="1100" spc="-50">
                          <a:solidFill>
                            <a:schemeClr val="accent3">
                              <a:lumMod val="40000"/>
                              <a:lumOff val="60000"/>
                            </a:schemeClr>
                          </a:solidFill>
                          <a:latin typeface="+mn-lt"/>
                          <a:cs typeface="HelveticaNeueLT Std"/>
                        </a:rPr>
                        <a:t>4</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40000"/>
                              <a:lumOff val="60000"/>
                            </a:schemeClr>
                          </a:solidFill>
                          <a:latin typeface="+mn-lt"/>
                          <a:cs typeface="HelveticaNeueLT Std"/>
                        </a:rPr>
                        <a:t>4</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40000"/>
                              <a:lumOff val="60000"/>
                            </a:schemeClr>
                          </a:solidFill>
                          <a:latin typeface="+mn-lt"/>
                          <a:cs typeface="HelveticaNeueLT Std"/>
                        </a:rPr>
                        <a:t>1</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8425" algn="ctr">
                        <a:lnSpc>
                          <a:spcPct val="100000"/>
                        </a:lnSpc>
                        <a:spcBef>
                          <a:spcPts val="70"/>
                        </a:spcBef>
                      </a:pPr>
                      <a:r>
                        <a:rPr lang="en-US" sz="1100" spc="-50">
                          <a:solidFill>
                            <a:schemeClr val="accent3">
                              <a:lumMod val="40000"/>
                              <a:lumOff val="60000"/>
                            </a:schemeClr>
                          </a:solidFill>
                          <a:latin typeface="+mn-lt"/>
                          <a:cs typeface="HelveticaNeueLT Std"/>
                        </a:rPr>
                        <a:t>0</a:t>
                      </a:r>
                      <a:endParaRPr lang="en-US" sz="1100" dirty="0">
                        <a:solidFill>
                          <a:schemeClr val="accent3">
                            <a:lumMod val="40000"/>
                            <a:lumOff val="60000"/>
                          </a:schemeClr>
                        </a:solidFill>
                        <a:latin typeface="+mn-lt"/>
                        <a:cs typeface="HelveticaNeueLT Std"/>
                      </a:endParaRPr>
                    </a:p>
                  </a:txBody>
                  <a:tcPr marL="0" marR="0" marT="8891"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57103">
                <a:tc>
                  <a:txBody>
                    <a:bodyPr/>
                    <a:lstStyle/>
                    <a:p>
                      <a:pPr marR="27940" algn="r">
                        <a:lnSpc>
                          <a:spcPct val="100000"/>
                        </a:lnSpc>
                        <a:spcBef>
                          <a:spcPts val="50"/>
                        </a:spcBef>
                      </a:pPr>
                      <a:r>
                        <a:rPr lang="en-US" sz="1100" spc="-10">
                          <a:solidFill>
                            <a:schemeClr val="tx1"/>
                          </a:solidFill>
                          <a:latin typeface="+mn-lt"/>
                          <a:cs typeface="HelveticaNeueLT Std"/>
                        </a:rPr>
                        <a:t>Fulv</a:t>
                      </a:r>
                      <a:endParaRPr lang="en-US" sz="1100" dirty="0">
                        <a:solidFill>
                          <a:schemeClr val="tx1"/>
                        </a:solidFill>
                        <a:latin typeface="+mn-lt"/>
                        <a:cs typeface="HelveticaNeueLT Std"/>
                      </a:endParaRPr>
                    </a:p>
                  </a:txBody>
                  <a:tcPr marL="0" marR="0" marT="635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2540" algn="ctr">
                        <a:lnSpc>
                          <a:spcPct val="100000"/>
                        </a:lnSpc>
                        <a:spcBef>
                          <a:spcPts val="30"/>
                        </a:spcBef>
                      </a:pPr>
                      <a:r>
                        <a:rPr lang="en-US" sz="1100" spc="-25">
                          <a:solidFill>
                            <a:schemeClr val="accent3"/>
                          </a:solidFill>
                          <a:latin typeface="+mn-lt"/>
                          <a:cs typeface="HelveticaNeueLT Std"/>
                        </a:rPr>
                        <a:t>131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45720" algn="ctr">
                        <a:lnSpc>
                          <a:spcPct val="100000"/>
                        </a:lnSpc>
                        <a:spcBef>
                          <a:spcPts val="30"/>
                        </a:spcBef>
                      </a:pPr>
                      <a:r>
                        <a:rPr lang="en-US" sz="1100">
                          <a:solidFill>
                            <a:schemeClr val="accent3"/>
                          </a:solidFill>
                          <a:latin typeface="+mn-lt"/>
                          <a:cs typeface="HelveticaNeueLT Std"/>
                        </a:rPr>
                        <a:t>114</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45720" algn="ctr">
                        <a:lnSpc>
                          <a:spcPct val="100000"/>
                        </a:lnSpc>
                        <a:spcBef>
                          <a:spcPts val="30"/>
                        </a:spcBef>
                      </a:pPr>
                      <a:r>
                        <a:rPr lang="en-US" sz="1100" spc="-25">
                          <a:solidFill>
                            <a:schemeClr val="accent3"/>
                          </a:solidFill>
                          <a:latin typeface="+mn-lt"/>
                          <a:cs typeface="HelveticaNeueLT Std"/>
                        </a:rPr>
                        <a:t>45</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7620" algn="ctr">
                        <a:lnSpc>
                          <a:spcPct val="100000"/>
                        </a:lnSpc>
                        <a:spcBef>
                          <a:spcPts val="30"/>
                        </a:spcBef>
                      </a:pPr>
                      <a:r>
                        <a:rPr lang="en-US" sz="1100" spc="-25">
                          <a:solidFill>
                            <a:schemeClr val="accent3"/>
                          </a:solidFill>
                          <a:latin typeface="+mn-lt"/>
                          <a:cs typeface="HelveticaNeueLT Std"/>
                        </a:rPr>
                        <a:t>35</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350" algn="ctr">
                        <a:lnSpc>
                          <a:spcPct val="100000"/>
                        </a:lnSpc>
                        <a:spcBef>
                          <a:spcPts val="30"/>
                        </a:spcBef>
                      </a:pPr>
                      <a:r>
                        <a:rPr lang="en-US" sz="1100" spc="-25">
                          <a:solidFill>
                            <a:schemeClr val="accent3"/>
                          </a:solidFill>
                          <a:latin typeface="+mn-lt"/>
                          <a:cs typeface="HelveticaNeueLT Std"/>
                        </a:rPr>
                        <a:t>20</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30"/>
                        </a:spcBef>
                      </a:pPr>
                      <a:r>
                        <a:rPr lang="en-US" sz="1100" spc="-25">
                          <a:solidFill>
                            <a:schemeClr val="accent3"/>
                          </a:solidFill>
                          <a:latin typeface="+mn-lt"/>
                          <a:cs typeface="HelveticaNeueLT Std"/>
                        </a:rPr>
                        <a:t>20</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30"/>
                        </a:spcBef>
                      </a:pPr>
                      <a:r>
                        <a:rPr lang="en-US" sz="1100" spc="-25">
                          <a:solidFill>
                            <a:schemeClr val="accent3"/>
                          </a:solidFill>
                          <a:latin typeface="+mn-lt"/>
                          <a:cs typeface="HelveticaNeueLT Std"/>
                        </a:rPr>
                        <a:t>11</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350" algn="ctr">
                        <a:lnSpc>
                          <a:spcPct val="100000"/>
                        </a:lnSpc>
                        <a:spcBef>
                          <a:spcPts val="30"/>
                        </a:spcBef>
                      </a:pPr>
                      <a:r>
                        <a:rPr lang="en-US" sz="1100" spc="-25">
                          <a:solidFill>
                            <a:schemeClr val="accent3"/>
                          </a:solidFill>
                          <a:latin typeface="+mn-lt"/>
                          <a:cs typeface="HelveticaNeueLT Std"/>
                        </a:rPr>
                        <a:t>11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1905" algn="ctr">
                        <a:lnSpc>
                          <a:spcPct val="100000"/>
                        </a:lnSpc>
                        <a:spcBef>
                          <a:spcPts val="30"/>
                        </a:spcBef>
                      </a:pPr>
                      <a:r>
                        <a:rPr lang="en-US" sz="1100" spc="-50">
                          <a:solidFill>
                            <a:schemeClr val="accent3"/>
                          </a:solidFill>
                          <a:latin typeface="+mn-lt"/>
                          <a:cs typeface="HelveticaNeueLT Std"/>
                        </a:rPr>
                        <a:t>7</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12065" algn="ctr">
                        <a:lnSpc>
                          <a:spcPct val="100000"/>
                        </a:lnSpc>
                        <a:spcBef>
                          <a:spcPts val="30"/>
                        </a:spcBef>
                      </a:pPr>
                      <a:r>
                        <a:rPr lang="en-US" sz="1100" spc="-50">
                          <a:solidFill>
                            <a:schemeClr val="accent3"/>
                          </a:solidFill>
                          <a:latin typeface="+mn-lt"/>
                          <a:cs typeface="HelveticaNeueLT Std"/>
                        </a:rPr>
                        <a:t>5</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ctr">
                        <a:lnSpc>
                          <a:spcPct val="100000"/>
                        </a:lnSpc>
                        <a:spcBef>
                          <a:spcPts val="30"/>
                        </a:spcBef>
                      </a:pPr>
                      <a:r>
                        <a:rPr lang="en-US" sz="1100" spc="-50">
                          <a:solidFill>
                            <a:schemeClr val="accent3"/>
                          </a:solidFill>
                          <a:latin typeface="+mn-lt"/>
                          <a:cs typeface="HelveticaNeueLT Std"/>
                        </a:rPr>
                        <a:t>3</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5885" algn="ctr">
                        <a:lnSpc>
                          <a:spcPct val="100000"/>
                        </a:lnSpc>
                        <a:spcBef>
                          <a:spcPts val="30"/>
                        </a:spcBef>
                      </a:pPr>
                      <a:r>
                        <a:rPr lang="en-US" sz="1100" spc="-50">
                          <a:solidFill>
                            <a:schemeClr val="accent3"/>
                          </a:solidFill>
                          <a:latin typeface="+mn-lt"/>
                          <a:cs typeface="HelveticaNeueLT Std"/>
                        </a:rPr>
                        <a:t>2 </a:t>
                      </a:r>
                      <a:r>
                        <a:rPr lang="en-US" sz="1100">
                          <a:solidFill>
                            <a:schemeClr val="accent3"/>
                          </a:solidFill>
                          <a:latin typeface="+mn-lt"/>
                          <a:cs typeface="HelveticaNeueLT Std"/>
                        </a:rPr>
                        <a:t>	</a:t>
                      </a: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5885" algn="ctr">
                        <a:lnSpc>
                          <a:spcPct val="100000"/>
                        </a:lnSpc>
                        <a:spcBef>
                          <a:spcPts val="30"/>
                        </a:spcBef>
                      </a:pPr>
                      <a:r>
                        <a:rPr lang="en-US" sz="1100" spc="-50">
                          <a:solidFill>
                            <a:schemeClr val="accent3"/>
                          </a:solidFill>
                          <a:latin typeface="+mn-lt"/>
                          <a:cs typeface="HelveticaNeueLT Std"/>
                        </a:rPr>
                        <a:t>2</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5885" algn="ctr">
                        <a:lnSpc>
                          <a:spcPct val="100000"/>
                        </a:lnSpc>
                        <a:spcBef>
                          <a:spcPts val="30"/>
                        </a:spcBef>
                      </a:pPr>
                      <a:r>
                        <a:rPr lang="en-US" sz="1100" spc="-50">
                          <a:solidFill>
                            <a:schemeClr val="accent3"/>
                          </a:solidFill>
                          <a:latin typeface="+mn-lt"/>
                          <a:cs typeface="HelveticaNeueLT Std"/>
                        </a:rPr>
                        <a:t> 2</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ctr">
                        <a:lnSpc>
                          <a:spcPct val="100000"/>
                        </a:lnSpc>
                        <a:spcBef>
                          <a:spcPts val="30"/>
                        </a:spcBef>
                      </a:pPr>
                      <a:r>
                        <a:rPr lang="en-US" sz="1100" spc="-50">
                          <a:solidFill>
                            <a:schemeClr val="accent3"/>
                          </a:solidFill>
                          <a:latin typeface="+mn-lt"/>
                          <a:cs typeface="HelveticaNeueLT Std"/>
                        </a:rPr>
                        <a:t>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3175" algn="ctr">
                        <a:lnSpc>
                          <a:spcPct val="100000"/>
                        </a:lnSpc>
                        <a:spcBef>
                          <a:spcPts val="30"/>
                        </a:spcBef>
                      </a:pPr>
                      <a:r>
                        <a:rPr lang="en-US" sz="1100" spc="-50">
                          <a:solidFill>
                            <a:schemeClr val="accent3"/>
                          </a:solidFill>
                          <a:latin typeface="+mn-lt"/>
                          <a:cs typeface="HelveticaNeueLT Std"/>
                        </a:rPr>
                        <a:t>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30"/>
                        </a:spcBef>
                      </a:pPr>
                      <a:r>
                        <a:rPr lang="en-US" sz="1100" spc="-50">
                          <a:solidFill>
                            <a:schemeClr val="accent3"/>
                          </a:solidFill>
                          <a:latin typeface="+mn-lt"/>
                          <a:cs typeface="HelveticaNeueLT Std"/>
                        </a:rPr>
                        <a:t>1</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3810" algn="ctr">
                        <a:lnSpc>
                          <a:spcPct val="100000"/>
                        </a:lnSpc>
                        <a:spcBef>
                          <a:spcPts val="30"/>
                        </a:spcBef>
                      </a:pPr>
                      <a:r>
                        <a:rPr lang="en-US" sz="1100" spc="-50">
                          <a:solidFill>
                            <a:schemeClr val="accent3"/>
                          </a:solidFill>
                          <a:latin typeface="+mn-lt"/>
                          <a:cs typeface="HelveticaNeueLT Std"/>
                        </a:rPr>
                        <a:t>0</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bl>
          </a:graphicData>
        </a:graphic>
      </p:graphicFrame>
      <p:sp>
        <p:nvSpPr>
          <p:cNvPr id="5" name="object 2">
            <a:extLst>
              <a:ext uri="{FF2B5EF4-FFF2-40B4-BE49-F238E27FC236}">
                <a16:creationId xmlns:a16="http://schemas.microsoft.com/office/drawing/2014/main" id="{F850179C-275E-C7D9-283A-B1CE0A6DBFD4}"/>
              </a:ext>
            </a:extLst>
          </p:cNvPr>
          <p:cNvSpPr txBox="1"/>
          <p:nvPr/>
        </p:nvSpPr>
        <p:spPr>
          <a:xfrm>
            <a:off x="419102" y="2121102"/>
            <a:ext cx="215444" cy="2560127"/>
          </a:xfrm>
          <a:prstGeom prst="rect">
            <a:avLst/>
          </a:prstGeom>
        </p:spPr>
        <p:txBody>
          <a:bodyPr vert="vert270" wrap="square" lIns="0" tIns="8891" rIns="0" bIns="0" rtlCol="0">
            <a:spAutoFit/>
          </a:bodyPr>
          <a:lstStyle/>
          <a:p>
            <a:pPr marL="12700" algn="ctr" defTabSz="914377">
              <a:spcBef>
                <a:spcPts val="71"/>
              </a:spcBef>
              <a:defRPr/>
            </a:pPr>
            <a:r>
              <a:rPr sz="1400" b="1" spc="-11">
                <a:solidFill>
                  <a:srgbClr val="010202"/>
                </a:solidFill>
                <a:latin typeface="Arial" panose="020B0604020202020204"/>
                <a:ea typeface="ＭＳ Ｐゴシック" charset="0"/>
                <a:cs typeface="Helvetica Neue LT Std 75 Bold"/>
              </a:rPr>
              <a:t>Progression-</a:t>
            </a:r>
            <a:r>
              <a:rPr sz="1400" b="1">
                <a:solidFill>
                  <a:srgbClr val="010202"/>
                </a:solidFill>
                <a:latin typeface="Arial" panose="020B0604020202020204"/>
                <a:ea typeface="ＭＳ Ｐゴシック" charset="0"/>
                <a:cs typeface="Helvetica Neue LT Std 75 Bold"/>
              </a:rPr>
              <a:t>free</a:t>
            </a:r>
            <a:r>
              <a:rPr sz="1400" b="1" spc="-5">
                <a:solidFill>
                  <a:srgbClr val="010202"/>
                </a:solidFill>
                <a:latin typeface="Arial" panose="020B0604020202020204"/>
                <a:ea typeface="ＭＳ Ｐゴシック" charset="0"/>
                <a:cs typeface="Helvetica Neue LT Std 75 Bold"/>
              </a:rPr>
              <a:t> </a:t>
            </a:r>
            <a:r>
              <a:rPr sz="1400" b="1">
                <a:solidFill>
                  <a:srgbClr val="010202"/>
                </a:solidFill>
                <a:latin typeface="Arial" panose="020B0604020202020204"/>
                <a:ea typeface="ＭＳ Ｐゴシック" charset="0"/>
                <a:cs typeface="Helvetica Neue LT Std 75 Bold"/>
              </a:rPr>
              <a:t>Survival</a:t>
            </a:r>
            <a:r>
              <a:rPr sz="1400" b="1" spc="-11">
                <a:solidFill>
                  <a:srgbClr val="010202"/>
                </a:solidFill>
                <a:latin typeface="Arial" panose="020B0604020202020204"/>
                <a:ea typeface="ＭＳ Ｐゴシック" charset="0"/>
                <a:cs typeface="Helvetica Neue LT Std 75 Bold"/>
              </a:rPr>
              <a:t> </a:t>
            </a:r>
            <a:r>
              <a:rPr sz="1400" b="1" spc="-25">
                <a:solidFill>
                  <a:srgbClr val="010202"/>
                </a:solidFill>
                <a:latin typeface="Arial" panose="020B0604020202020204"/>
                <a:ea typeface="ＭＳ Ｐゴシック" charset="0"/>
                <a:cs typeface="Helvetica Neue LT Std 75 Bold"/>
              </a:rPr>
              <a:t>(%)</a:t>
            </a:r>
            <a:endParaRPr sz="1400">
              <a:solidFill>
                <a:srgbClr val="000000"/>
              </a:solidFill>
              <a:latin typeface="Arial" panose="020B0604020202020204"/>
              <a:ea typeface="ＭＳ Ｐゴシック" charset="0"/>
              <a:cs typeface="Helvetica Neue LT Std 75 Bold"/>
            </a:endParaRPr>
          </a:p>
        </p:txBody>
      </p:sp>
      <p:sp>
        <p:nvSpPr>
          <p:cNvPr id="7" name="object 4">
            <a:extLst>
              <a:ext uri="{FF2B5EF4-FFF2-40B4-BE49-F238E27FC236}">
                <a16:creationId xmlns:a16="http://schemas.microsoft.com/office/drawing/2014/main" id="{518750EB-A921-99D1-C308-57F7EB7E30AB}"/>
              </a:ext>
            </a:extLst>
          </p:cNvPr>
          <p:cNvSpPr/>
          <p:nvPr/>
        </p:nvSpPr>
        <p:spPr>
          <a:xfrm>
            <a:off x="1154395" y="1333501"/>
            <a:ext cx="10304455" cy="3783172"/>
          </a:xfrm>
          <a:custGeom>
            <a:avLst/>
            <a:gdLst/>
            <a:ahLst/>
            <a:cxnLst/>
            <a:rect l="l" t="t" r="r" b="b"/>
            <a:pathLst>
              <a:path w="6464300" h="2641600">
                <a:moveTo>
                  <a:pt x="0" y="0"/>
                </a:moveTo>
                <a:lnTo>
                  <a:pt x="0" y="2641600"/>
                </a:lnTo>
                <a:lnTo>
                  <a:pt x="6464300" y="264160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8" name="object 45">
            <a:extLst>
              <a:ext uri="{FF2B5EF4-FFF2-40B4-BE49-F238E27FC236}">
                <a16:creationId xmlns:a16="http://schemas.microsoft.com/office/drawing/2014/main" id="{858DC505-60A9-4574-5C50-F72BEC136B6C}"/>
              </a:ext>
            </a:extLst>
          </p:cNvPr>
          <p:cNvSpPr/>
          <p:nvPr/>
        </p:nvSpPr>
        <p:spPr>
          <a:xfrm>
            <a:off x="10819144" y="4063803"/>
            <a:ext cx="0" cy="91440"/>
          </a:xfrm>
          <a:custGeom>
            <a:avLst/>
            <a:gdLst/>
            <a:ahLst/>
            <a:cxnLst/>
            <a:rect l="l" t="t" r="r" b="b"/>
            <a:pathLst>
              <a:path h="91439">
                <a:moveTo>
                  <a:pt x="0" y="0"/>
                </a:moveTo>
                <a:lnTo>
                  <a:pt x="0" y="9144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9" name="object 46">
            <a:extLst>
              <a:ext uri="{FF2B5EF4-FFF2-40B4-BE49-F238E27FC236}">
                <a16:creationId xmlns:a16="http://schemas.microsoft.com/office/drawing/2014/main" id="{1F8E97B4-FEFF-0253-4B2D-80F92D4A3043}"/>
              </a:ext>
            </a:extLst>
          </p:cNvPr>
          <p:cNvSpPr/>
          <p:nvPr/>
        </p:nvSpPr>
        <p:spPr>
          <a:xfrm>
            <a:off x="10739537" y="4113979"/>
            <a:ext cx="150459" cy="91440"/>
          </a:xfrm>
          <a:custGeom>
            <a:avLst/>
            <a:gdLst/>
            <a:ahLst/>
            <a:cxnLst/>
            <a:rect l="l" t="t" r="r" b="b"/>
            <a:pathLst>
              <a:path w="91440">
                <a:moveTo>
                  <a:pt x="0" y="0"/>
                </a:moveTo>
                <a:lnTo>
                  <a:pt x="91440" y="0"/>
                </a:lnTo>
              </a:path>
            </a:pathLst>
          </a:custGeom>
          <a:ln w="10731">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0" name="object 47">
            <a:extLst>
              <a:ext uri="{FF2B5EF4-FFF2-40B4-BE49-F238E27FC236}">
                <a16:creationId xmlns:a16="http://schemas.microsoft.com/office/drawing/2014/main" id="{9097DA85-9856-CE12-EEEA-FC87898C9B64}"/>
              </a:ext>
            </a:extLst>
          </p:cNvPr>
          <p:cNvSpPr/>
          <p:nvPr/>
        </p:nvSpPr>
        <p:spPr>
          <a:xfrm>
            <a:off x="10691095" y="4063803"/>
            <a:ext cx="0" cy="91440"/>
          </a:xfrm>
          <a:custGeom>
            <a:avLst/>
            <a:gdLst/>
            <a:ahLst/>
            <a:cxnLst/>
            <a:rect l="l" t="t" r="r" b="b"/>
            <a:pathLst>
              <a:path h="91439">
                <a:moveTo>
                  <a:pt x="0" y="0"/>
                </a:moveTo>
                <a:lnTo>
                  <a:pt x="0" y="9144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1" name="object 48">
            <a:extLst>
              <a:ext uri="{FF2B5EF4-FFF2-40B4-BE49-F238E27FC236}">
                <a16:creationId xmlns:a16="http://schemas.microsoft.com/office/drawing/2014/main" id="{A4B85278-A1CF-9E92-0975-DD7E1E8885D3}"/>
              </a:ext>
            </a:extLst>
          </p:cNvPr>
          <p:cNvSpPr/>
          <p:nvPr/>
        </p:nvSpPr>
        <p:spPr>
          <a:xfrm>
            <a:off x="10614587" y="4113979"/>
            <a:ext cx="150459" cy="91440"/>
          </a:xfrm>
          <a:custGeom>
            <a:avLst/>
            <a:gdLst/>
            <a:ahLst/>
            <a:cxnLst/>
            <a:rect l="l" t="t" r="r" b="b"/>
            <a:pathLst>
              <a:path w="91440">
                <a:moveTo>
                  <a:pt x="0" y="0"/>
                </a:moveTo>
                <a:lnTo>
                  <a:pt x="91440" y="0"/>
                </a:lnTo>
              </a:path>
            </a:pathLst>
          </a:custGeom>
          <a:ln w="1557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2" name="object 49">
            <a:extLst>
              <a:ext uri="{FF2B5EF4-FFF2-40B4-BE49-F238E27FC236}">
                <a16:creationId xmlns:a16="http://schemas.microsoft.com/office/drawing/2014/main" id="{EE2A54DA-842B-C1A2-1D90-B3D0C26FA33D}"/>
              </a:ext>
            </a:extLst>
          </p:cNvPr>
          <p:cNvSpPr/>
          <p:nvPr/>
        </p:nvSpPr>
        <p:spPr>
          <a:xfrm>
            <a:off x="10691095" y="4063803"/>
            <a:ext cx="0" cy="91440"/>
          </a:xfrm>
          <a:custGeom>
            <a:avLst/>
            <a:gdLst/>
            <a:ahLst/>
            <a:cxnLst/>
            <a:rect l="l" t="t" r="r" b="b"/>
            <a:pathLst>
              <a:path h="91439">
                <a:moveTo>
                  <a:pt x="0" y="0"/>
                </a:moveTo>
                <a:lnTo>
                  <a:pt x="0" y="9144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3" name="object 50">
            <a:extLst>
              <a:ext uri="{FF2B5EF4-FFF2-40B4-BE49-F238E27FC236}">
                <a16:creationId xmlns:a16="http://schemas.microsoft.com/office/drawing/2014/main" id="{3542887A-CB96-833A-0308-B15A9A032D4C}"/>
              </a:ext>
            </a:extLst>
          </p:cNvPr>
          <p:cNvSpPr/>
          <p:nvPr/>
        </p:nvSpPr>
        <p:spPr>
          <a:xfrm>
            <a:off x="10687725" y="4113979"/>
            <a:ext cx="85676" cy="91440"/>
          </a:xfrm>
          <a:custGeom>
            <a:avLst/>
            <a:gdLst/>
            <a:ahLst/>
            <a:cxnLst/>
            <a:rect l="l" t="t" r="r" b="b"/>
            <a:pathLst>
              <a:path w="52070">
                <a:moveTo>
                  <a:pt x="0" y="0"/>
                </a:moveTo>
                <a:lnTo>
                  <a:pt x="51777" y="0"/>
                </a:lnTo>
              </a:path>
            </a:pathLst>
          </a:custGeom>
          <a:ln w="8813">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4" name="object 51">
            <a:extLst>
              <a:ext uri="{FF2B5EF4-FFF2-40B4-BE49-F238E27FC236}">
                <a16:creationId xmlns:a16="http://schemas.microsoft.com/office/drawing/2014/main" id="{6E37F572-20F5-7CC7-DDED-B7CB26C19A78}"/>
              </a:ext>
            </a:extLst>
          </p:cNvPr>
          <p:cNvSpPr/>
          <p:nvPr/>
        </p:nvSpPr>
        <p:spPr>
          <a:xfrm>
            <a:off x="8414651" y="3640504"/>
            <a:ext cx="0" cy="91440"/>
          </a:xfrm>
          <a:custGeom>
            <a:avLst/>
            <a:gdLst/>
            <a:ahLst/>
            <a:cxnLst/>
            <a:rect l="l" t="t" r="r" b="b"/>
            <a:pathLst>
              <a:path h="91439">
                <a:moveTo>
                  <a:pt x="0" y="0"/>
                </a:moveTo>
                <a:lnTo>
                  <a:pt x="0" y="91440"/>
                </a:lnTo>
              </a:path>
            </a:pathLst>
          </a:custGeom>
          <a:ln w="1924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5" name="object 52">
            <a:extLst>
              <a:ext uri="{FF2B5EF4-FFF2-40B4-BE49-F238E27FC236}">
                <a16:creationId xmlns:a16="http://schemas.microsoft.com/office/drawing/2014/main" id="{2589B29F-71BD-3573-F654-B347837F0371}"/>
              </a:ext>
            </a:extLst>
          </p:cNvPr>
          <p:cNvSpPr/>
          <p:nvPr/>
        </p:nvSpPr>
        <p:spPr>
          <a:xfrm>
            <a:off x="8336809" y="3693023"/>
            <a:ext cx="150459" cy="91440"/>
          </a:xfrm>
          <a:custGeom>
            <a:avLst/>
            <a:gdLst/>
            <a:ahLst/>
            <a:cxnLst/>
            <a:rect l="l" t="t" r="r" b="b"/>
            <a:pathLst>
              <a:path w="91439">
                <a:moveTo>
                  <a:pt x="0" y="0"/>
                </a:moveTo>
                <a:lnTo>
                  <a:pt x="91440" y="0"/>
                </a:lnTo>
              </a:path>
            </a:pathLst>
          </a:custGeom>
          <a:ln w="1557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6" name="object 53">
            <a:extLst>
              <a:ext uri="{FF2B5EF4-FFF2-40B4-BE49-F238E27FC236}">
                <a16:creationId xmlns:a16="http://schemas.microsoft.com/office/drawing/2014/main" id="{5839165D-5857-1428-54C3-D1DB9244F796}"/>
              </a:ext>
            </a:extLst>
          </p:cNvPr>
          <p:cNvSpPr/>
          <p:nvPr/>
        </p:nvSpPr>
        <p:spPr>
          <a:xfrm>
            <a:off x="8122092" y="3470640"/>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7" name="object 54">
            <a:extLst>
              <a:ext uri="{FF2B5EF4-FFF2-40B4-BE49-F238E27FC236}">
                <a16:creationId xmlns:a16="http://schemas.microsoft.com/office/drawing/2014/main" id="{B733A5B8-70C7-A03C-394B-0ABBC592D987}"/>
              </a:ext>
            </a:extLst>
          </p:cNvPr>
          <p:cNvSpPr/>
          <p:nvPr/>
        </p:nvSpPr>
        <p:spPr>
          <a:xfrm>
            <a:off x="8017607" y="3520815"/>
            <a:ext cx="245540" cy="91440"/>
          </a:xfrm>
          <a:custGeom>
            <a:avLst/>
            <a:gdLst/>
            <a:ahLst/>
            <a:cxnLst/>
            <a:rect l="l" t="t" r="r" b="b"/>
            <a:pathLst>
              <a:path w="149225">
                <a:moveTo>
                  <a:pt x="0" y="0"/>
                </a:moveTo>
                <a:lnTo>
                  <a:pt x="149225" y="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8" name="object 55">
            <a:extLst>
              <a:ext uri="{FF2B5EF4-FFF2-40B4-BE49-F238E27FC236}">
                <a16:creationId xmlns:a16="http://schemas.microsoft.com/office/drawing/2014/main" id="{ADB932D1-9231-0EEA-E0CA-8B57E3EEF54D}"/>
              </a:ext>
            </a:extLst>
          </p:cNvPr>
          <p:cNvSpPr/>
          <p:nvPr/>
        </p:nvSpPr>
        <p:spPr>
          <a:xfrm>
            <a:off x="7996711" y="3470640"/>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59" name="object 56">
            <a:extLst>
              <a:ext uri="{FF2B5EF4-FFF2-40B4-BE49-F238E27FC236}">
                <a16:creationId xmlns:a16="http://schemas.microsoft.com/office/drawing/2014/main" id="{35B9ECF3-54E7-83F6-6E4C-AF144A9B78F3}"/>
              </a:ext>
            </a:extLst>
          </p:cNvPr>
          <p:cNvSpPr/>
          <p:nvPr/>
        </p:nvSpPr>
        <p:spPr>
          <a:xfrm>
            <a:off x="7871329" y="3520815"/>
            <a:ext cx="245540" cy="91440"/>
          </a:xfrm>
          <a:custGeom>
            <a:avLst/>
            <a:gdLst/>
            <a:ahLst/>
            <a:cxnLst/>
            <a:rect l="l" t="t" r="r" b="b"/>
            <a:pathLst>
              <a:path w="149225">
                <a:moveTo>
                  <a:pt x="0" y="0"/>
                </a:moveTo>
                <a:lnTo>
                  <a:pt x="149225" y="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0" name="object 57">
            <a:extLst>
              <a:ext uri="{FF2B5EF4-FFF2-40B4-BE49-F238E27FC236}">
                <a16:creationId xmlns:a16="http://schemas.microsoft.com/office/drawing/2014/main" id="{B1680071-D8A4-4EE7-C9A9-B3A22238FBD1}"/>
              </a:ext>
            </a:extLst>
          </p:cNvPr>
          <p:cNvSpPr/>
          <p:nvPr/>
        </p:nvSpPr>
        <p:spPr>
          <a:xfrm>
            <a:off x="7244416" y="3470640"/>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1" name="object 58">
            <a:extLst>
              <a:ext uri="{FF2B5EF4-FFF2-40B4-BE49-F238E27FC236}">
                <a16:creationId xmlns:a16="http://schemas.microsoft.com/office/drawing/2014/main" id="{0C81EC12-84D0-7DFF-8003-C89594C69B18}"/>
              </a:ext>
            </a:extLst>
          </p:cNvPr>
          <p:cNvSpPr/>
          <p:nvPr/>
        </p:nvSpPr>
        <p:spPr>
          <a:xfrm>
            <a:off x="7139931" y="3520815"/>
            <a:ext cx="245540" cy="91440"/>
          </a:xfrm>
          <a:custGeom>
            <a:avLst/>
            <a:gdLst/>
            <a:ahLst/>
            <a:cxnLst/>
            <a:rect l="l" t="t" r="r" b="b"/>
            <a:pathLst>
              <a:path w="149225">
                <a:moveTo>
                  <a:pt x="0" y="0"/>
                </a:moveTo>
                <a:lnTo>
                  <a:pt x="149225" y="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2" name="object 59">
            <a:extLst>
              <a:ext uri="{FF2B5EF4-FFF2-40B4-BE49-F238E27FC236}">
                <a16:creationId xmlns:a16="http://schemas.microsoft.com/office/drawing/2014/main" id="{9874577A-8C62-EEC8-8542-CCBC2780A67F}"/>
              </a:ext>
            </a:extLst>
          </p:cNvPr>
          <p:cNvSpPr/>
          <p:nvPr/>
        </p:nvSpPr>
        <p:spPr>
          <a:xfrm>
            <a:off x="7202623" y="3470640"/>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3" name="object 60">
            <a:extLst>
              <a:ext uri="{FF2B5EF4-FFF2-40B4-BE49-F238E27FC236}">
                <a16:creationId xmlns:a16="http://schemas.microsoft.com/office/drawing/2014/main" id="{C05E6C35-CEB0-EC27-6182-C4D34198E491}"/>
              </a:ext>
            </a:extLst>
          </p:cNvPr>
          <p:cNvSpPr/>
          <p:nvPr/>
        </p:nvSpPr>
        <p:spPr>
          <a:xfrm>
            <a:off x="7098138" y="3520815"/>
            <a:ext cx="245540" cy="91440"/>
          </a:xfrm>
          <a:custGeom>
            <a:avLst/>
            <a:gdLst/>
            <a:ahLst/>
            <a:cxnLst/>
            <a:rect l="l" t="t" r="r" b="b"/>
            <a:pathLst>
              <a:path w="149225">
                <a:moveTo>
                  <a:pt x="0" y="0"/>
                </a:moveTo>
                <a:lnTo>
                  <a:pt x="149225" y="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4" name="object 61">
            <a:extLst>
              <a:ext uri="{FF2B5EF4-FFF2-40B4-BE49-F238E27FC236}">
                <a16:creationId xmlns:a16="http://schemas.microsoft.com/office/drawing/2014/main" id="{BB4CCFDD-AADA-008D-3D46-A4D5BD39C99F}"/>
              </a:ext>
            </a:extLst>
          </p:cNvPr>
          <p:cNvSpPr/>
          <p:nvPr/>
        </p:nvSpPr>
        <p:spPr>
          <a:xfrm>
            <a:off x="7202623" y="3470640"/>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5" name="object 62">
            <a:extLst>
              <a:ext uri="{FF2B5EF4-FFF2-40B4-BE49-F238E27FC236}">
                <a16:creationId xmlns:a16="http://schemas.microsoft.com/office/drawing/2014/main" id="{A53D91D4-FB6F-0E2E-B95D-21978E6820A9}"/>
              </a:ext>
            </a:extLst>
          </p:cNvPr>
          <p:cNvSpPr/>
          <p:nvPr/>
        </p:nvSpPr>
        <p:spPr>
          <a:xfrm>
            <a:off x="7077241" y="3520815"/>
            <a:ext cx="245540" cy="91440"/>
          </a:xfrm>
          <a:custGeom>
            <a:avLst/>
            <a:gdLst/>
            <a:ahLst/>
            <a:cxnLst/>
            <a:rect l="l" t="t" r="r" b="b"/>
            <a:pathLst>
              <a:path w="149225">
                <a:moveTo>
                  <a:pt x="0" y="0"/>
                </a:moveTo>
                <a:lnTo>
                  <a:pt x="149225" y="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6" name="object 63">
            <a:extLst>
              <a:ext uri="{FF2B5EF4-FFF2-40B4-BE49-F238E27FC236}">
                <a16:creationId xmlns:a16="http://schemas.microsoft.com/office/drawing/2014/main" id="{177B8EE9-CF18-E81C-5528-B0E7446AF228}"/>
              </a:ext>
            </a:extLst>
          </p:cNvPr>
          <p:cNvSpPr/>
          <p:nvPr/>
        </p:nvSpPr>
        <p:spPr>
          <a:xfrm>
            <a:off x="7160828" y="3470640"/>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7" name="object 64">
            <a:extLst>
              <a:ext uri="{FF2B5EF4-FFF2-40B4-BE49-F238E27FC236}">
                <a16:creationId xmlns:a16="http://schemas.microsoft.com/office/drawing/2014/main" id="{9A779AC3-6B1D-B729-0CB9-DDDBB4DA2371}"/>
              </a:ext>
            </a:extLst>
          </p:cNvPr>
          <p:cNvSpPr/>
          <p:nvPr/>
        </p:nvSpPr>
        <p:spPr>
          <a:xfrm>
            <a:off x="7035447" y="3520815"/>
            <a:ext cx="245540" cy="91440"/>
          </a:xfrm>
          <a:custGeom>
            <a:avLst/>
            <a:gdLst/>
            <a:ahLst/>
            <a:cxnLst/>
            <a:rect l="l" t="t" r="r" b="b"/>
            <a:pathLst>
              <a:path w="149225">
                <a:moveTo>
                  <a:pt x="0" y="0"/>
                </a:moveTo>
                <a:lnTo>
                  <a:pt x="149225" y="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8" name="object 65">
            <a:extLst>
              <a:ext uri="{FF2B5EF4-FFF2-40B4-BE49-F238E27FC236}">
                <a16:creationId xmlns:a16="http://schemas.microsoft.com/office/drawing/2014/main" id="{BD5BAE82-EBBA-656F-0EC2-F86C3B696DD8}"/>
              </a:ext>
            </a:extLst>
          </p:cNvPr>
          <p:cNvSpPr/>
          <p:nvPr/>
        </p:nvSpPr>
        <p:spPr>
          <a:xfrm>
            <a:off x="7098137" y="3470640"/>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69" name="object 66">
            <a:extLst>
              <a:ext uri="{FF2B5EF4-FFF2-40B4-BE49-F238E27FC236}">
                <a16:creationId xmlns:a16="http://schemas.microsoft.com/office/drawing/2014/main" id="{0AB1632B-E28D-12B4-58D0-E1759B141C7F}"/>
              </a:ext>
            </a:extLst>
          </p:cNvPr>
          <p:cNvSpPr/>
          <p:nvPr/>
        </p:nvSpPr>
        <p:spPr>
          <a:xfrm>
            <a:off x="6972755" y="3520815"/>
            <a:ext cx="245540" cy="91440"/>
          </a:xfrm>
          <a:custGeom>
            <a:avLst/>
            <a:gdLst/>
            <a:ahLst/>
            <a:cxnLst/>
            <a:rect l="l" t="t" r="r" b="b"/>
            <a:pathLst>
              <a:path w="149225">
                <a:moveTo>
                  <a:pt x="0" y="0"/>
                </a:moveTo>
                <a:lnTo>
                  <a:pt x="149225" y="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0" name="object 67">
            <a:extLst>
              <a:ext uri="{FF2B5EF4-FFF2-40B4-BE49-F238E27FC236}">
                <a16:creationId xmlns:a16="http://schemas.microsoft.com/office/drawing/2014/main" id="{C14E2BD7-B8FC-3C3C-36A3-CE9567F91674}"/>
              </a:ext>
            </a:extLst>
          </p:cNvPr>
          <p:cNvSpPr/>
          <p:nvPr/>
        </p:nvSpPr>
        <p:spPr>
          <a:xfrm>
            <a:off x="6805579" y="3470640"/>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1" name="object 68">
            <a:extLst>
              <a:ext uri="{FF2B5EF4-FFF2-40B4-BE49-F238E27FC236}">
                <a16:creationId xmlns:a16="http://schemas.microsoft.com/office/drawing/2014/main" id="{04C78C0C-31BC-3458-D19A-14CEC0B3EB7D}"/>
              </a:ext>
            </a:extLst>
          </p:cNvPr>
          <p:cNvSpPr/>
          <p:nvPr/>
        </p:nvSpPr>
        <p:spPr>
          <a:xfrm>
            <a:off x="6680197" y="3520815"/>
            <a:ext cx="245540" cy="91440"/>
          </a:xfrm>
          <a:custGeom>
            <a:avLst/>
            <a:gdLst/>
            <a:ahLst/>
            <a:cxnLst/>
            <a:rect l="l" t="t" r="r" b="b"/>
            <a:pathLst>
              <a:path w="149225">
                <a:moveTo>
                  <a:pt x="0" y="0"/>
                </a:moveTo>
                <a:lnTo>
                  <a:pt x="149225" y="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2" name="object 69">
            <a:extLst>
              <a:ext uri="{FF2B5EF4-FFF2-40B4-BE49-F238E27FC236}">
                <a16:creationId xmlns:a16="http://schemas.microsoft.com/office/drawing/2014/main" id="{78887B0C-A142-3A63-62E0-0DE595A63C70}"/>
              </a:ext>
            </a:extLst>
          </p:cNvPr>
          <p:cNvSpPr/>
          <p:nvPr/>
        </p:nvSpPr>
        <p:spPr>
          <a:xfrm>
            <a:off x="6742887" y="3470640"/>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3" name="object 70">
            <a:extLst>
              <a:ext uri="{FF2B5EF4-FFF2-40B4-BE49-F238E27FC236}">
                <a16:creationId xmlns:a16="http://schemas.microsoft.com/office/drawing/2014/main" id="{F53FEC10-AEE2-41DA-671E-E951F7E0CB1C}"/>
              </a:ext>
            </a:extLst>
          </p:cNvPr>
          <p:cNvSpPr/>
          <p:nvPr/>
        </p:nvSpPr>
        <p:spPr>
          <a:xfrm>
            <a:off x="6617506" y="3520815"/>
            <a:ext cx="245540" cy="91440"/>
          </a:xfrm>
          <a:custGeom>
            <a:avLst/>
            <a:gdLst/>
            <a:ahLst/>
            <a:cxnLst/>
            <a:rect l="l" t="t" r="r" b="b"/>
            <a:pathLst>
              <a:path w="149225">
                <a:moveTo>
                  <a:pt x="0" y="0"/>
                </a:moveTo>
                <a:lnTo>
                  <a:pt x="149225" y="0"/>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4" name="object 71">
            <a:extLst>
              <a:ext uri="{FF2B5EF4-FFF2-40B4-BE49-F238E27FC236}">
                <a16:creationId xmlns:a16="http://schemas.microsoft.com/office/drawing/2014/main" id="{98A76CBA-D0DA-557B-B03A-A74CF2FF363D}"/>
              </a:ext>
            </a:extLst>
          </p:cNvPr>
          <p:cNvSpPr/>
          <p:nvPr/>
        </p:nvSpPr>
        <p:spPr>
          <a:xfrm>
            <a:off x="6053285" y="3394103"/>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5" name="object 72">
            <a:extLst>
              <a:ext uri="{FF2B5EF4-FFF2-40B4-BE49-F238E27FC236}">
                <a16:creationId xmlns:a16="http://schemas.microsoft.com/office/drawing/2014/main" id="{F5E49DD3-8964-C3CC-9DBC-5BEC000B1873}"/>
              </a:ext>
            </a:extLst>
          </p:cNvPr>
          <p:cNvSpPr/>
          <p:nvPr/>
        </p:nvSpPr>
        <p:spPr>
          <a:xfrm>
            <a:off x="5975443" y="3444279"/>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6" name="object 73">
            <a:extLst>
              <a:ext uri="{FF2B5EF4-FFF2-40B4-BE49-F238E27FC236}">
                <a16:creationId xmlns:a16="http://schemas.microsoft.com/office/drawing/2014/main" id="{E32644D1-28E7-5494-8AFE-01CC57DA0F9F}"/>
              </a:ext>
            </a:extLst>
          </p:cNvPr>
          <p:cNvSpPr/>
          <p:nvPr/>
        </p:nvSpPr>
        <p:spPr>
          <a:xfrm>
            <a:off x="6011491" y="3317567"/>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7" name="object 74">
            <a:extLst>
              <a:ext uri="{FF2B5EF4-FFF2-40B4-BE49-F238E27FC236}">
                <a16:creationId xmlns:a16="http://schemas.microsoft.com/office/drawing/2014/main" id="{6B66BFC9-7884-2F2A-35E2-91E025B7135D}"/>
              </a:ext>
            </a:extLst>
          </p:cNvPr>
          <p:cNvSpPr/>
          <p:nvPr/>
        </p:nvSpPr>
        <p:spPr>
          <a:xfrm>
            <a:off x="5933649" y="3367741"/>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8" name="object 75">
            <a:extLst>
              <a:ext uri="{FF2B5EF4-FFF2-40B4-BE49-F238E27FC236}">
                <a16:creationId xmlns:a16="http://schemas.microsoft.com/office/drawing/2014/main" id="{A1546DCB-BEDF-8E7E-79FE-0BA9B7B1ABAD}"/>
              </a:ext>
            </a:extLst>
          </p:cNvPr>
          <p:cNvSpPr/>
          <p:nvPr/>
        </p:nvSpPr>
        <p:spPr>
          <a:xfrm>
            <a:off x="5969697" y="3317567"/>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79" name="object 76">
            <a:extLst>
              <a:ext uri="{FF2B5EF4-FFF2-40B4-BE49-F238E27FC236}">
                <a16:creationId xmlns:a16="http://schemas.microsoft.com/office/drawing/2014/main" id="{DF38C5F1-40B9-CB10-FB76-894280DE187B}"/>
              </a:ext>
            </a:extLst>
          </p:cNvPr>
          <p:cNvSpPr/>
          <p:nvPr/>
        </p:nvSpPr>
        <p:spPr>
          <a:xfrm>
            <a:off x="5891855" y="3367741"/>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0" name="object 77">
            <a:extLst>
              <a:ext uri="{FF2B5EF4-FFF2-40B4-BE49-F238E27FC236}">
                <a16:creationId xmlns:a16="http://schemas.microsoft.com/office/drawing/2014/main" id="{C6882106-5533-9CB6-75AE-96D2B471085A}"/>
              </a:ext>
            </a:extLst>
          </p:cNvPr>
          <p:cNvSpPr/>
          <p:nvPr/>
        </p:nvSpPr>
        <p:spPr>
          <a:xfrm>
            <a:off x="5468167" y="3183627"/>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1" name="object 78">
            <a:extLst>
              <a:ext uri="{FF2B5EF4-FFF2-40B4-BE49-F238E27FC236}">
                <a16:creationId xmlns:a16="http://schemas.microsoft.com/office/drawing/2014/main" id="{EA6E6767-3BB3-EAFF-2201-8C161C8E6243}"/>
              </a:ext>
            </a:extLst>
          </p:cNvPr>
          <p:cNvSpPr/>
          <p:nvPr/>
        </p:nvSpPr>
        <p:spPr>
          <a:xfrm>
            <a:off x="5411223" y="3233801"/>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2" name="object 79">
            <a:extLst>
              <a:ext uri="{FF2B5EF4-FFF2-40B4-BE49-F238E27FC236}">
                <a16:creationId xmlns:a16="http://schemas.microsoft.com/office/drawing/2014/main" id="{27DBFC0A-859D-ABD7-3C55-F2B66B73F5FD}"/>
              </a:ext>
            </a:extLst>
          </p:cNvPr>
          <p:cNvSpPr/>
          <p:nvPr/>
        </p:nvSpPr>
        <p:spPr>
          <a:xfrm>
            <a:off x="5300991" y="3126223"/>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3" name="object 80">
            <a:extLst>
              <a:ext uri="{FF2B5EF4-FFF2-40B4-BE49-F238E27FC236}">
                <a16:creationId xmlns:a16="http://schemas.microsoft.com/office/drawing/2014/main" id="{C5BD268B-ADFE-EB3D-1A6A-2F8E0517DC14}"/>
              </a:ext>
            </a:extLst>
          </p:cNvPr>
          <p:cNvSpPr/>
          <p:nvPr/>
        </p:nvSpPr>
        <p:spPr>
          <a:xfrm>
            <a:off x="5223149" y="3157263"/>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4" name="object 81">
            <a:extLst>
              <a:ext uri="{FF2B5EF4-FFF2-40B4-BE49-F238E27FC236}">
                <a16:creationId xmlns:a16="http://schemas.microsoft.com/office/drawing/2014/main" id="{F8BB186B-6E3D-D5C4-A01E-5CB5B3EC436B}"/>
              </a:ext>
            </a:extLst>
          </p:cNvPr>
          <p:cNvSpPr/>
          <p:nvPr/>
        </p:nvSpPr>
        <p:spPr>
          <a:xfrm>
            <a:off x="5259197" y="3049687"/>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5" name="object 82">
            <a:extLst>
              <a:ext uri="{FF2B5EF4-FFF2-40B4-BE49-F238E27FC236}">
                <a16:creationId xmlns:a16="http://schemas.microsoft.com/office/drawing/2014/main" id="{1A651CB6-6AB7-E2ED-03C8-176BBB9C73EF}"/>
              </a:ext>
            </a:extLst>
          </p:cNvPr>
          <p:cNvSpPr/>
          <p:nvPr/>
        </p:nvSpPr>
        <p:spPr>
          <a:xfrm>
            <a:off x="5181356" y="3099861"/>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6" name="object 83">
            <a:extLst>
              <a:ext uri="{FF2B5EF4-FFF2-40B4-BE49-F238E27FC236}">
                <a16:creationId xmlns:a16="http://schemas.microsoft.com/office/drawing/2014/main" id="{A9060138-D676-34CA-3146-66A104E38340}"/>
              </a:ext>
            </a:extLst>
          </p:cNvPr>
          <p:cNvSpPr/>
          <p:nvPr/>
        </p:nvSpPr>
        <p:spPr>
          <a:xfrm>
            <a:off x="5238300" y="2992283"/>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7" name="object 84">
            <a:extLst>
              <a:ext uri="{FF2B5EF4-FFF2-40B4-BE49-F238E27FC236}">
                <a16:creationId xmlns:a16="http://schemas.microsoft.com/office/drawing/2014/main" id="{6E872912-90A6-3577-09A7-945F9E129FF3}"/>
              </a:ext>
            </a:extLst>
          </p:cNvPr>
          <p:cNvSpPr/>
          <p:nvPr/>
        </p:nvSpPr>
        <p:spPr>
          <a:xfrm>
            <a:off x="5206755" y="3063560"/>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8" name="object 85">
            <a:extLst>
              <a:ext uri="{FF2B5EF4-FFF2-40B4-BE49-F238E27FC236}">
                <a16:creationId xmlns:a16="http://schemas.microsoft.com/office/drawing/2014/main" id="{5DEB4C79-759F-55FD-9D83-3720C0B6E01D}"/>
              </a:ext>
            </a:extLst>
          </p:cNvPr>
          <p:cNvSpPr/>
          <p:nvPr/>
        </p:nvSpPr>
        <p:spPr>
          <a:xfrm>
            <a:off x="5238300" y="3049687"/>
            <a:ext cx="0" cy="91440"/>
          </a:xfrm>
          <a:custGeom>
            <a:avLst/>
            <a:gdLst/>
            <a:ahLst/>
            <a:cxnLst/>
            <a:rect l="l" t="t" r="r" b="b"/>
            <a:pathLst>
              <a:path h="91439">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89" name="object 86">
            <a:extLst>
              <a:ext uri="{FF2B5EF4-FFF2-40B4-BE49-F238E27FC236}">
                <a16:creationId xmlns:a16="http://schemas.microsoft.com/office/drawing/2014/main" id="{FECAD378-DFA2-938A-4BCC-540B7E5904EF}"/>
              </a:ext>
            </a:extLst>
          </p:cNvPr>
          <p:cNvSpPr/>
          <p:nvPr/>
        </p:nvSpPr>
        <p:spPr>
          <a:xfrm>
            <a:off x="5206755" y="3099861"/>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0" name="object 87">
            <a:extLst>
              <a:ext uri="{FF2B5EF4-FFF2-40B4-BE49-F238E27FC236}">
                <a16:creationId xmlns:a16="http://schemas.microsoft.com/office/drawing/2014/main" id="{6D8F5C49-DC7C-7E5F-EE0B-50A4424078D9}"/>
              </a:ext>
            </a:extLst>
          </p:cNvPr>
          <p:cNvSpPr/>
          <p:nvPr/>
        </p:nvSpPr>
        <p:spPr>
          <a:xfrm>
            <a:off x="5196507" y="2992283"/>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1" name="object 88">
            <a:extLst>
              <a:ext uri="{FF2B5EF4-FFF2-40B4-BE49-F238E27FC236}">
                <a16:creationId xmlns:a16="http://schemas.microsoft.com/office/drawing/2014/main" id="{B6EFBC9E-05CB-81F8-3605-7C82582D2DA2}"/>
              </a:ext>
            </a:extLst>
          </p:cNvPr>
          <p:cNvSpPr/>
          <p:nvPr/>
        </p:nvSpPr>
        <p:spPr>
          <a:xfrm>
            <a:off x="5118665" y="3042459"/>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2" name="object 89">
            <a:extLst>
              <a:ext uri="{FF2B5EF4-FFF2-40B4-BE49-F238E27FC236}">
                <a16:creationId xmlns:a16="http://schemas.microsoft.com/office/drawing/2014/main" id="{AC92937D-F70F-5303-0037-F31FADD1308A}"/>
              </a:ext>
            </a:extLst>
          </p:cNvPr>
          <p:cNvSpPr/>
          <p:nvPr/>
        </p:nvSpPr>
        <p:spPr>
          <a:xfrm>
            <a:off x="4486007" y="2954015"/>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3" name="object 90">
            <a:extLst>
              <a:ext uri="{FF2B5EF4-FFF2-40B4-BE49-F238E27FC236}">
                <a16:creationId xmlns:a16="http://schemas.microsoft.com/office/drawing/2014/main" id="{269C121A-DF86-E1BC-40AC-029BEA71D4E7}"/>
              </a:ext>
            </a:extLst>
          </p:cNvPr>
          <p:cNvSpPr/>
          <p:nvPr/>
        </p:nvSpPr>
        <p:spPr>
          <a:xfrm>
            <a:off x="4444936" y="2985055"/>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4" name="object 91">
            <a:extLst>
              <a:ext uri="{FF2B5EF4-FFF2-40B4-BE49-F238E27FC236}">
                <a16:creationId xmlns:a16="http://schemas.microsoft.com/office/drawing/2014/main" id="{3F9F37B3-D25F-C099-0863-C056DE98EF73}"/>
              </a:ext>
            </a:extLst>
          </p:cNvPr>
          <p:cNvSpPr/>
          <p:nvPr/>
        </p:nvSpPr>
        <p:spPr>
          <a:xfrm>
            <a:off x="4465109" y="2853083"/>
            <a:ext cx="0" cy="91440"/>
          </a:xfrm>
          <a:custGeom>
            <a:avLst/>
            <a:gdLst/>
            <a:ahLst/>
            <a:cxnLst/>
            <a:rect l="l" t="t" r="r" b="b"/>
            <a:pathLst>
              <a:path h="149225">
                <a:moveTo>
                  <a:pt x="0" y="0"/>
                </a:moveTo>
                <a:lnTo>
                  <a:pt x="0" y="149225"/>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5" name="object 92">
            <a:extLst>
              <a:ext uri="{FF2B5EF4-FFF2-40B4-BE49-F238E27FC236}">
                <a16:creationId xmlns:a16="http://schemas.microsoft.com/office/drawing/2014/main" id="{E76B2A1A-C1AF-8CE2-0F0F-544F673E646C}"/>
              </a:ext>
            </a:extLst>
          </p:cNvPr>
          <p:cNvSpPr/>
          <p:nvPr/>
        </p:nvSpPr>
        <p:spPr>
          <a:xfrm>
            <a:off x="4408163" y="2967888"/>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6" name="object 93">
            <a:extLst>
              <a:ext uri="{FF2B5EF4-FFF2-40B4-BE49-F238E27FC236}">
                <a16:creationId xmlns:a16="http://schemas.microsoft.com/office/drawing/2014/main" id="{045CF473-2C80-CF11-6901-F2507A8C9AC9}"/>
              </a:ext>
            </a:extLst>
          </p:cNvPr>
          <p:cNvSpPr/>
          <p:nvPr/>
        </p:nvSpPr>
        <p:spPr>
          <a:xfrm>
            <a:off x="4444212" y="2800940"/>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7" name="object 94">
            <a:extLst>
              <a:ext uri="{FF2B5EF4-FFF2-40B4-BE49-F238E27FC236}">
                <a16:creationId xmlns:a16="http://schemas.microsoft.com/office/drawing/2014/main" id="{265AF6E9-2661-B4D1-407C-3BD6E22B3633}"/>
              </a:ext>
            </a:extLst>
          </p:cNvPr>
          <p:cNvSpPr/>
          <p:nvPr/>
        </p:nvSpPr>
        <p:spPr>
          <a:xfrm>
            <a:off x="4419017" y="2872217"/>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8" name="object 95">
            <a:extLst>
              <a:ext uri="{FF2B5EF4-FFF2-40B4-BE49-F238E27FC236}">
                <a16:creationId xmlns:a16="http://schemas.microsoft.com/office/drawing/2014/main" id="{1D2B32B0-1895-2FBA-51A9-299EDB897B0A}"/>
              </a:ext>
            </a:extLst>
          </p:cNvPr>
          <p:cNvSpPr/>
          <p:nvPr/>
        </p:nvSpPr>
        <p:spPr>
          <a:xfrm>
            <a:off x="4444212" y="2800940"/>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9" name="object 96">
            <a:extLst>
              <a:ext uri="{FF2B5EF4-FFF2-40B4-BE49-F238E27FC236}">
                <a16:creationId xmlns:a16="http://schemas.microsoft.com/office/drawing/2014/main" id="{0D17D097-A01B-454F-E569-EB35E42F585F}"/>
              </a:ext>
            </a:extLst>
          </p:cNvPr>
          <p:cNvSpPr/>
          <p:nvPr/>
        </p:nvSpPr>
        <p:spPr>
          <a:xfrm>
            <a:off x="4385419" y="2872217"/>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0" name="object 97">
            <a:extLst>
              <a:ext uri="{FF2B5EF4-FFF2-40B4-BE49-F238E27FC236}">
                <a16:creationId xmlns:a16="http://schemas.microsoft.com/office/drawing/2014/main" id="{50A130EF-54F9-C6EB-3F44-42902E4519E0}"/>
              </a:ext>
            </a:extLst>
          </p:cNvPr>
          <p:cNvSpPr/>
          <p:nvPr/>
        </p:nvSpPr>
        <p:spPr>
          <a:xfrm>
            <a:off x="4423315" y="2800940"/>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1" name="object 98">
            <a:extLst>
              <a:ext uri="{FF2B5EF4-FFF2-40B4-BE49-F238E27FC236}">
                <a16:creationId xmlns:a16="http://schemas.microsoft.com/office/drawing/2014/main" id="{1F86CDF6-3A5A-56C3-CDFA-445D5C1730E5}"/>
              </a:ext>
            </a:extLst>
          </p:cNvPr>
          <p:cNvSpPr/>
          <p:nvPr/>
        </p:nvSpPr>
        <p:spPr>
          <a:xfrm>
            <a:off x="4364523" y="2872217"/>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2" name="object 99">
            <a:extLst>
              <a:ext uri="{FF2B5EF4-FFF2-40B4-BE49-F238E27FC236}">
                <a16:creationId xmlns:a16="http://schemas.microsoft.com/office/drawing/2014/main" id="{6BA8A98B-0C1C-8B50-38B0-D28C207BE58B}"/>
              </a:ext>
            </a:extLst>
          </p:cNvPr>
          <p:cNvSpPr/>
          <p:nvPr/>
        </p:nvSpPr>
        <p:spPr>
          <a:xfrm>
            <a:off x="4402419" y="2800940"/>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3" name="object 100">
            <a:extLst>
              <a:ext uri="{FF2B5EF4-FFF2-40B4-BE49-F238E27FC236}">
                <a16:creationId xmlns:a16="http://schemas.microsoft.com/office/drawing/2014/main" id="{B3D28456-1B85-F27B-4E2D-357D12CC21A4}"/>
              </a:ext>
            </a:extLst>
          </p:cNvPr>
          <p:cNvSpPr/>
          <p:nvPr/>
        </p:nvSpPr>
        <p:spPr>
          <a:xfrm>
            <a:off x="4375376" y="2872217"/>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4" name="object 101">
            <a:extLst>
              <a:ext uri="{FF2B5EF4-FFF2-40B4-BE49-F238E27FC236}">
                <a16:creationId xmlns:a16="http://schemas.microsoft.com/office/drawing/2014/main" id="{367BB8F7-C86C-CD33-C2B1-3B83CBE214BD}"/>
              </a:ext>
            </a:extLst>
          </p:cNvPr>
          <p:cNvSpPr/>
          <p:nvPr/>
        </p:nvSpPr>
        <p:spPr>
          <a:xfrm>
            <a:off x="4360624" y="2741569"/>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5" name="object 102">
            <a:extLst>
              <a:ext uri="{FF2B5EF4-FFF2-40B4-BE49-F238E27FC236}">
                <a16:creationId xmlns:a16="http://schemas.microsoft.com/office/drawing/2014/main" id="{6CB8D1E4-B83F-EEE0-B87D-8127CAE69973}"/>
              </a:ext>
            </a:extLst>
          </p:cNvPr>
          <p:cNvSpPr/>
          <p:nvPr/>
        </p:nvSpPr>
        <p:spPr>
          <a:xfrm>
            <a:off x="4308181" y="2793712"/>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6" name="object 103">
            <a:extLst>
              <a:ext uri="{FF2B5EF4-FFF2-40B4-BE49-F238E27FC236}">
                <a16:creationId xmlns:a16="http://schemas.microsoft.com/office/drawing/2014/main" id="{9B0FB576-2710-1C95-840D-856D580D75E9}"/>
              </a:ext>
            </a:extLst>
          </p:cNvPr>
          <p:cNvSpPr/>
          <p:nvPr/>
        </p:nvSpPr>
        <p:spPr>
          <a:xfrm>
            <a:off x="3817301" y="2686135"/>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7" name="object 104">
            <a:extLst>
              <a:ext uri="{FF2B5EF4-FFF2-40B4-BE49-F238E27FC236}">
                <a16:creationId xmlns:a16="http://schemas.microsoft.com/office/drawing/2014/main" id="{37CF7E4D-05FE-FFD2-EA86-1983C183240D}"/>
              </a:ext>
            </a:extLst>
          </p:cNvPr>
          <p:cNvSpPr/>
          <p:nvPr/>
        </p:nvSpPr>
        <p:spPr>
          <a:xfrm>
            <a:off x="3739460" y="2736309"/>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8" name="object 105">
            <a:extLst>
              <a:ext uri="{FF2B5EF4-FFF2-40B4-BE49-F238E27FC236}">
                <a16:creationId xmlns:a16="http://schemas.microsoft.com/office/drawing/2014/main" id="{3D22E73B-B59B-1AF0-F112-DE4C0402FAAF}"/>
              </a:ext>
            </a:extLst>
          </p:cNvPr>
          <p:cNvSpPr/>
          <p:nvPr/>
        </p:nvSpPr>
        <p:spPr>
          <a:xfrm>
            <a:off x="3754611" y="2686135"/>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9" name="object 106">
            <a:extLst>
              <a:ext uri="{FF2B5EF4-FFF2-40B4-BE49-F238E27FC236}">
                <a16:creationId xmlns:a16="http://schemas.microsoft.com/office/drawing/2014/main" id="{9EFF451D-CC34-6319-F593-5B8F2CA55E31}"/>
              </a:ext>
            </a:extLst>
          </p:cNvPr>
          <p:cNvSpPr/>
          <p:nvPr/>
        </p:nvSpPr>
        <p:spPr>
          <a:xfrm>
            <a:off x="3697665" y="2736309"/>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0" name="object 107">
            <a:extLst>
              <a:ext uri="{FF2B5EF4-FFF2-40B4-BE49-F238E27FC236}">
                <a16:creationId xmlns:a16="http://schemas.microsoft.com/office/drawing/2014/main" id="{7A555855-E969-9C03-14B8-9E58E3347E76}"/>
              </a:ext>
            </a:extLst>
          </p:cNvPr>
          <p:cNvSpPr/>
          <p:nvPr/>
        </p:nvSpPr>
        <p:spPr>
          <a:xfrm>
            <a:off x="3733713" y="2667000"/>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1" name="object 108">
            <a:extLst>
              <a:ext uri="{FF2B5EF4-FFF2-40B4-BE49-F238E27FC236}">
                <a16:creationId xmlns:a16="http://schemas.microsoft.com/office/drawing/2014/main" id="{F7816823-84BD-7C8E-6F14-DB45E4DF4466}"/>
              </a:ext>
            </a:extLst>
          </p:cNvPr>
          <p:cNvSpPr/>
          <p:nvPr/>
        </p:nvSpPr>
        <p:spPr>
          <a:xfrm>
            <a:off x="3681271" y="2717175"/>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2" name="object 109">
            <a:extLst>
              <a:ext uri="{FF2B5EF4-FFF2-40B4-BE49-F238E27FC236}">
                <a16:creationId xmlns:a16="http://schemas.microsoft.com/office/drawing/2014/main" id="{86F5D6F4-3746-DF0D-F7D1-3BF944B2882F}"/>
              </a:ext>
            </a:extLst>
          </p:cNvPr>
          <p:cNvSpPr/>
          <p:nvPr/>
        </p:nvSpPr>
        <p:spPr>
          <a:xfrm>
            <a:off x="3712816" y="2546935"/>
            <a:ext cx="0" cy="91440"/>
          </a:xfrm>
          <a:custGeom>
            <a:avLst/>
            <a:gdLst/>
            <a:ahLst/>
            <a:cxnLst/>
            <a:rect l="l" t="t" r="r" b="b"/>
            <a:pathLst>
              <a:path h="149225">
                <a:moveTo>
                  <a:pt x="0" y="0"/>
                </a:moveTo>
                <a:lnTo>
                  <a:pt x="0" y="149225"/>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3" name="object 110">
            <a:extLst>
              <a:ext uri="{FF2B5EF4-FFF2-40B4-BE49-F238E27FC236}">
                <a16:creationId xmlns:a16="http://schemas.microsoft.com/office/drawing/2014/main" id="{0CA39C2A-AC82-B333-DF67-AA16FFC74E83}"/>
              </a:ext>
            </a:extLst>
          </p:cNvPr>
          <p:cNvSpPr/>
          <p:nvPr/>
        </p:nvSpPr>
        <p:spPr>
          <a:xfrm>
            <a:off x="3660372" y="2621503"/>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4" name="object 111">
            <a:extLst>
              <a:ext uri="{FF2B5EF4-FFF2-40B4-BE49-F238E27FC236}">
                <a16:creationId xmlns:a16="http://schemas.microsoft.com/office/drawing/2014/main" id="{6B26A4AD-3164-1C97-689E-CE8AFE2328D4}"/>
              </a:ext>
            </a:extLst>
          </p:cNvPr>
          <p:cNvSpPr/>
          <p:nvPr/>
        </p:nvSpPr>
        <p:spPr>
          <a:xfrm>
            <a:off x="3691919" y="2508665"/>
            <a:ext cx="0" cy="91440"/>
          </a:xfrm>
          <a:custGeom>
            <a:avLst/>
            <a:gdLst/>
            <a:ahLst/>
            <a:cxnLst/>
            <a:rect l="l" t="t" r="r" b="b"/>
            <a:pathLst>
              <a:path h="149225">
                <a:moveTo>
                  <a:pt x="0" y="0"/>
                </a:moveTo>
                <a:lnTo>
                  <a:pt x="0" y="149225"/>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5" name="object 112">
            <a:extLst>
              <a:ext uri="{FF2B5EF4-FFF2-40B4-BE49-F238E27FC236}">
                <a16:creationId xmlns:a16="http://schemas.microsoft.com/office/drawing/2014/main" id="{D668287F-9BA7-DBB4-A0DF-57C95AB3D1EA}"/>
              </a:ext>
            </a:extLst>
          </p:cNvPr>
          <p:cNvSpPr/>
          <p:nvPr/>
        </p:nvSpPr>
        <p:spPr>
          <a:xfrm>
            <a:off x="3660372" y="2583235"/>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6" name="object 113">
            <a:extLst>
              <a:ext uri="{FF2B5EF4-FFF2-40B4-BE49-F238E27FC236}">
                <a16:creationId xmlns:a16="http://schemas.microsoft.com/office/drawing/2014/main" id="{28877CB5-955D-4C94-4E67-1CB2FADEA13E}"/>
              </a:ext>
            </a:extLst>
          </p:cNvPr>
          <p:cNvSpPr/>
          <p:nvPr/>
        </p:nvSpPr>
        <p:spPr>
          <a:xfrm>
            <a:off x="3671023" y="2470397"/>
            <a:ext cx="0" cy="91440"/>
          </a:xfrm>
          <a:custGeom>
            <a:avLst/>
            <a:gdLst/>
            <a:ahLst/>
            <a:cxnLst/>
            <a:rect l="l" t="t" r="r" b="b"/>
            <a:pathLst>
              <a:path h="149225">
                <a:moveTo>
                  <a:pt x="0" y="0"/>
                </a:moveTo>
                <a:lnTo>
                  <a:pt x="0" y="149225"/>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7" name="object 114">
            <a:extLst>
              <a:ext uri="{FF2B5EF4-FFF2-40B4-BE49-F238E27FC236}">
                <a16:creationId xmlns:a16="http://schemas.microsoft.com/office/drawing/2014/main" id="{DD4F9A0F-98D2-23DB-F621-C2E2A6E31142}"/>
              </a:ext>
            </a:extLst>
          </p:cNvPr>
          <p:cNvSpPr/>
          <p:nvPr/>
        </p:nvSpPr>
        <p:spPr>
          <a:xfrm>
            <a:off x="3618579" y="2544967"/>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8" name="object 115">
            <a:extLst>
              <a:ext uri="{FF2B5EF4-FFF2-40B4-BE49-F238E27FC236}">
                <a16:creationId xmlns:a16="http://schemas.microsoft.com/office/drawing/2014/main" id="{01B353C9-EC2B-2F53-4FEF-BF7DB99644E6}"/>
              </a:ext>
            </a:extLst>
          </p:cNvPr>
          <p:cNvSpPr/>
          <p:nvPr/>
        </p:nvSpPr>
        <p:spPr>
          <a:xfrm>
            <a:off x="3629228" y="2437388"/>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9" name="object 116">
            <a:extLst>
              <a:ext uri="{FF2B5EF4-FFF2-40B4-BE49-F238E27FC236}">
                <a16:creationId xmlns:a16="http://schemas.microsoft.com/office/drawing/2014/main" id="{BA6CD2B3-5B75-5CB0-B97C-CD79172BBBAC}"/>
              </a:ext>
            </a:extLst>
          </p:cNvPr>
          <p:cNvSpPr/>
          <p:nvPr/>
        </p:nvSpPr>
        <p:spPr>
          <a:xfrm>
            <a:off x="3597683" y="2487563"/>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0" name="object 117">
            <a:extLst>
              <a:ext uri="{FF2B5EF4-FFF2-40B4-BE49-F238E27FC236}">
                <a16:creationId xmlns:a16="http://schemas.microsoft.com/office/drawing/2014/main" id="{0CAAB088-6BB7-FFB5-BE5F-1B8500251DB6}"/>
              </a:ext>
            </a:extLst>
          </p:cNvPr>
          <p:cNvSpPr/>
          <p:nvPr/>
        </p:nvSpPr>
        <p:spPr>
          <a:xfrm>
            <a:off x="3023213" y="2322583"/>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1" name="object 118">
            <a:extLst>
              <a:ext uri="{FF2B5EF4-FFF2-40B4-BE49-F238E27FC236}">
                <a16:creationId xmlns:a16="http://schemas.microsoft.com/office/drawing/2014/main" id="{3D89C860-AA90-4C6E-B45B-ED42A7EFA15E}"/>
              </a:ext>
            </a:extLst>
          </p:cNvPr>
          <p:cNvSpPr/>
          <p:nvPr/>
        </p:nvSpPr>
        <p:spPr>
          <a:xfrm>
            <a:off x="2970771" y="2372759"/>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2" name="object 119">
            <a:extLst>
              <a:ext uri="{FF2B5EF4-FFF2-40B4-BE49-F238E27FC236}">
                <a16:creationId xmlns:a16="http://schemas.microsoft.com/office/drawing/2014/main" id="{AF2E4688-6DAD-142A-5304-5CAAFB360636}"/>
              </a:ext>
            </a:extLst>
          </p:cNvPr>
          <p:cNvSpPr/>
          <p:nvPr/>
        </p:nvSpPr>
        <p:spPr>
          <a:xfrm>
            <a:off x="2981419" y="2246045"/>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3" name="object 120">
            <a:extLst>
              <a:ext uri="{FF2B5EF4-FFF2-40B4-BE49-F238E27FC236}">
                <a16:creationId xmlns:a16="http://schemas.microsoft.com/office/drawing/2014/main" id="{B1D584F9-6367-3984-13BD-CFDBB6C3F520}"/>
              </a:ext>
            </a:extLst>
          </p:cNvPr>
          <p:cNvSpPr/>
          <p:nvPr/>
        </p:nvSpPr>
        <p:spPr>
          <a:xfrm>
            <a:off x="2928977" y="2296220"/>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4" name="object 121">
            <a:extLst>
              <a:ext uri="{FF2B5EF4-FFF2-40B4-BE49-F238E27FC236}">
                <a16:creationId xmlns:a16="http://schemas.microsoft.com/office/drawing/2014/main" id="{83CFD6AB-8400-2CE8-28FD-6805B3AA399A}"/>
              </a:ext>
            </a:extLst>
          </p:cNvPr>
          <p:cNvSpPr/>
          <p:nvPr/>
        </p:nvSpPr>
        <p:spPr>
          <a:xfrm>
            <a:off x="2960523" y="2246045"/>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5" name="object 122">
            <a:extLst>
              <a:ext uri="{FF2B5EF4-FFF2-40B4-BE49-F238E27FC236}">
                <a16:creationId xmlns:a16="http://schemas.microsoft.com/office/drawing/2014/main" id="{BD5847AC-521A-791F-33E6-171913EC3892}"/>
              </a:ext>
            </a:extLst>
          </p:cNvPr>
          <p:cNvSpPr/>
          <p:nvPr/>
        </p:nvSpPr>
        <p:spPr>
          <a:xfrm>
            <a:off x="2908079" y="2296220"/>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6" name="object 123">
            <a:extLst>
              <a:ext uri="{FF2B5EF4-FFF2-40B4-BE49-F238E27FC236}">
                <a16:creationId xmlns:a16="http://schemas.microsoft.com/office/drawing/2014/main" id="{B57E28EB-976D-760E-7E47-7EB3FDD643B5}"/>
              </a:ext>
            </a:extLst>
          </p:cNvPr>
          <p:cNvSpPr/>
          <p:nvPr/>
        </p:nvSpPr>
        <p:spPr>
          <a:xfrm>
            <a:off x="2939625" y="2112105"/>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7" name="object 124">
            <a:extLst>
              <a:ext uri="{FF2B5EF4-FFF2-40B4-BE49-F238E27FC236}">
                <a16:creationId xmlns:a16="http://schemas.microsoft.com/office/drawing/2014/main" id="{C58E118B-B240-4801-5209-C892266B9161}"/>
              </a:ext>
            </a:extLst>
          </p:cNvPr>
          <p:cNvSpPr/>
          <p:nvPr/>
        </p:nvSpPr>
        <p:spPr>
          <a:xfrm>
            <a:off x="2887183" y="2162280"/>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8" name="object 125">
            <a:extLst>
              <a:ext uri="{FF2B5EF4-FFF2-40B4-BE49-F238E27FC236}">
                <a16:creationId xmlns:a16="http://schemas.microsoft.com/office/drawing/2014/main" id="{A6BCEFFF-A014-1FA1-85CC-28E48418528F}"/>
              </a:ext>
            </a:extLst>
          </p:cNvPr>
          <p:cNvSpPr/>
          <p:nvPr/>
        </p:nvSpPr>
        <p:spPr>
          <a:xfrm>
            <a:off x="2918728" y="2073837"/>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9" name="object 126">
            <a:extLst>
              <a:ext uri="{FF2B5EF4-FFF2-40B4-BE49-F238E27FC236}">
                <a16:creationId xmlns:a16="http://schemas.microsoft.com/office/drawing/2014/main" id="{477AD9F2-A586-AF5A-38E7-3B1AE82DA187}"/>
              </a:ext>
            </a:extLst>
          </p:cNvPr>
          <p:cNvSpPr/>
          <p:nvPr/>
        </p:nvSpPr>
        <p:spPr>
          <a:xfrm>
            <a:off x="2866287" y="2145115"/>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0" name="object 127">
            <a:extLst>
              <a:ext uri="{FF2B5EF4-FFF2-40B4-BE49-F238E27FC236}">
                <a16:creationId xmlns:a16="http://schemas.microsoft.com/office/drawing/2014/main" id="{03499897-E04F-C623-519B-F42DD02C6D90}"/>
              </a:ext>
            </a:extLst>
          </p:cNvPr>
          <p:cNvSpPr/>
          <p:nvPr/>
        </p:nvSpPr>
        <p:spPr>
          <a:xfrm>
            <a:off x="2772449" y="1959031"/>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1" name="object 128">
            <a:extLst>
              <a:ext uri="{FF2B5EF4-FFF2-40B4-BE49-F238E27FC236}">
                <a16:creationId xmlns:a16="http://schemas.microsoft.com/office/drawing/2014/main" id="{2CEAC5C7-7343-D97F-B00F-8A2AD221EDEB}"/>
              </a:ext>
            </a:extLst>
          </p:cNvPr>
          <p:cNvSpPr/>
          <p:nvPr/>
        </p:nvSpPr>
        <p:spPr>
          <a:xfrm>
            <a:off x="2720007" y="2020783"/>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2" name="object 129">
            <a:extLst>
              <a:ext uri="{FF2B5EF4-FFF2-40B4-BE49-F238E27FC236}">
                <a16:creationId xmlns:a16="http://schemas.microsoft.com/office/drawing/2014/main" id="{C3A2BC99-C6FE-F043-0200-67652DA0E093}"/>
              </a:ext>
            </a:extLst>
          </p:cNvPr>
          <p:cNvSpPr/>
          <p:nvPr/>
        </p:nvSpPr>
        <p:spPr>
          <a:xfrm>
            <a:off x="2605272" y="1888928"/>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3" name="object 130">
            <a:extLst>
              <a:ext uri="{FF2B5EF4-FFF2-40B4-BE49-F238E27FC236}">
                <a16:creationId xmlns:a16="http://schemas.microsoft.com/office/drawing/2014/main" id="{2534A1B5-AB1F-54F4-672F-ECE703964CB8}"/>
              </a:ext>
            </a:extLst>
          </p:cNvPr>
          <p:cNvSpPr/>
          <p:nvPr/>
        </p:nvSpPr>
        <p:spPr>
          <a:xfrm>
            <a:off x="2527431" y="1941071"/>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4" name="object 131">
            <a:extLst>
              <a:ext uri="{FF2B5EF4-FFF2-40B4-BE49-F238E27FC236}">
                <a16:creationId xmlns:a16="http://schemas.microsoft.com/office/drawing/2014/main" id="{94CA69E2-A1EB-DC4C-F757-B5EC9D43E681}"/>
              </a:ext>
            </a:extLst>
          </p:cNvPr>
          <p:cNvSpPr/>
          <p:nvPr/>
        </p:nvSpPr>
        <p:spPr>
          <a:xfrm>
            <a:off x="2291817" y="1825091"/>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5" name="object 132">
            <a:extLst>
              <a:ext uri="{FF2B5EF4-FFF2-40B4-BE49-F238E27FC236}">
                <a16:creationId xmlns:a16="http://schemas.microsoft.com/office/drawing/2014/main" id="{A0218044-5F92-B788-B480-9CDCC0DA7D2F}"/>
              </a:ext>
            </a:extLst>
          </p:cNvPr>
          <p:cNvSpPr/>
          <p:nvPr/>
        </p:nvSpPr>
        <p:spPr>
          <a:xfrm>
            <a:off x="2239373" y="1896368"/>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6" name="object 133">
            <a:extLst>
              <a:ext uri="{FF2B5EF4-FFF2-40B4-BE49-F238E27FC236}">
                <a16:creationId xmlns:a16="http://schemas.microsoft.com/office/drawing/2014/main" id="{1CED1FBD-2C12-9DEE-25D7-0EC74423A0E5}"/>
              </a:ext>
            </a:extLst>
          </p:cNvPr>
          <p:cNvSpPr/>
          <p:nvPr/>
        </p:nvSpPr>
        <p:spPr>
          <a:xfrm>
            <a:off x="2250023" y="1825091"/>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7" name="object 134">
            <a:extLst>
              <a:ext uri="{FF2B5EF4-FFF2-40B4-BE49-F238E27FC236}">
                <a16:creationId xmlns:a16="http://schemas.microsoft.com/office/drawing/2014/main" id="{F190943A-6CB0-9188-26B8-AEB2396F7F69}"/>
              </a:ext>
            </a:extLst>
          </p:cNvPr>
          <p:cNvSpPr/>
          <p:nvPr/>
        </p:nvSpPr>
        <p:spPr>
          <a:xfrm>
            <a:off x="2197579" y="1896368"/>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8" name="object 135">
            <a:extLst>
              <a:ext uri="{FF2B5EF4-FFF2-40B4-BE49-F238E27FC236}">
                <a16:creationId xmlns:a16="http://schemas.microsoft.com/office/drawing/2014/main" id="{2C8426F0-55FE-8D1C-FA4B-ECF37A6748C4}"/>
              </a:ext>
            </a:extLst>
          </p:cNvPr>
          <p:cNvSpPr/>
          <p:nvPr/>
        </p:nvSpPr>
        <p:spPr>
          <a:xfrm>
            <a:off x="2229127" y="1743295"/>
            <a:ext cx="0" cy="91440"/>
          </a:xfrm>
          <a:custGeom>
            <a:avLst/>
            <a:gdLst/>
            <a:ahLst/>
            <a:cxnLst/>
            <a:rect l="l" t="t" r="r" b="b"/>
            <a:pathLst>
              <a:path h="149225">
                <a:moveTo>
                  <a:pt x="0" y="0"/>
                </a:moveTo>
                <a:lnTo>
                  <a:pt x="0" y="149225"/>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9" name="object 136">
            <a:extLst>
              <a:ext uri="{FF2B5EF4-FFF2-40B4-BE49-F238E27FC236}">
                <a16:creationId xmlns:a16="http://schemas.microsoft.com/office/drawing/2014/main" id="{F0D6BE76-D012-A50C-16A2-7F484841A4A4}"/>
              </a:ext>
            </a:extLst>
          </p:cNvPr>
          <p:cNvSpPr/>
          <p:nvPr/>
        </p:nvSpPr>
        <p:spPr>
          <a:xfrm>
            <a:off x="2176683" y="1858100"/>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0" name="object 137">
            <a:extLst>
              <a:ext uri="{FF2B5EF4-FFF2-40B4-BE49-F238E27FC236}">
                <a16:creationId xmlns:a16="http://schemas.microsoft.com/office/drawing/2014/main" id="{9A9CB153-4D61-3C2B-219E-3097DE359DCF}"/>
              </a:ext>
            </a:extLst>
          </p:cNvPr>
          <p:cNvSpPr/>
          <p:nvPr/>
        </p:nvSpPr>
        <p:spPr>
          <a:xfrm>
            <a:off x="2208228" y="1724160"/>
            <a:ext cx="0" cy="91440"/>
          </a:xfrm>
          <a:custGeom>
            <a:avLst/>
            <a:gdLst/>
            <a:ahLst/>
            <a:cxnLst/>
            <a:rect l="l" t="t" r="r" b="b"/>
            <a:pathLst>
              <a:path h="149225">
                <a:moveTo>
                  <a:pt x="0" y="0"/>
                </a:moveTo>
                <a:lnTo>
                  <a:pt x="0" y="149225"/>
                </a:lnTo>
              </a:path>
            </a:pathLst>
          </a:custGeom>
          <a:ln w="25400">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1" name="object 138">
            <a:extLst>
              <a:ext uri="{FF2B5EF4-FFF2-40B4-BE49-F238E27FC236}">
                <a16:creationId xmlns:a16="http://schemas.microsoft.com/office/drawing/2014/main" id="{D5F7286C-B098-0611-109C-8E5EFAF7C6C9}"/>
              </a:ext>
            </a:extLst>
          </p:cNvPr>
          <p:cNvSpPr/>
          <p:nvPr/>
        </p:nvSpPr>
        <p:spPr>
          <a:xfrm>
            <a:off x="2176683" y="1838965"/>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2" name="object 139">
            <a:extLst>
              <a:ext uri="{FF2B5EF4-FFF2-40B4-BE49-F238E27FC236}">
                <a16:creationId xmlns:a16="http://schemas.microsoft.com/office/drawing/2014/main" id="{A6BE732C-BF95-8655-0A8D-0929B494F7C1}"/>
              </a:ext>
            </a:extLst>
          </p:cNvPr>
          <p:cNvSpPr/>
          <p:nvPr/>
        </p:nvSpPr>
        <p:spPr>
          <a:xfrm>
            <a:off x="2166435" y="1614615"/>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3" name="object 140">
            <a:extLst>
              <a:ext uri="{FF2B5EF4-FFF2-40B4-BE49-F238E27FC236}">
                <a16:creationId xmlns:a16="http://schemas.microsoft.com/office/drawing/2014/main" id="{C85CF86E-4FEA-F221-46B5-15280C3726FC}"/>
              </a:ext>
            </a:extLst>
          </p:cNvPr>
          <p:cNvSpPr/>
          <p:nvPr/>
        </p:nvSpPr>
        <p:spPr>
          <a:xfrm>
            <a:off x="2134889" y="1685891"/>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4" name="object 141">
            <a:extLst>
              <a:ext uri="{FF2B5EF4-FFF2-40B4-BE49-F238E27FC236}">
                <a16:creationId xmlns:a16="http://schemas.microsoft.com/office/drawing/2014/main" id="{D7DA7A5C-F428-4D15-B69A-25BE487CF73F}"/>
              </a:ext>
            </a:extLst>
          </p:cNvPr>
          <p:cNvSpPr/>
          <p:nvPr/>
        </p:nvSpPr>
        <p:spPr>
          <a:xfrm>
            <a:off x="2103743" y="1557211"/>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5" name="object 142">
            <a:extLst>
              <a:ext uri="{FF2B5EF4-FFF2-40B4-BE49-F238E27FC236}">
                <a16:creationId xmlns:a16="http://schemas.microsoft.com/office/drawing/2014/main" id="{0909FF01-21B8-AC24-0689-5BA25BA40E70}"/>
              </a:ext>
            </a:extLst>
          </p:cNvPr>
          <p:cNvSpPr/>
          <p:nvPr/>
        </p:nvSpPr>
        <p:spPr>
          <a:xfrm>
            <a:off x="2051301" y="1628488"/>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6" name="object 143">
            <a:extLst>
              <a:ext uri="{FF2B5EF4-FFF2-40B4-BE49-F238E27FC236}">
                <a16:creationId xmlns:a16="http://schemas.microsoft.com/office/drawing/2014/main" id="{9F79B0AE-3E09-0FB3-39E1-6EFB644009C9}"/>
              </a:ext>
            </a:extLst>
          </p:cNvPr>
          <p:cNvSpPr/>
          <p:nvPr/>
        </p:nvSpPr>
        <p:spPr>
          <a:xfrm>
            <a:off x="2082847" y="1518943"/>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7" name="object 144">
            <a:extLst>
              <a:ext uri="{FF2B5EF4-FFF2-40B4-BE49-F238E27FC236}">
                <a16:creationId xmlns:a16="http://schemas.microsoft.com/office/drawing/2014/main" id="{23109ECA-1C0A-708F-F51A-5FEDE0604ACC}"/>
              </a:ext>
            </a:extLst>
          </p:cNvPr>
          <p:cNvSpPr/>
          <p:nvPr/>
        </p:nvSpPr>
        <p:spPr>
          <a:xfrm>
            <a:off x="2030404" y="1545685"/>
            <a:ext cx="91440"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8" name="object 145">
            <a:extLst>
              <a:ext uri="{FF2B5EF4-FFF2-40B4-BE49-F238E27FC236}">
                <a16:creationId xmlns:a16="http://schemas.microsoft.com/office/drawing/2014/main" id="{071583A8-0BDF-8C49-7085-80BC4316A959}"/>
              </a:ext>
            </a:extLst>
          </p:cNvPr>
          <p:cNvSpPr/>
          <p:nvPr/>
        </p:nvSpPr>
        <p:spPr>
          <a:xfrm>
            <a:off x="2061949" y="1480675"/>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9" name="object 146">
            <a:extLst>
              <a:ext uri="{FF2B5EF4-FFF2-40B4-BE49-F238E27FC236}">
                <a16:creationId xmlns:a16="http://schemas.microsoft.com/office/drawing/2014/main" id="{FDB9EF81-F0A5-E6C3-AAC5-D32A9762667E}"/>
              </a:ext>
            </a:extLst>
          </p:cNvPr>
          <p:cNvSpPr/>
          <p:nvPr/>
        </p:nvSpPr>
        <p:spPr>
          <a:xfrm>
            <a:off x="1984108" y="1529727"/>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0" name="object 147">
            <a:extLst>
              <a:ext uri="{FF2B5EF4-FFF2-40B4-BE49-F238E27FC236}">
                <a16:creationId xmlns:a16="http://schemas.microsoft.com/office/drawing/2014/main" id="{D4411B79-BA52-480A-7FC2-4EE82B987C4F}"/>
              </a:ext>
            </a:extLst>
          </p:cNvPr>
          <p:cNvSpPr/>
          <p:nvPr/>
        </p:nvSpPr>
        <p:spPr>
          <a:xfrm>
            <a:off x="1393244" y="1365868"/>
            <a:ext cx="0" cy="91440"/>
          </a:xfrm>
          <a:custGeom>
            <a:avLst/>
            <a:gdLst/>
            <a:ahLst/>
            <a:cxnLst/>
            <a:rect l="l" t="t" r="r" b="b"/>
            <a:pathLst>
              <a:path h="91440">
                <a:moveTo>
                  <a:pt x="0" y="0"/>
                </a:moveTo>
                <a:lnTo>
                  <a:pt x="0" y="91440"/>
                </a:lnTo>
              </a:path>
            </a:pathLst>
          </a:custGeom>
          <a:ln w="19888">
            <a:solidFill>
              <a:srgbClr val="6F3996"/>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1" name="object 148">
            <a:extLst>
              <a:ext uri="{FF2B5EF4-FFF2-40B4-BE49-F238E27FC236}">
                <a16:creationId xmlns:a16="http://schemas.microsoft.com/office/drawing/2014/main" id="{BECCE208-CD68-4027-6A06-AE9A4E1D9C84}"/>
              </a:ext>
            </a:extLst>
          </p:cNvPr>
          <p:cNvSpPr/>
          <p:nvPr/>
        </p:nvSpPr>
        <p:spPr>
          <a:xfrm>
            <a:off x="1336299" y="1411745"/>
            <a:ext cx="150459" cy="91440"/>
          </a:xfrm>
          <a:custGeom>
            <a:avLst/>
            <a:gdLst/>
            <a:ahLst/>
            <a:cxnLst/>
            <a:rect l="l" t="t" r="r" b="b"/>
            <a:pathLst>
              <a:path w="91439">
                <a:moveTo>
                  <a:pt x="0" y="0"/>
                </a:moveTo>
                <a:lnTo>
                  <a:pt x="91440" y="0"/>
                </a:lnTo>
              </a:path>
            </a:pathLst>
          </a:custGeom>
          <a:ln w="19888">
            <a:solidFill>
              <a:srgbClr val="6F3996"/>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2" name="object 149">
            <a:extLst>
              <a:ext uri="{FF2B5EF4-FFF2-40B4-BE49-F238E27FC236}">
                <a16:creationId xmlns:a16="http://schemas.microsoft.com/office/drawing/2014/main" id="{6D4BB96D-CAB8-382A-BD21-DDAD35AFF69B}"/>
              </a:ext>
            </a:extLst>
          </p:cNvPr>
          <p:cNvSpPr/>
          <p:nvPr/>
        </p:nvSpPr>
        <p:spPr>
          <a:xfrm>
            <a:off x="1393244" y="1346735"/>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3" name="object 150">
            <a:extLst>
              <a:ext uri="{FF2B5EF4-FFF2-40B4-BE49-F238E27FC236}">
                <a16:creationId xmlns:a16="http://schemas.microsoft.com/office/drawing/2014/main" id="{7D3A867E-4352-2A87-90D3-A9798D31AA1E}"/>
              </a:ext>
            </a:extLst>
          </p:cNvPr>
          <p:cNvSpPr/>
          <p:nvPr/>
        </p:nvSpPr>
        <p:spPr>
          <a:xfrm>
            <a:off x="1336299" y="1418011"/>
            <a:ext cx="150459" cy="91440"/>
          </a:xfrm>
          <a:custGeom>
            <a:avLst/>
            <a:gdLst/>
            <a:ahLst/>
            <a:cxnLst/>
            <a:rect l="l" t="t" r="r" b="b"/>
            <a:pathLst>
              <a:path w="91439">
                <a:moveTo>
                  <a:pt x="0" y="0"/>
                </a:moveTo>
                <a:lnTo>
                  <a:pt x="91440" y="0"/>
                </a:lnTo>
              </a:path>
            </a:pathLst>
          </a:custGeom>
          <a:ln w="19888">
            <a:solidFill>
              <a:srgbClr val="63CAF4"/>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4" name="object 151">
            <a:extLst>
              <a:ext uri="{FF2B5EF4-FFF2-40B4-BE49-F238E27FC236}">
                <a16:creationId xmlns:a16="http://schemas.microsoft.com/office/drawing/2014/main" id="{569FB1FC-C3BF-C30E-A6E0-DBDDDDAD5E47}"/>
              </a:ext>
            </a:extLst>
          </p:cNvPr>
          <p:cNvSpPr/>
          <p:nvPr/>
        </p:nvSpPr>
        <p:spPr>
          <a:xfrm>
            <a:off x="1664905" y="1372303"/>
            <a:ext cx="0" cy="91440"/>
          </a:xfrm>
          <a:custGeom>
            <a:avLst/>
            <a:gdLst/>
            <a:ahLst/>
            <a:cxnLst/>
            <a:rect l="l" t="t" r="r" b="b"/>
            <a:pathLst>
              <a:path h="91440">
                <a:moveTo>
                  <a:pt x="0" y="0"/>
                </a:moveTo>
                <a:lnTo>
                  <a:pt x="0" y="9144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5" name="object 152">
            <a:extLst>
              <a:ext uri="{FF2B5EF4-FFF2-40B4-BE49-F238E27FC236}">
                <a16:creationId xmlns:a16="http://schemas.microsoft.com/office/drawing/2014/main" id="{75F88ED1-B6BA-81D8-1161-4FDE7ECFBBF9}"/>
              </a:ext>
            </a:extLst>
          </p:cNvPr>
          <p:cNvSpPr/>
          <p:nvPr/>
        </p:nvSpPr>
        <p:spPr>
          <a:xfrm>
            <a:off x="1607961" y="1421271"/>
            <a:ext cx="150459" cy="91440"/>
          </a:xfrm>
          <a:custGeom>
            <a:avLst/>
            <a:gdLst/>
            <a:ahLst/>
            <a:cxnLst/>
            <a:rect l="l" t="t" r="r" b="b"/>
            <a:pathLst>
              <a:path w="91439">
                <a:moveTo>
                  <a:pt x="0" y="0"/>
                </a:moveTo>
                <a:lnTo>
                  <a:pt x="91440" y="0"/>
                </a:lnTo>
              </a:path>
            </a:pathLst>
          </a:custGeom>
          <a:ln w="19888">
            <a:solidFill>
              <a:schemeClr val="accent3">
                <a:lumMod val="40000"/>
                <a:lumOff val="6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6" name="object 153">
            <a:extLst>
              <a:ext uri="{FF2B5EF4-FFF2-40B4-BE49-F238E27FC236}">
                <a16:creationId xmlns:a16="http://schemas.microsoft.com/office/drawing/2014/main" id="{006B2333-78DF-E33D-E4E8-40D2DFB1FC37}"/>
              </a:ext>
            </a:extLst>
          </p:cNvPr>
          <p:cNvSpPr/>
          <p:nvPr/>
        </p:nvSpPr>
        <p:spPr>
          <a:xfrm>
            <a:off x="1978361" y="1614615"/>
            <a:ext cx="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7" name="object 154">
            <a:extLst>
              <a:ext uri="{FF2B5EF4-FFF2-40B4-BE49-F238E27FC236}">
                <a16:creationId xmlns:a16="http://schemas.microsoft.com/office/drawing/2014/main" id="{C94236EA-04D6-948F-829F-10527933D0DC}"/>
              </a:ext>
            </a:extLst>
          </p:cNvPr>
          <p:cNvSpPr/>
          <p:nvPr/>
        </p:nvSpPr>
        <p:spPr>
          <a:xfrm>
            <a:off x="1925919" y="168589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8" name="object 155">
            <a:extLst>
              <a:ext uri="{FF2B5EF4-FFF2-40B4-BE49-F238E27FC236}">
                <a16:creationId xmlns:a16="http://schemas.microsoft.com/office/drawing/2014/main" id="{4EB6C262-AAE0-B54D-55C3-65C06A1B1364}"/>
              </a:ext>
            </a:extLst>
          </p:cNvPr>
          <p:cNvSpPr/>
          <p:nvPr/>
        </p:nvSpPr>
        <p:spPr>
          <a:xfrm>
            <a:off x="2020155" y="1672017"/>
            <a:ext cx="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9" name="object 156">
            <a:extLst>
              <a:ext uri="{FF2B5EF4-FFF2-40B4-BE49-F238E27FC236}">
                <a16:creationId xmlns:a16="http://schemas.microsoft.com/office/drawing/2014/main" id="{63C3CA04-1B7E-5265-A2B5-9C6E54E94852}"/>
              </a:ext>
            </a:extLst>
          </p:cNvPr>
          <p:cNvSpPr/>
          <p:nvPr/>
        </p:nvSpPr>
        <p:spPr>
          <a:xfrm>
            <a:off x="1967713" y="1743295"/>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0" name="object 157">
            <a:extLst>
              <a:ext uri="{FF2B5EF4-FFF2-40B4-BE49-F238E27FC236}">
                <a16:creationId xmlns:a16="http://schemas.microsoft.com/office/drawing/2014/main" id="{AB9A8C24-6593-D90A-6E78-340C3B88266F}"/>
              </a:ext>
            </a:extLst>
          </p:cNvPr>
          <p:cNvSpPr/>
          <p:nvPr/>
        </p:nvSpPr>
        <p:spPr>
          <a:xfrm>
            <a:off x="2082847" y="1685891"/>
            <a:ext cx="0" cy="91440"/>
          </a:xfrm>
          <a:custGeom>
            <a:avLst/>
            <a:gdLst/>
            <a:ahLst/>
            <a:cxnLst/>
            <a:rect l="l" t="t" r="r" b="b"/>
            <a:pathLst>
              <a:path h="149225">
                <a:moveTo>
                  <a:pt x="0" y="0"/>
                </a:moveTo>
                <a:lnTo>
                  <a:pt x="0" y="149225"/>
                </a:lnTo>
              </a:path>
            </a:pathLst>
          </a:custGeom>
          <a:ln w="25400">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1" name="object 158">
            <a:extLst>
              <a:ext uri="{FF2B5EF4-FFF2-40B4-BE49-F238E27FC236}">
                <a16:creationId xmlns:a16="http://schemas.microsoft.com/office/drawing/2014/main" id="{3C2BE9E5-7E62-4A38-3661-51279129D875}"/>
              </a:ext>
            </a:extLst>
          </p:cNvPr>
          <p:cNvSpPr/>
          <p:nvPr/>
        </p:nvSpPr>
        <p:spPr>
          <a:xfrm>
            <a:off x="2030404" y="1800697"/>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2" name="object 159">
            <a:extLst>
              <a:ext uri="{FF2B5EF4-FFF2-40B4-BE49-F238E27FC236}">
                <a16:creationId xmlns:a16="http://schemas.microsoft.com/office/drawing/2014/main" id="{8977F625-27E8-F971-623E-B280407766F8}"/>
              </a:ext>
            </a:extLst>
          </p:cNvPr>
          <p:cNvSpPr/>
          <p:nvPr/>
        </p:nvSpPr>
        <p:spPr>
          <a:xfrm>
            <a:off x="2082847" y="1877235"/>
            <a:ext cx="0" cy="91440"/>
          </a:xfrm>
          <a:custGeom>
            <a:avLst/>
            <a:gdLst/>
            <a:ahLst/>
            <a:cxnLst/>
            <a:rect l="l" t="t" r="r" b="b"/>
            <a:pathLst>
              <a:path h="149225">
                <a:moveTo>
                  <a:pt x="0" y="0"/>
                </a:moveTo>
                <a:lnTo>
                  <a:pt x="0" y="149225"/>
                </a:lnTo>
              </a:path>
            </a:pathLst>
          </a:custGeom>
          <a:ln w="25400">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3" name="object 160">
            <a:extLst>
              <a:ext uri="{FF2B5EF4-FFF2-40B4-BE49-F238E27FC236}">
                <a16:creationId xmlns:a16="http://schemas.microsoft.com/office/drawing/2014/main" id="{1938CC07-2F44-26EC-D6C4-061E470BBA9D}"/>
              </a:ext>
            </a:extLst>
          </p:cNvPr>
          <p:cNvSpPr/>
          <p:nvPr/>
        </p:nvSpPr>
        <p:spPr>
          <a:xfrm>
            <a:off x="2030404" y="1992040"/>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4" name="object 161">
            <a:extLst>
              <a:ext uri="{FF2B5EF4-FFF2-40B4-BE49-F238E27FC236}">
                <a16:creationId xmlns:a16="http://schemas.microsoft.com/office/drawing/2014/main" id="{289E9E47-CC74-0DCE-0F1B-BA0DDBD53360}"/>
              </a:ext>
            </a:extLst>
          </p:cNvPr>
          <p:cNvSpPr/>
          <p:nvPr/>
        </p:nvSpPr>
        <p:spPr>
          <a:xfrm>
            <a:off x="2103743" y="2016435"/>
            <a:ext cx="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5" name="object 162">
            <a:extLst>
              <a:ext uri="{FF2B5EF4-FFF2-40B4-BE49-F238E27FC236}">
                <a16:creationId xmlns:a16="http://schemas.microsoft.com/office/drawing/2014/main" id="{D410CAF3-1ABB-9471-E25B-F9F87C585D54}"/>
              </a:ext>
            </a:extLst>
          </p:cNvPr>
          <p:cNvSpPr/>
          <p:nvPr/>
        </p:nvSpPr>
        <p:spPr>
          <a:xfrm>
            <a:off x="2051301" y="208771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6" name="object 163">
            <a:extLst>
              <a:ext uri="{FF2B5EF4-FFF2-40B4-BE49-F238E27FC236}">
                <a16:creationId xmlns:a16="http://schemas.microsoft.com/office/drawing/2014/main" id="{934CBEC4-A164-11DE-EC81-DC965A863923}"/>
              </a:ext>
            </a:extLst>
          </p:cNvPr>
          <p:cNvSpPr/>
          <p:nvPr/>
        </p:nvSpPr>
        <p:spPr>
          <a:xfrm>
            <a:off x="2145537" y="2647867"/>
            <a:ext cx="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7" name="object 164">
            <a:extLst>
              <a:ext uri="{FF2B5EF4-FFF2-40B4-BE49-F238E27FC236}">
                <a16:creationId xmlns:a16="http://schemas.microsoft.com/office/drawing/2014/main" id="{A6E7C84D-BA88-4F2A-57B1-D16DADCF2BBE}"/>
              </a:ext>
            </a:extLst>
          </p:cNvPr>
          <p:cNvSpPr/>
          <p:nvPr/>
        </p:nvSpPr>
        <p:spPr>
          <a:xfrm>
            <a:off x="2113992" y="269804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8" name="object 165">
            <a:extLst>
              <a:ext uri="{FF2B5EF4-FFF2-40B4-BE49-F238E27FC236}">
                <a16:creationId xmlns:a16="http://schemas.microsoft.com/office/drawing/2014/main" id="{FA64051C-EB8C-C536-1449-1C8ACB1FB39F}"/>
              </a:ext>
            </a:extLst>
          </p:cNvPr>
          <p:cNvSpPr/>
          <p:nvPr/>
        </p:nvSpPr>
        <p:spPr>
          <a:xfrm>
            <a:off x="2166435" y="3030551"/>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9" name="object 166">
            <a:extLst>
              <a:ext uri="{FF2B5EF4-FFF2-40B4-BE49-F238E27FC236}">
                <a16:creationId xmlns:a16="http://schemas.microsoft.com/office/drawing/2014/main" id="{51E94784-182C-411F-037A-0532C1F3D29A}"/>
              </a:ext>
            </a:extLst>
          </p:cNvPr>
          <p:cNvSpPr/>
          <p:nvPr/>
        </p:nvSpPr>
        <p:spPr>
          <a:xfrm>
            <a:off x="2134889" y="3080727"/>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0" name="object 167">
            <a:extLst>
              <a:ext uri="{FF2B5EF4-FFF2-40B4-BE49-F238E27FC236}">
                <a16:creationId xmlns:a16="http://schemas.microsoft.com/office/drawing/2014/main" id="{18D78461-3D19-1376-342A-0D732B5D4CF9}"/>
              </a:ext>
            </a:extLst>
          </p:cNvPr>
          <p:cNvSpPr/>
          <p:nvPr/>
        </p:nvSpPr>
        <p:spPr>
          <a:xfrm>
            <a:off x="2187331" y="3107088"/>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1" name="object 168">
            <a:extLst>
              <a:ext uri="{FF2B5EF4-FFF2-40B4-BE49-F238E27FC236}">
                <a16:creationId xmlns:a16="http://schemas.microsoft.com/office/drawing/2014/main" id="{469F2ADB-4065-104F-641C-C29BAB10E074}"/>
              </a:ext>
            </a:extLst>
          </p:cNvPr>
          <p:cNvSpPr/>
          <p:nvPr/>
        </p:nvSpPr>
        <p:spPr>
          <a:xfrm>
            <a:off x="2134889" y="3157263"/>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2" name="object 169">
            <a:extLst>
              <a:ext uri="{FF2B5EF4-FFF2-40B4-BE49-F238E27FC236}">
                <a16:creationId xmlns:a16="http://schemas.microsoft.com/office/drawing/2014/main" id="{5E09B929-3DDB-20D4-EA5A-10D0DFFA6370}"/>
              </a:ext>
            </a:extLst>
          </p:cNvPr>
          <p:cNvSpPr/>
          <p:nvPr/>
        </p:nvSpPr>
        <p:spPr>
          <a:xfrm>
            <a:off x="2270920" y="3394103"/>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3" name="object 170">
            <a:extLst>
              <a:ext uri="{FF2B5EF4-FFF2-40B4-BE49-F238E27FC236}">
                <a16:creationId xmlns:a16="http://schemas.microsoft.com/office/drawing/2014/main" id="{88F7AC3B-C85A-6B75-E0C6-939142BA516B}"/>
              </a:ext>
            </a:extLst>
          </p:cNvPr>
          <p:cNvSpPr/>
          <p:nvPr/>
        </p:nvSpPr>
        <p:spPr>
          <a:xfrm>
            <a:off x="2218477" y="3444279"/>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4" name="object 171">
            <a:extLst>
              <a:ext uri="{FF2B5EF4-FFF2-40B4-BE49-F238E27FC236}">
                <a16:creationId xmlns:a16="http://schemas.microsoft.com/office/drawing/2014/main" id="{63C1BCDA-5E28-1AD0-B9F6-858283C446B2}"/>
              </a:ext>
            </a:extLst>
          </p:cNvPr>
          <p:cNvSpPr/>
          <p:nvPr/>
        </p:nvSpPr>
        <p:spPr>
          <a:xfrm>
            <a:off x="2291817" y="3432371"/>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5" name="object 172">
            <a:extLst>
              <a:ext uri="{FF2B5EF4-FFF2-40B4-BE49-F238E27FC236}">
                <a16:creationId xmlns:a16="http://schemas.microsoft.com/office/drawing/2014/main" id="{6B8AD823-FE67-2105-9EB3-EF0D2BE084F8}"/>
              </a:ext>
            </a:extLst>
          </p:cNvPr>
          <p:cNvSpPr/>
          <p:nvPr/>
        </p:nvSpPr>
        <p:spPr>
          <a:xfrm>
            <a:off x="2260271" y="3482547"/>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6" name="object 173">
            <a:extLst>
              <a:ext uri="{FF2B5EF4-FFF2-40B4-BE49-F238E27FC236}">
                <a16:creationId xmlns:a16="http://schemas.microsoft.com/office/drawing/2014/main" id="{26116AD4-D15D-578C-E6FA-06E34F6A1F15}"/>
              </a:ext>
            </a:extLst>
          </p:cNvPr>
          <p:cNvSpPr/>
          <p:nvPr/>
        </p:nvSpPr>
        <p:spPr>
          <a:xfrm>
            <a:off x="2960523" y="3853327"/>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7" name="object 174">
            <a:extLst>
              <a:ext uri="{FF2B5EF4-FFF2-40B4-BE49-F238E27FC236}">
                <a16:creationId xmlns:a16="http://schemas.microsoft.com/office/drawing/2014/main" id="{773396D9-D649-9F93-B2AD-FC3687585B4F}"/>
              </a:ext>
            </a:extLst>
          </p:cNvPr>
          <p:cNvSpPr/>
          <p:nvPr/>
        </p:nvSpPr>
        <p:spPr>
          <a:xfrm>
            <a:off x="2882681" y="3903501"/>
            <a:ext cx="150459"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8" name="object 175">
            <a:extLst>
              <a:ext uri="{FF2B5EF4-FFF2-40B4-BE49-F238E27FC236}">
                <a16:creationId xmlns:a16="http://schemas.microsoft.com/office/drawing/2014/main" id="{139C1BDA-7AB7-8665-D666-22F4ED27A4DA}"/>
              </a:ext>
            </a:extLst>
          </p:cNvPr>
          <p:cNvSpPr/>
          <p:nvPr/>
        </p:nvSpPr>
        <p:spPr>
          <a:xfrm>
            <a:off x="2939625" y="3834191"/>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9" name="object 176">
            <a:extLst>
              <a:ext uri="{FF2B5EF4-FFF2-40B4-BE49-F238E27FC236}">
                <a16:creationId xmlns:a16="http://schemas.microsoft.com/office/drawing/2014/main" id="{712FDCFA-8047-BE6C-D6F4-12D99172BD67}"/>
              </a:ext>
            </a:extLst>
          </p:cNvPr>
          <p:cNvSpPr/>
          <p:nvPr/>
        </p:nvSpPr>
        <p:spPr>
          <a:xfrm>
            <a:off x="2887183" y="3865232"/>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0" name="object 177">
            <a:extLst>
              <a:ext uri="{FF2B5EF4-FFF2-40B4-BE49-F238E27FC236}">
                <a16:creationId xmlns:a16="http://schemas.microsoft.com/office/drawing/2014/main" id="{EEC68AA8-2DA6-83A2-1E87-8CCAF95D019C}"/>
              </a:ext>
            </a:extLst>
          </p:cNvPr>
          <p:cNvSpPr/>
          <p:nvPr/>
        </p:nvSpPr>
        <p:spPr>
          <a:xfrm>
            <a:off x="3712816" y="4082937"/>
            <a:ext cx="0" cy="91440"/>
          </a:xfrm>
          <a:custGeom>
            <a:avLst/>
            <a:gdLst/>
            <a:ahLst/>
            <a:cxnLst/>
            <a:rect l="l" t="t" r="r" b="b"/>
            <a:pathLst>
              <a:path h="91439">
                <a:moveTo>
                  <a:pt x="0" y="0"/>
                </a:moveTo>
                <a:lnTo>
                  <a:pt x="0" y="91440"/>
                </a:lnTo>
              </a:path>
            </a:pathLst>
          </a:custGeom>
          <a:ln w="19888">
            <a:solidFill>
              <a:srgbClr val="63CAF4"/>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1" name="object 178">
            <a:extLst>
              <a:ext uri="{FF2B5EF4-FFF2-40B4-BE49-F238E27FC236}">
                <a16:creationId xmlns:a16="http://schemas.microsoft.com/office/drawing/2014/main" id="{3DEF8276-C690-5BD2-B468-7CB2ABFDE1F6}"/>
              </a:ext>
            </a:extLst>
          </p:cNvPr>
          <p:cNvSpPr/>
          <p:nvPr/>
        </p:nvSpPr>
        <p:spPr>
          <a:xfrm>
            <a:off x="3660373" y="4133112"/>
            <a:ext cx="91440" cy="91440"/>
          </a:xfrm>
          <a:custGeom>
            <a:avLst/>
            <a:gdLst/>
            <a:ahLst/>
            <a:cxnLst/>
            <a:rect l="l" t="t" r="r" b="b"/>
            <a:pathLst>
              <a:path w="91439">
                <a:moveTo>
                  <a:pt x="0" y="0"/>
                </a:moveTo>
                <a:lnTo>
                  <a:pt x="91440" y="0"/>
                </a:lnTo>
              </a:path>
            </a:pathLst>
          </a:custGeom>
          <a:ln w="19888">
            <a:solidFill>
              <a:srgbClr val="63CAF4"/>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2" name="object 179">
            <a:extLst>
              <a:ext uri="{FF2B5EF4-FFF2-40B4-BE49-F238E27FC236}">
                <a16:creationId xmlns:a16="http://schemas.microsoft.com/office/drawing/2014/main" id="{18E532BA-5E5A-D814-D36D-B61E4FFDE24B}"/>
              </a:ext>
            </a:extLst>
          </p:cNvPr>
          <p:cNvSpPr/>
          <p:nvPr/>
        </p:nvSpPr>
        <p:spPr>
          <a:xfrm>
            <a:off x="3796404" y="4236011"/>
            <a:ext cx="0" cy="91440"/>
          </a:xfrm>
          <a:custGeom>
            <a:avLst/>
            <a:gdLst/>
            <a:ahLst/>
            <a:cxnLst/>
            <a:rect l="l" t="t" r="r" b="b"/>
            <a:pathLst>
              <a:path h="91439">
                <a:moveTo>
                  <a:pt x="0" y="0"/>
                </a:moveTo>
                <a:lnTo>
                  <a:pt x="0" y="91440"/>
                </a:lnTo>
              </a:path>
            </a:pathLst>
          </a:custGeom>
          <a:ln w="19888">
            <a:solidFill>
              <a:srgbClr val="63CAF4"/>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3" name="object 180">
            <a:extLst>
              <a:ext uri="{FF2B5EF4-FFF2-40B4-BE49-F238E27FC236}">
                <a16:creationId xmlns:a16="http://schemas.microsoft.com/office/drawing/2014/main" id="{A1B1C032-7841-23D2-EA4A-CBEA783DEBFB}"/>
              </a:ext>
            </a:extLst>
          </p:cNvPr>
          <p:cNvSpPr/>
          <p:nvPr/>
        </p:nvSpPr>
        <p:spPr>
          <a:xfrm>
            <a:off x="3764859" y="4286187"/>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4" name="object 181">
            <a:extLst>
              <a:ext uri="{FF2B5EF4-FFF2-40B4-BE49-F238E27FC236}">
                <a16:creationId xmlns:a16="http://schemas.microsoft.com/office/drawing/2014/main" id="{FC495439-436E-4BF1-947C-7105669DB191}"/>
              </a:ext>
            </a:extLst>
          </p:cNvPr>
          <p:cNvSpPr/>
          <p:nvPr/>
        </p:nvSpPr>
        <p:spPr>
          <a:xfrm>
            <a:off x="4486007" y="4331683"/>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5" name="object 182">
            <a:extLst>
              <a:ext uri="{FF2B5EF4-FFF2-40B4-BE49-F238E27FC236}">
                <a16:creationId xmlns:a16="http://schemas.microsoft.com/office/drawing/2014/main" id="{B256E47F-46EC-2033-F850-193B6C3166C1}"/>
              </a:ext>
            </a:extLst>
          </p:cNvPr>
          <p:cNvSpPr/>
          <p:nvPr/>
        </p:nvSpPr>
        <p:spPr>
          <a:xfrm>
            <a:off x="4408165" y="4381859"/>
            <a:ext cx="150459"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6" name="object 183">
            <a:extLst>
              <a:ext uri="{FF2B5EF4-FFF2-40B4-BE49-F238E27FC236}">
                <a16:creationId xmlns:a16="http://schemas.microsoft.com/office/drawing/2014/main" id="{67257143-46F7-A482-0F2D-D4034D223292}"/>
              </a:ext>
            </a:extLst>
          </p:cNvPr>
          <p:cNvSpPr/>
          <p:nvPr/>
        </p:nvSpPr>
        <p:spPr>
          <a:xfrm>
            <a:off x="4548697" y="4331683"/>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7" name="object 184">
            <a:extLst>
              <a:ext uri="{FF2B5EF4-FFF2-40B4-BE49-F238E27FC236}">
                <a16:creationId xmlns:a16="http://schemas.microsoft.com/office/drawing/2014/main" id="{CC57A2A6-CD5C-F058-FED4-A6CCDC682A0A}"/>
              </a:ext>
            </a:extLst>
          </p:cNvPr>
          <p:cNvSpPr/>
          <p:nvPr/>
        </p:nvSpPr>
        <p:spPr>
          <a:xfrm>
            <a:off x="4470856" y="4381859"/>
            <a:ext cx="150459"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8" name="object 185">
            <a:extLst>
              <a:ext uri="{FF2B5EF4-FFF2-40B4-BE49-F238E27FC236}">
                <a16:creationId xmlns:a16="http://schemas.microsoft.com/office/drawing/2014/main" id="{54DC78EC-A042-D1CF-A479-2B6C74A13C27}"/>
              </a:ext>
            </a:extLst>
          </p:cNvPr>
          <p:cNvSpPr/>
          <p:nvPr/>
        </p:nvSpPr>
        <p:spPr>
          <a:xfrm>
            <a:off x="4674080" y="4331683"/>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9" name="object 186">
            <a:extLst>
              <a:ext uri="{FF2B5EF4-FFF2-40B4-BE49-F238E27FC236}">
                <a16:creationId xmlns:a16="http://schemas.microsoft.com/office/drawing/2014/main" id="{74673CF8-247C-BAB5-1515-689A3BF27B79}"/>
              </a:ext>
            </a:extLst>
          </p:cNvPr>
          <p:cNvSpPr/>
          <p:nvPr/>
        </p:nvSpPr>
        <p:spPr>
          <a:xfrm>
            <a:off x="4596237" y="4381859"/>
            <a:ext cx="150459"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90" name="object 187">
            <a:extLst>
              <a:ext uri="{FF2B5EF4-FFF2-40B4-BE49-F238E27FC236}">
                <a16:creationId xmlns:a16="http://schemas.microsoft.com/office/drawing/2014/main" id="{58DE1C04-D7F5-C82F-391E-E0B6E84F000C}"/>
              </a:ext>
            </a:extLst>
          </p:cNvPr>
          <p:cNvSpPr/>
          <p:nvPr/>
        </p:nvSpPr>
        <p:spPr>
          <a:xfrm>
            <a:off x="5217403" y="4484757"/>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91" name="object 188">
            <a:extLst>
              <a:ext uri="{FF2B5EF4-FFF2-40B4-BE49-F238E27FC236}">
                <a16:creationId xmlns:a16="http://schemas.microsoft.com/office/drawing/2014/main" id="{D98FA223-4DDC-6A32-1AA8-3107CCC98726}"/>
              </a:ext>
            </a:extLst>
          </p:cNvPr>
          <p:cNvSpPr/>
          <p:nvPr/>
        </p:nvSpPr>
        <p:spPr>
          <a:xfrm>
            <a:off x="5139561" y="4534932"/>
            <a:ext cx="150459"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92" name="object 189">
            <a:extLst>
              <a:ext uri="{FF2B5EF4-FFF2-40B4-BE49-F238E27FC236}">
                <a16:creationId xmlns:a16="http://schemas.microsoft.com/office/drawing/2014/main" id="{D9596C5E-459E-2AEB-0FE7-A0AB94FE1D8D}"/>
              </a:ext>
            </a:extLst>
          </p:cNvPr>
          <p:cNvSpPr/>
          <p:nvPr/>
        </p:nvSpPr>
        <p:spPr>
          <a:xfrm>
            <a:off x="5259197" y="4484757"/>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93" name="object 190">
            <a:extLst>
              <a:ext uri="{FF2B5EF4-FFF2-40B4-BE49-F238E27FC236}">
                <a16:creationId xmlns:a16="http://schemas.microsoft.com/office/drawing/2014/main" id="{24F214C1-6ED0-113F-946E-159E02A6E6D6}"/>
              </a:ext>
            </a:extLst>
          </p:cNvPr>
          <p:cNvSpPr/>
          <p:nvPr/>
        </p:nvSpPr>
        <p:spPr>
          <a:xfrm>
            <a:off x="5202253" y="4534932"/>
            <a:ext cx="150459"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94" name="object 191">
            <a:extLst>
              <a:ext uri="{FF2B5EF4-FFF2-40B4-BE49-F238E27FC236}">
                <a16:creationId xmlns:a16="http://schemas.microsoft.com/office/drawing/2014/main" id="{2C03E81E-9540-A2AF-C884-5FC90F3859A3}"/>
              </a:ext>
            </a:extLst>
          </p:cNvPr>
          <p:cNvSpPr/>
          <p:nvPr/>
        </p:nvSpPr>
        <p:spPr>
          <a:xfrm>
            <a:off x="5635344" y="4484757"/>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95" name="object 192">
            <a:extLst>
              <a:ext uri="{FF2B5EF4-FFF2-40B4-BE49-F238E27FC236}">
                <a16:creationId xmlns:a16="http://schemas.microsoft.com/office/drawing/2014/main" id="{A60748E9-5372-8B12-157B-0F8C8816AC36}"/>
              </a:ext>
            </a:extLst>
          </p:cNvPr>
          <p:cNvSpPr/>
          <p:nvPr/>
        </p:nvSpPr>
        <p:spPr>
          <a:xfrm>
            <a:off x="5557503" y="4534932"/>
            <a:ext cx="150459"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96" name="object 193">
            <a:extLst>
              <a:ext uri="{FF2B5EF4-FFF2-40B4-BE49-F238E27FC236}">
                <a16:creationId xmlns:a16="http://schemas.microsoft.com/office/drawing/2014/main" id="{7645F011-CAB5-533D-D17A-2B541ACA20CA}"/>
              </a:ext>
            </a:extLst>
          </p:cNvPr>
          <p:cNvSpPr/>
          <p:nvPr/>
        </p:nvSpPr>
        <p:spPr>
          <a:xfrm>
            <a:off x="7223519" y="4484757"/>
            <a:ext cx="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97" name="object 194">
            <a:extLst>
              <a:ext uri="{FF2B5EF4-FFF2-40B4-BE49-F238E27FC236}">
                <a16:creationId xmlns:a16="http://schemas.microsoft.com/office/drawing/2014/main" id="{939C0280-894C-5FC0-5F95-786F13216515}"/>
              </a:ext>
            </a:extLst>
          </p:cNvPr>
          <p:cNvSpPr/>
          <p:nvPr/>
        </p:nvSpPr>
        <p:spPr>
          <a:xfrm>
            <a:off x="7145677" y="4534932"/>
            <a:ext cx="150459"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99" name="object 196">
            <a:extLst>
              <a:ext uri="{FF2B5EF4-FFF2-40B4-BE49-F238E27FC236}">
                <a16:creationId xmlns:a16="http://schemas.microsoft.com/office/drawing/2014/main" id="{6143F965-1B7F-3B71-F76F-0A313A9BF94E}"/>
              </a:ext>
            </a:extLst>
          </p:cNvPr>
          <p:cNvSpPr/>
          <p:nvPr/>
        </p:nvSpPr>
        <p:spPr>
          <a:xfrm>
            <a:off x="1988809" y="1655223"/>
            <a:ext cx="6290011" cy="3252829"/>
          </a:xfrm>
          <a:custGeom>
            <a:avLst/>
            <a:gdLst/>
            <a:ahLst/>
            <a:cxnLst/>
            <a:rect l="l" t="t" r="r" b="b"/>
            <a:pathLst>
              <a:path w="3822700" h="2159000">
                <a:moveTo>
                  <a:pt x="3822700" y="2158999"/>
                </a:moveTo>
                <a:lnTo>
                  <a:pt x="3822700" y="1911629"/>
                </a:lnTo>
                <a:lnTo>
                  <a:pt x="1776526" y="1911629"/>
                </a:lnTo>
                <a:lnTo>
                  <a:pt x="1776526" y="1851482"/>
                </a:lnTo>
                <a:lnTo>
                  <a:pt x="1722589" y="1851482"/>
                </a:lnTo>
                <a:lnTo>
                  <a:pt x="1722589" y="1803920"/>
                </a:lnTo>
                <a:lnTo>
                  <a:pt x="1459293" y="1803920"/>
                </a:lnTo>
                <a:lnTo>
                  <a:pt x="1459293" y="1765884"/>
                </a:lnTo>
                <a:lnTo>
                  <a:pt x="1132535" y="1765884"/>
                </a:lnTo>
                <a:lnTo>
                  <a:pt x="1132535" y="1727834"/>
                </a:lnTo>
                <a:lnTo>
                  <a:pt x="1100810" y="1727834"/>
                </a:lnTo>
                <a:lnTo>
                  <a:pt x="1100810" y="1696135"/>
                </a:lnTo>
                <a:lnTo>
                  <a:pt x="1046873" y="1696135"/>
                </a:lnTo>
                <a:lnTo>
                  <a:pt x="1046873" y="1632724"/>
                </a:lnTo>
                <a:lnTo>
                  <a:pt x="1008811" y="1632724"/>
                </a:lnTo>
                <a:lnTo>
                  <a:pt x="1008811" y="1601025"/>
                </a:lnTo>
                <a:lnTo>
                  <a:pt x="650328" y="1601025"/>
                </a:lnTo>
                <a:lnTo>
                  <a:pt x="646518" y="1549857"/>
                </a:lnTo>
                <a:lnTo>
                  <a:pt x="622833" y="1550123"/>
                </a:lnTo>
                <a:lnTo>
                  <a:pt x="619582" y="1489240"/>
                </a:lnTo>
                <a:lnTo>
                  <a:pt x="561657" y="1491932"/>
                </a:lnTo>
                <a:lnTo>
                  <a:pt x="558330" y="1439329"/>
                </a:lnTo>
                <a:lnTo>
                  <a:pt x="538759" y="1438046"/>
                </a:lnTo>
                <a:lnTo>
                  <a:pt x="539305" y="1382267"/>
                </a:lnTo>
                <a:lnTo>
                  <a:pt x="526618" y="1382267"/>
                </a:lnTo>
                <a:lnTo>
                  <a:pt x="526643" y="1330286"/>
                </a:lnTo>
                <a:lnTo>
                  <a:pt x="510755" y="1328369"/>
                </a:lnTo>
                <a:lnTo>
                  <a:pt x="510755" y="1283982"/>
                </a:lnTo>
                <a:lnTo>
                  <a:pt x="406057" y="1283982"/>
                </a:lnTo>
                <a:lnTo>
                  <a:pt x="406057" y="1258620"/>
                </a:lnTo>
                <a:lnTo>
                  <a:pt x="234759" y="1264970"/>
                </a:lnTo>
                <a:lnTo>
                  <a:pt x="234759" y="1230096"/>
                </a:lnTo>
                <a:lnTo>
                  <a:pt x="187172" y="1198384"/>
                </a:lnTo>
                <a:lnTo>
                  <a:pt x="161785" y="1144485"/>
                </a:lnTo>
                <a:lnTo>
                  <a:pt x="142760" y="1125473"/>
                </a:lnTo>
                <a:lnTo>
                  <a:pt x="142760" y="1055725"/>
                </a:lnTo>
                <a:lnTo>
                  <a:pt x="117373" y="1039875"/>
                </a:lnTo>
                <a:lnTo>
                  <a:pt x="117373" y="890866"/>
                </a:lnTo>
                <a:lnTo>
                  <a:pt x="111036" y="805268"/>
                </a:lnTo>
                <a:lnTo>
                  <a:pt x="95173" y="681621"/>
                </a:lnTo>
                <a:lnTo>
                  <a:pt x="95173" y="630897"/>
                </a:lnTo>
                <a:lnTo>
                  <a:pt x="82486" y="624560"/>
                </a:lnTo>
                <a:lnTo>
                  <a:pt x="82486" y="494576"/>
                </a:lnTo>
                <a:lnTo>
                  <a:pt x="69786" y="494576"/>
                </a:lnTo>
                <a:lnTo>
                  <a:pt x="69786" y="298005"/>
                </a:lnTo>
                <a:lnTo>
                  <a:pt x="70002" y="266153"/>
                </a:lnTo>
                <a:lnTo>
                  <a:pt x="55194" y="206882"/>
                </a:lnTo>
                <a:lnTo>
                  <a:pt x="57150" y="133349"/>
                </a:lnTo>
                <a:lnTo>
                  <a:pt x="56540" y="80276"/>
                </a:lnTo>
                <a:lnTo>
                  <a:pt x="44411" y="47548"/>
                </a:lnTo>
                <a:lnTo>
                  <a:pt x="6350" y="41211"/>
                </a:lnTo>
                <a:lnTo>
                  <a:pt x="0" y="0"/>
                </a:lnTo>
              </a:path>
            </a:pathLst>
          </a:custGeom>
          <a:ln w="28575">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00" name="object 197">
            <a:extLst>
              <a:ext uri="{FF2B5EF4-FFF2-40B4-BE49-F238E27FC236}">
                <a16:creationId xmlns:a16="http://schemas.microsoft.com/office/drawing/2014/main" id="{6D3468B1-CE7C-8717-DAC4-FC42A2923495}"/>
              </a:ext>
            </a:extLst>
          </p:cNvPr>
          <p:cNvSpPr/>
          <p:nvPr/>
        </p:nvSpPr>
        <p:spPr>
          <a:xfrm>
            <a:off x="1299207" y="1412743"/>
            <a:ext cx="689603" cy="306149"/>
          </a:xfrm>
          <a:custGeom>
            <a:avLst/>
            <a:gdLst/>
            <a:ahLst/>
            <a:cxnLst/>
            <a:rect l="l" t="t" r="r" b="b"/>
            <a:pathLst>
              <a:path w="419100" h="203200">
                <a:moveTo>
                  <a:pt x="0" y="0"/>
                </a:moveTo>
                <a:lnTo>
                  <a:pt x="254000" y="0"/>
                </a:lnTo>
                <a:lnTo>
                  <a:pt x="254000" y="51612"/>
                </a:lnTo>
                <a:lnTo>
                  <a:pt x="268198" y="51981"/>
                </a:lnTo>
                <a:lnTo>
                  <a:pt x="266700" y="103212"/>
                </a:lnTo>
                <a:lnTo>
                  <a:pt x="304800" y="103212"/>
                </a:lnTo>
                <a:lnTo>
                  <a:pt x="307263" y="132803"/>
                </a:lnTo>
                <a:lnTo>
                  <a:pt x="338239" y="134150"/>
                </a:lnTo>
                <a:lnTo>
                  <a:pt x="371475" y="154813"/>
                </a:lnTo>
                <a:lnTo>
                  <a:pt x="419100" y="158038"/>
                </a:lnTo>
                <a:lnTo>
                  <a:pt x="419100" y="203200"/>
                </a:lnTo>
              </a:path>
            </a:pathLst>
          </a:custGeom>
          <a:ln w="28575">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02" name="object 199">
            <a:extLst>
              <a:ext uri="{FF2B5EF4-FFF2-40B4-BE49-F238E27FC236}">
                <a16:creationId xmlns:a16="http://schemas.microsoft.com/office/drawing/2014/main" id="{774AE3AD-CBFC-B61A-1C23-F467E597C65F}"/>
              </a:ext>
            </a:extLst>
          </p:cNvPr>
          <p:cNvSpPr txBox="1"/>
          <p:nvPr/>
        </p:nvSpPr>
        <p:spPr>
          <a:xfrm>
            <a:off x="8546826" y="1201101"/>
            <a:ext cx="1453765" cy="592470"/>
          </a:xfrm>
          <a:prstGeom prst="rect">
            <a:avLst/>
          </a:prstGeom>
        </p:spPr>
        <p:txBody>
          <a:bodyPr vert="horz" wrap="square" lIns="0" tIns="12700" rIns="0" bIns="0" rtlCol="0" anchor="t">
            <a:spAutoFit/>
          </a:bodyPr>
          <a:lstStyle/>
          <a:p>
            <a:pPr marL="12700" marR="5080" algn="ctr" defTabSz="914377">
              <a:spcBef>
                <a:spcPts val="100"/>
              </a:spcBef>
              <a:defRPr/>
            </a:pPr>
            <a:r>
              <a:rPr lang="pt-BR" sz="1200" b="1" spc="-11" dirty="0">
                <a:latin typeface="Arial" panose="020B0604020202020204"/>
                <a:ea typeface="ＭＳ Ｐゴシック" charset="0"/>
                <a:cs typeface="Helvetica Neue LT Std 75 Bold"/>
              </a:rPr>
              <a:t>Geda</a:t>
            </a:r>
            <a:r>
              <a:rPr lang="pt-BR" sz="1200" b="1" spc="-5" dirty="0">
                <a:latin typeface="Arial" panose="020B0604020202020204"/>
                <a:ea typeface="ＭＳ Ｐゴシック" charset="0"/>
                <a:cs typeface="Helvetica Neue LT Std 75 Bold"/>
              </a:rPr>
              <a:t> + P</a:t>
            </a:r>
            <a:r>
              <a:rPr lang="pt-BR" sz="1200" b="1" spc="-11" dirty="0">
                <a:latin typeface="Arial" panose="020B0604020202020204"/>
                <a:ea typeface="ＭＳ Ｐゴシック" charset="0"/>
                <a:cs typeface="Helvetica Neue LT Std 75 Bold"/>
              </a:rPr>
              <a:t>albo +</a:t>
            </a:r>
            <a:r>
              <a:rPr lang="pt-BR" sz="1200" b="1" spc="-25" dirty="0">
                <a:latin typeface="Arial" panose="020B0604020202020204"/>
                <a:ea typeface="ＭＳ Ｐゴシック" charset="0"/>
                <a:cs typeface="Helvetica Neue LT Std 75 Bold"/>
              </a:rPr>
              <a:t> </a:t>
            </a:r>
          </a:p>
          <a:p>
            <a:pPr marL="12700" marR="5080" algn="ctr" defTabSz="914377">
              <a:spcBef>
                <a:spcPts val="100"/>
              </a:spcBef>
              <a:defRPr/>
            </a:pPr>
            <a:r>
              <a:rPr lang="pt-BR" sz="1200" b="1" spc="-25" dirty="0">
                <a:latin typeface="Arial" panose="020B0604020202020204"/>
                <a:ea typeface="ＭＳ Ｐゴシック" charset="0"/>
                <a:cs typeface="Helvetica Neue LT Std 75 Bold"/>
              </a:rPr>
              <a:t>Fulvestrant</a:t>
            </a:r>
          </a:p>
          <a:p>
            <a:pPr marL="12700" marR="5080" algn="ctr" defTabSz="914377">
              <a:spcBef>
                <a:spcPts val="100"/>
              </a:spcBef>
              <a:defRPr/>
            </a:pPr>
            <a:r>
              <a:rPr lang="pt-BR" sz="1200" b="1" spc="-25" dirty="0">
                <a:latin typeface="Arial" panose="020B0604020202020204"/>
                <a:ea typeface="ＭＳ Ｐゴシック" charset="0"/>
                <a:cs typeface="Helvetica Neue LT Std 75 Bold"/>
              </a:rPr>
              <a:t>(n=131)</a:t>
            </a:r>
            <a:endParaRPr lang="pt-BR" sz="1200" b="1" spc="-11" dirty="0">
              <a:latin typeface="Arial" panose="020B0604020202020204"/>
              <a:ea typeface="ＭＳ Ｐゴシック" charset="0"/>
              <a:cs typeface="Helvetica Neue LT Std 75 Bold"/>
            </a:endParaRPr>
          </a:p>
        </p:txBody>
      </p:sp>
      <p:sp>
        <p:nvSpPr>
          <p:cNvPr id="203" name="object 200">
            <a:extLst>
              <a:ext uri="{FF2B5EF4-FFF2-40B4-BE49-F238E27FC236}">
                <a16:creationId xmlns:a16="http://schemas.microsoft.com/office/drawing/2014/main" id="{5F397EBE-7446-C01E-A977-8A754AA92F78}"/>
              </a:ext>
            </a:extLst>
          </p:cNvPr>
          <p:cNvSpPr txBox="1"/>
          <p:nvPr/>
        </p:nvSpPr>
        <p:spPr>
          <a:xfrm>
            <a:off x="9982419" y="1278034"/>
            <a:ext cx="1476431" cy="428964"/>
          </a:xfrm>
          <a:prstGeom prst="rect">
            <a:avLst/>
          </a:prstGeom>
        </p:spPr>
        <p:txBody>
          <a:bodyPr vert="horz" wrap="square" lIns="0" tIns="59055" rIns="0" bIns="0" rtlCol="0">
            <a:spAutoFit/>
          </a:bodyPr>
          <a:lstStyle/>
          <a:p>
            <a:pPr marL="14604" algn="ctr" defTabSz="914377">
              <a:defRPr/>
            </a:pPr>
            <a:r>
              <a:rPr sz="1200" b="1" spc="-11">
                <a:solidFill>
                  <a:srgbClr val="FFFFFF"/>
                </a:solidFill>
                <a:latin typeface="Arial" panose="020B0604020202020204"/>
                <a:ea typeface="ＭＳ Ｐゴシック" charset="0"/>
                <a:cs typeface="Helvetica Neue LT Std 75 Bold"/>
              </a:rPr>
              <a:t>Fulves</a:t>
            </a:r>
            <a:r>
              <a:rPr lang="en-US" sz="1200" b="1" spc="-11">
                <a:solidFill>
                  <a:srgbClr val="FFFFFF"/>
                </a:solidFill>
                <a:latin typeface="Arial" panose="020B0604020202020204"/>
                <a:ea typeface="ＭＳ Ｐゴシック" charset="0"/>
                <a:cs typeface="Helvetica Neue LT Std 75 Bold"/>
              </a:rPr>
              <a:t>trant</a:t>
            </a:r>
          </a:p>
          <a:p>
            <a:pPr marL="14604" algn="ctr" defTabSz="914377">
              <a:defRPr/>
            </a:pPr>
            <a:r>
              <a:rPr lang="en-US" sz="1200" b="1" spc="-11">
                <a:solidFill>
                  <a:srgbClr val="FFFFFF"/>
                </a:solidFill>
                <a:latin typeface="Arial" panose="020B0604020202020204"/>
                <a:ea typeface="ＭＳ Ｐゴシック" charset="0"/>
                <a:cs typeface="Helvetica Neue LT Std 75 Bold"/>
              </a:rPr>
              <a:t>(n=131)</a:t>
            </a:r>
            <a:endParaRPr sz="1200">
              <a:solidFill>
                <a:srgbClr val="FFFFFF"/>
              </a:solidFill>
              <a:latin typeface="Arial" panose="020B0604020202020204"/>
              <a:ea typeface="ＭＳ Ｐゴシック" charset="0"/>
              <a:cs typeface="Helvetica Neue LT Std 75 Bold"/>
            </a:endParaRPr>
          </a:p>
        </p:txBody>
      </p:sp>
      <p:graphicFrame>
        <p:nvGraphicFramePr>
          <p:cNvPr id="4" name="Table 3">
            <a:extLst>
              <a:ext uri="{FF2B5EF4-FFF2-40B4-BE49-F238E27FC236}">
                <a16:creationId xmlns:a16="http://schemas.microsoft.com/office/drawing/2014/main" id="{22CDC130-8E60-37BC-5D8B-8EBC9B9E29D3}"/>
              </a:ext>
            </a:extLst>
          </p:cNvPr>
          <p:cNvGraphicFramePr>
            <a:graphicFrameLocks noGrp="1"/>
          </p:cNvGraphicFramePr>
          <p:nvPr>
            <p:extLst>
              <p:ext uri="{D42A27DB-BD31-4B8C-83A1-F6EECF244321}">
                <p14:modId xmlns:p14="http://schemas.microsoft.com/office/powerpoint/2010/main" val="2452203811"/>
              </p:ext>
            </p:extLst>
          </p:nvPr>
        </p:nvGraphicFramePr>
        <p:xfrm>
          <a:off x="5834245" y="1845893"/>
          <a:ext cx="5631887" cy="868680"/>
        </p:xfrm>
        <a:graphic>
          <a:graphicData uri="http://schemas.openxmlformats.org/drawingml/2006/table">
            <a:tbl>
              <a:tblPr/>
              <a:tblGrid>
                <a:gridCol w="2684133">
                  <a:extLst>
                    <a:ext uri="{9D8B030D-6E8A-4147-A177-3AD203B41FA5}">
                      <a16:colId xmlns:a16="http://schemas.microsoft.com/office/drawing/2014/main" val="3064650017"/>
                    </a:ext>
                  </a:extLst>
                </a:gridCol>
                <a:gridCol w="1483499">
                  <a:extLst>
                    <a:ext uri="{9D8B030D-6E8A-4147-A177-3AD203B41FA5}">
                      <a16:colId xmlns:a16="http://schemas.microsoft.com/office/drawing/2014/main" val="53601577"/>
                    </a:ext>
                  </a:extLst>
                </a:gridCol>
                <a:gridCol w="1464255">
                  <a:extLst>
                    <a:ext uri="{9D8B030D-6E8A-4147-A177-3AD203B41FA5}">
                      <a16:colId xmlns:a16="http://schemas.microsoft.com/office/drawing/2014/main" val="2665186910"/>
                    </a:ext>
                  </a:extLst>
                </a:gridCol>
              </a:tblGrid>
              <a:tr h="538480">
                <a:tc>
                  <a:txBody>
                    <a:bodyPr/>
                    <a:lstStyle/>
                    <a:p>
                      <a:pPr marL="0" marR="0" lvl="0" indent="0" algn="r" defTabSz="609585" rtl="0" eaLnBrk="1" fontAlgn="auto" latinLnBrk="0" hangingPunct="1">
                        <a:lnSpc>
                          <a:spcPct val="100000"/>
                        </a:lnSpc>
                        <a:spcBef>
                          <a:spcPts val="0"/>
                        </a:spcBef>
                        <a:spcAft>
                          <a:spcPts val="0"/>
                        </a:spcAft>
                        <a:buClrTx/>
                        <a:buSzTx/>
                        <a:buFontTx/>
                        <a:buNone/>
                        <a:tabLst/>
                        <a:defRPr/>
                      </a:pPr>
                      <a:r>
                        <a:rPr lang="en-US" sz="1500"/>
                        <a:t>Median PFS, months (95% CI)</a:t>
                      </a:r>
                      <a:endParaRPr lang="en-US" sz="2000"/>
                    </a:p>
                  </a:txBody>
                  <a:tcPr anchor="ctr">
                    <a:lnL w="12700" cmpd="sng">
                      <a:noFill/>
                      <a:prstDash val="soli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500" b="1"/>
                        <a:t>9.3 </a:t>
                      </a:r>
                      <a:endParaRPr lang="en-US" sz="2800"/>
                    </a:p>
                    <a:p>
                      <a:pPr lvl="0" algn="ctr">
                        <a:buNone/>
                      </a:pPr>
                      <a:r>
                        <a:rPr lang="en-US" sz="1500" b="0"/>
                        <a:t>(7.2-16.6)</a:t>
                      </a:r>
                    </a:p>
                  </a:txBody>
                  <a:tcPr marL="0" marR="0" marT="0" marB="0" anchor="ctr">
                    <a:lnL w="12700" cmpd="sng">
                      <a:noFill/>
                      <a:prstDash val="soli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500" b="1"/>
                        <a:t>2.0 </a:t>
                      </a:r>
                      <a:endParaRPr lang="en-US" sz="2800"/>
                    </a:p>
                    <a:p>
                      <a:pPr lvl="0" algn="ctr">
                        <a:buNone/>
                      </a:pPr>
                      <a:r>
                        <a:rPr lang="en-US" sz="1500" b="0"/>
                        <a:t>(1.8-2.3)</a:t>
                      </a:r>
                    </a:p>
                  </a:txBody>
                  <a:tcPr marL="0" marR="0" marT="0" marB="0" anchor="ctr">
                    <a:lnL w="12700" cap="flat" cmpd="sng" algn="ctr">
                      <a:noFill/>
                      <a:prstDash val="solid"/>
                      <a:round/>
                      <a:headEnd type="none" w="med" len="med"/>
                      <a:tailEnd type="none" w="med" len="med"/>
                    </a:lnL>
                    <a:lnR w="12700" cmpd="sng">
                      <a:noFill/>
                      <a:prstDash val="soli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4015555480"/>
                  </a:ext>
                </a:extLst>
              </a:tr>
              <a:tr h="314960">
                <a:tc>
                  <a:txBody>
                    <a:bodyPr/>
                    <a:lstStyle/>
                    <a:p>
                      <a:pPr algn="r"/>
                      <a:r>
                        <a:rPr lang="en-US" sz="1500"/>
                        <a:t>Adjusted HR</a:t>
                      </a:r>
                      <a:r>
                        <a:rPr lang="en-US" sz="1500">
                          <a:cs typeface="Arial"/>
                        </a:rPr>
                        <a:t> (95% CI)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a:r>
                        <a:rPr lang="en-US" sz="1500" b="1"/>
                        <a:t>0.24 (0.17-0.35); </a:t>
                      </a:r>
                      <a:r>
                        <a:rPr lang="en-US" sz="1500" b="1" i="1"/>
                        <a:t>P </a:t>
                      </a:r>
                      <a:r>
                        <a:rPr lang="en-US" sz="1500" b="1" i="0"/>
                        <a:t>&lt; 0.0001</a:t>
                      </a:r>
                      <a:endParaRPr lang="en-US" sz="1500" b="1" i="1"/>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endParaRPr lang="en-US" sz="140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2672155"/>
                  </a:ext>
                </a:extLst>
              </a:tr>
            </a:tbl>
          </a:graphicData>
        </a:graphic>
      </p:graphicFrame>
      <p:grpSp>
        <p:nvGrpSpPr>
          <p:cNvPr id="3" name="Group 2">
            <a:extLst>
              <a:ext uri="{FF2B5EF4-FFF2-40B4-BE49-F238E27FC236}">
                <a16:creationId xmlns:a16="http://schemas.microsoft.com/office/drawing/2014/main" id="{384ED0B7-E118-A456-98ED-E6B815C7B638}"/>
              </a:ext>
            </a:extLst>
          </p:cNvPr>
          <p:cNvGrpSpPr/>
          <p:nvPr/>
        </p:nvGrpSpPr>
        <p:grpSpPr>
          <a:xfrm>
            <a:off x="684135" y="1220151"/>
            <a:ext cx="484747" cy="3759595"/>
            <a:chOff x="684134" y="1721335"/>
            <a:chExt cx="484747" cy="3262403"/>
          </a:xfrm>
        </p:grpSpPr>
        <p:sp>
          <p:nvSpPr>
            <p:cNvPr id="8" name="object 5">
              <a:extLst>
                <a:ext uri="{FF2B5EF4-FFF2-40B4-BE49-F238E27FC236}">
                  <a16:creationId xmlns:a16="http://schemas.microsoft.com/office/drawing/2014/main" id="{D9D61BF9-15DA-0D16-1AFD-895FAC2B52C7}"/>
                </a:ext>
              </a:extLst>
            </p:cNvPr>
            <p:cNvSpPr/>
            <p:nvPr/>
          </p:nvSpPr>
          <p:spPr>
            <a:xfrm>
              <a:off x="1055706" y="1865510"/>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9" name="object 6">
              <a:extLst>
                <a:ext uri="{FF2B5EF4-FFF2-40B4-BE49-F238E27FC236}">
                  <a16:creationId xmlns:a16="http://schemas.microsoft.com/office/drawing/2014/main" id="{E181BFD7-8FCC-50A5-7A5C-A21B1BFDEC61}"/>
                </a:ext>
              </a:extLst>
            </p:cNvPr>
            <p:cNvSpPr/>
            <p:nvPr/>
          </p:nvSpPr>
          <p:spPr>
            <a:xfrm>
              <a:off x="1055706" y="2161573"/>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0" name="object 7">
              <a:extLst>
                <a:ext uri="{FF2B5EF4-FFF2-40B4-BE49-F238E27FC236}">
                  <a16:creationId xmlns:a16="http://schemas.microsoft.com/office/drawing/2014/main" id="{E7892D31-40FB-9EE2-A990-9D61D3FFF498}"/>
                </a:ext>
              </a:extLst>
            </p:cNvPr>
            <p:cNvSpPr/>
            <p:nvPr/>
          </p:nvSpPr>
          <p:spPr>
            <a:xfrm>
              <a:off x="1055706" y="2457637"/>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1" name="object 8">
              <a:extLst>
                <a:ext uri="{FF2B5EF4-FFF2-40B4-BE49-F238E27FC236}">
                  <a16:creationId xmlns:a16="http://schemas.microsoft.com/office/drawing/2014/main" id="{E4F424F6-798E-064F-770F-7CCAD9396754}"/>
                </a:ext>
              </a:extLst>
            </p:cNvPr>
            <p:cNvSpPr/>
            <p:nvPr/>
          </p:nvSpPr>
          <p:spPr>
            <a:xfrm>
              <a:off x="1055706" y="2770148"/>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2" name="object 9">
              <a:extLst>
                <a:ext uri="{FF2B5EF4-FFF2-40B4-BE49-F238E27FC236}">
                  <a16:creationId xmlns:a16="http://schemas.microsoft.com/office/drawing/2014/main" id="{3252C9CC-903C-2B81-E160-84D4D881C505}"/>
                </a:ext>
              </a:extLst>
            </p:cNvPr>
            <p:cNvSpPr/>
            <p:nvPr/>
          </p:nvSpPr>
          <p:spPr>
            <a:xfrm>
              <a:off x="1055706" y="3082660"/>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3" name="object 10">
              <a:extLst>
                <a:ext uri="{FF2B5EF4-FFF2-40B4-BE49-F238E27FC236}">
                  <a16:creationId xmlns:a16="http://schemas.microsoft.com/office/drawing/2014/main" id="{96AF5D2C-1C67-F16B-9C16-A8689F03F449}"/>
                </a:ext>
              </a:extLst>
            </p:cNvPr>
            <p:cNvSpPr/>
            <p:nvPr/>
          </p:nvSpPr>
          <p:spPr>
            <a:xfrm>
              <a:off x="1055706" y="3378723"/>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4" name="object 11">
              <a:extLst>
                <a:ext uri="{FF2B5EF4-FFF2-40B4-BE49-F238E27FC236}">
                  <a16:creationId xmlns:a16="http://schemas.microsoft.com/office/drawing/2014/main" id="{B357F95D-BFA5-7E7A-7117-AA72D9941CB3}"/>
                </a:ext>
              </a:extLst>
            </p:cNvPr>
            <p:cNvSpPr/>
            <p:nvPr/>
          </p:nvSpPr>
          <p:spPr>
            <a:xfrm>
              <a:off x="1055706" y="3674787"/>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5" name="object 12">
              <a:extLst>
                <a:ext uri="{FF2B5EF4-FFF2-40B4-BE49-F238E27FC236}">
                  <a16:creationId xmlns:a16="http://schemas.microsoft.com/office/drawing/2014/main" id="{7ED3FFC4-04FE-4009-BFDA-8F7BF07F1D1C}"/>
                </a:ext>
              </a:extLst>
            </p:cNvPr>
            <p:cNvSpPr/>
            <p:nvPr/>
          </p:nvSpPr>
          <p:spPr>
            <a:xfrm>
              <a:off x="1055706" y="3987298"/>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6" name="object 13">
              <a:extLst>
                <a:ext uri="{FF2B5EF4-FFF2-40B4-BE49-F238E27FC236}">
                  <a16:creationId xmlns:a16="http://schemas.microsoft.com/office/drawing/2014/main" id="{07F988BE-C37C-B526-2BB9-793BD228AE75}"/>
                </a:ext>
              </a:extLst>
            </p:cNvPr>
            <p:cNvSpPr/>
            <p:nvPr/>
          </p:nvSpPr>
          <p:spPr>
            <a:xfrm>
              <a:off x="1055706" y="4283362"/>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7" name="object 14">
              <a:extLst>
                <a:ext uri="{FF2B5EF4-FFF2-40B4-BE49-F238E27FC236}">
                  <a16:creationId xmlns:a16="http://schemas.microsoft.com/office/drawing/2014/main" id="{A63951F6-D342-EBBF-E291-A468717594E7}"/>
                </a:ext>
              </a:extLst>
            </p:cNvPr>
            <p:cNvSpPr/>
            <p:nvPr/>
          </p:nvSpPr>
          <p:spPr>
            <a:xfrm>
              <a:off x="1055706" y="4595873"/>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18" name="object 15">
              <a:extLst>
                <a:ext uri="{FF2B5EF4-FFF2-40B4-BE49-F238E27FC236}">
                  <a16:creationId xmlns:a16="http://schemas.microsoft.com/office/drawing/2014/main" id="{09310C35-EACE-28D3-93D9-D81B3327E12F}"/>
                </a:ext>
              </a:extLst>
            </p:cNvPr>
            <p:cNvSpPr/>
            <p:nvPr/>
          </p:nvSpPr>
          <p:spPr>
            <a:xfrm>
              <a:off x="1055706" y="4891937"/>
              <a:ext cx="113175"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4" name="object 41">
              <a:extLst>
                <a:ext uri="{FF2B5EF4-FFF2-40B4-BE49-F238E27FC236}">
                  <a16:creationId xmlns:a16="http://schemas.microsoft.com/office/drawing/2014/main" id="{7C0E39C1-EC21-13C2-9A50-522D78673BAB}"/>
                </a:ext>
              </a:extLst>
            </p:cNvPr>
            <p:cNvSpPr txBox="1"/>
            <p:nvPr/>
          </p:nvSpPr>
          <p:spPr>
            <a:xfrm>
              <a:off x="695890" y="1721335"/>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100</a:t>
              </a:r>
              <a:endParaRPr lang="en-US" sz="1400">
                <a:solidFill>
                  <a:srgbClr val="000000"/>
                </a:solidFill>
                <a:latin typeface="Arial" panose="020B0604020202020204"/>
                <a:ea typeface="ＭＳ Ｐゴシック" charset="0"/>
                <a:cs typeface="HelveticaNeueLT Std"/>
              </a:endParaRPr>
            </a:p>
          </p:txBody>
        </p:sp>
        <p:sp>
          <p:nvSpPr>
            <p:cNvPr id="201" name="object 41">
              <a:extLst>
                <a:ext uri="{FF2B5EF4-FFF2-40B4-BE49-F238E27FC236}">
                  <a16:creationId xmlns:a16="http://schemas.microsoft.com/office/drawing/2014/main" id="{D3FA4399-2E33-4642-7481-02022863FF74}"/>
                </a:ext>
              </a:extLst>
            </p:cNvPr>
            <p:cNvSpPr txBox="1"/>
            <p:nvPr/>
          </p:nvSpPr>
          <p:spPr>
            <a:xfrm>
              <a:off x="695890" y="2029236"/>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90</a:t>
              </a:r>
              <a:endParaRPr lang="en-US" sz="1400">
                <a:solidFill>
                  <a:srgbClr val="000000"/>
                </a:solidFill>
                <a:latin typeface="Arial" panose="020B0604020202020204"/>
                <a:ea typeface="ＭＳ Ｐゴシック" charset="0"/>
                <a:cs typeface="HelveticaNeueLT Std"/>
              </a:endParaRPr>
            </a:p>
          </p:txBody>
        </p:sp>
        <p:sp>
          <p:nvSpPr>
            <p:cNvPr id="205" name="object 41">
              <a:extLst>
                <a:ext uri="{FF2B5EF4-FFF2-40B4-BE49-F238E27FC236}">
                  <a16:creationId xmlns:a16="http://schemas.microsoft.com/office/drawing/2014/main" id="{F2540FC0-E1F7-917E-B6FB-D314447A2A3C}"/>
                </a:ext>
              </a:extLst>
            </p:cNvPr>
            <p:cNvSpPr txBox="1"/>
            <p:nvPr/>
          </p:nvSpPr>
          <p:spPr>
            <a:xfrm>
              <a:off x="695890" y="2319520"/>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80</a:t>
              </a:r>
              <a:endParaRPr lang="en-US" sz="1400">
                <a:solidFill>
                  <a:srgbClr val="000000"/>
                </a:solidFill>
                <a:latin typeface="Arial" panose="020B0604020202020204"/>
                <a:ea typeface="ＭＳ Ｐゴシック" charset="0"/>
                <a:cs typeface="HelveticaNeueLT Std"/>
              </a:endParaRPr>
            </a:p>
          </p:txBody>
        </p:sp>
        <p:sp>
          <p:nvSpPr>
            <p:cNvPr id="206" name="object 41">
              <a:extLst>
                <a:ext uri="{FF2B5EF4-FFF2-40B4-BE49-F238E27FC236}">
                  <a16:creationId xmlns:a16="http://schemas.microsoft.com/office/drawing/2014/main" id="{9B524187-E78F-E0D9-6C83-5378711D5E4E}"/>
                </a:ext>
              </a:extLst>
            </p:cNvPr>
            <p:cNvSpPr txBox="1"/>
            <p:nvPr/>
          </p:nvSpPr>
          <p:spPr>
            <a:xfrm>
              <a:off x="695890" y="2635207"/>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70</a:t>
              </a:r>
              <a:endParaRPr lang="en-US" sz="1400">
                <a:solidFill>
                  <a:srgbClr val="000000"/>
                </a:solidFill>
                <a:latin typeface="Arial" panose="020B0604020202020204"/>
                <a:ea typeface="ＭＳ Ｐゴシック" charset="0"/>
                <a:cs typeface="HelveticaNeueLT Std"/>
              </a:endParaRPr>
            </a:p>
          </p:txBody>
        </p:sp>
        <p:sp>
          <p:nvSpPr>
            <p:cNvPr id="207" name="object 41">
              <a:extLst>
                <a:ext uri="{FF2B5EF4-FFF2-40B4-BE49-F238E27FC236}">
                  <a16:creationId xmlns:a16="http://schemas.microsoft.com/office/drawing/2014/main" id="{2A8A49F9-54DC-64E7-E1F7-27C5FA53CD05}"/>
                </a:ext>
              </a:extLst>
            </p:cNvPr>
            <p:cNvSpPr txBox="1"/>
            <p:nvPr/>
          </p:nvSpPr>
          <p:spPr>
            <a:xfrm>
              <a:off x="695890" y="2943108"/>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60</a:t>
              </a:r>
              <a:endParaRPr lang="en-US" sz="1400">
                <a:solidFill>
                  <a:srgbClr val="000000"/>
                </a:solidFill>
                <a:latin typeface="Arial" panose="020B0604020202020204"/>
                <a:ea typeface="ＭＳ Ｐゴシック" charset="0"/>
                <a:cs typeface="HelveticaNeueLT Std"/>
              </a:endParaRPr>
            </a:p>
          </p:txBody>
        </p:sp>
        <p:sp>
          <p:nvSpPr>
            <p:cNvPr id="210" name="object 41">
              <a:extLst>
                <a:ext uri="{FF2B5EF4-FFF2-40B4-BE49-F238E27FC236}">
                  <a16:creationId xmlns:a16="http://schemas.microsoft.com/office/drawing/2014/main" id="{4F940B39-A7C5-6373-2BF7-DC8FD5217014}"/>
                </a:ext>
              </a:extLst>
            </p:cNvPr>
            <p:cNvSpPr txBox="1"/>
            <p:nvPr/>
          </p:nvSpPr>
          <p:spPr>
            <a:xfrm>
              <a:off x="695890" y="3233391"/>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50</a:t>
              </a:r>
              <a:endParaRPr lang="en-US" sz="1400">
                <a:solidFill>
                  <a:srgbClr val="000000"/>
                </a:solidFill>
                <a:latin typeface="Arial" panose="020B0604020202020204"/>
                <a:ea typeface="ＭＳ Ｐゴシック" charset="0"/>
                <a:cs typeface="HelveticaNeueLT Std"/>
              </a:endParaRPr>
            </a:p>
          </p:txBody>
        </p:sp>
        <p:sp>
          <p:nvSpPr>
            <p:cNvPr id="211" name="object 41">
              <a:extLst>
                <a:ext uri="{FF2B5EF4-FFF2-40B4-BE49-F238E27FC236}">
                  <a16:creationId xmlns:a16="http://schemas.microsoft.com/office/drawing/2014/main" id="{999CFA34-ACF0-60B3-7D03-483862B9545E}"/>
                </a:ext>
              </a:extLst>
            </p:cNvPr>
            <p:cNvSpPr txBox="1"/>
            <p:nvPr/>
          </p:nvSpPr>
          <p:spPr>
            <a:xfrm>
              <a:off x="695890" y="3538721"/>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40</a:t>
              </a:r>
              <a:endParaRPr lang="en-US" sz="1400">
                <a:solidFill>
                  <a:srgbClr val="000000"/>
                </a:solidFill>
                <a:latin typeface="Arial" panose="020B0604020202020204"/>
                <a:ea typeface="ＭＳ Ｐゴシック" charset="0"/>
                <a:cs typeface="HelveticaNeueLT Std"/>
              </a:endParaRPr>
            </a:p>
          </p:txBody>
        </p:sp>
        <p:sp>
          <p:nvSpPr>
            <p:cNvPr id="212" name="object 41">
              <a:extLst>
                <a:ext uri="{FF2B5EF4-FFF2-40B4-BE49-F238E27FC236}">
                  <a16:creationId xmlns:a16="http://schemas.microsoft.com/office/drawing/2014/main" id="{B061E258-33F7-F719-BA59-D2D1AA56388D}"/>
                </a:ext>
              </a:extLst>
            </p:cNvPr>
            <p:cNvSpPr txBox="1"/>
            <p:nvPr/>
          </p:nvSpPr>
          <p:spPr>
            <a:xfrm>
              <a:off x="695890" y="3829004"/>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30</a:t>
              </a:r>
              <a:endParaRPr lang="en-US" sz="1400">
                <a:solidFill>
                  <a:srgbClr val="000000"/>
                </a:solidFill>
                <a:latin typeface="Arial" panose="020B0604020202020204"/>
                <a:ea typeface="ＭＳ Ｐゴシック" charset="0"/>
                <a:cs typeface="HelveticaNeueLT Std"/>
              </a:endParaRPr>
            </a:p>
          </p:txBody>
        </p:sp>
        <p:sp>
          <p:nvSpPr>
            <p:cNvPr id="213" name="object 41">
              <a:extLst>
                <a:ext uri="{FF2B5EF4-FFF2-40B4-BE49-F238E27FC236}">
                  <a16:creationId xmlns:a16="http://schemas.microsoft.com/office/drawing/2014/main" id="{410E4D56-1EAC-3051-2583-E0464DADBD2B}"/>
                </a:ext>
              </a:extLst>
            </p:cNvPr>
            <p:cNvSpPr txBox="1"/>
            <p:nvPr/>
          </p:nvSpPr>
          <p:spPr>
            <a:xfrm>
              <a:off x="695890" y="4144692"/>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20</a:t>
              </a:r>
              <a:endParaRPr lang="en-US" sz="1400">
                <a:solidFill>
                  <a:srgbClr val="000000"/>
                </a:solidFill>
                <a:latin typeface="Arial" panose="020B0604020202020204"/>
                <a:ea typeface="ＭＳ Ｐゴシック" charset="0"/>
                <a:cs typeface="HelveticaNeueLT Std"/>
              </a:endParaRPr>
            </a:p>
          </p:txBody>
        </p:sp>
        <p:sp>
          <p:nvSpPr>
            <p:cNvPr id="216" name="object 41">
              <a:extLst>
                <a:ext uri="{FF2B5EF4-FFF2-40B4-BE49-F238E27FC236}">
                  <a16:creationId xmlns:a16="http://schemas.microsoft.com/office/drawing/2014/main" id="{EED4E4C6-8FAA-F571-345D-760FA708D65A}"/>
                </a:ext>
              </a:extLst>
            </p:cNvPr>
            <p:cNvSpPr txBox="1"/>
            <p:nvPr/>
          </p:nvSpPr>
          <p:spPr>
            <a:xfrm>
              <a:off x="695890" y="4452591"/>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10</a:t>
              </a:r>
              <a:endParaRPr lang="en-US" sz="1400">
                <a:solidFill>
                  <a:srgbClr val="000000"/>
                </a:solidFill>
                <a:latin typeface="Arial" panose="020B0604020202020204"/>
                <a:ea typeface="ＭＳ Ｐゴシック" charset="0"/>
                <a:cs typeface="HelveticaNeueLT Std"/>
              </a:endParaRPr>
            </a:p>
          </p:txBody>
        </p:sp>
        <p:sp>
          <p:nvSpPr>
            <p:cNvPr id="217" name="object 41">
              <a:extLst>
                <a:ext uri="{FF2B5EF4-FFF2-40B4-BE49-F238E27FC236}">
                  <a16:creationId xmlns:a16="http://schemas.microsoft.com/office/drawing/2014/main" id="{F624B801-E0B4-65D0-9FDB-89F8DB8F46CF}"/>
                </a:ext>
              </a:extLst>
            </p:cNvPr>
            <p:cNvSpPr txBox="1"/>
            <p:nvPr/>
          </p:nvSpPr>
          <p:spPr>
            <a:xfrm>
              <a:off x="684134" y="4751995"/>
              <a:ext cx="355192" cy="231743"/>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0</a:t>
              </a:r>
              <a:endParaRPr lang="en-US" sz="1400">
                <a:solidFill>
                  <a:srgbClr val="000000"/>
                </a:solidFill>
                <a:latin typeface="Arial" panose="020B0604020202020204"/>
                <a:ea typeface="ＭＳ Ｐゴシック" charset="0"/>
                <a:cs typeface="HelveticaNeueLT Std"/>
              </a:endParaRPr>
            </a:p>
          </p:txBody>
        </p:sp>
      </p:grpSp>
      <p:grpSp>
        <p:nvGrpSpPr>
          <p:cNvPr id="45" name="Group 44">
            <a:extLst>
              <a:ext uri="{FF2B5EF4-FFF2-40B4-BE49-F238E27FC236}">
                <a16:creationId xmlns:a16="http://schemas.microsoft.com/office/drawing/2014/main" id="{C4002D8D-40C9-9AC9-8DFF-BEADF52E5BB8}"/>
              </a:ext>
            </a:extLst>
          </p:cNvPr>
          <p:cNvGrpSpPr/>
          <p:nvPr/>
        </p:nvGrpSpPr>
        <p:grpSpPr>
          <a:xfrm>
            <a:off x="1184744" y="5116679"/>
            <a:ext cx="10515419" cy="340112"/>
            <a:chOff x="1189116" y="5116672"/>
            <a:chExt cx="8303663" cy="340111"/>
          </a:xfrm>
        </p:grpSpPr>
        <p:sp>
          <p:nvSpPr>
            <p:cNvPr id="19" name="object 16">
              <a:extLst>
                <a:ext uri="{FF2B5EF4-FFF2-40B4-BE49-F238E27FC236}">
                  <a16:creationId xmlns:a16="http://schemas.microsoft.com/office/drawing/2014/main" id="{C77AB7EC-89E4-2AA7-E46E-480A11501CEF}"/>
                </a:ext>
              </a:extLst>
            </p:cNvPr>
            <p:cNvSpPr/>
            <p:nvPr/>
          </p:nvSpPr>
          <p:spPr>
            <a:xfrm>
              <a:off x="1368217"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0" name="object 17">
              <a:extLst>
                <a:ext uri="{FF2B5EF4-FFF2-40B4-BE49-F238E27FC236}">
                  <a16:creationId xmlns:a16="http://schemas.microsoft.com/office/drawing/2014/main" id="{67D6C59E-EA02-ACC6-7AB6-DC4E177401C3}"/>
                </a:ext>
              </a:extLst>
            </p:cNvPr>
            <p:cNvSpPr/>
            <p:nvPr/>
          </p:nvSpPr>
          <p:spPr>
            <a:xfrm>
              <a:off x="1697177"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1" name="object 18">
              <a:extLst>
                <a:ext uri="{FF2B5EF4-FFF2-40B4-BE49-F238E27FC236}">
                  <a16:creationId xmlns:a16="http://schemas.microsoft.com/office/drawing/2014/main" id="{E023D036-EB0B-DB78-1B76-AC24EF131927}"/>
                </a:ext>
              </a:extLst>
            </p:cNvPr>
            <p:cNvSpPr/>
            <p:nvPr/>
          </p:nvSpPr>
          <p:spPr>
            <a:xfrm>
              <a:off x="2026136"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 name="object 19">
              <a:extLst>
                <a:ext uri="{FF2B5EF4-FFF2-40B4-BE49-F238E27FC236}">
                  <a16:creationId xmlns:a16="http://schemas.microsoft.com/office/drawing/2014/main" id="{7A0A4E00-672E-D408-8ECF-75E4F8E8CB31}"/>
                </a:ext>
              </a:extLst>
            </p:cNvPr>
            <p:cNvSpPr/>
            <p:nvPr/>
          </p:nvSpPr>
          <p:spPr>
            <a:xfrm>
              <a:off x="2355095"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 name="object 20">
              <a:extLst>
                <a:ext uri="{FF2B5EF4-FFF2-40B4-BE49-F238E27FC236}">
                  <a16:creationId xmlns:a16="http://schemas.microsoft.com/office/drawing/2014/main" id="{5A1CE338-5B3D-65AA-6392-4448BED0B097}"/>
                </a:ext>
              </a:extLst>
            </p:cNvPr>
            <p:cNvSpPr/>
            <p:nvPr/>
          </p:nvSpPr>
          <p:spPr>
            <a:xfrm>
              <a:off x="2684055"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 name="object 21">
              <a:extLst>
                <a:ext uri="{FF2B5EF4-FFF2-40B4-BE49-F238E27FC236}">
                  <a16:creationId xmlns:a16="http://schemas.microsoft.com/office/drawing/2014/main" id="{75713EA9-1C17-7935-F478-68464274FFAC}"/>
                </a:ext>
              </a:extLst>
            </p:cNvPr>
            <p:cNvSpPr/>
            <p:nvPr/>
          </p:nvSpPr>
          <p:spPr>
            <a:xfrm>
              <a:off x="3013014"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5" name="object 22">
              <a:extLst>
                <a:ext uri="{FF2B5EF4-FFF2-40B4-BE49-F238E27FC236}">
                  <a16:creationId xmlns:a16="http://schemas.microsoft.com/office/drawing/2014/main" id="{C0CA2618-CD00-0342-D6A9-24AC7923958E}"/>
                </a:ext>
              </a:extLst>
            </p:cNvPr>
            <p:cNvSpPr/>
            <p:nvPr/>
          </p:nvSpPr>
          <p:spPr>
            <a:xfrm>
              <a:off x="3341973"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6" name="object 23">
              <a:extLst>
                <a:ext uri="{FF2B5EF4-FFF2-40B4-BE49-F238E27FC236}">
                  <a16:creationId xmlns:a16="http://schemas.microsoft.com/office/drawing/2014/main" id="{B8EE0EA7-7417-329B-FD15-8D56231C8CE3}"/>
                </a:ext>
              </a:extLst>
            </p:cNvPr>
            <p:cNvSpPr/>
            <p:nvPr/>
          </p:nvSpPr>
          <p:spPr>
            <a:xfrm>
              <a:off x="3670932"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7" name="object 24">
              <a:extLst>
                <a:ext uri="{FF2B5EF4-FFF2-40B4-BE49-F238E27FC236}">
                  <a16:creationId xmlns:a16="http://schemas.microsoft.com/office/drawing/2014/main" id="{6E071222-6134-AD97-BB97-1A88033D92C4}"/>
                </a:ext>
              </a:extLst>
            </p:cNvPr>
            <p:cNvSpPr/>
            <p:nvPr/>
          </p:nvSpPr>
          <p:spPr>
            <a:xfrm>
              <a:off x="3999892"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 name="object 25">
              <a:extLst>
                <a:ext uri="{FF2B5EF4-FFF2-40B4-BE49-F238E27FC236}">
                  <a16:creationId xmlns:a16="http://schemas.microsoft.com/office/drawing/2014/main" id="{41AAF31F-B394-C773-0C54-F8C29D33DF52}"/>
                </a:ext>
              </a:extLst>
            </p:cNvPr>
            <p:cNvSpPr/>
            <p:nvPr/>
          </p:nvSpPr>
          <p:spPr>
            <a:xfrm>
              <a:off x="4345299"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 name="object 26">
              <a:extLst>
                <a:ext uri="{FF2B5EF4-FFF2-40B4-BE49-F238E27FC236}">
                  <a16:creationId xmlns:a16="http://schemas.microsoft.com/office/drawing/2014/main" id="{1CE1269B-5286-8AB0-2C97-39D81CC84EBC}"/>
                </a:ext>
              </a:extLst>
            </p:cNvPr>
            <p:cNvSpPr/>
            <p:nvPr/>
          </p:nvSpPr>
          <p:spPr>
            <a:xfrm>
              <a:off x="4674258"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 name="object 27">
              <a:extLst>
                <a:ext uri="{FF2B5EF4-FFF2-40B4-BE49-F238E27FC236}">
                  <a16:creationId xmlns:a16="http://schemas.microsoft.com/office/drawing/2014/main" id="{132DC909-D8CB-81B4-66EC-22C96B6A8979}"/>
                </a:ext>
              </a:extLst>
            </p:cNvPr>
            <p:cNvSpPr/>
            <p:nvPr/>
          </p:nvSpPr>
          <p:spPr>
            <a:xfrm>
              <a:off x="5003218"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 name="object 28">
              <a:extLst>
                <a:ext uri="{FF2B5EF4-FFF2-40B4-BE49-F238E27FC236}">
                  <a16:creationId xmlns:a16="http://schemas.microsoft.com/office/drawing/2014/main" id="{BD161991-90D2-E484-D598-2EE3D492065D}"/>
                </a:ext>
              </a:extLst>
            </p:cNvPr>
            <p:cNvSpPr/>
            <p:nvPr/>
          </p:nvSpPr>
          <p:spPr>
            <a:xfrm>
              <a:off x="5332177"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 name="object 29">
              <a:extLst>
                <a:ext uri="{FF2B5EF4-FFF2-40B4-BE49-F238E27FC236}">
                  <a16:creationId xmlns:a16="http://schemas.microsoft.com/office/drawing/2014/main" id="{55353100-AFB3-545B-5FF5-0B8AF7565802}"/>
                </a:ext>
              </a:extLst>
            </p:cNvPr>
            <p:cNvSpPr/>
            <p:nvPr/>
          </p:nvSpPr>
          <p:spPr>
            <a:xfrm>
              <a:off x="5661136"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 name="object 30">
              <a:extLst>
                <a:ext uri="{FF2B5EF4-FFF2-40B4-BE49-F238E27FC236}">
                  <a16:creationId xmlns:a16="http://schemas.microsoft.com/office/drawing/2014/main" id="{11DE4C9E-7875-C6F1-838A-C9F01509B06F}"/>
                </a:ext>
              </a:extLst>
            </p:cNvPr>
            <p:cNvSpPr/>
            <p:nvPr/>
          </p:nvSpPr>
          <p:spPr>
            <a:xfrm>
              <a:off x="5990096"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 name="object 31">
              <a:extLst>
                <a:ext uri="{FF2B5EF4-FFF2-40B4-BE49-F238E27FC236}">
                  <a16:creationId xmlns:a16="http://schemas.microsoft.com/office/drawing/2014/main" id="{910FD0A3-A81A-04EC-757F-A3A941F0A8F9}"/>
                </a:ext>
              </a:extLst>
            </p:cNvPr>
            <p:cNvSpPr/>
            <p:nvPr/>
          </p:nvSpPr>
          <p:spPr>
            <a:xfrm>
              <a:off x="6319055"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 name="object 32">
              <a:extLst>
                <a:ext uri="{FF2B5EF4-FFF2-40B4-BE49-F238E27FC236}">
                  <a16:creationId xmlns:a16="http://schemas.microsoft.com/office/drawing/2014/main" id="{395C3658-6C9D-64A3-0C79-7A1BC93196D0}"/>
                </a:ext>
              </a:extLst>
            </p:cNvPr>
            <p:cNvSpPr/>
            <p:nvPr/>
          </p:nvSpPr>
          <p:spPr>
            <a:xfrm>
              <a:off x="6648014"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 name="object 33">
              <a:extLst>
                <a:ext uri="{FF2B5EF4-FFF2-40B4-BE49-F238E27FC236}">
                  <a16:creationId xmlns:a16="http://schemas.microsoft.com/office/drawing/2014/main" id="{2C83C4B3-8629-7152-3118-FD1AA37CA808}"/>
                </a:ext>
              </a:extLst>
            </p:cNvPr>
            <p:cNvSpPr/>
            <p:nvPr/>
          </p:nvSpPr>
          <p:spPr>
            <a:xfrm>
              <a:off x="6976973"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 name="object 34">
              <a:extLst>
                <a:ext uri="{FF2B5EF4-FFF2-40B4-BE49-F238E27FC236}">
                  <a16:creationId xmlns:a16="http://schemas.microsoft.com/office/drawing/2014/main" id="{5684F1DD-12B2-A93F-7763-2366FDDD77FE}"/>
                </a:ext>
              </a:extLst>
            </p:cNvPr>
            <p:cNvSpPr/>
            <p:nvPr/>
          </p:nvSpPr>
          <p:spPr>
            <a:xfrm>
              <a:off x="7305933"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 name="object 35">
              <a:extLst>
                <a:ext uri="{FF2B5EF4-FFF2-40B4-BE49-F238E27FC236}">
                  <a16:creationId xmlns:a16="http://schemas.microsoft.com/office/drawing/2014/main" id="{E1CB6870-9725-B6F9-6842-BC1D553DB602}"/>
                </a:ext>
              </a:extLst>
            </p:cNvPr>
            <p:cNvSpPr/>
            <p:nvPr/>
          </p:nvSpPr>
          <p:spPr>
            <a:xfrm>
              <a:off x="7651340"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 name="object 36">
              <a:extLst>
                <a:ext uri="{FF2B5EF4-FFF2-40B4-BE49-F238E27FC236}">
                  <a16:creationId xmlns:a16="http://schemas.microsoft.com/office/drawing/2014/main" id="{F1F80D23-4DAF-DCD8-9CF5-72412DBC32C2}"/>
                </a:ext>
              </a:extLst>
            </p:cNvPr>
            <p:cNvSpPr/>
            <p:nvPr/>
          </p:nvSpPr>
          <p:spPr>
            <a:xfrm>
              <a:off x="7963851"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 name="object 37">
              <a:extLst>
                <a:ext uri="{FF2B5EF4-FFF2-40B4-BE49-F238E27FC236}">
                  <a16:creationId xmlns:a16="http://schemas.microsoft.com/office/drawing/2014/main" id="{225FC1AE-65FB-C79E-E810-BE5C32ABC6D8}"/>
                </a:ext>
              </a:extLst>
            </p:cNvPr>
            <p:cNvSpPr/>
            <p:nvPr/>
          </p:nvSpPr>
          <p:spPr>
            <a:xfrm>
              <a:off x="8292811"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 name="object 38">
              <a:extLst>
                <a:ext uri="{FF2B5EF4-FFF2-40B4-BE49-F238E27FC236}">
                  <a16:creationId xmlns:a16="http://schemas.microsoft.com/office/drawing/2014/main" id="{0055E684-6AB7-B165-8716-4332222D7742}"/>
                </a:ext>
              </a:extLst>
            </p:cNvPr>
            <p:cNvSpPr/>
            <p:nvPr/>
          </p:nvSpPr>
          <p:spPr>
            <a:xfrm>
              <a:off x="8638218"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2" name="object 39">
              <a:extLst>
                <a:ext uri="{FF2B5EF4-FFF2-40B4-BE49-F238E27FC236}">
                  <a16:creationId xmlns:a16="http://schemas.microsoft.com/office/drawing/2014/main" id="{C8FE3684-5E6C-6130-4A74-FC520DFEBBE8}"/>
                </a:ext>
              </a:extLst>
            </p:cNvPr>
            <p:cNvSpPr/>
            <p:nvPr/>
          </p:nvSpPr>
          <p:spPr>
            <a:xfrm>
              <a:off x="8967177"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3" name="object 40">
              <a:extLst>
                <a:ext uri="{FF2B5EF4-FFF2-40B4-BE49-F238E27FC236}">
                  <a16:creationId xmlns:a16="http://schemas.microsoft.com/office/drawing/2014/main" id="{E15FFDFB-BD28-7418-6482-8BAAC87226EB}"/>
                </a:ext>
              </a:extLst>
            </p:cNvPr>
            <p:cNvSpPr/>
            <p:nvPr/>
          </p:nvSpPr>
          <p:spPr>
            <a:xfrm>
              <a:off x="9296137" y="5116672"/>
              <a:ext cx="45719" cy="106912"/>
            </a:xfrm>
            <a:custGeom>
              <a:avLst/>
              <a:gdLst/>
              <a:ahLst/>
              <a:cxnLst/>
              <a:rect l="l" t="t" r="r" b="b"/>
              <a:pathLst>
                <a:path h="82550">
                  <a:moveTo>
                    <a:pt x="0" y="82550"/>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18" name="object 41">
              <a:extLst>
                <a:ext uri="{FF2B5EF4-FFF2-40B4-BE49-F238E27FC236}">
                  <a16:creationId xmlns:a16="http://schemas.microsoft.com/office/drawing/2014/main" id="{A828C01B-CA39-DF15-985C-37DAE0C5EF3C}"/>
                </a:ext>
              </a:extLst>
            </p:cNvPr>
            <p:cNvSpPr txBox="1"/>
            <p:nvPr/>
          </p:nvSpPr>
          <p:spPr>
            <a:xfrm>
              <a:off x="1189116"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0</a:t>
              </a:r>
              <a:endParaRPr lang="en-US" sz="1400">
                <a:solidFill>
                  <a:srgbClr val="000000"/>
                </a:solidFill>
                <a:latin typeface="Arial" panose="020B0604020202020204"/>
                <a:ea typeface="ＭＳ Ｐゴシック" charset="0"/>
                <a:cs typeface="HelveticaNeueLT Std"/>
              </a:endParaRPr>
            </a:p>
          </p:txBody>
        </p:sp>
        <p:sp>
          <p:nvSpPr>
            <p:cNvPr id="219" name="object 41">
              <a:extLst>
                <a:ext uri="{FF2B5EF4-FFF2-40B4-BE49-F238E27FC236}">
                  <a16:creationId xmlns:a16="http://schemas.microsoft.com/office/drawing/2014/main" id="{F0618E14-3E64-3CA3-5151-62EBD6800A71}"/>
                </a:ext>
              </a:extLst>
            </p:cNvPr>
            <p:cNvSpPr txBox="1"/>
            <p:nvPr/>
          </p:nvSpPr>
          <p:spPr>
            <a:xfrm>
              <a:off x="1520260" y="5189723"/>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a:t>
              </a:r>
              <a:endParaRPr lang="en-US" sz="1400">
                <a:solidFill>
                  <a:srgbClr val="000000"/>
                </a:solidFill>
                <a:latin typeface="Arial" panose="020B0604020202020204"/>
                <a:ea typeface="ＭＳ Ｐゴシック" charset="0"/>
                <a:cs typeface="HelveticaNeueLT Std"/>
              </a:endParaRPr>
            </a:p>
          </p:txBody>
        </p:sp>
        <p:sp>
          <p:nvSpPr>
            <p:cNvPr id="220" name="object 41">
              <a:extLst>
                <a:ext uri="{FF2B5EF4-FFF2-40B4-BE49-F238E27FC236}">
                  <a16:creationId xmlns:a16="http://schemas.microsoft.com/office/drawing/2014/main" id="{1D21572D-C3D8-3515-983D-C164077FE00F}"/>
                </a:ext>
              </a:extLst>
            </p:cNvPr>
            <p:cNvSpPr txBox="1"/>
            <p:nvPr/>
          </p:nvSpPr>
          <p:spPr>
            <a:xfrm>
              <a:off x="1853477"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a:t>
              </a:r>
              <a:endParaRPr lang="en-US" sz="1400">
                <a:solidFill>
                  <a:srgbClr val="000000"/>
                </a:solidFill>
                <a:latin typeface="Arial" panose="020B0604020202020204"/>
                <a:ea typeface="ＭＳ Ｐゴシック" charset="0"/>
                <a:cs typeface="HelveticaNeueLT Std"/>
              </a:endParaRPr>
            </a:p>
          </p:txBody>
        </p:sp>
        <p:sp>
          <p:nvSpPr>
            <p:cNvPr id="221" name="object 41">
              <a:extLst>
                <a:ext uri="{FF2B5EF4-FFF2-40B4-BE49-F238E27FC236}">
                  <a16:creationId xmlns:a16="http://schemas.microsoft.com/office/drawing/2014/main" id="{339BF074-474A-1315-BEB2-A9C3561FAB95}"/>
                </a:ext>
              </a:extLst>
            </p:cNvPr>
            <p:cNvSpPr txBox="1"/>
            <p:nvPr/>
          </p:nvSpPr>
          <p:spPr>
            <a:xfrm>
              <a:off x="2180569"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3</a:t>
              </a:r>
              <a:endParaRPr lang="en-US" sz="1400">
                <a:solidFill>
                  <a:srgbClr val="000000"/>
                </a:solidFill>
                <a:latin typeface="Arial" panose="020B0604020202020204"/>
                <a:ea typeface="ＭＳ Ｐゴシック" charset="0"/>
                <a:cs typeface="HelveticaNeueLT Std"/>
              </a:endParaRPr>
            </a:p>
          </p:txBody>
        </p:sp>
        <p:sp>
          <p:nvSpPr>
            <p:cNvPr id="222" name="object 41">
              <a:extLst>
                <a:ext uri="{FF2B5EF4-FFF2-40B4-BE49-F238E27FC236}">
                  <a16:creationId xmlns:a16="http://schemas.microsoft.com/office/drawing/2014/main" id="{4B471A06-11A4-40D8-FBCF-0F1CDCB8FCFE}"/>
                </a:ext>
              </a:extLst>
            </p:cNvPr>
            <p:cNvSpPr txBox="1"/>
            <p:nvPr/>
          </p:nvSpPr>
          <p:spPr>
            <a:xfrm>
              <a:off x="2511806"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4</a:t>
              </a:r>
              <a:endParaRPr lang="en-US" sz="1400">
                <a:solidFill>
                  <a:srgbClr val="000000"/>
                </a:solidFill>
                <a:latin typeface="Arial" panose="020B0604020202020204"/>
                <a:ea typeface="ＭＳ Ｐゴシック" charset="0"/>
                <a:cs typeface="HelveticaNeueLT Std"/>
              </a:endParaRPr>
            </a:p>
          </p:txBody>
        </p:sp>
        <p:sp>
          <p:nvSpPr>
            <p:cNvPr id="223" name="object 41">
              <a:extLst>
                <a:ext uri="{FF2B5EF4-FFF2-40B4-BE49-F238E27FC236}">
                  <a16:creationId xmlns:a16="http://schemas.microsoft.com/office/drawing/2014/main" id="{19D77AE1-E8D1-A36D-9707-16BAD252133A}"/>
                </a:ext>
              </a:extLst>
            </p:cNvPr>
            <p:cNvSpPr txBox="1"/>
            <p:nvPr/>
          </p:nvSpPr>
          <p:spPr>
            <a:xfrm>
              <a:off x="2840968"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5</a:t>
              </a:r>
              <a:endParaRPr lang="en-US" sz="1400">
                <a:solidFill>
                  <a:srgbClr val="000000"/>
                </a:solidFill>
                <a:latin typeface="Arial" panose="020B0604020202020204"/>
                <a:ea typeface="ＭＳ Ｐゴシック" charset="0"/>
                <a:cs typeface="HelveticaNeueLT Std"/>
              </a:endParaRPr>
            </a:p>
          </p:txBody>
        </p:sp>
        <p:sp>
          <p:nvSpPr>
            <p:cNvPr id="224" name="object 41">
              <a:extLst>
                <a:ext uri="{FF2B5EF4-FFF2-40B4-BE49-F238E27FC236}">
                  <a16:creationId xmlns:a16="http://schemas.microsoft.com/office/drawing/2014/main" id="{90ABB557-773F-06A8-99C5-544C0F69F170}"/>
                </a:ext>
              </a:extLst>
            </p:cNvPr>
            <p:cNvSpPr txBox="1"/>
            <p:nvPr/>
          </p:nvSpPr>
          <p:spPr>
            <a:xfrm>
              <a:off x="3170651"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6</a:t>
              </a:r>
              <a:endParaRPr lang="en-US" sz="1400">
                <a:solidFill>
                  <a:srgbClr val="000000"/>
                </a:solidFill>
                <a:latin typeface="Arial" panose="020B0604020202020204"/>
                <a:ea typeface="ＭＳ Ｐゴシック" charset="0"/>
                <a:cs typeface="HelveticaNeueLT Std"/>
              </a:endParaRPr>
            </a:p>
          </p:txBody>
        </p:sp>
        <p:sp>
          <p:nvSpPr>
            <p:cNvPr id="225" name="object 41">
              <a:extLst>
                <a:ext uri="{FF2B5EF4-FFF2-40B4-BE49-F238E27FC236}">
                  <a16:creationId xmlns:a16="http://schemas.microsoft.com/office/drawing/2014/main" id="{F0579C89-451D-7B7A-1239-A8BCC72CD8EE}"/>
                </a:ext>
              </a:extLst>
            </p:cNvPr>
            <p:cNvSpPr txBox="1"/>
            <p:nvPr/>
          </p:nvSpPr>
          <p:spPr>
            <a:xfrm>
              <a:off x="3497739"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7</a:t>
              </a:r>
              <a:endParaRPr lang="en-US" sz="1400">
                <a:solidFill>
                  <a:srgbClr val="000000"/>
                </a:solidFill>
                <a:latin typeface="Arial" panose="020B0604020202020204"/>
                <a:ea typeface="ＭＳ Ｐゴシック" charset="0"/>
                <a:cs typeface="HelveticaNeueLT Std"/>
              </a:endParaRPr>
            </a:p>
          </p:txBody>
        </p:sp>
        <p:sp>
          <p:nvSpPr>
            <p:cNvPr id="226" name="object 41">
              <a:extLst>
                <a:ext uri="{FF2B5EF4-FFF2-40B4-BE49-F238E27FC236}">
                  <a16:creationId xmlns:a16="http://schemas.microsoft.com/office/drawing/2014/main" id="{9E48F772-2BAF-4CDF-E459-4C1BF0FEFB4B}"/>
                </a:ext>
              </a:extLst>
            </p:cNvPr>
            <p:cNvSpPr txBox="1"/>
            <p:nvPr/>
          </p:nvSpPr>
          <p:spPr>
            <a:xfrm>
              <a:off x="3826901"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8</a:t>
              </a:r>
              <a:endParaRPr lang="en-US" sz="1400">
                <a:solidFill>
                  <a:srgbClr val="000000"/>
                </a:solidFill>
                <a:latin typeface="Arial" panose="020B0604020202020204"/>
                <a:ea typeface="ＭＳ Ｐゴシック" charset="0"/>
                <a:cs typeface="HelveticaNeueLT Std"/>
              </a:endParaRPr>
            </a:p>
          </p:txBody>
        </p:sp>
        <p:sp>
          <p:nvSpPr>
            <p:cNvPr id="227" name="object 41">
              <a:extLst>
                <a:ext uri="{FF2B5EF4-FFF2-40B4-BE49-F238E27FC236}">
                  <a16:creationId xmlns:a16="http://schemas.microsoft.com/office/drawing/2014/main" id="{C598F22C-1C96-66CE-C8F6-12C1EE9152B3}"/>
                </a:ext>
              </a:extLst>
            </p:cNvPr>
            <p:cNvSpPr txBox="1"/>
            <p:nvPr/>
          </p:nvSpPr>
          <p:spPr>
            <a:xfrm>
              <a:off x="4166441"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9</a:t>
              </a:r>
              <a:endParaRPr lang="en-US" sz="1400">
                <a:solidFill>
                  <a:srgbClr val="000000"/>
                </a:solidFill>
                <a:latin typeface="Arial" panose="020B0604020202020204"/>
                <a:ea typeface="ＭＳ Ｐゴシック" charset="0"/>
                <a:cs typeface="HelveticaNeueLT Std"/>
              </a:endParaRPr>
            </a:p>
          </p:txBody>
        </p:sp>
        <p:sp>
          <p:nvSpPr>
            <p:cNvPr id="228" name="object 41">
              <a:extLst>
                <a:ext uri="{FF2B5EF4-FFF2-40B4-BE49-F238E27FC236}">
                  <a16:creationId xmlns:a16="http://schemas.microsoft.com/office/drawing/2014/main" id="{29344B3A-4D28-BBE7-92F5-4E8551FDF30C}"/>
                </a:ext>
              </a:extLst>
            </p:cNvPr>
            <p:cNvSpPr txBox="1"/>
            <p:nvPr/>
          </p:nvSpPr>
          <p:spPr>
            <a:xfrm>
              <a:off x="4489380"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10</a:t>
              </a:r>
              <a:endParaRPr lang="en-US" sz="1400">
                <a:solidFill>
                  <a:srgbClr val="000000"/>
                </a:solidFill>
                <a:latin typeface="Arial" panose="020B0604020202020204"/>
                <a:ea typeface="ＭＳ Ｐゴシック" charset="0"/>
                <a:cs typeface="HelveticaNeueLT Std"/>
              </a:endParaRPr>
            </a:p>
          </p:txBody>
        </p:sp>
        <p:sp>
          <p:nvSpPr>
            <p:cNvPr id="229" name="object 41">
              <a:extLst>
                <a:ext uri="{FF2B5EF4-FFF2-40B4-BE49-F238E27FC236}">
                  <a16:creationId xmlns:a16="http://schemas.microsoft.com/office/drawing/2014/main" id="{14F055DE-FD5F-7885-ED81-F885F1ED99B5}"/>
                </a:ext>
              </a:extLst>
            </p:cNvPr>
            <p:cNvSpPr txBox="1"/>
            <p:nvPr/>
          </p:nvSpPr>
          <p:spPr>
            <a:xfrm>
              <a:off x="4826841"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11</a:t>
              </a:r>
              <a:endParaRPr lang="en-US" sz="1400">
                <a:solidFill>
                  <a:srgbClr val="000000"/>
                </a:solidFill>
                <a:latin typeface="Arial" panose="020B0604020202020204"/>
                <a:ea typeface="ＭＳ Ｐゴシック" charset="0"/>
                <a:cs typeface="HelveticaNeueLT Std"/>
              </a:endParaRPr>
            </a:p>
          </p:txBody>
        </p:sp>
        <p:sp>
          <p:nvSpPr>
            <p:cNvPr id="230" name="object 41">
              <a:extLst>
                <a:ext uri="{FF2B5EF4-FFF2-40B4-BE49-F238E27FC236}">
                  <a16:creationId xmlns:a16="http://schemas.microsoft.com/office/drawing/2014/main" id="{717CAE1F-5194-AF4D-C315-696BFC3E7A73}"/>
                </a:ext>
              </a:extLst>
            </p:cNvPr>
            <p:cNvSpPr txBox="1"/>
            <p:nvPr/>
          </p:nvSpPr>
          <p:spPr>
            <a:xfrm>
              <a:off x="5164291"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12</a:t>
              </a:r>
              <a:endParaRPr lang="en-US" sz="1400">
                <a:solidFill>
                  <a:srgbClr val="000000"/>
                </a:solidFill>
                <a:latin typeface="Arial" panose="020B0604020202020204"/>
                <a:ea typeface="ＭＳ Ｐゴシック" charset="0"/>
                <a:cs typeface="HelveticaNeueLT Std"/>
              </a:endParaRPr>
            </a:p>
          </p:txBody>
        </p:sp>
        <p:sp>
          <p:nvSpPr>
            <p:cNvPr id="231" name="object 41">
              <a:extLst>
                <a:ext uri="{FF2B5EF4-FFF2-40B4-BE49-F238E27FC236}">
                  <a16:creationId xmlns:a16="http://schemas.microsoft.com/office/drawing/2014/main" id="{37B129D7-C0C4-84F1-1E8D-217AE22B5956}"/>
                </a:ext>
              </a:extLst>
            </p:cNvPr>
            <p:cNvSpPr txBox="1"/>
            <p:nvPr/>
          </p:nvSpPr>
          <p:spPr>
            <a:xfrm>
              <a:off x="5487230"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13</a:t>
              </a:r>
              <a:endParaRPr lang="en-US" sz="1400">
                <a:solidFill>
                  <a:srgbClr val="000000"/>
                </a:solidFill>
                <a:latin typeface="Arial" panose="020B0604020202020204"/>
                <a:ea typeface="ＭＳ Ｐゴシック" charset="0"/>
                <a:cs typeface="HelveticaNeueLT Std"/>
              </a:endParaRPr>
            </a:p>
          </p:txBody>
        </p:sp>
        <p:sp>
          <p:nvSpPr>
            <p:cNvPr id="232" name="object 41">
              <a:extLst>
                <a:ext uri="{FF2B5EF4-FFF2-40B4-BE49-F238E27FC236}">
                  <a16:creationId xmlns:a16="http://schemas.microsoft.com/office/drawing/2014/main" id="{A2570AC1-CDB7-FBF3-F7D7-C4BF3B67B240}"/>
                </a:ext>
              </a:extLst>
            </p:cNvPr>
            <p:cNvSpPr txBox="1"/>
            <p:nvPr/>
          </p:nvSpPr>
          <p:spPr>
            <a:xfrm>
              <a:off x="5824691"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14</a:t>
              </a:r>
              <a:endParaRPr lang="en-US" sz="1400">
                <a:solidFill>
                  <a:srgbClr val="000000"/>
                </a:solidFill>
                <a:latin typeface="Arial" panose="020B0604020202020204"/>
                <a:ea typeface="ＭＳ Ｐゴシック" charset="0"/>
                <a:cs typeface="HelveticaNeueLT Std"/>
              </a:endParaRPr>
            </a:p>
          </p:txBody>
        </p:sp>
        <p:sp>
          <p:nvSpPr>
            <p:cNvPr id="233" name="object 41">
              <a:extLst>
                <a:ext uri="{FF2B5EF4-FFF2-40B4-BE49-F238E27FC236}">
                  <a16:creationId xmlns:a16="http://schemas.microsoft.com/office/drawing/2014/main" id="{33A4B18C-9C06-7FBC-CAF6-331236444582}"/>
                </a:ext>
              </a:extLst>
            </p:cNvPr>
            <p:cNvSpPr txBox="1"/>
            <p:nvPr/>
          </p:nvSpPr>
          <p:spPr>
            <a:xfrm>
              <a:off x="6147632"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15</a:t>
              </a:r>
              <a:endParaRPr lang="en-US" sz="1400">
                <a:solidFill>
                  <a:srgbClr val="000000"/>
                </a:solidFill>
                <a:latin typeface="Arial" panose="020B0604020202020204"/>
                <a:ea typeface="ＭＳ Ｐゴシック" charset="0"/>
                <a:cs typeface="HelveticaNeueLT Std"/>
              </a:endParaRPr>
            </a:p>
          </p:txBody>
        </p:sp>
        <p:sp>
          <p:nvSpPr>
            <p:cNvPr id="234" name="object 41">
              <a:extLst>
                <a:ext uri="{FF2B5EF4-FFF2-40B4-BE49-F238E27FC236}">
                  <a16:creationId xmlns:a16="http://schemas.microsoft.com/office/drawing/2014/main" id="{5BEA18AD-2388-DD7F-47A1-078679A5D640}"/>
                </a:ext>
              </a:extLst>
            </p:cNvPr>
            <p:cNvSpPr txBox="1"/>
            <p:nvPr/>
          </p:nvSpPr>
          <p:spPr>
            <a:xfrm>
              <a:off x="6470571"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16</a:t>
              </a:r>
              <a:endParaRPr lang="en-US" sz="1400">
                <a:solidFill>
                  <a:srgbClr val="000000"/>
                </a:solidFill>
                <a:latin typeface="Arial" panose="020B0604020202020204"/>
                <a:ea typeface="ＭＳ Ｐゴシック" charset="0"/>
                <a:cs typeface="HelveticaNeueLT Std"/>
              </a:endParaRPr>
            </a:p>
          </p:txBody>
        </p:sp>
        <p:sp>
          <p:nvSpPr>
            <p:cNvPr id="235" name="object 41">
              <a:extLst>
                <a:ext uri="{FF2B5EF4-FFF2-40B4-BE49-F238E27FC236}">
                  <a16:creationId xmlns:a16="http://schemas.microsoft.com/office/drawing/2014/main" id="{9BF53452-415B-62DA-4C34-238DEACC6E55}"/>
                </a:ext>
              </a:extLst>
            </p:cNvPr>
            <p:cNvSpPr txBox="1"/>
            <p:nvPr/>
          </p:nvSpPr>
          <p:spPr>
            <a:xfrm>
              <a:off x="6808032"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17</a:t>
              </a:r>
              <a:endParaRPr lang="en-US" sz="1400">
                <a:solidFill>
                  <a:srgbClr val="000000"/>
                </a:solidFill>
                <a:latin typeface="Arial" panose="020B0604020202020204"/>
                <a:ea typeface="ＭＳ Ｐゴシック" charset="0"/>
                <a:cs typeface="HelveticaNeueLT Std"/>
              </a:endParaRPr>
            </a:p>
          </p:txBody>
        </p:sp>
        <p:sp>
          <p:nvSpPr>
            <p:cNvPr id="236" name="object 41">
              <a:extLst>
                <a:ext uri="{FF2B5EF4-FFF2-40B4-BE49-F238E27FC236}">
                  <a16:creationId xmlns:a16="http://schemas.microsoft.com/office/drawing/2014/main" id="{620F412B-24C1-E201-FF94-41ECD455F393}"/>
                </a:ext>
              </a:extLst>
            </p:cNvPr>
            <p:cNvSpPr txBox="1"/>
            <p:nvPr/>
          </p:nvSpPr>
          <p:spPr>
            <a:xfrm>
              <a:off x="7141865"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18</a:t>
              </a:r>
              <a:endParaRPr lang="en-US" sz="1400">
                <a:solidFill>
                  <a:srgbClr val="000000"/>
                </a:solidFill>
                <a:latin typeface="Arial" panose="020B0604020202020204"/>
                <a:ea typeface="ＭＳ Ｐゴシック" charset="0"/>
                <a:cs typeface="HelveticaNeueLT Std"/>
              </a:endParaRPr>
            </a:p>
          </p:txBody>
        </p:sp>
        <p:sp>
          <p:nvSpPr>
            <p:cNvPr id="237" name="object 41">
              <a:extLst>
                <a:ext uri="{FF2B5EF4-FFF2-40B4-BE49-F238E27FC236}">
                  <a16:creationId xmlns:a16="http://schemas.microsoft.com/office/drawing/2014/main" id="{9F08FB15-0611-BE06-39D2-D63B6146BDFF}"/>
                </a:ext>
              </a:extLst>
            </p:cNvPr>
            <p:cNvSpPr txBox="1"/>
            <p:nvPr/>
          </p:nvSpPr>
          <p:spPr>
            <a:xfrm>
              <a:off x="7464804"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19</a:t>
              </a:r>
              <a:endParaRPr lang="en-US" sz="1400">
                <a:solidFill>
                  <a:srgbClr val="000000"/>
                </a:solidFill>
                <a:latin typeface="Arial" panose="020B0604020202020204"/>
                <a:ea typeface="ＭＳ Ｐゴシック" charset="0"/>
                <a:cs typeface="HelveticaNeueLT Std"/>
              </a:endParaRPr>
            </a:p>
          </p:txBody>
        </p:sp>
        <p:sp>
          <p:nvSpPr>
            <p:cNvPr id="238" name="object 41">
              <a:extLst>
                <a:ext uri="{FF2B5EF4-FFF2-40B4-BE49-F238E27FC236}">
                  <a16:creationId xmlns:a16="http://schemas.microsoft.com/office/drawing/2014/main" id="{44698196-8B85-BAAF-0A4C-63D4CC2981F9}"/>
                </a:ext>
              </a:extLst>
            </p:cNvPr>
            <p:cNvSpPr txBox="1"/>
            <p:nvPr/>
          </p:nvSpPr>
          <p:spPr>
            <a:xfrm>
              <a:off x="7802265"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20</a:t>
              </a:r>
              <a:endParaRPr lang="en-US" sz="1400">
                <a:solidFill>
                  <a:srgbClr val="000000"/>
                </a:solidFill>
                <a:latin typeface="Arial" panose="020B0604020202020204"/>
                <a:ea typeface="ＭＳ Ｐゴシック" charset="0"/>
                <a:cs typeface="HelveticaNeueLT Std"/>
              </a:endParaRPr>
            </a:p>
          </p:txBody>
        </p:sp>
        <p:sp>
          <p:nvSpPr>
            <p:cNvPr id="239" name="object 41">
              <a:extLst>
                <a:ext uri="{FF2B5EF4-FFF2-40B4-BE49-F238E27FC236}">
                  <a16:creationId xmlns:a16="http://schemas.microsoft.com/office/drawing/2014/main" id="{722900AF-7227-D672-11D2-90905D694C66}"/>
                </a:ext>
              </a:extLst>
            </p:cNvPr>
            <p:cNvSpPr txBox="1"/>
            <p:nvPr/>
          </p:nvSpPr>
          <p:spPr>
            <a:xfrm>
              <a:off x="8125206"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21</a:t>
              </a:r>
              <a:endParaRPr lang="en-US" sz="1400">
                <a:solidFill>
                  <a:srgbClr val="000000"/>
                </a:solidFill>
                <a:latin typeface="Arial" panose="020B0604020202020204"/>
                <a:ea typeface="ＭＳ Ｐゴシック" charset="0"/>
                <a:cs typeface="HelveticaNeueLT Std"/>
              </a:endParaRPr>
            </a:p>
          </p:txBody>
        </p:sp>
        <p:sp>
          <p:nvSpPr>
            <p:cNvPr id="240" name="object 41">
              <a:extLst>
                <a:ext uri="{FF2B5EF4-FFF2-40B4-BE49-F238E27FC236}">
                  <a16:creationId xmlns:a16="http://schemas.microsoft.com/office/drawing/2014/main" id="{97332E78-AB7F-4612-FD9E-72D6CA741B4A}"/>
                </a:ext>
              </a:extLst>
            </p:cNvPr>
            <p:cNvSpPr txBox="1"/>
            <p:nvPr/>
          </p:nvSpPr>
          <p:spPr>
            <a:xfrm>
              <a:off x="8448145"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22</a:t>
              </a:r>
              <a:endParaRPr lang="en-US" sz="1400">
                <a:solidFill>
                  <a:srgbClr val="000000"/>
                </a:solidFill>
                <a:latin typeface="Arial" panose="020B0604020202020204"/>
                <a:ea typeface="ＭＳ Ｐゴシック" charset="0"/>
                <a:cs typeface="HelveticaNeueLT Std"/>
              </a:endParaRPr>
            </a:p>
          </p:txBody>
        </p:sp>
        <p:sp>
          <p:nvSpPr>
            <p:cNvPr id="241" name="object 41">
              <a:extLst>
                <a:ext uri="{FF2B5EF4-FFF2-40B4-BE49-F238E27FC236}">
                  <a16:creationId xmlns:a16="http://schemas.microsoft.com/office/drawing/2014/main" id="{BD7D8F50-0773-8541-BB8C-501E54389658}"/>
                </a:ext>
              </a:extLst>
            </p:cNvPr>
            <p:cNvSpPr txBox="1"/>
            <p:nvPr/>
          </p:nvSpPr>
          <p:spPr>
            <a:xfrm>
              <a:off x="8785606"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23</a:t>
              </a:r>
              <a:endParaRPr lang="en-US" sz="1400">
                <a:solidFill>
                  <a:srgbClr val="000000"/>
                </a:solidFill>
                <a:latin typeface="Arial" panose="020B0604020202020204"/>
                <a:ea typeface="ＭＳ Ｐゴシック" charset="0"/>
                <a:cs typeface="HelveticaNeueLT Std"/>
              </a:endParaRPr>
            </a:p>
          </p:txBody>
        </p:sp>
        <p:sp>
          <p:nvSpPr>
            <p:cNvPr id="242" name="object 41">
              <a:extLst>
                <a:ext uri="{FF2B5EF4-FFF2-40B4-BE49-F238E27FC236}">
                  <a16:creationId xmlns:a16="http://schemas.microsoft.com/office/drawing/2014/main" id="{B949D0A5-A710-C164-B865-FE81E86256AC}"/>
                </a:ext>
              </a:extLst>
            </p:cNvPr>
            <p:cNvSpPr txBox="1"/>
            <p:nvPr/>
          </p:nvSpPr>
          <p:spPr>
            <a:xfrm>
              <a:off x="9137587" y="5189722"/>
              <a:ext cx="355192"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24</a:t>
              </a:r>
              <a:endParaRPr lang="en-US" sz="1400">
                <a:solidFill>
                  <a:srgbClr val="000000"/>
                </a:solidFill>
                <a:latin typeface="Arial" panose="020B0604020202020204"/>
                <a:ea typeface="ＭＳ Ｐゴシック" charset="0"/>
                <a:cs typeface="HelveticaNeueLT Std"/>
              </a:endParaRPr>
            </a:p>
          </p:txBody>
        </p:sp>
      </p:grpSp>
      <p:sp>
        <p:nvSpPr>
          <p:cNvPr id="243" name="object 41">
            <a:extLst>
              <a:ext uri="{FF2B5EF4-FFF2-40B4-BE49-F238E27FC236}">
                <a16:creationId xmlns:a16="http://schemas.microsoft.com/office/drawing/2014/main" id="{EA3E4737-0D4B-EAA5-18F2-E91DB41618C6}"/>
              </a:ext>
            </a:extLst>
          </p:cNvPr>
          <p:cNvSpPr txBox="1"/>
          <p:nvPr/>
        </p:nvSpPr>
        <p:spPr>
          <a:xfrm>
            <a:off x="5865587" y="5450416"/>
            <a:ext cx="1050592" cy="267061"/>
          </a:xfrm>
          <a:prstGeom prst="rect">
            <a:avLst/>
          </a:prstGeom>
        </p:spPr>
        <p:txBody>
          <a:bodyPr vert="horz" wrap="square" lIns="0" tIns="0" rIns="0" bIns="0" rtlCol="0">
            <a:spAutoFit/>
          </a:bodyPr>
          <a:lstStyle/>
          <a:p>
            <a:pPr marR="5080" algn="ctr" defTabSz="914377">
              <a:lnSpc>
                <a:spcPct val="140000"/>
              </a:lnSpc>
              <a:defRPr/>
            </a:pPr>
            <a:r>
              <a:rPr lang="en-US" sz="1400" b="1" spc="-25">
                <a:solidFill>
                  <a:srgbClr val="010202"/>
                </a:solidFill>
                <a:latin typeface="Arial" panose="020B0604020202020204"/>
                <a:ea typeface="ＭＳ Ｐゴシック" charset="0"/>
                <a:cs typeface="HelveticaNeueLT Std"/>
              </a:rPr>
              <a:t>Months</a:t>
            </a:r>
            <a:endParaRPr lang="en-US" sz="1400" b="1">
              <a:solidFill>
                <a:srgbClr val="000000"/>
              </a:solidFill>
              <a:latin typeface="Arial" panose="020B0604020202020204"/>
              <a:ea typeface="ＭＳ Ｐゴシック" charset="0"/>
              <a:cs typeface="HelveticaNeueLT Std"/>
            </a:endParaRPr>
          </a:p>
        </p:txBody>
      </p:sp>
      <p:sp>
        <p:nvSpPr>
          <p:cNvPr id="47" name="Footer Placeholder 3">
            <a:extLst>
              <a:ext uri="{FF2B5EF4-FFF2-40B4-BE49-F238E27FC236}">
                <a16:creationId xmlns:a16="http://schemas.microsoft.com/office/drawing/2014/main" id="{2389202F-2321-54BA-CD87-AAEA81564A4A}"/>
              </a:ext>
            </a:extLst>
          </p:cNvPr>
          <p:cNvSpPr>
            <a:spLocks noGrp="1"/>
          </p:cNvSpPr>
          <p:nvPr>
            <p:ph type="ftr" sz="quarter" idx="3"/>
          </p:nvPr>
        </p:nvSpPr>
        <p:spPr>
          <a:xfrm>
            <a:off x="621792" y="5944846"/>
            <a:ext cx="10277856" cy="809521"/>
          </a:xfrm>
        </p:spPr>
        <p:txBody>
          <a:bodyPr/>
          <a:lstStyle/>
          <a:p>
            <a:pPr defTabSz="1219140" fontAlgn="base">
              <a:spcBef>
                <a:spcPct val="0"/>
              </a:spcBef>
              <a:spcAft>
                <a:spcPct val="0"/>
              </a:spcAft>
              <a:defRPr/>
            </a:pPr>
            <a:r>
              <a:rPr lang="da-DK" dirty="0" err="1">
                <a:solidFill>
                  <a:srgbClr val="000000"/>
                </a:solidFill>
                <a:latin typeface="Arial"/>
                <a:ea typeface="ＭＳ Ｐゴシック" charset="0"/>
              </a:rPr>
              <a:t>Hurvitz</a:t>
            </a:r>
            <a:r>
              <a:rPr lang="da-DK" dirty="0">
                <a:solidFill>
                  <a:srgbClr val="000000"/>
                </a:solidFill>
                <a:latin typeface="Arial"/>
                <a:ea typeface="ＭＳ Ｐゴシック" charset="0"/>
              </a:rPr>
              <a:t> SA et al. ESMO 2025. Abstract 340MO.</a:t>
            </a:r>
          </a:p>
        </p:txBody>
      </p:sp>
    </p:spTree>
    <p:extLst>
      <p:ext uri="{BB962C8B-B14F-4D97-AF65-F5344CB8AC3E}">
        <p14:creationId xmlns:p14="http://schemas.microsoft.com/office/powerpoint/2010/main" val="388725796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936149-041E-0DE1-601B-FECEFCD4E30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53FF444-0C4D-A05A-6F6F-0BB00DA4D1AA}"/>
              </a:ext>
            </a:extLst>
          </p:cNvPr>
          <p:cNvSpPr>
            <a:spLocks noGrp="1"/>
          </p:cNvSpPr>
          <p:nvPr>
            <p:ph type="title"/>
          </p:nvPr>
        </p:nvSpPr>
        <p:spPr/>
        <p:txBody>
          <a:bodyPr>
            <a:normAutofit/>
          </a:bodyPr>
          <a:lstStyle/>
          <a:p>
            <a:r>
              <a:rPr lang="en-US">
                <a:latin typeface="Arial" panose="020B0604020202020204" pitchFamily="34" charset="0"/>
                <a:cs typeface="Arial" panose="020B0604020202020204" pitchFamily="34" charset="0"/>
              </a:rPr>
              <a:t>2</a:t>
            </a:r>
            <a:r>
              <a:rPr lang="en-US" baseline="30000">
                <a:latin typeface="Arial" panose="020B0604020202020204" pitchFamily="34" charset="0"/>
                <a:cs typeface="Arial" panose="020B0604020202020204" pitchFamily="34" charset="0"/>
              </a:rPr>
              <a:t>nd</a:t>
            </a:r>
            <a:r>
              <a:rPr lang="en-US">
                <a:latin typeface="Arial" panose="020B0604020202020204" pitchFamily="34" charset="0"/>
                <a:cs typeface="Arial" panose="020B0604020202020204" pitchFamily="34" charset="0"/>
              </a:rPr>
              <a:t> Co-Primary Endpoint: Progression-Free Survival </a:t>
            </a:r>
            <a:br>
              <a:rPr lang="en-US">
                <a:latin typeface="Arial" panose="020B0604020202020204" pitchFamily="34" charset="0"/>
                <a:cs typeface="Arial" panose="020B0604020202020204" pitchFamily="34" charset="0"/>
              </a:rPr>
            </a:br>
            <a:r>
              <a:rPr lang="en-US" sz="2000" dirty="0">
                <a:solidFill>
                  <a:schemeClr val="accent3"/>
                </a:solidFill>
              </a:rPr>
              <a:t>Gedatolisib Doublet vs. Fulvestrant, BICR Assessment</a:t>
            </a:r>
            <a:endParaRPr lang="en-US" sz="2400" dirty="0">
              <a:solidFill>
                <a:schemeClr val="accent3"/>
              </a:solidFill>
            </a:endParaRPr>
          </a:p>
        </p:txBody>
      </p:sp>
      <p:sp>
        <p:nvSpPr>
          <p:cNvPr id="5" name="Round Same Side Corner Rectangle 208">
            <a:extLst>
              <a:ext uri="{FF2B5EF4-FFF2-40B4-BE49-F238E27FC236}">
                <a16:creationId xmlns:a16="http://schemas.microsoft.com/office/drawing/2014/main" id="{F4AA5E30-4099-3B41-7C8B-FD04997A36ED}"/>
              </a:ext>
            </a:extLst>
          </p:cNvPr>
          <p:cNvSpPr/>
          <p:nvPr/>
        </p:nvSpPr>
        <p:spPr>
          <a:xfrm>
            <a:off x="9993163" y="1181095"/>
            <a:ext cx="1476276" cy="677239"/>
          </a:xfrm>
          <a:prstGeom prst="round2SameRect">
            <a:avLst>
              <a:gd name="adj1" fmla="val 13306"/>
              <a:gd name="adj2"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914377">
              <a:defRPr/>
            </a:pPr>
            <a:endParaRPr lang="en-US">
              <a:solidFill>
                <a:srgbClr val="FFFFFF"/>
              </a:solidFill>
              <a:latin typeface="Arial" panose="020B0604020202020204"/>
            </a:endParaRPr>
          </a:p>
        </p:txBody>
      </p:sp>
      <p:sp>
        <p:nvSpPr>
          <p:cNvPr id="7" name="Round Same Side Corner Rectangle 207">
            <a:extLst>
              <a:ext uri="{FF2B5EF4-FFF2-40B4-BE49-F238E27FC236}">
                <a16:creationId xmlns:a16="http://schemas.microsoft.com/office/drawing/2014/main" id="{A860653C-89BB-CEEB-5238-B5B35204449A}"/>
              </a:ext>
            </a:extLst>
          </p:cNvPr>
          <p:cNvSpPr/>
          <p:nvPr/>
        </p:nvSpPr>
        <p:spPr>
          <a:xfrm>
            <a:off x="8525097" y="1181096"/>
            <a:ext cx="1470719" cy="664797"/>
          </a:xfrm>
          <a:prstGeom prst="round2SameRect">
            <a:avLst>
              <a:gd name="adj1" fmla="val 13306"/>
              <a:gd name="adj2" fmla="val 0"/>
            </a:avLst>
          </a:prstGeom>
          <a:solidFill>
            <a:schemeClr val="accent3">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914377">
              <a:defRPr/>
            </a:pPr>
            <a:endParaRPr lang="en-US">
              <a:solidFill>
                <a:srgbClr val="FFFFFF"/>
              </a:solidFill>
              <a:latin typeface="Arial" panose="020B0604020202020204"/>
            </a:endParaRPr>
          </a:p>
        </p:txBody>
      </p:sp>
      <p:sp>
        <p:nvSpPr>
          <p:cNvPr id="46" name="object 199">
            <a:extLst>
              <a:ext uri="{FF2B5EF4-FFF2-40B4-BE49-F238E27FC236}">
                <a16:creationId xmlns:a16="http://schemas.microsoft.com/office/drawing/2014/main" id="{CD849F0D-54F7-ABDE-9D70-D835E12AFB9C}"/>
              </a:ext>
            </a:extLst>
          </p:cNvPr>
          <p:cNvSpPr txBox="1"/>
          <p:nvPr/>
        </p:nvSpPr>
        <p:spPr>
          <a:xfrm>
            <a:off x="8529872" y="1260059"/>
            <a:ext cx="1453765" cy="524246"/>
          </a:xfrm>
          <a:prstGeom prst="rect">
            <a:avLst/>
          </a:prstGeom>
        </p:spPr>
        <p:txBody>
          <a:bodyPr vert="horz" wrap="square" lIns="0" tIns="12700" rIns="0" bIns="0" rtlCol="0" anchor="t">
            <a:spAutoFit/>
          </a:bodyPr>
          <a:lstStyle/>
          <a:p>
            <a:pPr marL="12700" marR="5080" algn="ctr" defTabSz="914377">
              <a:lnSpc>
                <a:spcPct val="90000"/>
              </a:lnSpc>
              <a:spcBef>
                <a:spcPts val="100"/>
              </a:spcBef>
              <a:defRPr/>
            </a:pPr>
            <a:r>
              <a:rPr lang="en-US" sz="1200" b="1" spc="-11">
                <a:solidFill>
                  <a:srgbClr val="FFFFFF"/>
                </a:solidFill>
                <a:latin typeface="Arial" panose="020B0604020202020204"/>
                <a:ea typeface="ＭＳ Ｐゴシック" charset="0"/>
                <a:cs typeface="Helvetica Neue LT Std 75 Bold"/>
              </a:rPr>
              <a:t>Gedatolisib</a:t>
            </a:r>
            <a:r>
              <a:rPr sz="1200" b="1" spc="-5">
                <a:solidFill>
                  <a:srgbClr val="FFFFFF"/>
                </a:solidFill>
                <a:latin typeface="Arial" panose="020B0604020202020204"/>
                <a:ea typeface="ＭＳ Ｐゴシック" charset="0"/>
                <a:cs typeface="Helvetica Neue LT Std 75 Bold"/>
              </a:rPr>
              <a:t> </a:t>
            </a:r>
            <a:r>
              <a:rPr lang="en-US" sz="1200" b="1" spc="-5">
                <a:solidFill>
                  <a:srgbClr val="FFFFFF"/>
                </a:solidFill>
                <a:latin typeface="Arial" panose="020B0604020202020204"/>
                <a:ea typeface="ＭＳ Ｐゴシック" charset="0"/>
                <a:cs typeface="Helvetica Neue LT Std 75 Bold"/>
              </a:rPr>
              <a:t>+ </a:t>
            </a:r>
            <a:r>
              <a:rPr lang="en-US" sz="1200" b="1" spc="-25">
                <a:solidFill>
                  <a:srgbClr val="FFFFFF"/>
                </a:solidFill>
                <a:latin typeface="Arial" panose="020B0604020202020204"/>
                <a:ea typeface="ＭＳ Ｐゴシック" charset="0"/>
                <a:cs typeface="Helvetica Neue LT Std 75 Bold"/>
              </a:rPr>
              <a:t> </a:t>
            </a:r>
            <a:br>
              <a:rPr lang="en-US" sz="1200" b="1" spc="-25">
                <a:solidFill>
                  <a:srgbClr val="FFFFFF"/>
                </a:solidFill>
                <a:latin typeface="Arial" panose="020B0604020202020204"/>
                <a:ea typeface="ＭＳ Ｐゴシック" charset="0"/>
                <a:cs typeface="Helvetica Neue LT Std 75 Bold"/>
              </a:rPr>
            </a:br>
            <a:r>
              <a:rPr lang="en-US" sz="1200" b="1" spc="-25">
                <a:solidFill>
                  <a:srgbClr val="FFFFFF"/>
                </a:solidFill>
                <a:latin typeface="Arial" panose="020B0604020202020204"/>
                <a:ea typeface="ＭＳ Ｐゴシック" charset="0"/>
                <a:cs typeface="Helvetica Neue LT Std 75 Bold"/>
              </a:rPr>
              <a:t>Fulvestrant</a:t>
            </a:r>
          </a:p>
          <a:p>
            <a:pPr marL="12700" marR="5080" algn="ctr" defTabSz="914377">
              <a:lnSpc>
                <a:spcPct val="90000"/>
              </a:lnSpc>
              <a:spcBef>
                <a:spcPts val="100"/>
              </a:spcBef>
              <a:defRPr/>
            </a:pPr>
            <a:r>
              <a:rPr lang="en-US" sz="1200" b="1" spc="-25">
                <a:solidFill>
                  <a:srgbClr val="FFFFFF"/>
                </a:solidFill>
                <a:latin typeface="Arial" panose="020B0604020202020204"/>
                <a:ea typeface="ＭＳ Ｐゴシック" charset="0"/>
                <a:cs typeface="Helvetica Neue LT Std 75 Bold"/>
              </a:rPr>
              <a:t>(n=130)</a:t>
            </a:r>
            <a:endParaRPr lang="en-US" sz="1200" b="1" spc="-11">
              <a:solidFill>
                <a:srgbClr val="FFFFFF"/>
              </a:solidFill>
              <a:latin typeface="Arial" panose="020B0604020202020204"/>
              <a:ea typeface="ＭＳ Ｐゴシック" charset="0"/>
              <a:cs typeface="Helvetica Neue LT Std 75 Bold"/>
            </a:endParaRPr>
          </a:p>
        </p:txBody>
      </p:sp>
      <p:sp>
        <p:nvSpPr>
          <p:cNvPr id="47" name="object 200">
            <a:extLst>
              <a:ext uri="{FF2B5EF4-FFF2-40B4-BE49-F238E27FC236}">
                <a16:creationId xmlns:a16="http://schemas.microsoft.com/office/drawing/2014/main" id="{A8FEB419-3F80-0126-6C24-11A0E5A8643A}"/>
              </a:ext>
            </a:extLst>
          </p:cNvPr>
          <p:cNvSpPr txBox="1"/>
          <p:nvPr/>
        </p:nvSpPr>
        <p:spPr>
          <a:xfrm>
            <a:off x="9975274" y="1321898"/>
            <a:ext cx="1476431" cy="428964"/>
          </a:xfrm>
          <a:prstGeom prst="rect">
            <a:avLst/>
          </a:prstGeom>
        </p:spPr>
        <p:txBody>
          <a:bodyPr vert="horz" wrap="square" lIns="0" tIns="59055" rIns="0" bIns="0" rtlCol="0">
            <a:spAutoFit/>
          </a:bodyPr>
          <a:lstStyle/>
          <a:p>
            <a:pPr marL="14604" algn="ctr" defTabSz="914377">
              <a:defRPr/>
            </a:pPr>
            <a:r>
              <a:rPr sz="1200" b="1" spc="-11">
                <a:solidFill>
                  <a:srgbClr val="FFFFFF"/>
                </a:solidFill>
                <a:latin typeface="Arial" panose="020B0604020202020204"/>
                <a:ea typeface="ＭＳ Ｐゴシック" charset="0"/>
                <a:cs typeface="Helvetica Neue LT Std 75 Bold"/>
              </a:rPr>
              <a:t>Fulvestrant</a:t>
            </a:r>
            <a:endParaRPr lang="en-US" sz="1200" b="1" spc="-11">
              <a:solidFill>
                <a:srgbClr val="FFFFFF"/>
              </a:solidFill>
              <a:latin typeface="Arial" panose="020B0604020202020204"/>
              <a:ea typeface="ＭＳ Ｐゴシック" charset="0"/>
              <a:cs typeface="Helvetica Neue LT Std 75 Bold"/>
            </a:endParaRPr>
          </a:p>
          <a:p>
            <a:pPr marL="14604" algn="ctr" defTabSz="914377">
              <a:defRPr/>
            </a:pPr>
            <a:r>
              <a:rPr lang="en-US" sz="1200" b="1" spc="-11">
                <a:solidFill>
                  <a:srgbClr val="FFFFFF"/>
                </a:solidFill>
                <a:latin typeface="Arial" panose="020B0604020202020204"/>
                <a:ea typeface="ＭＳ Ｐゴシック" charset="0"/>
                <a:cs typeface="Helvetica Neue LT Std 75 Bold"/>
              </a:rPr>
              <a:t>(n=131)</a:t>
            </a:r>
            <a:endParaRPr sz="1200">
              <a:solidFill>
                <a:srgbClr val="FFFFFF"/>
              </a:solidFill>
              <a:latin typeface="Arial" panose="020B0604020202020204"/>
              <a:ea typeface="ＭＳ Ｐゴシック" charset="0"/>
              <a:cs typeface="Helvetica Neue LT Std 75 Bold"/>
            </a:endParaRPr>
          </a:p>
        </p:txBody>
      </p:sp>
      <p:graphicFrame>
        <p:nvGraphicFramePr>
          <p:cNvPr id="48" name="Table 47">
            <a:extLst>
              <a:ext uri="{FF2B5EF4-FFF2-40B4-BE49-F238E27FC236}">
                <a16:creationId xmlns:a16="http://schemas.microsoft.com/office/drawing/2014/main" id="{6B1E5B7A-9D7A-21EB-1937-89214BF0753A}"/>
              </a:ext>
            </a:extLst>
          </p:cNvPr>
          <p:cNvGraphicFramePr>
            <a:graphicFrameLocks noGrp="1"/>
          </p:cNvGraphicFramePr>
          <p:nvPr>
            <p:extLst>
              <p:ext uri="{D42A27DB-BD31-4B8C-83A1-F6EECF244321}">
                <p14:modId xmlns:p14="http://schemas.microsoft.com/office/powerpoint/2010/main" val="4291211473"/>
              </p:ext>
            </p:extLst>
          </p:nvPr>
        </p:nvGraphicFramePr>
        <p:xfrm>
          <a:off x="5860716" y="1845892"/>
          <a:ext cx="5599198" cy="868680"/>
        </p:xfrm>
        <a:graphic>
          <a:graphicData uri="http://schemas.openxmlformats.org/drawingml/2006/table">
            <a:tbl>
              <a:tblPr/>
              <a:tblGrid>
                <a:gridCol w="2673684">
                  <a:extLst>
                    <a:ext uri="{9D8B030D-6E8A-4147-A177-3AD203B41FA5}">
                      <a16:colId xmlns:a16="http://schemas.microsoft.com/office/drawing/2014/main" val="1972036536"/>
                    </a:ext>
                  </a:extLst>
                </a:gridCol>
                <a:gridCol w="1471535">
                  <a:extLst>
                    <a:ext uri="{9D8B030D-6E8A-4147-A177-3AD203B41FA5}">
                      <a16:colId xmlns:a16="http://schemas.microsoft.com/office/drawing/2014/main" val="53601577"/>
                    </a:ext>
                  </a:extLst>
                </a:gridCol>
                <a:gridCol w="1453979">
                  <a:extLst>
                    <a:ext uri="{9D8B030D-6E8A-4147-A177-3AD203B41FA5}">
                      <a16:colId xmlns:a16="http://schemas.microsoft.com/office/drawing/2014/main" val="2665186910"/>
                    </a:ext>
                  </a:extLst>
                </a:gridCol>
              </a:tblGrid>
              <a:tr h="538480">
                <a:tc>
                  <a:txBody>
                    <a:bodyPr/>
                    <a:lstStyle/>
                    <a:p>
                      <a:pPr marL="7938" marR="0" lvl="0" indent="0" algn="r" defTabSz="609585" rtl="0" eaLnBrk="1" fontAlgn="auto" latinLnBrk="0" hangingPunct="1">
                        <a:lnSpc>
                          <a:spcPct val="100000"/>
                        </a:lnSpc>
                        <a:spcBef>
                          <a:spcPts val="235"/>
                        </a:spcBef>
                        <a:spcAft>
                          <a:spcPts val="0"/>
                        </a:spcAft>
                        <a:buClrTx/>
                        <a:buSzTx/>
                        <a:buFontTx/>
                        <a:buNone/>
                        <a:tabLst/>
                        <a:defRPr/>
                      </a:pPr>
                      <a:r>
                        <a:rPr lang="en-US" sz="1500"/>
                        <a:t>Median PFS, months (95% CI)</a:t>
                      </a:r>
                      <a:endParaRPr lang="en-US" sz="2000"/>
                    </a:p>
                  </a:txBody>
                  <a:tcPr anchor="ctr">
                    <a:lnL w="12700" cmpd="sng">
                      <a:noFill/>
                      <a:prstDash val="soli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7938" indent="0" algn="ctr">
                        <a:lnSpc>
                          <a:spcPct val="100000"/>
                        </a:lnSpc>
                        <a:spcBef>
                          <a:spcPts val="235"/>
                        </a:spcBef>
                        <a:tabLst/>
                      </a:pPr>
                      <a:r>
                        <a:rPr lang="en-US" sz="1500" b="1">
                          <a:solidFill>
                            <a:srgbClr val="231F20"/>
                          </a:solidFill>
                          <a:cs typeface="HelveticaNeueLT Std"/>
                        </a:rPr>
                        <a:t>7.4</a:t>
                      </a:r>
                      <a:r>
                        <a:rPr lang="en-US" sz="1500" b="1" spc="50">
                          <a:solidFill>
                            <a:srgbClr val="231F20"/>
                          </a:solidFill>
                          <a:cs typeface="HelveticaNeueLT Std"/>
                        </a:rPr>
                        <a:t> </a:t>
                      </a:r>
                    </a:p>
                    <a:p>
                      <a:pPr marL="7938" indent="0" algn="ctr">
                        <a:lnSpc>
                          <a:spcPct val="100000"/>
                        </a:lnSpc>
                        <a:spcBef>
                          <a:spcPts val="235"/>
                        </a:spcBef>
                        <a:tabLst/>
                      </a:pPr>
                      <a:r>
                        <a:rPr lang="en-US" sz="1500" b="0" spc="-10">
                          <a:solidFill>
                            <a:srgbClr val="231F20"/>
                          </a:solidFill>
                          <a:cs typeface="HelveticaNeueLT Std"/>
                        </a:rPr>
                        <a:t>(5.5-</a:t>
                      </a:r>
                      <a:r>
                        <a:rPr lang="en-US" sz="1500" b="0" spc="-20">
                          <a:solidFill>
                            <a:srgbClr val="231F20"/>
                          </a:solidFill>
                          <a:cs typeface="HelveticaNeueLT Std"/>
                        </a:rPr>
                        <a:t>9.9)</a:t>
                      </a:r>
                      <a:endParaRPr lang="en-US" sz="1500" b="0">
                        <a:cs typeface="HelveticaNeueLT Std"/>
                      </a:endParaRPr>
                    </a:p>
                  </a:txBody>
                  <a:tcPr marL="0" marR="0" marT="0" marB="0" anchor="ctr">
                    <a:lnL w="12700" cmpd="sng">
                      <a:noFill/>
                      <a:prstDash val="soli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500" b="1"/>
                        <a:t>2.0 </a:t>
                      </a:r>
                    </a:p>
                    <a:p>
                      <a:pPr algn="ctr"/>
                      <a:r>
                        <a:rPr lang="en-US" sz="1500" b="0"/>
                        <a:t>(1.8-2.3)</a:t>
                      </a:r>
                    </a:p>
                  </a:txBody>
                  <a:tcPr marL="0" marR="0" marT="0" marB="0" anchor="ctr">
                    <a:lnL w="12700" cap="flat" cmpd="sng" algn="ctr">
                      <a:noFill/>
                      <a:prstDash val="solid"/>
                      <a:round/>
                      <a:headEnd type="none" w="med" len="med"/>
                      <a:tailEnd type="none" w="med" len="med"/>
                    </a:lnL>
                    <a:lnR w="12700" cmpd="sng">
                      <a:noFill/>
                      <a:prstDash val="soli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4015555480"/>
                  </a:ext>
                </a:extLst>
              </a:tr>
              <a:tr h="314960">
                <a:tc>
                  <a:txBody>
                    <a:bodyPr/>
                    <a:lstStyle/>
                    <a:p>
                      <a:pPr marL="4763" indent="0" algn="r">
                        <a:tabLst/>
                      </a:pPr>
                      <a:r>
                        <a:rPr lang="en-US" sz="1500"/>
                        <a:t>Adjusted HR</a:t>
                      </a:r>
                      <a:r>
                        <a:rPr lang="en-US" sz="1500">
                          <a:cs typeface="Arial"/>
                        </a:rPr>
                        <a:t> (95% CI)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marL="12700" algn="ctr">
                        <a:lnSpc>
                          <a:spcPct val="100000"/>
                        </a:lnSpc>
                        <a:spcBef>
                          <a:spcPts val="100"/>
                        </a:spcBef>
                      </a:pPr>
                      <a:r>
                        <a:rPr lang="en-US" sz="1500" b="1">
                          <a:solidFill>
                            <a:srgbClr val="010202"/>
                          </a:solidFill>
                          <a:cs typeface="+mn-cs"/>
                        </a:rPr>
                        <a:t>0.33</a:t>
                      </a:r>
                      <a:r>
                        <a:rPr lang="en-US" sz="1500" b="1" spc="65">
                          <a:solidFill>
                            <a:srgbClr val="010202"/>
                          </a:solidFill>
                          <a:cs typeface="+mn-cs"/>
                        </a:rPr>
                        <a:t> </a:t>
                      </a:r>
                      <a:r>
                        <a:rPr lang="en-US" sz="1500" b="1" spc="-10">
                          <a:solidFill>
                            <a:srgbClr val="010202"/>
                          </a:solidFill>
                          <a:cs typeface="+mn-cs"/>
                        </a:rPr>
                        <a:t>(0.24-0.48)</a:t>
                      </a:r>
                      <a:r>
                        <a:rPr lang="en-US" sz="1500" b="1" i="0" spc="-10">
                          <a:solidFill>
                            <a:srgbClr val="010202"/>
                          </a:solidFill>
                          <a:cs typeface="+mn-cs"/>
                        </a:rPr>
                        <a:t>; </a:t>
                      </a:r>
                      <a:r>
                        <a:rPr lang="en-US" sz="1500" b="1" i="1"/>
                        <a:t>P</a:t>
                      </a:r>
                      <a:r>
                        <a:rPr lang="en-US" sz="1500" b="1" i="0"/>
                        <a:t> &lt; 0.0001</a:t>
                      </a:r>
                      <a:endParaRPr lang="en-US" sz="1200" b="1" i="1"/>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endParaRPr lang="en-US" sz="140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52672155"/>
                  </a:ext>
                </a:extLst>
              </a:tr>
            </a:tbl>
          </a:graphicData>
        </a:graphic>
      </p:graphicFrame>
      <p:graphicFrame>
        <p:nvGraphicFramePr>
          <p:cNvPr id="44" name="object 201">
            <a:extLst>
              <a:ext uri="{FF2B5EF4-FFF2-40B4-BE49-F238E27FC236}">
                <a16:creationId xmlns:a16="http://schemas.microsoft.com/office/drawing/2014/main" id="{AF2652C1-0ABA-82A3-450F-99935B7EA861}"/>
              </a:ext>
            </a:extLst>
          </p:cNvPr>
          <p:cNvGraphicFramePr>
            <a:graphicFrameLocks noGrp="1"/>
          </p:cNvGraphicFramePr>
          <p:nvPr>
            <p:extLst>
              <p:ext uri="{D42A27DB-BD31-4B8C-83A1-F6EECF244321}">
                <p14:modId xmlns:p14="http://schemas.microsoft.com/office/powerpoint/2010/main" val="237516418"/>
              </p:ext>
            </p:extLst>
          </p:nvPr>
        </p:nvGraphicFramePr>
        <p:xfrm>
          <a:off x="249383" y="5597941"/>
          <a:ext cx="11300736" cy="738803"/>
        </p:xfrm>
        <a:graphic>
          <a:graphicData uri="http://schemas.openxmlformats.org/drawingml/2006/table">
            <a:tbl>
              <a:tblPr firstRow="1" bandRow="1">
                <a:tableStyleId>{2D5ABB26-0587-4C30-8999-92F81FD0307C}</a:tableStyleId>
              </a:tblPr>
              <a:tblGrid>
                <a:gridCol w="910000">
                  <a:extLst>
                    <a:ext uri="{9D8B030D-6E8A-4147-A177-3AD203B41FA5}">
                      <a16:colId xmlns:a16="http://schemas.microsoft.com/office/drawing/2014/main" val="20000"/>
                    </a:ext>
                  </a:extLst>
                </a:gridCol>
                <a:gridCol w="417745">
                  <a:extLst>
                    <a:ext uri="{9D8B030D-6E8A-4147-A177-3AD203B41FA5}">
                      <a16:colId xmlns:a16="http://schemas.microsoft.com/office/drawing/2014/main" val="20001"/>
                    </a:ext>
                  </a:extLst>
                </a:gridCol>
                <a:gridCol w="370154">
                  <a:extLst>
                    <a:ext uri="{9D8B030D-6E8A-4147-A177-3AD203B41FA5}">
                      <a16:colId xmlns:a16="http://schemas.microsoft.com/office/drawing/2014/main" val="20002"/>
                    </a:ext>
                  </a:extLst>
                </a:gridCol>
                <a:gridCol w="396593">
                  <a:extLst>
                    <a:ext uri="{9D8B030D-6E8A-4147-A177-3AD203B41FA5}">
                      <a16:colId xmlns:a16="http://schemas.microsoft.com/office/drawing/2014/main" val="1047006078"/>
                    </a:ext>
                  </a:extLst>
                </a:gridCol>
                <a:gridCol w="350958">
                  <a:extLst>
                    <a:ext uri="{9D8B030D-6E8A-4147-A177-3AD203B41FA5}">
                      <a16:colId xmlns:a16="http://schemas.microsoft.com/office/drawing/2014/main" val="20004"/>
                    </a:ext>
                  </a:extLst>
                </a:gridCol>
                <a:gridCol w="396297">
                  <a:extLst>
                    <a:ext uri="{9D8B030D-6E8A-4147-A177-3AD203B41FA5}">
                      <a16:colId xmlns:a16="http://schemas.microsoft.com/office/drawing/2014/main" val="20005"/>
                    </a:ext>
                  </a:extLst>
                </a:gridCol>
                <a:gridCol w="396297">
                  <a:extLst>
                    <a:ext uri="{9D8B030D-6E8A-4147-A177-3AD203B41FA5}">
                      <a16:colId xmlns:a16="http://schemas.microsoft.com/office/drawing/2014/main" val="20006"/>
                    </a:ext>
                  </a:extLst>
                </a:gridCol>
                <a:gridCol w="411091">
                  <a:extLst>
                    <a:ext uri="{9D8B030D-6E8A-4147-A177-3AD203B41FA5}">
                      <a16:colId xmlns:a16="http://schemas.microsoft.com/office/drawing/2014/main" val="20007"/>
                    </a:ext>
                  </a:extLst>
                </a:gridCol>
                <a:gridCol w="386017">
                  <a:extLst>
                    <a:ext uri="{9D8B030D-6E8A-4147-A177-3AD203B41FA5}">
                      <a16:colId xmlns:a16="http://schemas.microsoft.com/office/drawing/2014/main" val="20008"/>
                    </a:ext>
                  </a:extLst>
                </a:gridCol>
                <a:gridCol w="372456">
                  <a:extLst>
                    <a:ext uri="{9D8B030D-6E8A-4147-A177-3AD203B41FA5}">
                      <a16:colId xmlns:a16="http://schemas.microsoft.com/office/drawing/2014/main" val="20009"/>
                    </a:ext>
                  </a:extLst>
                </a:gridCol>
                <a:gridCol w="367301">
                  <a:extLst>
                    <a:ext uri="{9D8B030D-6E8A-4147-A177-3AD203B41FA5}">
                      <a16:colId xmlns:a16="http://schemas.microsoft.com/office/drawing/2014/main" val="20010"/>
                    </a:ext>
                  </a:extLst>
                </a:gridCol>
                <a:gridCol w="415630">
                  <a:extLst>
                    <a:ext uri="{9D8B030D-6E8A-4147-A177-3AD203B41FA5}">
                      <a16:colId xmlns:a16="http://schemas.microsoft.com/office/drawing/2014/main" val="20011"/>
                    </a:ext>
                  </a:extLst>
                </a:gridCol>
                <a:gridCol w="405965">
                  <a:extLst>
                    <a:ext uri="{9D8B030D-6E8A-4147-A177-3AD203B41FA5}">
                      <a16:colId xmlns:a16="http://schemas.microsoft.com/office/drawing/2014/main" val="20012"/>
                    </a:ext>
                  </a:extLst>
                </a:gridCol>
                <a:gridCol w="315856">
                  <a:extLst>
                    <a:ext uri="{9D8B030D-6E8A-4147-A177-3AD203B41FA5}">
                      <a16:colId xmlns:a16="http://schemas.microsoft.com/office/drawing/2014/main" val="4170338123"/>
                    </a:ext>
                  </a:extLst>
                </a:gridCol>
                <a:gridCol w="375441">
                  <a:extLst>
                    <a:ext uri="{9D8B030D-6E8A-4147-A177-3AD203B41FA5}">
                      <a16:colId xmlns:a16="http://schemas.microsoft.com/office/drawing/2014/main" val="3025804559"/>
                    </a:ext>
                  </a:extLst>
                </a:gridCol>
                <a:gridCol w="386017">
                  <a:extLst>
                    <a:ext uri="{9D8B030D-6E8A-4147-A177-3AD203B41FA5}">
                      <a16:colId xmlns:a16="http://schemas.microsoft.com/office/drawing/2014/main" val="20013"/>
                    </a:ext>
                  </a:extLst>
                </a:gridCol>
                <a:gridCol w="375441">
                  <a:extLst>
                    <a:ext uri="{9D8B030D-6E8A-4147-A177-3AD203B41FA5}">
                      <a16:colId xmlns:a16="http://schemas.microsoft.com/office/drawing/2014/main" val="20014"/>
                    </a:ext>
                  </a:extLst>
                </a:gridCol>
                <a:gridCol w="386017">
                  <a:extLst>
                    <a:ext uri="{9D8B030D-6E8A-4147-A177-3AD203B41FA5}">
                      <a16:colId xmlns:a16="http://schemas.microsoft.com/office/drawing/2014/main" val="20015"/>
                    </a:ext>
                  </a:extLst>
                </a:gridCol>
                <a:gridCol w="401882">
                  <a:extLst>
                    <a:ext uri="{9D8B030D-6E8A-4147-A177-3AD203B41FA5}">
                      <a16:colId xmlns:a16="http://schemas.microsoft.com/office/drawing/2014/main" val="20016"/>
                    </a:ext>
                  </a:extLst>
                </a:gridCol>
                <a:gridCol w="396593">
                  <a:extLst>
                    <a:ext uri="{9D8B030D-6E8A-4147-A177-3AD203B41FA5}">
                      <a16:colId xmlns:a16="http://schemas.microsoft.com/office/drawing/2014/main" val="20017"/>
                    </a:ext>
                  </a:extLst>
                </a:gridCol>
                <a:gridCol w="359577">
                  <a:extLst>
                    <a:ext uri="{9D8B030D-6E8A-4147-A177-3AD203B41FA5}">
                      <a16:colId xmlns:a16="http://schemas.microsoft.com/office/drawing/2014/main" val="20018"/>
                    </a:ext>
                  </a:extLst>
                </a:gridCol>
                <a:gridCol w="391304">
                  <a:extLst>
                    <a:ext uri="{9D8B030D-6E8A-4147-A177-3AD203B41FA5}">
                      <a16:colId xmlns:a16="http://schemas.microsoft.com/office/drawing/2014/main" val="20019"/>
                    </a:ext>
                  </a:extLst>
                </a:gridCol>
                <a:gridCol w="391305">
                  <a:extLst>
                    <a:ext uri="{9D8B030D-6E8A-4147-A177-3AD203B41FA5}">
                      <a16:colId xmlns:a16="http://schemas.microsoft.com/office/drawing/2014/main" val="20020"/>
                    </a:ext>
                  </a:extLst>
                </a:gridCol>
                <a:gridCol w="343715">
                  <a:extLst>
                    <a:ext uri="{9D8B030D-6E8A-4147-A177-3AD203B41FA5}">
                      <a16:colId xmlns:a16="http://schemas.microsoft.com/office/drawing/2014/main" val="20021"/>
                    </a:ext>
                  </a:extLst>
                </a:gridCol>
                <a:gridCol w="417745">
                  <a:extLst>
                    <a:ext uri="{9D8B030D-6E8A-4147-A177-3AD203B41FA5}">
                      <a16:colId xmlns:a16="http://schemas.microsoft.com/office/drawing/2014/main" val="20022"/>
                    </a:ext>
                  </a:extLst>
                </a:gridCol>
                <a:gridCol w="359577">
                  <a:extLst>
                    <a:ext uri="{9D8B030D-6E8A-4147-A177-3AD203B41FA5}">
                      <a16:colId xmlns:a16="http://schemas.microsoft.com/office/drawing/2014/main" val="20023"/>
                    </a:ext>
                  </a:extLst>
                </a:gridCol>
                <a:gridCol w="407170">
                  <a:extLst>
                    <a:ext uri="{9D8B030D-6E8A-4147-A177-3AD203B41FA5}">
                      <a16:colId xmlns:a16="http://schemas.microsoft.com/office/drawing/2014/main" val="3216946632"/>
                    </a:ext>
                  </a:extLst>
                </a:gridCol>
                <a:gridCol w="396592">
                  <a:extLst>
                    <a:ext uri="{9D8B030D-6E8A-4147-A177-3AD203B41FA5}">
                      <a16:colId xmlns:a16="http://schemas.microsoft.com/office/drawing/2014/main" val="3122983282"/>
                    </a:ext>
                  </a:extLst>
                </a:gridCol>
              </a:tblGrid>
              <a:tr h="152400">
                <a:tc>
                  <a:txBody>
                    <a:bodyPr/>
                    <a:lstStyle/>
                    <a:p>
                      <a:pPr marR="31750" algn="r">
                        <a:lnSpc>
                          <a:spcPts val="910"/>
                        </a:lnSpc>
                      </a:pPr>
                      <a:r>
                        <a:rPr sz="1100" b="1">
                          <a:solidFill>
                            <a:srgbClr val="010202"/>
                          </a:solidFill>
                          <a:latin typeface="+mn-lt"/>
                          <a:cs typeface="Helvetica Neue LT Std 75 Bold"/>
                        </a:rPr>
                        <a:t>No.</a:t>
                      </a:r>
                      <a:r>
                        <a:rPr sz="1100" b="1" spc="-15">
                          <a:solidFill>
                            <a:srgbClr val="010202"/>
                          </a:solidFill>
                          <a:latin typeface="+mn-lt"/>
                          <a:cs typeface="Helvetica Neue LT Std 75 Bold"/>
                        </a:rPr>
                        <a:t> </a:t>
                      </a:r>
                      <a:r>
                        <a:rPr sz="1100" b="1">
                          <a:solidFill>
                            <a:srgbClr val="010202"/>
                          </a:solidFill>
                          <a:latin typeface="+mn-lt"/>
                          <a:cs typeface="Helvetica Neue LT Std 75 Bold"/>
                        </a:rPr>
                        <a:t>at</a:t>
                      </a:r>
                      <a:r>
                        <a:rPr sz="1100" b="1" spc="-10">
                          <a:solidFill>
                            <a:srgbClr val="010202"/>
                          </a:solidFill>
                          <a:latin typeface="+mn-lt"/>
                          <a:cs typeface="Helvetica Neue LT Std 75 Bold"/>
                        </a:rPr>
                        <a:t> Risk:</a:t>
                      </a:r>
                      <a:endParaRPr sz="1100">
                        <a:latin typeface="+mn-lt"/>
                        <a:cs typeface="Helvetica Neue LT Std 75 Bold"/>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gridSpan="3">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en-US"/>
                    </a:p>
                  </a:txBody>
                  <a:tcPr/>
                </a:tc>
                <a:tc hMerge="1">
                  <a:txBody>
                    <a:bodyPr/>
                    <a:lstStyle/>
                    <a:p>
                      <a:endParaRPr lang="en-US"/>
                    </a:p>
                  </a:txBody>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sz="900">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29300">
                <a:tc>
                  <a:txBody>
                    <a:bodyPr/>
                    <a:lstStyle/>
                    <a:p>
                      <a:pPr marR="27940" algn="r">
                        <a:lnSpc>
                          <a:spcPct val="100000"/>
                        </a:lnSpc>
                        <a:spcBef>
                          <a:spcPts val="155"/>
                        </a:spcBef>
                      </a:pPr>
                      <a:r>
                        <a:rPr lang="en-US" sz="1100" spc="-10">
                          <a:solidFill>
                            <a:schemeClr val="accent3">
                              <a:lumMod val="60000"/>
                              <a:lumOff val="40000"/>
                            </a:schemeClr>
                          </a:solidFill>
                          <a:latin typeface="+mn-lt"/>
                          <a:cs typeface="HelveticaNeueLT Std"/>
                        </a:rPr>
                        <a:t>Geda</a:t>
                      </a:r>
                      <a:r>
                        <a:rPr lang="en-US" sz="1100" spc="0">
                          <a:solidFill>
                            <a:schemeClr val="accent3">
                              <a:lumMod val="60000"/>
                              <a:lumOff val="40000"/>
                            </a:schemeClr>
                          </a:solidFill>
                          <a:latin typeface="+mn-lt"/>
                          <a:cs typeface="HelveticaNeueLT Std"/>
                        </a:rPr>
                        <a:t> </a:t>
                      </a:r>
                      <a:r>
                        <a:rPr lang="en-US" sz="1100" spc="-40">
                          <a:solidFill>
                            <a:schemeClr val="accent3">
                              <a:lumMod val="60000"/>
                              <a:lumOff val="40000"/>
                            </a:schemeClr>
                          </a:solidFill>
                          <a:latin typeface="+mn-lt"/>
                          <a:cs typeface="HelveticaNeueLT Std"/>
                        </a:rPr>
                        <a:t>+ </a:t>
                      </a:r>
                      <a:r>
                        <a:rPr lang="en-US" sz="1100" spc="-10">
                          <a:solidFill>
                            <a:schemeClr val="accent3">
                              <a:lumMod val="60000"/>
                              <a:lumOff val="40000"/>
                            </a:schemeClr>
                          </a:solidFill>
                          <a:latin typeface="+mn-lt"/>
                          <a:cs typeface="HelveticaNeueLT Std"/>
                        </a:rPr>
                        <a:t>Fulv</a:t>
                      </a:r>
                      <a:endParaRPr lang="en-US" sz="1100" dirty="0">
                        <a:solidFill>
                          <a:schemeClr val="accent3">
                            <a:lumMod val="60000"/>
                            <a:lumOff val="40000"/>
                          </a:schemeClr>
                        </a:solidFill>
                        <a:latin typeface="+mn-lt"/>
                        <a:cs typeface="HelveticaNeueLT Std"/>
                      </a:endParaRPr>
                    </a:p>
                  </a:txBody>
                  <a:tcPr marL="0" marR="0" marT="19685"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2540" algn="ctr">
                        <a:lnSpc>
                          <a:spcPct val="100000"/>
                        </a:lnSpc>
                        <a:spcBef>
                          <a:spcPts val="70"/>
                        </a:spcBef>
                      </a:pPr>
                      <a:r>
                        <a:rPr lang="en-US" sz="1100" spc="-25">
                          <a:solidFill>
                            <a:schemeClr val="accent3">
                              <a:lumMod val="60000"/>
                              <a:lumOff val="40000"/>
                            </a:schemeClr>
                          </a:solidFill>
                          <a:latin typeface="+mn-lt"/>
                          <a:cs typeface="HelveticaNeueLT Std"/>
                        </a:rPr>
                        <a:t>130</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45720" algn="ctr">
                        <a:lnSpc>
                          <a:spcPct val="100000"/>
                        </a:lnSpc>
                        <a:spcBef>
                          <a:spcPts val="70"/>
                        </a:spcBef>
                      </a:pPr>
                      <a:r>
                        <a:rPr lang="en-US" sz="1100">
                          <a:solidFill>
                            <a:schemeClr val="accent3">
                              <a:lumMod val="60000"/>
                              <a:lumOff val="40000"/>
                            </a:schemeClr>
                          </a:solidFill>
                          <a:latin typeface="+mn-lt"/>
                          <a:cs typeface="HelveticaNeueLT Std"/>
                        </a:rPr>
                        <a:t>126</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45720" algn="ctr">
                        <a:lnSpc>
                          <a:spcPct val="100000"/>
                        </a:lnSpc>
                        <a:spcBef>
                          <a:spcPts val="70"/>
                        </a:spcBef>
                      </a:pPr>
                      <a:r>
                        <a:rPr lang="en-US" sz="1100">
                          <a:solidFill>
                            <a:schemeClr val="accent3">
                              <a:lumMod val="60000"/>
                              <a:lumOff val="40000"/>
                            </a:schemeClr>
                          </a:solidFill>
                          <a:latin typeface="+mn-lt"/>
                          <a:cs typeface="HelveticaNeueLT Std"/>
                        </a:rPr>
                        <a:t>93</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45720" algn="ctr">
                        <a:lnSpc>
                          <a:spcPct val="100000"/>
                        </a:lnSpc>
                        <a:spcBef>
                          <a:spcPts val="70"/>
                        </a:spcBef>
                      </a:pPr>
                      <a:r>
                        <a:rPr lang="en-US" sz="1100" spc="-25">
                          <a:solidFill>
                            <a:schemeClr val="accent3">
                              <a:lumMod val="60000"/>
                              <a:lumOff val="40000"/>
                            </a:schemeClr>
                          </a:solidFill>
                          <a:latin typeface="+mn-lt"/>
                          <a:cs typeface="HelveticaNeueLT Std"/>
                        </a:rPr>
                        <a:t>89</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7620" algn="ctr">
                        <a:lnSpc>
                          <a:spcPct val="100000"/>
                        </a:lnSpc>
                        <a:spcBef>
                          <a:spcPts val="70"/>
                        </a:spcBef>
                      </a:pPr>
                      <a:r>
                        <a:rPr lang="en-US" sz="1100" spc="-25">
                          <a:solidFill>
                            <a:schemeClr val="accent3">
                              <a:lumMod val="60000"/>
                              <a:lumOff val="40000"/>
                            </a:schemeClr>
                          </a:solidFill>
                          <a:latin typeface="+mn-lt"/>
                          <a:cs typeface="HelveticaNeueLT Std"/>
                        </a:rPr>
                        <a:t>64</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7620" algn="ctr">
                        <a:lnSpc>
                          <a:spcPct val="100000"/>
                        </a:lnSpc>
                        <a:spcBef>
                          <a:spcPts val="70"/>
                        </a:spcBef>
                      </a:pPr>
                      <a:r>
                        <a:rPr lang="en-US" sz="1100">
                          <a:solidFill>
                            <a:schemeClr val="accent3">
                              <a:lumMod val="60000"/>
                              <a:lumOff val="40000"/>
                            </a:schemeClr>
                          </a:solidFill>
                          <a:latin typeface="+mn-lt"/>
                          <a:cs typeface="HelveticaNeueLT Std"/>
                        </a:rPr>
                        <a:t>63</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25">
                          <a:solidFill>
                            <a:schemeClr val="accent3">
                              <a:lumMod val="60000"/>
                              <a:lumOff val="40000"/>
                            </a:schemeClr>
                          </a:solidFill>
                          <a:latin typeface="+mn-lt"/>
                          <a:cs typeface="HelveticaNeueLT Std"/>
                        </a:rPr>
                        <a:t>45</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350" algn="ctr">
                        <a:lnSpc>
                          <a:spcPct val="100000"/>
                        </a:lnSpc>
                        <a:spcBef>
                          <a:spcPts val="70"/>
                        </a:spcBef>
                      </a:pPr>
                      <a:r>
                        <a:rPr lang="en-US" sz="1100" spc="-25">
                          <a:solidFill>
                            <a:schemeClr val="accent3">
                              <a:lumMod val="60000"/>
                              <a:lumOff val="40000"/>
                            </a:schemeClr>
                          </a:solidFill>
                          <a:latin typeface="+mn-lt"/>
                          <a:cs typeface="HelveticaNeueLT Std"/>
                        </a:rPr>
                        <a:t>44</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25">
                          <a:solidFill>
                            <a:schemeClr val="accent3">
                              <a:lumMod val="60000"/>
                              <a:lumOff val="40000"/>
                            </a:schemeClr>
                          </a:solidFill>
                          <a:latin typeface="+mn-lt"/>
                          <a:cs typeface="HelveticaNeueLT Std"/>
                        </a:rPr>
                        <a:t>33</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5080" algn="ctr">
                        <a:lnSpc>
                          <a:spcPct val="100000"/>
                        </a:lnSpc>
                        <a:spcBef>
                          <a:spcPts val="70"/>
                        </a:spcBef>
                      </a:pPr>
                      <a:r>
                        <a:rPr lang="en-US" sz="1100" spc="-25">
                          <a:solidFill>
                            <a:schemeClr val="accent3">
                              <a:lumMod val="60000"/>
                              <a:lumOff val="40000"/>
                            </a:schemeClr>
                          </a:solidFill>
                          <a:latin typeface="+mn-lt"/>
                          <a:cs typeface="HelveticaNeueLT Std"/>
                        </a:rPr>
                        <a:t>33</a:t>
                      </a:r>
                      <a:endParaRPr lang="en-US" sz="110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25">
                          <a:solidFill>
                            <a:schemeClr val="accent3">
                              <a:lumMod val="60000"/>
                              <a:lumOff val="40000"/>
                            </a:schemeClr>
                          </a:solidFill>
                          <a:latin typeface="+mn-lt"/>
                          <a:cs typeface="HelveticaNeueLT Std"/>
                        </a:rPr>
                        <a:t>22</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0960" algn="ctr">
                        <a:lnSpc>
                          <a:spcPct val="100000"/>
                        </a:lnSpc>
                        <a:spcBef>
                          <a:spcPts val="70"/>
                        </a:spcBef>
                      </a:pPr>
                      <a:r>
                        <a:rPr lang="en-US" sz="1100">
                          <a:solidFill>
                            <a:schemeClr val="accent3">
                              <a:lumMod val="60000"/>
                              <a:lumOff val="40000"/>
                            </a:schemeClr>
                          </a:solidFill>
                          <a:latin typeface="+mn-lt"/>
                          <a:cs typeface="HelveticaNeueLT Std"/>
                        </a:rPr>
                        <a:t>22</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525" indent="0" algn="ctr">
                        <a:lnSpc>
                          <a:spcPct val="100000"/>
                        </a:lnSpc>
                        <a:spcBef>
                          <a:spcPts val="70"/>
                        </a:spcBef>
                        <a:tabLst/>
                      </a:pPr>
                      <a:r>
                        <a:rPr lang="en-US" sz="1100" spc="-25">
                          <a:solidFill>
                            <a:schemeClr val="accent3">
                              <a:lumMod val="60000"/>
                              <a:lumOff val="40000"/>
                            </a:schemeClr>
                          </a:solidFill>
                          <a:latin typeface="+mn-lt"/>
                          <a:cs typeface="HelveticaNeueLT Std"/>
                        </a:rPr>
                        <a:t>17</a:t>
                      </a:r>
                      <a:endParaRPr lang="en-US" sz="110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0960" algn="ctr">
                        <a:lnSpc>
                          <a:spcPct val="100000"/>
                        </a:lnSpc>
                        <a:spcBef>
                          <a:spcPts val="70"/>
                        </a:spcBef>
                      </a:pPr>
                      <a:r>
                        <a:rPr lang="en-US" sz="1100" spc="-25">
                          <a:solidFill>
                            <a:schemeClr val="accent3">
                              <a:lumMod val="60000"/>
                              <a:lumOff val="40000"/>
                            </a:schemeClr>
                          </a:solidFill>
                          <a:latin typeface="+mn-lt"/>
                          <a:cs typeface="HelveticaNeueLT Std"/>
                        </a:rPr>
                        <a:t>16</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25">
                          <a:solidFill>
                            <a:schemeClr val="accent3">
                              <a:lumMod val="60000"/>
                              <a:lumOff val="40000"/>
                            </a:schemeClr>
                          </a:solidFill>
                          <a:latin typeface="+mn-lt"/>
                          <a:cs typeface="HelveticaNeueLT Std"/>
                        </a:rPr>
                        <a:t>11</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10160" algn="ctr">
                        <a:lnSpc>
                          <a:spcPct val="100000"/>
                        </a:lnSpc>
                        <a:spcBef>
                          <a:spcPts val="70"/>
                        </a:spcBef>
                      </a:pPr>
                      <a:r>
                        <a:rPr lang="en-US" sz="1100" spc="-25">
                          <a:solidFill>
                            <a:schemeClr val="accent3">
                              <a:lumMod val="60000"/>
                              <a:lumOff val="40000"/>
                            </a:schemeClr>
                          </a:solidFill>
                          <a:latin typeface="+mn-lt"/>
                          <a:cs typeface="HelveticaNeueLT Std"/>
                        </a:rPr>
                        <a:t>8</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60000"/>
                              <a:lumOff val="40000"/>
                            </a:schemeClr>
                          </a:solidFill>
                          <a:latin typeface="+mn-lt"/>
                          <a:cs typeface="HelveticaNeueLT Std"/>
                        </a:rPr>
                        <a:t>6</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3810" algn="ctr">
                        <a:lnSpc>
                          <a:spcPct val="100000"/>
                        </a:lnSpc>
                        <a:spcBef>
                          <a:spcPts val="70"/>
                        </a:spcBef>
                      </a:pPr>
                      <a:r>
                        <a:rPr lang="en-US" sz="1100" spc="-50">
                          <a:solidFill>
                            <a:schemeClr val="accent3">
                              <a:lumMod val="60000"/>
                              <a:lumOff val="40000"/>
                            </a:schemeClr>
                          </a:solidFill>
                          <a:latin typeface="+mn-lt"/>
                          <a:cs typeface="HelveticaNeueLT Std"/>
                        </a:rPr>
                        <a:t>5</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60000"/>
                              <a:lumOff val="40000"/>
                            </a:schemeClr>
                          </a:solidFill>
                          <a:latin typeface="+mn-lt"/>
                          <a:cs typeface="HelveticaNeueLT Std"/>
                        </a:rPr>
                        <a:t>5</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60000"/>
                              <a:lumOff val="40000"/>
                            </a:schemeClr>
                          </a:solidFill>
                          <a:latin typeface="+mn-lt"/>
                          <a:cs typeface="HelveticaNeueLT Std"/>
                        </a:rPr>
                        <a:t>3</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60000"/>
                              <a:lumOff val="40000"/>
                            </a:schemeClr>
                          </a:solidFill>
                          <a:latin typeface="+mn-lt"/>
                          <a:cs typeface="HelveticaNeueLT Std"/>
                        </a:rPr>
                        <a:t>1</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350" algn="ctr">
                        <a:lnSpc>
                          <a:spcPct val="100000"/>
                        </a:lnSpc>
                        <a:spcBef>
                          <a:spcPts val="70"/>
                        </a:spcBef>
                      </a:pPr>
                      <a:r>
                        <a:rPr lang="en-US" sz="1100" spc="-50">
                          <a:solidFill>
                            <a:schemeClr val="accent3">
                              <a:lumMod val="60000"/>
                              <a:lumOff val="40000"/>
                            </a:schemeClr>
                          </a:solidFill>
                          <a:latin typeface="+mn-lt"/>
                          <a:cs typeface="HelveticaNeueLT Std"/>
                        </a:rPr>
                        <a:t>1</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60000"/>
                              <a:lumOff val="40000"/>
                            </a:schemeClr>
                          </a:solidFill>
                          <a:latin typeface="+mn-lt"/>
                          <a:cs typeface="HelveticaNeueLT Std"/>
                        </a:rPr>
                        <a:t>1</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70"/>
                        </a:spcBef>
                      </a:pPr>
                      <a:r>
                        <a:rPr lang="en-US" sz="1100" spc="-50">
                          <a:solidFill>
                            <a:schemeClr val="accent3">
                              <a:lumMod val="60000"/>
                              <a:lumOff val="40000"/>
                            </a:schemeClr>
                          </a:solidFill>
                          <a:latin typeface="+mn-lt"/>
                          <a:cs typeface="HelveticaNeueLT Std"/>
                        </a:rPr>
                        <a:t>1</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8425" algn="ctr">
                        <a:lnSpc>
                          <a:spcPct val="100000"/>
                        </a:lnSpc>
                        <a:spcBef>
                          <a:spcPts val="70"/>
                        </a:spcBef>
                      </a:pPr>
                      <a:r>
                        <a:rPr lang="en-US" sz="1100" spc="-50">
                          <a:solidFill>
                            <a:schemeClr val="accent3">
                              <a:lumMod val="60000"/>
                              <a:lumOff val="40000"/>
                            </a:schemeClr>
                          </a:solidFill>
                          <a:latin typeface="+mn-lt"/>
                          <a:cs typeface="HelveticaNeueLT Std"/>
                        </a:rPr>
                        <a:t>1</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8425" algn="ctr">
                        <a:lnSpc>
                          <a:spcPct val="100000"/>
                        </a:lnSpc>
                        <a:spcBef>
                          <a:spcPts val="70"/>
                        </a:spcBef>
                      </a:pPr>
                      <a:r>
                        <a:rPr lang="en-US" sz="1100">
                          <a:solidFill>
                            <a:schemeClr val="accent3">
                              <a:lumMod val="60000"/>
                              <a:lumOff val="40000"/>
                            </a:schemeClr>
                          </a:solidFill>
                          <a:latin typeface="+mn-lt"/>
                          <a:cs typeface="HelveticaNeueLT Std"/>
                        </a:rPr>
                        <a:t>1</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8425" algn="ctr">
                        <a:lnSpc>
                          <a:spcPct val="100000"/>
                        </a:lnSpc>
                        <a:spcBef>
                          <a:spcPts val="70"/>
                        </a:spcBef>
                      </a:pPr>
                      <a:r>
                        <a:rPr lang="en-US" sz="1100">
                          <a:solidFill>
                            <a:schemeClr val="accent3">
                              <a:lumMod val="60000"/>
                              <a:lumOff val="40000"/>
                            </a:schemeClr>
                          </a:solidFill>
                          <a:latin typeface="+mn-lt"/>
                          <a:cs typeface="HelveticaNeueLT Std"/>
                        </a:rPr>
                        <a:t>0</a:t>
                      </a:r>
                      <a:endParaRPr lang="en-US" sz="1100" dirty="0">
                        <a:solidFill>
                          <a:schemeClr val="accent3">
                            <a:lumMod val="60000"/>
                            <a:lumOff val="40000"/>
                          </a:schemeClr>
                        </a:solidFill>
                        <a:latin typeface="+mn-lt"/>
                        <a:cs typeface="HelveticaNeueLT Std"/>
                      </a:endParaRPr>
                    </a:p>
                  </a:txBody>
                  <a:tcPr marL="0" marR="0" marT="889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57103">
                <a:tc>
                  <a:txBody>
                    <a:bodyPr/>
                    <a:lstStyle/>
                    <a:p>
                      <a:pPr marR="27940" algn="r">
                        <a:lnSpc>
                          <a:spcPct val="100000"/>
                        </a:lnSpc>
                        <a:spcBef>
                          <a:spcPts val="50"/>
                        </a:spcBef>
                      </a:pPr>
                      <a:r>
                        <a:rPr lang="en-US" sz="1100" spc="-10">
                          <a:solidFill>
                            <a:schemeClr val="accent3"/>
                          </a:solidFill>
                          <a:latin typeface="+mn-lt"/>
                          <a:cs typeface="HelveticaNeueLT Std"/>
                        </a:rPr>
                        <a:t>Fulv</a:t>
                      </a:r>
                      <a:endParaRPr lang="en-US" sz="1100" dirty="0">
                        <a:solidFill>
                          <a:schemeClr val="accent3"/>
                        </a:solidFill>
                        <a:latin typeface="+mn-lt"/>
                        <a:cs typeface="HelveticaNeueLT Std"/>
                      </a:endParaRPr>
                    </a:p>
                  </a:txBody>
                  <a:tcPr marL="0" marR="0" marT="635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2540" algn="ctr">
                        <a:lnSpc>
                          <a:spcPct val="100000"/>
                        </a:lnSpc>
                        <a:spcBef>
                          <a:spcPts val="30"/>
                        </a:spcBef>
                      </a:pPr>
                      <a:r>
                        <a:rPr lang="en-US" sz="1100" spc="-25">
                          <a:solidFill>
                            <a:schemeClr val="accent3"/>
                          </a:solidFill>
                          <a:latin typeface="+mn-lt"/>
                          <a:cs typeface="HelveticaNeueLT Std"/>
                        </a:rPr>
                        <a:t>131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45720" algn="ctr">
                        <a:lnSpc>
                          <a:spcPct val="100000"/>
                        </a:lnSpc>
                        <a:spcBef>
                          <a:spcPts val="30"/>
                        </a:spcBef>
                      </a:pPr>
                      <a:r>
                        <a:rPr lang="en-US" sz="1100">
                          <a:solidFill>
                            <a:schemeClr val="accent3"/>
                          </a:solidFill>
                          <a:latin typeface="+mn-lt"/>
                          <a:cs typeface="HelveticaNeueLT Std"/>
                        </a:rPr>
                        <a:t>114</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45720" algn="ctr">
                        <a:lnSpc>
                          <a:spcPct val="100000"/>
                        </a:lnSpc>
                        <a:spcBef>
                          <a:spcPts val="30"/>
                        </a:spcBef>
                      </a:pPr>
                      <a:r>
                        <a:rPr lang="en-US" sz="1100" spc="-25">
                          <a:solidFill>
                            <a:schemeClr val="accent3"/>
                          </a:solidFill>
                          <a:latin typeface="+mn-lt"/>
                          <a:cs typeface="HelveticaNeueLT Std"/>
                        </a:rPr>
                        <a:t>45</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7620" algn="ctr">
                        <a:lnSpc>
                          <a:spcPct val="100000"/>
                        </a:lnSpc>
                        <a:spcBef>
                          <a:spcPts val="30"/>
                        </a:spcBef>
                      </a:pPr>
                      <a:r>
                        <a:rPr lang="en-US" sz="1100" spc="-25">
                          <a:solidFill>
                            <a:schemeClr val="accent3"/>
                          </a:solidFill>
                          <a:latin typeface="+mn-lt"/>
                          <a:cs typeface="HelveticaNeueLT Std"/>
                        </a:rPr>
                        <a:t>35</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350" algn="ctr">
                        <a:lnSpc>
                          <a:spcPct val="100000"/>
                        </a:lnSpc>
                        <a:spcBef>
                          <a:spcPts val="30"/>
                        </a:spcBef>
                      </a:pPr>
                      <a:r>
                        <a:rPr lang="en-US" sz="1100" spc="-25">
                          <a:solidFill>
                            <a:schemeClr val="accent3"/>
                          </a:solidFill>
                          <a:latin typeface="+mn-lt"/>
                          <a:cs typeface="HelveticaNeueLT Std"/>
                        </a:rPr>
                        <a:t>20</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30"/>
                        </a:spcBef>
                      </a:pPr>
                      <a:r>
                        <a:rPr lang="en-US" sz="1100" spc="-25">
                          <a:solidFill>
                            <a:schemeClr val="accent3"/>
                          </a:solidFill>
                          <a:latin typeface="+mn-lt"/>
                          <a:cs typeface="HelveticaNeueLT Std"/>
                        </a:rPr>
                        <a:t>20</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30"/>
                        </a:spcBef>
                      </a:pPr>
                      <a:r>
                        <a:rPr lang="en-US" sz="1100" spc="-25">
                          <a:solidFill>
                            <a:schemeClr val="accent3"/>
                          </a:solidFill>
                          <a:latin typeface="+mn-lt"/>
                          <a:cs typeface="HelveticaNeueLT Std"/>
                        </a:rPr>
                        <a:t>11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6350" algn="ctr">
                        <a:lnSpc>
                          <a:spcPct val="100000"/>
                        </a:lnSpc>
                        <a:spcBef>
                          <a:spcPts val="30"/>
                        </a:spcBef>
                      </a:pPr>
                      <a:r>
                        <a:rPr lang="en-US" sz="1100" spc="-25">
                          <a:solidFill>
                            <a:schemeClr val="accent3"/>
                          </a:solidFill>
                          <a:latin typeface="+mn-lt"/>
                          <a:cs typeface="HelveticaNeueLT Std"/>
                        </a:rPr>
                        <a:t>11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1905" algn="ctr">
                        <a:lnSpc>
                          <a:spcPct val="100000"/>
                        </a:lnSpc>
                        <a:spcBef>
                          <a:spcPts val="30"/>
                        </a:spcBef>
                      </a:pPr>
                      <a:r>
                        <a:rPr lang="en-US" sz="1100" spc="-50">
                          <a:solidFill>
                            <a:schemeClr val="accent3"/>
                          </a:solidFill>
                          <a:latin typeface="+mn-lt"/>
                          <a:cs typeface="HelveticaNeueLT Std"/>
                        </a:rPr>
                        <a:t>7</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12065" algn="ctr">
                        <a:lnSpc>
                          <a:spcPct val="100000"/>
                        </a:lnSpc>
                        <a:spcBef>
                          <a:spcPts val="30"/>
                        </a:spcBef>
                      </a:pPr>
                      <a:r>
                        <a:rPr lang="en-US" sz="1100" spc="-50">
                          <a:solidFill>
                            <a:schemeClr val="accent3"/>
                          </a:solidFill>
                          <a:latin typeface="+mn-lt"/>
                          <a:cs typeface="HelveticaNeueLT Std"/>
                        </a:rPr>
                        <a:t>5</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ctr">
                        <a:lnSpc>
                          <a:spcPct val="100000"/>
                        </a:lnSpc>
                        <a:spcBef>
                          <a:spcPts val="30"/>
                        </a:spcBef>
                      </a:pPr>
                      <a:r>
                        <a:rPr lang="en-US" sz="1100" spc="-50">
                          <a:solidFill>
                            <a:schemeClr val="accent3"/>
                          </a:solidFill>
                          <a:latin typeface="+mn-lt"/>
                          <a:cs typeface="HelveticaNeueLT Std"/>
                        </a:rPr>
                        <a:t>3</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5885" algn="ctr">
                        <a:lnSpc>
                          <a:spcPct val="100000"/>
                        </a:lnSpc>
                        <a:spcBef>
                          <a:spcPts val="30"/>
                        </a:spcBef>
                      </a:pPr>
                      <a:r>
                        <a:rPr lang="en-US" sz="1100" spc="-50">
                          <a:solidFill>
                            <a:schemeClr val="accent3"/>
                          </a:solidFill>
                          <a:latin typeface="+mn-lt"/>
                          <a:cs typeface="HelveticaNeueLT Std"/>
                        </a:rPr>
                        <a:t>2 </a:t>
                      </a:r>
                      <a:r>
                        <a:rPr lang="en-US" sz="1100">
                          <a:solidFill>
                            <a:schemeClr val="accent3"/>
                          </a:solidFill>
                          <a:latin typeface="+mn-lt"/>
                          <a:cs typeface="HelveticaNeueLT Std"/>
                        </a:rPr>
                        <a:t>	</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5885" algn="ctr">
                        <a:lnSpc>
                          <a:spcPct val="100000"/>
                        </a:lnSpc>
                        <a:spcBef>
                          <a:spcPts val="30"/>
                        </a:spcBef>
                      </a:pPr>
                      <a:r>
                        <a:rPr lang="en-US" sz="1100" spc="-50">
                          <a:solidFill>
                            <a:schemeClr val="accent3"/>
                          </a:solidFill>
                          <a:latin typeface="+mn-lt"/>
                          <a:cs typeface="HelveticaNeueLT Std"/>
                        </a:rPr>
                        <a:t>2</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95885" algn="ctr">
                        <a:lnSpc>
                          <a:spcPct val="100000"/>
                        </a:lnSpc>
                        <a:spcBef>
                          <a:spcPts val="30"/>
                        </a:spcBef>
                      </a:pPr>
                      <a:r>
                        <a:rPr lang="en-US" sz="1100" spc="-50">
                          <a:solidFill>
                            <a:schemeClr val="accent3"/>
                          </a:solidFill>
                          <a:latin typeface="+mn-lt"/>
                          <a:cs typeface="HelveticaNeueLT Std"/>
                        </a:rPr>
                        <a:t> 2</a:t>
                      </a:r>
                      <a:endParaRPr lang="en-US" sz="110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1270" algn="ctr">
                        <a:lnSpc>
                          <a:spcPct val="100000"/>
                        </a:lnSpc>
                        <a:spcBef>
                          <a:spcPts val="30"/>
                        </a:spcBef>
                      </a:pPr>
                      <a:r>
                        <a:rPr lang="en-US" sz="1100" spc="-50">
                          <a:solidFill>
                            <a:schemeClr val="accent3"/>
                          </a:solidFill>
                          <a:latin typeface="+mn-lt"/>
                          <a:cs typeface="HelveticaNeueLT Std"/>
                        </a:rPr>
                        <a:t>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R="3175" algn="ctr">
                        <a:lnSpc>
                          <a:spcPct val="100000"/>
                        </a:lnSpc>
                        <a:spcBef>
                          <a:spcPts val="30"/>
                        </a:spcBef>
                      </a:pPr>
                      <a:r>
                        <a:rPr lang="en-US" sz="1100" spc="-50">
                          <a:solidFill>
                            <a:schemeClr val="accent3"/>
                          </a:solidFill>
                          <a:latin typeface="+mn-lt"/>
                          <a:cs typeface="HelveticaNeueLT Std"/>
                        </a:rPr>
                        <a:t>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spcBef>
                          <a:spcPts val="30"/>
                        </a:spcBef>
                      </a:pPr>
                      <a:r>
                        <a:rPr lang="en-US" sz="1100" spc="-50">
                          <a:solidFill>
                            <a:schemeClr val="accent3"/>
                          </a:solidFill>
                          <a:latin typeface="+mn-lt"/>
                          <a:cs typeface="HelveticaNeueLT Std"/>
                        </a:rPr>
                        <a:t>1</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3810" algn="ctr">
                        <a:lnSpc>
                          <a:spcPct val="100000"/>
                        </a:lnSpc>
                        <a:spcBef>
                          <a:spcPts val="30"/>
                        </a:spcBef>
                      </a:pPr>
                      <a:r>
                        <a:rPr lang="en-US" sz="1100" spc="-50">
                          <a:solidFill>
                            <a:schemeClr val="accent3"/>
                          </a:solidFill>
                          <a:latin typeface="+mn-lt"/>
                          <a:cs typeface="HelveticaNeueLT Std"/>
                        </a:rPr>
                        <a:t>0</a:t>
                      </a:r>
                      <a:endParaRPr lang="en-US" sz="1100" dirty="0">
                        <a:solidFill>
                          <a:schemeClr val="accent3"/>
                        </a:solidFill>
                        <a:latin typeface="+mn-lt"/>
                        <a:cs typeface="HelveticaNeueLT Std"/>
                      </a:endParaRPr>
                    </a:p>
                  </a:txBody>
                  <a:tcPr marL="0" marR="0" marT="3811"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0000"/>
                        </a:lnSpc>
                      </a:pPr>
                      <a:endParaRPr lang="en-US" sz="1100" dirty="0">
                        <a:solidFill>
                          <a:schemeClr val="accent3"/>
                        </a:solidFill>
                        <a:latin typeface="+mn-lt"/>
                        <a:cs typeface="Times New Roman"/>
                      </a:endParaRPr>
                    </a:p>
                  </a:txBody>
                  <a:tcPr marL="0" marR="0" marT="0" marB="0">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bl>
          </a:graphicData>
        </a:graphic>
      </p:graphicFrame>
      <p:sp>
        <p:nvSpPr>
          <p:cNvPr id="49" name="bg object 16">
            <a:extLst>
              <a:ext uri="{FF2B5EF4-FFF2-40B4-BE49-F238E27FC236}">
                <a16:creationId xmlns:a16="http://schemas.microsoft.com/office/drawing/2014/main" id="{3B7C371F-2069-C698-6C97-A4DA3D457C48}"/>
              </a:ext>
            </a:extLst>
          </p:cNvPr>
          <p:cNvSpPr/>
          <p:nvPr/>
        </p:nvSpPr>
        <p:spPr>
          <a:xfrm>
            <a:off x="1143001" y="1357813"/>
            <a:ext cx="10341428" cy="3773311"/>
          </a:xfrm>
          <a:custGeom>
            <a:avLst/>
            <a:gdLst/>
            <a:ahLst/>
            <a:cxnLst/>
            <a:rect l="l" t="t" r="r" b="b"/>
            <a:pathLst>
              <a:path w="6464300" h="2641600">
                <a:moveTo>
                  <a:pt x="0" y="0"/>
                </a:moveTo>
                <a:lnTo>
                  <a:pt x="0" y="2641600"/>
                </a:lnTo>
                <a:lnTo>
                  <a:pt x="6464300" y="264160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00" name="bg object 17">
            <a:extLst>
              <a:ext uri="{FF2B5EF4-FFF2-40B4-BE49-F238E27FC236}">
                <a16:creationId xmlns:a16="http://schemas.microsoft.com/office/drawing/2014/main" id="{E12BFD19-847A-F2FF-1D30-04D9BC0327F4}"/>
              </a:ext>
            </a:extLst>
          </p:cNvPr>
          <p:cNvSpPr/>
          <p:nvPr/>
        </p:nvSpPr>
        <p:spPr>
          <a:xfrm>
            <a:off x="1013867" y="1396256"/>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02" name="bg object 18">
            <a:extLst>
              <a:ext uri="{FF2B5EF4-FFF2-40B4-BE49-F238E27FC236}">
                <a16:creationId xmlns:a16="http://schemas.microsoft.com/office/drawing/2014/main" id="{882EBD51-D336-728A-4A47-C349AD1FECA0}"/>
              </a:ext>
            </a:extLst>
          </p:cNvPr>
          <p:cNvSpPr/>
          <p:nvPr/>
        </p:nvSpPr>
        <p:spPr>
          <a:xfrm>
            <a:off x="1013867" y="1739255"/>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03" name="bg object 19">
            <a:extLst>
              <a:ext uri="{FF2B5EF4-FFF2-40B4-BE49-F238E27FC236}">
                <a16:creationId xmlns:a16="http://schemas.microsoft.com/office/drawing/2014/main" id="{04D1C724-85A2-31F7-E2D3-1DA2279DB412}"/>
              </a:ext>
            </a:extLst>
          </p:cNvPr>
          <p:cNvSpPr/>
          <p:nvPr/>
        </p:nvSpPr>
        <p:spPr>
          <a:xfrm>
            <a:off x="1013867" y="2082252"/>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06" name="bg object 20">
            <a:extLst>
              <a:ext uri="{FF2B5EF4-FFF2-40B4-BE49-F238E27FC236}">
                <a16:creationId xmlns:a16="http://schemas.microsoft.com/office/drawing/2014/main" id="{1F2EDFEC-C753-AAF7-DD7D-A202585221AA}"/>
              </a:ext>
            </a:extLst>
          </p:cNvPr>
          <p:cNvSpPr/>
          <p:nvPr/>
        </p:nvSpPr>
        <p:spPr>
          <a:xfrm>
            <a:off x="1013867" y="2444307"/>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16" name="bg object 21">
            <a:extLst>
              <a:ext uri="{FF2B5EF4-FFF2-40B4-BE49-F238E27FC236}">
                <a16:creationId xmlns:a16="http://schemas.microsoft.com/office/drawing/2014/main" id="{C0A10701-008D-5DEB-D3DE-DA7152882C28}"/>
              </a:ext>
            </a:extLst>
          </p:cNvPr>
          <p:cNvSpPr/>
          <p:nvPr/>
        </p:nvSpPr>
        <p:spPr>
          <a:xfrm>
            <a:off x="1013867" y="2806360"/>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17" name="bg object 22">
            <a:extLst>
              <a:ext uri="{FF2B5EF4-FFF2-40B4-BE49-F238E27FC236}">
                <a16:creationId xmlns:a16="http://schemas.microsoft.com/office/drawing/2014/main" id="{44398A63-CC1A-3E44-4494-3EB755EB5BF5}"/>
              </a:ext>
            </a:extLst>
          </p:cNvPr>
          <p:cNvSpPr/>
          <p:nvPr/>
        </p:nvSpPr>
        <p:spPr>
          <a:xfrm>
            <a:off x="1013867" y="3149359"/>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18" name="bg object 23">
            <a:extLst>
              <a:ext uri="{FF2B5EF4-FFF2-40B4-BE49-F238E27FC236}">
                <a16:creationId xmlns:a16="http://schemas.microsoft.com/office/drawing/2014/main" id="{7B6F71D9-EF37-9BCD-8693-6FE483749CD8}"/>
              </a:ext>
            </a:extLst>
          </p:cNvPr>
          <p:cNvSpPr/>
          <p:nvPr/>
        </p:nvSpPr>
        <p:spPr>
          <a:xfrm>
            <a:off x="1013867" y="3492357"/>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19" name="bg object 24">
            <a:extLst>
              <a:ext uri="{FF2B5EF4-FFF2-40B4-BE49-F238E27FC236}">
                <a16:creationId xmlns:a16="http://schemas.microsoft.com/office/drawing/2014/main" id="{F52110F4-CC3F-733B-517A-95EFEC5D07C3}"/>
              </a:ext>
            </a:extLst>
          </p:cNvPr>
          <p:cNvSpPr/>
          <p:nvPr/>
        </p:nvSpPr>
        <p:spPr>
          <a:xfrm>
            <a:off x="1013867" y="3854411"/>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0" name="bg object 25">
            <a:extLst>
              <a:ext uri="{FF2B5EF4-FFF2-40B4-BE49-F238E27FC236}">
                <a16:creationId xmlns:a16="http://schemas.microsoft.com/office/drawing/2014/main" id="{EF52DE10-9AA7-FFF3-C546-A08EC7BAF7AB}"/>
              </a:ext>
            </a:extLst>
          </p:cNvPr>
          <p:cNvSpPr/>
          <p:nvPr/>
        </p:nvSpPr>
        <p:spPr>
          <a:xfrm>
            <a:off x="1013867" y="4197408"/>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1" name="bg object 26">
            <a:extLst>
              <a:ext uri="{FF2B5EF4-FFF2-40B4-BE49-F238E27FC236}">
                <a16:creationId xmlns:a16="http://schemas.microsoft.com/office/drawing/2014/main" id="{EA49F2FE-A127-4BCD-44CE-0482ECCD7EDC}"/>
              </a:ext>
            </a:extLst>
          </p:cNvPr>
          <p:cNvSpPr/>
          <p:nvPr/>
        </p:nvSpPr>
        <p:spPr>
          <a:xfrm>
            <a:off x="1013867" y="4559463"/>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2" name="bg object 27">
            <a:extLst>
              <a:ext uri="{FF2B5EF4-FFF2-40B4-BE49-F238E27FC236}">
                <a16:creationId xmlns:a16="http://schemas.microsoft.com/office/drawing/2014/main" id="{5C21B151-85B7-CF8B-51AA-949FA39FD050}"/>
              </a:ext>
            </a:extLst>
          </p:cNvPr>
          <p:cNvSpPr/>
          <p:nvPr/>
        </p:nvSpPr>
        <p:spPr>
          <a:xfrm>
            <a:off x="1013867" y="4902459"/>
            <a:ext cx="129812" cy="0"/>
          </a:xfrm>
          <a:custGeom>
            <a:avLst/>
            <a:gdLst/>
            <a:ahLst/>
            <a:cxnLst/>
            <a:rect l="l" t="t" r="r" b="b"/>
            <a:pathLst>
              <a:path w="82550">
                <a:moveTo>
                  <a:pt x="0" y="0"/>
                </a:moveTo>
                <a:lnTo>
                  <a:pt x="8255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3" name="bg object 28">
            <a:extLst>
              <a:ext uri="{FF2B5EF4-FFF2-40B4-BE49-F238E27FC236}">
                <a16:creationId xmlns:a16="http://schemas.microsoft.com/office/drawing/2014/main" id="{D766591C-9BFC-5FAA-92C6-F76C31F1AFD7}"/>
              </a:ext>
            </a:extLst>
          </p:cNvPr>
          <p:cNvSpPr/>
          <p:nvPr/>
        </p:nvSpPr>
        <p:spPr>
          <a:xfrm>
            <a:off x="1415721"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4" name="bg object 29">
            <a:extLst>
              <a:ext uri="{FF2B5EF4-FFF2-40B4-BE49-F238E27FC236}">
                <a16:creationId xmlns:a16="http://schemas.microsoft.com/office/drawing/2014/main" id="{9B0EDFEF-0A48-BECD-3C3D-6AC797F06D22}"/>
              </a:ext>
            </a:extLst>
          </p:cNvPr>
          <p:cNvSpPr/>
          <p:nvPr/>
        </p:nvSpPr>
        <p:spPr>
          <a:xfrm>
            <a:off x="1787696"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5" name="bg object 30">
            <a:extLst>
              <a:ext uri="{FF2B5EF4-FFF2-40B4-BE49-F238E27FC236}">
                <a16:creationId xmlns:a16="http://schemas.microsoft.com/office/drawing/2014/main" id="{B2ADB994-699D-58F3-400E-670E1D378DE9}"/>
              </a:ext>
            </a:extLst>
          </p:cNvPr>
          <p:cNvSpPr/>
          <p:nvPr/>
        </p:nvSpPr>
        <p:spPr>
          <a:xfrm>
            <a:off x="2159672"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6" name="bg object 31">
            <a:extLst>
              <a:ext uri="{FF2B5EF4-FFF2-40B4-BE49-F238E27FC236}">
                <a16:creationId xmlns:a16="http://schemas.microsoft.com/office/drawing/2014/main" id="{8359C06D-BC76-A987-C930-3F5209220C42}"/>
              </a:ext>
            </a:extLst>
          </p:cNvPr>
          <p:cNvSpPr/>
          <p:nvPr/>
        </p:nvSpPr>
        <p:spPr>
          <a:xfrm>
            <a:off x="2552312"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7" name="bg object 32">
            <a:extLst>
              <a:ext uri="{FF2B5EF4-FFF2-40B4-BE49-F238E27FC236}">
                <a16:creationId xmlns:a16="http://schemas.microsoft.com/office/drawing/2014/main" id="{2A249CCE-55CD-E5F2-2896-B5077F433804}"/>
              </a:ext>
            </a:extLst>
          </p:cNvPr>
          <p:cNvSpPr/>
          <p:nvPr/>
        </p:nvSpPr>
        <p:spPr>
          <a:xfrm>
            <a:off x="2924287"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8" name="bg object 33">
            <a:extLst>
              <a:ext uri="{FF2B5EF4-FFF2-40B4-BE49-F238E27FC236}">
                <a16:creationId xmlns:a16="http://schemas.microsoft.com/office/drawing/2014/main" id="{8FB5B42C-0648-3B41-88BE-BBD2A12BF36B}"/>
              </a:ext>
            </a:extLst>
          </p:cNvPr>
          <p:cNvSpPr/>
          <p:nvPr/>
        </p:nvSpPr>
        <p:spPr>
          <a:xfrm>
            <a:off x="3316928"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29" name="bg object 34">
            <a:extLst>
              <a:ext uri="{FF2B5EF4-FFF2-40B4-BE49-F238E27FC236}">
                <a16:creationId xmlns:a16="http://schemas.microsoft.com/office/drawing/2014/main" id="{E5213AE4-38E7-F06F-0D77-A1E6CFBE29D6}"/>
              </a:ext>
            </a:extLst>
          </p:cNvPr>
          <p:cNvSpPr/>
          <p:nvPr/>
        </p:nvSpPr>
        <p:spPr>
          <a:xfrm>
            <a:off x="3688903"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0" name="bg object 35">
            <a:extLst>
              <a:ext uri="{FF2B5EF4-FFF2-40B4-BE49-F238E27FC236}">
                <a16:creationId xmlns:a16="http://schemas.microsoft.com/office/drawing/2014/main" id="{6383C81E-ACA5-E2BE-E0B7-3833ECA183D7}"/>
              </a:ext>
            </a:extLst>
          </p:cNvPr>
          <p:cNvSpPr/>
          <p:nvPr/>
        </p:nvSpPr>
        <p:spPr>
          <a:xfrm>
            <a:off x="4081543"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1" name="bg object 36">
            <a:extLst>
              <a:ext uri="{FF2B5EF4-FFF2-40B4-BE49-F238E27FC236}">
                <a16:creationId xmlns:a16="http://schemas.microsoft.com/office/drawing/2014/main" id="{B49B6174-922A-7EC7-604F-F5D587087F0F}"/>
              </a:ext>
            </a:extLst>
          </p:cNvPr>
          <p:cNvSpPr/>
          <p:nvPr/>
        </p:nvSpPr>
        <p:spPr>
          <a:xfrm>
            <a:off x="4453519"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2" name="bg object 37">
            <a:extLst>
              <a:ext uri="{FF2B5EF4-FFF2-40B4-BE49-F238E27FC236}">
                <a16:creationId xmlns:a16="http://schemas.microsoft.com/office/drawing/2014/main" id="{B02179FA-CC01-B0CD-8201-0659983D697E}"/>
              </a:ext>
            </a:extLst>
          </p:cNvPr>
          <p:cNvSpPr/>
          <p:nvPr/>
        </p:nvSpPr>
        <p:spPr>
          <a:xfrm>
            <a:off x="4846159"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3" name="bg object 38">
            <a:extLst>
              <a:ext uri="{FF2B5EF4-FFF2-40B4-BE49-F238E27FC236}">
                <a16:creationId xmlns:a16="http://schemas.microsoft.com/office/drawing/2014/main" id="{3264FBB6-B606-6EBC-3DE9-DA35F63F1A78}"/>
              </a:ext>
            </a:extLst>
          </p:cNvPr>
          <p:cNvSpPr/>
          <p:nvPr/>
        </p:nvSpPr>
        <p:spPr>
          <a:xfrm>
            <a:off x="5218135"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4" name="bg object 39">
            <a:extLst>
              <a:ext uri="{FF2B5EF4-FFF2-40B4-BE49-F238E27FC236}">
                <a16:creationId xmlns:a16="http://schemas.microsoft.com/office/drawing/2014/main" id="{63DA3C19-C51B-E73B-E66B-A2C4A2F5887D}"/>
              </a:ext>
            </a:extLst>
          </p:cNvPr>
          <p:cNvSpPr/>
          <p:nvPr/>
        </p:nvSpPr>
        <p:spPr>
          <a:xfrm>
            <a:off x="5610775"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5" name="bg object 40">
            <a:extLst>
              <a:ext uri="{FF2B5EF4-FFF2-40B4-BE49-F238E27FC236}">
                <a16:creationId xmlns:a16="http://schemas.microsoft.com/office/drawing/2014/main" id="{8CA4DBA5-F345-6CD5-FCB3-D70143FAF030}"/>
              </a:ext>
            </a:extLst>
          </p:cNvPr>
          <p:cNvSpPr/>
          <p:nvPr/>
        </p:nvSpPr>
        <p:spPr>
          <a:xfrm>
            <a:off x="5982749"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6" name="bg object 41">
            <a:extLst>
              <a:ext uri="{FF2B5EF4-FFF2-40B4-BE49-F238E27FC236}">
                <a16:creationId xmlns:a16="http://schemas.microsoft.com/office/drawing/2014/main" id="{C93C5391-ADD6-3CB7-19D1-70D34B01986A}"/>
              </a:ext>
            </a:extLst>
          </p:cNvPr>
          <p:cNvSpPr/>
          <p:nvPr/>
        </p:nvSpPr>
        <p:spPr>
          <a:xfrm>
            <a:off x="6375391"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7" name="bg object 42">
            <a:extLst>
              <a:ext uri="{FF2B5EF4-FFF2-40B4-BE49-F238E27FC236}">
                <a16:creationId xmlns:a16="http://schemas.microsoft.com/office/drawing/2014/main" id="{D9DB5432-A8FE-DBA5-B7D7-633BD082EECE}"/>
              </a:ext>
            </a:extLst>
          </p:cNvPr>
          <p:cNvSpPr/>
          <p:nvPr/>
        </p:nvSpPr>
        <p:spPr>
          <a:xfrm>
            <a:off x="6747365"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8" name="bg object 43">
            <a:extLst>
              <a:ext uri="{FF2B5EF4-FFF2-40B4-BE49-F238E27FC236}">
                <a16:creationId xmlns:a16="http://schemas.microsoft.com/office/drawing/2014/main" id="{A27AC1C7-38F1-5604-93A7-94EE2D00DC42}"/>
              </a:ext>
            </a:extLst>
          </p:cNvPr>
          <p:cNvSpPr/>
          <p:nvPr/>
        </p:nvSpPr>
        <p:spPr>
          <a:xfrm>
            <a:off x="7140007"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39" name="bg object 44">
            <a:extLst>
              <a:ext uri="{FF2B5EF4-FFF2-40B4-BE49-F238E27FC236}">
                <a16:creationId xmlns:a16="http://schemas.microsoft.com/office/drawing/2014/main" id="{0EC87BB4-7C82-4FBD-00DE-EFAA7AD3ABAF}"/>
              </a:ext>
            </a:extLst>
          </p:cNvPr>
          <p:cNvSpPr/>
          <p:nvPr/>
        </p:nvSpPr>
        <p:spPr>
          <a:xfrm>
            <a:off x="7511981"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0" name="bg object 45">
            <a:extLst>
              <a:ext uri="{FF2B5EF4-FFF2-40B4-BE49-F238E27FC236}">
                <a16:creationId xmlns:a16="http://schemas.microsoft.com/office/drawing/2014/main" id="{522C7382-6FCE-8498-D129-392A2EEC5D32}"/>
              </a:ext>
            </a:extLst>
          </p:cNvPr>
          <p:cNvSpPr/>
          <p:nvPr/>
        </p:nvSpPr>
        <p:spPr>
          <a:xfrm>
            <a:off x="7904621"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1" name="bg object 46">
            <a:extLst>
              <a:ext uri="{FF2B5EF4-FFF2-40B4-BE49-F238E27FC236}">
                <a16:creationId xmlns:a16="http://schemas.microsoft.com/office/drawing/2014/main" id="{4A8310D7-3D11-335B-6647-EC37E40B6BCF}"/>
              </a:ext>
            </a:extLst>
          </p:cNvPr>
          <p:cNvSpPr/>
          <p:nvPr/>
        </p:nvSpPr>
        <p:spPr>
          <a:xfrm>
            <a:off x="8276596"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2" name="bg object 47">
            <a:extLst>
              <a:ext uri="{FF2B5EF4-FFF2-40B4-BE49-F238E27FC236}">
                <a16:creationId xmlns:a16="http://schemas.microsoft.com/office/drawing/2014/main" id="{08E9E4E1-4D39-9F89-0D22-3592DE106618}"/>
              </a:ext>
            </a:extLst>
          </p:cNvPr>
          <p:cNvSpPr/>
          <p:nvPr/>
        </p:nvSpPr>
        <p:spPr>
          <a:xfrm>
            <a:off x="8669237"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3" name="bg object 48">
            <a:extLst>
              <a:ext uri="{FF2B5EF4-FFF2-40B4-BE49-F238E27FC236}">
                <a16:creationId xmlns:a16="http://schemas.microsoft.com/office/drawing/2014/main" id="{5EE9DC78-47D2-B9C5-8124-812DA0FB5641}"/>
              </a:ext>
            </a:extLst>
          </p:cNvPr>
          <p:cNvSpPr/>
          <p:nvPr/>
        </p:nvSpPr>
        <p:spPr>
          <a:xfrm>
            <a:off x="9041212"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4" name="bg object 49">
            <a:extLst>
              <a:ext uri="{FF2B5EF4-FFF2-40B4-BE49-F238E27FC236}">
                <a16:creationId xmlns:a16="http://schemas.microsoft.com/office/drawing/2014/main" id="{95C8DFC3-D3BE-7C2A-8840-310CBC7D0809}"/>
              </a:ext>
            </a:extLst>
          </p:cNvPr>
          <p:cNvSpPr/>
          <p:nvPr/>
        </p:nvSpPr>
        <p:spPr>
          <a:xfrm>
            <a:off x="9433852"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5" name="bg object 50">
            <a:extLst>
              <a:ext uri="{FF2B5EF4-FFF2-40B4-BE49-F238E27FC236}">
                <a16:creationId xmlns:a16="http://schemas.microsoft.com/office/drawing/2014/main" id="{3CC6CE75-1649-9683-C13D-76986A7B59A0}"/>
              </a:ext>
            </a:extLst>
          </p:cNvPr>
          <p:cNvSpPr/>
          <p:nvPr/>
        </p:nvSpPr>
        <p:spPr>
          <a:xfrm>
            <a:off x="9805827"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6" name="bg object 51">
            <a:extLst>
              <a:ext uri="{FF2B5EF4-FFF2-40B4-BE49-F238E27FC236}">
                <a16:creationId xmlns:a16="http://schemas.microsoft.com/office/drawing/2014/main" id="{A905F950-4DAB-08C5-B5D4-193D3B1FB3EA}"/>
              </a:ext>
            </a:extLst>
          </p:cNvPr>
          <p:cNvSpPr/>
          <p:nvPr/>
        </p:nvSpPr>
        <p:spPr>
          <a:xfrm>
            <a:off x="10198468"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7" name="bg object 52">
            <a:extLst>
              <a:ext uri="{FF2B5EF4-FFF2-40B4-BE49-F238E27FC236}">
                <a16:creationId xmlns:a16="http://schemas.microsoft.com/office/drawing/2014/main" id="{D68C6155-238B-01B0-24AC-C9D5D47CB05B}"/>
              </a:ext>
            </a:extLst>
          </p:cNvPr>
          <p:cNvSpPr/>
          <p:nvPr/>
        </p:nvSpPr>
        <p:spPr>
          <a:xfrm>
            <a:off x="10570443"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8" name="bg object 53">
            <a:extLst>
              <a:ext uri="{FF2B5EF4-FFF2-40B4-BE49-F238E27FC236}">
                <a16:creationId xmlns:a16="http://schemas.microsoft.com/office/drawing/2014/main" id="{38B6C470-D746-03C9-77B0-548EB6F9CABA}"/>
              </a:ext>
            </a:extLst>
          </p:cNvPr>
          <p:cNvSpPr/>
          <p:nvPr/>
        </p:nvSpPr>
        <p:spPr>
          <a:xfrm>
            <a:off x="10963084"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49" name="bg object 54">
            <a:extLst>
              <a:ext uri="{FF2B5EF4-FFF2-40B4-BE49-F238E27FC236}">
                <a16:creationId xmlns:a16="http://schemas.microsoft.com/office/drawing/2014/main" id="{3E93B7A7-85A6-6409-F41C-BF86E5226973}"/>
              </a:ext>
            </a:extLst>
          </p:cNvPr>
          <p:cNvSpPr/>
          <p:nvPr/>
        </p:nvSpPr>
        <p:spPr>
          <a:xfrm>
            <a:off x="11355724" y="5131125"/>
            <a:ext cx="0" cy="123860"/>
          </a:xfrm>
          <a:custGeom>
            <a:avLst/>
            <a:gdLst/>
            <a:ahLst/>
            <a:cxnLst/>
            <a:rect l="l" t="t" r="r" b="b"/>
            <a:pathLst>
              <a:path h="82550">
                <a:moveTo>
                  <a:pt x="0" y="82549"/>
                </a:moveTo>
                <a:lnTo>
                  <a:pt x="0" y="0"/>
                </a:lnTo>
              </a:path>
            </a:pathLst>
          </a:custGeom>
          <a:ln w="25400">
            <a:solidFill>
              <a:srgbClr val="010202"/>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76" name="object 10">
            <a:extLst>
              <a:ext uri="{FF2B5EF4-FFF2-40B4-BE49-F238E27FC236}">
                <a16:creationId xmlns:a16="http://schemas.microsoft.com/office/drawing/2014/main" id="{724B43C1-DE47-4613-CB49-76C4375B4090}"/>
              </a:ext>
            </a:extLst>
          </p:cNvPr>
          <p:cNvSpPr/>
          <p:nvPr/>
        </p:nvSpPr>
        <p:spPr>
          <a:xfrm>
            <a:off x="1963351" y="1653505"/>
            <a:ext cx="5724284" cy="3239427"/>
          </a:xfrm>
          <a:custGeom>
            <a:avLst/>
            <a:gdLst/>
            <a:ahLst/>
            <a:cxnLst/>
            <a:rect l="l" t="t" r="r" b="b"/>
            <a:pathLst>
              <a:path w="3517900" h="2159000">
                <a:moveTo>
                  <a:pt x="3517900" y="2158999"/>
                </a:moveTo>
                <a:lnTo>
                  <a:pt x="3517900" y="1902205"/>
                </a:lnTo>
                <a:lnTo>
                  <a:pt x="1634870" y="1902205"/>
                </a:lnTo>
                <a:lnTo>
                  <a:pt x="1634870" y="1851482"/>
                </a:lnTo>
                <a:lnTo>
                  <a:pt x="1585239" y="1851482"/>
                </a:lnTo>
                <a:lnTo>
                  <a:pt x="1585239" y="1803920"/>
                </a:lnTo>
                <a:lnTo>
                  <a:pt x="1342936" y="1803920"/>
                </a:lnTo>
                <a:lnTo>
                  <a:pt x="1342936" y="1765884"/>
                </a:lnTo>
                <a:lnTo>
                  <a:pt x="1042238" y="1765884"/>
                </a:lnTo>
                <a:lnTo>
                  <a:pt x="1042238" y="1727834"/>
                </a:lnTo>
                <a:lnTo>
                  <a:pt x="1013040" y="1727834"/>
                </a:lnTo>
                <a:lnTo>
                  <a:pt x="1013040" y="1696135"/>
                </a:lnTo>
                <a:lnTo>
                  <a:pt x="963409" y="1696135"/>
                </a:lnTo>
                <a:lnTo>
                  <a:pt x="963409" y="1632724"/>
                </a:lnTo>
                <a:lnTo>
                  <a:pt x="928369" y="1632724"/>
                </a:lnTo>
                <a:lnTo>
                  <a:pt x="928369" y="1601025"/>
                </a:lnTo>
                <a:lnTo>
                  <a:pt x="598474" y="1601025"/>
                </a:lnTo>
                <a:lnTo>
                  <a:pt x="586803" y="1556638"/>
                </a:lnTo>
                <a:lnTo>
                  <a:pt x="566369" y="1493227"/>
                </a:lnTo>
                <a:lnTo>
                  <a:pt x="523328" y="1490687"/>
                </a:lnTo>
                <a:lnTo>
                  <a:pt x="513816" y="1439329"/>
                </a:lnTo>
                <a:lnTo>
                  <a:pt x="496303" y="1382267"/>
                </a:lnTo>
                <a:lnTo>
                  <a:pt x="484619" y="1382267"/>
                </a:lnTo>
                <a:lnTo>
                  <a:pt x="476859" y="1329054"/>
                </a:lnTo>
                <a:lnTo>
                  <a:pt x="470026" y="1328369"/>
                </a:lnTo>
                <a:lnTo>
                  <a:pt x="470026" y="1283982"/>
                </a:lnTo>
                <a:lnTo>
                  <a:pt x="373684" y="1283982"/>
                </a:lnTo>
                <a:lnTo>
                  <a:pt x="373684" y="1258620"/>
                </a:lnTo>
                <a:lnTo>
                  <a:pt x="218528" y="1258303"/>
                </a:lnTo>
                <a:lnTo>
                  <a:pt x="216039" y="1230096"/>
                </a:lnTo>
                <a:lnTo>
                  <a:pt x="172250" y="1198384"/>
                </a:lnTo>
                <a:lnTo>
                  <a:pt x="148894" y="1144485"/>
                </a:lnTo>
                <a:lnTo>
                  <a:pt x="131368" y="1125473"/>
                </a:lnTo>
                <a:lnTo>
                  <a:pt x="131368" y="1055725"/>
                </a:lnTo>
                <a:lnTo>
                  <a:pt x="108013" y="1039875"/>
                </a:lnTo>
                <a:lnTo>
                  <a:pt x="108013" y="890866"/>
                </a:lnTo>
                <a:lnTo>
                  <a:pt x="102184" y="805268"/>
                </a:lnTo>
                <a:lnTo>
                  <a:pt x="87579" y="681621"/>
                </a:lnTo>
                <a:lnTo>
                  <a:pt x="87579" y="630897"/>
                </a:lnTo>
                <a:lnTo>
                  <a:pt x="75907" y="624560"/>
                </a:lnTo>
                <a:lnTo>
                  <a:pt x="75907" y="494576"/>
                </a:lnTo>
                <a:lnTo>
                  <a:pt x="64223" y="494576"/>
                </a:lnTo>
                <a:lnTo>
                  <a:pt x="64223" y="298005"/>
                </a:lnTo>
                <a:lnTo>
                  <a:pt x="64223" y="133159"/>
                </a:lnTo>
                <a:lnTo>
                  <a:pt x="64223" y="72923"/>
                </a:lnTo>
                <a:lnTo>
                  <a:pt x="40868" y="47548"/>
                </a:lnTo>
                <a:lnTo>
                  <a:pt x="5841" y="41211"/>
                </a:lnTo>
                <a:lnTo>
                  <a:pt x="0" y="0"/>
                </a:lnTo>
              </a:path>
            </a:pathLst>
          </a:custGeom>
          <a:ln w="28575">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77" name="object 11">
            <a:extLst>
              <a:ext uri="{FF2B5EF4-FFF2-40B4-BE49-F238E27FC236}">
                <a16:creationId xmlns:a16="http://schemas.microsoft.com/office/drawing/2014/main" id="{C162400F-C220-5591-B058-B23C4FBD5170}"/>
              </a:ext>
            </a:extLst>
          </p:cNvPr>
          <p:cNvSpPr/>
          <p:nvPr/>
        </p:nvSpPr>
        <p:spPr>
          <a:xfrm>
            <a:off x="11294669" y="401843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78" name="object 12">
            <a:extLst>
              <a:ext uri="{FF2B5EF4-FFF2-40B4-BE49-F238E27FC236}">
                <a16:creationId xmlns:a16="http://schemas.microsoft.com/office/drawing/2014/main" id="{155917DD-3994-1A49-16A3-59A3EF3DB423}"/>
              </a:ext>
            </a:extLst>
          </p:cNvPr>
          <p:cNvSpPr/>
          <p:nvPr/>
        </p:nvSpPr>
        <p:spPr>
          <a:xfrm>
            <a:off x="11217687" y="4064020"/>
            <a:ext cx="91440" cy="91440"/>
          </a:xfrm>
          <a:custGeom>
            <a:avLst/>
            <a:gdLst/>
            <a:ahLst/>
            <a:cxnLst/>
            <a:rect l="l" t="t" r="r" b="b"/>
            <a:pathLst>
              <a:path w="91440">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1" name="object 13">
            <a:extLst>
              <a:ext uri="{FF2B5EF4-FFF2-40B4-BE49-F238E27FC236}">
                <a16:creationId xmlns:a16="http://schemas.microsoft.com/office/drawing/2014/main" id="{5F93DE4C-651B-DB37-EEA2-3F609B3BFEBA}"/>
              </a:ext>
            </a:extLst>
          </p:cNvPr>
          <p:cNvSpPr/>
          <p:nvPr/>
        </p:nvSpPr>
        <p:spPr>
          <a:xfrm>
            <a:off x="8813895" y="401843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2" name="object 14">
            <a:extLst>
              <a:ext uri="{FF2B5EF4-FFF2-40B4-BE49-F238E27FC236}">
                <a16:creationId xmlns:a16="http://schemas.microsoft.com/office/drawing/2014/main" id="{6B31EAA8-D2F2-3CD6-ED3D-867563C6360C}"/>
              </a:ext>
            </a:extLst>
          </p:cNvPr>
          <p:cNvSpPr/>
          <p:nvPr/>
        </p:nvSpPr>
        <p:spPr>
          <a:xfrm>
            <a:off x="8736915" y="4064020"/>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3" name="object 15">
            <a:extLst>
              <a:ext uri="{FF2B5EF4-FFF2-40B4-BE49-F238E27FC236}">
                <a16:creationId xmlns:a16="http://schemas.microsoft.com/office/drawing/2014/main" id="{FDC69022-B553-2E2C-7B0A-0081BC1CE0B3}"/>
              </a:ext>
            </a:extLst>
          </p:cNvPr>
          <p:cNvSpPr/>
          <p:nvPr/>
        </p:nvSpPr>
        <p:spPr>
          <a:xfrm>
            <a:off x="8751899" y="401843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4" name="object 16">
            <a:extLst>
              <a:ext uri="{FF2B5EF4-FFF2-40B4-BE49-F238E27FC236}">
                <a16:creationId xmlns:a16="http://schemas.microsoft.com/office/drawing/2014/main" id="{A2443A4E-1AEB-CFB9-E3F3-9682AE72918B}"/>
              </a:ext>
            </a:extLst>
          </p:cNvPr>
          <p:cNvSpPr/>
          <p:nvPr/>
        </p:nvSpPr>
        <p:spPr>
          <a:xfrm>
            <a:off x="8674919" y="4064020"/>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5" name="object 17">
            <a:extLst>
              <a:ext uri="{FF2B5EF4-FFF2-40B4-BE49-F238E27FC236}">
                <a16:creationId xmlns:a16="http://schemas.microsoft.com/office/drawing/2014/main" id="{E3A584C4-5ADF-4914-B44A-777962ACE1C1}"/>
              </a:ext>
            </a:extLst>
          </p:cNvPr>
          <p:cNvSpPr/>
          <p:nvPr/>
        </p:nvSpPr>
        <p:spPr>
          <a:xfrm>
            <a:off x="8648571" y="401843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6" name="object 18">
            <a:extLst>
              <a:ext uri="{FF2B5EF4-FFF2-40B4-BE49-F238E27FC236}">
                <a16:creationId xmlns:a16="http://schemas.microsoft.com/office/drawing/2014/main" id="{266B0090-E2B4-FC99-4757-13CA2A792FC7}"/>
              </a:ext>
            </a:extLst>
          </p:cNvPr>
          <p:cNvSpPr/>
          <p:nvPr/>
        </p:nvSpPr>
        <p:spPr>
          <a:xfrm>
            <a:off x="8571592" y="4064020"/>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7" name="object 19">
            <a:extLst>
              <a:ext uri="{FF2B5EF4-FFF2-40B4-BE49-F238E27FC236}">
                <a16:creationId xmlns:a16="http://schemas.microsoft.com/office/drawing/2014/main" id="{5860E0CC-2E8B-5A1A-2E4A-9756B79E6B01}"/>
              </a:ext>
            </a:extLst>
          </p:cNvPr>
          <p:cNvSpPr/>
          <p:nvPr/>
        </p:nvSpPr>
        <p:spPr>
          <a:xfrm>
            <a:off x="8545245" y="401843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8" name="object 20">
            <a:extLst>
              <a:ext uri="{FF2B5EF4-FFF2-40B4-BE49-F238E27FC236}">
                <a16:creationId xmlns:a16="http://schemas.microsoft.com/office/drawing/2014/main" id="{D7068CD3-5BFC-BDE6-8908-2ED2C07291AE}"/>
              </a:ext>
            </a:extLst>
          </p:cNvPr>
          <p:cNvSpPr/>
          <p:nvPr/>
        </p:nvSpPr>
        <p:spPr>
          <a:xfrm>
            <a:off x="8468267" y="4064020"/>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89" name="object 21">
            <a:extLst>
              <a:ext uri="{FF2B5EF4-FFF2-40B4-BE49-F238E27FC236}">
                <a16:creationId xmlns:a16="http://schemas.microsoft.com/office/drawing/2014/main" id="{9B2F05F3-144C-3AC6-76E5-E0488B510042}"/>
              </a:ext>
            </a:extLst>
          </p:cNvPr>
          <p:cNvSpPr/>
          <p:nvPr/>
        </p:nvSpPr>
        <p:spPr>
          <a:xfrm>
            <a:off x="7801295" y="401843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0" name="object 22">
            <a:extLst>
              <a:ext uri="{FF2B5EF4-FFF2-40B4-BE49-F238E27FC236}">
                <a16:creationId xmlns:a16="http://schemas.microsoft.com/office/drawing/2014/main" id="{B73153C5-18C1-7C32-5A7F-9712CD0A3398}"/>
              </a:ext>
            </a:extLst>
          </p:cNvPr>
          <p:cNvSpPr/>
          <p:nvPr/>
        </p:nvSpPr>
        <p:spPr>
          <a:xfrm>
            <a:off x="7724316" y="4064020"/>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1" name="object 23">
            <a:extLst>
              <a:ext uri="{FF2B5EF4-FFF2-40B4-BE49-F238E27FC236}">
                <a16:creationId xmlns:a16="http://schemas.microsoft.com/office/drawing/2014/main" id="{6AB7FD07-7EB9-2A8F-6FA9-4B2EE4423DD2}"/>
              </a:ext>
            </a:extLst>
          </p:cNvPr>
          <p:cNvSpPr/>
          <p:nvPr/>
        </p:nvSpPr>
        <p:spPr>
          <a:xfrm>
            <a:off x="7429320" y="401843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2" name="object 24">
            <a:extLst>
              <a:ext uri="{FF2B5EF4-FFF2-40B4-BE49-F238E27FC236}">
                <a16:creationId xmlns:a16="http://schemas.microsoft.com/office/drawing/2014/main" id="{14C81D64-8C3E-6A6E-ABE6-1BBE84CD6AF9}"/>
              </a:ext>
            </a:extLst>
          </p:cNvPr>
          <p:cNvSpPr/>
          <p:nvPr/>
        </p:nvSpPr>
        <p:spPr>
          <a:xfrm>
            <a:off x="7377741" y="4064020"/>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3" name="object 25">
            <a:extLst>
              <a:ext uri="{FF2B5EF4-FFF2-40B4-BE49-F238E27FC236}">
                <a16:creationId xmlns:a16="http://schemas.microsoft.com/office/drawing/2014/main" id="{B805D699-2BD3-07ED-4C40-13CE7F4B545C}"/>
              </a:ext>
            </a:extLst>
          </p:cNvPr>
          <p:cNvSpPr/>
          <p:nvPr/>
        </p:nvSpPr>
        <p:spPr>
          <a:xfrm>
            <a:off x="7119340" y="3885051"/>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4" name="object 26">
            <a:extLst>
              <a:ext uri="{FF2B5EF4-FFF2-40B4-BE49-F238E27FC236}">
                <a16:creationId xmlns:a16="http://schemas.microsoft.com/office/drawing/2014/main" id="{63D942B9-ADAA-0133-F2ED-F86A31BB06A3}"/>
              </a:ext>
            </a:extLst>
          </p:cNvPr>
          <p:cNvSpPr/>
          <p:nvPr/>
        </p:nvSpPr>
        <p:spPr>
          <a:xfrm>
            <a:off x="7067761" y="3930632"/>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5" name="object 27">
            <a:extLst>
              <a:ext uri="{FF2B5EF4-FFF2-40B4-BE49-F238E27FC236}">
                <a16:creationId xmlns:a16="http://schemas.microsoft.com/office/drawing/2014/main" id="{B63A59D4-D869-7A5D-2C2B-8995376B5266}"/>
              </a:ext>
            </a:extLst>
          </p:cNvPr>
          <p:cNvSpPr/>
          <p:nvPr/>
        </p:nvSpPr>
        <p:spPr>
          <a:xfrm>
            <a:off x="7078011" y="3789773"/>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6" name="object 28">
            <a:extLst>
              <a:ext uri="{FF2B5EF4-FFF2-40B4-BE49-F238E27FC236}">
                <a16:creationId xmlns:a16="http://schemas.microsoft.com/office/drawing/2014/main" id="{11F6BC2C-50C3-ABC4-F725-ABFCCF4A5C57}"/>
              </a:ext>
            </a:extLst>
          </p:cNvPr>
          <p:cNvSpPr/>
          <p:nvPr/>
        </p:nvSpPr>
        <p:spPr>
          <a:xfrm>
            <a:off x="7001031" y="3835355"/>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7" name="object 29">
            <a:extLst>
              <a:ext uri="{FF2B5EF4-FFF2-40B4-BE49-F238E27FC236}">
                <a16:creationId xmlns:a16="http://schemas.microsoft.com/office/drawing/2014/main" id="{EFF7CEA4-8DA0-73DA-4D14-4A8334D77BA3}"/>
              </a:ext>
            </a:extLst>
          </p:cNvPr>
          <p:cNvSpPr/>
          <p:nvPr/>
        </p:nvSpPr>
        <p:spPr>
          <a:xfrm>
            <a:off x="6706035" y="3789773"/>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8" name="object 30">
            <a:extLst>
              <a:ext uri="{FF2B5EF4-FFF2-40B4-BE49-F238E27FC236}">
                <a16:creationId xmlns:a16="http://schemas.microsoft.com/office/drawing/2014/main" id="{57073315-B230-561A-D86B-82EF9907438F}"/>
              </a:ext>
            </a:extLst>
          </p:cNvPr>
          <p:cNvSpPr/>
          <p:nvPr/>
        </p:nvSpPr>
        <p:spPr>
          <a:xfrm>
            <a:off x="6654456" y="3835355"/>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299" name="object 31">
            <a:extLst>
              <a:ext uri="{FF2B5EF4-FFF2-40B4-BE49-F238E27FC236}">
                <a16:creationId xmlns:a16="http://schemas.microsoft.com/office/drawing/2014/main" id="{372278CC-D1FF-976A-19F8-6C8C19471B18}"/>
              </a:ext>
            </a:extLst>
          </p:cNvPr>
          <p:cNvSpPr/>
          <p:nvPr/>
        </p:nvSpPr>
        <p:spPr>
          <a:xfrm>
            <a:off x="6664704" y="3694495"/>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0" name="object 32">
            <a:extLst>
              <a:ext uri="{FF2B5EF4-FFF2-40B4-BE49-F238E27FC236}">
                <a16:creationId xmlns:a16="http://schemas.microsoft.com/office/drawing/2014/main" id="{0B1EF2BE-AB42-CC8B-9209-D2F3B95D4B7A}"/>
              </a:ext>
            </a:extLst>
          </p:cNvPr>
          <p:cNvSpPr/>
          <p:nvPr/>
        </p:nvSpPr>
        <p:spPr>
          <a:xfrm>
            <a:off x="6587725" y="3740079"/>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1" name="object 33">
            <a:extLst>
              <a:ext uri="{FF2B5EF4-FFF2-40B4-BE49-F238E27FC236}">
                <a16:creationId xmlns:a16="http://schemas.microsoft.com/office/drawing/2014/main" id="{7F0BE43A-D699-2478-1B80-3DB139E9AB88}"/>
              </a:ext>
            </a:extLst>
          </p:cNvPr>
          <p:cNvSpPr/>
          <p:nvPr/>
        </p:nvSpPr>
        <p:spPr>
          <a:xfrm>
            <a:off x="5920755" y="3522996"/>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2" name="object 34">
            <a:extLst>
              <a:ext uri="{FF2B5EF4-FFF2-40B4-BE49-F238E27FC236}">
                <a16:creationId xmlns:a16="http://schemas.microsoft.com/office/drawing/2014/main" id="{1835E963-98BD-D27E-2793-E8D5648DC482}"/>
              </a:ext>
            </a:extLst>
          </p:cNvPr>
          <p:cNvSpPr/>
          <p:nvPr/>
        </p:nvSpPr>
        <p:spPr>
          <a:xfrm>
            <a:off x="5843775" y="3568579"/>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3" name="object 35">
            <a:extLst>
              <a:ext uri="{FF2B5EF4-FFF2-40B4-BE49-F238E27FC236}">
                <a16:creationId xmlns:a16="http://schemas.microsoft.com/office/drawing/2014/main" id="{041EBF22-286C-5DB4-DE79-4D14C8414EAA}"/>
              </a:ext>
            </a:extLst>
          </p:cNvPr>
          <p:cNvSpPr/>
          <p:nvPr/>
        </p:nvSpPr>
        <p:spPr>
          <a:xfrm>
            <a:off x="6623373" y="3694495"/>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4" name="object 36">
            <a:extLst>
              <a:ext uri="{FF2B5EF4-FFF2-40B4-BE49-F238E27FC236}">
                <a16:creationId xmlns:a16="http://schemas.microsoft.com/office/drawing/2014/main" id="{1823F978-5324-4606-E994-E04FF3EEF1A4}"/>
              </a:ext>
            </a:extLst>
          </p:cNvPr>
          <p:cNvSpPr/>
          <p:nvPr/>
        </p:nvSpPr>
        <p:spPr>
          <a:xfrm>
            <a:off x="6571795" y="3740079"/>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5" name="object 37">
            <a:extLst>
              <a:ext uri="{FF2B5EF4-FFF2-40B4-BE49-F238E27FC236}">
                <a16:creationId xmlns:a16="http://schemas.microsoft.com/office/drawing/2014/main" id="{2108ACA7-E3EA-0BF2-7853-14FB84684039}"/>
              </a:ext>
            </a:extLst>
          </p:cNvPr>
          <p:cNvSpPr/>
          <p:nvPr/>
        </p:nvSpPr>
        <p:spPr>
          <a:xfrm>
            <a:off x="5714101" y="3522996"/>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6" name="object 38">
            <a:extLst>
              <a:ext uri="{FF2B5EF4-FFF2-40B4-BE49-F238E27FC236}">
                <a16:creationId xmlns:a16="http://schemas.microsoft.com/office/drawing/2014/main" id="{56A20444-9595-DDFC-96C9-DAFA5393DD22}"/>
              </a:ext>
            </a:extLst>
          </p:cNvPr>
          <p:cNvSpPr/>
          <p:nvPr/>
        </p:nvSpPr>
        <p:spPr>
          <a:xfrm>
            <a:off x="5657787" y="3568579"/>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7" name="object 39">
            <a:extLst>
              <a:ext uri="{FF2B5EF4-FFF2-40B4-BE49-F238E27FC236}">
                <a16:creationId xmlns:a16="http://schemas.microsoft.com/office/drawing/2014/main" id="{177965D1-86FD-86AE-08EA-68BC1AFD89B9}"/>
              </a:ext>
            </a:extLst>
          </p:cNvPr>
          <p:cNvSpPr/>
          <p:nvPr/>
        </p:nvSpPr>
        <p:spPr>
          <a:xfrm>
            <a:off x="5652105" y="3522996"/>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8" name="object 40">
            <a:extLst>
              <a:ext uri="{FF2B5EF4-FFF2-40B4-BE49-F238E27FC236}">
                <a16:creationId xmlns:a16="http://schemas.microsoft.com/office/drawing/2014/main" id="{A4ADB8EC-B434-9830-78A9-D0B31096A156}"/>
              </a:ext>
            </a:extLst>
          </p:cNvPr>
          <p:cNvSpPr/>
          <p:nvPr/>
        </p:nvSpPr>
        <p:spPr>
          <a:xfrm>
            <a:off x="5575127" y="3568579"/>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09" name="object 41">
            <a:extLst>
              <a:ext uri="{FF2B5EF4-FFF2-40B4-BE49-F238E27FC236}">
                <a16:creationId xmlns:a16="http://schemas.microsoft.com/office/drawing/2014/main" id="{F8629116-924E-12F8-5CC9-732E68E20DF5}"/>
              </a:ext>
            </a:extLst>
          </p:cNvPr>
          <p:cNvSpPr/>
          <p:nvPr/>
        </p:nvSpPr>
        <p:spPr>
          <a:xfrm>
            <a:off x="5218135" y="3484885"/>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0" name="object 42">
            <a:extLst>
              <a:ext uri="{FF2B5EF4-FFF2-40B4-BE49-F238E27FC236}">
                <a16:creationId xmlns:a16="http://schemas.microsoft.com/office/drawing/2014/main" id="{902CCDBF-CE18-F41B-FEB2-4F03803B2C7E}"/>
              </a:ext>
            </a:extLst>
          </p:cNvPr>
          <p:cNvSpPr/>
          <p:nvPr/>
        </p:nvSpPr>
        <p:spPr>
          <a:xfrm>
            <a:off x="5166555" y="3530468"/>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1" name="object 43">
            <a:extLst>
              <a:ext uri="{FF2B5EF4-FFF2-40B4-BE49-F238E27FC236}">
                <a16:creationId xmlns:a16="http://schemas.microsoft.com/office/drawing/2014/main" id="{4299F32F-A7DF-38D0-B63F-0C19542CD58A}"/>
              </a:ext>
            </a:extLst>
          </p:cNvPr>
          <p:cNvSpPr/>
          <p:nvPr/>
        </p:nvSpPr>
        <p:spPr>
          <a:xfrm>
            <a:off x="5094143" y="342771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2" name="object 44">
            <a:extLst>
              <a:ext uri="{FF2B5EF4-FFF2-40B4-BE49-F238E27FC236}">
                <a16:creationId xmlns:a16="http://schemas.microsoft.com/office/drawing/2014/main" id="{73D34FC4-CF94-7C67-DF49-AE8B2026326D}"/>
              </a:ext>
            </a:extLst>
          </p:cNvPr>
          <p:cNvSpPr/>
          <p:nvPr/>
        </p:nvSpPr>
        <p:spPr>
          <a:xfrm>
            <a:off x="5017163" y="3473301"/>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3" name="object 45">
            <a:extLst>
              <a:ext uri="{FF2B5EF4-FFF2-40B4-BE49-F238E27FC236}">
                <a16:creationId xmlns:a16="http://schemas.microsoft.com/office/drawing/2014/main" id="{4187C575-2DD0-5E07-C905-D64CE03A18F8}"/>
              </a:ext>
            </a:extLst>
          </p:cNvPr>
          <p:cNvSpPr/>
          <p:nvPr/>
        </p:nvSpPr>
        <p:spPr>
          <a:xfrm>
            <a:off x="4970151" y="3345153"/>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4" name="object 46">
            <a:extLst>
              <a:ext uri="{FF2B5EF4-FFF2-40B4-BE49-F238E27FC236}">
                <a16:creationId xmlns:a16="http://schemas.microsoft.com/office/drawing/2014/main" id="{6AFC382B-04A1-9771-9356-E4DCC4255BA0}"/>
              </a:ext>
            </a:extLst>
          </p:cNvPr>
          <p:cNvSpPr/>
          <p:nvPr/>
        </p:nvSpPr>
        <p:spPr>
          <a:xfrm>
            <a:off x="4918572" y="3416135"/>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5" name="object 47">
            <a:extLst>
              <a:ext uri="{FF2B5EF4-FFF2-40B4-BE49-F238E27FC236}">
                <a16:creationId xmlns:a16="http://schemas.microsoft.com/office/drawing/2014/main" id="{2552D8E3-6B44-8732-0E36-7765DC4733C8}"/>
              </a:ext>
            </a:extLst>
          </p:cNvPr>
          <p:cNvSpPr/>
          <p:nvPr/>
        </p:nvSpPr>
        <p:spPr>
          <a:xfrm>
            <a:off x="4949485" y="3313387"/>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6" name="object 48">
            <a:extLst>
              <a:ext uri="{FF2B5EF4-FFF2-40B4-BE49-F238E27FC236}">
                <a16:creationId xmlns:a16="http://schemas.microsoft.com/office/drawing/2014/main" id="{8FF906D3-48BB-97F7-1B28-A77AADAD64BC}"/>
              </a:ext>
            </a:extLst>
          </p:cNvPr>
          <p:cNvSpPr/>
          <p:nvPr/>
        </p:nvSpPr>
        <p:spPr>
          <a:xfrm>
            <a:off x="4872507" y="3358969"/>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7" name="object 49">
            <a:extLst>
              <a:ext uri="{FF2B5EF4-FFF2-40B4-BE49-F238E27FC236}">
                <a16:creationId xmlns:a16="http://schemas.microsoft.com/office/drawing/2014/main" id="{F3ABBF2C-08BB-C264-772E-DFEBE7C5E905}"/>
              </a:ext>
            </a:extLst>
          </p:cNvPr>
          <p:cNvSpPr/>
          <p:nvPr/>
        </p:nvSpPr>
        <p:spPr>
          <a:xfrm>
            <a:off x="4908155" y="3313387"/>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8" name="object 50">
            <a:extLst>
              <a:ext uri="{FF2B5EF4-FFF2-40B4-BE49-F238E27FC236}">
                <a16:creationId xmlns:a16="http://schemas.microsoft.com/office/drawing/2014/main" id="{5E6F7B22-933C-77EF-0A5F-49E56271C52B}"/>
              </a:ext>
            </a:extLst>
          </p:cNvPr>
          <p:cNvSpPr/>
          <p:nvPr/>
        </p:nvSpPr>
        <p:spPr>
          <a:xfrm>
            <a:off x="4856576" y="3358969"/>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19" name="object 51">
            <a:extLst>
              <a:ext uri="{FF2B5EF4-FFF2-40B4-BE49-F238E27FC236}">
                <a16:creationId xmlns:a16="http://schemas.microsoft.com/office/drawing/2014/main" id="{598FC7A6-A802-1C23-133F-88CBE730A3F6}"/>
              </a:ext>
            </a:extLst>
          </p:cNvPr>
          <p:cNvSpPr/>
          <p:nvPr/>
        </p:nvSpPr>
        <p:spPr>
          <a:xfrm>
            <a:off x="4281903" y="321810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0" name="object 52">
            <a:extLst>
              <a:ext uri="{FF2B5EF4-FFF2-40B4-BE49-F238E27FC236}">
                <a16:creationId xmlns:a16="http://schemas.microsoft.com/office/drawing/2014/main" id="{FAB2AC80-2CC4-BC3D-AC99-9896315A031B}"/>
              </a:ext>
            </a:extLst>
          </p:cNvPr>
          <p:cNvSpPr/>
          <p:nvPr/>
        </p:nvSpPr>
        <p:spPr>
          <a:xfrm>
            <a:off x="4233499" y="3263691"/>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1" name="object 53">
            <a:extLst>
              <a:ext uri="{FF2B5EF4-FFF2-40B4-BE49-F238E27FC236}">
                <a16:creationId xmlns:a16="http://schemas.microsoft.com/office/drawing/2014/main" id="{830F2579-4188-25C8-C211-B6B695AB76AE}"/>
              </a:ext>
            </a:extLst>
          </p:cNvPr>
          <p:cNvSpPr/>
          <p:nvPr/>
        </p:nvSpPr>
        <p:spPr>
          <a:xfrm>
            <a:off x="4288196" y="317999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2" name="object 54">
            <a:extLst>
              <a:ext uri="{FF2B5EF4-FFF2-40B4-BE49-F238E27FC236}">
                <a16:creationId xmlns:a16="http://schemas.microsoft.com/office/drawing/2014/main" id="{0694431D-E566-2F47-FCE8-A2054942B65F}"/>
              </a:ext>
            </a:extLst>
          </p:cNvPr>
          <p:cNvSpPr/>
          <p:nvPr/>
        </p:nvSpPr>
        <p:spPr>
          <a:xfrm>
            <a:off x="4231883" y="3225580"/>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3" name="object 55">
            <a:extLst>
              <a:ext uri="{FF2B5EF4-FFF2-40B4-BE49-F238E27FC236}">
                <a16:creationId xmlns:a16="http://schemas.microsoft.com/office/drawing/2014/main" id="{011A6207-3396-DFBB-0660-AD5E0D45804B}"/>
              </a:ext>
            </a:extLst>
          </p:cNvPr>
          <p:cNvSpPr/>
          <p:nvPr/>
        </p:nvSpPr>
        <p:spPr>
          <a:xfrm>
            <a:off x="4246867" y="3114407"/>
            <a:ext cx="91440" cy="91440"/>
          </a:xfrm>
          <a:custGeom>
            <a:avLst/>
            <a:gdLst/>
            <a:ahLst/>
            <a:cxnLst/>
            <a:rect l="l" t="t" r="r" b="b"/>
            <a:pathLst>
              <a:path h="149225">
                <a:moveTo>
                  <a:pt x="0" y="0"/>
                </a:moveTo>
                <a:lnTo>
                  <a:pt x="0" y="149224"/>
                </a:lnTo>
              </a:path>
            </a:pathLst>
          </a:custGeom>
          <a:ln w="25400">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4" name="object 56">
            <a:extLst>
              <a:ext uri="{FF2B5EF4-FFF2-40B4-BE49-F238E27FC236}">
                <a16:creationId xmlns:a16="http://schemas.microsoft.com/office/drawing/2014/main" id="{D39D2B94-8296-6F04-C3AB-EECB68A4322C}"/>
              </a:ext>
            </a:extLst>
          </p:cNvPr>
          <p:cNvSpPr/>
          <p:nvPr/>
        </p:nvSpPr>
        <p:spPr>
          <a:xfrm>
            <a:off x="4195287" y="3168415"/>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5" name="object 57">
            <a:extLst>
              <a:ext uri="{FF2B5EF4-FFF2-40B4-BE49-F238E27FC236}">
                <a16:creationId xmlns:a16="http://schemas.microsoft.com/office/drawing/2014/main" id="{D8777768-EBAB-3572-3652-C119A969706D}"/>
              </a:ext>
            </a:extLst>
          </p:cNvPr>
          <p:cNvSpPr/>
          <p:nvPr/>
        </p:nvSpPr>
        <p:spPr>
          <a:xfrm>
            <a:off x="4246867" y="3100596"/>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6" name="object 58">
            <a:extLst>
              <a:ext uri="{FF2B5EF4-FFF2-40B4-BE49-F238E27FC236}">
                <a16:creationId xmlns:a16="http://schemas.microsoft.com/office/drawing/2014/main" id="{7798DD4F-7E61-D021-0291-C3A368D594E8}"/>
              </a:ext>
            </a:extLst>
          </p:cNvPr>
          <p:cNvSpPr/>
          <p:nvPr/>
        </p:nvSpPr>
        <p:spPr>
          <a:xfrm>
            <a:off x="4169887" y="3130303"/>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7" name="object 59">
            <a:extLst>
              <a:ext uri="{FF2B5EF4-FFF2-40B4-BE49-F238E27FC236}">
                <a16:creationId xmlns:a16="http://schemas.microsoft.com/office/drawing/2014/main" id="{C01B03AF-AFF3-D0E5-425A-A0C6424EF8B2}"/>
              </a:ext>
            </a:extLst>
          </p:cNvPr>
          <p:cNvSpPr/>
          <p:nvPr/>
        </p:nvSpPr>
        <p:spPr>
          <a:xfrm>
            <a:off x="4164204" y="3027555"/>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8" name="object 60">
            <a:extLst>
              <a:ext uri="{FF2B5EF4-FFF2-40B4-BE49-F238E27FC236}">
                <a16:creationId xmlns:a16="http://schemas.microsoft.com/office/drawing/2014/main" id="{E33CF1CF-D6E5-10E3-792F-2D1EB0332223}"/>
              </a:ext>
            </a:extLst>
          </p:cNvPr>
          <p:cNvSpPr/>
          <p:nvPr/>
        </p:nvSpPr>
        <p:spPr>
          <a:xfrm>
            <a:off x="4112625" y="3073137"/>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29" name="object 61">
            <a:extLst>
              <a:ext uri="{FF2B5EF4-FFF2-40B4-BE49-F238E27FC236}">
                <a16:creationId xmlns:a16="http://schemas.microsoft.com/office/drawing/2014/main" id="{50A951DE-A425-1FE0-8B50-CFD3EA1D1D4E}"/>
              </a:ext>
            </a:extLst>
          </p:cNvPr>
          <p:cNvSpPr/>
          <p:nvPr/>
        </p:nvSpPr>
        <p:spPr>
          <a:xfrm>
            <a:off x="3771564" y="2989444"/>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0" name="object 62">
            <a:extLst>
              <a:ext uri="{FF2B5EF4-FFF2-40B4-BE49-F238E27FC236}">
                <a16:creationId xmlns:a16="http://schemas.microsoft.com/office/drawing/2014/main" id="{4E096647-EA5C-ABFA-A950-6BB2690E3B4A}"/>
              </a:ext>
            </a:extLst>
          </p:cNvPr>
          <p:cNvSpPr/>
          <p:nvPr/>
        </p:nvSpPr>
        <p:spPr>
          <a:xfrm>
            <a:off x="3694587" y="3035027"/>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1" name="object 63">
            <a:extLst>
              <a:ext uri="{FF2B5EF4-FFF2-40B4-BE49-F238E27FC236}">
                <a16:creationId xmlns:a16="http://schemas.microsoft.com/office/drawing/2014/main" id="{BDC142A9-3F51-C5EE-BD73-9A5499CD4528}"/>
              </a:ext>
            </a:extLst>
          </p:cNvPr>
          <p:cNvSpPr/>
          <p:nvPr/>
        </p:nvSpPr>
        <p:spPr>
          <a:xfrm>
            <a:off x="3626907" y="2989444"/>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2" name="object 64">
            <a:extLst>
              <a:ext uri="{FF2B5EF4-FFF2-40B4-BE49-F238E27FC236}">
                <a16:creationId xmlns:a16="http://schemas.microsoft.com/office/drawing/2014/main" id="{CFB6E77E-123B-98A6-4193-E890FF62E964}"/>
              </a:ext>
            </a:extLst>
          </p:cNvPr>
          <p:cNvSpPr/>
          <p:nvPr/>
        </p:nvSpPr>
        <p:spPr>
          <a:xfrm>
            <a:off x="3570595" y="3035027"/>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3" name="object 65">
            <a:extLst>
              <a:ext uri="{FF2B5EF4-FFF2-40B4-BE49-F238E27FC236}">
                <a16:creationId xmlns:a16="http://schemas.microsoft.com/office/drawing/2014/main" id="{C69D91C0-9038-D73B-CE54-67B743A69E6A}"/>
              </a:ext>
            </a:extLst>
          </p:cNvPr>
          <p:cNvSpPr/>
          <p:nvPr/>
        </p:nvSpPr>
        <p:spPr>
          <a:xfrm>
            <a:off x="3564911" y="2989444"/>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4" name="object 66">
            <a:extLst>
              <a:ext uri="{FF2B5EF4-FFF2-40B4-BE49-F238E27FC236}">
                <a16:creationId xmlns:a16="http://schemas.microsoft.com/office/drawing/2014/main" id="{507C1D6E-AC32-6FED-F19D-607235A8236B}"/>
              </a:ext>
            </a:extLst>
          </p:cNvPr>
          <p:cNvSpPr/>
          <p:nvPr/>
        </p:nvSpPr>
        <p:spPr>
          <a:xfrm>
            <a:off x="3487935" y="3035027"/>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5" name="object 67">
            <a:extLst>
              <a:ext uri="{FF2B5EF4-FFF2-40B4-BE49-F238E27FC236}">
                <a16:creationId xmlns:a16="http://schemas.microsoft.com/office/drawing/2014/main" id="{BC3A68F6-4C47-B39F-D4F9-5040436DDCAF}"/>
              </a:ext>
            </a:extLst>
          </p:cNvPr>
          <p:cNvSpPr/>
          <p:nvPr/>
        </p:nvSpPr>
        <p:spPr>
          <a:xfrm>
            <a:off x="3544247" y="2925933"/>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6" name="object 68">
            <a:extLst>
              <a:ext uri="{FF2B5EF4-FFF2-40B4-BE49-F238E27FC236}">
                <a16:creationId xmlns:a16="http://schemas.microsoft.com/office/drawing/2014/main" id="{572F2DB6-5163-5346-59C1-F21BDE77F74B}"/>
              </a:ext>
            </a:extLst>
          </p:cNvPr>
          <p:cNvSpPr/>
          <p:nvPr/>
        </p:nvSpPr>
        <p:spPr>
          <a:xfrm>
            <a:off x="3467268" y="2996915"/>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7" name="object 69">
            <a:extLst>
              <a:ext uri="{FF2B5EF4-FFF2-40B4-BE49-F238E27FC236}">
                <a16:creationId xmlns:a16="http://schemas.microsoft.com/office/drawing/2014/main" id="{40C54AD1-3601-0E7B-F842-250276FE5FA0}"/>
              </a:ext>
            </a:extLst>
          </p:cNvPr>
          <p:cNvSpPr/>
          <p:nvPr/>
        </p:nvSpPr>
        <p:spPr>
          <a:xfrm>
            <a:off x="3544247" y="2887823"/>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8" name="object 70">
            <a:extLst>
              <a:ext uri="{FF2B5EF4-FFF2-40B4-BE49-F238E27FC236}">
                <a16:creationId xmlns:a16="http://schemas.microsoft.com/office/drawing/2014/main" id="{FBF87938-7867-D2F1-6E89-04AD08D7BDAF}"/>
              </a:ext>
            </a:extLst>
          </p:cNvPr>
          <p:cNvSpPr/>
          <p:nvPr/>
        </p:nvSpPr>
        <p:spPr>
          <a:xfrm>
            <a:off x="3492668" y="2958804"/>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39" name="object 71">
            <a:extLst>
              <a:ext uri="{FF2B5EF4-FFF2-40B4-BE49-F238E27FC236}">
                <a16:creationId xmlns:a16="http://schemas.microsoft.com/office/drawing/2014/main" id="{6D5BBDAE-94A8-AE3C-4D5F-A8FED579D4E4}"/>
              </a:ext>
            </a:extLst>
          </p:cNvPr>
          <p:cNvSpPr/>
          <p:nvPr/>
        </p:nvSpPr>
        <p:spPr>
          <a:xfrm>
            <a:off x="3523581" y="2830656"/>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0" name="object 72">
            <a:extLst>
              <a:ext uri="{FF2B5EF4-FFF2-40B4-BE49-F238E27FC236}">
                <a16:creationId xmlns:a16="http://schemas.microsoft.com/office/drawing/2014/main" id="{4B562C59-F493-3AFC-0ADD-B6C6D8D3E505}"/>
              </a:ext>
            </a:extLst>
          </p:cNvPr>
          <p:cNvSpPr/>
          <p:nvPr/>
        </p:nvSpPr>
        <p:spPr>
          <a:xfrm>
            <a:off x="3472003" y="2882583"/>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1" name="object 73">
            <a:extLst>
              <a:ext uri="{FF2B5EF4-FFF2-40B4-BE49-F238E27FC236}">
                <a16:creationId xmlns:a16="http://schemas.microsoft.com/office/drawing/2014/main" id="{730B31A1-83C4-6066-35C8-F344195A0388}"/>
              </a:ext>
            </a:extLst>
          </p:cNvPr>
          <p:cNvSpPr/>
          <p:nvPr/>
        </p:nvSpPr>
        <p:spPr>
          <a:xfrm>
            <a:off x="3461585" y="2741723"/>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2" name="object 74">
            <a:extLst>
              <a:ext uri="{FF2B5EF4-FFF2-40B4-BE49-F238E27FC236}">
                <a16:creationId xmlns:a16="http://schemas.microsoft.com/office/drawing/2014/main" id="{861C3B6D-DC87-CF2E-00D3-D5C07A26D811}"/>
              </a:ext>
            </a:extLst>
          </p:cNvPr>
          <p:cNvSpPr/>
          <p:nvPr/>
        </p:nvSpPr>
        <p:spPr>
          <a:xfrm>
            <a:off x="3410007" y="2787305"/>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3" name="object 75">
            <a:extLst>
              <a:ext uri="{FF2B5EF4-FFF2-40B4-BE49-F238E27FC236}">
                <a16:creationId xmlns:a16="http://schemas.microsoft.com/office/drawing/2014/main" id="{C21610A2-EB30-036E-7588-2C0E355DB2CF}"/>
              </a:ext>
            </a:extLst>
          </p:cNvPr>
          <p:cNvSpPr/>
          <p:nvPr/>
        </p:nvSpPr>
        <p:spPr>
          <a:xfrm>
            <a:off x="2841627" y="2544824"/>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4" name="object 76">
            <a:extLst>
              <a:ext uri="{FF2B5EF4-FFF2-40B4-BE49-F238E27FC236}">
                <a16:creationId xmlns:a16="http://schemas.microsoft.com/office/drawing/2014/main" id="{025EE75C-9C01-0261-4C21-53522E0FCF3F}"/>
              </a:ext>
            </a:extLst>
          </p:cNvPr>
          <p:cNvSpPr/>
          <p:nvPr/>
        </p:nvSpPr>
        <p:spPr>
          <a:xfrm>
            <a:off x="2790049" y="2615807"/>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5" name="object 77">
            <a:extLst>
              <a:ext uri="{FF2B5EF4-FFF2-40B4-BE49-F238E27FC236}">
                <a16:creationId xmlns:a16="http://schemas.microsoft.com/office/drawing/2014/main" id="{4C88383F-CF14-B0C0-2F7F-D0029D643666}"/>
              </a:ext>
            </a:extLst>
          </p:cNvPr>
          <p:cNvSpPr/>
          <p:nvPr/>
        </p:nvSpPr>
        <p:spPr>
          <a:xfrm>
            <a:off x="2841627" y="2506713"/>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6" name="object 78">
            <a:extLst>
              <a:ext uri="{FF2B5EF4-FFF2-40B4-BE49-F238E27FC236}">
                <a16:creationId xmlns:a16="http://schemas.microsoft.com/office/drawing/2014/main" id="{564860DF-BE99-D5D3-CA51-DE2E420CE71F}"/>
              </a:ext>
            </a:extLst>
          </p:cNvPr>
          <p:cNvSpPr/>
          <p:nvPr/>
        </p:nvSpPr>
        <p:spPr>
          <a:xfrm>
            <a:off x="2790049" y="2577695"/>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7" name="object 79">
            <a:extLst>
              <a:ext uri="{FF2B5EF4-FFF2-40B4-BE49-F238E27FC236}">
                <a16:creationId xmlns:a16="http://schemas.microsoft.com/office/drawing/2014/main" id="{27836FFC-DC00-42C0-6FDC-95456CD791D8}"/>
              </a:ext>
            </a:extLst>
          </p:cNvPr>
          <p:cNvSpPr/>
          <p:nvPr/>
        </p:nvSpPr>
        <p:spPr>
          <a:xfrm>
            <a:off x="2841627" y="2494003"/>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8" name="object 80">
            <a:extLst>
              <a:ext uri="{FF2B5EF4-FFF2-40B4-BE49-F238E27FC236}">
                <a16:creationId xmlns:a16="http://schemas.microsoft.com/office/drawing/2014/main" id="{2AE55060-6B0A-38A3-E131-B6BDD2DA8C95}"/>
              </a:ext>
            </a:extLst>
          </p:cNvPr>
          <p:cNvSpPr/>
          <p:nvPr/>
        </p:nvSpPr>
        <p:spPr>
          <a:xfrm>
            <a:off x="2790049" y="2539584"/>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49" name="object 81">
            <a:extLst>
              <a:ext uri="{FF2B5EF4-FFF2-40B4-BE49-F238E27FC236}">
                <a16:creationId xmlns:a16="http://schemas.microsoft.com/office/drawing/2014/main" id="{D99E8339-7873-6EC5-E9A8-FFCA5278938A}"/>
              </a:ext>
            </a:extLst>
          </p:cNvPr>
          <p:cNvSpPr/>
          <p:nvPr/>
        </p:nvSpPr>
        <p:spPr>
          <a:xfrm>
            <a:off x="2779631" y="2347908"/>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0" name="object 82">
            <a:extLst>
              <a:ext uri="{FF2B5EF4-FFF2-40B4-BE49-F238E27FC236}">
                <a16:creationId xmlns:a16="http://schemas.microsoft.com/office/drawing/2014/main" id="{DC434070-0CB5-4EF6-A658-7D410210B61F}"/>
              </a:ext>
            </a:extLst>
          </p:cNvPr>
          <p:cNvSpPr/>
          <p:nvPr/>
        </p:nvSpPr>
        <p:spPr>
          <a:xfrm>
            <a:off x="2728053" y="2387141"/>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1" name="object 83">
            <a:extLst>
              <a:ext uri="{FF2B5EF4-FFF2-40B4-BE49-F238E27FC236}">
                <a16:creationId xmlns:a16="http://schemas.microsoft.com/office/drawing/2014/main" id="{D1AA6A3B-5D56-8126-27ED-B3245A1F9BCD}"/>
              </a:ext>
            </a:extLst>
          </p:cNvPr>
          <p:cNvSpPr/>
          <p:nvPr/>
        </p:nvSpPr>
        <p:spPr>
          <a:xfrm>
            <a:off x="2758965" y="2211345"/>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2" name="object 84">
            <a:extLst>
              <a:ext uri="{FF2B5EF4-FFF2-40B4-BE49-F238E27FC236}">
                <a16:creationId xmlns:a16="http://schemas.microsoft.com/office/drawing/2014/main" id="{5C51936F-18ED-D11B-09F0-E8B801778E01}"/>
              </a:ext>
            </a:extLst>
          </p:cNvPr>
          <p:cNvSpPr/>
          <p:nvPr/>
        </p:nvSpPr>
        <p:spPr>
          <a:xfrm>
            <a:off x="2707388" y="2253753"/>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3" name="object 85">
            <a:extLst>
              <a:ext uri="{FF2B5EF4-FFF2-40B4-BE49-F238E27FC236}">
                <a16:creationId xmlns:a16="http://schemas.microsoft.com/office/drawing/2014/main" id="{3465BA81-0738-4895-4725-013691991BEE}"/>
              </a:ext>
            </a:extLst>
          </p:cNvPr>
          <p:cNvSpPr/>
          <p:nvPr/>
        </p:nvSpPr>
        <p:spPr>
          <a:xfrm>
            <a:off x="2717635" y="2154179"/>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4" name="object 86">
            <a:extLst>
              <a:ext uri="{FF2B5EF4-FFF2-40B4-BE49-F238E27FC236}">
                <a16:creationId xmlns:a16="http://schemas.microsoft.com/office/drawing/2014/main" id="{3C4FF714-9250-7525-2693-816E8C2E7A49}"/>
              </a:ext>
            </a:extLst>
          </p:cNvPr>
          <p:cNvSpPr/>
          <p:nvPr/>
        </p:nvSpPr>
        <p:spPr>
          <a:xfrm>
            <a:off x="2666057" y="2196583"/>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5" name="object 87">
            <a:extLst>
              <a:ext uri="{FF2B5EF4-FFF2-40B4-BE49-F238E27FC236}">
                <a16:creationId xmlns:a16="http://schemas.microsoft.com/office/drawing/2014/main" id="{406D7C45-D8D1-69D0-1A6E-A002FFBB7913}"/>
              </a:ext>
            </a:extLst>
          </p:cNvPr>
          <p:cNvSpPr/>
          <p:nvPr/>
        </p:nvSpPr>
        <p:spPr>
          <a:xfrm>
            <a:off x="2154937" y="2030327"/>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6" name="object 88">
            <a:extLst>
              <a:ext uri="{FF2B5EF4-FFF2-40B4-BE49-F238E27FC236}">
                <a16:creationId xmlns:a16="http://schemas.microsoft.com/office/drawing/2014/main" id="{AC3C45F9-792E-C929-E1C8-D88EC0157C30}"/>
              </a:ext>
            </a:extLst>
          </p:cNvPr>
          <p:cNvSpPr/>
          <p:nvPr/>
        </p:nvSpPr>
        <p:spPr>
          <a:xfrm>
            <a:off x="2128760" y="2101307"/>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7" name="object 89">
            <a:extLst>
              <a:ext uri="{FF2B5EF4-FFF2-40B4-BE49-F238E27FC236}">
                <a16:creationId xmlns:a16="http://schemas.microsoft.com/office/drawing/2014/main" id="{AED66930-EAFA-BDCD-C229-8B5D23CBF941}"/>
              </a:ext>
            </a:extLst>
          </p:cNvPr>
          <p:cNvSpPr/>
          <p:nvPr/>
        </p:nvSpPr>
        <p:spPr>
          <a:xfrm>
            <a:off x="2139007" y="2011271"/>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8" name="object 90">
            <a:extLst>
              <a:ext uri="{FF2B5EF4-FFF2-40B4-BE49-F238E27FC236}">
                <a16:creationId xmlns:a16="http://schemas.microsoft.com/office/drawing/2014/main" id="{57447A94-11F8-8080-0D21-ED354BFDB0A6}"/>
              </a:ext>
            </a:extLst>
          </p:cNvPr>
          <p:cNvSpPr/>
          <p:nvPr/>
        </p:nvSpPr>
        <p:spPr>
          <a:xfrm>
            <a:off x="2103304" y="2082251"/>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59" name="object 91">
            <a:extLst>
              <a:ext uri="{FF2B5EF4-FFF2-40B4-BE49-F238E27FC236}">
                <a16:creationId xmlns:a16="http://schemas.microsoft.com/office/drawing/2014/main" id="{D6F99DD2-293B-CE6B-A6BB-2A11F812B2A2}"/>
              </a:ext>
            </a:extLst>
          </p:cNvPr>
          <p:cNvSpPr/>
          <p:nvPr/>
        </p:nvSpPr>
        <p:spPr>
          <a:xfrm>
            <a:off x="2118341" y="1973160"/>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0" name="object 92">
            <a:extLst>
              <a:ext uri="{FF2B5EF4-FFF2-40B4-BE49-F238E27FC236}">
                <a16:creationId xmlns:a16="http://schemas.microsoft.com/office/drawing/2014/main" id="{E5D0084A-94B1-6F3A-D6AD-2577F253BA0C}"/>
              </a:ext>
            </a:extLst>
          </p:cNvPr>
          <p:cNvSpPr/>
          <p:nvPr/>
        </p:nvSpPr>
        <p:spPr>
          <a:xfrm>
            <a:off x="2041364" y="2044140"/>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1" name="object 93">
            <a:extLst>
              <a:ext uri="{FF2B5EF4-FFF2-40B4-BE49-F238E27FC236}">
                <a16:creationId xmlns:a16="http://schemas.microsoft.com/office/drawing/2014/main" id="{32D42F4B-DF18-7BAD-924F-77680EBE876D}"/>
              </a:ext>
            </a:extLst>
          </p:cNvPr>
          <p:cNvSpPr/>
          <p:nvPr/>
        </p:nvSpPr>
        <p:spPr>
          <a:xfrm>
            <a:off x="2118341" y="1954105"/>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2" name="object 94">
            <a:extLst>
              <a:ext uri="{FF2B5EF4-FFF2-40B4-BE49-F238E27FC236}">
                <a16:creationId xmlns:a16="http://schemas.microsoft.com/office/drawing/2014/main" id="{E5982369-43D9-44DB-D6EB-6EAD64082603}"/>
              </a:ext>
            </a:extLst>
          </p:cNvPr>
          <p:cNvSpPr/>
          <p:nvPr/>
        </p:nvSpPr>
        <p:spPr>
          <a:xfrm>
            <a:off x="2082639" y="2006029"/>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3" name="object 95">
            <a:extLst>
              <a:ext uri="{FF2B5EF4-FFF2-40B4-BE49-F238E27FC236}">
                <a16:creationId xmlns:a16="http://schemas.microsoft.com/office/drawing/2014/main" id="{048AE86E-36CA-A30F-237E-B24C29904EF9}"/>
              </a:ext>
            </a:extLst>
          </p:cNvPr>
          <p:cNvSpPr/>
          <p:nvPr/>
        </p:nvSpPr>
        <p:spPr>
          <a:xfrm>
            <a:off x="2077011" y="1663031"/>
            <a:ext cx="91440" cy="91440"/>
          </a:xfrm>
          <a:custGeom>
            <a:avLst/>
            <a:gdLst/>
            <a:ahLst/>
            <a:cxnLst/>
            <a:rect l="l" t="t" r="r" b="b"/>
            <a:pathLst>
              <a:path h="149225">
                <a:moveTo>
                  <a:pt x="0" y="0"/>
                </a:moveTo>
                <a:lnTo>
                  <a:pt x="0" y="149225"/>
                </a:lnTo>
              </a:path>
            </a:pathLst>
          </a:custGeom>
          <a:ln w="25400">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4" name="object 96">
            <a:extLst>
              <a:ext uri="{FF2B5EF4-FFF2-40B4-BE49-F238E27FC236}">
                <a16:creationId xmlns:a16="http://schemas.microsoft.com/office/drawing/2014/main" id="{4EC66E0A-63A2-227C-2D62-2389C18A25EF}"/>
              </a:ext>
            </a:extLst>
          </p:cNvPr>
          <p:cNvSpPr/>
          <p:nvPr/>
        </p:nvSpPr>
        <p:spPr>
          <a:xfrm>
            <a:off x="2000033" y="1777363"/>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5" name="object 97">
            <a:extLst>
              <a:ext uri="{FF2B5EF4-FFF2-40B4-BE49-F238E27FC236}">
                <a16:creationId xmlns:a16="http://schemas.microsoft.com/office/drawing/2014/main" id="{BF5EA086-A459-00EE-B7A3-5FC12D2B09A7}"/>
              </a:ext>
            </a:extLst>
          </p:cNvPr>
          <p:cNvSpPr/>
          <p:nvPr/>
        </p:nvSpPr>
        <p:spPr>
          <a:xfrm>
            <a:off x="2077011" y="1605864"/>
            <a:ext cx="91440" cy="91440"/>
          </a:xfrm>
          <a:custGeom>
            <a:avLst/>
            <a:gdLst/>
            <a:ahLst/>
            <a:cxnLst/>
            <a:rect l="l" t="t" r="r" b="b"/>
            <a:pathLst>
              <a:path h="149225">
                <a:moveTo>
                  <a:pt x="0" y="0"/>
                </a:moveTo>
                <a:lnTo>
                  <a:pt x="0" y="149225"/>
                </a:lnTo>
              </a:path>
            </a:pathLst>
          </a:custGeom>
          <a:ln w="25400">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6" name="object 98">
            <a:extLst>
              <a:ext uri="{FF2B5EF4-FFF2-40B4-BE49-F238E27FC236}">
                <a16:creationId xmlns:a16="http://schemas.microsoft.com/office/drawing/2014/main" id="{F31A4F93-D8E7-C0DB-9539-B42ED7CA0B1A}"/>
              </a:ext>
            </a:extLst>
          </p:cNvPr>
          <p:cNvSpPr/>
          <p:nvPr/>
        </p:nvSpPr>
        <p:spPr>
          <a:xfrm>
            <a:off x="2000033" y="1720197"/>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7" name="object 99">
            <a:extLst>
              <a:ext uri="{FF2B5EF4-FFF2-40B4-BE49-F238E27FC236}">
                <a16:creationId xmlns:a16="http://schemas.microsoft.com/office/drawing/2014/main" id="{90BEF1D9-2A34-DFE1-8761-DABCA5ADC13A}"/>
              </a:ext>
            </a:extLst>
          </p:cNvPr>
          <p:cNvSpPr/>
          <p:nvPr/>
        </p:nvSpPr>
        <p:spPr>
          <a:xfrm>
            <a:off x="2056345" y="1491532"/>
            <a:ext cx="91440" cy="91440"/>
          </a:xfrm>
          <a:custGeom>
            <a:avLst/>
            <a:gdLst/>
            <a:ahLst/>
            <a:cxnLst/>
            <a:rect l="l" t="t" r="r" b="b"/>
            <a:pathLst>
              <a:path h="149225">
                <a:moveTo>
                  <a:pt x="0" y="0"/>
                </a:moveTo>
                <a:lnTo>
                  <a:pt x="0" y="149225"/>
                </a:lnTo>
              </a:path>
            </a:pathLst>
          </a:custGeom>
          <a:ln w="25400">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8" name="object 100">
            <a:extLst>
              <a:ext uri="{FF2B5EF4-FFF2-40B4-BE49-F238E27FC236}">
                <a16:creationId xmlns:a16="http://schemas.microsoft.com/office/drawing/2014/main" id="{65A8D0CB-F96A-C595-A26F-B5A09FBA9D1E}"/>
              </a:ext>
            </a:extLst>
          </p:cNvPr>
          <p:cNvSpPr/>
          <p:nvPr/>
        </p:nvSpPr>
        <p:spPr>
          <a:xfrm>
            <a:off x="2004768" y="1605864"/>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69" name="object 101">
            <a:extLst>
              <a:ext uri="{FF2B5EF4-FFF2-40B4-BE49-F238E27FC236}">
                <a16:creationId xmlns:a16="http://schemas.microsoft.com/office/drawing/2014/main" id="{AE575690-57BE-C31E-123F-977D5EEE242F}"/>
              </a:ext>
            </a:extLst>
          </p:cNvPr>
          <p:cNvSpPr/>
          <p:nvPr/>
        </p:nvSpPr>
        <p:spPr>
          <a:xfrm>
            <a:off x="2035680" y="1453421"/>
            <a:ext cx="91440" cy="91440"/>
          </a:xfrm>
          <a:custGeom>
            <a:avLst/>
            <a:gdLst/>
            <a:ahLst/>
            <a:cxnLst/>
            <a:rect l="l" t="t" r="r" b="b"/>
            <a:pathLst>
              <a:path h="149225">
                <a:moveTo>
                  <a:pt x="0" y="0"/>
                </a:moveTo>
                <a:lnTo>
                  <a:pt x="0" y="149225"/>
                </a:lnTo>
              </a:path>
            </a:pathLst>
          </a:custGeom>
          <a:ln w="25400">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0" name="object 102">
            <a:extLst>
              <a:ext uri="{FF2B5EF4-FFF2-40B4-BE49-F238E27FC236}">
                <a16:creationId xmlns:a16="http://schemas.microsoft.com/office/drawing/2014/main" id="{11CB2A46-CF31-AF18-71A8-2F84ADD37B6B}"/>
              </a:ext>
            </a:extLst>
          </p:cNvPr>
          <p:cNvSpPr/>
          <p:nvPr/>
        </p:nvSpPr>
        <p:spPr>
          <a:xfrm>
            <a:off x="1984103" y="1548699"/>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1" name="object 103">
            <a:extLst>
              <a:ext uri="{FF2B5EF4-FFF2-40B4-BE49-F238E27FC236}">
                <a16:creationId xmlns:a16="http://schemas.microsoft.com/office/drawing/2014/main" id="{1FCCB925-750F-87BC-6FE1-35C992BB505F}"/>
              </a:ext>
            </a:extLst>
          </p:cNvPr>
          <p:cNvSpPr/>
          <p:nvPr/>
        </p:nvSpPr>
        <p:spPr>
          <a:xfrm>
            <a:off x="1953019" y="1369731"/>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2" name="object 104">
            <a:extLst>
              <a:ext uri="{FF2B5EF4-FFF2-40B4-BE49-F238E27FC236}">
                <a16:creationId xmlns:a16="http://schemas.microsoft.com/office/drawing/2014/main" id="{C2775CF9-5E44-CE85-3A88-6D7696908E19}"/>
              </a:ext>
            </a:extLst>
          </p:cNvPr>
          <p:cNvSpPr/>
          <p:nvPr/>
        </p:nvSpPr>
        <p:spPr>
          <a:xfrm>
            <a:off x="1901441" y="1415311"/>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3" name="object 105">
            <a:extLst>
              <a:ext uri="{FF2B5EF4-FFF2-40B4-BE49-F238E27FC236}">
                <a16:creationId xmlns:a16="http://schemas.microsoft.com/office/drawing/2014/main" id="{B9E64B08-CBE0-1F4C-A992-F2B43A0BB046}"/>
              </a:ext>
            </a:extLst>
          </p:cNvPr>
          <p:cNvSpPr/>
          <p:nvPr/>
        </p:nvSpPr>
        <p:spPr>
          <a:xfrm>
            <a:off x="2769297" y="2453839"/>
            <a:ext cx="8514099" cy="1609747"/>
          </a:xfrm>
          <a:custGeom>
            <a:avLst/>
            <a:gdLst>
              <a:gd name="connsiteX0" fmla="*/ 5232400 w 5232400"/>
              <a:gd name="connsiteY0" fmla="*/ 1072857 h 1072857"/>
              <a:gd name="connsiteX1" fmla="*/ 2844673 w 5232400"/>
              <a:gd name="connsiteY1" fmla="*/ 1072857 h 1072857"/>
              <a:gd name="connsiteX2" fmla="*/ 2844673 w 5232400"/>
              <a:gd name="connsiteY2" fmla="*/ 987640 h 1072857"/>
              <a:gd name="connsiteX3" fmla="*/ 2645397 w 5232400"/>
              <a:gd name="connsiteY3" fmla="*/ 987640 h 1072857"/>
              <a:gd name="connsiteX4" fmla="*/ 2645397 w 5232400"/>
              <a:gd name="connsiteY4" fmla="*/ 918819 h 1072857"/>
              <a:gd name="connsiteX5" fmla="*/ 2398039 w 5232400"/>
              <a:gd name="connsiteY5" fmla="*/ 918819 h 1072857"/>
              <a:gd name="connsiteX6" fmla="*/ 2398039 w 5232400"/>
              <a:gd name="connsiteY6" fmla="*/ 863765 h 1072857"/>
              <a:gd name="connsiteX7" fmla="*/ 2349944 w 5232400"/>
              <a:gd name="connsiteY7" fmla="*/ 863765 h 1072857"/>
              <a:gd name="connsiteX8" fmla="*/ 2349944 w 5232400"/>
              <a:gd name="connsiteY8" fmla="*/ 801814 h 1072857"/>
              <a:gd name="connsiteX9" fmla="*/ 2140369 w 5232400"/>
              <a:gd name="connsiteY9" fmla="*/ 801814 h 1072857"/>
              <a:gd name="connsiteX10" fmla="*/ 2140369 w 5232400"/>
              <a:gd name="connsiteY10" fmla="*/ 746760 h 1072857"/>
              <a:gd name="connsiteX11" fmla="*/ 1504784 w 5232400"/>
              <a:gd name="connsiteY11" fmla="*/ 746760 h 1072857"/>
              <a:gd name="connsiteX12" fmla="*/ 1504784 w 5232400"/>
              <a:gd name="connsiteY12" fmla="*/ 708901 h 1072857"/>
              <a:gd name="connsiteX13" fmla="*/ 1470431 w 5232400"/>
              <a:gd name="connsiteY13" fmla="*/ 708901 h 1072857"/>
              <a:gd name="connsiteX14" fmla="*/ 1470431 w 5232400"/>
              <a:gd name="connsiteY14" fmla="*/ 674484 h 1072857"/>
              <a:gd name="connsiteX15" fmla="*/ 1377670 w 5232400"/>
              <a:gd name="connsiteY15" fmla="*/ 674484 h 1072857"/>
              <a:gd name="connsiteX16" fmla="*/ 1377670 w 5232400"/>
              <a:gd name="connsiteY16" fmla="*/ 636638 h 1072857"/>
              <a:gd name="connsiteX17" fmla="*/ 1333004 w 5232400"/>
              <a:gd name="connsiteY17" fmla="*/ 636638 h 1072857"/>
              <a:gd name="connsiteX18" fmla="*/ 1333004 w 5232400"/>
              <a:gd name="connsiteY18" fmla="*/ 605663 h 1072857"/>
              <a:gd name="connsiteX19" fmla="*/ 1291780 w 5232400"/>
              <a:gd name="connsiteY19" fmla="*/ 605663 h 1072857"/>
              <a:gd name="connsiteX20" fmla="*/ 1291780 w 5232400"/>
              <a:gd name="connsiteY20" fmla="*/ 564362 h 1072857"/>
              <a:gd name="connsiteX21" fmla="*/ 965403 w 5232400"/>
              <a:gd name="connsiteY21" fmla="*/ 564362 h 1072857"/>
              <a:gd name="connsiteX22" fmla="*/ 927608 w 5232400"/>
              <a:gd name="connsiteY22" fmla="*/ 564362 h 1072857"/>
              <a:gd name="connsiteX23" fmla="*/ 927608 w 5232400"/>
              <a:gd name="connsiteY23" fmla="*/ 512749 h 1072857"/>
              <a:gd name="connsiteX24" fmla="*/ 893254 w 5232400"/>
              <a:gd name="connsiteY24" fmla="*/ 512749 h 1072857"/>
              <a:gd name="connsiteX25" fmla="*/ 893254 w 5232400"/>
              <a:gd name="connsiteY25" fmla="*/ 454240 h 1072857"/>
              <a:gd name="connsiteX26" fmla="*/ 893254 w 5232400"/>
              <a:gd name="connsiteY26" fmla="*/ 419836 h 1072857"/>
              <a:gd name="connsiteX27" fmla="*/ 827976 w 5232400"/>
              <a:gd name="connsiteY27" fmla="*/ 419836 h 1072857"/>
              <a:gd name="connsiteX28" fmla="*/ 822205 w 5232400"/>
              <a:gd name="connsiteY28" fmla="*/ 386745 h 1072857"/>
              <a:gd name="connsiteX29" fmla="*/ 467245 w 5232400"/>
              <a:gd name="connsiteY29" fmla="*/ 385419 h 1072857"/>
              <a:gd name="connsiteX30" fmla="*/ 467245 w 5232400"/>
              <a:gd name="connsiteY30" fmla="*/ 323481 h 1072857"/>
              <a:gd name="connsiteX31" fmla="*/ 467245 w 5232400"/>
              <a:gd name="connsiteY31" fmla="*/ 282181 h 1072857"/>
              <a:gd name="connsiteX32" fmla="*/ 467245 w 5232400"/>
              <a:gd name="connsiteY32" fmla="*/ 227126 h 1072857"/>
              <a:gd name="connsiteX33" fmla="*/ 405396 w 5232400"/>
              <a:gd name="connsiteY33" fmla="*/ 227126 h 1072857"/>
              <a:gd name="connsiteX34" fmla="*/ 405396 w 5232400"/>
              <a:gd name="connsiteY34" fmla="*/ 196151 h 1072857"/>
              <a:gd name="connsiteX35" fmla="*/ 285153 w 5232400"/>
              <a:gd name="connsiteY35" fmla="*/ 196151 h 1072857"/>
              <a:gd name="connsiteX36" fmla="*/ 285153 w 5232400"/>
              <a:gd name="connsiteY36" fmla="*/ 165176 h 1072857"/>
              <a:gd name="connsiteX37" fmla="*/ 75577 w 5232400"/>
              <a:gd name="connsiteY37" fmla="*/ 165176 h 1072857"/>
              <a:gd name="connsiteX38" fmla="*/ 75577 w 5232400"/>
              <a:gd name="connsiteY38" fmla="*/ 123888 h 1072857"/>
              <a:gd name="connsiteX39" fmla="*/ 44488 w 5232400"/>
              <a:gd name="connsiteY39" fmla="*/ 118745 h 1072857"/>
              <a:gd name="connsiteX40" fmla="*/ 42468 w 5232400"/>
              <a:gd name="connsiteY40" fmla="*/ 54089 h 1072857"/>
              <a:gd name="connsiteX41" fmla="*/ 16205 w 5232400"/>
              <a:gd name="connsiteY41" fmla="*/ 7620 h 1072857"/>
              <a:gd name="connsiteX42" fmla="*/ 0 w 5232400"/>
              <a:gd name="connsiteY42" fmla="*/ 0 h 1072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232400" h="1072857">
                <a:moveTo>
                  <a:pt x="5232400" y="1072857"/>
                </a:moveTo>
                <a:lnTo>
                  <a:pt x="2844673" y="1072857"/>
                </a:lnTo>
                <a:lnTo>
                  <a:pt x="2844673" y="987640"/>
                </a:lnTo>
                <a:lnTo>
                  <a:pt x="2645397" y="987640"/>
                </a:lnTo>
                <a:lnTo>
                  <a:pt x="2645397" y="918819"/>
                </a:lnTo>
                <a:lnTo>
                  <a:pt x="2398039" y="918819"/>
                </a:lnTo>
                <a:lnTo>
                  <a:pt x="2398039" y="863765"/>
                </a:lnTo>
                <a:lnTo>
                  <a:pt x="2349944" y="863765"/>
                </a:lnTo>
                <a:lnTo>
                  <a:pt x="2349944" y="801814"/>
                </a:lnTo>
                <a:lnTo>
                  <a:pt x="2140369" y="801814"/>
                </a:lnTo>
                <a:lnTo>
                  <a:pt x="2140369" y="746760"/>
                </a:lnTo>
                <a:lnTo>
                  <a:pt x="1504784" y="746760"/>
                </a:lnTo>
                <a:lnTo>
                  <a:pt x="1504784" y="708901"/>
                </a:lnTo>
                <a:lnTo>
                  <a:pt x="1470431" y="708901"/>
                </a:lnTo>
                <a:lnTo>
                  <a:pt x="1470431" y="674484"/>
                </a:lnTo>
                <a:lnTo>
                  <a:pt x="1377670" y="674484"/>
                </a:lnTo>
                <a:lnTo>
                  <a:pt x="1377670" y="636638"/>
                </a:lnTo>
                <a:lnTo>
                  <a:pt x="1333004" y="636638"/>
                </a:lnTo>
                <a:lnTo>
                  <a:pt x="1333004" y="605663"/>
                </a:lnTo>
                <a:lnTo>
                  <a:pt x="1291780" y="605663"/>
                </a:lnTo>
                <a:lnTo>
                  <a:pt x="1291780" y="564362"/>
                </a:lnTo>
                <a:lnTo>
                  <a:pt x="965403" y="564362"/>
                </a:lnTo>
                <a:lnTo>
                  <a:pt x="927608" y="564362"/>
                </a:lnTo>
                <a:lnTo>
                  <a:pt x="927608" y="512749"/>
                </a:lnTo>
                <a:lnTo>
                  <a:pt x="893254" y="512749"/>
                </a:lnTo>
                <a:lnTo>
                  <a:pt x="893254" y="454240"/>
                </a:lnTo>
                <a:lnTo>
                  <a:pt x="893254" y="419836"/>
                </a:lnTo>
                <a:lnTo>
                  <a:pt x="827976" y="419836"/>
                </a:lnTo>
                <a:lnTo>
                  <a:pt x="822205" y="386745"/>
                </a:lnTo>
                <a:lnTo>
                  <a:pt x="467245" y="385419"/>
                </a:lnTo>
                <a:lnTo>
                  <a:pt x="467245" y="323481"/>
                </a:lnTo>
                <a:lnTo>
                  <a:pt x="467245" y="282181"/>
                </a:lnTo>
                <a:lnTo>
                  <a:pt x="467245" y="227126"/>
                </a:lnTo>
                <a:lnTo>
                  <a:pt x="405396" y="227126"/>
                </a:lnTo>
                <a:lnTo>
                  <a:pt x="405396" y="196151"/>
                </a:lnTo>
                <a:lnTo>
                  <a:pt x="285153" y="196151"/>
                </a:lnTo>
                <a:lnTo>
                  <a:pt x="285153" y="165176"/>
                </a:lnTo>
                <a:lnTo>
                  <a:pt x="75577" y="165176"/>
                </a:lnTo>
                <a:lnTo>
                  <a:pt x="75577" y="123888"/>
                </a:lnTo>
                <a:lnTo>
                  <a:pt x="44488" y="118745"/>
                </a:lnTo>
                <a:cubicBezTo>
                  <a:pt x="43815" y="97193"/>
                  <a:pt x="43141" y="75641"/>
                  <a:pt x="42468" y="54089"/>
                </a:cubicBezTo>
                <a:lnTo>
                  <a:pt x="16205" y="7620"/>
                </a:lnTo>
                <a:lnTo>
                  <a:pt x="0" y="0"/>
                </a:lnTo>
              </a:path>
            </a:pathLst>
          </a:custGeom>
          <a:ln w="28575">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4" name="object 106">
            <a:extLst>
              <a:ext uri="{FF2B5EF4-FFF2-40B4-BE49-F238E27FC236}">
                <a16:creationId xmlns:a16="http://schemas.microsoft.com/office/drawing/2014/main" id="{000D522F-25D8-CE6F-A047-A1542406B3B4}"/>
              </a:ext>
            </a:extLst>
          </p:cNvPr>
          <p:cNvSpPr/>
          <p:nvPr/>
        </p:nvSpPr>
        <p:spPr>
          <a:xfrm>
            <a:off x="2087338" y="1805947"/>
            <a:ext cx="685055" cy="665988"/>
          </a:xfrm>
          <a:custGeom>
            <a:avLst/>
            <a:gdLst/>
            <a:ahLst/>
            <a:cxnLst/>
            <a:rect l="l" t="t" r="r" b="b"/>
            <a:pathLst>
              <a:path w="421005" h="443864">
                <a:moveTo>
                  <a:pt x="420865" y="443496"/>
                </a:moveTo>
                <a:lnTo>
                  <a:pt x="416725" y="378129"/>
                </a:lnTo>
                <a:lnTo>
                  <a:pt x="399364" y="309384"/>
                </a:lnTo>
                <a:lnTo>
                  <a:pt x="392417" y="271564"/>
                </a:lnTo>
                <a:lnTo>
                  <a:pt x="333375" y="271564"/>
                </a:lnTo>
                <a:lnTo>
                  <a:pt x="333375" y="237197"/>
                </a:lnTo>
                <a:lnTo>
                  <a:pt x="83350" y="237197"/>
                </a:lnTo>
                <a:lnTo>
                  <a:pt x="83350" y="202819"/>
                </a:lnTo>
                <a:lnTo>
                  <a:pt x="41681" y="182194"/>
                </a:lnTo>
                <a:lnTo>
                  <a:pt x="13893" y="92811"/>
                </a:lnTo>
                <a:lnTo>
                  <a:pt x="6946" y="58445"/>
                </a:lnTo>
                <a:lnTo>
                  <a:pt x="0" y="0"/>
                </a:lnTo>
              </a:path>
            </a:pathLst>
          </a:custGeom>
          <a:ln w="28575">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5" name="object 107">
            <a:extLst>
              <a:ext uri="{FF2B5EF4-FFF2-40B4-BE49-F238E27FC236}">
                <a16:creationId xmlns:a16="http://schemas.microsoft.com/office/drawing/2014/main" id="{33FBCCF5-DE18-1E6B-CCE7-01BCE05FA001}"/>
              </a:ext>
            </a:extLst>
          </p:cNvPr>
          <p:cNvSpPr/>
          <p:nvPr/>
        </p:nvSpPr>
        <p:spPr>
          <a:xfrm>
            <a:off x="1426056" y="1386728"/>
            <a:ext cx="661289" cy="438275"/>
          </a:xfrm>
          <a:custGeom>
            <a:avLst/>
            <a:gdLst/>
            <a:ahLst/>
            <a:cxnLst/>
            <a:rect l="l" t="t" r="r" b="b"/>
            <a:pathLst>
              <a:path w="406400" h="292100">
                <a:moveTo>
                  <a:pt x="0" y="0"/>
                </a:moveTo>
                <a:lnTo>
                  <a:pt x="307365" y="0"/>
                </a:lnTo>
                <a:lnTo>
                  <a:pt x="334683" y="33197"/>
                </a:lnTo>
                <a:lnTo>
                  <a:pt x="375666" y="76339"/>
                </a:lnTo>
                <a:lnTo>
                  <a:pt x="380733" y="108661"/>
                </a:lnTo>
                <a:lnTo>
                  <a:pt x="385914" y="165963"/>
                </a:lnTo>
                <a:lnTo>
                  <a:pt x="392734" y="245630"/>
                </a:lnTo>
                <a:lnTo>
                  <a:pt x="406400" y="292100"/>
                </a:lnTo>
              </a:path>
            </a:pathLst>
          </a:custGeom>
          <a:ln w="28575">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6" name="object 108">
            <a:extLst>
              <a:ext uri="{FF2B5EF4-FFF2-40B4-BE49-F238E27FC236}">
                <a16:creationId xmlns:a16="http://schemas.microsoft.com/office/drawing/2014/main" id="{E1454507-6744-59B7-F368-A67694758CED}"/>
              </a:ext>
            </a:extLst>
          </p:cNvPr>
          <p:cNvSpPr/>
          <p:nvPr/>
        </p:nvSpPr>
        <p:spPr>
          <a:xfrm>
            <a:off x="7112576" y="4509873"/>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7" name="object 109">
            <a:extLst>
              <a:ext uri="{FF2B5EF4-FFF2-40B4-BE49-F238E27FC236}">
                <a16:creationId xmlns:a16="http://schemas.microsoft.com/office/drawing/2014/main" id="{5979E95E-4A41-E342-117B-E2D24136ECEF}"/>
              </a:ext>
            </a:extLst>
          </p:cNvPr>
          <p:cNvSpPr/>
          <p:nvPr/>
        </p:nvSpPr>
        <p:spPr>
          <a:xfrm>
            <a:off x="1322729" y="1386729"/>
            <a:ext cx="639423" cy="304887"/>
          </a:xfrm>
          <a:custGeom>
            <a:avLst/>
            <a:gdLst/>
            <a:ahLst/>
            <a:cxnLst/>
            <a:rect l="l" t="t" r="r" b="b"/>
            <a:pathLst>
              <a:path w="419100" h="203200">
                <a:moveTo>
                  <a:pt x="0" y="0"/>
                </a:moveTo>
                <a:lnTo>
                  <a:pt x="254000" y="0"/>
                </a:lnTo>
                <a:lnTo>
                  <a:pt x="254000" y="51612"/>
                </a:lnTo>
                <a:lnTo>
                  <a:pt x="266700" y="64503"/>
                </a:lnTo>
                <a:lnTo>
                  <a:pt x="266700" y="103212"/>
                </a:lnTo>
                <a:lnTo>
                  <a:pt x="304800" y="103212"/>
                </a:lnTo>
                <a:lnTo>
                  <a:pt x="330200" y="129019"/>
                </a:lnTo>
                <a:lnTo>
                  <a:pt x="371475" y="154813"/>
                </a:lnTo>
                <a:lnTo>
                  <a:pt x="419100" y="158038"/>
                </a:lnTo>
                <a:lnTo>
                  <a:pt x="419100" y="203200"/>
                </a:lnTo>
              </a:path>
            </a:pathLst>
          </a:custGeom>
          <a:ln w="28575">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8" name="object 110">
            <a:extLst>
              <a:ext uri="{FF2B5EF4-FFF2-40B4-BE49-F238E27FC236}">
                <a16:creationId xmlns:a16="http://schemas.microsoft.com/office/drawing/2014/main" id="{97196CA1-D158-580C-E931-FC61B2DEA961}"/>
              </a:ext>
            </a:extLst>
          </p:cNvPr>
          <p:cNvSpPr/>
          <p:nvPr/>
        </p:nvSpPr>
        <p:spPr>
          <a:xfrm>
            <a:off x="6734919" y="4464292"/>
            <a:ext cx="9144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79" name="object 111">
            <a:extLst>
              <a:ext uri="{FF2B5EF4-FFF2-40B4-BE49-F238E27FC236}">
                <a16:creationId xmlns:a16="http://schemas.microsoft.com/office/drawing/2014/main" id="{85ADB678-7C32-BB86-16EB-BAC752B590B4}"/>
              </a:ext>
            </a:extLst>
          </p:cNvPr>
          <p:cNvSpPr/>
          <p:nvPr/>
        </p:nvSpPr>
        <p:spPr>
          <a:xfrm>
            <a:off x="6704005" y="4509873"/>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0" name="object 112">
            <a:extLst>
              <a:ext uri="{FF2B5EF4-FFF2-40B4-BE49-F238E27FC236}">
                <a16:creationId xmlns:a16="http://schemas.microsoft.com/office/drawing/2014/main" id="{B1618826-F251-7359-74D8-606420E2CC9A}"/>
              </a:ext>
            </a:extLst>
          </p:cNvPr>
          <p:cNvSpPr/>
          <p:nvPr/>
        </p:nvSpPr>
        <p:spPr>
          <a:xfrm>
            <a:off x="5309015" y="4464292"/>
            <a:ext cx="9144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1" name="object 113">
            <a:extLst>
              <a:ext uri="{FF2B5EF4-FFF2-40B4-BE49-F238E27FC236}">
                <a16:creationId xmlns:a16="http://schemas.microsoft.com/office/drawing/2014/main" id="{752FD755-3619-A561-77C3-B1192C976BA0}"/>
              </a:ext>
            </a:extLst>
          </p:cNvPr>
          <p:cNvSpPr/>
          <p:nvPr/>
        </p:nvSpPr>
        <p:spPr>
          <a:xfrm>
            <a:off x="5265656" y="4506192"/>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2" name="object 114">
            <a:extLst>
              <a:ext uri="{FF2B5EF4-FFF2-40B4-BE49-F238E27FC236}">
                <a16:creationId xmlns:a16="http://schemas.microsoft.com/office/drawing/2014/main" id="{584D8214-0B38-E1F6-9B1F-6AFF006C3D89}"/>
              </a:ext>
            </a:extLst>
          </p:cNvPr>
          <p:cNvSpPr/>
          <p:nvPr/>
        </p:nvSpPr>
        <p:spPr>
          <a:xfrm>
            <a:off x="4957704" y="4464292"/>
            <a:ext cx="9144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3" name="object 115">
            <a:extLst>
              <a:ext uri="{FF2B5EF4-FFF2-40B4-BE49-F238E27FC236}">
                <a16:creationId xmlns:a16="http://schemas.microsoft.com/office/drawing/2014/main" id="{940064B4-C92D-BC1B-5943-E784862FC989}"/>
              </a:ext>
            </a:extLst>
          </p:cNvPr>
          <p:cNvSpPr/>
          <p:nvPr/>
        </p:nvSpPr>
        <p:spPr>
          <a:xfrm>
            <a:off x="4914347" y="4506192"/>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4" name="object 116">
            <a:extLst>
              <a:ext uri="{FF2B5EF4-FFF2-40B4-BE49-F238E27FC236}">
                <a16:creationId xmlns:a16="http://schemas.microsoft.com/office/drawing/2014/main" id="{26C23682-6448-2DAF-4280-A8B2597D0E76}"/>
              </a:ext>
            </a:extLst>
          </p:cNvPr>
          <p:cNvSpPr/>
          <p:nvPr/>
        </p:nvSpPr>
        <p:spPr>
          <a:xfrm>
            <a:off x="4916375" y="4464292"/>
            <a:ext cx="9144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5" name="object 117">
            <a:extLst>
              <a:ext uri="{FF2B5EF4-FFF2-40B4-BE49-F238E27FC236}">
                <a16:creationId xmlns:a16="http://schemas.microsoft.com/office/drawing/2014/main" id="{0F4253B4-588E-8F83-7B71-77039CE112CF}"/>
              </a:ext>
            </a:extLst>
          </p:cNvPr>
          <p:cNvSpPr/>
          <p:nvPr/>
        </p:nvSpPr>
        <p:spPr>
          <a:xfrm>
            <a:off x="4873015" y="4506192"/>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6" name="object 118">
            <a:extLst>
              <a:ext uri="{FF2B5EF4-FFF2-40B4-BE49-F238E27FC236}">
                <a16:creationId xmlns:a16="http://schemas.microsoft.com/office/drawing/2014/main" id="{C1D4A0CB-E721-4847-7378-6758B822411A}"/>
              </a:ext>
            </a:extLst>
          </p:cNvPr>
          <p:cNvSpPr/>
          <p:nvPr/>
        </p:nvSpPr>
        <p:spPr>
          <a:xfrm>
            <a:off x="4412188" y="4323325"/>
            <a:ext cx="9144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7" name="object 119">
            <a:extLst>
              <a:ext uri="{FF2B5EF4-FFF2-40B4-BE49-F238E27FC236}">
                <a16:creationId xmlns:a16="http://schemas.microsoft.com/office/drawing/2014/main" id="{DCFA6836-43BF-71D8-B9AB-3D53716D4A19}"/>
              </a:ext>
            </a:extLst>
          </p:cNvPr>
          <p:cNvSpPr/>
          <p:nvPr/>
        </p:nvSpPr>
        <p:spPr>
          <a:xfrm>
            <a:off x="4335209" y="4368907"/>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8" name="object 120">
            <a:extLst>
              <a:ext uri="{FF2B5EF4-FFF2-40B4-BE49-F238E27FC236}">
                <a16:creationId xmlns:a16="http://schemas.microsoft.com/office/drawing/2014/main" id="{72078ABA-E27D-4763-F62C-ADC05464A9C9}"/>
              </a:ext>
            </a:extLst>
          </p:cNvPr>
          <p:cNvSpPr/>
          <p:nvPr/>
        </p:nvSpPr>
        <p:spPr>
          <a:xfrm>
            <a:off x="4226200" y="4323325"/>
            <a:ext cx="9144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89" name="object 121">
            <a:extLst>
              <a:ext uri="{FF2B5EF4-FFF2-40B4-BE49-F238E27FC236}">
                <a16:creationId xmlns:a16="http://schemas.microsoft.com/office/drawing/2014/main" id="{68180083-220C-AB53-9AA9-45B34419AF8A}"/>
              </a:ext>
            </a:extLst>
          </p:cNvPr>
          <p:cNvSpPr/>
          <p:nvPr/>
        </p:nvSpPr>
        <p:spPr>
          <a:xfrm>
            <a:off x="4149221" y="4368907"/>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0" name="object 122">
            <a:extLst>
              <a:ext uri="{FF2B5EF4-FFF2-40B4-BE49-F238E27FC236}">
                <a16:creationId xmlns:a16="http://schemas.microsoft.com/office/drawing/2014/main" id="{06B041EC-25B2-A422-39A9-31D34A869C85}"/>
              </a:ext>
            </a:extLst>
          </p:cNvPr>
          <p:cNvSpPr/>
          <p:nvPr/>
        </p:nvSpPr>
        <p:spPr>
          <a:xfrm>
            <a:off x="4288196" y="4323325"/>
            <a:ext cx="91440" cy="91440"/>
          </a:xfrm>
          <a:custGeom>
            <a:avLst/>
            <a:gdLst/>
            <a:ahLst/>
            <a:cxnLst/>
            <a:rect l="l" t="t" r="r" b="b"/>
            <a:pathLst>
              <a:path h="91440">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1" name="object 123">
            <a:extLst>
              <a:ext uri="{FF2B5EF4-FFF2-40B4-BE49-F238E27FC236}">
                <a16:creationId xmlns:a16="http://schemas.microsoft.com/office/drawing/2014/main" id="{22D1054F-B3B3-5E19-DE8A-745B34CB58F2}"/>
              </a:ext>
            </a:extLst>
          </p:cNvPr>
          <p:cNvSpPr/>
          <p:nvPr/>
        </p:nvSpPr>
        <p:spPr>
          <a:xfrm>
            <a:off x="4231883" y="4368907"/>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2" name="object 124">
            <a:extLst>
              <a:ext uri="{FF2B5EF4-FFF2-40B4-BE49-F238E27FC236}">
                <a16:creationId xmlns:a16="http://schemas.microsoft.com/office/drawing/2014/main" id="{911E5B26-46A0-B52C-04E2-08B5B2C2AC31}"/>
              </a:ext>
            </a:extLst>
          </p:cNvPr>
          <p:cNvSpPr/>
          <p:nvPr/>
        </p:nvSpPr>
        <p:spPr>
          <a:xfrm>
            <a:off x="3606243" y="4183592"/>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3" name="object 125">
            <a:extLst>
              <a:ext uri="{FF2B5EF4-FFF2-40B4-BE49-F238E27FC236}">
                <a16:creationId xmlns:a16="http://schemas.microsoft.com/office/drawing/2014/main" id="{1981C26C-48C5-B5CD-69C4-44587B01BAC6}"/>
              </a:ext>
            </a:extLst>
          </p:cNvPr>
          <p:cNvSpPr/>
          <p:nvPr/>
        </p:nvSpPr>
        <p:spPr>
          <a:xfrm>
            <a:off x="3575331" y="4254575"/>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4" name="object 126">
            <a:extLst>
              <a:ext uri="{FF2B5EF4-FFF2-40B4-BE49-F238E27FC236}">
                <a16:creationId xmlns:a16="http://schemas.microsoft.com/office/drawing/2014/main" id="{06504A2A-0FA3-9B64-F253-55F9B1786FCB}"/>
              </a:ext>
            </a:extLst>
          </p:cNvPr>
          <p:cNvSpPr/>
          <p:nvPr/>
        </p:nvSpPr>
        <p:spPr>
          <a:xfrm>
            <a:off x="3523581" y="4056549"/>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5" name="object 127">
            <a:extLst>
              <a:ext uri="{FF2B5EF4-FFF2-40B4-BE49-F238E27FC236}">
                <a16:creationId xmlns:a16="http://schemas.microsoft.com/office/drawing/2014/main" id="{39FED780-4265-AFF3-7D6D-0F9BAD3D9B18}"/>
              </a:ext>
            </a:extLst>
          </p:cNvPr>
          <p:cNvSpPr/>
          <p:nvPr/>
        </p:nvSpPr>
        <p:spPr>
          <a:xfrm>
            <a:off x="3472003" y="410213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6" name="object 128">
            <a:extLst>
              <a:ext uri="{FF2B5EF4-FFF2-40B4-BE49-F238E27FC236}">
                <a16:creationId xmlns:a16="http://schemas.microsoft.com/office/drawing/2014/main" id="{0550CE23-0A7C-F9F6-CB37-4C6CACFCAC65}"/>
              </a:ext>
            </a:extLst>
          </p:cNvPr>
          <p:cNvSpPr/>
          <p:nvPr/>
        </p:nvSpPr>
        <p:spPr>
          <a:xfrm>
            <a:off x="2862291" y="3846939"/>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7" name="object 129">
            <a:extLst>
              <a:ext uri="{FF2B5EF4-FFF2-40B4-BE49-F238E27FC236}">
                <a16:creationId xmlns:a16="http://schemas.microsoft.com/office/drawing/2014/main" id="{ED8E7AFF-CA58-6AAC-EF2D-738F376CAD76}"/>
              </a:ext>
            </a:extLst>
          </p:cNvPr>
          <p:cNvSpPr/>
          <p:nvPr/>
        </p:nvSpPr>
        <p:spPr>
          <a:xfrm>
            <a:off x="2810715" y="389252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8" name="object 130">
            <a:extLst>
              <a:ext uri="{FF2B5EF4-FFF2-40B4-BE49-F238E27FC236}">
                <a16:creationId xmlns:a16="http://schemas.microsoft.com/office/drawing/2014/main" id="{86DAB3B1-50E5-25E5-A19D-0BFE7AA11948}"/>
              </a:ext>
            </a:extLst>
          </p:cNvPr>
          <p:cNvSpPr/>
          <p:nvPr/>
        </p:nvSpPr>
        <p:spPr>
          <a:xfrm>
            <a:off x="2820961" y="3808828"/>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399" name="object 131">
            <a:extLst>
              <a:ext uri="{FF2B5EF4-FFF2-40B4-BE49-F238E27FC236}">
                <a16:creationId xmlns:a16="http://schemas.microsoft.com/office/drawing/2014/main" id="{E23B6E88-98EA-AE47-B6E0-74BACD09E0BB}"/>
              </a:ext>
            </a:extLst>
          </p:cNvPr>
          <p:cNvSpPr/>
          <p:nvPr/>
        </p:nvSpPr>
        <p:spPr>
          <a:xfrm>
            <a:off x="2769383" y="385441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0" name="object 132">
            <a:extLst>
              <a:ext uri="{FF2B5EF4-FFF2-40B4-BE49-F238E27FC236}">
                <a16:creationId xmlns:a16="http://schemas.microsoft.com/office/drawing/2014/main" id="{8C760754-4772-B2DD-8DFE-33FCD21224D6}"/>
              </a:ext>
            </a:extLst>
          </p:cNvPr>
          <p:cNvSpPr/>
          <p:nvPr/>
        </p:nvSpPr>
        <p:spPr>
          <a:xfrm>
            <a:off x="2242333" y="3402319"/>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1" name="object 133">
            <a:extLst>
              <a:ext uri="{FF2B5EF4-FFF2-40B4-BE49-F238E27FC236}">
                <a16:creationId xmlns:a16="http://schemas.microsoft.com/office/drawing/2014/main" id="{E06EFE3A-C0D0-E37D-F3C2-640A86950D0C}"/>
              </a:ext>
            </a:extLst>
          </p:cNvPr>
          <p:cNvSpPr/>
          <p:nvPr/>
        </p:nvSpPr>
        <p:spPr>
          <a:xfrm>
            <a:off x="2193931" y="3444727"/>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2" name="object 134">
            <a:extLst>
              <a:ext uri="{FF2B5EF4-FFF2-40B4-BE49-F238E27FC236}">
                <a16:creationId xmlns:a16="http://schemas.microsoft.com/office/drawing/2014/main" id="{146187C0-3723-B641-01EC-8F420D22C980}"/>
              </a:ext>
            </a:extLst>
          </p:cNvPr>
          <p:cNvSpPr/>
          <p:nvPr/>
        </p:nvSpPr>
        <p:spPr>
          <a:xfrm>
            <a:off x="2221668" y="3364208"/>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3" name="object 135">
            <a:extLst>
              <a:ext uri="{FF2B5EF4-FFF2-40B4-BE49-F238E27FC236}">
                <a16:creationId xmlns:a16="http://schemas.microsoft.com/office/drawing/2014/main" id="{BCF38A53-AA07-E492-8D2A-C94089D2C127}"/>
              </a:ext>
            </a:extLst>
          </p:cNvPr>
          <p:cNvSpPr/>
          <p:nvPr/>
        </p:nvSpPr>
        <p:spPr>
          <a:xfrm>
            <a:off x="2170091" y="343519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4" name="object 136">
            <a:extLst>
              <a:ext uri="{FF2B5EF4-FFF2-40B4-BE49-F238E27FC236}">
                <a16:creationId xmlns:a16="http://schemas.microsoft.com/office/drawing/2014/main" id="{1D3377EB-629D-28EE-51A9-7755088A79EC}"/>
              </a:ext>
            </a:extLst>
          </p:cNvPr>
          <p:cNvSpPr/>
          <p:nvPr/>
        </p:nvSpPr>
        <p:spPr>
          <a:xfrm>
            <a:off x="2143232" y="3059321"/>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5" name="object 137">
            <a:extLst>
              <a:ext uri="{FF2B5EF4-FFF2-40B4-BE49-F238E27FC236}">
                <a16:creationId xmlns:a16="http://schemas.microsoft.com/office/drawing/2014/main" id="{6598E01C-850D-876D-E5CE-A692E2D010CA}"/>
              </a:ext>
            </a:extLst>
          </p:cNvPr>
          <p:cNvSpPr/>
          <p:nvPr/>
        </p:nvSpPr>
        <p:spPr>
          <a:xfrm>
            <a:off x="2091655" y="3130303"/>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6" name="object 138">
            <a:extLst>
              <a:ext uri="{FF2B5EF4-FFF2-40B4-BE49-F238E27FC236}">
                <a16:creationId xmlns:a16="http://schemas.microsoft.com/office/drawing/2014/main" id="{EDE4C1E2-125B-C2FE-B62C-0E689944CEAF}"/>
              </a:ext>
            </a:extLst>
          </p:cNvPr>
          <p:cNvSpPr/>
          <p:nvPr/>
        </p:nvSpPr>
        <p:spPr>
          <a:xfrm>
            <a:off x="2139007" y="2983099"/>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7" name="object 139">
            <a:extLst>
              <a:ext uri="{FF2B5EF4-FFF2-40B4-BE49-F238E27FC236}">
                <a16:creationId xmlns:a16="http://schemas.microsoft.com/office/drawing/2014/main" id="{E3933B02-F459-F27F-34C0-77B72B1D2DCD}"/>
              </a:ext>
            </a:extLst>
          </p:cNvPr>
          <p:cNvSpPr/>
          <p:nvPr/>
        </p:nvSpPr>
        <p:spPr>
          <a:xfrm>
            <a:off x="2087429" y="305408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8" name="object 140">
            <a:extLst>
              <a:ext uri="{FF2B5EF4-FFF2-40B4-BE49-F238E27FC236}">
                <a16:creationId xmlns:a16="http://schemas.microsoft.com/office/drawing/2014/main" id="{A307C041-999B-6AB5-5225-0EAFBCB4E5D7}"/>
              </a:ext>
            </a:extLst>
          </p:cNvPr>
          <p:cNvSpPr/>
          <p:nvPr/>
        </p:nvSpPr>
        <p:spPr>
          <a:xfrm>
            <a:off x="2097676" y="2601991"/>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09" name="object 141">
            <a:extLst>
              <a:ext uri="{FF2B5EF4-FFF2-40B4-BE49-F238E27FC236}">
                <a16:creationId xmlns:a16="http://schemas.microsoft.com/office/drawing/2014/main" id="{4A8BB245-B98D-D8A3-8FE2-28C502DFCD37}"/>
              </a:ext>
            </a:extLst>
          </p:cNvPr>
          <p:cNvSpPr/>
          <p:nvPr/>
        </p:nvSpPr>
        <p:spPr>
          <a:xfrm>
            <a:off x="2046099" y="2672972"/>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0" name="object 142">
            <a:extLst>
              <a:ext uri="{FF2B5EF4-FFF2-40B4-BE49-F238E27FC236}">
                <a16:creationId xmlns:a16="http://schemas.microsoft.com/office/drawing/2014/main" id="{3471F762-81D3-ABE1-407D-161BCD03DD29}"/>
              </a:ext>
            </a:extLst>
          </p:cNvPr>
          <p:cNvSpPr/>
          <p:nvPr/>
        </p:nvSpPr>
        <p:spPr>
          <a:xfrm>
            <a:off x="2056345" y="1973160"/>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1" name="object 143">
            <a:extLst>
              <a:ext uri="{FF2B5EF4-FFF2-40B4-BE49-F238E27FC236}">
                <a16:creationId xmlns:a16="http://schemas.microsoft.com/office/drawing/2014/main" id="{F85E411C-11E2-D987-5F4B-89ADC934B489}"/>
              </a:ext>
            </a:extLst>
          </p:cNvPr>
          <p:cNvSpPr/>
          <p:nvPr/>
        </p:nvSpPr>
        <p:spPr>
          <a:xfrm>
            <a:off x="2004768" y="2044140"/>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2" name="object 144">
            <a:extLst>
              <a:ext uri="{FF2B5EF4-FFF2-40B4-BE49-F238E27FC236}">
                <a16:creationId xmlns:a16="http://schemas.microsoft.com/office/drawing/2014/main" id="{D5E3EC54-43B1-F18A-16F3-98BF63AA4E2C}"/>
              </a:ext>
            </a:extLst>
          </p:cNvPr>
          <p:cNvSpPr/>
          <p:nvPr/>
        </p:nvSpPr>
        <p:spPr>
          <a:xfrm>
            <a:off x="2056345" y="1877883"/>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3" name="object 145">
            <a:extLst>
              <a:ext uri="{FF2B5EF4-FFF2-40B4-BE49-F238E27FC236}">
                <a16:creationId xmlns:a16="http://schemas.microsoft.com/office/drawing/2014/main" id="{F736EA29-DE20-580B-F21E-B6977EB5D1DC}"/>
              </a:ext>
            </a:extLst>
          </p:cNvPr>
          <p:cNvSpPr/>
          <p:nvPr/>
        </p:nvSpPr>
        <p:spPr>
          <a:xfrm>
            <a:off x="2004768" y="1948863"/>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4" name="object 146">
            <a:extLst>
              <a:ext uri="{FF2B5EF4-FFF2-40B4-BE49-F238E27FC236}">
                <a16:creationId xmlns:a16="http://schemas.microsoft.com/office/drawing/2014/main" id="{71242C2B-76A3-322A-B7E3-41DFCBDD7AD1}"/>
              </a:ext>
            </a:extLst>
          </p:cNvPr>
          <p:cNvSpPr/>
          <p:nvPr/>
        </p:nvSpPr>
        <p:spPr>
          <a:xfrm>
            <a:off x="2035680" y="1706384"/>
            <a:ext cx="91440" cy="91440"/>
          </a:xfrm>
          <a:custGeom>
            <a:avLst/>
            <a:gdLst/>
            <a:ahLst/>
            <a:cxnLst/>
            <a:rect l="l" t="t" r="r" b="b"/>
            <a:pathLst>
              <a:path h="91439">
                <a:moveTo>
                  <a:pt x="0" y="0"/>
                </a:moveTo>
                <a:lnTo>
                  <a:pt x="0" y="9144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5" name="object 147">
            <a:extLst>
              <a:ext uri="{FF2B5EF4-FFF2-40B4-BE49-F238E27FC236}">
                <a16:creationId xmlns:a16="http://schemas.microsoft.com/office/drawing/2014/main" id="{F7F76BAE-A3E3-F9E8-C2FF-DB0AFAB27DE7}"/>
              </a:ext>
            </a:extLst>
          </p:cNvPr>
          <p:cNvSpPr/>
          <p:nvPr/>
        </p:nvSpPr>
        <p:spPr>
          <a:xfrm>
            <a:off x="1984103" y="1777363"/>
            <a:ext cx="91440" cy="91440"/>
          </a:xfrm>
          <a:custGeom>
            <a:avLst/>
            <a:gdLst/>
            <a:ahLst/>
            <a:cxnLst/>
            <a:rect l="l" t="t" r="r" b="b"/>
            <a:pathLst>
              <a:path w="91439">
                <a:moveTo>
                  <a:pt x="0" y="0"/>
                </a:moveTo>
                <a:lnTo>
                  <a:pt x="91440" y="0"/>
                </a:lnTo>
              </a:path>
            </a:pathLst>
          </a:custGeom>
          <a:ln w="19888">
            <a:solidFill>
              <a:schemeClr val="accent3">
                <a:lumMod val="60000"/>
                <a:lumOff val="40000"/>
              </a:schemeClr>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6" name="object 148">
            <a:extLst>
              <a:ext uri="{FF2B5EF4-FFF2-40B4-BE49-F238E27FC236}">
                <a16:creationId xmlns:a16="http://schemas.microsoft.com/office/drawing/2014/main" id="{91B3DB82-B9E3-528E-E87D-89782498AEC8}"/>
              </a:ext>
            </a:extLst>
          </p:cNvPr>
          <p:cNvSpPr/>
          <p:nvPr/>
        </p:nvSpPr>
        <p:spPr>
          <a:xfrm>
            <a:off x="1973684" y="1630163"/>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7" name="object 149">
            <a:extLst>
              <a:ext uri="{FF2B5EF4-FFF2-40B4-BE49-F238E27FC236}">
                <a16:creationId xmlns:a16="http://schemas.microsoft.com/office/drawing/2014/main" id="{38D5B2DD-B737-8807-CA9D-86A6DA9018CE}"/>
              </a:ext>
            </a:extLst>
          </p:cNvPr>
          <p:cNvSpPr/>
          <p:nvPr/>
        </p:nvSpPr>
        <p:spPr>
          <a:xfrm>
            <a:off x="1922107" y="170114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8" name="object 150">
            <a:extLst>
              <a:ext uri="{FF2B5EF4-FFF2-40B4-BE49-F238E27FC236}">
                <a16:creationId xmlns:a16="http://schemas.microsoft.com/office/drawing/2014/main" id="{55965C6A-B0DE-F28B-6E99-53B4F224790B}"/>
              </a:ext>
            </a:extLst>
          </p:cNvPr>
          <p:cNvSpPr/>
          <p:nvPr/>
        </p:nvSpPr>
        <p:spPr>
          <a:xfrm>
            <a:off x="1953019" y="1572996"/>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19" name="object 151">
            <a:extLst>
              <a:ext uri="{FF2B5EF4-FFF2-40B4-BE49-F238E27FC236}">
                <a16:creationId xmlns:a16="http://schemas.microsoft.com/office/drawing/2014/main" id="{CDBEBC98-0AEC-AE83-2F2C-12009BF5BF67}"/>
              </a:ext>
            </a:extLst>
          </p:cNvPr>
          <p:cNvSpPr/>
          <p:nvPr/>
        </p:nvSpPr>
        <p:spPr>
          <a:xfrm>
            <a:off x="1901441" y="1643975"/>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20" name="object 152">
            <a:extLst>
              <a:ext uri="{FF2B5EF4-FFF2-40B4-BE49-F238E27FC236}">
                <a16:creationId xmlns:a16="http://schemas.microsoft.com/office/drawing/2014/main" id="{AB94C9B1-0148-6D28-E034-2D3A0E638761}"/>
              </a:ext>
            </a:extLst>
          </p:cNvPr>
          <p:cNvSpPr/>
          <p:nvPr/>
        </p:nvSpPr>
        <p:spPr>
          <a:xfrm>
            <a:off x="1684371" y="1344331"/>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21" name="object 153">
            <a:extLst>
              <a:ext uri="{FF2B5EF4-FFF2-40B4-BE49-F238E27FC236}">
                <a16:creationId xmlns:a16="http://schemas.microsoft.com/office/drawing/2014/main" id="{027EB327-C487-A0F0-A3D3-C30668E7019F}"/>
              </a:ext>
            </a:extLst>
          </p:cNvPr>
          <p:cNvSpPr/>
          <p:nvPr/>
        </p:nvSpPr>
        <p:spPr>
          <a:xfrm>
            <a:off x="1642655" y="1409251"/>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22" name="object 154">
            <a:extLst>
              <a:ext uri="{FF2B5EF4-FFF2-40B4-BE49-F238E27FC236}">
                <a16:creationId xmlns:a16="http://schemas.microsoft.com/office/drawing/2014/main" id="{66CD6C30-5B9D-D84C-3A8F-C5FC41D8983B}"/>
              </a:ext>
            </a:extLst>
          </p:cNvPr>
          <p:cNvSpPr/>
          <p:nvPr/>
        </p:nvSpPr>
        <p:spPr>
          <a:xfrm>
            <a:off x="1436387" y="1339343"/>
            <a:ext cx="91440" cy="91440"/>
          </a:xfrm>
          <a:custGeom>
            <a:avLst/>
            <a:gdLst/>
            <a:ahLst/>
            <a:cxnLst/>
            <a:rect l="l" t="t" r="r" b="b"/>
            <a:pathLst>
              <a:path h="91439">
                <a:moveTo>
                  <a:pt x="0" y="0"/>
                </a:moveTo>
                <a:lnTo>
                  <a:pt x="0" y="9144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sp>
        <p:nvSpPr>
          <p:cNvPr id="423" name="object 155">
            <a:extLst>
              <a:ext uri="{FF2B5EF4-FFF2-40B4-BE49-F238E27FC236}">
                <a16:creationId xmlns:a16="http://schemas.microsoft.com/office/drawing/2014/main" id="{E548EB48-14B6-C4DB-CB7B-03E959A8F572}"/>
              </a:ext>
            </a:extLst>
          </p:cNvPr>
          <p:cNvSpPr/>
          <p:nvPr/>
        </p:nvSpPr>
        <p:spPr>
          <a:xfrm>
            <a:off x="1384809" y="1382187"/>
            <a:ext cx="91440" cy="91440"/>
          </a:xfrm>
          <a:custGeom>
            <a:avLst/>
            <a:gdLst/>
            <a:ahLst/>
            <a:cxnLst/>
            <a:rect l="l" t="t" r="r" b="b"/>
            <a:pathLst>
              <a:path w="91439">
                <a:moveTo>
                  <a:pt x="0" y="0"/>
                </a:moveTo>
                <a:lnTo>
                  <a:pt x="91440" y="0"/>
                </a:lnTo>
              </a:path>
            </a:pathLst>
          </a:custGeom>
          <a:ln w="19888">
            <a:solidFill>
              <a:schemeClr val="accent3"/>
            </a:solidFill>
          </a:ln>
        </p:spPr>
        <p:txBody>
          <a:bodyPr wrap="square" lIns="0" tIns="0" rIns="0" bIns="0" rtlCol="0"/>
          <a:lstStyle/>
          <a:p>
            <a:pPr defTabSz="914377">
              <a:defRPr/>
            </a:pPr>
            <a:endParaRPr>
              <a:solidFill>
                <a:srgbClr val="000000"/>
              </a:solidFill>
              <a:latin typeface="Arial" panose="020B0604020202020204"/>
              <a:ea typeface="ＭＳ Ｐゴシック" charset="0"/>
            </a:endParaRPr>
          </a:p>
        </p:txBody>
      </p:sp>
      <p:grpSp>
        <p:nvGrpSpPr>
          <p:cNvPr id="424" name="Group 423">
            <a:extLst>
              <a:ext uri="{FF2B5EF4-FFF2-40B4-BE49-F238E27FC236}">
                <a16:creationId xmlns:a16="http://schemas.microsoft.com/office/drawing/2014/main" id="{FFA4670B-7CFA-456C-85AE-C97247FADD5E}"/>
              </a:ext>
            </a:extLst>
          </p:cNvPr>
          <p:cNvGrpSpPr/>
          <p:nvPr/>
        </p:nvGrpSpPr>
        <p:grpSpPr>
          <a:xfrm>
            <a:off x="1201476" y="5223754"/>
            <a:ext cx="10377371" cy="271806"/>
            <a:chOff x="1358078" y="5271583"/>
            <a:chExt cx="8039330" cy="271805"/>
          </a:xfrm>
        </p:grpSpPr>
        <p:sp>
          <p:nvSpPr>
            <p:cNvPr id="425" name="object 41">
              <a:extLst>
                <a:ext uri="{FF2B5EF4-FFF2-40B4-BE49-F238E27FC236}">
                  <a16:creationId xmlns:a16="http://schemas.microsoft.com/office/drawing/2014/main" id="{94B3664B-5377-CB0D-682E-0EFC5E611236}"/>
                </a:ext>
              </a:extLst>
            </p:cNvPr>
            <p:cNvSpPr txBox="1"/>
            <p:nvPr/>
          </p:nvSpPr>
          <p:spPr>
            <a:xfrm>
              <a:off x="1358078"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0</a:t>
              </a:r>
              <a:endParaRPr lang="en-US" sz="1400">
                <a:solidFill>
                  <a:srgbClr val="000000"/>
                </a:solidFill>
                <a:latin typeface="Arial" panose="020B0604020202020204"/>
                <a:ea typeface="ＭＳ Ｐゴシック" charset="0"/>
                <a:cs typeface="HelveticaNeueLT Std"/>
              </a:endParaRPr>
            </a:p>
          </p:txBody>
        </p:sp>
        <p:sp>
          <p:nvSpPr>
            <p:cNvPr id="426" name="object 41">
              <a:extLst>
                <a:ext uri="{FF2B5EF4-FFF2-40B4-BE49-F238E27FC236}">
                  <a16:creationId xmlns:a16="http://schemas.microsoft.com/office/drawing/2014/main" id="{6A8853A1-6541-F98C-C1A5-8DEEC6967D11}"/>
                </a:ext>
              </a:extLst>
            </p:cNvPr>
            <p:cNvSpPr txBox="1"/>
            <p:nvPr/>
          </p:nvSpPr>
          <p:spPr>
            <a:xfrm>
              <a:off x="1650222"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a:t>
              </a:r>
              <a:endParaRPr lang="en-US" sz="1400">
                <a:solidFill>
                  <a:srgbClr val="000000"/>
                </a:solidFill>
                <a:latin typeface="Arial" panose="020B0604020202020204"/>
                <a:ea typeface="ＭＳ Ｐゴシック" charset="0"/>
                <a:cs typeface="HelveticaNeueLT Std"/>
              </a:endParaRPr>
            </a:p>
          </p:txBody>
        </p:sp>
        <p:sp>
          <p:nvSpPr>
            <p:cNvPr id="427" name="object 41">
              <a:extLst>
                <a:ext uri="{FF2B5EF4-FFF2-40B4-BE49-F238E27FC236}">
                  <a16:creationId xmlns:a16="http://schemas.microsoft.com/office/drawing/2014/main" id="{7DEC8175-81B8-55CC-D3B6-F400DB9BD813}"/>
                </a:ext>
              </a:extLst>
            </p:cNvPr>
            <p:cNvSpPr txBox="1"/>
            <p:nvPr/>
          </p:nvSpPr>
          <p:spPr>
            <a:xfrm>
              <a:off x="1934128"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a:t>
              </a:r>
              <a:endParaRPr lang="en-US" sz="1400">
                <a:solidFill>
                  <a:srgbClr val="000000"/>
                </a:solidFill>
                <a:latin typeface="Arial" panose="020B0604020202020204"/>
                <a:ea typeface="ＭＳ Ｐゴシック" charset="0"/>
                <a:cs typeface="HelveticaNeueLT Std"/>
              </a:endParaRPr>
            </a:p>
          </p:txBody>
        </p:sp>
        <p:sp>
          <p:nvSpPr>
            <p:cNvPr id="428" name="object 41">
              <a:extLst>
                <a:ext uri="{FF2B5EF4-FFF2-40B4-BE49-F238E27FC236}">
                  <a16:creationId xmlns:a16="http://schemas.microsoft.com/office/drawing/2014/main" id="{E989C256-A2ED-635B-F98E-3AF2688758AB}"/>
                </a:ext>
              </a:extLst>
            </p:cNvPr>
            <p:cNvSpPr txBox="1"/>
            <p:nvPr/>
          </p:nvSpPr>
          <p:spPr>
            <a:xfrm>
              <a:off x="2238625"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3</a:t>
              </a:r>
              <a:endParaRPr lang="en-US" sz="1400">
                <a:solidFill>
                  <a:srgbClr val="000000"/>
                </a:solidFill>
                <a:latin typeface="Arial" panose="020B0604020202020204"/>
                <a:ea typeface="ＭＳ Ｐゴシック" charset="0"/>
                <a:cs typeface="HelveticaNeueLT Std"/>
              </a:endParaRPr>
            </a:p>
          </p:txBody>
        </p:sp>
        <p:sp>
          <p:nvSpPr>
            <p:cNvPr id="429" name="object 41">
              <a:extLst>
                <a:ext uri="{FF2B5EF4-FFF2-40B4-BE49-F238E27FC236}">
                  <a16:creationId xmlns:a16="http://schemas.microsoft.com/office/drawing/2014/main" id="{1E8A8D22-B66B-9A12-FF63-E6AEC537ED6A}"/>
                </a:ext>
              </a:extLst>
            </p:cNvPr>
            <p:cNvSpPr txBox="1"/>
            <p:nvPr/>
          </p:nvSpPr>
          <p:spPr>
            <a:xfrm>
              <a:off x="2526649"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4</a:t>
              </a:r>
              <a:endParaRPr lang="en-US" sz="1400">
                <a:solidFill>
                  <a:srgbClr val="000000"/>
                </a:solidFill>
                <a:latin typeface="Arial" panose="020B0604020202020204"/>
                <a:ea typeface="ＭＳ Ｐゴシック" charset="0"/>
                <a:cs typeface="HelveticaNeueLT Std"/>
              </a:endParaRPr>
            </a:p>
          </p:txBody>
        </p:sp>
        <p:sp>
          <p:nvSpPr>
            <p:cNvPr id="430" name="object 41">
              <a:extLst>
                <a:ext uri="{FF2B5EF4-FFF2-40B4-BE49-F238E27FC236}">
                  <a16:creationId xmlns:a16="http://schemas.microsoft.com/office/drawing/2014/main" id="{6D35CB5D-CE77-8F4F-AEAF-4D5AB17C3A80}"/>
                </a:ext>
              </a:extLst>
            </p:cNvPr>
            <p:cNvSpPr txBox="1"/>
            <p:nvPr/>
          </p:nvSpPr>
          <p:spPr>
            <a:xfrm>
              <a:off x="2834432"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5</a:t>
              </a:r>
              <a:endParaRPr lang="en-US" sz="1400">
                <a:solidFill>
                  <a:srgbClr val="000000"/>
                </a:solidFill>
                <a:latin typeface="Arial" panose="020B0604020202020204"/>
                <a:ea typeface="ＭＳ Ｐゴシック" charset="0"/>
                <a:cs typeface="HelveticaNeueLT Std"/>
              </a:endParaRPr>
            </a:p>
          </p:txBody>
        </p:sp>
        <p:sp>
          <p:nvSpPr>
            <p:cNvPr id="431" name="object 41">
              <a:extLst>
                <a:ext uri="{FF2B5EF4-FFF2-40B4-BE49-F238E27FC236}">
                  <a16:creationId xmlns:a16="http://schemas.microsoft.com/office/drawing/2014/main" id="{D487130C-21AE-B3AB-9EE8-1FE6CECC7CDA}"/>
                </a:ext>
              </a:extLst>
            </p:cNvPr>
            <p:cNvSpPr txBox="1"/>
            <p:nvPr/>
          </p:nvSpPr>
          <p:spPr>
            <a:xfrm>
              <a:off x="3119056"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6</a:t>
              </a:r>
              <a:endParaRPr lang="en-US" sz="1400">
                <a:solidFill>
                  <a:srgbClr val="000000"/>
                </a:solidFill>
                <a:latin typeface="Arial" panose="020B0604020202020204"/>
                <a:ea typeface="ＭＳ Ｐゴシック" charset="0"/>
                <a:cs typeface="HelveticaNeueLT Std"/>
              </a:endParaRPr>
            </a:p>
          </p:txBody>
        </p:sp>
        <p:sp>
          <p:nvSpPr>
            <p:cNvPr id="432" name="object 41">
              <a:extLst>
                <a:ext uri="{FF2B5EF4-FFF2-40B4-BE49-F238E27FC236}">
                  <a16:creationId xmlns:a16="http://schemas.microsoft.com/office/drawing/2014/main" id="{D8976D84-7237-17A3-94D5-285E4AB04072}"/>
                </a:ext>
              </a:extLst>
            </p:cNvPr>
            <p:cNvSpPr txBox="1"/>
            <p:nvPr/>
          </p:nvSpPr>
          <p:spPr>
            <a:xfrm>
              <a:off x="3425555"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7</a:t>
              </a:r>
              <a:endParaRPr lang="en-US" sz="1400">
                <a:solidFill>
                  <a:srgbClr val="000000"/>
                </a:solidFill>
                <a:latin typeface="Arial" panose="020B0604020202020204"/>
                <a:ea typeface="ＭＳ Ｐゴシック" charset="0"/>
                <a:cs typeface="HelveticaNeueLT Std"/>
              </a:endParaRPr>
            </a:p>
          </p:txBody>
        </p:sp>
        <p:sp>
          <p:nvSpPr>
            <p:cNvPr id="433" name="object 41">
              <a:extLst>
                <a:ext uri="{FF2B5EF4-FFF2-40B4-BE49-F238E27FC236}">
                  <a16:creationId xmlns:a16="http://schemas.microsoft.com/office/drawing/2014/main" id="{6B33B795-519A-232D-6A15-C46FE85C9308}"/>
                </a:ext>
              </a:extLst>
            </p:cNvPr>
            <p:cNvSpPr txBox="1"/>
            <p:nvPr/>
          </p:nvSpPr>
          <p:spPr>
            <a:xfrm>
              <a:off x="3714067"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8</a:t>
              </a:r>
              <a:endParaRPr lang="en-US" sz="1400">
                <a:solidFill>
                  <a:srgbClr val="000000"/>
                </a:solidFill>
                <a:latin typeface="Arial" panose="020B0604020202020204"/>
                <a:ea typeface="ＭＳ Ｐゴシック" charset="0"/>
                <a:cs typeface="HelveticaNeueLT Std"/>
              </a:endParaRPr>
            </a:p>
          </p:txBody>
        </p:sp>
        <p:sp>
          <p:nvSpPr>
            <p:cNvPr id="434" name="object 41">
              <a:extLst>
                <a:ext uri="{FF2B5EF4-FFF2-40B4-BE49-F238E27FC236}">
                  <a16:creationId xmlns:a16="http://schemas.microsoft.com/office/drawing/2014/main" id="{450872AC-C421-BD9B-B762-09C2D3B352D8}"/>
                </a:ext>
              </a:extLst>
            </p:cNvPr>
            <p:cNvSpPr txBox="1"/>
            <p:nvPr/>
          </p:nvSpPr>
          <p:spPr>
            <a:xfrm>
              <a:off x="4018563"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9</a:t>
              </a:r>
              <a:endParaRPr lang="en-US" sz="1400">
                <a:solidFill>
                  <a:srgbClr val="000000"/>
                </a:solidFill>
                <a:latin typeface="Arial" panose="020B0604020202020204"/>
                <a:ea typeface="ＭＳ Ｐゴシック" charset="0"/>
                <a:cs typeface="HelveticaNeueLT Std"/>
              </a:endParaRPr>
            </a:p>
          </p:txBody>
        </p:sp>
        <p:sp>
          <p:nvSpPr>
            <p:cNvPr id="435" name="object 41">
              <a:extLst>
                <a:ext uri="{FF2B5EF4-FFF2-40B4-BE49-F238E27FC236}">
                  <a16:creationId xmlns:a16="http://schemas.microsoft.com/office/drawing/2014/main" id="{E6914332-E3FD-DD6A-8D6B-FAA1EF5345DF}"/>
                </a:ext>
              </a:extLst>
            </p:cNvPr>
            <p:cNvSpPr txBox="1"/>
            <p:nvPr/>
          </p:nvSpPr>
          <p:spPr>
            <a:xfrm>
              <a:off x="4308700"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10</a:t>
              </a:r>
              <a:endParaRPr lang="en-US" sz="1400">
                <a:solidFill>
                  <a:srgbClr val="000000"/>
                </a:solidFill>
                <a:latin typeface="Arial" panose="020B0604020202020204"/>
                <a:ea typeface="ＭＳ Ｐゴシック" charset="0"/>
                <a:cs typeface="HelveticaNeueLT Std"/>
              </a:endParaRPr>
            </a:p>
          </p:txBody>
        </p:sp>
        <p:sp>
          <p:nvSpPr>
            <p:cNvPr id="436" name="object 41">
              <a:extLst>
                <a:ext uri="{FF2B5EF4-FFF2-40B4-BE49-F238E27FC236}">
                  <a16:creationId xmlns:a16="http://schemas.microsoft.com/office/drawing/2014/main" id="{9E167676-D51F-4350-1411-26D6D02CABD6}"/>
                </a:ext>
              </a:extLst>
            </p:cNvPr>
            <p:cNvSpPr txBox="1"/>
            <p:nvPr/>
          </p:nvSpPr>
          <p:spPr>
            <a:xfrm>
              <a:off x="4605775"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11</a:t>
              </a:r>
              <a:endParaRPr lang="en-US" sz="1400">
                <a:solidFill>
                  <a:srgbClr val="000000"/>
                </a:solidFill>
                <a:latin typeface="Arial" panose="020B0604020202020204"/>
                <a:ea typeface="ＭＳ Ｐゴシック" charset="0"/>
                <a:cs typeface="HelveticaNeueLT Std"/>
              </a:endParaRPr>
            </a:p>
          </p:txBody>
        </p:sp>
        <p:sp>
          <p:nvSpPr>
            <p:cNvPr id="437" name="object 41">
              <a:extLst>
                <a:ext uri="{FF2B5EF4-FFF2-40B4-BE49-F238E27FC236}">
                  <a16:creationId xmlns:a16="http://schemas.microsoft.com/office/drawing/2014/main" id="{01ED4A44-83B2-B7FF-A916-6445A956438C}"/>
                </a:ext>
              </a:extLst>
            </p:cNvPr>
            <p:cNvSpPr txBox="1"/>
            <p:nvPr/>
          </p:nvSpPr>
          <p:spPr>
            <a:xfrm>
              <a:off x="4894612"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12</a:t>
              </a:r>
              <a:endParaRPr lang="en-US" sz="1400">
                <a:solidFill>
                  <a:srgbClr val="000000"/>
                </a:solidFill>
                <a:latin typeface="Arial" panose="020B0604020202020204"/>
                <a:ea typeface="ＭＳ Ｐゴシック" charset="0"/>
                <a:cs typeface="HelveticaNeueLT Std"/>
              </a:endParaRPr>
            </a:p>
          </p:txBody>
        </p:sp>
        <p:sp>
          <p:nvSpPr>
            <p:cNvPr id="438" name="object 41">
              <a:extLst>
                <a:ext uri="{FF2B5EF4-FFF2-40B4-BE49-F238E27FC236}">
                  <a16:creationId xmlns:a16="http://schemas.microsoft.com/office/drawing/2014/main" id="{F014F623-9E76-F435-9948-41B716A43029}"/>
                </a:ext>
              </a:extLst>
            </p:cNvPr>
            <p:cNvSpPr txBox="1"/>
            <p:nvPr/>
          </p:nvSpPr>
          <p:spPr>
            <a:xfrm>
              <a:off x="5199647"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13</a:t>
              </a:r>
              <a:endParaRPr lang="en-US" sz="1400">
                <a:solidFill>
                  <a:srgbClr val="000000"/>
                </a:solidFill>
                <a:latin typeface="Arial" panose="020B0604020202020204"/>
                <a:ea typeface="ＭＳ Ｐゴシック" charset="0"/>
                <a:cs typeface="HelveticaNeueLT Std"/>
              </a:endParaRPr>
            </a:p>
          </p:txBody>
        </p:sp>
        <p:sp>
          <p:nvSpPr>
            <p:cNvPr id="439" name="object 41">
              <a:extLst>
                <a:ext uri="{FF2B5EF4-FFF2-40B4-BE49-F238E27FC236}">
                  <a16:creationId xmlns:a16="http://schemas.microsoft.com/office/drawing/2014/main" id="{A579475E-0578-7B50-C907-780E585DBF75}"/>
                </a:ext>
              </a:extLst>
            </p:cNvPr>
            <p:cNvSpPr txBox="1"/>
            <p:nvPr/>
          </p:nvSpPr>
          <p:spPr>
            <a:xfrm>
              <a:off x="5492603"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14</a:t>
              </a:r>
              <a:endParaRPr lang="en-US" sz="1400">
                <a:solidFill>
                  <a:srgbClr val="000000"/>
                </a:solidFill>
                <a:latin typeface="Arial" panose="020B0604020202020204"/>
                <a:ea typeface="ＭＳ Ｐゴシック" charset="0"/>
                <a:cs typeface="HelveticaNeueLT Std"/>
              </a:endParaRPr>
            </a:p>
          </p:txBody>
        </p:sp>
        <p:sp>
          <p:nvSpPr>
            <p:cNvPr id="440" name="object 41">
              <a:extLst>
                <a:ext uri="{FF2B5EF4-FFF2-40B4-BE49-F238E27FC236}">
                  <a16:creationId xmlns:a16="http://schemas.microsoft.com/office/drawing/2014/main" id="{5129022D-0D95-BDF6-DBA0-EF35750D4C28}"/>
                </a:ext>
              </a:extLst>
            </p:cNvPr>
            <p:cNvSpPr txBox="1"/>
            <p:nvPr/>
          </p:nvSpPr>
          <p:spPr>
            <a:xfrm>
              <a:off x="5783600"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15</a:t>
              </a:r>
              <a:endParaRPr lang="en-US" sz="1400">
                <a:solidFill>
                  <a:srgbClr val="000000"/>
                </a:solidFill>
                <a:latin typeface="Arial" panose="020B0604020202020204"/>
                <a:ea typeface="ＭＳ Ｐゴシック" charset="0"/>
                <a:cs typeface="HelveticaNeueLT Std"/>
              </a:endParaRPr>
            </a:p>
          </p:txBody>
        </p:sp>
        <p:sp>
          <p:nvSpPr>
            <p:cNvPr id="441" name="object 41">
              <a:extLst>
                <a:ext uri="{FF2B5EF4-FFF2-40B4-BE49-F238E27FC236}">
                  <a16:creationId xmlns:a16="http://schemas.microsoft.com/office/drawing/2014/main" id="{BD86F6B8-B0F0-2702-D712-26D296BD56E3}"/>
                </a:ext>
              </a:extLst>
            </p:cNvPr>
            <p:cNvSpPr txBox="1"/>
            <p:nvPr/>
          </p:nvSpPr>
          <p:spPr>
            <a:xfrm>
              <a:off x="6088911"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16</a:t>
              </a:r>
              <a:endParaRPr lang="en-US" sz="1400">
                <a:solidFill>
                  <a:srgbClr val="000000"/>
                </a:solidFill>
                <a:latin typeface="Arial" panose="020B0604020202020204"/>
                <a:ea typeface="ＭＳ Ｐゴシック" charset="0"/>
                <a:cs typeface="HelveticaNeueLT Std"/>
              </a:endParaRPr>
            </a:p>
          </p:txBody>
        </p:sp>
        <p:sp>
          <p:nvSpPr>
            <p:cNvPr id="442" name="object 41">
              <a:extLst>
                <a:ext uri="{FF2B5EF4-FFF2-40B4-BE49-F238E27FC236}">
                  <a16:creationId xmlns:a16="http://schemas.microsoft.com/office/drawing/2014/main" id="{76DBB7BD-EA9F-549D-1C93-6D77A5FDE357}"/>
                </a:ext>
              </a:extLst>
            </p:cNvPr>
            <p:cNvSpPr txBox="1"/>
            <p:nvPr/>
          </p:nvSpPr>
          <p:spPr>
            <a:xfrm>
              <a:off x="6394222"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17</a:t>
              </a:r>
              <a:endParaRPr lang="en-US" sz="1400">
                <a:solidFill>
                  <a:srgbClr val="000000"/>
                </a:solidFill>
                <a:latin typeface="Arial" panose="020B0604020202020204"/>
                <a:ea typeface="ＭＳ Ｐゴシック" charset="0"/>
                <a:cs typeface="HelveticaNeueLT Std"/>
              </a:endParaRPr>
            </a:p>
          </p:txBody>
        </p:sp>
        <p:sp>
          <p:nvSpPr>
            <p:cNvPr id="443" name="object 41">
              <a:extLst>
                <a:ext uri="{FF2B5EF4-FFF2-40B4-BE49-F238E27FC236}">
                  <a16:creationId xmlns:a16="http://schemas.microsoft.com/office/drawing/2014/main" id="{9FC184E2-F8B5-A3D1-DF6A-8BECF4D337CA}"/>
                </a:ext>
              </a:extLst>
            </p:cNvPr>
            <p:cNvSpPr txBox="1"/>
            <p:nvPr/>
          </p:nvSpPr>
          <p:spPr>
            <a:xfrm>
              <a:off x="6683060"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18</a:t>
              </a:r>
              <a:endParaRPr lang="en-US" sz="1400">
                <a:solidFill>
                  <a:srgbClr val="000000"/>
                </a:solidFill>
                <a:latin typeface="Arial" panose="020B0604020202020204"/>
                <a:ea typeface="ＭＳ Ｐゴシック" charset="0"/>
                <a:cs typeface="HelveticaNeueLT Std"/>
              </a:endParaRPr>
            </a:p>
          </p:txBody>
        </p:sp>
        <p:sp>
          <p:nvSpPr>
            <p:cNvPr id="444" name="object 41">
              <a:extLst>
                <a:ext uri="{FF2B5EF4-FFF2-40B4-BE49-F238E27FC236}">
                  <a16:creationId xmlns:a16="http://schemas.microsoft.com/office/drawing/2014/main" id="{0950AB56-89E7-07DE-0C10-D6C7DF5B35A5}"/>
                </a:ext>
              </a:extLst>
            </p:cNvPr>
            <p:cNvSpPr txBox="1"/>
            <p:nvPr/>
          </p:nvSpPr>
          <p:spPr>
            <a:xfrm>
              <a:off x="6984252"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19</a:t>
              </a:r>
              <a:endParaRPr lang="en-US" sz="1400">
                <a:solidFill>
                  <a:srgbClr val="000000"/>
                </a:solidFill>
                <a:latin typeface="Arial" panose="020B0604020202020204"/>
                <a:ea typeface="ＭＳ Ｐゴシック" charset="0"/>
                <a:cs typeface="HelveticaNeueLT Std"/>
              </a:endParaRPr>
            </a:p>
          </p:txBody>
        </p:sp>
        <p:sp>
          <p:nvSpPr>
            <p:cNvPr id="445" name="object 41">
              <a:extLst>
                <a:ext uri="{FF2B5EF4-FFF2-40B4-BE49-F238E27FC236}">
                  <a16:creationId xmlns:a16="http://schemas.microsoft.com/office/drawing/2014/main" id="{E4C1A8FB-8B91-DCE0-C410-C5395C5B1A1F}"/>
                </a:ext>
              </a:extLst>
            </p:cNvPr>
            <p:cNvSpPr txBox="1"/>
            <p:nvPr/>
          </p:nvSpPr>
          <p:spPr>
            <a:xfrm>
              <a:off x="7273088"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20</a:t>
              </a:r>
              <a:endParaRPr lang="en-US" sz="1400">
                <a:solidFill>
                  <a:srgbClr val="000000"/>
                </a:solidFill>
                <a:latin typeface="Arial" panose="020B0604020202020204"/>
                <a:ea typeface="ＭＳ Ｐゴシック" charset="0"/>
                <a:cs typeface="HelveticaNeueLT Std"/>
              </a:endParaRPr>
            </a:p>
          </p:txBody>
        </p:sp>
        <p:sp>
          <p:nvSpPr>
            <p:cNvPr id="446" name="object 41">
              <a:extLst>
                <a:ext uri="{FF2B5EF4-FFF2-40B4-BE49-F238E27FC236}">
                  <a16:creationId xmlns:a16="http://schemas.microsoft.com/office/drawing/2014/main" id="{493F46BE-70F4-1B82-69CC-16E43B478126}"/>
                </a:ext>
              </a:extLst>
            </p:cNvPr>
            <p:cNvSpPr txBox="1"/>
            <p:nvPr/>
          </p:nvSpPr>
          <p:spPr>
            <a:xfrm>
              <a:off x="7574280"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21</a:t>
              </a:r>
              <a:endParaRPr lang="en-US" sz="1400">
                <a:solidFill>
                  <a:srgbClr val="000000"/>
                </a:solidFill>
                <a:latin typeface="Arial" panose="020B0604020202020204"/>
                <a:ea typeface="ＭＳ Ｐゴシック" charset="0"/>
                <a:cs typeface="HelveticaNeueLT Std"/>
              </a:endParaRPr>
            </a:p>
          </p:txBody>
        </p:sp>
        <p:sp>
          <p:nvSpPr>
            <p:cNvPr id="447" name="object 41">
              <a:extLst>
                <a:ext uri="{FF2B5EF4-FFF2-40B4-BE49-F238E27FC236}">
                  <a16:creationId xmlns:a16="http://schemas.microsoft.com/office/drawing/2014/main" id="{C7866E0B-BDE8-600C-A584-8A53BC90F7A0}"/>
                </a:ext>
              </a:extLst>
            </p:cNvPr>
            <p:cNvSpPr txBox="1"/>
            <p:nvPr/>
          </p:nvSpPr>
          <p:spPr>
            <a:xfrm>
              <a:off x="8167031"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23</a:t>
              </a:r>
              <a:endParaRPr lang="en-US" sz="1400">
                <a:solidFill>
                  <a:srgbClr val="000000"/>
                </a:solidFill>
                <a:latin typeface="Arial" panose="020B0604020202020204"/>
                <a:ea typeface="ＭＳ Ｐゴシック" charset="0"/>
                <a:cs typeface="HelveticaNeueLT Std"/>
              </a:endParaRPr>
            </a:p>
          </p:txBody>
        </p:sp>
        <p:sp>
          <p:nvSpPr>
            <p:cNvPr id="448" name="object 41">
              <a:extLst>
                <a:ext uri="{FF2B5EF4-FFF2-40B4-BE49-F238E27FC236}">
                  <a16:creationId xmlns:a16="http://schemas.microsoft.com/office/drawing/2014/main" id="{A7657D9F-6BE1-96F2-51D7-8FBA97B543F3}"/>
                </a:ext>
              </a:extLst>
            </p:cNvPr>
            <p:cNvSpPr txBox="1"/>
            <p:nvPr/>
          </p:nvSpPr>
          <p:spPr>
            <a:xfrm>
              <a:off x="8757239" y="5271583"/>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25</a:t>
              </a:r>
              <a:endParaRPr lang="en-US" sz="1400">
                <a:solidFill>
                  <a:srgbClr val="000000"/>
                </a:solidFill>
                <a:latin typeface="Arial" panose="020B0604020202020204"/>
                <a:ea typeface="ＭＳ Ｐゴシック" charset="0"/>
                <a:cs typeface="HelveticaNeueLT Std"/>
              </a:endParaRPr>
            </a:p>
          </p:txBody>
        </p:sp>
        <p:sp>
          <p:nvSpPr>
            <p:cNvPr id="449" name="object 41">
              <a:extLst>
                <a:ext uri="{FF2B5EF4-FFF2-40B4-BE49-F238E27FC236}">
                  <a16:creationId xmlns:a16="http://schemas.microsoft.com/office/drawing/2014/main" id="{5CC91BA0-A6B0-CEA6-19F5-7C1C284B23F7}"/>
                </a:ext>
              </a:extLst>
            </p:cNvPr>
            <p:cNvSpPr txBox="1"/>
            <p:nvPr/>
          </p:nvSpPr>
          <p:spPr>
            <a:xfrm>
              <a:off x="9061871" y="5271583"/>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26</a:t>
              </a:r>
              <a:endParaRPr lang="en-US" sz="1400">
                <a:solidFill>
                  <a:srgbClr val="000000"/>
                </a:solidFill>
                <a:latin typeface="Arial" panose="020B0604020202020204"/>
                <a:ea typeface="ＭＳ Ｐゴシック" charset="0"/>
                <a:cs typeface="HelveticaNeueLT Std"/>
              </a:endParaRPr>
            </a:p>
          </p:txBody>
        </p:sp>
        <p:sp>
          <p:nvSpPr>
            <p:cNvPr id="450" name="object 41">
              <a:extLst>
                <a:ext uri="{FF2B5EF4-FFF2-40B4-BE49-F238E27FC236}">
                  <a16:creationId xmlns:a16="http://schemas.microsoft.com/office/drawing/2014/main" id="{0A89920F-01DC-2C28-FB78-A932D8028171}"/>
                </a:ext>
              </a:extLst>
            </p:cNvPr>
            <p:cNvSpPr txBox="1"/>
            <p:nvPr/>
          </p:nvSpPr>
          <p:spPr>
            <a:xfrm>
              <a:off x="8456049"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24</a:t>
              </a:r>
              <a:endParaRPr lang="en-US" sz="1400">
                <a:solidFill>
                  <a:srgbClr val="000000"/>
                </a:solidFill>
                <a:latin typeface="Arial" panose="020B0604020202020204"/>
                <a:ea typeface="ＭＳ Ｐゴシック" charset="0"/>
                <a:cs typeface="HelveticaNeueLT Std"/>
              </a:endParaRPr>
            </a:p>
          </p:txBody>
        </p:sp>
        <p:sp>
          <p:nvSpPr>
            <p:cNvPr id="451" name="object 41">
              <a:extLst>
                <a:ext uri="{FF2B5EF4-FFF2-40B4-BE49-F238E27FC236}">
                  <a16:creationId xmlns:a16="http://schemas.microsoft.com/office/drawing/2014/main" id="{FD358301-4986-75EB-67C6-B9451E46F550}"/>
                </a:ext>
              </a:extLst>
            </p:cNvPr>
            <p:cNvSpPr txBox="1"/>
            <p:nvPr/>
          </p:nvSpPr>
          <p:spPr>
            <a:xfrm>
              <a:off x="7859000" y="5276328"/>
              <a:ext cx="335537" cy="267060"/>
            </a:xfrm>
            <a:prstGeom prst="rect">
              <a:avLst/>
            </a:prstGeom>
          </p:spPr>
          <p:txBody>
            <a:bodyPr vert="horz" wrap="square" lIns="0" tIns="0" rIns="0" bIns="0" rtlCol="0">
              <a:spAutoFit/>
            </a:bodyPr>
            <a:lstStyle/>
            <a:p>
              <a:pPr marR="5080" algn="ctr" defTabSz="914377">
                <a:lnSpc>
                  <a:spcPct val="140000"/>
                </a:lnSpc>
                <a:defRPr/>
              </a:pPr>
              <a:r>
                <a:rPr lang="en-US" sz="1400" spc="-25">
                  <a:solidFill>
                    <a:srgbClr val="010202"/>
                  </a:solidFill>
                  <a:latin typeface="Arial" panose="020B0604020202020204"/>
                  <a:ea typeface="ＭＳ Ｐゴシック" charset="0"/>
                  <a:cs typeface="HelveticaNeueLT Std"/>
                </a:rPr>
                <a:t>22</a:t>
              </a:r>
              <a:endParaRPr lang="en-US" sz="1400">
                <a:solidFill>
                  <a:srgbClr val="000000"/>
                </a:solidFill>
                <a:latin typeface="Arial" panose="020B0604020202020204"/>
                <a:ea typeface="ＭＳ Ｐゴシック" charset="0"/>
                <a:cs typeface="HelveticaNeueLT Std"/>
              </a:endParaRPr>
            </a:p>
          </p:txBody>
        </p:sp>
      </p:grpSp>
      <p:sp>
        <p:nvSpPr>
          <p:cNvPr id="452" name="object 2">
            <a:extLst>
              <a:ext uri="{FF2B5EF4-FFF2-40B4-BE49-F238E27FC236}">
                <a16:creationId xmlns:a16="http://schemas.microsoft.com/office/drawing/2014/main" id="{25113247-A078-C2C1-AC12-4C0C89C90445}"/>
              </a:ext>
            </a:extLst>
          </p:cNvPr>
          <p:cNvSpPr txBox="1"/>
          <p:nvPr/>
        </p:nvSpPr>
        <p:spPr>
          <a:xfrm>
            <a:off x="419102" y="2121102"/>
            <a:ext cx="215444" cy="2560127"/>
          </a:xfrm>
          <a:prstGeom prst="rect">
            <a:avLst/>
          </a:prstGeom>
        </p:spPr>
        <p:txBody>
          <a:bodyPr vert="vert270" wrap="square" lIns="0" tIns="8891" rIns="0" bIns="0" rtlCol="0">
            <a:spAutoFit/>
          </a:bodyPr>
          <a:lstStyle/>
          <a:p>
            <a:pPr marL="12700" algn="ctr" defTabSz="914377">
              <a:spcBef>
                <a:spcPts val="71"/>
              </a:spcBef>
              <a:defRPr/>
            </a:pPr>
            <a:r>
              <a:rPr sz="1400" b="1" spc="-11">
                <a:solidFill>
                  <a:srgbClr val="010202"/>
                </a:solidFill>
                <a:latin typeface="Arial" panose="020B0604020202020204"/>
                <a:ea typeface="ＭＳ Ｐゴシック" charset="0"/>
                <a:cs typeface="Helvetica Neue LT Std 75 Bold"/>
              </a:rPr>
              <a:t>Progression-</a:t>
            </a:r>
            <a:r>
              <a:rPr sz="1400" b="1">
                <a:solidFill>
                  <a:srgbClr val="010202"/>
                </a:solidFill>
                <a:latin typeface="Arial" panose="020B0604020202020204"/>
                <a:ea typeface="ＭＳ Ｐゴシック" charset="0"/>
                <a:cs typeface="Helvetica Neue LT Std 75 Bold"/>
              </a:rPr>
              <a:t>free</a:t>
            </a:r>
            <a:r>
              <a:rPr sz="1400" b="1" spc="-5">
                <a:solidFill>
                  <a:srgbClr val="010202"/>
                </a:solidFill>
                <a:latin typeface="Arial" panose="020B0604020202020204"/>
                <a:ea typeface="ＭＳ Ｐゴシック" charset="0"/>
                <a:cs typeface="Helvetica Neue LT Std 75 Bold"/>
              </a:rPr>
              <a:t> </a:t>
            </a:r>
            <a:r>
              <a:rPr sz="1400" b="1">
                <a:solidFill>
                  <a:srgbClr val="010202"/>
                </a:solidFill>
                <a:latin typeface="Arial" panose="020B0604020202020204"/>
                <a:ea typeface="ＭＳ Ｐゴシック" charset="0"/>
                <a:cs typeface="Helvetica Neue LT Std 75 Bold"/>
              </a:rPr>
              <a:t>Survival</a:t>
            </a:r>
            <a:r>
              <a:rPr sz="1400" b="1" spc="-11">
                <a:solidFill>
                  <a:srgbClr val="010202"/>
                </a:solidFill>
                <a:latin typeface="Arial" panose="020B0604020202020204"/>
                <a:ea typeface="ＭＳ Ｐゴシック" charset="0"/>
                <a:cs typeface="Helvetica Neue LT Std 75 Bold"/>
              </a:rPr>
              <a:t> </a:t>
            </a:r>
            <a:r>
              <a:rPr sz="1400" b="1" spc="-25">
                <a:solidFill>
                  <a:srgbClr val="010202"/>
                </a:solidFill>
                <a:latin typeface="Arial" panose="020B0604020202020204"/>
                <a:ea typeface="ＭＳ Ｐゴシック" charset="0"/>
                <a:cs typeface="Helvetica Neue LT Std 75 Bold"/>
              </a:rPr>
              <a:t>(%)</a:t>
            </a:r>
            <a:endParaRPr sz="1400">
              <a:solidFill>
                <a:srgbClr val="000000"/>
              </a:solidFill>
              <a:latin typeface="Arial" panose="020B0604020202020204"/>
              <a:ea typeface="ＭＳ Ｐゴシック" charset="0"/>
              <a:cs typeface="Helvetica Neue LT Std 75 Bold"/>
            </a:endParaRPr>
          </a:p>
        </p:txBody>
      </p:sp>
      <p:sp>
        <p:nvSpPr>
          <p:cNvPr id="453" name="object 41">
            <a:extLst>
              <a:ext uri="{FF2B5EF4-FFF2-40B4-BE49-F238E27FC236}">
                <a16:creationId xmlns:a16="http://schemas.microsoft.com/office/drawing/2014/main" id="{F6CA30BB-2471-7FD3-6507-8A75788C2176}"/>
              </a:ext>
            </a:extLst>
          </p:cNvPr>
          <p:cNvSpPr txBox="1"/>
          <p:nvPr/>
        </p:nvSpPr>
        <p:spPr>
          <a:xfrm>
            <a:off x="642843" y="1585374"/>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90</a:t>
            </a:r>
            <a:endParaRPr lang="en-US" sz="1400">
              <a:solidFill>
                <a:srgbClr val="000000"/>
              </a:solidFill>
              <a:latin typeface="Arial" panose="020B0604020202020204"/>
              <a:ea typeface="ＭＳ Ｐゴシック" charset="0"/>
              <a:cs typeface="HelveticaNeueLT Std"/>
            </a:endParaRPr>
          </a:p>
        </p:txBody>
      </p:sp>
      <p:sp>
        <p:nvSpPr>
          <p:cNvPr id="454" name="object 41">
            <a:extLst>
              <a:ext uri="{FF2B5EF4-FFF2-40B4-BE49-F238E27FC236}">
                <a16:creationId xmlns:a16="http://schemas.microsoft.com/office/drawing/2014/main" id="{DCCBCAFD-7F11-7F02-D5B5-FF99997FC61D}"/>
              </a:ext>
            </a:extLst>
          </p:cNvPr>
          <p:cNvSpPr txBox="1"/>
          <p:nvPr/>
        </p:nvSpPr>
        <p:spPr>
          <a:xfrm>
            <a:off x="642843" y="1919898"/>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80</a:t>
            </a:r>
            <a:endParaRPr lang="en-US" sz="1400">
              <a:solidFill>
                <a:srgbClr val="000000"/>
              </a:solidFill>
              <a:latin typeface="Arial" panose="020B0604020202020204"/>
              <a:ea typeface="ＭＳ Ｐゴシック" charset="0"/>
              <a:cs typeface="HelveticaNeueLT Std"/>
            </a:endParaRPr>
          </a:p>
        </p:txBody>
      </p:sp>
      <p:sp>
        <p:nvSpPr>
          <p:cNvPr id="455" name="object 41">
            <a:extLst>
              <a:ext uri="{FF2B5EF4-FFF2-40B4-BE49-F238E27FC236}">
                <a16:creationId xmlns:a16="http://schemas.microsoft.com/office/drawing/2014/main" id="{7CA10B7A-C712-96C9-049B-D60C615D89BD}"/>
              </a:ext>
            </a:extLst>
          </p:cNvPr>
          <p:cNvSpPr txBox="1"/>
          <p:nvPr/>
        </p:nvSpPr>
        <p:spPr>
          <a:xfrm>
            <a:off x="642843" y="2283696"/>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70</a:t>
            </a:r>
            <a:endParaRPr lang="en-US" sz="1400">
              <a:solidFill>
                <a:srgbClr val="000000"/>
              </a:solidFill>
              <a:latin typeface="Arial" panose="020B0604020202020204"/>
              <a:ea typeface="ＭＳ Ｐゴシック" charset="0"/>
              <a:cs typeface="HelveticaNeueLT Std"/>
            </a:endParaRPr>
          </a:p>
        </p:txBody>
      </p:sp>
      <p:sp>
        <p:nvSpPr>
          <p:cNvPr id="456" name="object 41">
            <a:extLst>
              <a:ext uri="{FF2B5EF4-FFF2-40B4-BE49-F238E27FC236}">
                <a16:creationId xmlns:a16="http://schemas.microsoft.com/office/drawing/2014/main" id="{F92FC196-13EE-E363-C74A-384D05B3999D}"/>
              </a:ext>
            </a:extLst>
          </p:cNvPr>
          <p:cNvSpPr txBox="1"/>
          <p:nvPr/>
        </p:nvSpPr>
        <p:spPr>
          <a:xfrm>
            <a:off x="642843" y="2638522"/>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60</a:t>
            </a:r>
            <a:endParaRPr lang="en-US" sz="1400">
              <a:solidFill>
                <a:srgbClr val="000000"/>
              </a:solidFill>
              <a:latin typeface="Arial" panose="020B0604020202020204"/>
              <a:ea typeface="ＭＳ Ｐゴシック" charset="0"/>
              <a:cs typeface="HelveticaNeueLT Std"/>
            </a:endParaRPr>
          </a:p>
        </p:txBody>
      </p:sp>
      <p:sp>
        <p:nvSpPr>
          <p:cNvPr id="457" name="object 41">
            <a:extLst>
              <a:ext uri="{FF2B5EF4-FFF2-40B4-BE49-F238E27FC236}">
                <a16:creationId xmlns:a16="http://schemas.microsoft.com/office/drawing/2014/main" id="{06582290-87C7-0BB7-0723-41862C078C5D}"/>
              </a:ext>
            </a:extLst>
          </p:cNvPr>
          <p:cNvSpPr txBox="1"/>
          <p:nvPr/>
        </p:nvSpPr>
        <p:spPr>
          <a:xfrm>
            <a:off x="642843" y="2983677"/>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50</a:t>
            </a:r>
            <a:endParaRPr lang="en-US" sz="1400">
              <a:solidFill>
                <a:srgbClr val="000000"/>
              </a:solidFill>
              <a:latin typeface="Arial" panose="020B0604020202020204"/>
              <a:ea typeface="ＭＳ Ｐゴシック" charset="0"/>
              <a:cs typeface="HelveticaNeueLT Std"/>
            </a:endParaRPr>
          </a:p>
        </p:txBody>
      </p:sp>
      <p:sp>
        <p:nvSpPr>
          <p:cNvPr id="458" name="object 41">
            <a:extLst>
              <a:ext uri="{FF2B5EF4-FFF2-40B4-BE49-F238E27FC236}">
                <a16:creationId xmlns:a16="http://schemas.microsoft.com/office/drawing/2014/main" id="{AC51D7EA-8C28-8E76-2D1D-A20F3854889B}"/>
              </a:ext>
            </a:extLst>
          </p:cNvPr>
          <p:cNvSpPr txBox="1"/>
          <p:nvPr/>
        </p:nvSpPr>
        <p:spPr>
          <a:xfrm>
            <a:off x="642843" y="3330221"/>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40</a:t>
            </a:r>
            <a:endParaRPr lang="en-US" sz="1400">
              <a:solidFill>
                <a:srgbClr val="000000"/>
              </a:solidFill>
              <a:latin typeface="Arial" panose="020B0604020202020204"/>
              <a:ea typeface="ＭＳ Ｐゴシック" charset="0"/>
              <a:cs typeface="HelveticaNeueLT Std"/>
            </a:endParaRPr>
          </a:p>
        </p:txBody>
      </p:sp>
      <p:sp>
        <p:nvSpPr>
          <p:cNvPr id="459" name="object 41">
            <a:extLst>
              <a:ext uri="{FF2B5EF4-FFF2-40B4-BE49-F238E27FC236}">
                <a16:creationId xmlns:a16="http://schemas.microsoft.com/office/drawing/2014/main" id="{C8CEDF6D-EC19-0CE0-DD02-43D864B85179}"/>
              </a:ext>
            </a:extLst>
          </p:cNvPr>
          <p:cNvSpPr txBox="1"/>
          <p:nvPr/>
        </p:nvSpPr>
        <p:spPr>
          <a:xfrm>
            <a:off x="642843" y="3696640"/>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30</a:t>
            </a:r>
            <a:endParaRPr lang="en-US" sz="1400">
              <a:solidFill>
                <a:srgbClr val="000000"/>
              </a:solidFill>
              <a:latin typeface="Arial" panose="020B0604020202020204"/>
              <a:ea typeface="ＭＳ Ｐゴシック" charset="0"/>
              <a:cs typeface="HelveticaNeueLT Std"/>
            </a:endParaRPr>
          </a:p>
        </p:txBody>
      </p:sp>
      <p:sp>
        <p:nvSpPr>
          <p:cNvPr id="460" name="object 41">
            <a:extLst>
              <a:ext uri="{FF2B5EF4-FFF2-40B4-BE49-F238E27FC236}">
                <a16:creationId xmlns:a16="http://schemas.microsoft.com/office/drawing/2014/main" id="{DB8CC600-0494-1B2B-25E7-9093B4808BEC}"/>
              </a:ext>
            </a:extLst>
          </p:cNvPr>
          <p:cNvSpPr txBox="1"/>
          <p:nvPr/>
        </p:nvSpPr>
        <p:spPr>
          <a:xfrm>
            <a:off x="642843" y="4044490"/>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20</a:t>
            </a:r>
            <a:endParaRPr lang="en-US" sz="1400">
              <a:solidFill>
                <a:srgbClr val="000000"/>
              </a:solidFill>
              <a:latin typeface="Arial" panose="020B0604020202020204"/>
              <a:ea typeface="ＭＳ Ｐゴシック" charset="0"/>
              <a:cs typeface="HelveticaNeueLT Std"/>
            </a:endParaRPr>
          </a:p>
        </p:txBody>
      </p:sp>
      <p:sp>
        <p:nvSpPr>
          <p:cNvPr id="461" name="object 41">
            <a:extLst>
              <a:ext uri="{FF2B5EF4-FFF2-40B4-BE49-F238E27FC236}">
                <a16:creationId xmlns:a16="http://schemas.microsoft.com/office/drawing/2014/main" id="{4FADF4E0-8F90-E2B4-0CEB-66BA3C2F4901}"/>
              </a:ext>
            </a:extLst>
          </p:cNvPr>
          <p:cNvSpPr txBox="1"/>
          <p:nvPr/>
        </p:nvSpPr>
        <p:spPr>
          <a:xfrm>
            <a:off x="642843" y="4404630"/>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10</a:t>
            </a:r>
            <a:endParaRPr lang="en-US" sz="1400">
              <a:solidFill>
                <a:srgbClr val="000000"/>
              </a:solidFill>
              <a:latin typeface="Arial" panose="020B0604020202020204"/>
              <a:ea typeface="ＭＳ Ｐゴシック" charset="0"/>
              <a:cs typeface="HelveticaNeueLT Std"/>
            </a:endParaRPr>
          </a:p>
        </p:txBody>
      </p:sp>
      <p:sp>
        <p:nvSpPr>
          <p:cNvPr id="462" name="object 41">
            <a:extLst>
              <a:ext uri="{FF2B5EF4-FFF2-40B4-BE49-F238E27FC236}">
                <a16:creationId xmlns:a16="http://schemas.microsoft.com/office/drawing/2014/main" id="{7AE616AC-2A14-54AB-D128-3C3B4B5547D5}"/>
              </a:ext>
            </a:extLst>
          </p:cNvPr>
          <p:cNvSpPr txBox="1"/>
          <p:nvPr/>
        </p:nvSpPr>
        <p:spPr>
          <a:xfrm>
            <a:off x="631331" y="4739154"/>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0</a:t>
            </a:r>
            <a:endParaRPr lang="en-US" sz="1400">
              <a:solidFill>
                <a:srgbClr val="000000"/>
              </a:solidFill>
              <a:latin typeface="Arial" panose="020B0604020202020204"/>
              <a:ea typeface="ＭＳ Ｐゴシック" charset="0"/>
              <a:cs typeface="HelveticaNeueLT Std"/>
            </a:endParaRPr>
          </a:p>
        </p:txBody>
      </p:sp>
      <p:sp>
        <p:nvSpPr>
          <p:cNvPr id="463" name="object 41">
            <a:extLst>
              <a:ext uri="{FF2B5EF4-FFF2-40B4-BE49-F238E27FC236}">
                <a16:creationId xmlns:a16="http://schemas.microsoft.com/office/drawing/2014/main" id="{719C2E93-4796-61A9-0099-F4A6781C8245}"/>
              </a:ext>
            </a:extLst>
          </p:cNvPr>
          <p:cNvSpPr txBox="1"/>
          <p:nvPr/>
        </p:nvSpPr>
        <p:spPr>
          <a:xfrm>
            <a:off x="5865587" y="5450416"/>
            <a:ext cx="1050592" cy="267061"/>
          </a:xfrm>
          <a:prstGeom prst="rect">
            <a:avLst/>
          </a:prstGeom>
        </p:spPr>
        <p:txBody>
          <a:bodyPr vert="horz" wrap="square" lIns="0" tIns="0" rIns="0" bIns="0" rtlCol="0">
            <a:spAutoFit/>
          </a:bodyPr>
          <a:lstStyle/>
          <a:p>
            <a:pPr marR="5080" algn="ctr" defTabSz="914377">
              <a:lnSpc>
                <a:spcPct val="140000"/>
              </a:lnSpc>
              <a:defRPr/>
            </a:pPr>
            <a:r>
              <a:rPr lang="en-US" sz="1400" b="1" spc="-25">
                <a:solidFill>
                  <a:srgbClr val="010202"/>
                </a:solidFill>
                <a:latin typeface="Arial" panose="020B0604020202020204"/>
                <a:ea typeface="ＭＳ Ｐゴシック" charset="0"/>
                <a:cs typeface="HelveticaNeueLT Std"/>
              </a:rPr>
              <a:t>Months</a:t>
            </a:r>
            <a:endParaRPr lang="en-US" sz="1400" b="1">
              <a:solidFill>
                <a:srgbClr val="000000"/>
              </a:solidFill>
              <a:latin typeface="Arial" panose="020B0604020202020204"/>
              <a:ea typeface="ＭＳ Ｐゴシック" charset="0"/>
              <a:cs typeface="HelveticaNeueLT Std"/>
            </a:endParaRPr>
          </a:p>
        </p:txBody>
      </p:sp>
      <p:sp>
        <p:nvSpPr>
          <p:cNvPr id="919" name="object 41">
            <a:extLst>
              <a:ext uri="{FF2B5EF4-FFF2-40B4-BE49-F238E27FC236}">
                <a16:creationId xmlns:a16="http://schemas.microsoft.com/office/drawing/2014/main" id="{EC9FB5D8-BB75-91F1-AB34-CE3955E8F53D}"/>
              </a:ext>
            </a:extLst>
          </p:cNvPr>
          <p:cNvSpPr txBox="1"/>
          <p:nvPr/>
        </p:nvSpPr>
        <p:spPr>
          <a:xfrm>
            <a:off x="642843" y="1238956"/>
            <a:ext cx="355192" cy="267061"/>
          </a:xfrm>
          <a:prstGeom prst="rect">
            <a:avLst/>
          </a:prstGeom>
        </p:spPr>
        <p:txBody>
          <a:bodyPr vert="horz" wrap="square" lIns="0" tIns="0" rIns="0" bIns="0" rtlCol="0">
            <a:spAutoFit/>
          </a:bodyPr>
          <a:lstStyle/>
          <a:p>
            <a:pPr marR="5080" algn="r" defTabSz="914377">
              <a:lnSpc>
                <a:spcPct val="140000"/>
              </a:lnSpc>
              <a:defRPr/>
            </a:pPr>
            <a:r>
              <a:rPr lang="en-US" sz="1400" spc="-25">
                <a:solidFill>
                  <a:srgbClr val="010202"/>
                </a:solidFill>
                <a:latin typeface="Arial" panose="020B0604020202020204"/>
                <a:ea typeface="ＭＳ Ｐゴシック" charset="0"/>
                <a:cs typeface="HelveticaNeueLT Std"/>
              </a:rPr>
              <a:t>100</a:t>
            </a:r>
            <a:endParaRPr lang="en-US" sz="1400">
              <a:solidFill>
                <a:srgbClr val="000000"/>
              </a:solidFill>
              <a:latin typeface="Arial" panose="020B0604020202020204"/>
              <a:ea typeface="ＭＳ Ｐゴシック" charset="0"/>
              <a:cs typeface="HelveticaNeueLT Std"/>
            </a:endParaRPr>
          </a:p>
        </p:txBody>
      </p:sp>
      <p:sp>
        <p:nvSpPr>
          <p:cNvPr id="6" name="Footer Placeholder 3">
            <a:extLst>
              <a:ext uri="{FF2B5EF4-FFF2-40B4-BE49-F238E27FC236}">
                <a16:creationId xmlns:a16="http://schemas.microsoft.com/office/drawing/2014/main" id="{E32D9F0F-2430-7C37-5A0F-AEB99AD90C12}"/>
              </a:ext>
            </a:extLst>
          </p:cNvPr>
          <p:cNvSpPr>
            <a:spLocks noGrp="1"/>
          </p:cNvSpPr>
          <p:nvPr>
            <p:ph type="ftr" sz="quarter" idx="3"/>
          </p:nvPr>
        </p:nvSpPr>
        <p:spPr>
          <a:xfrm>
            <a:off x="621792" y="5944846"/>
            <a:ext cx="10277856" cy="809521"/>
          </a:xfrm>
        </p:spPr>
        <p:txBody>
          <a:bodyPr/>
          <a:lstStyle/>
          <a:p>
            <a:pPr defTabSz="1219140" fontAlgn="base">
              <a:spcBef>
                <a:spcPct val="0"/>
              </a:spcBef>
              <a:spcAft>
                <a:spcPct val="0"/>
              </a:spcAft>
              <a:defRPr/>
            </a:pPr>
            <a:r>
              <a:rPr lang="da-DK" dirty="0" err="1">
                <a:solidFill>
                  <a:srgbClr val="000000"/>
                </a:solidFill>
                <a:latin typeface="Arial"/>
                <a:ea typeface="ＭＳ Ｐゴシック" charset="0"/>
              </a:rPr>
              <a:t>Hurvitz</a:t>
            </a:r>
            <a:r>
              <a:rPr lang="da-DK" dirty="0">
                <a:solidFill>
                  <a:srgbClr val="000000"/>
                </a:solidFill>
                <a:latin typeface="Arial"/>
                <a:ea typeface="ＭＳ Ｐゴシック" charset="0"/>
              </a:rPr>
              <a:t> SA et al. ESMO 2025. Abstract 340MO.</a:t>
            </a:r>
          </a:p>
        </p:txBody>
      </p:sp>
    </p:spTree>
    <p:extLst>
      <p:ext uri="{BB962C8B-B14F-4D97-AF65-F5344CB8AC3E}">
        <p14:creationId xmlns:p14="http://schemas.microsoft.com/office/powerpoint/2010/main" val="401516306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659A7B-327A-41F4-647C-7A8428485DDD}"/>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35C16AC-DC19-46B4-01FD-761E97962466}"/>
              </a:ext>
            </a:extLst>
          </p:cNvPr>
          <p:cNvSpPr>
            <a:spLocks noGrp="1"/>
          </p:cNvSpPr>
          <p:nvPr>
            <p:ph type="title"/>
          </p:nvPr>
        </p:nvSpPr>
        <p:spPr>
          <a:xfrm>
            <a:off x="609600" y="238125"/>
            <a:ext cx="11070336" cy="871393"/>
          </a:xfrm>
        </p:spPr>
        <p:txBody>
          <a:bodyPr/>
          <a:lstStyle/>
          <a:p>
            <a:r>
              <a:rPr lang="en-US">
                <a:latin typeface="Arial" panose="020B0604020202020204" pitchFamily="34" charset="0"/>
                <a:cs typeface="Arial" panose="020B0604020202020204" pitchFamily="34" charset="0"/>
              </a:rPr>
              <a:t>VIKTORIA-1 Study 1: Safety and Tolerability</a:t>
            </a:r>
          </a:p>
        </p:txBody>
      </p:sp>
      <p:sp>
        <p:nvSpPr>
          <p:cNvPr id="5" name="Text Placeholder 4">
            <a:extLst>
              <a:ext uri="{FF2B5EF4-FFF2-40B4-BE49-F238E27FC236}">
                <a16:creationId xmlns:a16="http://schemas.microsoft.com/office/drawing/2014/main" id="{D56B04A0-6D72-D2E9-1EDF-5EE21B80E535}"/>
              </a:ext>
            </a:extLst>
          </p:cNvPr>
          <p:cNvSpPr>
            <a:spLocks noGrp="1"/>
          </p:cNvSpPr>
          <p:nvPr>
            <p:ph idx="1"/>
          </p:nvPr>
        </p:nvSpPr>
        <p:spPr>
          <a:xfrm>
            <a:off x="609600" y="812416"/>
            <a:ext cx="11070336" cy="4518799"/>
          </a:xfrm>
        </p:spPr>
        <p:txBody>
          <a:bodyPr>
            <a:normAutofit/>
          </a:bodyPr>
          <a:lstStyle/>
          <a:p>
            <a:pPr marL="0" indent="0">
              <a:buNone/>
            </a:pPr>
            <a:r>
              <a:rPr lang="en-US" sz="1800" b="1" dirty="0">
                <a:solidFill>
                  <a:schemeClr val="accent3"/>
                </a:solidFill>
                <a:latin typeface="Arial" panose="020B0604020202020204" pitchFamily="34" charset="0"/>
                <a:cs typeface="Arial" panose="020B0604020202020204" pitchFamily="34" charset="0"/>
              </a:rPr>
              <a:t>Treatment-Related Adverse Events (Safety Population)*</a:t>
            </a:r>
          </a:p>
        </p:txBody>
      </p:sp>
      <p:graphicFrame>
        <p:nvGraphicFramePr>
          <p:cNvPr id="6" name="Content Placeholder 1">
            <a:extLst>
              <a:ext uri="{FF2B5EF4-FFF2-40B4-BE49-F238E27FC236}">
                <a16:creationId xmlns:a16="http://schemas.microsoft.com/office/drawing/2014/main" id="{FB8D373B-6357-1A2B-6E39-F427D0EC98E7}"/>
              </a:ext>
            </a:extLst>
          </p:cNvPr>
          <p:cNvGraphicFramePr>
            <a:graphicFrameLocks/>
          </p:cNvGraphicFramePr>
          <p:nvPr>
            <p:extLst>
              <p:ext uri="{D42A27DB-BD31-4B8C-83A1-F6EECF244321}">
                <p14:modId xmlns:p14="http://schemas.microsoft.com/office/powerpoint/2010/main" val="1692272841"/>
              </p:ext>
            </p:extLst>
          </p:nvPr>
        </p:nvGraphicFramePr>
        <p:xfrm>
          <a:off x="677334" y="1236133"/>
          <a:ext cx="10841410" cy="4809451"/>
        </p:xfrm>
        <a:graphic>
          <a:graphicData uri="http://schemas.openxmlformats.org/drawingml/2006/table">
            <a:tbl>
              <a:tblPr firstRow="1">
                <a:tableStyleId>{793D81CF-94F2-401A-BA57-92F5A7B2D0C5}</a:tableStyleId>
              </a:tblPr>
              <a:tblGrid>
                <a:gridCol w="1501327">
                  <a:extLst>
                    <a:ext uri="{9D8B030D-6E8A-4147-A177-3AD203B41FA5}">
                      <a16:colId xmlns:a16="http://schemas.microsoft.com/office/drawing/2014/main" val="1541112485"/>
                    </a:ext>
                  </a:extLst>
                </a:gridCol>
                <a:gridCol w="1037787">
                  <a:extLst>
                    <a:ext uri="{9D8B030D-6E8A-4147-A177-3AD203B41FA5}">
                      <a16:colId xmlns:a16="http://schemas.microsoft.com/office/drawing/2014/main" val="2744387285"/>
                    </a:ext>
                  </a:extLst>
                </a:gridCol>
                <a:gridCol w="1037787">
                  <a:extLst>
                    <a:ext uri="{9D8B030D-6E8A-4147-A177-3AD203B41FA5}">
                      <a16:colId xmlns:a16="http://schemas.microsoft.com/office/drawing/2014/main" val="1240967449"/>
                    </a:ext>
                  </a:extLst>
                </a:gridCol>
                <a:gridCol w="1037787">
                  <a:extLst>
                    <a:ext uri="{9D8B030D-6E8A-4147-A177-3AD203B41FA5}">
                      <a16:colId xmlns:a16="http://schemas.microsoft.com/office/drawing/2014/main" val="594498433"/>
                    </a:ext>
                  </a:extLst>
                </a:gridCol>
                <a:gridCol w="1037787">
                  <a:extLst>
                    <a:ext uri="{9D8B030D-6E8A-4147-A177-3AD203B41FA5}">
                      <a16:colId xmlns:a16="http://schemas.microsoft.com/office/drawing/2014/main" val="2431432550"/>
                    </a:ext>
                  </a:extLst>
                </a:gridCol>
                <a:gridCol w="1037787">
                  <a:extLst>
                    <a:ext uri="{9D8B030D-6E8A-4147-A177-3AD203B41FA5}">
                      <a16:colId xmlns:a16="http://schemas.microsoft.com/office/drawing/2014/main" val="2823114960"/>
                    </a:ext>
                  </a:extLst>
                </a:gridCol>
                <a:gridCol w="1037787">
                  <a:extLst>
                    <a:ext uri="{9D8B030D-6E8A-4147-A177-3AD203B41FA5}">
                      <a16:colId xmlns:a16="http://schemas.microsoft.com/office/drawing/2014/main" val="3000338954"/>
                    </a:ext>
                  </a:extLst>
                </a:gridCol>
                <a:gridCol w="1037787">
                  <a:extLst>
                    <a:ext uri="{9D8B030D-6E8A-4147-A177-3AD203B41FA5}">
                      <a16:colId xmlns:a16="http://schemas.microsoft.com/office/drawing/2014/main" val="1757635695"/>
                    </a:ext>
                  </a:extLst>
                </a:gridCol>
                <a:gridCol w="1037787">
                  <a:extLst>
                    <a:ext uri="{9D8B030D-6E8A-4147-A177-3AD203B41FA5}">
                      <a16:colId xmlns:a16="http://schemas.microsoft.com/office/drawing/2014/main" val="1257609092"/>
                    </a:ext>
                  </a:extLst>
                </a:gridCol>
                <a:gridCol w="1037787">
                  <a:extLst>
                    <a:ext uri="{9D8B030D-6E8A-4147-A177-3AD203B41FA5}">
                      <a16:colId xmlns:a16="http://schemas.microsoft.com/office/drawing/2014/main" val="4067544269"/>
                    </a:ext>
                  </a:extLst>
                </a:gridCol>
              </a:tblGrid>
              <a:tr h="548640">
                <a:tc>
                  <a:txBody>
                    <a:bodyPr/>
                    <a:lstStyle/>
                    <a:p>
                      <a:pPr marL="0" marR="0" lvl="0" indent="0" algn="l" rtl="0" eaLnBrk="1" fontAlgn="auto" latinLnBrk="0" hangingPunct="1">
                        <a:lnSpc>
                          <a:spcPct val="100000"/>
                        </a:lnSpc>
                        <a:spcBef>
                          <a:spcPts val="0"/>
                        </a:spcBef>
                        <a:spcAft>
                          <a:spcPts val="0"/>
                        </a:spcAft>
                        <a:buClrTx/>
                        <a:buSzTx/>
                        <a:buFontTx/>
                        <a:buNone/>
                      </a:pPr>
                      <a:r>
                        <a:rPr lang="en-US" sz="1200" b="1" kern="100">
                          <a:solidFill>
                            <a:schemeClr val="bg1"/>
                          </a:solidFill>
                          <a:effectLst/>
                          <a:latin typeface="Aptos"/>
                          <a:ea typeface="Aptos" panose="020B0004020202020204" pitchFamily="34" charset="0"/>
                          <a:cs typeface="Arial"/>
                        </a:rPr>
                        <a:t>SAE and discontinuation, </a:t>
                      </a:r>
                      <a:endParaRPr lang="en-US" sz="1900"/>
                    </a:p>
                    <a:p>
                      <a:pPr marL="0" marR="0" lvl="0" indent="0" algn="l" defTabSz="609585">
                        <a:lnSpc>
                          <a:spcPct val="100000"/>
                        </a:lnSpc>
                        <a:spcBef>
                          <a:spcPts val="0"/>
                        </a:spcBef>
                        <a:spcAft>
                          <a:spcPts val="0"/>
                        </a:spcAft>
                        <a:buClrTx/>
                        <a:buSzTx/>
                        <a:buFontTx/>
                        <a:buNone/>
                        <a:tabLst/>
                        <a:defRPr/>
                      </a:pPr>
                      <a:r>
                        <a:rPr lang="en-US" sz="1200" b="1" kern="100">
                          <a:solidFill>
                            <a:schemeClr val="bg1"/>
                          </a:solidFill>
                          <a:effectLst/>
                          <a:latin typeface="Aptos"/>
                          <a:ea typeface="Aptos" panose="020B0004020202020204" pitchFamily="34" charset="0"/>
                          <a:cs typeface="Arial"/>
                        </a:rPr>
                        <a:t>n (%)</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305D"/>
                    </a:solidFill>
                  </a:tcPr>
                </a:tc>
                <a:tc gridSpan="3">
                  <a:txBody>
                    <a:bodyPr/>
                    <a:lstStyle/>
                    <a:p>
                      <a:pPr algn="ctr">
                        <a:lnSpc>
                          <a:spcPct val="100000"/>
                        </a:lnSpc>
                      </a:pPr>
                      <a:r>
                        <a:rPr lang="en-US" sz="1100" b="1" kern="1200">
                          <a:solidFill>
                            <a:schemeClr val="tx1"/>
                          </a:solidFill>
                          <a:effectLst/>
                        </a:rPr>
                        <a:t>Gedatolisib + palbociclib + fulvestrant (n=130)</a:t>
                      </a:r>
                      <a:endParaRPr 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40000"/>
                        <a:lumOff val="60000"/>
                      </a:schemeClr>
                    </a:solidFill>
                  </a:tcPr>
                </a:tc>
                <a:tc hMerge="1">
                  <a:txBody>
                    <a:bodyPr/>
                    <a:lstStyle/>
                    <a:p>
                      <a:endParaRPr lang="en-US"/>
                    </a:p>
                  </a:txBody>
                  <a:tcPr/>
                </a:tc>
                <a:tc hMerge="1">
                  <a:txBody>
                    <a:bodyPr/>
                    <a:lstStyle/>
                    <a:p>
                      <a:endParaRPr lang="en-US"/>
                    </a:p>
                  </a:txBody>
                  <a:tcPr/>
                </a:tc>
                <a:tc gridSpan="3">
                  <a:txBody>
                    <a:bodyPr/>
                    <a:lstStyle/>
                    <a:p>
                      <a:pPr algn="ctr">
                        <a:lnSpc>
                          <a:spcPct val="100000"/>
                        </a:lnSpc>
                      </a:pPr>
                      <a:r>
                        <a:rPr lang="en-US" sz="1100" b="1" kern="1200" err="1">
                          <a:solidFill>
                            <a:schemeClr val="lt1"/>
                          </a:solidFill>
                          <a:effectLst/>
                        </a:rPr>
                        <a:t>Gedatolisib</a:t>
                      </a:r>
                      <a:r>
                        <a:rPr lang="en-US" sz="1100" b="1" kern="1200">
                          <a:solidFill>
                            <a:schemeClr val="lt1"/>
                          </a:solidFill>
                          <a:effectLst/>
                        </a:rPr>
                        <a:t> + fulvestrant </a:t>
                      </a:r>
                    </a:p>
                    <a:p>
                      <a:pPr algn="ctr">
                        <a:lnSpc>
                          <a:spcPct val="100000"/>
                        </a:lnSpc>
                      </a:pPr>
                      <a:r>
                        <a:rPr lang="en-US" sz="1100" b="1" kern="1200">
                          <a:solidFill>
                            <a:schemeClr val="lt1"/>
                          </a:solidFill>
                          <a:effectLst/>
                        </a:rPr>
                        <a:t>(n=130)</a:t>
                      </a:r>
                      <a:endParaRPr lang="en-US" sz="110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hMerge="1">
                  <a:txBody>
                    <a:bodyPr/>
                    <a:lstStyle/>
                    <a:p>
                      <a:endParaRPr lang="en-US"/>
                    </a:p>
                  </a:txBody>
                  <a:tcPr/>
                </a:tc>
                <a:tc hMerge="1">
                  <a:txBody>
                    <a:bodyPr/>
                    <a:lstStyle/>
                    <a:p>
                      <a:endParaRPr lang="en-US"/>
                    </a:p>
                  </a:txBody>
                  <a:tcPr/>
                </a:tc>
                <a:tc gridSpan="3">
                  <a:txBody>
                    <a:bodyPr/>
                    <a:lstStyle/>
                    <a:p>
                      <a:pPr algn="ctr">
                        <a:lnSpc>
                          <a:spcPct val="100000"/>
                        </a:lnSpc>
                      </a:pPr>
                      <a:r>
                        <a:rPr lang="en-US" sz="1100" b="1" kern="1200">
                          <a:solidFill>
                            <a:schemeClr val="lt1"/>
                          </a:solidFill>
                          <a:effectLst/>
                        </a:rPr>
                        <a:t>Fulvestrant </a:t>
                      </a:r>
                    </a:p>
                    <a:p>
                      <a:pPr algn="ctr">
                        <a:lnSpc>
                          <a:spcPct val="100000"/>
                        </a:lnSpc>
                      </a:pPr>
                      <a:r>
                        <a:rPr lang="en-US" sz="1100" b="1" kern="1200">
                          <a:solidFill>
                            <a:schemeClr val="lt1"/>
                          </a:solidFill>
                          <a:effectLst/>
                        </a:rPr>
                        <a:t>(n=123)</a:t>
                      </a:r>
                      <a:endParaRPr lang="en-US" sz="110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568810424"/>
                  </a:ext>
                </a:extLst>
              </a:tr>
              <a:tr h="350015">
                <a:tc>
                  <a:txBody>
                    <a:bodyPr/>
                    <a:lstStyle/>
                    <a:p>
                      <a:pPr marL="0" marR="0" lvl="0" indent="0" algn="l" defTabSz="609585" rtl="0" eaLnBrk="1" fontAlgn="auto" latinLnBrk="0" hangingPunct="1">
                        <a:lnSpc>
                          <a:spcPct val="100000"/>
                        </a:lnSpc>
                        <a:spcBef>
                          <a:spcPts val="0"/>
                        </a:spcBef>
                        <a:spcAft>
                          <a:spcPts val="800"/>
                        </a:spcAft>
                        <a:buClrTx/>
                        <a:buSzTx/>
                        <a:buFontTx/>
                        <a:buNone/>
                        <a:tabLst/>
                        <a:defRPr/>
                      </a:pPr>
                      <a:r>
                        <a:rPr lang="en-US" sz="1100">
                          <a:latin typeface="Arial"/>
                          <a:cs typeface="Arial"/>
                        </a:rPr>
                        <a:t>Pts with ≥1 SAE</a:t>
                      </a:r>
                      <a:endParaRPr lang="en-US" sz="1100" kern="100">
                        <a:effectLst/>
                        <a:latin typeface="Arial"/>
                        <a:ea typeface="Aptos" panose="020B0004020202020204" pitchFamily="34" charset="0"/>
                        <a:cs typeface="Arial"/>
                      </a:endParaRPr>
                    </a:p>
                  </a:txBody>
                  <a:tcPr marL="68580" marR="68580" marT="0" marB="0"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gridSpan="3">
                  <a:txBody>
                    <a:bodyPr/>
                    <a:lstStyle/>
                    <a:p>
                      <a:pPr algn="ctr">
                        <a:lnSpc>
                          <a:spcPct val="100000"/>
                        </a:lnSpc>
                      </a:pPr>
                      <a:r>
                        <a:rPr lang="en-US" sz="1100">
                          <a:solidFill>
                            <a:schemeClr val="tx1"/>
                          </a:solidFill>
                        </a:rPr>
                        <a:t>14 (10.8)</a:t>
                      </a:r>
                      <a:endParaRPr lang="en-US" sz="1100" dirty="0">
                        <a:solidFill>
                          <a:schemeClr val="tx1"/>
                        </a:solidFill>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hMerge="1">
                  <a:txBody>
                    <a:bodyPr/>
                    <a:lstStyle/>
                    <a:p>
                      <a:pPr algn="ctr">
                        <a:lnSpc>
                          <a:spcPct val="100000"/>
                        </a:lnSpc>
                      </a:pPr>
                      <a:endParaRPr lang="en-US" sz="1100"/>
                    </a:p>
                  </a:txBody>
                  <a:tcPr anchor="ctr"/>
                </a:tc>
                <a:tc hMerge="1">
                  <a:txBody>
                    <a:bodyPr/>
                    <a:lstStyle/>
                    <a:p>
                      <a:pPr algn="ctr">
                        <a:lnSpc>
                          <a:spcPct val="100000"/>
                        </a:lnSpc>
                      </a:pPr>
                      <a:endParaRPr lang="en-US" sz="1100"/>
                    </a:p>
                  </a:txBody>
                  <a:tcPr anchor="ctr"/>
                </a:tc>
                <a:tc gridSpan="3">
                  <a:txBody>
                    <a:bodyPr/>
                    <a:lstStyle/>
                    <a:p>
                      <a:pPr algn="ctr">
                        <a:lnSpc>
                          <a:spcPct val="100000"/>
                        </a:lnSpc>
                      </a:pPr>
                      <a:r>
                        <a:rPr lang="en-US" sz="1100"/>
                        <a:t>12 (9.2)</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hMerge="1">
                  <a:txBody>
                    <a:bodyPr/>
                    <a:lstStyle/>
                    <a:p>
                      <a:pPr algn="ctr">
                        <a:lnSpc>
                          <a:spcPct val="100000"/>
                        </a:lnSpc>
                      </a:pPr>
                      <a:endParaRPr lang="en-US" sz="1100"/>
                    </a:p>
                  </a:txBody>
                  <a:tcPr anchor="ctr"/>
                </a:tc>
                <a:tc hMerge="1">
                  <a:txBody>
                    <a:bodyPr/>
                    <a:lstStyle/>
                    <a:p>
                      <a:pPr algn="ctr">
                        <a:lnSpc>
                          <a:spcPct val="100000"/>
                        </a:lnSpc>
                      </a:pPr>
                      <a:endParaRPr lang="en-US" sz="1100"/>
                    </a:p>
                  </a:txBody>
                  <a:tcPr anchor="ctr"/>
                </a:tc>
                <a:tc gridSpan="3">
                  <a:txBody>
                    <a:bodyPr/>
                    <a:lstStyle/>
                    <a:p>
                      <a:pPr algn="ctr">
                        <a:lnSpc>
                          <a:spcPct val="100000"/>
                        </a:lnSpc>
                      </a:pPr>
                      <a:r>
                        <a:rPr lang="en-US" sz="1100"/>
                        <a:t>1 (0.8)</a:t>
                      </a:r>
                    </a:p>
                  </a:txBody>
                  <a:tcPr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hMerge="1">
                  <a:txBody>
                    <a:bodyPr/>
                    <a:lstStyle/>
                    <a:p>
                      <a:pPr algn="ctr">
                        <a:lnSpc>
                          <a:spcPct val="100000"/>
                        </a:lnSpc>
                      </a:pPr>
                      <a:endParaRPr lang="en-US" sz="1100"/>
                    </a:p>
                  </a:txBody>
                  <a:tcPr anchor="ctr"/>
                </a:tc>
                <a:tc hMerge="1">
                  <a:txBody>
                    <a:bodyPr/>
                    <a:lstStyle/>
                    <a:p>
                      <a:pPr algn="ctr">
                        <a:lnSpc>
                          <a:spcPct val="100000"/>
                        </a:lnSpc>
                      </a:pPr>
                      <a:endParaRPr lang="en-US" sz="1100"/>
                    </a:p>
                  </a:txBody>
                  <a:tcPr anchor="ctr"/>
                </a:tc>
                <a:extLst>
                  <a:ext uri="{0D108BD9-81ED-4DB2-BD59-A6C34878D82A}">
                    <a16:rowId xmlns:a16="http://schemas.microsoft.com/office/drawing/2014/main" val="801587268"/>
                  </a:ext>
                </a:extLst>
              </a:tr>
              <a:tr h="466271">
                <a:tc>
                  <a:txBody>
                    <a:bodyPr/>
                    <a:lstStyle/>
                    <a:p>
                      <a:pPr marL="0" marR="0" lvl="0" indent="0" algn="l" defTabSz="609585" rtl="0" eaLnBrk="1" fontAlgn="auto" latinLnBrk="0" hangingPunct="1">
                        <a:lnSpc>
                          <a:spcPct val="100000"/>
                        </a:lnSpc>
                        <a:spcBef>
                          <a:spcPts val="0"/>
                        </a:spcBef>
                        <a:spcAft>
                          <a:spcPts val="800"/>
                        </a:spcAft>
                        <a:buClrTx/>
                        <a:buSzTx/>
                        <a:buFontTx/>
                        <a:buNone/>
                        <a:tabLst/>
                        <a:defRPr/>
                      </a:pPr>
                      <a:r>
                        <a:rPr lang="en-US" sz="1100" b="0"/>
                        <a:t>Study treatment D/C due to TRAE</a:t>
                      </a:r>
                      <a:endParaRPr lang="en-US" sz="1100" b="0" kern="100">
                        <a:effectLst/>
                        <a:latin typeface="Aptos"/>
                        <a:ea typeface="Aptos" panose="020B0004020202020204" pitchFamily="34" charset="0"/>
                        <a:cs typeface="Arial"/>
                      </a:endParaRPr>
                    </a:p>
                  </a:txBody>
                  <a:tcPr marL="68580" marR="68580" marT="0" marB="0"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gridSpan="3">
                  <a:txBody>
                    <a:bodyPr/>
                    <a:lstStyle/>
                    <a:p>
                      <a:pPr algn="ctr">
                        <a:lnSpc>
                          <a:spcPct val="100000"/>
                        </a:lnSpc>
                      </a:pPr>
                      <a:r>
                        <a:rPr lang="en-US" sz="1100" b="0">
                          <a:solidFill>
                            <a:schemeClr val="tx1"/>
                          </a:solidFill>
                        </a:rPr>
                        <a:t>3 (2.3)</a:t>
                      </a:r>
                      <a:endParaRPr lang="en-US" sz="1100" b="0" dirty="0">
                        <a:solidFill>
                          <a:schemeClr val="tx1"/>
                        </a:solidFill>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hMerge="1">
                  <a:txBody>
                    <a:bodyPr/>
                    <a:lstStyle/>
                    <a:p>
                      <a:pPr algn="ctr">
                        <a:lnSpc>
                          <a:spcPct val="100000"/>
                        </a:lnSpc>
                      </a:pPr>
                      <a:endParaRPr lang="en-US" sz="1100"/>
                    </a:p>
                  </a:txBody>
                  <a:tcPr anchor="ctr"/>
                </a:tc>
                <a:tc hMerge="1">
                  <a:txBody>
                    <a:bodyPr/>
                    <a:lstStyle/>
                    <a:p>
                      <a:pPr algn="ctr">
                        <a:lnSpc>
                          <a:spcPct val="100000"/>
                        </a:lnSpc>
                      </a:pPr>
                      <a:endParaRPr lang="en-US" sz="1100"/>
                    </a:p>
                  </a:txBody>
                  <a:tcPr anchor="ctr"/>
                </a:tc>
                <a:tc gridSpan="3">
                  <a:txBody>
                    <a:bodyPr/>
                    <a:lstStyle/>
                    <a:p>
                      <a:pPr algn="ctr">
                        <a:lnSpc>
                          <a:spcPct val="100000"/>
                        </a:lnSpc>
                      </a:pPr>
                      <a:r>
                        <a:rPr lang="en-US" sz="1100" b="0"/>
                        <a:t>4 (3.1)</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hMerge="1">
                  <a:txBody>
                    <a:bodyPr/>
                    <a:lstStyle/>
                    <a:p>
                      <a:pPr algn="ctr">
                        <a:lnSpc>
                          <a:spcPct val="100000"/>
                        </a:lnSpc>
                      </a:pPr>
                      <a:endParaRPr lang="en-US" sz="1100"/>
                    </a:p>
                  </a:txBody>
                  <a:tcPr anchor="ctr"/>
                </a:tc>
                <a:tc hMerge="1">
                  <a:txBody>
                    <a:bodyPr/>
                    <a:lstStyle/>
                    <a:p>
                      <a:pPr algn="ctr">
                        <a:lnSpc>
                          <a:spcPct val="100000"/>
                        </a:lnSpc>
                      </a:pPr>
                      <a:endParaRPr lang="en-US" sz="1100"/>
                    </a:p>
                  </a:txBody>
                  <a:tcPr anchor="ctr"/>
                </a:tc>
                <a:tc gridSpan="3">
                  <a:txBody>
                    <a:bodyPr/>
                    <a:lstStyle/>
                    <a:p>
                      <a:pPr algn="ctr">
                        <a:lnSpc>
                          <a:spcPct val="100000"/>
                        </a:lnSpc>
                      </a:pPr>
                      <a:r>
                        <a:rPr lang="en-US" sz="1100" b="0"/>
                        <a:t>0</a:t>
                      </a:r>
                    </a:p>
                  </a:txBody>
                  <a:tcPr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hMerge="1">
                  <a:txBody>
                    <a:bodyPr/>
                    <a:lstStyle/>
                    <a:p>
                      <a:pPr algn="ctr">
                        <a:lnSpc>
                          <a:spcPct val="100000"/>
                        </a:lnSpc>
                      </a:pPr>
                      <a:endParaRPr lang="en-US" sz="1100"/>
                    </a:p>
                  </a:txBody>
                  <a:tcPr anchor="ctr"/>
                </a:tc>
                <a:tc hMerge="1">
                  <a:txBody>
                    <a:bodyPr/>
                    <a:lstStyle/>
                    <a:p>
                      <a:pPr algn="ctr">
                        <a:lnSpc>
                          <a:spcPct val="100000"/>
                        </a:lnSpc>
                      </a:pPr>
                      <a:endParaRPr lang="en-US" sz="1100"/>
                    </a:p>
                  </a:txBody>
                  <a:tcPr anchor="ctr"/>
                </a:tc>
                <a:extLst>
                  <a:ext uri="{0D108BD9-81ED-4DB2-BD59-A6C34878D82A}">
                    <a16:rowId xmlns:a16="http://schemas.microsoft.com/office/drawing/2014/main" val="92888220"/>
                  </a:ext>
                </a:extLst>
              </a:tr>
              <a:tr h="354127">
                <a:tc>
                  <a:txBody>
                    <a:bodyPr/>
                    <a:lstStyle/>
                    <a:p>
                      <a:pPr marL="0" marR="0" lvl="0" indent="0" algn="l" defTabSz="609585" rtl="0" eaLnBrk="1" fontAlgn="auto" latinLnBrk="0" hangingPunct="1">
                        <a:lnSpc>
                          <a:spcPct val="100000"/>
                        </a:lnSpc>
                        <a:spcBef>
                          <a:spcPts val="0"/>
                        </a:spcBef>
                        <a:spcAft>
                          <a:spcPts val="800"/>
                        </a:spcAft>
                        <a:buClrTx/>
                        <a:buSzTx/>
                        <a:buFontTx/>
                        <a:buNone/>
                        <a:tabLst/>
                        <a:defRPr/>
                      </a:pPr>
                      <a:r>
                        <a:rPr lang="en-US" sz="1100"/>
                        <a:t>Deaths due to TRAE</a:t>
                      </a:r>
                      <a:r>
                        <a:rPr lang="en-US" sz="1100" kern="1200" baseline="30000">
                          <a:solidFill>
                            <a:schemeClr val="tx1"/>
                          </a:solidFill>
                          <a:effectLst/>
                          <a:latin typeface="+mn-lt"/>
                          <a:ea typeface="+mn-ea"/>
                          <a:cs typeface="+mn-cs"/>
                        </a:rPr>
                        <a:t>†</a:t>
                      </a:r>
                      <a:endParaRPr lang="en-US" sz="11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3">
                  <a:txBody>
                    <a:bodyPr/>
                    <a:lstStyle/>
                    <a:p>
                      <a:pPr algn="ctr">
                        <a:lnSpc>
                          <a:spcPct val="100000"/>
                        </a:lnSpc>
                      </a:pPr>
                      <a:r>
                        <a:rPr lang="en-US" sz="1100">
                          <a:solidFill>
                            <a:schemeClr val="tx1"/>
                          </a:solidFill>
                        </a:rPr>
                        <a:t>2 (1.5)</a:t>
                      </a:r>
                      <a:endParaRPr lang="en-US" sz="1100" dirty="0">
                        <a:solidFill>
                          <a:schemeClr val="tx1"/>
                        </a:solidFill>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9ECF7"/>
                    </a:solidFill>
                  </a:tcPr>
                </a:tc>
                <a:tc hMerge="1">
                  <a:txBody>
                    <a:bodyPr/>
                    <a:lstStyle/>
                    <a:p>
                      <a:pPr algn="ctr">
                        <a:lnSpc>
                          <a:spcPct val="100000"/>
                        </a:lnSpc>
                      </a:pPr>
                      <a:endParaRPr lang="en-US" sz="1100"/>
                    </a:p>
                  </a:txBody>
                  <a:tcPr anchor="ctr"/>
                </a:tc>
                <a:tc hMerge="1">
                  <a:txBody>
                    <a:bodyPr/>
                    <a:lstStyle/>
                    <a:p>
                      <a:pPr algn="ctr">
                        <a:lnSpc>
                          <a:spcPct val="100000"/>
                        </a:lnSpc>
                      </a:pPr>
                      <a:endParaRPr lang="en-US" sz="1100"/>
                    </a:p>
                  </a:txBody>
                  <a:tcPr anchor="ctr"/>
                </a:tc>
                <a:tc gridSpan="3">
                  <a:txBody>
                    <a:bodyPr/>
                    <a:lstStyle/>
                    <a:p>
                      <a:pPr algn="ctr">
                        <a:lnSpc>
                          <a:spcPct val="100000"/>
                        </a:lnSpc>
                      </a:pPr>
                      <a:r>
                        <a:rPr lang="en-US" sz="1100"/>
                        <a:t>0</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40000"/>
                        <a:lumOff val="60000"/>
                      </a:schemeClr>
                    </a:solidFill>
                  </a:tcPr>
                </a:tc>
                <a:tc hMerge="1">
                  <a:txBody>
                    <a:bodyPr/>
                    <a:lstStyle/>
                    <a:p>
                      <a:pPr algn="ctr">
                        <a:lnSpc>
                          <a:spcPct val="100000"/>
                        </a:lnSpc>
                      </a:pPr>
                      <a:endParaRPr lang="en-US" sz="1100"/>
                    </a:p>
                  </a:txBody>
                  <a:tcPr anchor="ctr"/>
                </a:tc>
                <a:tc hMerge="1">
                  <a:txBody>
                    <a:bodyPr/>
                    <a:lstStyle/>
                    <a:p>
                      <a:pPr algn="ctr">
                        <a:lnSpc>
                          <a:spcPct val="100000"/>
                        </a:lnSpc>
                      </a:pPr>
                      <a:endParaRPr lang="en-US" sz="1100"/>
                    </a:p>
                  </a:txBody>
                  <a:tcPr anchor="ctr"/>
                </a:tc>
                <a:tc gridSpan="3">
                  <a:txBody>
                    <a:bodyPr/>
                    <a:lstStyle/>
                    <a:p>
                      <a:pPr algn="ctr">
                        <a:lnSpc>
                          <a:spcPct val="100000"/>
                        </a:lnSpc>
                      </a:pPr>
                      <a:r>
                        <a:rPr lang="en-US" sz="1100"/>
                        <a:t>0</a:t>
                      </a:r>
                    </a:p>
                  </a:txBody>
                  <a:tcPr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20000"/>
                        <a:lumOff val="80000"/>
                      </a:schemeClr>
                    </a:solidFill>
                  </a:tcPr>
                </a:tc>
                <a:tc hMerge="1">
                  <a:txBody>
                    <a:bodyPr/>
                    <a:lstStyle/>
                    <a:p>
                      <a:pPr algn="ctr">
                        <a:lnSpc>
                          <a:spcPct val="100000"/>
                        </a:lnSpc>
                      </a:pPr>
                      <a:endParaRPr lang="en-US" sz="1100"/>
                    </a:p>
                  </a:txBody>
                  <a:tcPr anchor="ctr"/>
                </a:tc>
                <a:tc hMerge="1">
                  <a:txBody>
                    <a:bodyPr/>
                    <a:lstStyle/>
                    <a:p>
                      <a:pPr algn="ctr">
                        <a:lnSpc>
                          <a:spcPct val="100000"/>
                        </a:lnSpc>
                      </a:pPr>
                      <a:endParaRPr lang="en-US" sz="1100"/>
                    </a:p>
                  </a:txBody>
                  <a:tcPr anchor="ctr"/>
                </a:tc>
                <a:extLst>
                  <a:ext uri="{0D108BD9-81ED-4DB2-BD59-A6C34878D82A}">
                    <a16:rowId xmlns:a16="http://schemas.microsoft.com/office/drawing/2014/main" val="2928020568"/>
                  </a:ext>
                </a:extLst>
              </a:tr>
              <a:tr h="466271">
                <a:tc rowSpan="2">
                  <a:txBody>
                    <a:bodyPr/>
                    <a:lstStyle/>
                    <a:p>
                      <a:pPr>
                        <a:lnSpc>
                          <a:spcPct val="100000"/>
                        </a:lnSpc>
                      </a:pPr>
                      <a:r>
                        <a:rPr lang="en-US" sz="1100" b="1" kern="1200">
                          <a:solidFill>
                            <a:schemeClr val="lt1"/>
                          </a:solidFill>
                          <a:effectLst/>
                        </a:rPr>
                        <a:t>Adverse events, </a:t>
                      </a:r>
                    </a:p>
                    <a:p>
                      <a:pPr>
                        <a:lnSpc>
                          <a:spcPct val="100000"/>
                        </a:lnSpc>
                      </a:pPr>
                      <a:r>
                        <a:rPr lang="en-US" sz="1100" b="1" kern="1200">
                          <a:solidFill>
                            <a:schemeClr val="lt1"/>
                          </a:solidFill>
                          <a:effectLst/>
                        </a:rPr>
                        <a:t>n (%)</a:t>
                      </a:r>
                      <a:endParaRPr lang="en-US" sz="110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305D"/>
                    </a:solidFill>
                  </a:tcPr>
                </a:tc>
                <a:tc gridSpan="3">
                  <a:txBody>
                    <a:bodyPr/>
                    <a:lstStyle/>
                    <a:p>
                      <a:pPr algn="ctr">
                        <a:lnSpc>
                          <a:spcPct val="100000"/>
                        </a:lnSpc>
                      </a:pPr>
                      <a:r>
                        <a:rPr lang="en-US" sz="1100" b="1" kern="1200">
                          <a:solidFill>
                            <a:schemeClr val="tx1"/>
                          </a:solidFill>
                          <a:effectLst/>
                        </a:rPr>
                        <a:t>Gedatolisib + palbociclib + fulvestrant (n=130)</a:t>
                      </a:r>
                      <a:endParaRPr lang="en-US" sz="110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40000"/>
                        <a:lumOff val="60000"/>
                      </a:schemeClr>
                    </a:solidFill>
                  </a:tcPr>
                </a:tc>
                <a:tc hMerge="1">
                  <a:txBody>
                    <a:bodyPr/>
                    <a:lstStyle/>
                    <a:p>
                      <a:endParaRPr lang="en-US"/>
                    </a:p>
                  </a:txBody>
                  <a:tcPr/>
                </a:tc>
                <a:tc hMerge="1">
                  <a:txBody>
                    <a:bodyPr/>
                    <a:lstStyle/>
                    <a:p>
                      <a:endParaRPr lang="en-US"/>
                    </a:p>
                  </a:txBody>
                  <a:tcPr/>
                </a:tc>
                <a:tc gridSpan="3">
                  <a:txBody>
                    <a:bodyPr/>
                    <a:lstStyle/>
                    <a:p>
                      <a:pPr algn="ctr">
                        <a:lnSpc>
                          <a:spcPct val="100000"/>
                        </a:lnSpc>
                      </a:pPr>
                      <a:r>
                        <a:rPr lang="en-US" sz="1100" b="1" kern="1200" err="1">
                          <a:solidFill>
                            <a:schemeClr val="lt1"/>
                          </a:solidFill>
                          <a:effectLst/>
                        </a:rPr>
                        <a:t>Gedatolisib</a:t>
                      </a:r>
                      <a:r>
                        <a:rPr lang="en-US" sz="1100" b="1" kern="1200">
                          <a:solidFill>
                            <a:schemeClr val="lt1"/>
                          </a:solidFill>
                          <a:effectLst/>
                        </a:rPr>
                        <a:t> + fulvestrant </a:t>
                      </a:r>
                      <a:endParaRPr lang="en-US" sz="1100"/>
                    </a:p>
                    <a:p>
                      <a:pPr lvl="0" algn="ctr">
                        <a:lnSpc>
                          <a:spcPct val="100000"/>
                        </a:lnSpc>
                        <a:buNone/>
                      </a:pPr>
                      <a:r>
                        <a:rPr lang="en-US" sz="1100" b="1" kern="1200">
                          <a:solidFill>
                            <a:schemeClr val="lt1"/>
                          </a:solidFill>
                          <a:effectLst/>
                        </a:rPr>
                        <a:t>(n=130)</a:t>
                      </a:r>
                      <a:endParaRPr lang="en-US" sz="110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hMerge="1">
                  <a:txBody>
                    <a:bodyPr/>
                    <a:lstStyle/>
                    <a:p>
                      <a:endParaRPr lang="en-US"/>
                    </a:p>
                  </a:txBody>
                  <a:tcPr/>
                </a:tc>
                <a:tc hMerge="1">
                  <a:txBody>
                    <a:bodyPr/>
                    <a:lstStyle/>
                    <a:p>
                      <a:endParaRPr lang="en-US"/>
                    </a:p>
                  </a:txBody>
                  <a:tcPr/>
                </a:tc>
                <a:tc gridSpan="3">
                  <a:txBody>
                    <a:bodyPr/>
                    <a:lstStyle/>
                    <a:p>
                      <a:pPr algn="ctr">
                        <a:lnSpc>
                          <a:spcPct val="100000"/>
                        </a:lnSpc>
                      </a:pPr>
                      <a:r>
                        <a:rPr lang="en-US" sz="1100" b="1" kern="1200">
                          <a:solidFill>
                            <a:schemeClr val="lt1"/>
                          </a:solidFill>
                          <a:effectLst/>
                        </a:rPr>
                        <a:t>Fulvestrant </a:t>
                      </a:r>
                      <a:endParaRPr lang="en-US" sz="1100"/>
                    </a:p>
                    <a:p>
                      <a:pPr lvl="0" algn="ctr">
                        <a:lnSpc>
                          <a:spcPct val="100000"/>
                        </a:lnSpc>
                        <a:buNone/>
                      </a:pPr>
                      <a:r>
                        <a:rPr lang="en-US" sz="1100" b="1" kern="1200">
                          <a:solidFill>
                            <a:schemeClr val="lt1"/>
                          </a:solidFill>
                          <a:effectLst/>
                        </a:rPr>
                        <a:t>(n=123)</a:t>
                      </a:r>
                      <a:endParaRPr lang="en-US" sz="110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961496666"/>
                  </a:ext>
                </a:extLst>
              </a:tr>
              <a:tr h="368679">
                <a:tc vMerge="1">
                  <a:txBody>
                    <a:bodyPr/>
                    <a:lstStyle/>
                    <a:p>
                      <a:endParaRPr lang="en-US"/>
                    </a:p>
                  </a:txBody>
                  <a:tcPr/>
                </a:tc>
                <a:tc>
                  <a:txBody>
                    <a:bodyPr/>
                    <a:lstStyle/>
                    <a:p>
                      <a:pPr algn="ctr">
                        <a:lnSpc>
                          <a:spcPct val="100000"/>
                        </a:lnSpc>
                      </a:pPr>
                      <a:r>
                        <a:rPr lang="en-US" sz="1100" b="1">
                          <a:solidFill>
                            <a:schemeClr val="tx1"/>
                          </a:solidFill>
                        </a:rPr>
                        <a:t>Any Grade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lnSpc>
                          <a:spcPct val="100000"/>
                        </a:lnSpc>
                      </a:pPr>
                      <a:r>
                        <a:rPr lang="en-US" sz="1100" b="1">
                          <a:solidFill>
                            <a:schemeClr val="tx1"/>
                          </a:solidFill>
                        </a:rPr>
                        <a:t>Grade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lnSpc>
                          <a:spcPct val="100000"/>
                        </a:lnSpc>
                      </a:pPr>
                      <a:r>
                        <a:rPr lang="en-US" sz="1100" b="1">
                          <a:solidFill>
                            <a:schemeClr val="tx1"/>
                          </a:solidFill>
                        </a:rPr>
                        <a:t>Grade 4</a:t>
                      </a:r>
                      <a:endParaRPr lang="en-US" sz="1100" b="1"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lnSpc>
                          <a:spcPct val="100000"/>
                        </a:lnSpc>
                      </a:pPr>
                      <a:r>
                        <a:rPr lang="en-US" sz="1100" b="1">
                          <a:solidFill>
                            <a:schemeClr val="bg1"/>
                          </a:solidFill>
                        </a:rPr>
                        <a:t>Any Grade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algn="ctr">
                        <a:lnSpc>
                          <a:spcPct val="100000"/>
                        </a:lnSpc>
                      </a:pPr>
                      <a:r>
                        <a:rPr lang="en-US" sz="1100" b="1">
                          <a:solidFill>
                            <a:schemeClr val="bg1"/>
                          </a:solidFill>
                        </a:rPr>
                        <a:t>Grade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algn="ctr">
                        <a:lnSpc>
                          <a:spcPct val="100000"/>
                        </a:lnSpc>
                      </a:pPr>
                      <a:r>
                        <a:rPr lang="en-US" sz="1100" b="1">
                          <a:solidFill>
                            <a:schemeClr val="bg1"/>
                          </a:solidFill>
                        </a:rPr>
                        <a:t>Grade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algn="ctr">
                        <a:lnSpc>
                          <a:spcPct val="100000"/>
                        </a:lnSpc>
                      </a:pPr>
                      <a:r>
                        <a:rPr lang="en-US" sz="1100" b="1">
                          <a:solidFill>
                            <a:schemeClr val="bg1"/>
                          </a:solidFill>
                        </a:rPr>
                        <a:t>Any Grade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lnSpc>
                          <a:spcPct val="100000"/>
                        </a:lnSpc>
                      </a:pPr>
                      <a:r>
                        <a:rPr lang="en-US" sz="1100" b="1">
                          <a:solidFill>
                            <a:schemeClr val="bg1"/>
                          </a:solidFill>
                        </a:rPr>
                        <a:t>Grade 3</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lnSpc>
                          <a:spcPct val="100000"/>
                        </a:lnSpc>
                      </a:pPr>
                      <a:r>
                        <a:rPr lang="en-US" sz="1100" b="1">
                          <a:solidFill>
                            <a:schemeClr val="bg1"/>
                          </a:solidFill>
                        </a:rPr>
                        <a:t>Grade 4</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extLst>
                  <a:ext uri="{0D108BD9-81ED-4DB2-BD59-A6C34878D82A}">
                    <a16:rowId xmlns:a16="http://schemas.microsoft.com/office/drawing/2014/main" val="126311442"/>
                  </a:ext>
                </a:extLst>
              </a:tr>
              <a:tr h="281931">
                <a:tc>
                  <a:txBody>
                    <a:bodyPr/>
                    <a:lstStyle/>
                    <a:p>
                      <a:pPr marL="0" marR="0">
                        <a:lnSpc>
                          <a:spcPct val="100000"/>
                        </a:lnSpc>
                        <a:spcAft>
                          <a:spcPts val="800"/>
                        </a:spcAft>
                        <a:buNone/>
                      </a:pPr>
                      <a:r>
                        <a:rPr lang="en-US" sz="1100" b="1" kern="100">
                          <a:effectLst/>
                        </a:rPr>
                        <a:t>Stomatitis</a:t>
                      </a:r>
                      <a:r>
                        <a:rPr lang="en-US" sz="1100" b="1" baseline="30000"/>
                        <a:t>‡</a:t>
                      </a:r>
                      <a:endParaRPr lang="en-US" sz="11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algn="ctr">
                        <a:lnSpc>
                          <a:spcPct val="100000"/>
                        </a:lnSpc>
                        <a:spcAft>
                          <a:spcPts val="800"/>
                        </a:spcAft>
                        <a:buNone/>
                      </a:pPr>
                      <a:r>
                        <a:rPr lang="en-US" sz="1100" b="1" kern="100">
                          <a:solidFill>
                            <a:srgbClr val="000000"/>
                          </a:solidFill>
                          <a:effectLst/>
                        </a:rPr>
                        <a:t>90 (69.2)</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25 (19.2)</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74 (56.9)</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16 (12.3)</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232339928"/>
                  </a:ext>
                </a:extLst>
              </a:tr>
              <a:tr h="249400">
                <a:tc>
                  <a:txBody>
                    <a:bodyPr/>
                    <a:lstStyle/>
                    <a:p>
                      <a:pPr marL="0" marR="0">
                        <a:lnSpc>
                          <a:spcPct val="100000"/>
                        </a:lnSpc>
                        <a:spcAft>
                          <a:spcPts val="800"/>
                        </a:spcAft>
                        <a:buNone/>
                      </a:pPr>
                      <a:r>
                        <a:rPr lang="en-US" sz="1100" kern="100">
                          <a:effectLst/>
                        </a:rPr>
                        <a:t>Neutropenia</a:t>
                      </a:r>
                      <a:r>
                        <a:rPr lang="en-US" sz="1100" baseline="30000"/>
                        <a:t>‡</a:t>
                      </a:r>
                      <a:endParaRPr lang="en-US" sz="11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algn="ctr">
                        <a:lnSpc>
                          <a:spcPct val="100000"/>
                        </a:lnSpc>
                        <a:spcAft>
                          <a:spcPts val="800"/>
                        </a:spcAft>
                        <a:buNone/>
                      </a:pPr>
                      <a:r>
                        <a:rPr lang="en-US" sz="1100" kern="100">
                          <a:solidFill>
                            <a:srgbClr val="000000"/>
                          </a:solidFill>
                          <a:effectLst/>
                        </a:rPr>
                        <a:t>85 (65.4)</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68 (52.3)</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13 (10.0)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2 (1.5)</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1 (0.8)</a:t>
                      </a:r>
                      <a:r>
                        <a:rPr lang="en-US" sz="1100" kern="100" baseline="30000">
                          <a:solidFill>
                            <a:srgbClr val="000000"/>
                          </a:solidFill>
                          <a:effectLst/>
                        </a:rPr>
                        <a:t> </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1 (0.8)</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kern="100">
                          <a:solidFill>
                            <a:srgbClr val="000000"/>
                          </a:solidFill>
                          <a:effectLst/>
                        </a:rPr>
                        <a:t>1 (0.8)</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39142943"/>
                  </a:ext>
                </a:extLst>
              </a:tr>
              <a:tr h="292775">
                <a:tc>
                  <a:txBody>
                    <a:bodyPr/>
                    <a:lstStyle/>
                    <a:p>
                      <a:pPr marL="0" marR="0">
                        <a:lnSpc>
                          <a:spcPct val="100000"/>
                        </a:lnSpc>
                        <a:spcAft>
                          <a:spcPts val="800"/>
                        </a:spcAft>
                        <a:buNone/>
                      </a:pPr>
                      <a:r>
                        <a:rPr lang="en-US" sz="1100" kern="100">
                          <a:effectLst/>
                        </a:rPr>
                        <a:t>Nausea</a:t>
                      </a:r>
                      <a:endParaRPr lang="en-US" sz="11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algn="ctr">
                        <a:lnSpc>
                          <a:spcPct val="100000"/>
                        </a:lnSpc>
                        <a:spcAft>
                          <a:spcPts val="800"/>
                        </a:spcAft>
                        <a:buNone/>
                      </a:pPr>
                      <a:r>
                        <a:rPr lang="en-US" sz="1100" kern="100">
                          <a:solidFill>
                            <a:srgbClr val="000000"/>
                          </a:solidFill>
                          <a:effectLst/>
                        </a:rPr>
                        <a:t>57 (43.8)</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5 (3.8)</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56 (43.1)</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1 (0.8)</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4 (3.3)</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9679465"/>
                  </a:ext>
                </a:extLst>
              </a:tr>
              <a:tr h="292775">
                <a:tc>
                  <a:txBody>
                    <a:bodyPr/>
                    <a:lstStyle/>
                    <a:p>
                      <a:pPr marL="0" marR="0">
                        <a:lnSpc>
                          <a:spcPct val="100000"/>
                        </a:lnSpc>
                        <a:spcAft>
                          <a:spcPts val="800"/>
                        </a:spcAft>
                        <a:buNone/>
                      </a:pPr>
                      <a:r>
                        <a:rPr lang="en-US" sz="1100" b="1" kern="100">
                          <a:effectLst/>
                        </a:rPr>
                        <a:t>Rash</a:t>
                      </a:r>
                      <a:r>
                        <a:rPr lang="en-US" sz="1100" b="1" baseline="30000"/>
                        <a:t>‡</a:t>
                      </a:r>
                      <a:endParaRPr lang="en-US" sz="11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algn="ctr">
                        <a:lnSpc>
                          <a:spcPct val="100000"/>
                        </a:lnSpc>
                        <a:spcAft>
                          <a:spcPts val="800"/>
                        </a:spcAft>
                        <a:buNone/>
                      </a:pPr>
                      <a:r>
                        <a:rPr lang="en-US" sz="1100" b="1" kern="100">
                          <a:solidFill>
                            <a:srgbClr val="000000"/>
                          </a:solidFill>
                          <a:effectLst/>
                        </a:rPr>
                        <a:t>36 (27.7)</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6 (4.6)</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42 (32.3)</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7 (5.4)</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530085661"/>
                  </a:ext>
                </a:extLst>
              </a:tr>
              <a:tr h="292775">
                <a:tc>
                  <a:txBody>
                    <a:bodyPr/>
                    <a:lstStyle/>
                    <a:p>
                      <a:pPr marL="0" marR="0">
                        <a:lnSpc>
                          <a:spcPct val="100000"/>
                        </a:lnSpc>
                        <a:spcAft>
                          <a:spcPts val="800"/>
                        </a:spcAft>
                        <a:buNone/>
                      </a:pPr>
                      <a:r>
                        <a:rPr lang="en-US" sz="1100" kern="100">
                          <a:effectLst/>
                        </a:rPr>
                        <a:t>Vomiting</a:t>
                      </a:r>
                      <a:endParaRPr lang="en-US" sz="11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algn="ctr">
                        <a:lnSpc>
                          <a:spcPct val="100000"/>
                        </a:lnSpc>
                        <a:spcAft>
                          <a:spcPts val="800"/>
                        </a:spcAft>
                        <a:buNone/>
                      </a:pPr>
                      <a:r>
                        <a:rPr lang="en-US" sz="1100" kern="100">
                          <a:solidFill>
                            <a:srgbClr val="000000"/>
                          </a:solidFill>
                          <a:effectLst/>
                        </a:rPr>
                        <a:t>36 (27.7)</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2 (1.5)</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30 (23.1)</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1 (0.8)</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18588088"/>
                  </a:ext>
                </a:extLst>
              </a:tr>
              <a:tr h="292775">
                <a:tc>
                  <a:txBody>
                    <a:bodyPr/>
                    <a:lstStyle/>
                    <a:p>
                      <a:pPr marL="0" marR="0">
                        <a:lnSpc>
                          <a:spcPct val="100000"/>
                        </a:lnSpc>
                        <a:spcAft>
                          <a:spcPts val="800"/>
                        </a:spcAft>
                        <a:buNone/>
                      </a:pPr>
                      <a:r>
                        <a:rPr lang="en-US" sz="1100" kern="100">
                          <a:effectLst/>
                        </a:rPr>
                        <a:t>Fatigue</a:t>
                      </a:r>
                      <a:endParaRPr lang="en-US" sz="11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algn="ctr">
                        <a:lnSpc>
                          <a:spcPct val="100000"/>
                        </a:lnSpc>
                        <a:spcAft>
                          <a:spcPts val="800"/>
                        </a:spcAft>
                        <a:buNone/>
                      </a:pPr>
                      <a:r>
                        <a:rPr lang="en-US" sz="1100" kern="100">
                          <a:solidFill>
                            <a:srgbClr val="000000"/>
                          </a:solidFill>
                          <a:effectLst/>
                        </a:rPr>
                        <a:t>29 (22.3)</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2 (1.5)</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kern="100">
                          <a:solidFill>
                            <a:srgbClr val="000000"/>
                          </a:solidFill>
                          <a:effectLst/>
                        </a:rPr>
                        <a:t>27 (20.8)</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1 (0.8)</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kern="100">
                          <a:solidFill>
                            <a:srgbClr val="000000"/>
                          </a:solidFill>
                          <a:effectLst/>
                        </a:rPr>
                        <a:t>5 (4.1)</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kern="100">
                          <a:solidFill>
                            <a:srgbClr val="000000"/>
                          </a:solidFill>
                          <a:effectLst/>
                        </a:rPr>
                        <a:t>0</a:t>
                      </a:r>
                      <a:endParaRPr lang="en-US" sz="1200"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821286496"/>
                  </a:ext>
                </a:extLst>
              </a:tr>
              <a:tr h="249400">
                <a:tc>
                  <a:txBody>
                    <a:bodyPr/>
                    <a:lstStyle/>
                    <a:p>
                      <a:pPr marL="0" marR="0">
                        <a:lnSpc>
                          <a:spcPct val="100000"/>
                        </a:lnSpc>
                        <a:spcAft>
                          <a:spcPts val="800"/>
                        </a:spcAft>
                        <a:buNone/>
                      </a:pPr>
                      <a:r>
                        <a:rPr lang="en-US" sz="1100" b="1" kern="100">
                          <a:effectLst/>
                        </a:rPr>
                        <a:t>Diarrhea</a:t>
                      </a:r>
                      <a:r>
                        <a:rPr lang="en-US" sz="1100" b="1" baseline="30000">
                          <a:solidFill>
                            <a:srgbClr val="000000"/>
                          </a:solidFill>
                          <a:latin typeface="+mn-lt"/>
                        </a:rPr>
                        <a:t>§</a:t>
                      </a:r>
                      <a:endParaRPr lang="en-US" sz="11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marR="0" algn="ctr">
                        <a:lnSpc>
                          <a:spcPct val="100000"/>
                        </a:lnSpc>
                        <a:spcAft>
                          <a:spcPts val="800"/>
                        </a:spcAft>
                        <a:buNone/>
                      </a:pPr>
                      <a:r>
                        <a:rPr lang="en-US" sz="1100" b="1" kern="100">
                          <a:solidFill>
                            <a:srgbClr val="000000"/>
                          </a:solidFill>
                          <a:effectLst/>
                        </a:rPr>
                        <a:t>22 (16.9)</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2 (1.5)</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16 (12.3)</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1 (0.8)</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523121105"/>
                  </a:ext>
                </a:extLst>
              </a:tr>
              <a:tr h="303617">
                <a:tc>
                  <a:txBody>
                    <a:bodyPr/>
                    <a:lstStyle/>
                    <a:p>
                      <a:pPr marL="0" marR="0">
                        <a:lnSpc>
                          <a:spcPct val="100000"/>
                        </a:lnSpc>
                        <a:spcAft>
                          <a:spcPts val="800"/>
                        </a:spcAft>
                        <a:buNone/>
                      </a:pPr>
                      <a:r>
                        <a:rPr lang="en-US" sz="1100" b="1" kern="100">
                          <a:effectLst/>
                        </a:rPr>
                        <a:t>Hyperglycemia</a:t>
                      </a:r>
                      <a:r>
                        <a:rPr lang="en-US" sz="1100" b="1" baseline="30000"/>
                        <a:t>‡,</a:t>
                      </a:r>
                      <a:r>
                        <a:rPr lang="en-US" sz="1100" b="1" baseline="30000">
                          <a:solidFill>
                            <a:srgbClr val="000000"/>
                          </a:solidFill>
                          <a:latin typeface="+mn-lt"/>
                        </a:rPr>
                        <a:t>§</a:t>
                      </a:r>
                      <a:endParaRPr lang="en-US" sz="11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tcPr>
                </a:tc>
                <a:tc>
                  <a:txBody>
                    <a:bodyPr/>
                    <a:lstStyle/>
                    <a:p>
                      <a:pPr marL="0" marR="0" algn="ctr">
                        <a:lnSpc>
                          <a:spcPct val="100000"/>
                        </a:lnSpc>
                        <a:spcAft>
                          <a:spcPts val="800"/>
                        </a:spcAft>
                        <a:buNone/>
                      </a:pPr>
                      <a:r>
                        <a:rPr lang="en-US" sz="1100" b="1" kern="100">
                          <a:solidFill>
                            <a:srgbClr val="000000"/>
                          </a:solidFill>
                          <a:effectLst/>
                        </a:rPr>
                        <a:t>12 (9.2)</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3 (2.3)</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solidFill>
                      <a:srgbClr val="F9ECF7"/>
                    </a:solidFill>
                  </a:tcPr>
                </a:tc>
                <a:tc>
                  <a:txBody>
                    <a:bodyPr/>
                    <a:lstStyle/>
                    <a:p>
                      <a:pPr marL="0" marR="0" algn="ctr">
                        <a:lnSpc>
                          <a:spcPct val="100000"/>
                        </a:lnSpc>
                        <a:spcAft>
                          <a:spcPts val="800"/>
                        </a:spcAft>
                        <a:buNone/>
                      </a:pPr>
                      <a:r>
                        <a:rPr lang="en-US" sz="1100" b="1" kern="100">
                          <a:solidFill>
                            <a:srgbClr val="000000"/>
                          </a:solidFill>
                          <a:effectLst/>
                        </a:rPr>
                        <a:t>15 (11.5)</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3 (2.3)</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solidFill>
                      <a:schemeClr val="accent2">
                        <a:lumMod val="40000"/>
                        <a:lumOff val="6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solidFill>
                      <a:schemeClr val="accent2">
                        <a:lumMod val="20000"/>
                        <a:lumOff val="8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solidFill>
                      <a:schemeClr val="accent2">
                        <a:lumMod val="20000"/>
                        <a:lumOff val="80000"/>
                      </a:schemeClr>
                    </a:solidFill>
                  </a:tcPr>
                </a:tc>
                <a:tc>
                  <a:txBody>
                    <a:bodyPr/>
                    <a:lstStyle/>
                    <a:p>
                      <a:pPr marL="0" marR="0" algn="ctr">
                        <a:lnSpc>
                          <a:spcPct val="100000"/>
                        </a:lnSpc>
                        <a:spcAft>
                          <a:spcPts val="800"/>
                        </a:spcAft>
                        <a:buNone/>
                      </a:pPr>
                      <a:r>
                        <a:rPr lang="en-US" sz="1100" b="1" kern="100">
                          <a:solidFill>
                            <a:srgbClr val="000000"/>
                          </a:solidFill>
                          <a:effectLst/>
                        </a:rPr>
                        <a:t>0</a:t>
                      </a:r>
                      <a:endParaRPr lang="en-US" sz="1200" b="1" kern="100">
                        <a:effectLst/>
                        <a:latin typeface="Aptos" panose="020B0004020202020204" pitchFamily="34" charset="0"/>
                        <a:ea typeface="Aptos" panose="020B0004020202020204" pitchFamily="34" charset="0"/>
                        <a:cs typeface="Arial" panose="020B0604020202020204" pitchFamily="34" charset="0"/>
                      </a:endParaRPr>
                    </a:p>
                  </a:txBody>
                  <a:tcPr marL="68580" marR="68580" marT="0" marB="0" anchor="ct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solidFill>
                      <a:schemeClr val="accent2">
                        <a:lumMod val="20000"/>
                        <a:lumOff val="80000"/>
                      </a:schemeClr>
                    </a:solidFill>
                  </a:tcPr>
                </a:tc>
                <a:extLst>
                  <a:ext uri="{0D108BD9-81ED-4DB2-BD59-A6C34878D82A}">
                    <a16:rowId xmlns:a16="http://schemas.microsoft.com/office/drawing/2014/main" val="580527196"/>
                  </a:ext>
                </a:extLst>
              </a:tr>
            </a:tbl>
          </a:graphicData>
        </a:graphic>
      </p:graphicFrame>
      <p:sp>
        <p:nvSpPr>
          <p:cNvPr id="2" name="Rectangle: Rounded Corners 1">
            <a:extLst>
              <a:ext uri="{FF2B5EF4-FFF2-40B4-BE49-F238E27FC236}">
                <a16:creationId xmlns:a16="http://schemas.microsoft.com/office/drawing/2014/main" id="{BB20132F-0CA8-56BA-E9B5-2D8429909C0C}"/>
              </a:ext>
            </a:extLst>
          </p:cNvPr>
          <p:cNvSpPr/>
          <p:nvPr/>
        </p:nvSpPr>
        <p:spPr>
          <a:xfrm>
            <a:off x="677333" y="3790522"/>
            <a:ext cx="7726171" cy="532933"/>
          </a:xfrm>
          <a:prstGeom prst="roundRect">
            <a:avLst>
              <a:gd name="adj" fmla="val 0"/>
            </a:avLst>
          </a:prstGeom>
          <a:noFill/>
          <a:ln w="38100">
            <a:solidFill>
              <a:schemeClr val="bg1"/>
            </a:solidFill>
          </a:ln>
          <a:effectLst>
            <a:glow rad="101600">
              <a:schemeClr val="accent3">
                <a:satMod val="175000"/>
                <a:alpha val="40000"/>
              </a:schemeClr>
            </a:glow>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914377">
              <a:defRPr/>
            </a:pPr>
            <a:endParaRPr lang="en-US">
              <a:solidFill>
                <a:srgbClr val="FFFFFF"/>
              </a:solidFill>
              <a:latin typeface="Arial" panose="020B0604020202020204"/>
            </a:endParaRPr>
          </a:p>
        </p:txBody>
      </p:sp>
      <p:sp>
        <p:nvSpPr>
          <p:cNvPr id="4" name="Footer Placeholder 3">
            <a:extLst>
              <a:ext uri="{FF2B5EF4-FFF2-40B4-BE49-F238E27FC236}">
                <a16:creationId xmlns:a16="http://schemas.microsoft.com/office/drawing/2014/main" id="{E07F9961-9FD9-A84E-1EB0-587FEA05756A}"/>
              </a:ext>
            </a:extLst>
          </p:cNvPr>
          <p:cNvSpPr>
            <a:spLocks noGrp="1"/>
          </p:cNvSpPr>
          <p:nvPr>
            <p:ph type="ftr" sz="quarter" idx="3"/>
          </p:nvPr>
        </p:nvSpPr>
        <p:spPr>
          <a:xfrm>
            <a:off x="621792" y="5944846"/>
            <a:ext cx="10277856" cy="809521"/>
          </a:xfrm>
        </p:spPr>
        <p:txBody>
          <a:bodyPr/>
          <a:lstStyle/>
          <a:p>
            <a:pPr defTabSz="914377">
              <a:defRPr/>
            </a:pPr>
            <a:r>
              <a:rPr lang="en-US" dirty="0">
                <a:solidFill>
                  <a:srgbClr val="000000"/>
                </a:solidFill>
                <a:latin typeface="Arial" panose="020B0604020202020204"/>
                <a:ea typeface="ＭＳ Ｐゴシック" charset="0"/>
              </a:rPr>
              <a:t>*Shown are adverse events of any grade that occurred in at least 20% of the patients in any trial group unless otherwise noted.</a:t>
            </a:r>
          </a:p>
          <a:p>
            <a:pPr defTabSz="914377">
              <a:defRPr/>
            </a:pPr>
            <a:r>
              <a:rPr lang="en-US" baseline="30000" dirty="0">
                <a:solidFill>
                  <a:srgbClr val="000000"/>
                </a:solidFill>
                <a:latin typeface="Arial" panose="020B0604020202020204"/>
                <a:ea typeface="ＭＳ Ｐゴシック" charset="0"/>
              </a:rPr>
              <a:t>†</a:t>
            </a:r>
            <a:r>
              <a:rPr lang="en-US" dirty="0">
                <a:solidFill>
                  <a:srgbClr val="000000"/>
                </a:solidFill>
                <a:latin typeface="Arial" panose="020B0604020202020204"/>
                <a:ea typeface="ＭＳ Ｐゴシック" charset="0"/>
              </a:rPr>
              <a:t>Grade 5 events include one considered related to palbociclib (pneumonia) and one due to hepatic failure in a patient with multiple liver metastasis considered related to all three drugs (and likely associated with disease). </a:t>
            </a:r>
            <a:r>
              <a:rPr lang="en-US" baseline="30000" dirty="0">
                <a:solidFill>
                  <a:srgbClr val="000000"/>
                </a:solidFill>
                <a:latin typeface="Arial" panose="020B0604020202020204"/>
                <a:ea typeface="ＭＳ Ｐゴシック" charset="0"/>
              </a:rPr>
              <a:t>‡</a:t>
            </a:r>
            <a:r>
              <a:rPr lang="en-US" dirty="0">
                <a:solidFill>
                  <a:srgbClr val="000000"/>
                </a:solidFill>
                <a:latin typeface="Arial" panose="020B0604020202020204"/>
                <a:ea typeface="ＭＳ Ｐゴシック" charset="0"/>
              </a:rPr>
              <a:t>For stomatitis, neutropenia, rash, and hyperglycemia, combined preferred terms shown; if a patient experienced multiple terms, it was counted once for the highest grade.</a:t>
            </a:r>
          </a:p>
          <a:p>
            <a:pPr defTabSz="914377">
              <a:defRPr/>
            </a:pPr>
            <a:r>
              <a:rPr lang="en-US" baseline="30000" dirty="0">
                <a:solidFill>
                  <a:srgbClr val="000000"/>
                </a:solidFill>
                <a:latin typeface="Arial" panose="020B0604020202020204"/>
                <a:ea typeface="ＭＳ Ｐゴシック" charset="0"/>
              </a:rPr>
              <a:t>§</a:t>
            </a:r>
            <a:r>
              <a:rPr lang="en-US" dirty="0">
                <a:solidFill>
                  <a:srgbClr val="000000"/>
                </a:solidFill>
                <a:latin typeface="Arial" panose="020B0604020202020204"/>
                <a:ea typeface="ＭＳ Ｐゴシック" charset="0"/>
              </a:rPr>
              <a:t>Additional events of clinical importance.</a:t>
            </a:r>
          </a:p>
        </p:txBody>
      </p:sp>
    </p:spTree>
    <p:extLst>
      <p:ext uri="{BB962C8B-B14F-4D97-AF65-F5344CB8AC3E}">
        <p14:creationId xmlns:p14="http://schemas.microsoft.com/office/powerpoint/2010/main" val="361327802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ooter Placeholder 3">
            <a:extLst>
              <a:ext uri="{FF2B5EF4-FFF2-40B4-BE49-F238E27FC236}">
                <a16:creationId xmlns:a16="http://schemas.microsoft.com/office/drawing/2014/main" id="{40D52043-99EB-41F3-545E-2ADE86899266}"/>
              </a:ext>
            </a:extLst>
          </p:cNvPr>
          <p:cNvSpPr>
            <a:spLocks noGrp="1"/>
          </p:cNvSpPr>
          <p:nvPr>
            <p:ph type="ftr" sz="quarter" idx="3"/>
          </p:nvPr>
        </p:nvSpPr>
        <p:spPr>
          <a:xfrm>
            <a:off x="622301" y="5945188"/>
            <a:ext cx="7010400" cy="809625"/>
          </a:xfrm>
        </p:spPr>
        <p:txBody>
          <a:bodyPr/>
          <a:lstStyle/>
          <a:p>
            <a:r>
              <a:rPr lang="en-GB" altLang="en-US" dirty="0"/>
              <a:t>*HER2– was defined as IHC 0 or 1+, or IHC 2+/ISH–. </a:t>
            </a:r>
            <a:r>
              <a:rPr lang="en-US" baseline="30000" dirty="0"/>
              <a:t>†</a:t>
            </a:r>
            <a:r>
              <a:rPr lang="en-US" dirty="0"/>
              <a:t>Region 1: United States, Canada, Western Europe, Australia, and Israel; Region 2: Latin America, Eastern Europe and Russia; Region 3: Asia.</a:t>
            </a:r>
          </a:p>
          <a:p>
            <a:r>
              <a:rPr lang="en-GB" altLang="en-US" dirty="0"/>
              <a:t>Pre- or peri-menopausal women also received a luteinizing hormone-releasing hormone agonist for the duration of the study treatment.</a:t>
            </a:r>
            <a:br>
              <a:rPr lang="en-GB" altLang="en-US" dirty="0"/>
            </a:br>
            <a:r>
              <a:rPr lang="en-GB" altLang="en-US" dirty="0"/>
              <a:t>Turner et al. </a:t>
            </a:r>
            <a:r>
              <a:rPr lang="en-GB" altLang="en-US" i="1" dirty="0"/>
              <a:t>Cancer Res </a:t>
            </a:r>
            <a:r>
              <a:rPr lang="en-GB" altLang="en-US" dirty="0"/>
              <a:t>2023;83(</a:t>
            </a:r>
            <a:r>
              <a:rPr lang="en-GB" altLang="en-US" dirty="0" err="1"/>
              <a:t>Suppl</a:t>
            </a:r>
            <a:r>
              <a:rPr lang="en-GB" altLang="en-US" dirty="0"/>
              <a:t> 5):GS3-04</a:t>
            </a:r>
          </a:p>
        </p:txBody>
      </p:sp>
      <p:sp>
        <p:nvSpPr>
          <p:cNvPr id="5" name="Title 4">
            <a:extLst>
              <a:ext uri="{FF2B5EF4-FFF2-40B4-BE49-F238E27FC236}">
                <a16:creationId xmlns:a16="http://schemas.microsoft.com/office/drawing/2014/main" id="{002631A9-957C-47E9-B60D-EF174D5582EA}"/>
              </a:ext>
            </a:extLst>
          </p:cNvPr>
          <p:cNvSpPr>
            <a:spLocks noGrp="1"/>
          </p:cNvSpPr>
          <p:nvPr>
            <p:ph type="title"/>
          </p:nvPr>
        </p:nvSpPr>
        <p:spPr>
          <a:xfrm>
            <a:off x="621792" y="365125"/>
            <a:ext cx="11070336" cy="871393"/>
          </a:xfrm>
        </p:spPr>
        <p:txBody>
          <a:bodyPr/>
          <a:lstStyle/>
          <a:p>
            <a:r>
              <a:rPr lang="en-US" noProof="0"/>
              <a:t>CAPItello-291: Study Overview</a:t>
            </a:r>
            <a:endParaRPr lang="en-US"/>
          </a:p>
        </p:txBody>
      </p:sp>
      <p:sp>
        <p:nvSpPr>
          <p:cNvPr id="80" name="Rectangle: Rounded Corners 50">
            <a:extLst>
              <a:ext uri="{FF2B5EF4-FFF2-40B4-BE49-F238E27FC236}">
                <a16:creationId xmlns:a16="http://schemas.microsoft.com/office/drawing/2014/main" id="{CA7B4C46-9D36-499E-3589-D087587991E7}"/>
              </a:ext>
            </a:extLst>
          </p:cNvPr>
          <p:cNvSpPr/>
          <p:nvPr/>
        </p:nvSpPr>
        <p:spPr>
          <a:xfrm>
            <a:off x="8718861" y="3255693"/>
            <a:ext cx="3102267" cy="2333691"/>
          </a:xfrm>
          <a:prstGeom prst="roundRect">
            <a:avLst>
              <a:gd name="adj" fmla="val 4902"/>
            </a:avLst>
          </a:prstGeom>
          <a:solidFill>
            <a:srgbClr val="FFFFFF">
              <a:lumMod val="95000"/>
            </a:srgbClr>
          </a:solidFill>
          <a:ln w="6350" cap="flat" cmpd="sng" algn="ctr">
            <a:noFill/>
            <a:prstDash val="solid"/>
            <a:miter lim="800000"/>
          </a:ln>
          <a:effectLst/>
        </p:spPr>
        <p:txBody>
          <a:bodyPr rtlCol="0" anchor="ctr"/>
          <a:lstStyle/>
          <a:p>
            <a:pPr defTabSz="457167">
              <a:defRPr/>
            </a:pPr>
            <a:endParaRPr lang="en-GB" sz="1200" kern="0">
              <a:solidFill>
                <a:srgbClr val="000000"/>
              </a:solidFill>
              <a:latin typeface="Arial" panose="020B0604020202020204" pitchFamily="34" charset="0"/>
              <a:ea typeface="ＭＳ Ｐゴシック" charset="0"/>
              <a:cs typeface="Arial" panose="020B0604020202020204" pitchFamily="34" charset="0"/>
            </a:endParaRPr>
          </a:p>
        </p:txBody>
      </p:sp>
      <p:sp>
        <p:nvSpPr>
          <p:cNvPr id="81" name="Rectangle: Rounded Corners 50">
            <a:extLst>
              <a:ext uri="{FF2B5EF4-FFF2-40B4-BE49-F238E27FC236}">
                <a16:creationId xmlns:a16="http://schemas.microsoft.com/office/drawing/2014/main" id="{36BB3173-95F6-5668-A5BE-405EF4ADC93E}"/>
              </a:ext>
            </a:extLst>
          </p:cNvPr>
          <p:cNvSpPr/>
          <p:nvPr/>
        </p:nvSpPr>
        <p:spPr>
          <a:xfrm>
            <a:off x="8718861" y="1572031"/>
            <a:ext cx="3102267" cy="1553627"/>
          </a:xfrm>
          <a:prstGeom prst="roundRect">
            <a:avLst>
              <a:gd name="adj" fmla="val 4046"/>
            </a:avLst>
          </a:prstGeom>
          <a:solidFill>
            <a:srgbClr val="FFFFFF">
              <a:lumMod val="95000"/>
            </a:srgbClr>
          </a:solidFill>
          <a:ln w="6350" cap="flat" cmpd="sng" algn="ctr">
            <a:noFill/>
            <a:prstDash val="solid"/>
            <a:miter lim="800000"/>
          </a:ln>
          <a:effectLst/>
        </p:spPr>
        <p:txBody>
          <a:bodyPr rtlCol="0" anchor="ctr"/>
          <a:lstStyle/>
          <a:p>
            <a:pPr defTabSz="457167">
              <a:defRPr/>
            </a:pPr>
            <a:endParaRPr lang="en-GB" sz="1200" kern="0">
              <a:solidFill>
                <a:srgbClr val="000000"/>
              </a:solidFill>
              <a:latin typeface="Arial" panose="020B0604020202020204" pitchFamily="34" charset="0"/>
              <a:ea typeface="ＭＳ Ｐゴシック" charset="0"/>
              <a:cs typeface="Arial" panose="020B0604020202020204" pitchFamily="34" charset="0"/>
            </a:endParaRPr>
          </a:p>
        </p:txBody>
      </p:sp>
      <p:sp>
        <p:nvSpPr>
          <p:cNvPr id="82" name="Rectangle: Rounded Corners 45">
            <a:extLst>
              <a:ext uri="{FF2B5EF4-FFF2-40B4-BE49-F238E27FC236}">
                <a16:creationId xmlns:a16="http://schemas.microsoft.com/office/drawing/2014/main" id="{F46B6403-1607-D63A-6D99-BFB1F461CD42}"/>
              </a:ext>
            </a:extLst>
          </p:cNvPr>
          <p:cNvSpPr/>
          <p:nvPr/>
        </p:nvSpPr>
        <p:spPr>
          <a:xfrm>
            <a:off x="8849609" y="1632444"/>
            <a:ext cx="2858511" cy="307777"/>
          </a:xfrm>
          <a:prstGeom prst="rect">
            <a:avLst/>
          </a:prstGeom>
          <a:noFill/>
          <a:ln w="6350" cap="flat" cmpd="sng" algn="ctr">
            <a:noFill/>
            <a:prstDash val="solid"/>
            <a:miter lim="800000"/>
          </a:ln>
          <a:effectLst/>
        </p:spPr>
        <p:txBody>
          <a:bodyPr wrap="square" rtlCol="0" anchor="ctr">
            <a:spAutoFit/>
          </a:bodyPr>
          <a:lstStyle/>
          <a:p>
            <a:pPr defTabSz="457167">
              <a:defRPr/>
            </a:pPr>
            <a:r>
              <a:rPr lang="en-GB" sz="1400" b="1" kern="0">
                <a:solidFill>
                  <a:srgbClr val="830051"/>
                </a:solidFill>
                <a:latin typeface="Arial" panose="020B0604020202020204" pitchFamily="34" charset="0"/>
                <a:ea typeface="ＭＳ Ｐゴシック" charset="0"/>
                <a:cs typeface="Arial" panose="020B0604020202020204" pitchFamily="34" charset="0"/>
              </a:rPr>
              <a:t>Dual primary endpoints</a:t>
            </a:r>
            <a:endParaRPr lang="en-GB" sz="1400" b="1" kern="0" baseline="30000">
              <a:solidFill>
                <a:srgbClr val="830051"/>
              </a:solidFill>
              <a:latin typeface="Arial" panose="020B0604020202020204" pitchFamily="34" charset="0"/>
              <a:ea typeface="ＭＳ Ｐゴシック" charset="0"/>
              <a:cs typeface="Arial" panose="020B0604020202020204" pitchFamily="34" charset="0"/>
            </a:endParaRPr>
          </a:p>
        </p:txBody>
      </p:sp>
      <p:sp>
        <p:nvSpPr>
          <p:cNvPr id="83" name="Rectangle: Rounded Corners 46">
            <a:extLst>
              <a:ext uri="{FF2B5EF4-FFF2-40B4-BE49-F238E27FC236}">
                <a16:creationId xmlns:a16="http://schemas.microsoft.com/office/drawing/2014/main" id="{BF5FC75D-3738-DF79-1BDD-F427B0DDEFB2}"/>
              </a:ext>
            </a:extLst>
          </p:cNvPr>
          <p:cNvSpPr/>
          <p:nvPr/>
        </p:nvSpPr>
        <p:spPr>
          <a:xfrm>
            <a:off x="8849608" y="3366446"/>
            <a:ext cx="3091603" cy="523220"/>
          </a:xfrm>
          <a:prstGeom prst="rect">
            <a:avLst/>
          </a:prstGeom>
          <a:noFill/>
          <a:ln w="6350" cap="flat" cmpd="sng" algn="ctr">
            <a:noFill/>
            <a:prstDash val="solid"/>
            <a:miter lim="800000"/>
          </a:ln>
          <a:effectLst/>
        </p:spPr>
        <p:txBody>
          <a:bodyPr wrap="square" rtlCol="0" anchor="ctr">
            <a:spAutoFit/>
          </a:bodyPr>
          <a:lstStyle/>
          <a:p>
            <a:pPr defTabSz="457167">
              <a:defRPr/>
            </a:pPr>
            <a:r>
              <a:rPr lang="en-GB" sz="1400" b="1" kern="0" err="1">
                <a:solidFill>
                  <a:srgbClr val="830051"/>
                </a:solidFill>
                <a:latin typeface="Arial" panose="020B0604020202020204" pitchFamily="34" charset="0"/>
                <a:ea typeface="ＭＳ Ｐゴシック" charset="0"/>
                <a:cs typeface="Arial" panose="020B0604020202020204" pitchFamily="34" charset="0"/>
              </a:rPr>
              <a:t>Preplanned</a:t>
            </a:r>
            <a:r>
              <a:rPr lang="en-GB" sz="1400" b="1" kern="0">
                <a:solidFill>
                  <a:srgbClr val="830051"/>
                </a:solidFill>
                <a:latin typeface="Arial" panose="020B0604020202020204" pitchFamily="34" charset="0"/>
                <a:ea typeface="ＭＳ Ｐゴシック" charset="0"/>
                <a:cs typeface="Arial" panose="020B0604020202020204" pitchFamily="34" charset="0"/>
              </a:rPr>
              <a:t> exploratory PFS analyses </a:t>
            </a:r>
            <a:endParaRPr lang="en-GB" sz="1400" b="1" kern="0" baseline="30000">
              <a:solidFill>
                <a:srgbClr val="830051"/>
              </a:solidFill>
              <a:latin typeface="Arial" panose="020B0604020202020204" pitchFamily="34" charset="0"/>
              <a:ea typeface="ＭＳ Ｐゴシック" charset="0"/>
              <a:cs typeface="Arial" panose="020B0604020202020204" pitchFamily="34" charset="0"/>
            </a:endParaRPr>
          </a:p>
        </p:txBody>
      </p:sp>
      <p:sp>
        <p:nvSpPr>
          <p:cNvPr id="84" name="Rectangle 83">
            <a:extLst>
              <a:ext uri="{FF2B5EF4-FFF2-40B4-BE49-F238E27FC236}">
                <a16:creationId xmlns:a16="http://schemas.microsoft.com/office/drawing/2014/main" id="{BFD5ADFA-6FE8-6C1B-19E6-E15B1C06C9D7}"/>
              </a:ext>
            </a:extLst>
          </p:cNvPr>
          <p:cNvSpPr/>
          <p:nvPr/>
        </p:nvSpPr>
        <p:spPr>
          <a:xfrm>
            <a:off x="8868100" y="1916055"/>
            <a:ext cx="2970765" cy="1015663"/>
          </a:xfrm>
          <a:prstGeom prst="rect">
            <a:avLst/>
          </a:prstGeom>
        </p:spPr>
        <p:txBody>
          <a:bodyPr wrap="square">
            <a:spAutoFit/>
          </a:bodyPr>
          <a:lstStyle/>
          <a:p>
            <a:pPr defTabSz="457167">
              <a:defRPr/>
            </a:pPr>
            <a:r>
              <a:rPr lang="en-GB" sz="1200" b="1">
                <a:solidFill>
                  <a:srgbClr val="3F4444"/>
                </a:solidFill>
                <a:latin typeface="Arial" panose="020B0604020202020204" pitchFamily="34" charset="0"/>
                <a:ea typeface="ＭＳ Ｐゴシック" charset="0"/>
                <a:cs typeface="Arial" panose="020B0604020202020204" pitchFamily="34" charset="0"/>
              </a:rPr>
              <a:t>PFS by investigator assessment</a:t>
            </a:r>
          </a:p>
          <a:p>
            <a:pPr marL="134935" indent="-134935" defTabSz="457167">
              <a:buFont typeface="Arial" panose="020B0604020202020204" pitchFamily="34" charset="0"/>
              <a:buChar char="•"/>
              <a:defRPr/>
            </a:pPr>
            <a:r>
              <a:rPr lang="en-GB" sz="1200">
                <a:solidFill>
                  <a:srgbClr val="3F4444"/>
                </a:solidFill>
                <a:latin typeface="Arial" panose="020B0604020202020204" pitchFamily="34" charset="0"/>
                <a:ea typeface="ＭＳ Ｐゴシック" charset="0"/>
                <a:cs typeface="Arial" panose="020B0604020202020204" pitchFamily="34" charset="0"/>
              </a:rPr>
              <a:t>Overall</a:t>
            </a:r>
          </a:p>
          <a:p>
            <a:pPr marL="134935" indent="-134935" defTabSz="457167">
              <a:buFont typeface="Arial" panose="020B0604020202020204" pitchFamily="34" charset="0"/>
              <a:buChar char="•"/>
              <a:defRPr/>
            </a:pPr>
            <a:r>
              <a:rPr lang="en-GB" sz="1200">
                <a:solidFill>
                  <a:srgbClr val="3F4444"/>
                </a:solidFill>
                <a:latin typeface="Arial" panose="020B0604020202020204" pitchFamily="34" charset="0"/>
                <a:ea typeface="ＭＳ Ｐゴシック" charset="0"/>
                <a:cs typeface="Arial" panose="020B0604020202020204" pitchFamily="34" charset="0"/>
              </a:rPr>
              <a:t>AKT pathway-altered tumours (≥1 qualifying </a:t>
            </a:r>
            <a:r>
              <a:rPr lang="en-GB" sz="1200" i="1">
                <a:solidFill>
                  <a:srgbClr val="3F4444"/>
                </a:solidFill>
                <a:latin typeface="Arial" panose="020B0604020202020204" pitchFamily="34" charset="0"/>
                <a:ea typeface="ＭＳ Ｐゴシック" charset="0"/>
                <a:cs typeface="Arial" panose="020B0604020202020204" pitchFamily="34" charset="0"/>
              </a:rPr>
              <a:t>PIK3CA, AKT1</a:t>
            </a:r>
            <a:r>
              <a:rPr lang="en-GB" sz="1200">
                <a:solidFill>
                  <a:srgbClr val="3F4444"/>
                </a:solidFill>
                <a:latin typeface="Arial" panose="020B0604020202020204" pitchFamily="34" charset="0"/>
                <a:ea typeface="ＭＳ Ｐゴシック" charset="0"/>
                <a:cs typeface="Arial" panose="020B0604020202020204" pitchFamily="34" charset="0"/>
              </a:rPr>
              <a:t>, or </a:t>
            </a:r>
            <a:r>
              <a:rPr lang="en-GB" sz="1200" i="1">
                <a:solidFill>
                  <a:srgbClr val="3F4444"/>
                </a:solidFill>
                <a:latin typeface="Arial" panose="020B0604020202020204" pitchFamily="34" charset="0"/>
                <a:ea typeface="ＭＳ Ｐゴシック" charset="0"/>
                <a:cs typeface="Arial" panose="020B0604020202020204" pitchFamily="34" charset="0"/>
              </a:rPr>
              <a:t>PTEN</a:t>
            </a:r>
            <a:r>
              <a:rPr lang="en-GB" sz="1200">
                <a:solidFill>
                  <a:srgbClr val="3F4444"/>
                </a:solidFill>
                <a:latin typeface="Arial" panose="020B0604020202020204" pitchFamily="34" charset="0"/>
                <a:ea typeface="ＭＳ Ｐゴシック" charset="0"/>
                <a:cs typeface="Arial" panose="020B0604020202020204" pitchFamily="34" charset="0"/>
              </a:rPr>
              <a:t> alteration)</a:t>
            </a:r>
          </a:p>
        </p:txBody>
      </p:sp>
      <p:sp>
        <p:nvSpPr>
          <p:cNvPr id="85" name="Rectangle 84">
            <a:extLst>
              <a:ext uri="{FF2B5EF4-FFF2-40B4-BE49-F238E27FC236}">
                <a16:creationId xmlns:a16="http://schemas.microsoft.com/office/drawing/2014/main" id="{1F5DF0EB-E56B-B61E-49EC-0536E45E4C7A}"/>
              </a:ext>
            </a:extLst>
          </p:cNvPr>
          <p:cNvSpPr/>
          <p:nvPr/>
        </p:nvSpPr>
        <p:spPr>
          <a:xfrm>
            <a:off x="8849609" y="3978989"/>
            <a:ext cx="2909697" cy="1384995"/>
          </a:xfrm>
          <a:prstGeom prst="rect">
            <a:avLst/>
          </a:prstGeom>
        </p:spPr>
        <p:txBody>
          <a:bodyPr wrap="square">
            <a:spAutoFit/>
          </a:bodyPr>
          <a:lstStyle/>
          <a:p>
            <a:pPr defTabSz="457167">
              <a:defRPr/>
            </a:pPr>
            <a:r>
              <a:rPr lang="en-GB" sz="1200" b="1">
                <a:solidFill>
                  <a:srgbClr val="3F4444"/>
                </a:solidFill>
                <a:latin typeface="Arial" panose="020B0604020202020204" pitchFamily="34" charset="0"/>
                <a:ea typeface="ＭＳ Ｐゴシック" charset="0"/>
                <a:cs typeface="Arial" panose="020B0604020202020204" pitchFamily="34" charset="0"/>
              </a:rPr>
              <a:t>Subgroups: prior use of CDK4/6 inhibitor (yes/no), prior chemotherapy for ABC (yes/no) and presence of liver metastases at baseline (yes/no)</a:t>
            </a:r>
          </a:p>
          <a:p>
            <a:pPr marL="134935" indent="-134935" defTabSz="457167">
              <a:buFont typeface="Arial" panose="020B0604020202020204" pitchFamily="34" charset="0"/>
              <a:buChar char="•"/>
              <a:defRPr/>
            </a:pPr>
            <a:r>
              <a:rPr lang="en-GB" sz="1200">
                <a:solidFill>
                  <a:srgbClr val="3F4444"/>
                </a:solidFill>
                <a:latin typeface="Arial" panose="020B0604020202020204" pitchFamily="34" charset="0"/>
                <a:ea typeface="ＭＳ Ｐゴシック" charset="0"/>
                <a:cs typeface="Arial" panose="020B0604020202020204" pitchFamily="34" charset="0"/>
              </a:rPr>
              <a:t>Overall</a:t>
            </a:r>
          </a:p>
          <a:p>
            <a:pPr marL="134935" indent="-134935" defTabSz="457167">
              <a:buFont typeface="Arial" panose="020B0604020202020204" pitchFamily="34" charset="0"/>
              <a:buChar char="•"/>
              <a:defRPr/>
            </a:pPr>
            <a:r>
              <a:rPr lang="en-GB" sz="1200">
                <a:solidFill>
                  <a:srgbClr val="3F4444"/>
                </a:solidFill>
                <a:latin typeface="Arial" panose="020B0604020202020204" pitchFamily="34" charset="0"/>
                <a:ea typeface="ＭＳ Ｐゴシック" charset="0"/>
                <a:cs typeface="Arial" panose="020B0604020202020204" pitchFamily="34" charset="0"/>
              </a:rPr>
              <a:t>AKT pathway-altered tumours</a:t>
            </a:r>
          </a:p>
        </p:txBody>
      </p:sp>
      <p:sp>
        <p:nvSpPr>
          <p:cNvPr id="86" name="Rectangle: Rounded Corners 50">
            <a:extLst>
              <a:ext uri="{FF2B5EF4-FFF2-40B4-BE49-F238E27FC236}">
                <a16:creationId xmlns:a16="http://schemas.microsoft.com/office/drawing/2014/main" id="{7D37E0C6-048F-5E81-2C6E-79A029400A87}"/>
              </a:ext>
            </a:extLst>
          </p:cNvPr>
          <p:cNvSpPr/>
          <p:nvPr/>
        </p:nvSpPr>
        <p:spPr>
          <a:xfrm>
            <a:off x="489490" y="2017019"/>
            <a:ext cx="3550156" cy="3592800"/>
          </a:xfrm>
          <a:prstGeom prst="round2SameRect">
            <a:avLst>
              <a:gd name="adj1" fmla="val 0"/>
              <a:gd name="adj2" fmla="val 2948"/>
            </a:avLst>
          </a:prstGeom>
          <a:solidFill>
            <a:schemeClr val="accent1">
              <a:alpha val="5000"/>
            </a:schemeClr>
          </a:solidFill>
          <a:ln w="6350" cap="flat" cmpd="sng" algn="ctr">
            <a:noFill/>
            <a:prstDash val="solid"/>
            <a:miter lim="800000"/>
          </a:ln>
          <a:effectLst/>
        </p:spPr>
        <p:txBody>
          <a:bodyPr rtlCol="0" anchor="ctr"/>
          <a:lstStyle/>
          <a:p>
            <a:pPr defTabSz="457167">
              <a:defRPr/>
            </a:pPr>
            <a:endParaRPr lang="en-GB" sz="1200" kern="0">
              <a:solidFill>
                <a:srgbClr val="000000"/>
              </a:solidFill>
              <a:latin typeface="Arial" panose="020B0604020202020204" pitchFamily="34" charset="0"/>
              <a:ea typeface="ＭＳ Ｐゴシック" charset="0"/>
              <a:cs typeface="Arial" panose="020B0604020202020204" pitchFamily="34" charset="0"/>
            </a:endParaRPr>
          </a:p>
        </p:txBody>
      </p:sp>
      <p:sp>
        <p:nvSpPr>
          <p:cNvPr id="87" name="Rectangle: Rounded Corners 51">
            <a:extLst>
              <a:ext uri="{FF2B5EF4-FFF2-40B4-BE49-F238E27FC236}">
                <a16:creationId xmlns:a16="http://schemas.microsoft.com/office/drawing/2014/main" id="{4D8DF84C-3DD4-D316-7FFE-F425DDBCED3F}"/>
              </a:ext>
            </a:extLst>
          </p:cNvPr>
          <p:cNvSpPr/>
          <p:nvPr/>
        </p:nvSpPr>
        <p:spPr>
          <a:xfrm>
            <a:off x="498981" y="1572031"/>
            <a:ext cx="3540664" cy="445104"/>
          </a:xfrm>
          <a:prstGeom prst="round2SameRect">
            <a:avLst>
              <a:gd name="adj1" fmla="val 0"/>
              <a:gd name="adj2" fmla="val 0"/>
            </a:avLst>
          </a:prstGeom>
          <a:solidFill>
            <a:schemeClr val="accent1"/>
          </a:solidFill>
          <a:ln w="6350" cap="flat" cmpd="sng" algn="ctr">
            <a:noFill/>
            <a:prstDash val="solid"/>
            <a:miter lim="800000"/>
          </a:ln>
          <a:effectLst/>
        </p:spPr>
        <p:txBody>
          <a:bodyPr rtlCol="0" anchor="ctr"/>
          <a:lstStyle/>
          <a:p>
            <a:pPr algn="ctr" defTabSz="457167">
              <a:defRPr/>
            </a:pPr>
            <a:r>
              <a:rPr lang="en-GB" sz="1400" b="1" kern="0">
                <a:solidFill>
                  <a:srgbClr val="FFFFFF"/>
                </a:solidFill>
                <a:latin typeface="Arial" panose="020B0604020202020204" pitchFamily="34" charset="0"/>
                <a:ea typeface="ＭＳ Ｐゴシック" charset="0"/>
                <a:cs typeface="Arial" panose="020B0604020202020204" pitchFamily="34" charset="0"/>
              </a:rPr>
              <a:t>Patients with HR+/HER2*– ABC</a:t>
            </a:r>
            <a:endParaRPr lang="en-GB" sz="1400" b="1" kern="0" baseline="30000">
              <a:solidFill>
                <a:srgbClr val="FFFFFF"/>
              </a:solidFill>
              <a:latin typeface="Arial" panose="020B0604020202020204" pitchFamily="34" charset="0"/>
              <a:ea typeface="ＭＳ Ｐゴシック" charset="0"/>
              <a:cs typeface="Arial" panose="020B0604020202020204" pitchFamily="34" charset="0"/>
            </a:endParaRPr>
          </a:p>
        </p:txBody>
      </p:sp>
      <p:sp>
        <p:nvSpPr>
          <p:cNvPr id="88" name="Rectangle 87">
            <a:extLst>
              <a:ext uri="{FF2B5EF4-FFF2-40B4-BE49-F238E27FC236}">
                <a16:creationId xmlns:a16="http://schemas.microsoft.com/office/drawing/2014/main" id="{BEC4B95C-A7F9-E019-AD72-C4F0C7D968EF}"/>
              </a:ext>
            </a:extLst>
          </p:cNvPr>
          <p:cNvSpPr/>
          <p:nvPr/>
        </p:nvSpPr>
        <p:spPr>
          <a:xfrm>
            <a:off x="601132" y="2145975"/>
            <a:ext cx="3239349" cy="3123932"/>
          </a:xfrm>
          <a:prstGeom prst="rect">
            <a:avLst/>
          </a:prstGeom>
        </p:spPr>
        <p:txBody>
          <a:bodyPr wrap="square">
            <a:spAutoFit/>
          </a:bodyPr>
          <a:lstStyle/>
          <a:p>
            <a:pPr marL="134935" indent="-134935" defTabSz="457167">
              <a:lnSpc>
                <a:spcPct val="90000"/>
              </a:lnSpc>
              <a:spcAft>
                <a:spcPts val="600"/>
              </a:spcAft>
              <a:buClr>
                <a:prstClr val="black">
                  <a:lumMod val="50000"/>
                  <a:lumOff val="50000"/>
                </a:prstClr>
              </a:buClr>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Men and pre-/post-menopausal women</a:t>
            </a:r>
          </a:p>
          <a:p>
            <a:pPr marL="134935" indent="-134935" defTabSz="457167">
              <a:lnSpc>
                <a:spcPct val="90000"/>
              </a:lnSpc>
              <a:spcAft>
                <a:spcPts val="600"/>
              </a:spcAft>
              <a:buClr>
                <a:prstClr val="black">
                  <a:lumMod val="50000"/>
                  <a:lumOff val="50000"/>
                </a:prstClr>
              </a:buClr>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Recurrence or progression while on, or &lt;12 months from end of, adjuvant AI, or progression while on prior AI for ABC</a:t>
            </a:r>
          </a:p>
          <a:p>
            <a:pPr marL="134935" indent="-134935" defTabSz="457167">
              <a:lnSpc>
                <a:spcPct val="90000"/>
              </a:lnSpc>
              <a:spcAft>
                <a:spcPts val="600"/>
              </a:spcAft>
              <a:buClr>
                <a:prstClr val="black">
                  <a:lumMod val="50000"/>
                  <a:lumOff val="50000"/>
                </a:prstClr>
              </a:buClr>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≤2 lines of prior endocrine therapy for ABC </a:t>
            </a:r>
          </a:p>
          <a:p>
            <a:pPr marL="134935" indent="-134935" defTabSz="457167">
              <a:lnSpc>
                <a:spcPct val="90000"/>
              </a:lnSpc>
              <a:spcAft>
                <a:spcPts val="600"/>
              </a:spcAft>
              <a:buClr>
                <a:prstClr val="black">
                  <a:lumMod val="50000"/>
                  <a:lumOff val="50000"/>
                </a:prstClr>
              </a:buClr>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≤1 line of chemotherapy for ABC</a:t>
            </a:r>
          </a:p>
          <a:p>
            <a:pPr marL="134935" indent="-134935" defTabSz="457167">
              <a:lnSpc>
                <a:spcPct val="90000"/>
              </a:lnSpc>
              <a:spcAft>
                <a:spcPts val="600"/>
              </a:spcAft>
              <a:buClr>
                <a:prstClr val="black">
                  <a:lumMod val="50000"/>
                  <a:lumOff val="50000"/>
                </a:prstClr>
              </a:buClr>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Prior CDK4/6 inhibitors allowed (at least 51% required)</a:t>
            </a:r>
          </a:p>
          <a:p>
            <a:pPr marL="134935" indent="-134935" defTabSz="457167">
              <a:lnSpc>
                <a:spcPct val="90000"/>
              </a:lnSpc>
              <a:spcAft>
                <a:spcPts val="600"/>
              </a:spcAft>
              <a:buClr>
                <a:prstClr val="black">
                  <a:lumMod val="50000"/>
                  <a:lumOff val="50000"/>
                </a:prstClr>
              </a:buClr>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No prior SERD, mTOR inhibitor, PI3K inhibitor, or AKT inhibitor</a:t>
            </a:r>
          </a:p>
          <a:p>
            <a:pPr marL="134935" indent="-134935" defTabSz="457167">
              <a:lnSpc>
                <a:spcPct val="90000"/>
              </a:lnSpc>
              <a:spcAft>
                <a:spcPts val="600"/>
              </a:spcAft>
              <a:buClr>
                <a:prstClr val="black">
                  <a:lumMod val="50000"/>
                  <a:lumOff val="50000"/>
                </a:prstClr>
              </a:buClr>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HbA1c &lt;8.0% (63.9 mmol/mol) and diabetes not requiring insulin allowed</a:t>
            </a:r>
          </a:p>
          <a:p>
            <a:pPr marL="134935" indent="-134935" defTabSz="457167">
              <a:lnSpc>
                <a:spcPct val="90000"/>
              </a:lnSpc>
              <a:spcAft>
                <a:spcPts val="600"/>
              </a:spcAft>
              <a:buClr>
                <a:prstClr val="black">
                  <a:lumMod val="50000"/>
                  <a:lumOff val="50000"/>
                </a:prstClr>
              </a:buClr>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FFPE </a:t>
            </a:r>
            <a:r>
              <a:rPr lang="en-GB" sz="1200" dirty="0" err="1">
                <a:latin typeface="Arial" panose="020B0604020202020204" pitchFamily="34" charset="0"/>
                <a:ea typeface="ＭＳ Ｐゴシック" charset="0"/>
                <a:cs typeface="Arial" panose="020B0604020202020204" pitchFamily="34" charset="0"/>
              </a:rPr>
              <a:t>tumor</a:t>
            </a:r>
            <a:r>
              <a:rPr lang="en-GB" sz="1200" dirty="0">
                <a:latin typeface="Arial" panose="020B0604020202020204" pitchFamily="34" charset="0"/>
                <a:ea typeface="ＭＳ Ｐゴシック" charset="0"/>
                <a:cs typeface="Arial" panose="020B0604020202020204" pitchFamily="34" charset="0"/>
              </a:rPr>
              <a:t> sample from the primary/recurrent cancer available for retrospective central molecular testing</a:t>
            </a:r>
            <a:endParaRPr lang="en-GB" sz="1200" baseline="30000" dirty="0">
              <a:latin typeface="Arial" panose="020B0604020202020204" pitchFamily="34" charset="0"/>
              <a:ea typeface="ＭＳ Ｐゴシック" charset="0"/>
              <a:cs typeface="Arial" panose="020B0604020202020204" pitchFamily="34" charset="0"/>
            </a:endParaRPr>
          </a:p>
        </p:txBody>
      </p:sp>
      <p:sp>
        <p:nvSpPr>
          <p:cNvPr id="89" name="TextBox 88">
            <a:extLst>
              <a:ext uri="{FF2B5EF4-FFF2-40B4-BE49-F238E27FC236}">
                <a16:creationId xmlns:a16="http://schemas.microsoft.com/office/drawing/2014/main" id="{1D6FC75A-96F7-9E78-380F-3EF75FA5D4BA}"/>
              </a:ext>
            </a:extLst>
          </p:cNvPr>
          <p:cNvSpPr txBox="1"/>
          <p:nvPr/>
        </p:nvSpPr>
        <p:spPr>
          <a:xfrm>
            <a:off x="4965725" y="3163305"/>
            <a:ext cx="2860308" cy="757130"/>
          </a:xfrm>
          <a:prstGeom prst="rect">
            <a:avLst/>
          </a:prstGeom>
          <a:solidFill>
            <a:srgbClr val="FFFFFF"/>
          </a:solidFill>
        </p:spPr>
        <p:txBody>
          <a:bodyPr wrap="square">
            <a:spAutoFit/>
          </a:bodyPr>
          <a:lstStyle/>
          <a:p>
            <a:pPr defTabSz="914377">
              <a:lnSpc>
                <a:spcPct val="90000"/>
              </a:lnSpc>
              <a:defRPr/>
            </a:pPr>
            <a:r>
              <a:rPr lang="en-US" sz="1200" b="1" kern="0">
                <a:solidFill>
                  <a:prstClr val="black">
                    <a:lumMod val="65000"/>
                    <a:lumOff val="35000"/>
                  </a:prstClr>
                </a:solidFill>
                <a:latin typeface="Arial" panose="020B0604020202020204" pitchFamily="34" charset="0"/>
                <a:ea typeface="ＭＳ Ｐゴシック" charset="0"/>
                <a:cs typeface="Arial" panose="020B0604020202020204" pitchFamily="34" charset="0"/>
              </a:rPr>
              <a:t>Stratification factors:</a:t>
            </a:r>
          </a:p>
          <a:p>
            <a:pPr marL="134935" indent="-134935" defTabSz="914377">
              <a:lnSpc>
                <a:spcPct val="90000"/>
              </a:lnSpc>
              <a:buFont typeface="Arial" panose="020B0604020202020204" pitchFamily="34" charset="0"/>
              <a:buChar char="•"/>
              <a:defRPr/>
            </a:pPr>
            <a:r>
              <a:rPr lang="en-US" sz="1200" kern="0">
                <a:solidFill>
                  <a:prstClr val="black">
                    <a:lumMod val="65000"/>
                    <a:lumOff val="35000"/>
                  </a:prstClr>
                </a:solidFill>
                <a:latin typeface="Arial" panose="020B0604020202020204" pitchFamily="34" charset="0"/>
                <a:ea typeface="ＭＳ Ｐゴシック" charset="0"/>
                <a:cs typeface="Arial" panose="020B0604020202020204" pitchFamily="34" charset="0"/>
              </a:rPr>
              <a:t>Liver metastases (yes/no)</a:t>
            </a:r>
          </a:p>
          <a:p>
            <a:pPr marL="134935" indent="-134935" defTabSz="914377">
              <a:lnSpc>
                <a:spcPct val="90000"/>
              </a:lnSpc>
              <a:buFont typeface="Arial" panose="020B0604020202020204" pitchFamily="34" charset="0"/>
              <a:buChar char="•"/>
              <a:defRPr/>
            </a:pPr>
            <a:r>
              <a:rPr lang="en-US" sz="1200" kern="0">
                <a:solidFill>
                  <a:prstClr val="black">
                    <a:lumMod val="65000"/>
                    <a:lumOff val="35000"/>
                  </a:prstClr>
                </a:solidFill>
                <a:latin typeface="Arial" panose="020B0604020202020204" pitchFamily="34" charset="0"/>
                <a:ea typeface="ＭＳ Ｐゴシック" charset="0"/>
                <a:cs typeface="Arial" panose="020B0604020202020204" pitchFamily="34" charset="0"/>
              </a:rPr>
              <a:t>Prior CDK4/6 inhibitor (yes/no) </a:t>
            </a:r>
          </a:p>
          <a:p>
            <a:pPr marL="134935" indent="-134935" defTabSz="914377">
              <a:lnSpc>
                <a:spcPct val="90000"/>
              </a:lnSpc>
              <a:buFont typeface="Arial" panose="020B0604020202020204" pitchFamily="34" charset="0"/>
              <a:buChar char="•"/>
              <a:defRPr/>
            </a:pPr>
            <a:r>
              <a:rPr lang="en-US" sz="1200" kern="0">
                <a:solidFill>
                  <a:prstClr val="black">
                    <a:lumMod val="65000"/>
                    <a:lumOff val="35000"/>
                  </a:prstClr>
                </a:solidFill>
                <a:latin typeface="Arial" panose="020B0604020202020204" pitchFamily="34" charset="0"/>
                <a:ea typeface="ＭＳ Ｐゴシック" charset="0"/>
                <a:cs typeface="Arial" panose="020B0604020202020204" pitchFamily="34" charset="0"/>
              </a:rPr>
              <a:t>Region</a:t>
            </a:r>
            <a:r>
              <a:rPr lang="en-US" sz="1200" kern="0" baseline="30000">
                <a:solidFill>
                  <a:prstClr val="black">
                    <a:lumMod val="65000"/>
                    <a:lumOff val="35000"/>
                  </a:prstClr>
                </a:solidFill>
                <a:latin typeface="Arial" panose="020B0604020202020204" pitchFamily="34" charset="0"/>
                <a:ea typeface="ＭＳ Ｐゴシック" charset="0"/>
                <a:cs typeface="Arial" panose="020B0604020202020204" pitchFamily="34" charset="0"/>
              </a:rPr>
              <a:t>†</a:t>
            </a:r>
          </a:p>
        </p:txBody>
      </p:sp>
      <p:cxnSp>
        <p:nvCxnSpPr>
          <p:cNvPr id="92" name="Straight Connector 91">
            <a:extLst>
              <a:ext uri="{FF2B5EF4-FFF2-40B4-BE49-F238E27FC236}">
                <a16:creationId xmlns:a16="http://schemas.microsoft.com/office/drawing/2014/main" id="{4934FDA0-225D-C8D1-8F96-81199F2A3906}"/>
              </a:ext>
            </a:extLst>
          </p:cNvPr>
          <p:cNvCxnSpPr>
            <a:cxnSpLocks/>
          </p:cNvCxnSpPr>
          <p:nvPr/>
        </p:nvCxnSpPr>
        <p:spPr>
          <a:xfrm>
            <a:off x="4029516" y="3585563"/>
            <a:ext cx="145813" cy="0"/>
          </a:xfrm>
          <a:prstGeom prst="line">
            <a:avLst/>
          </a:prstGeom>
          <a:noFill/>
          <a:ln w="34925" cap="flat" cmpd="sng" algn="ctr">
            <a:solidFill>
              <a:schemeClr val="tx1">
                <a:lumMod val="50000"/>
                <a:lumOff val="50000"/>
              </a:schemeClr>
            </a:solidFill>
            <a:prstDash val="solid"/>
            <a:miter lim="800000"/>
          </a:ln>
          <a:effectLst/>
        </p:spPr>
      </p:cxnSp>
      <p:cxnSp>
        <p:nvCxnSpPr>
          <p:cNvPr id="93" name="Elbow Connector 68">
            <a:extLst>
              <a:ext uri="{FF2B5EF4-FFF2-40B4-BE49-F238E27FC236}">
                <a16:creationId xmlns:a16="http://schemas.microsoft.com/office/drawing/2014/main" id="{4CC28467-87B5-1573-BA03-446124B26014}"/>
              </a:ext>
            </a:extLst>
          </p:cNvPr>
          <p:cNvCxnSpPr>
            <a:cxnSpLocks/>
            <a:endCxn id="101" idx="0"/>
          </p:cNvCxnSpPr>
          <p:nvPr/>
        </p:nvCxnSpPr>
        <p:spPr>
          <a:xfrm rot="10800000" flipV="1">
            <a:off x="4533963" y="2159950"/>
            <a:ext cx="242003" cy="1326227"/>
          </a:xfrm>
          <a:prstGeom prst="bentConnector2">
            <a:avLst/>
          </a:prstGeom>
          <a:noFill/>
          <a:ln w="34925" cap="flat" cmpd="sng" algn="ctr">
            <a:solidFill>
              <a:schemeClr val="tx1">
                <a:lumMod val="50000"/>
                <a:lumOff val="50000"/>
              </a:schemeClr>
            </a:solidFill>
            <a:prstDash val="solid"/>
            <a:miter lim="800000"/>
            <a:headEnd type="triangle"/>
          </a:ln>
          <a:effectLst/>
        </p:spPr>
      </p:cxnSp>
      <p:cxnSp>
        <p:nvCxnSpPr>
          <p:cNvPr id="94" name="Elbow Connector 69">
            <a:extLst>
              <a:ext uri="{FF2B5EF4-FFF2-40B4-BE49-F238E27FC236}">
                <a16:creationId xmlns:a16="http://schemas.microsoft.com/office/drawing/2014/main" id="{E911966D-2AEB-3BEB-CBC8-B6223495ADC3}"/>
              </a:ext>
            </a:extLst>
          </p:cNvPr>
          <p:cNvCxnSpPr>
            <a:cxnSpLocks/>
            <a:endCxn id="101" idx="0"/>
          </p:cNvCxnSpPr>
          <p:nvPr/>
        </p:nvCxnSpPr>
        <p:spPr>
          <a:xfrm rot="10800000" flipV="1">
            <a:off x="4533962" y="2928362"/>
            <a:ext cx="242002" cy="557815"/>
          </a:xfrm>
          <a:prstGeom prst="bentConnector2">
            <a:avLst/>
          </a:prstGeom>
          <a:noFill/>
          <a:ln w="34925" cap="flat" cmpd="sng" algn="ctr">
            <a:solidFill>
              <a:schemeClr val="tx1">
                <a:lumMod val="50000"/>
                <a:lumOff val="50000"/>
              </a:schemeClr>
            </a:solidFill>
            <a:prstDash val="solid"/>
            <a:miter lim="800000"/>
            <a:headEnd type="triangle"/>
          </a:ln>
          <a:effectLst/>
        </p:spPr>
      </p:cxnSp>
      <p:cxnSp>
        <p:nvCxnSpPr>
          <p:cNvPr id="95" name="Elbow Connector 72">
            <a:extLst>
              <a:ext uri="{FF2B5EF4-FFF2-40B4-BE49-F238E27FC236}">
                <a16:creationId xmlns:a16="http://schemas.microsoft.com/office/drawing/2014/main" id="{2F5EB1D0-3157-8CED-5458-D38CBBFECA26}"/>
              </a:ext>
            </a:extLst>
          </p:cNvPr>
          <p:cNvCxnSpPr>
            <a:cxnSpLocks/>
            <a:endCxn id="101" idx="2"/>
          </p:cNvCxnSpPr>
          <p:nvPr/>
        </p:nvCxnSpPr>
        <p:spPr>
          <a:xfrm rot="10800000">
            <a:off x="4533963" y="4225073"/>
            <a:ext cx="242003" cy="544228"/>
          </a:xfrm>
          <a:prstGeom prst="bentConnector2">
            <a:avLst/>
          </a:prstGeom>
          <a:noFill/>
          <a:ln w="34925" cap="flat" cmpd="sng" algn="ctr">
            <a:solidFill>
              <a:schemeClr val="tx1">
                <a:lumMod val="50000"/>
                <a:lumOff val="50000"/>
              </a:schemeClr>
            </a:solidFill>
            <a:prstDash val="solid"/>
            <a:miter lim="800000"/>
            <a:headEnd type="triangle"/>
          </a:ln>
          <a:effectLst/>
        </p:spPr>
      </p:cxnSp>
      <p:cxnSp>
        <p:nvCxnSpPr>
          <p:cNvPr id="96" name="Elbow Connector 75">
            <a:extLst>
              <a:ext uri="{FF2B5EF4-FFF2-40B4-BE49-F238E27FC236}">
                <a16:creationId xmlns:a16="http://schemas.microsoft.com/office/drawing/2014/main" id="{0A7321B3-91BE-9CF1-8A19-DC5BE18C223F}"/>
              </a:ext>
            </a:extLst>
          </p:cNvPr>
          <p:cNvCxnSpPr>
            <a:cxnSpLocks/>
            <a:endCxn id="101" idx="2"/>
          </p:cNvCxnSpPr>
          <p:nvPr/>
        </p:nvCxnSpPr>
        <p:spPr>
          <a:xfrm rot="10800000">
            <a:off x="4533962" y="4225073"/>
            <a:ext cx="242004" cy="1284162"/>
          </a:xfrm>
          <a:prstGeom prst="bentConnector2">
            <a:avLst/>
          </a:prstGeom>
          <a:noFill/>
          <a:ln w="34925" cap="flat" cmpd="sng" algn="ctr">
            <a:solidFill>
              <a:schemeClr val="tx1">
                <a:lumMod val="50000"/>
                <a:lumOff val="50000"/>
              </a:schemeClr>
            </a:solidFill>
            <a:prstDash val="solid"/>
            <a:miter lim="800000"/>
            <a:headEnd type="triangle"/>
          </a:ln>
          <a:effectLst/>
        </p:spPr>
      </p:cxnSp>
      <p:grpSp>
        <p:nvGrpSpPr>
          <p:cNvPr id="13" name="Group 12">
            <a:extLst>
              <a:ext uri="{FF2B5EF4-FFF2-40B4-BE49-F238E27FC236}">
                <a16:creationId xmlns:a16="http://schemas.microsoft.com/office/drawing/2014/main" id="{9EC032AB-7710-28E2-B762-1C8F39141047}"/>
              </a:ext>
            </a:extLst>
          </p:cNvPr>
          <p:cNvGrpSpPr/>
          <p:nvPr/>
        </p:nvGrpSpPr>
        <p:grpSpPr>
          <a:xfrm>
            <a:off x="4775965" y="1574019"/>
            <a:ext cx="3539783" cy="662400"/>
            <a:chOff x="4684521" y="1319311"/>
            <a:chExt cx="3539782" cy="662400"/>
          </a:xfrm>
        </p:grpSpPr>
        <p:sp>
          <p:nvSpPr>
            <p:cNvPr id="90" name="Rectangle 3, chunk 1, chunk 1">
              <a:extLst>
                <a:ext uri="{FF2B5EF4-FFF2-40B4-BE49-F238E27FC236}">
                  <a16:creationId xmlns:a16="http://schemas.microsoft.com/office/drawing/2014/main" id="{17E2089F-B9BC-4D11-C84A-A375C7F50561}"/>
                </a:ext>
              </a:extLst>
            </p:cNvPr>
            <p:cNvSpPr txBox="1"/>
            <p:nvPr/>
          </p:nvSpPr>
          <p:spPr>
            <a:xfrm>
              <a:off x="5847746" y="1319311"/>
              <a:ext cx="2376557" cy="662400"/>
            </a:xfrm>
            <a:prstGeom prst="roundRect">
              <a:avLst>
                <a:gd name="adj" fmla="val 0"/>
              </a:avLst>
            </a:prstGeom>
            <a:solidFill>
              <a:schemeClr val="tx2">
                <a:alpha val="10000"/>
              </a:schemeClr>
            </a:solidFill>
            <a:ln w="12700" cap="flat" cmpd="sng" algn="ctr">
              <a:noFill/>
              <a:prstDash val="solid"/>
              <a:miter lim="800000"/>
            </a:ln>
            <a:effectLst/>
          </p:spPr>
          <p:txBody>
            <a:bodyPr wrap="square" tIns="46800" rIns="90000" numCol="1" anchor="ctr">
              <a:noAutofit/>
            </a:bodyPr>
            <a:lstStyle>
              <a:defPPr>
                <a:defRPr lang="en-US"/>
              </a:defPPr>
              <a:lvl1pPr marR="0" lvl="0" indent="0" defTabSz="913829" fontAlgn="auto">
                <a:lnSpc>
                  <a:spcPct val="90000"/>
                </a:lnSpc>
                <a:spcBef>
                  <a:spcPts val="0"/>
                </a:spcBef>
                <a:spcAft>
                  <a:spcPts val="600"/>
                </a:spcAft>
                <a:buClrTx/>
                <a:buSzTx/>
                <a:buFontTx/>
                <a:buNone/>
                <a:tabLst/>
                <a:defRPr kumimoji="0" sz="1400" b="0" i="0" u="none" strike="noStrike" cap="none" spc="0" normalizeH="0" baseline="0">
                  <a:ln>
                    <a:noFill/>
                  </a:ln>
                  <a:effectLst/>
                  <a:uLnTx/>
                  <a:uFillTx/>
                  <a:latin typeface="Arial" panose="020B0604020202020204" pitchFamily="34" charset="0"/>
                  <a:cs typeface="Arial" charset="0"/>
                </a:defRPr>
              </a:lvl1pPr>
              <a:lvl2pPr fontAlgn="base">
                <a:spcBef>
                  <a:spcPct val="0"/>
                </a:spcBef>
                <a:spcAft>
                  <a:spcPct val="0"/>
                </a:spcAft>
                <a:defRPr sz="2400">
                  <a:solidFill>
                    <a:schemeClr val="lt1"/>
                  </a:solidFill>
                </a:defRPr>
              </a:lvl2pPr>
              <a:lvl3pPr fontAlgn="base">
                <a:spcBef>
                  <a:spcPct val="0"/>
                </a:spcBef>
                <a:spcAft>
                  <a:spcPct val="0"/>
                </a:spcAft>
                <a:defRPr sz="2400">
                  <a:solidFill>
                    <a:schemeClr val="lt1"/>
                  </a:solidFill>
                </a:defRPr>
              </a:lvl3pPr>
              <a:lvl4pPr fontAlgn="base">
                <a:spcBef>
                  <a:spcPct val="0"/>
                </a:spcBef>
                <a:spcAft>
                  <a:spcPct val="0"/>
                </a:spcAft>
                <a:defRPr sz="2400">
                  <a:solidFill>
                    <a:schemeClr val="lt1"/>
                  </a:solidFill>
                </a:defRPr>
              </a:lvl4pPr>
              <a:lvl5pPr fontAlgn="base">
                <a:spcBef>
                  <a:spcPct val="0"/>
                </a:spcBef>
                <a:spcAft>
                  <a:spcPct val="0"/>
                </a:spcAft>
                <a:defRPr sz="2400">
                  <a:solidFill>
                    <a:schemeClr val="lt1"/>
                  </a:solidFill>
                </a:defRPr>
              </a:lvl5pPr>
              <a:lvl6pPr>
                <a:defRPr sz="2400">
                  <a:solidFill>
                    <a:schemeClr val="lt1"/>
                  </a:solidFill>
                </a:defRPr>
              </a:lvl6pPr>
              <a:lvl7pPr>
                <a:defRPr sz="2400">
                  <a:solidFill>
                    <a:schemeClr val="lt1"/>
                  </a:solidFill>
                </a:defRPr>
              </a:lvl7pPr>
              <a:lvl8pPr>
                <a:defRPr sz="2400">
                  <a:solidFill>
                    <a:schemeClr val="lt1"/>
                  </a:solidFill>
                </a:defRPr>
              </a:lvl8pPr>
              <a:lvl9pPr>
                <a:defRPr sz="2400">
                  <a:solidFill>
                    <a:schemeClr val="lt1"/>
                  </a:solidFill>
                </a:defRPr>
              </a:lvl9pPr>
            </a:lstStyle>
            <a:p>
              <a:pPr marL="84137" algn="ctr" defTabSz="913806">
                <a:spcAft>
                  <a:spcPts val="0"/>
                </a:spcAft>
                <a:defRPr/>
              </a:pPr>
              <a:r>
                <a:rPr lang="en-GB" sz="1200" kern="0" dirty="0">
                  <a:ea typeface="ＭＳ Ｐゴシック" charset="0"/>
                  <a:cs typeface="Arial" panose="020B0604020202020204" pitchFamily="34" charset="0"/>
                </a:rPr>
                <a:t>400 mg twice daily, </a:t>
              </a:r>
            </a:p>
            <a:p>
              <a:pPr marL="84137" algn="ctr" defTabSz="913806">
                <a:spcAft>
                  <a:spcPts val="0"/>
                </a:spcAft>
                <a:defRPr/>
              </a:pPr>
              <a:r>
                <a:rPr lang="en-GB" sz="1200" kern="0" dirty="0">
                  <a:ea typeface="ＭＳ Ｐゴシック" charset="0"/>
                  <a:cs typeface="Arial" panose="020B0604020202020204" pitchFamily="34" charset="0"/>
                </a:rPr>
                <a:t>4 days on, 3 days off</a:t>
              </a:r>
            </a:p>
          </p:txBody>
        </p:sp>
        <p:sp>
          <p:nvSpPr>
            <p:cNvPr id="97" name="Rectangle 3">
              <a:extLst>
                <a:ext uri="{FF2B5EF4-FFF2-40B4-BE49-F238E27FC236}">
                  <a16:creationId xmlns:a16="http://schemas.microsoft.com/office/drawing/2014/main" id="{B1D6353C-B7FA-AA7C-C342-35768B1415DC}"/>
                </a:ext>
              </a:extLst>
            </p:cNvPr>
            <p:cNvSpPr/>
            <p:nvPr/>
          </p:nvSpPr>
          <p:spPr bwMode="auto">
            <a:xfrm rot="16200000">
              <a:off x="4992750" y="1011131"/>
              <a:ext cx="662351" cy="1278809"/>
            </a:xfrm>
            <a:prstGeom prst="round2SameRect">
              <a:avLst>
                <a:gd name="adj1" fmla="val 0"/>
                <a:gd name="adj2" fmla="val 0"/>
              </a:avLst>
            </a:prstGeom>
            <a:solidFill>
              <a:srgbClr val="8D145C"/>
            </a:solidFill>
            <a:ln w="12700" cap="flat" cmpd="sng" algn="ctr">
              <a:noFill/>
              <a:prstDash val="solid"/>
              <a:miter lim="800000"/>
            </a:ln>
            <a:effectLst/>
          </p:spPr>
          <p:txBody>
            <a:bodyPr vert="vert" lIns="90000" tIns="144000" rIns="90000" anchor="ctr"/>
            <a:lstStyle>
              <a:defPPr>
                <a:defRPr lang="en-GB"/>
              </a:defPPr>
              <a:lvl1pPr algn="l" rtl="0" fontAlgn="base">
                <a:spcBef>
                  <a:spcPct val="0"/>
                </a:spcBef>
                <a:spcAft>
                  <a:spcPct val="0"/>
                </a:spcAft>
                <a:defRPr sz="2400" kern="1200">
                  <a:solidFill>
                    <a:schemeClr val="lt1"/>
                  </a:solidFill>
                  <a:latin typeface="+mn-lt"/>
                  <a:ea typeface="+mn-ea"/>
                  <a:cs typeface="+mn-cs"/>
                </a:defRPr>
              </a:lvl1pPr>
              <a:lvl2pPr marL="457200" algn="l" rtl="0" fontAlgn="base">
                <a:spcBef>
                  <a:spcPct val="0"/>
                </a:spcBef>
                <a:spcAft>
                  <a:spcPct val="0"/>
                </a:spcAft>
                <a:defRPr sz="2400" kern="1200">
                  <a:solidFill>
                    <a:schemeClr val="lt1"/>
                  </a:solidFill>
                  <a:latin typeface="+mn-lt"/>
                  <a:ea typeface="+mn-ea"/>
                  <a:cs typeface="+mn-cs"/>
                </a:defRPr>
              </a:lvl2pPr>
              <a:lvl3pPr marL="914400" algn="l" rtl="0" fontAlgn="base">
                <a:spcBef>
                  <a:spcPct val="0"/>
                </a:spcBef>
                <a:spcAft>
                  <a:spcPct val="0"/>
                </a:spcAft>
                <a:defRPr sz="2400" kern="1200">
                  <a:solidFill>
                    <a:schemeClr val="lt1"/>
                  </a:solidFill>
                  <a:latin typeface="+mn-lt"/>
                  <a:ea typeface="+mn-ea"/>
                  <a:cs typeface="+mn-cs"/>
                </a:defRPr>
              </a:lvl3pPr>
              <a:lvl4pPr marL="1371600" algn="l" rtl="0" fontAlgn="base">
                <a:spcBef>
                  <a:spcPct val="0"/>
                </a:spcBef>
                <a:spcAft>
                  <a:spcPct val="0"/>
                </a:spcAft>
                <a:defRPr sz="2400" kern="1200">
                  <a:solidFill>
                    <a:schemeClr val="lt1"/>
                  </a:solidFill>
                  <a:latin typeface="+mn-lt"/>
                  <a:ea typeface="+mn-ea"/>
                  <a:cs typeface="+mn-cs"/>
                </a:defRPr>
              </a:lvl4pPr>
              <a:lvl5pPr marL="1828800" algn="l" rtl="0" fontAlgn="base">
                <a:spcBef>
                  <a:spcPct val="0"/>
                </a:spcBef>
                <a:spcAft>
                  <a:spcPct val="0"/>
                </a:spcAft>
                <a:defRPr sz="2400" kern="1200">
                  <a:solidFill>
                    <a:schemeClr val="lt1"/>
                  </a:solidFill>
                  <a:latin typeface="+mn-lt"/>
                  <a:ea typeface="+mn-ea"/>
                  <a:cs typeface="+mn-cs"/>
                </a:defRPr>
              </a:lvl5pPr>
              <a:lvl6pPr marL="2286000" algn="l" defTabSz="914400" rtl="0" eaLnBrk="1" latinLnBrk="0" hangingPunct="1">
                <a:defRPr sz="2400" kern="1200">
                  <a:solidFill>
                    <a:schemeClr val="lt1"/>
                  </a:solidFill>
                  <a:latin typeface="+mn-lt"/>
                  <a:ea typeface="+mn-ea"/>
                  <a:cs typeface="+mn-cs"/>
                </a:defRPr>
              </a:lvl6pPr>
              <a:lvl7pPr marL="2743200" algn="l" defTabSz="914400" rtl="0" eaLnBrk="1" latinLnBrk="0" hangingPunct="1">
                <a:defRPr sz="2400" kern="1200">
                  <a:solidFill>
                    <a:schemeClr val="lt1"/>
                  </a:solidFill>
                  <a:latin typeface="+mn-lt"/>
                  <a:ea typeface="+mn-ea"/>
                  <a:cs typeface="+mn-cs"/>
                </a:defRPr>
              </a:lvl7pPr>
              <a:lvl8pPr marL="3200400" algn="l" defTabSz="914400" rtl="0" eaLnBrk="1" latinLnBrk="0" hangingPunct="1">
                <a:defRPr sz="2400" kern="1200">
                  <a:solidFill>
                    <a:schemeClr val="lt1"/>
                  </a:solidFill>
                  <a:latin typeface="+mn-lt"/>
                  <a:ea typeface="+mn-ea"/>
                  <a:cs typeface="+mn-cs"/>
                </a:defRPr>
              </a:lvl8pPr>
              <a:lvl9pPr marL="3657600" algn="l" defTabSz="914400" rtl="0" eaLnBrk="1" latinLnBrk="0" hangingPunct="1">
                <a:defRPr sz="2400" kern="1200">
                  <a:solidFill>
                    <a:schemeClr val="lt1"/>
                  </a:solidFill>
                  <a:latin typeface="+mn-lt"/>
                  <a:ea typeface="+mn-ea"/>
                  <a:cs typeface="+mn-cs"/>
                </a:defRPr>
              </a:lvl9pPr>
            </a:lstStyle>
            <a:p>
              <a:pPr defTabSz="913806">
                <a:lnSpc>
                  <a:spcPct val="90000"/>
                </a:lnSpc>
                <a:spcAft>
                  <a:spcPts val="600"/>
                </a:spcAft>
                <a:defRPr/>
              </a:pPr>
              <a:r>
                <a:rPr lang="en-GB" sz="1400" b="1" dirty="0" err="1">
                  <a:solidFill>
                    <a:srgbClr val="FFFFFF"/>
                  </a:solidFill>
                  <a:latin typeface="Arial" panose="020B0604020202020204" pitchFamily="34" charset="0"/>
                  <a:ea typeface="Arial" charset="0"/>
                  <a:cs typeface="Arial" panose="020B0604020202020204" pitchFamily="34" charset="0"/>
                </a:rPr>
                <a:t>Capivasertib</a:t>
              </a:r>
              <a:endParaRPr lang="en-GB" sz="1400" b="1" baseline="30000" dirty="0">
                <a:solidFill>
                  <a:srgbClr val="FFFFFF"/>
                </a:solidFill>
                <a:latin typeface="Arial" panose="020B0604020202020204" pitchFamily="34" charset="0"/>
                <a:ea typeface="Arial" charset="0"/>
                <a:cs typeface="Arial" panose="020B0604020202020204" pitchFamily="34" charset="0"/>
              </a:endParaRPr>
            </a:p>
          </p:txBody>
        </p:sp>
      </p:grpSp>
      <p:grpSp>
        <p:nvGrpSpPr>
          <p:cNvPr id="12" name="Group 11">
            <a:extLst>
              <a:ext uri="{FF2B5EF4-FFF2-40B4-BE49-F238E27FC236}">
                <a16:creationId xmlns:a16="http://schemas.microsoft.com/office/drawing/2014/main" id="{9CF67712-DD38-F924-9FCD-9E30BF1B9C99}"/>
              </a:ext>
            </a:extLst>
          </p:cNvPr>
          <p:cNvGrpSpPr/>
          <p:nvPr/>
        </p:nvGrpSpPr>
        <p:grpSpPr>
          <a:xfrm>
            <a:off x="4775964" y="2341355"/>
            <a:ext cx="3530475" cy="664576"/>
            <a:chOff x="4684521" y="2086646"/>
            <a:chExt cx="3530474" cy="664576"/>
          </a:xfrm>
        </p:grpSpPr>
        <p:sp>
          <p:nvSpPr>
            <p:cNvPr id="91" name="Rectangle 3, chunk 2, chunk 1">
              <a:extLst>
                <a:ext uri="{FF2B5EF4-FFF2-40B4-BE49-F238E27FC236}">
                  <a16:creationId xmlns:a16="http://schemas.microsoft.com/office/drawing/2014/main" id="{CF895B3C-38E4-74D7-3387-1C51D2780C32}"/>
                </a:ext>
              </a:extLst>
            </p:cNvPr>
            <p:cNvSpPr txBox="1"/>
            <p:nvPr/>
          </p:nvSpPr>
          <p:spPr>
            <a:xfrm>
              <a:off x="5838438" y="2086646"/>
              <a:ext cx="2376557" cy="662400"/>
            </a:xfrm>
            <a:prstGeom prst="roundRect">
              <a:avLst>
                <a:gd name="adj" fmla="val 0"/>
              </a:avLst>
            </a:prstGeom>
            <a:solidFill>
              <a:schemeClr val="tx2">
                <a:alpha val="10000"/>
              </a:schemeClr>
            </a:solidFill>
            <a:ln w="12700" cap="flat" cmpd="sng" algn="ctr">
              <a:noFill/>
              <a:prstDash val="solid"/>
              <a:miter lim="800000"/>
            </a:ln>
            <a:effectLst/>
          </p:spPr>
          <p:txBody>
            <a:bodyPr wrap="square" tIns="46800" rIns="90000" numCol="1" anchor="ctr" anchorCtr="0">
              <a:noAutofit/>
            </a:bodyPr>
            <a:lstStyle>
              <a:defPPr>
                <a:defRPr lang="en-US"/>
              </a:defPPr>
              <a:lvl1pPr defTabSz="913829" fontAlgn="base">
                <a:lnSpc>
                  <a:spcPct val="90000"/>
                </a:lnSpc>
                <a:spcBef>
                  <a:spcPct val="0"/>
                </a:spcBef>
                <a:spcAft>
                  <a:spcPts val="600"/>
                </a:spcAft>
                <a:defRPr kumimoji="0" sz="1400" b="0" i="0" u="none" strike="noStrike" cap="none" spc="0" normalizeH="0" baseline="0">
                  <a:ln>
                    <a:noFill/>
                  </a:ln>
                  <a:effectLst/>
                  <a:uLnTx/>
                  <a:uFillTx/>
                  <a:latin typeface="Arial" panose="020B0604020202020204" pitchFamily="34" charset="0"/>
                  <a:cs typeface="Arial" charset="0"/>
                </a:defRPr>
              </a:lvl1pPr>
              <a:lvl2pPr fontAlgn="base">
                <a:spcBef>
                  <a:spcPct val="0"/>
                </a:spcBef>
                <a:spcAft>
                  <a:spcPct val="0"/>
                </a:spcAft>
                <a:defRPr sz="2400">
                  <a:solidFill>
                    <a:schemeClr val="lt1"/>
                  </a:solidFill>
                </a:defRPr>
              </a:lvl2pPr>
              <a:lvl3pPr fontAlgn="base">
                <a:spcBef>
                  <a:spcPct val="0"/>
                </a:spcBef>
                <a:spcAft>
                  <a:spcPct val="0"/>
                </a:spcAft>
                <a:defRPr sz="2400">
                  <a:solidFill>
                    <a:schemeClr val="lt1"/>
                  </a:solidFill>
                </a:defRPr>
              </a:lvl3pPr>
              <a:lvl4pPr fontAlgn="base">
                <a:spcBef>
                  <a:spcPct val="0"/>
                </a:spcBef>
                <a:spcAft>
                  <a:spcPct val="0"/>
                </a:spcAft>
                <a:defRPr sz="2400">
                  <a:solidFill>
                    <a:schemeClr val="lt1"/>
                  </a:solidFill>
                </a:defRPr>
              </a:lvl4pPr>
              <a:lvl5pPr fontAlgn="base">
                <a:spcBef>
                  <a:spcPct val="0"/>
                </a:spcBef>
                <a:spcAft>
                  <a:spcPct val="0"/>
                </a:spcAft>
                <a:defRPr sz="2400">
                  <a:solidFill>
                    <a:schemeClr val="lt1"/>
                  </a:solidFill>
                </a:defRPr>
              </a:lvl5pPr>
              <a:lvl6pPr>
                <a:defRPr sz="2400">
                  <a:solidFill>
                    <a:schemeClr val="lt1"/>
                  </a:solidFill>
                </a:defRPr>
              </a:lvl6pPr>
              <a:lvl7pPr>
                <a:defRPr sz="2400">
                  <a:solidFill>
                    <a:schemeClr val="lt1"/>
                  </a:solidFill>
                </a:defRPr>
              </a:lvl7pPr>
              <a:lvl8pPr>
                <a:defRPr sz="2400">
                  <a:solidFill>
                    <a:schemeClr val="lt1"/>
                  </a:solidFill>
                </a:defRPr>
              </a:lvl8pPr>
              <a:lvl9pPr>
                <a:defRPr sz="2400">
                  <a:solidFill>
                    <a:schemeClr val="lt1"/>
                  </a:solidFill>
                </a:defRPr>
              </a:lvl9pPr>
            </a:lstStyle>
            <a:p>
              <a:pPr marL="84137" algn="ctr" defTabSz="913806">
                <a:defRPr/>
              </a:pPr>
              <a:r>
                <a:rPr lang="en-GB" sz="1200" kern="0" dirty="0">
                  <a:ea typeface="ＭＳ Ｐゴシック" charset="0"/>
                  <a:cs typeface="Arial" panose="020B0604020202020204" pitchFamily="34" charset="0"/>
                </a:rPr>
                <a:t>500 mg: Cycle 1, Days 1 &amp; 15; then every 4 weeks</a:t>
              </a:r>
              <a:endParaRPr lang="en-GB" sz="1100" kern="0" dirty="0">
                <a:ea typeface="ＭＳ Ｐゴシック" charset="0"/>
                <a:cs typeface="Arial" panose="020B0604020202020204" pitchFamily="34" charset="0"/>
              </a:endParaRPr>
            </a:p>
          </p:txBody>
        </p:sp>
        <p:sp>
          <p:nvSpPr>
            <p:cNvPr id="98" name="Rectangle 3">
              <a:extLst>
                <a:ext uri="{FF2B5EF4-FFF2-40B4-BE49-F238E27FC236}">
                  <a16:creationId xmlns:a16="http://schemas.microsoft.com/office/drawing/2014/main" id="{41EB9910-D0F7-637E-D2E8-EA23AC03A624}"/>
                </a:ext>
              </a:extLst>
            </p:cNvPr>
            <p:cNvSpPr/>
            <p:nvPr/>
          </p:nvSpPr>
          <p:spPr bwMode="auto">
            <a:xfrm rot="16200000">
              <a:off x="4991650" y="1779540"/>
              <a:ext cx="664553" cy="1278812"/>
            </a:xfrm>
            <a:prstGeom prst="round2SameRect">
              <a:avLst>
                <a:gd name="adj1" fmla="val 0"/>
                <a:gd name="adj2" fmla="val 0"/>
              </a:avLst>
            </a:prstGeom>
            <a:solidFill>
              <a:schemeClr val="accent3"/>
            </a:solidFill>
            <a:ln w="12700" cap="flat" cmpd="sng" algn="ctr">
              <a:noFill/>
              <a:prstDash val="solid"/>
              <a:miter lim="800000"/>
            </a:ln>
            <a:effectLst/>
          </p:spPr>
          <p:txBody>
            <a:bodyPr vert="vert" lIns="90000" tIns="144000" rIns="90000" anchor="ctr"/>
            <a:lstStyle>
              <a:defPPr>
                <a:defRPr lang="en-GB"/>
              </a:defPPr>
              <a:lvl1pPr algn="l" rtl="0" fontAlgn="base">
                <a:spcBef>
                  <a:spcPct val="0"/>
                </a:spcBef>
                <a:spcAft>
                  <a:spcPct val="0"/>
                </a:spcAft>
                <a:defRPr sz="2400" kern="1200">
                  <a:solidFill>
                    <a:schemeClr val="lt1"/>
                  </a:solidFill>
                  <a:latin typeface="+mn-lt"/>
                  <a:ea typeface="+mn-ea"/>
                  <a:cs typeface="+mn-cs"/>
                </a:defRPr>
              </a:lvl1pPr>
              <a:lvl2pPr marL="457200" algn="l" rtl="0" fontAlgn="base">
                <a:spcBef>
                  <a:spcPct val="0"/>
                </a:spcBef>
                <a:spcAft>
                  <a:spcPct val="0"/>
                </a:spcAft>
                <a:defRPr sz="2400" kern="1200">
                  <a:solidFill>
                    <a:schemeClr val="lt1"/>
                  </a:solidFill>
                  <a:latin typeface="+mn-lt"/>
                  <a:ea typeface="+mn-ea"/>
                  <a:cs typeface="+mn-cs"/>
                </a:defRPr>
              </a:lvl2pPr>
              <a:lvl3pPr marL="914400" algn="l" rtl="0" fontAlgn="base">
                <a:spcBef>
                  <a:spcPct val="0"/>
                </a:spcBef>
                <a:spcAft>
                  <a:spcPct val="0"/>
                </a:spcAft>
                <a:defRPr sz="2400" kern="1200">
                  <a:solidFill>
                    <a:schemeClr val="lt1"/>
                  </a:solidFill>
                  <a:latin typeface="+mn-lt"/>
                  <a:ea typeface="+mn-ea"/>
                  <a:cs typeface="+mn-cs"/>
                </a:defRPr>
              </a:lvl3pPr>
              <a:lvl4pPr marL="1371600" algn="l" rtl="0" fontAlgn="base">
                <a:spcBef>
                  <a:spcPct val="0"/>
                </a:spcBef>
                <a:spcAft>
                  <a:spcPct val="0"/>
                </a:spcAft>
                <a:defRPr sz="2400" kern="1200">
                  <a:solidFill>
                    <a:schemeClr val="lt1"/>
                  </a:solidFill>
                  <a:latin typeface="+mn-lt"/>
                  <a:ea typeface="+mn-ea"/>
                  <a:cs typeface="+mn-cs"/>
                </a:defRPr>
              </a:lvl4pPr>
              <a:lvl5pPr marL="1828800" algn="l" rtl="0" fontAlgn="base">
                <a:spcBef>
                  <a:spcPct val="0"/>
                </a:spcBef>
                <a:spcAft>
                  <a:spcPct val="0"/>
                </a:spcAft>
                <a:defRPr sz="2400" kern="1200">
                  <a:solidFill>
                    <a:schemeClr val="lt1"/>
                  </a:solidFill>
                  <a:latin typeface="+mn-lt"/>
                  <a:ea typeface="+mn-ea"/>
                  <a:cs typeface="+mn-cs"/>
                </a:defRPr>
              </a:lvl5pPr>
              <a:lvl6pPr marL="2286000" algn="l" defTabSz="914400" rtl="0" eaLnBrk="1" latinLnBrk="0" hangingPunct="1">
                <a:defRPr sz="2400" kern="1200">
                  <a:solidFill>
                    <a:schemeClr val="lt1"/>
                  </a:solidFill>
                  <a:latin typeface="+mn-lt"/>
                  <a:ea typeface="+mn-ea"/>
                  <a:cs typeface="+mn-cs"/>
                </a:defRPr>
              </a:lvl6pPr>
              <a:lvl7pPr marL="2743200" algn="l" defTabSz="914400" rtl="0" eaLnBrk="1" latinLnBrk="0" hangingPunct="1">
                <a:defRPr sz="2400" kern="1200">
                  <a:solidFill>
                    <a:schemeClr val="lt1"/>
                  </a:solidFill>
                  <a:latin typeface="+mn-lt"/>
                  <a:ea typeface="+mn-ea"/>
                  <a:cs typeface="+mn-cs"/>
                </a:defRPr>
              </a:lvl7pPr>
              <a:lvl8pPr marL="3200400" algn="l" defTabSz="914400" rtl="0" eaLnBrk="1" latinLnBrk="0" hangingPunct="1">
                <a:defRPr sz="2400" kern="1200">
                  <a:solidFill>
                    <a:schemeClr val="lt1"/>
                  </a:solidFill>
                  <a:latin typeface="+mn-lt"/>
                  <a:ea typeface="+mn-ea"/>
                  <a:cs typeface="+mn-cs"/>
                </a:defRPr>
              </a:lvl8pPr>
              <a:lvl9pPr marL="3657600" algn="l" defTabSz="914400" rtl="0" eaLnBrk="1" latinLnBrk="0" hangingPunct="1">
                <a:defRPr sz="2400" kern="1200">
                  <a:solidFill>
                    <a:schemeClr val="lt1"/>
                  </a:solidFill>
                  <a:latin typeface="+mn-lt"/>
                  <a:ea typeface="+mn-ea"/>
                  <a:cs typeface="+mn-cs"/>
                </a:defRPr>
              </a:lvl9pPr>
            </a:lstStyle>
            <a:p>
              <a:pPr defTabSz="913806">
                <a:lnSpc>
                  <a:spcPct val="90000"/>
                </a:lnSpc>
                <a:spcAft>
                  <a:spcPts val="600"/>
                </a:spcAft>
                <a:defRPr/>
              </a:pPr>
              <a:r>
                <a:rPr lang="en-GB" sz="1400" b="1">
                  <a:solidFill>
                    <a:srgbClr val="FFFFFF"/>
                  </a:solidFill>
                  <a:latin typeface="Arial" panose="020B0604020202020204" pitchFamily="34" charset="0"/>
                  <a:ea typeface="Arial" charset="0"/>
                  <a:cs typeface="Arial" panose="020B0604020202020204" pitchFamily="34" charset="0"/>
                </a:rPr>
                <a:t>Fulvestrant</a:t>
              </a:r>
              <a:endParaRPr lang="en-GB" sz="1400" b="1" baseline="30000">
                <a:solidFill>
                  <a:srgbClr val="FFFFFF"/>
                </a:solidFill>
                <a:latin typeface="Arial" panose="020B0604020202020204" pitchFamily="34" charset="0"/>
                <a:ea typeface="Arial" charset="0"/>
                <a:cs typeface="Arial" panose="020B0604020202020204" pitchFamily="34" charset="0"/>
              </a:endParaRPr>
            </a:p>
          </p:txBody>
        </p:sp>
      </p:grpSp>
      <p:grpSp>
        <p:nvGrpSpPr>
          <p:cNvPr id="14" name="Group 13">
            <a:extLst>
              <a:ext uri="{FF2B5EF4-FFF2-40B4-BE49-F238E27FC236}">
                <a16:creationId xmlns:a16="http://schemas.microsoft.com/office/drawing/2014/main" id="{96DF7D16-9E07-AB78-1196-B6779451AF0F}"/>
              </a:ext>
            </a:extLst>
          </p:cNvPr>
          <p:cNvGrpSpPr/>
          <p:nvPr/>
        </p:nvGrpSpPr>
        <p:grpSpPr>
          <a:xfrm>
            <a:off x="4775964" y="4179735"/>
            <a:ext cx="3549091" cy="669715"/>
            <a:chOff x="4684521" y="3925027"/>
            <a:chExt cx="3549090" cy="669714"/>
          </a:xfrm>
        </p:grpSpPr>
        <p:sp>
          <p:nvSpPr>
            <p:cNvPr id="78" name="Rectangle 3, chunk 1, chunk 1">
              <a:extLst>
                <a:ext uri="{FF2B5EF4-FFF2-40B4-BE49-F238E27FC236}">
                  <a16:creationId xmlns:a16="http://schemas.microsoft.com/office/drawing/2014/main" id="{0563DB8C-36C4-A561-4076-0BB471FDFCF9}"/>
                </a:ext>
              </a:extLst>
            </p:cNvPr>
            <p:cNvSpPr txBox="1"/>
            <p:nvPr/>
          </p:nvSpPr>
          <p:spPr>
            <a:xfrm>
              <a:off x="5829130" y="3925027"/>
              <a:ext cx="2404481" cy="669714"/>
            </a:xfrm>
            <a:prstGeom prst="roundRect">
              <a:avLst>
                <a:gd name="adj" fmla="val 0"/>
              </a:avLst>
            </a:prstGeom>
            <a:solidFill>
              <a:schemeClr val="tx1">
                <a:lumMod val="50000"/>
                <a:lumOff val="50000"/>
                <a:alpha val="9981"/>
              </a:schemeClr>
            </a:solidFill>
            <a:ln w="12700" cap="flat" cmpd="sng" algn="ctr">
              <a:noFill/>
              <a:prstDash val="solid"/>
              <a:miter lim="800000"/>
            </a:ln>
            <a:effectLst/>
          </p:spPr>
          <p:txBody>
            <a:bodyPr wrap="square" tIns="46800" rIns="90000" numCol="1" anchor="ctr">
              <a:noAutofit/>
            </a:bodyPr>
            <a:lstStyle>
              <a:defPPr>
                <a:defRPr lang="en-US"/>
              </a:defPPr>
              <a:lvl1pPr marR="0" lvl="0" indent="0" defTabSz="913829" fontAlgn="auto">
                <a:lnSpc>
                  <a:spcPct val="90000"/>
                </a:lnSpc>
                <a:spcBef>
                  <a:spcPts val="0"/>
                </a:spcBef>
                <a:spcAft>
                  <a:spcPts val="600"/>
                </a:spcAft>
                <a:buClrTx/>
                <a:buSzTx/>
                <a:buFontTx/>
                <a:buNone/>
                <a:tabLst/>
                <a:defRPr kumimoji="0" sz="1400" b="0" i="0" u="none" strike="noStrike" cap="none" spc="0" normalizeH="0" baseline="0">
                  <a:ln>
                    <a:noFill/>
                  </a:ln>
                  <a:effectLst/>
                  <a:uLnTx/>
                  <a:uFillTx/>
                  <a:latin typeface="Arial" panose="020B0604020202020204" pitchFamily="34" charset="0"/>
                  <a:cs typeface="Arial" charset="0"/>
                </a:defRPr>
              </a:lvl1pPr>
              <a:lvl2pPr fontAlgn="base">
                <a:spcBef>
                  <a:spcPct val="0"/>
                </a:spcBef>
                <a:spcAft>
                  <a:spcPct val="0"/>
                </a:spcAft>
                <a:defRPr sz="2400">
                  <a:solidFill>
                    <a:schemeClr val="lt1"/>
                  </a:solidFill>
                </a:defRPr>
              </a:lvl2pPr>
              <a:lvl3pPr fontAlgn="base">
                <a:spcBef>
                  <a:spcPct val="0"/>
                </a:spcBef>
                <a:spcAft>
                  <a:spcPct val="0"/>
                </a:spcAft>
                <a:defRPr sz="2400">
                  <a:solidFill>
                    <a:schemeClr val="lt1"/>
                  </a:solidFill>
                </a:defRPr>
              </a:lvl3pPr>
              <a:lvl4pPr fontAlgn="base">
                <a:spcBef>
                  <a:spcPct val="0"/>
                </a:spcBef>
                <a:spcAft>
                  <a:spcPct val="0"/>
                </a:spcAft>
                <a:defRPr sz="2400">
                  <a:solidFill>
                    <a:schemeClr val="lt1"/>
                  </a:solidFill>
                </a:defRPr>
              </a:lvl4pPr>
              <a:lvl5pPr fontAlgn="base">
                <a:spcBef>
                  <a:spcPct val="0"/>
                </a:spcBef>
                <a:spcAft>
                  <a:spcPct val="0"/>
                </a:spcAft>
                <a:defRPr sz="2400">
                  <a:solidFill>
                    <a:schemeClr val="lt1"/>
                  </a:solidFill>
                </a:defRPr>
              </a:lvl5pPr>
              <a:lvl6pPr>
                <a:defRPr sz="2400">
                  <a:solidFill>
                    <a:schemeClr val="lt1"/>
                  </a:solidFill>
                </a:defRPr>
              </a:lvl6pPr>
              <a:lvl7pPr>
                <a:defRPr sz="2400">
                  <a:solidFill>
                    <a:schemeClr val="lt1"/>
                  </a:solidFill>
                </a:defRPr>
              </a:lvl7pPr>
              <a:lvl8pPr>
                <a:defRPr sz="2400">
                  <a:solidFill>
                    <a:schemeClr val="lt1"/>
                  </a:solidFill>
                </a:defRPr>
              </a:lvl8pPr>
              <a:lvl9pPr>
                <a:defRPr sz="2400">
                  <a:solidFill>
                    <a:schemeClr val="lt1"/>
                  </a:solidFill>
                </a:defRPr>
              </a:lvl9pPr>
            </a:lstStyle>
            <a:p>
              <a:pPr marL="84137" algn="ctr" defTabSz="913806">
                <a:spcAft>
                  <a:spcPts val="0"/>
                </a:spcAft>
                <a:defRPr/>
              </a:pPr>
              <a:r>
                <a:rPr lang="en-GB" sz="1200" kern="0" dirty="0">
                  <a:ea typeface="ＭＳ Ｐゴシック" charset="0"/>
                  <a:cs typeface="Arial" panose="020B0604020202020204" pitchFamily="34" charset="0"/>
                </a:rPr>
                <a:t>Twice daily, </a:t>
              </a:r>
            </a:p>
            <a:p>
              <a:pPr marL="84137" algn="ctr" defTabSz="913806">
                <a:spcAft>
                  <a:spcPts val="0"/>
                </a:spcAft>
                <a:defRPr/>
              </a:pPr>
              <a:r>
                <a:rPr lang="en-GB" sz="1200" kern="0" dirty="0">
                  <a:ea typeface="ＭＳ Ｐゴシック" charset="0"/>
                  <a:cs typeface="Arial" panose="020B0604020202020204" pitchFamily="34" charset="0"/>
                </a:rPr>
                <a:t>4 days on, 3 days off</a:t>
              </a:r>
            </a:p>
          </p:txBody>
        </p:sp>
        <p:sp>
          <p:nvSpPr>
            <p:cNvPr id="99" name="Rectangle 3">
              <a:extLst>
                <a:ext uri="{FF2B5EF4-FFF2-40B4-BE49-F238E27FC236}">
                  <a16:creationId xmlns:a16="http://schemas.microsoft.com/office/drawing/2014/main" id="{D3E56DD2-1667-B2D6-5D82-CF38A0540359}"/>
                </a:ext>
              </a:extLst>
            </p:cNvPr>
            <p:cNvSpPr/>
            <p:nvPr/>
          </p:nvSpPr>
          <p:spPr bwMode="auto">
            <a:xfrm rot="16200000">
              <a:off x="4989069" y="3620480"/>
              <a:ext cx="669713" cy="1278809"/>
            </a:xfrm>
            <a:prstGeom prst="round2SameRect">
              <a:avLst>
                <a:gd name="adj1" fmla="val 0"/>
                <a:gd name="adj2" fmla="val 0"/>
              </a:avLst>
            </a:prstGeom>
            <a:solidFill>
              <a:schemeClr val="tx1">
                <a:lumMod val="65000"/>
                <a:lumOff val="35000"/>
              </a:schemeClr>
            </a:solidFill>
            <a:ln w="12700" cap="flat" cmpd="sng" algn="ctr">
              <a:noFill/>
              <a:prstDash val="solid"/>
              <a:miter lim="800000"/>
            </a:ln>
            <a:effectLst/>
          </p:spPr>
          <p:txBody>
            <a:bodyPr vert="vert" lIns="90000" tIns="144000" rIns="90000" anchor="ctr"/>
            <a:lstStyle>
              <a:defPPr>
                <a:defRPr lang="en-GB"/>
              </a:defPPr>
              <a:lvl1pPr algn="l" rtl="0" fontAlgn="base">
                <a:spcBef>
                  <a:spcPct val="0"/>
                </a:spcBef>
                <a:spcAft>
                  <a:spcPct val="0"/>
                </a:spcAft>
                <a:defRPr sz="2400" kern="1200">
                  <a:solidFill>
                    <a:schemeClr val="lt1"/>
                  </a:solidFill>
                  <a:latin typeface="+mn-lt"/>
                  <a:ea typeface="+mn-ea"/>
                  <a:cs typeface="+mn-cs"/>
                </a:defRPr>
              </a:lvl1pPr>
              <a:lvl2pPr marL="457200" algn="l" rtl="0" fontAlgn="base">
                <a:spcBef>
                  <a:spcPct val="0"/>
                </a:spcBef>
                <a:spcAft>
                  <a:spcPct val="0"/>
                </a:spcAft>
                <a:defRPr sz="2400" kern="1200">
                  <a:solidFill>
                    <a:schemeClr val="lt1"/>
                  </a:solidFill>
                  <a:latin typeface="+mn-lt"/>
                  <a:ea typeface="+mn-ea"/>
                  <a:cs typeface="+mn-cs"/>
                </a:defRPr>
              </a:lvl2pPr>
              <a:lvl3pPr marL="914400" algn="l" rtl="0" fontAlgn="base">
                <a:spcBef>
                  <a:spcPct val="0"/>
                </a:spcBef>
                <a:spcAft>
                  <a:spcPct val="0"/>
                </a:spcAft>
                <a:defRPr sz="2400" kern="1200">
                  <a:solidFill>
                    <a:schemeClr val="lt1"/>
                  </a:solidFill>
                  <a:latin typeface="+mn-lt"/>
                  <a:ea typeface="+mn-ea"/>
                  <a:cs typeface="+mn-cs"/>
                </a:defRPr>
              </a:lvl3pPr>
              <a:lvl4pPr marL="1371600" algn="l" rtl="0" fontAlgn="base">
                <a:spcBef>
                  <a:spcPct val="0"/>
                </a:spcBef>
                <a:spcAft>
                  <a:spcPct val="0"/>
                </a:spcAft>
                <a:defRPr sz="2400" kern="1200">
                  <a:solidFill>
                    <a:schemeClr val="lt1"/>
                  </a:solidFill>
                  <a:latin typeface="+mn-lt"/>
                  <a:ea typeface="+mn-ea"/>
                  <a:cs typeface="+mn-cs"/>
                </a:defRPr>
              </a:lvl4pPr>
              <a:lvl5pPr marL="1828800" algn="l" rtl="0" fontAlgn="base">
                <a:spcBef>
                  <a:spcPct val="0"/>
                </a:spcBef>
                <a:spcAft>
                  <a:spcPct val="0"/>
                </a:spcAft>
                <a:defRPr sz="2400" kern="1200">
                  <a:solidFill>
                    <a:schemeClr val="lt1"/>
                  </a:solidFill>
                  <a:latin typeface="+mn-lt"/>
                  <a:ea typeface="+mn-ea"/>
                  <a:cs typeface="+mn-cs"/>
                </a:defRPr>
              </a:lvl5pPr>
              <a:lvl6pPr marL="2286000" algn="l" defTabSz="914400" rtl="0" eaLnBrk="1" latinLnBrk="0" hangingPunct="1">
                <a:defRPr sz="2400" kern="1200">
                  <a:solidFill>
                    <a:schemeClr val="lt1"/>
                  </a:solidFill>
                  <a:latin typeface="+mn-lt"/>
                  <a:ea typeface="+mn-ea"/>
                  <a:cs typeface="+mn-cs"/>
                </a:defRPr>
              </a:lvl6pPr>
              <a:lvl7pPr marL="2743200" algn="l" defTabSz="914400" rtl="0" eaLnBrk="1" latinLnBrk="0" hangingPunct="1">
                <a:defRPr sz="2400" kern="1200">
                  <a:solidFill>
                    <a:schemeClr val="lt1"/>
                  </a:solidFill>
                  <a:latin typeface="+mn-lt"/>
                  <a:ea typeface="+mn-ea"/>
                  <a:cs typeface="+mn-cs"/>
                </a:defRPr>
              </a:lvl7pPr>
              <a:lvl8pPr marL="3200400" algn="l" defTabSz="914400" rtl="0" eaLnBrk="1" latinLnBrk="0" hangingPunct="1">
                <a:defRPr sz="2400" kern="1200">
                  <a:solidFill>
                    <a:schemeClr val="lt1"/>
                  </a:solidFill>
                  <a:latin typeface="+mn-lt"/>
                  <a:ea typeface="+mn-ea"/>
                  <a:cs typeface="+mn-cs"/>
                </a:defRPr>
              </a:lvl8pPr>
              <a:lvl9pPr marL="3657600" algn="l" defTabSz="914400" rtl="0" eaLnBrk="1" latinLnBrk="0" hangingPunct="1">
                <a:defRPr sz="2400" kern="1200">
                  <a:solidFill>
                    <a:schemeClr val="lt1"/>
                  </a:solidFill>
                  <a:latin typeface="+mn-lt"/>
                  <a:ea typeface="+mn-ea"/>
                  <a:cs typeface="+mn-cs"/>
                </a:defRPr>
              </a:lvl9pPr>
            </a:lstStyle>
            <a:p>
              <a:pPr defTabSz="913806">
                <a:lnSpc>
                  <a:spcPct val="90000"/>
                </a:lnSpc>
                <a:spcAft>
                  <a:spcPts val="600"/>
                </a:spcAft>
                <a:defRPr/>
              </a:pPr>
              <a:r>
                <a:rPr lang="en-GB" sz="1400" b="1" dirty="0">
                  <a:solidFill>
                    <a:srgbClr val="FFFFFF"/>
                  </a:solidFill>
                  <a:latin typeface="Arial" panose="020B0604020202020204" pitchFamily="34" charset="0"/>
                  <a:ea typeface="Arial" charset="0"/>
                  <a:cs typeface="Arial" panose="020B0604020202020204" pitchFamily="34" charset="0"/>
                </a:rPr>
                <a:t>Placebo</a:t>
              </a:r>
              <a:endParaRPr lang="en-GB" sz="1400" b="1" baseline="30000" dirty="0">
                <a:solidFill>
                  <a:srgbClr val="FFFFFF"/>
                </a:solidFill>
                <a:latin typeface="Arial" panose="020B0604020202020204" pitchFamily="34" charset="0"/>
                <a:ea typeface="Arial" charset="0"/>
                <a:cs typeface="Arial" panose="020B0604020202020204" pitchFamily="34" charset="0"/>
              </a:endParaRPr>
            </a:p>
          </p:txBody>
        </p:sp>
      </p:grpSp>
      <p:grpSp>
        <p:nvGrpSpPr>
          <p:cNvPr id="15" name="Group 14">
            <a:extLst>
              <a:ext uri="{FF2B5EF4-FFF2-40B4-BE49-F238E27FC236}">
                <a16:creationId xmlns:a16="http://schemas.microsoft.com/office/drawing/2014/main" id="{C04D2C2B-EA4F-6705-3803-FB68E82048D9}"/>
              </a:ext>
            </a:extLst>
          </p:cNvPr>
          <p:cNvGrpSpPr/>
          <p:nvPr/>
        </p:nvGrpSpPr>
        <p:grpSpPr>
          <a:xfrm>
            <a:off x="4775965" y="4919669"/>
            <a:ext cx="3539783" cy="669715"/>
            <a:chOff x="4684521" y="4664961"/>
            <a:chExt cx="3539782" cy="669714"/>
          </a:xfrm>
        </p:grpSpPr>
        <p:sp>
          <p:nvSpPr>
            <p:cNvPr id="79" name="Rectangle 3, chunk 2, chunk 1">
              <a:extLst>
                <a:ext uri="{FF2B5EF4-FFF2-40B4-BE49-F238E27FC236}">
                  <a16:creationId xmlns:a16="http://schemas.microsoft.com/office/drawing/2014/main" id="{A4410BC9-8D2F-34FA-0272-FECFDE097E32}"/>
                </a:ext>
              </a:extLst>
            </p:cNvPr>
            <p:cNvSpPr txBox="1"/>
            <p:nvPr/>
          </p:nvSpPr>
          <p:spPr>
            <a:xfrm>
              <a:off x="5819822" y="4664961"/>
              <a:ext cx="2404481" cy="669714"/>
            </a:xfrm>
            <a:prstGeom prst="roundRect">
              <a:avLst>
                <a:gd name="adj" fmla="val 0"/>
              </a:avLst>
            </a:prstGeom>
            <a:solidFill>
              <a:schemeClr val="tx1">
                <a:lumMod val="50000"/>
                <a:lumOff val="50000"/>
                <a:alpha val="9981"/>
              </a:schemeClr>
            </a:solidFill>
            <a:ln w="12700" cap="flat" cmpd="sng" algn="ctr">
              <a:noFill/>
              <a:prstDash val="solid"/>
              <a:miter lim="800000"/>
            </a:ln>
            <a:effectLst/>
          </p:spPr>
          <p:txBody>
            <a:bodyPr wrap="square" tIns="46800" rIns="90000" numCol="1" anchor="ctr" anchorCtr="0">
              <a:noAutofit/>
            </a:bodyPr>
            <a:lstStyle>
              <a:defPPr>
                <a:defRPr lang="en-US"/>
              </a:defPPr>
              <a:lvl1pPr defTabSz="913829" fontAlgn="base">
                <a:lnSpc>
                  <a:spcPct val="90000"/>
                </a:lnSpc>
                <a:spcBef>
                  <a:spcPct val="0"/>
                </a:spcBef>
                <a:spcAft>
                  <a:spcPts val="600"/>
                </a:spcAft>
                <a:defRPr kumimoji="0" sz="1400" b="0" i="0" u="none" strike="noStrike" cap="none" spc="0" normalizeH="0" baseline="0">
                  <a:ln>
                    <a:noFill/>
                  </a:ln>
                  <a:effectLst/>
                  <a:uLnTx/>
                  <a:uFillTx/>
                  <a:latin typeface="Arial" panose="020B0604020202020204" pitchFamily="34" charset="0"/>
                  <a:cs typeface="Arial" charset="0"/>
                </a:defRPr>
              </a:lvl1pPr>
              <a:lvl2pPr fontAlgn="base">
                <a:spcBef>
                  <a:spcPct val="0"/>
                </a:spcBef>
                <a:spcAft>
                  <a:spcPct val="0"/>
                </a:spcAft>
                <a:defRPr sz="2400">
                  <a:solidFill>
                    <a:schemeClr val="lt1"/>
                  </a:solidFill>
                </a:defRPr>
              </a:lvl2pPr>
              <a:lvl3pPr fontAlgn="base">
                <a:spcBef>
                  <a:spcPct val="0"/>
                </a:spcBef>
                <a:spcAft>
                  <a:spcPct val="0"/>
                </a:spcAft>
                <a:defRPr sz="2400">
                  <a:solidFill>
                    <a:schemeClr val="lt1"/>
                  </a:solidFill>
                </a:defRPr>
              </a:lvl3pPr>
              <a:lvl4pPr fontAlgn="base">
                <a:spcBef>
                  <a:spcPct val="0"/>
                </a:spcBef>
                <a:spcAft>
                  <a:spcPct val="0"/>
                </a:spcAft>
                <a:defRPr sz="2400">
                  <a:solidFill>
                    <a:schemeClr val="lt1"/>
                  </a:solidFill>
                </a:defRPr>
              </a:lvl4pPr>
              <a:lvl5pPr fontAlgn="base">
                <a:spcBef>
                  <a:spcPct val="0"/>
                </a:spcBef>
                <a:spcAft>
                  <a:spcPct val="0"/>
                </a:spcAft>
                <a:defRPr sz="2400">
                  <a:solidFill>
                    <a:schemeClr val="lt1"/>
                  </a:solidFill>
                </a:defRPr>
              </a:lvl5pPr>
              <a:lvl6pPr>
                <a:defRPr sz="2400">
                  <a:solidFill>
                    <a:schemeClr val="lt1"/>
                  </a:solidFill>
                </a:defRPr>
              </a:lvl6pPr>
              <a:lvl7pPr>
                <a:defRPr sz="2400">
                  <a:solidFill>
                    <a:schemeClr val="lt1"/>
                  </a:solidFill>
                </a:defRPr>
              </a:lvl7pPr>
              <a:lvl8pPr>
                <a:defRPr sz="2400">
                  <a:solidFill>
                    <a:schemeClr val="lt1"/>
                  </a:solidFill>
                </a:defRPr>
              </a:lvl8pPr>
              <a:lvl9pPr>
                <a:defRPr sz="2400">
                  <a:solidFill>
                    <a:schemeClr val="lt1"/>
                  </a:solidFill>
                </a:defRPr>
              </a:lvl9pPr>
            </a:lstStyle>
            <a:p>
              <a:pPr marL="84137" algn="ctr" defTabSz="913806">
                <a:defRPr/>
              </a:pPr>
              <a:r>
                <a:rPr lang="en-GB" sz="1200" kern="0">
                  <a:ea typeface="ＭＳ Ｐゴシック" charset="0"/>
                  <a:cs typeface="Arial" panose="020B0604020202020204" pitchFamily="34" charset="0"/>
                </a:rPr>
                <a:t>500 mg: Cycle 1, Days 1 &amp; 15; then every 4 weeks</a:t>
              </a:r>
              <a:endParaRPr lang="en-GB" sz="1100" kern="0">
                <a:ea typeface="ＭＳ Ｐゴシック" charset="0"/>
                <a:cs typeface="Arial" panose="020B0604020202020204" pitchFamily="34" charset="0"/>
              </a:endParaRPr>
            </a:p>
          </p:txBody>
        </p:sp>
        <p:sp>
          <p:nvSpPr>
            <p:cNvPr id="100" name="Rectangle 3">
              <a:extLst>
                <a:ext uri="{FF2B5EF4-FFF2-40B4-BE49-F238E27FC236}">
                  <a16:creationId xmlns:a16="http://schemas.microsoft.com/office/drawing/2014/main" id="{C1E783EC-04FA-33FA-14B5-0AD8C8FAD756}"/>
                </a:ext>
              </a:extLst>
            </p:cNvPr>
            <p:cNvSpPr/>
            <p:nvPr/>
          </p:nvSpPr>
          <p:spPr bwMode="auto">
            <a:xfrm rot="16200000">
              <a:off x="4989069" y="4360414"/>
              <a:ext cx="669713" cy="1278809"/>
            </a:xfrm>
            <a:prstGeom prst="round2SameRect">
              <a:avLst>
                <a:gd name="adj1" fmla="val 0"/>
                <a:gd name="adj2" fmla="val 0"/>
              </a:avLst>
            </a:prstGeom>
            <a:solidFill>
              <a:srgbClr val="595959"/>
            </a:solidFill>
            <a:ln w="12700" cap="flat" cmpd="sng" algn="ctr">
              <a:noFill/>
              <a:prstDash val="solid"/>
              <a:miter lim="800000"/>
            </a:ln>
            <a:effectLst/>
          </p:spPr>
          <p:txBody>
            <a:bodyPr vert="vert" lIns="90000" tIns="144000" rIns="90000" anchor="ctr"/>
            <a:lstStyle>
              <a:defPPr>
                <a:defRPr lang="en-GB"/>
              </a:defPPr>
              <a:lvl1pPr algn="l" rtl="0" fontAlgn="base">
                <a:spcBef>
                  <a:spcPct val="0"/>
                </a:spcBef>
                <a:spcAft>
                  <a:spcPct val="0"/>
                </a:spcAft>
                <a:defRPr sz="2400" kern="1200">
                  <a:solidFill>
                    <a:schemeClr val="lt1"/>
                  </a:solidFill>
                  <a:latin typeface="+mn-lt"/>
                  <a:ea typeface="+mn-ea"/>
                  <a:cs typeface="+mn-cs"/>
                </a:defRPr>
              </a:lvl1pPr>
              <a:lvl2pPr marL="457200" algn="l" rtl="0" fontAlgn="base">
                <a:spcBef>
                  <a:spcPct val="0"/>
                </a:spcBef>
                <a:spcAft>
                  <a:spcPct val="0"/>
                </a:spcAft>
                <a:defRPr sz="2400" kern="1200">
                  <a:solidFill>
                    <a:schemeClr val="lt1"/>
                  </a:solidFill>
                  <a:latin typeface="+mn-lt"/>
                  <a:ea typeface="+mn-ea"/>
                  <a:cs typeface="+mn-cs"/>
                </a:defRPr>
              </a:lvl2pPr>
              <a:lvl3pPr marL="914400" algn="l" rtl="0" fontAlgn="base">
                <a:spcBef>
                  <a:spcPct val="0"/>
                </a:spcBef>
                <a:spcAft>
                  <a:spcPct val="0"/>
                </a:spcAft>
                <a:defRPr sz="2400" kern="1200">
                  <a:solidFill>
                    <a:schemeClr val="lt1"/>
                  </a:solidFill>
                  <a:latin typeface="+mn-lt"/>
                  <a:ea typeface="+mn-ea"/>
                  <a:cs typeface="+mn-cs"/>
                </a:defRPr>
              </a:lvl3pPr>
              <a:lvl4pPr marL="1371600" algn="l" rtl="0" fontAlgn="base">
                <a:spcBef>
                  <a:spcPct val="0"/>
                </a:spcBef>
                <a:spcAft>
                  <a:spcPct val="0"/>
                </a:spcAft>
                <a:defRPr sz="2400" kern="1200">
                  <a:solidFill>
                    <a:schemeClr val="lt1"/>
                  </a:solidFill>
                  <a:latin typeface="+mn-lt"/>
                  <a:ea typeface="+mn-ea"/>
                  <a:cs typeface="+mn-cs"/>
                </a:defRPr>
              </a:lvl4pPr>
              <a:lvl5pPr marL="1828800" algn="l" rtl="0" fontAlgn="base">
                <a:spcBef>
                  <a:spcPct val="0"/>
                </a:spcBef>
                <a:spcAft>
                  <a:spcPct val="0"/>
                </a:spcAft>
                <a:defRPr sz="2400" kern="1200">
                  <a:solidFill>
                    <a:schemeClr val="lt1"/>
                  </a:solidFill>
                  <a:latin typeface="+mn-lt"/>
                  <a:ea typeface="+mn-ea"/>
                  <a:cs typeface="+mn-cs"/>
                </a:defRPr>
              </a:lvl5pPr>
              <a:lvl6pPr marL="2286000" algn="l" defTabSz="914400" rtl="0" eaLnBrk="1" latinLnBrk="0" hangingPunct="1">
                <a:defRPr sz="2400" kern="1200">
                  <a:solidFill>
                    <a:schemeClr val="lt1"/>
                  </a:solidFill>
                  <a:latin typeface="+mn-lt"/>
                  <a:ea typeface="+mn-ea"/>
                  <a:cs typeface="+mn-cs"/>
                </a:defRPr>
              </a:lvl6pPr>
              <a:lvl7pPr marL="2743200" algn="l" defTabSz="914400" rtl="0" eaLnBrk="1" latinLnBrk="0" hangingPunct="1">
                <a:defRPr sz="2400" kern="1200">
                  <a:solidFill>
                    <a:schemeClr val="lt1"/>
                  </a:solidFill>
                  <a:latin typeface="+mn-lt"/>
                  <a:ea typeface="+mn-ea"/>
                  <a:cs typeface="+mn-cs"/>
                </a:defRPr>
              </a:lvl7pPr>
              <a:lvl8pPr marL="3200400" algn="l" defTabSz="914400" rtl="0" eaLnBrk="1" latinLnBrk="0" hangingPunct="1">
                <a:defRPr sz="2400" kern="1200">
                  <a:solidFill>
                    <a:schemeClr val="lt1"/>
                  </a:solidFill>
                  <a:latin typeface="+mn-lt"/>
                  <a:ea typeface="+mn-ea"/>
                  <a:cs typeface="+mn-cs"/>
                </a:defRPr>
              </a:lvl8pPr>
              <a:lvl9pPr marL="3657600" algn="l" defTabSz="914400" rtl="0" eaLnBrk="1" latinLnBrk="0" hangingPunct="1">
                <a:defRPr sz="2400" kern="1200">
                  <a:solidFill>
                    <a:schemeClr val="lt1"/>
                  </a:solidFill>
                  <a:latin typeface="+mn-lt"/>
                  <a:ea typeface="+mn-ea"/>
                  <a:cs typeface="+mn-cs"/>
                </a:defRPr>
              </a:lvl9pPr>
            </a:lstStyle>
            <a:p>
              <a:pPr defTabSz="913806">
                <a:lnSpc>
                  <a:spcPct val="90000"/>
                </a:lnSpc>
                <a:spcAft>
                  <a:spcPts val="600"/>
                </a:spcAft>
                <a:defRPr/>
              </a:pPr>
              <a:r>
                <a:rPr lang="en-GB" sz="1400" b="1" dirty="0">
                  <a:solidFill>
                    <a:srgbClr val="FFFFFF"/>
                  </a:solidFill>
                  <a:latin typeface="Arial" panose="020B0604020202020204" pitchFamily="34" charset="0"/>
                  <a:ea typeface="Arial" charset="0"/>
                  <a:cs typeface="Arial" panose="020B0604020202020204" pitchFamily="34" charset="0"/>
                </a:rPr>
                <a:t>Fulvestrant</a:t>
              </a:r>
              <a:endParaRPr lang="en-GB" sz="1400" b="1" baseline="30000" dirty="0">
                <a:solidFill>
                  <a:srgbClr val="FFFFFF"/>
                </a:solidFill>
                <a:latin typeface="Arial" panose="020B0604020202020204" pitchFamily="34" charset="0"/>
                <a:ea typeface="Arial" charset="0"/>
                <a:cs typeface="Arial" panose="020B0604020202020204" pitchFamily="34" charset="0"/>
              </a:endParaRPr>
            </a:p>
          </p:txBody>
        </p:sp>
      </p:grpSp>
      <p:sp>
        <p:nvSpPr>
          <p:cNvPr id="101" name="Rectangle: Rounded Corners 100">
            <a:extLst>
              <a:ext uri="{FF2B5EF4-FFF2-40B4-BE49-F238E27FC236}">
                <a16:creationId xmlns:a16="http://schemas.microsoft.com/office/drawing/2014/main" id="{4470347E-6D49-B68A-659C-EBE5C21831DB}"/>
              </a:ext>
            </a:extLst>
          </p:cNvPr>
          <p:cNvSpPr>
            <a:spLocks noChangeAspect="1"/>
          </p:cNvSpPr>
          <p:nvPr/>
        </p:nvSpPr>
        <p:spPr>
          <a:xfrm>
            <a:off x="4164514" y="3231470"/>
            <a:ext cx="738895" cy="738895"/>
          </a:xfrm>
          <a:prstGeom prst="roundRect">
            <a:avLst>
              <a:gd name="adj" fmla="val 50000"/>
            </a:avLst>
          </a:prstGeom>
          <a:solidFill>
            <a:schemeClr val="accent1"/>
          </a:solidFill>
          <a:ln w="6350" cap="flat" cmpd="sng" algn="ctr">
            <a:solidFill>
              <a:srgbClr val="003865"/>
            </a:solidFill>
            <a:prstDash val="solid"/>
            <a:miter lim="800000"/>
          </a:ln>
          <a:effectLst/>
        </p:spPr>
        <p:txBody>
          <a:bodyPr wrap="square" lIns="0" tIns="0" rIns="0" bIns="0" rtlCol="0" anchor="ctr">
            <a:noAutofit/>
          </a:bodyPr>
          <a:lstStyle/>
          <a:p>
            <a:pPr algn="ctr" defTabSz="914377">
              <a:lnSpc>
                <a:spcPct val="90000"/>
              </a:lnSpc>
              <a:defRPr/>
            </a:pPr>
            <a:r>
              <a:rPr lang="en-GB" sz="1100" b="1" kern="0">
                <a:solidFill>
                  <a:srgbClr val="FFFFFF"/>
                </a:solidFill>
                <a:latin typeface="Arial" panose="020B0604020202020204" pitchFamily="34" charset="0"/>
                <a:ea typeface="ＭＳ Ｐゴシック" charset="0"/>
                <a:cs typeface="Arial" panose="020B0604020202020204" pitchFamily="34" charset="0"/>
              </a:rPr>
              <a:t>R1:1</a:t>
            </a:r>
            <a:br>
              <a:rPr lang="en-GB" sz="1200" b="1" kern="0">
                <a:solidFill>
                  <a:srgbClr val="FFFFFF"/>
                </a:solidFill>
                <a:latin typeface="Arial" panose="020B0604020202020204" pitchFamily="34" charset="0"/>
                <a:ea typeface="ＭＳ Ｐゴシック" charset="0"/>
                <a:cs typeface="Arial" panose="020B0604020202020204" pitchFamily="34" charset="0"/>
              </a:rPr>
            </a:br>
            <a:r>
              <a:rPr lang="en-GB" sz="1050" b="1" kern="0">
                <a:solidFill>
                  <a:srgbClr val="FFFFFF"/>
                </a:solidFill>
                <a:latin typeface="Arial" panose="020B0604020202020204" pitchFamily="34" charset="0"/>
                <a:ea typeface="ＭＳ Ｐゴシック" charset="0"/>
                <a:cs typeface="Arial" panose="020B0604020202020204" pitchFamily="34" charset="0"/>
              </a:rPr>
              <a:t>(N=708)</a:t>
            </a:r>
            <a:endParaRPr lang="en-GB" sz="1200" b="1" kern="0">
              <a:solidFill>
                <a:srgbClr val="FFFFFF"/>
              </a:solidFill>
              <a:latin typeface="Arial" panose="020B0604020202020204" pitchFamily="34" charset="0"/>
              <a:ea typeface="ＭＳ Ｐゴシック" charset="0"/>
              <a:cs typeface="Arial" panose="020B0604020202020204" pitchFamily="34" charset="0"/>
            </a:endParaRPr>
          </a:p>
        </p:txBody>
      </p:sp>
      <p:sp>
        <p:nvSpPr>
          <p:cNvPr id="115" name="TextBox 114">
            <a:extLst>
              <a:ext uri="{FF2B5EF4-FFF2-40B4-BE49-F238E27FC236}">
                <a16:creationId xmlns:a16="http://schemas.microsoft.com/office/drawing/2014/main" id="{3634BC80-AC66-47BE-FAD0-AA9756B42922}"/>
              </a:ext>
            </a:extLst>
          </p:cNvPr>
          <p:cNvSpPr txBox="1"/>
          <p:nvPr/>
        </p:nvSpPr>
        <p:spPr>
          <a:xfrm>
            <a:off x="623051" y="923549"/>
            <a:ext cx="11545655" cy="369332"/>
          </a:xfrm>
          <a:prstGeom prst="rect">
            <a:avLst/>
          </a:prstGeom>
          <a:noFill/>
        </p:spPr>
        <p:txBody>
          <a:bodyPr wrap="square">
            <a:spAutoFit/>
          </a:bodyPr>
          <a:lstStyle/>
          <a:p>
            <a:pPr defTabSz="914377">
              <a:defRPr/>
            </a:pPr>
            <a:r>
              <a:rPr lang="en-US" b="1" dirty="0">
                <a:solidFill>
                  <a:schemeClr val="accent3"/>
                </a:solidFill>
                <a:latin typeface="Arial" panose="020B0604020202020204" pitchFamily="34" charset="0"/>
                <a:ea typeface="ＭＳ Ｐゴシック" charset="0"/>
              </a:rPr>
              <a:t>Phase III, randomized, double-blind, placebo-controlled study (NCT04305496)</a:t>
            </a:r>
          </a:p>
        </p:txBody>
      </p:sp>
      <p:sp>
        <p:nvSpPr>
          <p:cNvPr id="16" name="Rectangle: Rounded Corners 50">
            <a:extLst>
              <a:ext uri="{FF2B5EF4-FFF2-40B4-BE49-F238E27FC236}">
                <a16:creationId xmlns:a16="http://schemas.microsoft.com/office/drawing/2014/main" id="{F4ADDB44-F49A-1347-AC43-1E2024336816}"/>
              </a:ext>
            </a:extLst>
          </p:cNvPr>
          <p:cNvSpPr/>
          <p:nvPr/>
        </p:nvSpPr>
        <p:spPr>
          <a:xfrm>
            <a:off x="8710549" y="3255693"/>
            <a:ext cx="3102267" cy="2333691"/>
          </a:xfrm>
          <a:prstGeom prst="roundRect">
            <a:avLst>
              <a:gd name="adj" fmla="val 0"/>
            </a:avLst>
          </a:prstGeom>
          <a:solidFill>
            <a:srgbClr val="FFFFFF">
              <a:lumMod val="95000"/>
            </a:srgbClr>
          </a:solidFill>
          <a:ln w="6350" cap="flat" cmpd="sng" algn="ctr">
            <a:noFill/>
            <a:prstDash val="solid"/>
            <a:miter lim="800000"/>
          </a:ln>
          <a:effectLst/>
        </p:spPr>
        <p:txBody>
          <a:bodyPr rtlCol="0" anchor="ctr"/>
          <a:lstStyle/>
          <a:p>
            <a:pPr defTabSz="457167">
              <a:defRPr/>
            </a:pPr>
            <a:endParaRPr lang="en-GB" sz="1200" kern="0">
              <a:solidFill>
                <a:srgbClr val="000000"/>
              </a:solidFill>
              <a:latin typeface="Arial" panose="020B0604020202020204" pitchFamily="34" charset="0"/>
              <a:ea typeface="ＭＳ Ｐゴシック" charset="0"/>
              <a:cs typeface="Arial" panose="020B0604020202020204" pitchFamily="34" charset="0"/>
            </a:endParaRPr>
          </a:p>
        </p:txBody>
      </p:sp>
      <p:sp>
        <p:nvSpPr>
          <p:cNvPr id="17" name="Rectangle: Rounded Corners 50">
            <a:extLst>
              <a:ext uri="{FF2B5EF4-FFF2-40B4-BE49-F238E27FC236}">
                <a16:creationId xmlns:a16="http://schemas.microsoft.com/office/drawing/2014/main" id="{AA49A9E8-5D8A-A0AE-17CD-ACA88BEE14E1}"/>
              </a:ext>
            </a:extLst>
          </p:cNvPr>
          <p:cNvSpPr/>
          <p:nvPr/>
        </p:nvSpPr>
        <p:spPr>
          <a:xfrm>
            <a:off x="8710549" y="1572031"/>
            <a:ext cx="3102267" cy="1553627"/>
          </a:xfrm>
          <a:prstGeom prst="roundRect">
            <a:avLst>
              <a:gd name="adj" fmla="val 0"/>
            </a:avLst>
          </a:prstGeom>
          <a:solidFill>
            <a:srgbClr val="FFFFFF">
              <a:lumMod val="95000"/>
            </a:srgbClr>
          </a:solidFill>
          <a:ln w="6350" cap="flat" cmpd="sng" algn="ctr">
            <a:noFill/>
            <a:prstDash val="solid"/>
            <a:miter lim="800000"/>
          </a:ln>
          <a:effectLst/>
        </p:spPr>
        <p:txBody>
          <a:bodyPr rtlCol="0" anchor="ctr"/>
          <a:lstStyle/>
          <a:p>
            <a:pPr defTabSz="457167">
              <a:defRPr/>
            </a:pPr>
            <a:endParaRPr lang="en-GB" sz="1200" kern="0">
              <a:solidFill>
                <a:srgbClr val="000000"/>
              </a:solidFill>
              <a:latin typeface="Arial" panose="020B0604020202020204" pitchFamily="34" charset="0"/>
              <a:ea typeface="ＭＳ Ｐゴシック" charset="0"/>
              <a:cs typeface="Arial" panose="020B0604020202020204" pitchFamily="34" charset="0"/>
            </a:endParaRPr>
          </a:p>
        </p:txBody>
      </p:sp>
      <p:sp>
        <p:nvSpPr>
          <p:cNvPr id="18" name="Rectangle: Rounded Corners 45">
            <a:extLst>
              <a:ext uri="{FF2B5EF4-FFF2-40B4-BE49-F238E27FC236}">
                <a16:creationId xmlns:a16="http://schemas.microsoft.com/office/drawing/2014/main" id="{CA864C66-0AA0-3449-AE9D-446128A4C166}"/>
              </a:ext>
            </a:extLst>
          </p:cNvPr>
          <p:cNvSpPr/>
          <p:nvPr/>
        </p:nvSpPr>
        <p:spPr>
          <a:xfrm>
            <a:off x="8841297" y="1632444"/>
            <a:ext cx="2858511" cy="307777"/>
          </a:xfrm>
          <a:prstGeom prst="rect">
            <a:avLst/>
          </a:prstGeom>
          <a:noFill/>
          <a:ln w="6350" cap="flat" cmpd="sng" algn="ctr">
            <a:noFill/>
            <a:prstDash val="solid"/>
            <a:miter lim="800000"/>
          </a:ln>
          <a:effectLst/>
        </p:spPr>
        <p:txBody>
          <a:bodyPr wrap="square" rtlCol="0" anchor="ctr">
            <a:spAutoFit/>
          </a:bodyPr>
          <a:lstStyle/>
          <a:p>
            <a:pPr defTabSz="457167">
              <a:defRPr/>
            </a:pPr>
            <a:r>
              <a:rPr lang="en-GB" sz="1400" b="1" kern="0">
                <a:solidFill>
                  <a:srgbClr val="830051"/>
                </a:solidFill>
                <a:latin typeface="Arial" panose="020B0604020202020204" pitchFamily="34" charset="0"/>
                <a:ea typeface="ＭＳ Ｐゴシック" charset="0"/>
                <a:cs typeface="Arial" panose="020B0604020202020204" pitchFamily="34" charset="0"/>
              </a:rPr>
              <a:t>Dual primary endpoints</a:t>
            </a:r>
            <a:endParaRPr lang="en-GB" sz="1400" b="1" kern="0" baseline="30000">
              <a:solidFill>
                <a:srgbClr val="830051"/>
              </a:solidFill>
              <a:latin typeface="Arial" panose="020B0604020202020204" pitchFamily="34" charset="0"/>
              <a:ea typeface="ＭＳ Ｐゴシック" charset="0"/>
              <a:cs typeface="Arial" panose="020B0604020202020204" pitchFamily="34" charset="0"/>
            </a:endParaRPr>
          </a:p>
        </p:txBody>
      </p:sp>
      <p:sp>
        <p:nvSpPr>
          <p:cNvPr id="19" name="Rectangle: Rounded Corners 46">
            <a:extLst>
              <a:ext uri="{FF2B5EF4-FFF2-40B4-BE49-F238E27FC236}">
                <a16:creationId xmlns:a16="http://schemas.microsoft.com/office/drawing/2014/main" id="{700269D2-BB21-16CB-C1ED-624D7D201DA3}"/>
              </a:ext>
            </a:extLst>
          </p:cNvPr>
          <p:cNvSpPr/>
          <p:nvPr/>
        </p:nvSpPr>
        <p:spPr>
          <a:xfrm>
            <a:off x="8841296" y="3366446"/>
            <a:ext cx="3091603" cy="523220"/>
          </a:xfrm>
          <a:prstGeom prst="rect">
            <a:avLst/>
          </a:prstGeom>
          <a:noFill/>
          <a:ln w="6350" cap="flat" cmpd="sng" algn="ctr">
            <a:noFill/>
            <a:prstDash val="solid"/>
            <a:miter lim="800000"/>
          </a:ln>
          <a:effectLst/>
        </p:spPr>
        <p:txBody>
          <a:bodyPr wrap="square" rtlCol="0" anchor="ctr">
            <a:spAutoFit/>
          </a:bodyPr>
          <a:lstStyle/>
          <a:p>
            <a:pPr defTabSz="457167">
              <a:defRPr/>
            </a:pPr>
            <a:r>
              <a:rPr lang="en-GB" sz="1400" b="1" kern="0" err="1">
                <a:solidFill>
                  <a:srgbClr val="830051"/>
                </a:solidFill>
                <a:latin typeface="Arial" panose="020B0604020202020204" pitchFamily="34" charset="0"/>
                <a:ea typeface="ＭＳ Ｐゴシック" charset="0"/>
                <a:cs typeface="Arial" panose="020B0604020202020204" pitchFamily="34" charset="0"/>
              </a:rPr>
              <a:t>Preplanned</a:t>
            </a:r>
            <a:r>
              <a:rPr lang="en-GB" sz="1400" b="1" kern="0">
                <a:solidFill>
                  <a:srgbClr val="830051"/>
                </a:solidFill>
                <a:latin typeface="Arial" panose="020B0604020202020204" pitchFamily="34" charset="0"/>
                <a:ea typeface="ＭＳ Ｐゴシック" charset="0"/>
                <a:cs typeface="Arial" panose="020B0604020202020204" pitchFamily="34" charset="0"/>
              </a:rPr>
              <a:t> exploratory PFS analyses </a:t>
            </a:r>
            <a:endParaRPr lang="en-GB" sz="1400" b="1" kern="0" baseline="30000">
              <a:solidFill>
                <a:srgbClr val="830051"/>
              </a:solidFill>
              <a:latin typeface="Arial" panose="020B0604020202020204" pitchFamily="34" charset="0"/>
              <a:ea typeface="ＭＳ Ｐゴシック" charset="0"/>
              <a:cs typeface="Arial" panose="020B0604020202020204" pitchFamily="34" charset="0"/>
            </a:endParaRPr>
          </a:p>
        </p:txBody>
      </p:sp>
      <p:sp>
        <p:nvSpPr>
          <p:cNvPr id="20" name="Rectangle 19">
            <a:extLst>
              <a:ext uri="{FF2B5EF4-FFF2-40B4-BE49-F238E27FC236}">
                <a16:creationId xmlns:a16="http://schemas.microsoft.com/office/drawing/2014/main" id="{836F86CC-8DF4-B66F-B261-903EF77F1B49}"/>
              </a:ext>
            </a:extLst>
          </p:cNvPr>
          <p:cNvSpPr/>
          <p:nvPr/>
        </p:nvSpPr>
        <p:spPr>
          <a:xfrm>
            <a:off x="8859788" y="1916055"/>
            <a:ext cx="2970765" cy="1015663"/>
          </a:xfrm>
          <a:prstGeom prst="rect">
            <a:avLst/>
          </a:prstGeom>
        </p:spPr>
        <p:txBody>
          <a:bodyPr wrap="square">
            <a:spAutoFit/>
          </a:bodyPr>
          <a:lstStyle/>
          <a:p>
            <a:pPr defTabSz="457167">
              <a:defRPr/>
            </a:pPr>
            <a:r>
              <a:rPr lang="en-GB" sz="1200" b="1" dirty="0">
                <a:latin typeface="Arial" panose="020B0604020202020204" pitchFamily="34" charset="0"/>
                <a:ea typeface="ＭＳ Ｐゴシック" charset="0"/>
                <a:cs typeface="Arial" panose="020B0604020202020204" pitchFamily="34" charset="0"/>
              </a:rPr>
              <a:t>PFS by investigator assessment</a:t>
            </a:r>
          </a:p>
          <a:p>
            <a:pPr marL="134935" indent="-134935" defTabSz="457167">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Overall population</a:t>
            </a:r>
          </a:p>
          <a:p>
            <a:pPr marL="134935" indent="-134935" defTabSz="457167">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AKT pathway-altered tumours </a:t>
            </a:r>
            <a:br>
              <a:rPr lang="en-GB" sz="1200" dirty="0">
                <a:latin typeface="Arial" panose="020B0604020202020204" pitchFamily="34" charset="0"/>
                <a:ea typeface="ＭＳ Ｐゴシック" charset="0"/>
                <a:cs typeface="Arial" panose="020B0604020202020204" pitchFamily="34" charset="0"/>
              </a:rPr>
            </a:br>
            <a:r>
              <a:rPr lang="en-GB" sz="1200" dirty="0">
                <a:latin typeface="Arial" panose="020B0604020202020204" pitchFamily="34" charset="0"/>
                <a:ea typeface="ＭＳ Ｐゴシック" charset="0"/>
                <a:cs typeface="Arial" panose="020B0604020202020204" pitchFamily="34" charset="0"/>
              </a:rPr>
              <a:t>(≥1 qualifying </a:t>
            </a:r>
            <a:r>
              <a:rPr lang="en-GB" sz="1200" i="1" dirty="0">
                <a:latin typeface="Arial" panose="020B0604020202020204" pitchFamily="34" charset="0"/>
                <a:ea typeface="ＭＳ Ｐゴシック" charset="0"/>
                <a:cs typeface="Arial" panose="020B0604020202020204" pitchFamily="34" charset="0"/>
              </a:rPr>
              <a:t>PIK3CA, AKT1</a:t>
            </a:r>
            <a:r>
              <a:rPr lang="en-GB" sz="1200" dirty="0">
                <a:latin typeface="Arial" panose="020B0604020202020204" pitchFamily="34" charset="0"/>
                <a:ea typeface="ＭＳ Ｐゴシック" charset="0"/>
                <a:cs typeface="Arial" panose="020B0604020202020204" pitchFamily="34" charset="0"/>
              </a:rPr>
              <a:t>, or </a:t>
            </a:r>
            <a:r>
              <a:rPr lang="en-GB" sz="1200" i="1" dirty="0">
                <a:latin typeface="Arial" panose="020B0604020202020204" pitchFamily="34" charset="0"/>
                <a:ea typeface="ＭＳ Ｐゴシック" charset="0"/>
                <a:cs typeface="Arial" panose="020B0604020202020204" pitchFamily="34" charset="0"/>
              </a:rPr>
              <a:t>PTEN</a:t>
            </a:r>
            <a:r>
              <a:rPr lang="en-GB" sz="1200" dirty="0">
                <a:latin typeface="Arial" panose="020B0604020202020204" pitchFamily="34" charset="0"/>
                <a:ea typeface="ＭＳ Ｐゴシック" charset="0"/>
                <a:cs typeface="Arial" panose="020B0604020202020204" pitchFamily="34" charset="0"/>
              </a:rPr>
              <a:t> alteration)</a:t>
            </a:r>
          </a:p>
        </p:txBody>
      </p:sp>
      <p:sp>
        <p:nvSpPr>
          <p:cNvPr id="21" name="Rectangle 20">
            <a:extLst>
              <a:ext uri="{FF2B5EF4-FFF2-40B4-BE49-F238E27FC236}">
                <a16:creationId xmlns:a16="http://schemas.microsoft.com/office/drawing/2014/main" id="{B306F0F7-0D2E-48FE-2D11-F757C2835D9D}"/>
              </a:ext>
            </a:extLst>
          </p:cNvPr>
          <p:cNvSpPr/>
          <p:nvPr/>
        </p:nvSpPr>
        <p:spPr>
          <a:xfrm>
            <a:off x="8841297" y="3978989"/>
            <a:ext cx="2909697" cy="1384995"/>
          </a:xfrm>
          <a:prstGeom prst="rect">
            <a:avLst/>
          </a:prstGeom>
        </p:spPr>
        <p:txBody>
          <a:bodyPr wrap="square">
            <a:spAutoFit/>
          </a:bodyPr>
          <a:lstStyle/>
          <a:p>
            <a:pPr defTabSz="457167">
              <a:defRPr/>
            </a:pPr>
            <a:r>
              <a:rPr lang="en-GB" sz="1200" b="1" dirty="0">
                <a:latin typeface="Arial" panose="020B0604020202020204" pitchFamily="34" charset="0"/>
                <a:ea typeface="ＭＳ Ｐゴシック" charset="0"/>
                <a:cs typeface="Arial" panose="020B0604020202020204" pitchFamily="34" charset="0"/>
              </a:rPr>
              <a:t>Subgroups: prior use of CDK4/6 inhibitor (yes/no), prior chemotherapy for ABC (yes/no) and presence of liver metastases at baseline (yes/no)</a:t>
            </a:r>
          </a:p>
          <a:p>
            <a:pPr marL="134935" indent="-134935" defTabSz="457167">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Overall</a:t>
            </a:r>
          </a:p>
          <a:p>
            <a:pPr marL="134935" indent="-134935" defTabSz="457167">
              <a:buFont typeface="Arial" panose="020B0604020202020204" pitchFamily="34" charset="0"/>
              <a:buChar char="•"/>
              <a:defRPr/>
            </a:pPr>
            <a:r>
              <a:rPr lang="en-GB" sz="1200" dirty="0">
                <a:latin typeface="Arial" panose="020B0604020202020204" pitchFamily="34" charset="0"/>
                <a:ea typeface="ＭＳ Ｐゴシック" charset="0"/>
                <a:cs typeface="Arial" panose="020B0604020202020204" pitchFamily="34" charset="0"/>
              </a:rPr>
              <a:t>AKT pathway-altered tumours</a:t>
            </a:r>
          </a:p>
        </p:txBody>
      </p:sp>
    </p:spTree>
    <p:extLst>
      <p:ext uri="{BB962C8B-B14F-4D97-AF65-F5344CB8AC3E}">
        <p14:creationId xmlns:p14="http://schemas.microsoft.com/office/powerpoint/2010/main" val="129061131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02631A9-957C-47E9-B60D-EF174D5582EA}"/>
              </a:ext>
            </a:extLst>
          </p:cNvPr>
          <p:cNvSpPr>
            <a:spLocks noGrp="1"/>
          </p:cNvSpPr>
          <p:nvPr>
            <p:ph type="title"/>
          </p:nvPr>
        </p:nvSpPr>
        <p:spPr>
          <a:xfrm>
            <a:off x="609600" y="164585"/>
            <a:ext cx="9924161" cy="871393"/>
          </a:xfrm>
        </p:spPr>
        <p:txBody>
          <a:bodyPr>
            <a:normAutofit fontScale="90000"/>
          </a:bodyPr>
          <a:lstStyle/>
          <a:p>
            <a:r>
              <a:rPr lang="en-US" dirty="0">
                <a:latin typeface="+mj-lt"/>
                <a:cs typeface="Arial" panose="020B0604020202020204" pitchFamily="34" charset="0"/>
              </a:rPr>
              <a:t>Dual Primary Endpoint: PFS in Overall and AKT Pathway-Altered Populations</a:t>
            </a:r>
            <a:endParaRPr lang="en-US" sz="3200" baseline="30000" dirty="0">
              <a:latin typeface="+mj-lt"/>
              <a:cs typeface="Arial" panose="020B0604020202020204" pitchFamily="34" charset="0"/>
            </a:endParaRPr>
          </a:p>
        </p:txBody>
      </p:sp>
      <p:sp>
        <p:nvSpPr>
          <p:cNvPr id="2" name="TextBox 1">
            <a:extLst>
              <a:ext uri="{FF2B5EF4-FFF2-40B4-BE49-F238E27FC236}">
                <a16:creationId xmlns:a16="http://schemas.microsoft.com/office/drawing/2014/main" id="{8EAF673D-1EF1-CDB3-3B03-279D1B12F150}"/>
              </a:ext>
            </a:extLst>
          </p:cNvPr>
          <p:cNvSpPr txBox="1"/>
          <p:nvPr/>
        </p:nvSpPr>
        <p:spPr>
          <a:xfrm>
            <a:off x="594160" y="944450"/>
            <a:ext cx="8765735" cy="523220"/>
          </a:xfrm>
          <a:prstGeom prst="rect">
            <a:avLst/>
          </a:prstGeom>
          <a:noFill/>
        </p:spPr>
        <p:txBody>
          <a:bodyPr wrap="square">
            <a:spAutoFit/>
          </a:bodyPr>
          <a:lstStyle/>
          <a:p>
            <a:pPr defTabSz="914377">
              <a:defRPr/>
            </a:pPr>
            <a:r>
              <a:rPr lang="en-GB" sz="1400" dirty="0" err="1">
                <a:solidFill>
                  <a:prstClr val="black"/>
                </a:solidFill>
                <a:latin typeface="+mj-lt"/>
                <a:ea typeface="ＭＳ Ｐゴシック" charset="0"/>
              </a:rPr>
              <a:t>Capivasertib</a:t>
            </a:r>
            <a:r>
              <a:rPr lang="en-GB" sz="1400" dirty="0">
                <a:solidFill>
                  <a:prstClr val="black"/>
                </a:solidFill>
                <a:latin typeface="+mj-lt"/>
                <a:ea typeface="ＭＳ Ｐゴシック" charset="0"/>
              </a:rPr>
              <a:t> plus fulvestrant provides a statistically significant and clinically meaningful improvement in PFS in the overall and the AKT pathway-altered populations</a:t>
            </a:r>
          </a:p>
        </p:txBody>
      </p:sp>
      <p:grpSp>
        <p:nvGrpSpPr>
          <p:cNvPr id="30" name="Group 29">
            <a:extLst>
              <a:ext uri="{FF2B5EF4-FFF2-40B4-BE49-F238E27FC236}">
                <a16:creationId xmlns:a16="http://schemas.microsoft.com/office/drawing/2014/main" id="{486D268F-A9E3-59E3-CD96-E7E7627D3DA6}"/>
              </a:ext>
            </a:extLst>
          </p:cNvPr>
          <p:cNvGrpSpPr/>
          <p:nvPr/>
        </p:nvGrpSpPr>
        <p:grpSpPr>
          <a:xfrm>
            <a:off x="6896044" y="4681005"/>
            <a:ext cx="4629245" cy="58171"/>
            <a:chOff x="6930515" y="4738308"/>
            <a:chExt cx="4629245" cy="58170"/>
          </a:xfrm>
        </p:grpSpPr>
        <p:cxnSp>
          <p:nvCxnSpPr>
            <p:cNvPr id="31" name="Straight Connector 30">
              <a:extLst>
                <a:ext uri="{FF2B5EF4-FFF2-40B4-BE49-F238E27FC236}">
                  <a16:creationId xmlns:a16="http://schemas.microsoft.com/office/drawing/2014/main" id="{580C8B34-40DF-7851-D95F-9C616C0D5B2D}"/>
                </a:ext>
              </a:extLst>
            </p:cNvPr>
            <p:cNvCxnSpPr>
              <a:cxnSpLocks/>
            </p:cNvCxnSpPr>
            <p:nvPr/>
          </p:nvCxnSpPr>
          <p:spPr bwMode="auto">
            <a:xfrm>
              <a:off x="6930515" y="4741686"/>
              <a:ext cx="4629245" cy="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C70DD01A-B883-7EB0-043F-9C9C60B8BE89}"/>
                </a:ext>
              </a:extLst>
            </p:cNvPr>
            <p:cNvCxnSpPr>
              <a:cxnSpLocks/>
            </p:cNvCxnSpPr>
            <p:nvPr/>
          </p:nvCxnSpPr>
          <p:spPr bwMode="auto">
            <a:xfrm>
              <a:off x="6987952"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2CF8DBE5-5D57-1553-4979-738276E626FC}"/>
                </a:ext>
              </a:extLst>
            </p:cNvPr>
            <p:cNvCxnSpPr>
              <a:cxnSpLocks/>
            </p:cNvCxnSpPr>
            <p:nvPr/>
          </p:nvCxnSpPr>
          <p:spPr bwMode="auto">
            <a:xfrm>
              <a:off x="733963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8DED9E3-CEA2-44D2-4884-30B5EF825D23}"/>
                </a:ext>
              </a:extLst>
            </p:cNvPr>
            <p:cNvCxnSpPr>
              <a:cxnSpLocks/>
            </p:cNvCxnSpPr>
            <p:nvPr/>
          </p:nvCxnSpPr>
          <p:spPr bwMode="auto">
            <a:xfrm>
              <a:off x="7691308"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B0F4DD54-E07B-33CB-FB48-2C3E7FE625DB}"/>
                </a:ext>
              </a:extLst>
            </p:cNvPr>
            <p:cNvCxnSpPr>
              <a:cxnSpLocks/>
            </p:cNvCxnSpPr>
            <p:nvPr/>
          </p:nvCxnSpPr>
          <p:spPr bwMode="auto">
            <a:xfrm>
              <a:off x="8042986"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0B6DC160-1564-C716-004D-110B6BD53F49}"/>
                </a:ext>
              </a:extLst>
            </p:cNvPr>
            <p:cNvCxnSpPr>
              <a:cxnSpLocks/>
            </p:cNvCxnSpPr>
            <p:nvPr/>
          </p:nvCxnSpPr>
          <p:spPr bwMode="auto">
            <a:xfrm>
              <a:off x="8394664"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A7BACF6-3EAA-01DE-C2C3-FB1036FE3BC6}"/>
                </a:ext>
              </a:extLst>
            </p:cNvPr>
            <p:cNvCxnSpPr>
              <a:cxnSpLocks/>
            </p:cNvCxnSpPr>
            <p:nvPr/>
          </p:nvCxnSpPr>
          <p:spPr bwMode="auto">
            <a:xfrm>
              <a:off x="909802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A1C835FC-419C-6DEA-5E0D-2C2E2B6F5BCF}"/>
                </a:ext>
              </a:extLst>
            </p:cNvPr>
            <p:cNvCxnSpPr>
              <a:cxnSpLocks/>
            </p:cNvCxnSpPr>
            <p:nvPr/>
          </p:nvCxnSpPr>
          <p:spPr bwMode="auto">
            <a:xfrm>
              <a:off x="8746342"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5D4BCFF-069A-E1D5-DDA8-522CE4C518DF}"/>
                </a:ext>
              </a:extLst>
            </p:cNvPr>
            <p:cNvCxnSpPr>
              <a:cxnSpLocks/>
            </p:cNvCxnSpPr>
            <p:nvPr/>
          </p:nvCxnSpPr>
          <p:spPr bwMode="auto">
            <a:xfrm>
              <a:off x="9449698"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AAF83ED7-0187-C46A-ECC0-B8EBC32CC8A1}"/>
                </a:ext>
              </a:extLst>
            </p:cNvPr>
            <p:cNvCxnSpPr>
              <a:cxnSpLocks/>
            </p:cNvCxnSpPr>
            <p:nvPr/>
          </p:nvCxnSpPr>
          <p:spPr bwMode="auto">
            <a:xfrm>
              <a:off x="10153054"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F82CCDE2-04AD-AD34-EC03-D093350E1943}"/>
                </a:ext>
              </a:extLst>
            </p:cNvPr>
            <p:cNvCxnSpPr>
              <a:cxnSpLocks/>
            </p:cNvCxnSpPr>
            <p:nvPr/>
          </p:nvCxnSpPr>
          <p:spPr bwMode="auto">
            <a:xfrm>
              <a:off x="1085641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14A55482-7467-4D7C-AFDF-3DEE90A8A483}"/>
                </a:ext>
              </a:extLst>
            </p:cNvPr>
            <p:cNvCxnSpPr>
              <a:cxnSpLocks/>
            </p:cNvCxnSpPr>
            <p:nvPr/>
          </p:nvCxnSpPr>
          <p:spPr bwMode="auto">
            <a:xfrm>
              <a:off x="9801376"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BDD2C14-4A43-4450-91C2-486D09FA4313}"/>
                </a:ext>
              </a:extLst>
            </p:cNvPr>
            <p:cNvCxnSpPr>
              <a:cxnSpLocks/>
            </p:cNvCxnSpPr>
            <p:nvPr/>
          </p:nvCxnSpPr>
          <p:spPr bwMode="auto">
            <a:xfrm>
              <a:off x="10504732"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31B099F1-B995-6EDE-AB01-65B05D4B18F6}"/>
                </a:ext>
              </a:extLst>
            </p:cNvPr>
            <p:cNvCxnSpPr>
              <a:cxnSpLocks/>
            </p:cNvCxnSpPr>
            <p:nvPr/>
          </p:nvCxnSpPr>
          <p:spPr bwMode="auto">
            <a:xfrm>
              <a:off x="1155976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A6E838CC-C23E-EA12-B448-09F616EB4036}"/>
                </a:ext>
              </a:extLst>
            </p:cNvPr>
            <p:cNvCxnSpPr>
              <a:cxnSpLocks/>
            </p:cNvCxnSpPr>
            <p:nvPr/>
          </p:nvCxnSpPr>
          <p:spPr bwMode="auto">
            <a:xfrm>
              <a:off x="11208088"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3E9FE870-29B5-DC58-84A0-37ED41AC3D9D}"/>
              </a:ext>
            </a:extLst>
          </p:cNvPr>
          <p:cNvGrpSpPr/>
          <p:nvPr/>
        </p:nvGrpSpPr>
        <p:grpSpPr>
          <a:xfrm>
            <a:off x="1279507" y="4681005"/>
            <a:ext cx="4629245" cy="58171"/>
            <a:chOff x="6930515" y="4738308"/>
            <a:chExt cx="4629245" cy="58170"/>
          </a:xfrm>
        </p:grpSpPr>
        <p:cxnSp>
          <p:nvCxnSpPr>
            <p:cNvPr id="47" name="Straight Connector 46">
              <a:extLst>
                <a:ext uri="{FF2B5EF4-FFF2-40B4-BE49-F238E27FC236}">
                  <a16:creationId xmlns:a16="http://schemas.microsoft.com/office/drawing/2014/main" id="{05106E6A-277B-F7AC-B05C-E4E673DDC801}"/>
                </a:ext>
              </a:extLst>
            </p:cNvPr>
            <p:cNvCxnSpPr>
              <a:cxnSpLocks/>
            </p:cNvCxnSpPr>
            <p:nvPr/>
          </p:nvCxnSpPr>
          <p:spPr bwMode="auto">
            <a:xfrm>
              <a:off x="6930515" y="4741686"/>
              <a:ext cx="4629245" cy="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AD3712F4-B55D-8EE0-55A7-EA1096B69300}"/>
                </a:ext>
              </a:extLst>
            </p:cNvPr>
            <p:cNvCxnSpPr>
              <a:cxnSpLocks/>
            </p:cNvCxnSpPr>
            <p:nvPr/>
          </p:nvCxnSpPr>
          <p:spPr bwMode="auto">
            <a:xfrm>
              <a:off x="6987952"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7FD6C3ED-0821-EE93-18A3-380BFAA5AAE8}"/>
                </a:ext>
              </a:extLst>
            </p:cNvPr>
            <p:cNvCxnSpPr>
              <a:cxnSpLocks/>
            </p:cNvCxnSpPr>
            <p:nvPr/>
          </p:nvCxnSpPr>
          <p:spPr bwMode="auto">
            <a:xfrm>
              <a:off x="733963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C2D78782-F28A-6623-5670-BDD4530F5B48}"/>
                </a:ext>
              </a:extLst>
            </p:cNvPr>
            <p:cNvCxnSpPr>
              <a:cxnSpLocks/>
            </p:cNvCxnSpPr>
            <p:nvPr/>
          </p:nvCxnSpPr>
          <p:spPr bwMode="auto">
            <a:xfrm>
              <a:off x="7691308"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09E5AD12-6AA2-81C6-F378-231E731ABB4B}"/>
                </a:ext>
              </a:extLst>
            </p:cNvPr>
            <p:cNvCxnSpPr>
              <a:cxnSpLocks/>
            </p:cNvCxnSpPr>
            <p:nvPr/>
          </p:nvCxnSpPr>
          <p:spPr bwMode="auto">
            <a:xfrm>
              <a:off x="8042986"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1609D79A-D36F-A72B-792A-714D809300FE}"/>
                </a:ext>
              </a:extLst>
            </p:cNvPr>
            <p:cNvCxnSpPr>
              <a:cxnSpLocks/>
            </p:cNvCxnSpPr>
            <p:nvPr/>
          </p:nvCxnSpPr>
          <p:spPr bwMode="auto">
            <a:xfrm>
              <a:off x="8394664"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4AE243DB-A18D-51A3-D31F-5066D655A9EB}"/>
                </a:ext>
              </a:extLst>
            </p:cNvPr>
            <p:cNvCxnSpPr>
              <a:cxnSpLocks/>
            </p:cNvCxnSpPr>
            <p:nvPr/>
          </p:nvCxnSpPr>
          <p:spPr bwMode="auto">
            <a:xfrm>
              <a:off x="909802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B01733DE-5A15-2C98-D423-C895EBAA0BA9}"/>
                </a:ext>
              </a:extLst>
            </p:cNvPr>
            <p:cNvCxnSpPr>
              <a:cxnSpLocks/>
            </p:cNvCxnSpPr>
            <p:nvPr/>
          </p:nvCxnSpPr>
          <p:spPr bwMode="auto">
            <a:xfrm>
              <a:off x="8746342"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DA23F3C8-A106-50D3-4ED9-72D1A7717C97}"/>
                </a:ext>
              </a:extLst>
            </p:cNvPr>
            <p:cNvCxnSpPr>
              <a:cxnSpLocks/>
            </p:cNvCxnSpPr>
            <p:nvPr/>
          </p:nvCxnSpPr>
          <p:spPr bwMode="auto">
            <a:xfrm>
              <a:off x="9449698"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CE236D85-1420-8384-8BAD-50930A7A117E}"/>
                </a:ext>
              </a:extLst>
            </p:cNvPr>
            <p:cNvCxnSpPr>
              <a:cxnSpLocks/>
            </p:cNvCxnSpPr>
            <p:nvPr/>
          </p:nvCxnSpPr>
          <p:spPr bwMode="auto">
            <a:xfrm>
              <a:off x="10153054"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AC4D7E8-B25E-D7A1-7850-A3C762DA1BBE}"/>
                </a:ext>
              </a:extLst>
            </p:cNvPr>
            <p:cNvCxnSpPr>
              <a:cxnSpLocks/>
            </p:cNvCxnSpPr>
            <p:nvPr/>
          </p:nvCxnSpPr>
          <p:spPr bwMode="auto">
            <a:xfrm>
              <a:off x="1085641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8F8796C8-E15E-50CE-3C44-C0110536C407}"/>
                </a:ext>
              </a:extLst>
            </p:cNvPr>
            <p:cNvCxnSpPr>
              <a:cxnSpLocks/>
            </p:cNvCxnSpPr>
            <p:nvPr/>
          </p:nvCxnSpPr>
          <p:spPr bwMode="auto">
            <a:xfrm>
              <a:off x="9801376"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655385C7-C7D7-145C-16D0-45B917AC3F72}"/>
                </a:ext>
              </a:extLst>
            </p:cNvPr>
            <p:cNvCxnSpPr>
              <a:cxnSpLocks/>
            </p:cNvCxnSpPr>
            <p:nvPr/>
          </p:nvCxnSpPr>
          <p:spPr bwMode="auto">
            <a:xfrm>
              <a:off x="10504732"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A09FA830-072F-824D-01E0-E1E2E8EE4226}"/>
                </a:ext>
              </a:extLst>
            </p:cNvPr>
            <p:cNvCxnSpPr>
              <a:cxnSpLocks/>
            </p:cNvCxnSpPr>
            <p:nvPr/>
          </p:nvCxnSpPr>
          <p:spPr bwMode="auto">
            <a:xfrm>
              <a:off x="1155976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965CEDF0-DA59-6B12-B3CB-E522128F8A6F}"/>
                </a:ext>
              </a:extLst>
            </p:cNvPr>
            <p:cNvCxnSpPr>
              <a:cxnSpLocks/>
            </p:cNvCxnSpPr>
            <p:nvPr/>
          </p:nvCxnSpPr>
          <p:spPr bwMode="auto">
            <a:xfrm>
              <a:off x="11208088"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grpSp>
      <p:grpSp>
        <p:nvGrpSpPr>
          <p:cNvPr id="63" name="Graphic 2">
            <a:extLst>
              <a:ext uri="{FF2B5EF4-FFF2-40B4-BE49-F238E27FC236}">
                <a16:creationId xmlns:a16="http://schemas.microsoft.com/office/drawing/2014/main" id="{68052478-3B30-37DF-F963-C526DBD9E200}"/>
              </a:ext>
            </a:extLst>
          </p:cNvPr>
          <p:cNvGrpSpPr/>
          <p:nvPr/>
        </p:nvGrpSpPr>
        <p:grpSpPr>
          <a:xfrm>
            <a:off x="1357453" y="1654762"/>
            <a:ext cx="4387259" cy="2654753"/>
            <a:chOff x="1989320" y="1764037"/>
            <a:chExt cx="8668928" cy="2662840"/>
          </a:xfrm>
          <a:noFill/>
        </p:grpSpPr>
        <p:sp>
          <p:nvSpPr>
            <p:cNvPr id="197" name="Freeform 171">
              <a:extLst>
                <a:ext uri="{FF2B5EF4-FFF2-40B4-BE49-F238E27FC236}">
                  <a16:creationId xmlns:a16="http://schemas.microsoft.com/office/drawing/2014/main" id="{517384F1-3D2D-01AF-81DE-A1B7916D7F01}"/>
                </a:ext>
              </a:extLst>
            </p:cNvPr>
            <p:cNvSpPr/>
            <p:nvPr/>
          </p:nvSpPr>
          <p:spPr>
            <a:xfrm>
              <a:off x="1989320" y="1764037"/>
              <a:ext cx="8631668" cy="2623000"/>
            </a:xfrm>
            <a:custGeom>
              <a:avLst/>
              <a:gdLst>
                <a:gd name="connsiteX0" fmla="*/ 0 w 8631668"/>
                <a:gd name="connsiteY0" fmla="*/ 0 h 2623000"/>
                <a:gd name="connsiteX1" fmla="*/ 165747 w 8631668"/>
                <a:gd name="connsiteY1" fmla="*/ 0 h 2623000"/>
                <a:gd name="connsiteX2" fmla="*/ 165747 w 8631668"/>
                <a:gd name="connsiteY2" fmla="*/ 12852 h 2623000"/>
                <a:gd name="connsiteX3" fmla="*/ 203007 w 8631668"/>
                <a:gd name="connsiteY3" fmla="*/ 12852 h 2623000"/>
                <a:gd name="connsiteX4" fmla="*/ 203007 w 8631668"/>
                <a:gd name="connsiteY4" fmla="*/ 20563 h 2623000"/>
                <a:gd name="connsiteX5" fmla="*/ 232559 w 8631668"/>
                <a:gd name="connsiteY5" fmla="*/ 20563 h 2623000"/>
                <a:gd name="connsiteX6" fmla="*/ 232559 w 8631668"/>
                <a:gd name="connsiteY6" fmla="*/ 34699 h 2623000"/>
                <a:gd name="connsiteX7" fmla="*/ 241553 w 8631668"/>
                <a:gd name="connsiteY7" fmla="*/ 34699 h 2623000"/>
                <a:gd name="connsiteX8" fmla="*/ 241553 w 8631668"/>
                <a:gd name="connsiteY8" fmla="*/ 47551 h 2623000"/>
                <a:gd name="connsiteX9" fmla="*/ 308366 w 8631668"/>
                <a:gd name="connsiteY9" fmla="*/ 47551 h 2623000"/>
                <a:gd name="connsiteX10" fmla="*/ 308366 w 8631668"/>
                <a:gd name="connsiteY10" fmla="*/ 64258 h 2623000"/>
                <a:gd name="connsiteX11" fmla="*/ 331493 w 8631668"/>
                <a:gd name="connsiteY11" fmla="*/ 64258 h 2623000"/>
                <a:gd name="connsiteX12" fmla="*/ 331493 w 8631668"/>
                <a:gd name="connsiteY12" fmla="*/ 73254 h 2623000"/>
                <a:gd name="connsiteX13" fmla="*/ 353336 w 8631668"/>
                <a:gd name="connsiteY13" fmla="*/ 73254 h 2623000"/>
                <a:gd name="connsiteX14" fmla="*/ 353336 w 8631668"/>
                <a:gd name="connsiteY14" fmla="*/ 92531 h 2623000"/>
                <a:gd name="connsiteX15" fmla="*/ 359760 w 8631668"/>
                <a:gd name="connsiteY15" fmla="*/ 92531 h 2623000"/>
                <a:gd name="connsiteX16" fmla="*/ 359760 w 8631668"/>
                <a:gd name="connsiteY16" fmla="*/ 101527 h 2623000"/>
                <a:gd name="connsiteX17" fmla="*/ 389312 w 8631668"/>
                <a:gd name="connsiteY17" fmla="*/ 101527 h 2623000"/>
                <a:gd name="connsiteX18" fmla="*/ 389312 w 8631668"/>
                <a:gd name="connsiteY18" fmla="*/ 116949 h 2623000"/>
                <a:gd name="connsiteX19" fmla="*/ 429142 w 8631668"/>
                <a:gd name="connsiteY19" fmla="*/ 116949 h 2623000"/>
                <a:gd name="connsiteX20" fmla="*/ 429142 w 8631668"/>
                <a:gd name="connsiteY20" fmla="*/ 128515 h 2623000"/>
                <a:gd name="connsiteX21" fmla="*/ 465118 w 8631668"/>
                <a:gd name="connsiteY21" fmla="*/ 128515 h 2623000"/>
                <a:gd name="connsiteX22" fmla="*/ 465118 w 8631668"/>
                <a:gd name="connsiteY22" fmla="*/ 138797 h 2623000"/>
                <a:gd name="connsiteX23" fmla="*/ 546064 w 8631668"/>
                <a:gd name="connsiteY23" fmla="*/ 138797 h 2623000"/>
                <a:gd name="connsiteX24" fmla="*/ 546064 w 8631668"/>
                <a:gd name="connsiteY24" fmla="*/ 164500 h 2623000"/>
                <a:gd name="connsiteX25" fmla="*/ 567907 w 8631668"/>
                <a:gd name="connsiteY25" fmla="*/ 164500 h 2623000"/>
                <a:gd name="connsiteX26" fmla="*/ 567907 w 8631668"/>
                <a:gd name="connsiteY26" fmla="*/ 206910 h 2623000"/>
                <a:gd name="connsiteX27" fmla="*/ 575616 w 8631668"/>
                <a:gd name="connsiteY27" fmla="*/ 206910 h 2623000"/>
                <a:gd name="connsiteX28" fmla="*/ 575616 w 8631668"/>
                <a:gd name="connsiteY28" fmla="*/ 249320 h 2623000"/>
                <a:gd name="connsiteX29" fmla="*/ 583325 w 8631668"/>
                <a:gd name="connsiteY29" fmla="*/ 249320 h 2623000"/>
                <a:gd name="connsiteX30" fmla="*/ 583325 w 8631668"/>
                <a:gd name="connsiteY30" fmla="*/ 313578 h 2623000"/>
                <a:gd name="connsiteX31" fmla="*/ 601313 w 8631668"/>
                <a:gd name="connsiteY31" fmla="*/ 313578 h 2623000"/>
                <a:gd name="connsiteX32" fmla="*/ 601313 w 8631668"/>
                <a:gd name="connsiteY32" fmla="*/ 335425 h 2623000"/>
                <a:gd name="connsiteX33" fmla="*/ 610307 w 8631668"/>
                <a:gd name="connsiteY33" fmla="*/ 335425 h 2623000"/>
                <a:gd name="connsiteX34" fmla="*/ 610307 w 8631668"/>
                <a:gd name="connsiteY34" fmla="*/ 391972 h 2623000"/>
                <a:gd name="connsiteX35" fmla="*/ 620586 w 8631668"/>
                <a:gd name="connsiteY35" fmla="*/ 391972 h 2623000"/>
                <a:gd name="connsiteX36" fmla="*/ 620586 w 8631668"/>
                <a:gd name="connsiteY36" fmla="*/ 458800 h 2623000"/>
                <a:gd name="connsiteX37" fmla="*/ 638574 w 8631668"/>
                <a:gd name="connsiteY37" fmla="*/ 458800 h 2623000"/>
                <a:gd name="connsiteX38" fmla="*/ 638574 w 8631668"/>
                <a:gd name="connsiteY38" fmla="*/ 582175 h 2623000"/>
                <a:gd name="connsiteX39" fmla="*/ 648853 w 8631668"/>
                <a:gd name="connsiteY39" fmla="*/ 582175 h 2623000"/>
                <a:gd name="connsiteX40" fmla="*/ 648853 w 8631668"/>
                <a:gd name="connsiteY40" fmla="*/ 598882 h 2623000"/>
                <a:gd name="connsiteX41" fmla="*/ 661701 w 8631668"/>
                <a:gd name="connsiteY41" fmla="*/ 598882 h 2623000"/>
                <a:gd name="connsiteX42" fmla="*/ 661701 w 8631668"/>
                <a:gd name="connsiteY42" fmla="*/ 625870 h 2623000"/>
                <a:gd name="connsiteX43" fmla="*/ 675835 w 8631668"/>
                <a:gd name="connsiteY43" fmla="*/ 625870 h 2623000"/>
                <a:gd name="connsiteX44" fmla="*/ 675835 w 8631668"/>
                <a:gd name="connsiteY44" fmla="*/ 642577 h 2623000"/>
                <a:gd name="connsiteX45" fmla="*/ 695108 w 8631668"/>
                <a:gd name="connsiteY45" fmla="*/ 642577 h 2623000"/>
                <a:gd name="connsiteX46" fmla="*/ 695108 w 8631668"/>
                <a:gd name="connsiteY46" fmla="*/ 655429 h 2623000"/>
                <a:gd name="connsiteX47" fmla="*/ 715665 w 8631668"/>
                <a:gd name="connsiteY47" fmla="*/ 655429 h 2623000"/>
                <a:gd name="connsiteX48" fmla="*/ 715665 w 8631668"/>
                <a:gd name="connsiteY48" fmla="*/ 665710 h 2623000"/>
                <a:gd name="connsiteX49" fmla="*/ 731084 w 8631668"/>
                <a:gd name="connsiteY49" fmla="*/ 665710 h 2623000"/>
                <a:gd name="connsiteX50" fmla="*/ 731084 w 8631668"/>
                <a:gd name="connsiteY50" fmla="*/ 678562 h 2623000"/>
                <a:gd name="connsiteX51" fmla="*/ 814599 w 8631668"/>
                <a:gd name="connsiteY51" fmla="*/ 678562 h 2623000"/>
                <a:gd name="connsiteX52" fmla="*/ 814599 w 8631668"/>
                <a:gd name="connsiteY52" fmla="*/ 688843 h 2623000"/>
                <a:gd name="connsiteX53" fmla="*/ 874988 w 8631668"/>
                <a:gd name="connsiteY53" fmla="*/ 688843 h 2623000"/>
                <a:gd name="connsiteX54" fmla="*/ 874988 w 8631668"/>
                <a:gd name="connsiteY54" fmla="*/ 696554 h 2623000"/>
                <a:gd name="connsiteX55" fmla="*/ 917388 w 8631668"/>
                <a:gd name="connsiteY55" fmla="*/ 696554 h 2623000"/>
                <a:gd name="connsiteX56" fmla="*/ 917388 w 8631668"/>
                <a:gd name="connsiteY56" fmla="*/ 706835 h 2623000"/>
                <a:gd name="connsiteX57" fmla="*/ 958503 w 8631668"/>
                <a:gd name="connsiteY57" fmla="*/ 706835 h 2623000"/>
                <a:gd name="connsiteX58" fmla="*/ 958503 w 8631668"/>
                <a:gd name="connsiteY58" fmla="*/ 729968 h 2623000"/>
                <a:gd name="connsiteX59" fmla="*/ 971352 w 8631668"/>
                <a:gd name="connsiteY59" fmla="*/ 729968 h 2623000"/>
                <a:gd name="connsiteX60" fmla="*/ 971352 w 8631668"/>
                <a:gd name="connsiteY60" fmla="*/ 740249 h 2623000"/>
                <a:gd name="connsiteX61" fmla="*/ 1006043 w 8631668"/>
                <a:gd name="connsiteY61" fmla="*/ 740249 h 2623000"/>
                <a:gd name="connsiteX62" fmla="*/ 1006043 w 8631668"/>
                <a:gd name="connsiteY62" fmla="*/ 755671 h 2623000"/>
                <a:gd name="connsiteX63" fmla="*/ 1034310 w 8631668"/>
                <a:gd name="connsiteY63" fmla="*/ 755671 h 2623000"/>
                <a:gd name="connsiteX64" fmla="*/ 1034310 w 8631668"/>
                <a:gd name="connsiteY64" fmla="*/ 776233 h 2623000"/>
                <a:gd name="connsiteX65" fmla="*/ 1075425 w 8631668"/>
                <a:gd name="connsiteY65" fmla="*/ 776233 h 2623000"/>
                <a:gd name="connsiteX66" fmla="*/ 1075425 w 8631668"/>
                <a:gd name="connsiteY66" fmla="*/ 787800 h 2623000"/>
                <a:gd name="connsiteX67" fmla="*/ 1111401 w 8631668"/>
                <a:gd name="connsiteY67" fmla="*/ 787800 h 2623000"/>
                <a:gd name="connsiteX68" fmla="*/ 1111401 w 8631668"/>
                <a:gd name="connsiteY68" fmla="*/ 801936 h 2623000"/>
                <a:gd name="connsiteX69" fmla="*/ 1133244 w 8631668"/>
                <a:gd name="connsiteY69" fmla="*/ 801936 h 2623000"/>
                <a:gd name="connsiteX70" fmla="*/ 1133244 w 8631668"/>
                <a:gd name="connsiteY70" fmla="*/ 821214 h 2623000"/>
                <a:gd name="connsiteX71" fmla="*/ 1182068 w 8631668"/>
                <a:gd name="connsiteY71" fmla="*/ 821214 h 2623000"/>
                <a:gd name="connsiteX72" fmla="*/ 1182068 w 8631668"/>
                <a:gd name="connsiteY72" fmla="*/ 832780 h 2623000"/>
                <a:gd name="connsiteX73" fmla="*/ 1189778 w 8631668"/>
                <a:gd name="connsiteY73" fmla="*/ 832780 h 2623000"/>
                <a:gd name="connsiteX74" fmla="*/ 1189778 w 8631668"/>
                <a:gd name="connsiteY74" fmla="*/ 879046 h 2623000"/>
                <a:gd name="connsiteX75" fmla="*/ 1198772 w 8631668"/>
                <a:gd name="connsiteY75" fmla="*/ 879046 h 2623000"/>
                <a:gd name="connsiteX76" fmla="*/ 1198772 w 8631668"/>
                <a:gd name="connsiteY76" fmla="*/ 912460 h 2623000"/>
                <a:gd name="connsiteX77" fmla="*/ 1219329 w 8631668"/>
                <a:gd name="connsiteY77" fmla="*/ 912460 h 2623000"/>
                <a:gd name="connsiteX78" fmla="*/ 1219329 w 8631668"/>
                <a:gd name="connsiteY78" fmla="*/ 924026 h 2623000"/>
                <a:gd name="connsiteX79" fmla="*/ 1232178 w 8631668"/>
                <a:gd name="connsiteY79" fmla="*/ 924026 h 2623000"/>
                <a:gd name="connsiteX80" fmla="*/ 1232178 w 8631668"/>
                <a:gd name="connsiteY80" fmla="*/ 956155 h 2623000"/>
                <a:gd name="connsiteX81" fmla="*/ 1245026 w 8631668"/>
                <a:gd name="connsiteY81" fmla="*/ 956155 h 2623000"/>
                <a:gd name="connsiteX82" fmla="*/ 1245026 w 8631668"/>
                <a:gd name="connsiteY82" fmla="*/ 971577 h 2623000"/>
                <a:gd name="connsiteX83" fmla="*/ 1254020 w 8631668"/>
                <a:gd name="connsiteY83" fmla="*/ 971577 h 2623000"/>
                <a:gd name="connsiteX84" fmla="*/ 1254020 w 8631668"/>
                <a:gd name="connsiteY84" fmla="*/ 984429 h 2623000"/>
                <a:gd name="connsiteX85" fmla="*/ 1261729 w 8631668"/>
                <a:gd name="connsiteY85" fmla="*/ 984429 h 2623000"/>
                <a:gd name="connsiteX86" fmla="*/ 1261729 w 8631668"/>
                <a:gd name="connsiteY86" fmla="*/ 1031979 h 2623000"/>
                <a:gd name="connsiteX87" fmla="*/ 1278433 w 8631668"/>
                <a:gd name="connsiteY87" fmla="*/ 1031979 h 2623000"/>
                <a:gd name="connsiteX88" fmla="*/ 1278433 w 8631668"/>
                <a:gd name="connsiteY88" fmla="*/ 1076959 h 2623000"/>
                <a:gd name="connsiteX89" fmla="*/ 1310554 w 8631668"/>
                <a:gd name="connsiteY89" fmla="*/ 1076959 h 2623000"/>
                <a:gd name="connsiteX90" fmla="*/ 1310554 w 8631668"/>
                <a:gd name="connsiteY90" fmla="*/ 1100092 h 2623000"/>
                <a:gd name="connsiteX91" fmla="*/ 1329827 w 8631668"/>
                <a:gd name="connsiteY91" fmla="*/ 1100092 h 2623000"/>
                <a:gd name="connsiteX92" fmla="*/ 1329827 w 8631668"/>
                <a:gd name="connsiteY92" fmla="*/ 1129651 h 2623000"/>
                <a:gd name="connsiteX93" fmla="*/ 1349100 w 8631668"/>
                <a:gd name="connsiteY93" fmla="*/ 1129651 h 2623000"/>
                <a:gd name="connsiteX94" fmla="*/ 1349100 w 8631668"/>
                <a:gd name="connsiteY94" fmla="*/ 1151499 h 2623000"/>
                <a:gd name="connsiteX95" fmla="*/ 1374797 w 8631668"/>
                <a:gd name="connsiteY95" fmla="*/ 1151499 h 2623000"/>
                <a:gd name="connsiteX96" fmla="*/ 1374797 w 8631668"/>
                <a:gd name="connsiteY96" fmla="*/ 1166920 h 2623000"/>
                <a:gd name="connsiteX97" fmla="*/ 1381221 w 8631668"/>
                <a:gd name="connsiteY97" fmla="*/ 1166920 h 2623000"/>
                <a:gd name="connsiteX98" fmla="*/ 1381221 w 8631668"/>
                <a:gd name="connsiteY98" fmla="*/ 1178487 h 2623000"/>
                <a:gd name="connsiteX99" fmla="*/ 1427476 w 8631668"/>
                <a:gd name="connsiteY99" fmla="*/ 1178487 h 2623000"/>
                <a:gd name="connsiteX100" fmla="*/ 1427476 w 8631668"/>
                <a:gd name="connsiteY100" fmla="*/ 1184913 h 2623000"/>
                <a:gd name="connsiteX101" fmla="*/ 1498143 w 8631668"/>
                <a:gd name="connsiteY101" fmla="*/ 1184913 h 2623000"/>
                <a:gd name="connsiteX102" fmla="*/ 1498143 w 8631668"/>
                <a:gd name="connsiteY102" fmla="*/ 1199049 h 2623000"/>
                <a:gd name="connsiteX103" fmla="*/ 1577804 w 8631668"/>
                <a:gd name="connsiteY103" fmla="*/ 1199049 h 2623000"/>
                <a:gd name="connsiteX104" fmla="*/ 1577804 w 8631668"/>
                <a:gd name="connsiteY104" fmla="*/ 1214471 h 2623000"/>
                <a:gd name="connsiteX105" fmla="*/ 1670314 w 8631668"/>
                <a:gd name="connsiteY105" fmla="*/ 1214471 h 2623000"/>
                <a:gd name="connsiteX106" fmla="*/ 1670314 w 8631668"/>
                <a:gd name="connsiteY106" fmla="*/ 1219612 h 2623000"/>
                <a:gd name="connsiteX107" fmla="*/ 1766678 w 8631668"/>
                <a:gd name="connsiteY107" fmla="*/ 1219612 h 2623000"/>
                <a:gd name="connsiteX108" fmla="*/ 1766678 w 8631668"/>
                <a:gd name="connsiteY108" fmla="*/ 1226037 h 2623000"/>
                <a:gd name="connsiteX109" fmla="*/ 1834776 w 8631668"/>
                <a:gd name="connsiteY109" fmla="*/ 1226037 h 2623000"/>
                <a:gd name="connsiteX110" fmla="*/ 1834776 w 8631668"/>
                <a:gd name="connsiteY110" fmla="*/ 1276158 h 2623000"/>
                <a:gd name="connsiteX111" fmla="*/ 1869467 w 8631668"/>
                <a:gd name="connsiteY111" fmla="*/ 1276158 h 2623000"/>
                <a:gd name="connsiteX112" fmla="*/ 1869467 w 8631668"/>
                <a:gd name="connsiteY112" fmla="*/ 1298006 h 2623000"/>
                <a:gd name="connsiteX113" fmla="*/ 1881030 w 8631668"/>
                <a:gd name="connsiteY113" fmla="*/ 1298006 h 2623000"/>
                <a:gd name="connsiteX114" fmla="*/ 1881030 w 8631668"/>
                <a:gd name="connsiteY114" fmla="*/ 1348127 h 2623000"/>
                <a:gd name="connsiteX115" fmla="*/ 1904158 w 8631668"/>
                <a:gd name="connsiteY115" fmla="*/ 1348127 h 2623000"/>
                <a:gd name="connsiteX116" fmla="*/ 1904158 w 8631668"/>
                <a:gd name="connsiteY116" fmla="*/ 1422666 h 2623000"/>
                <a:gd name="connsiteX117" fmla="*/ 1917007 w 8631668"/>
                <a:gd name="connsiteY117" fmla="*/ 1422666 h 2623000"/>
                <a:gd name="connsiteX118" fmla="*/ 1917007 w 8631668"/>
                <a:gd name="connsiteY118" fmla="*/ 1443229 h 2623000"/>
                <a:gd name="connsiteX119" fmla="*/ 1976110 w 8631668"/>
                <a:gd name="connsiteY119" fmla="*/ 1443229 h 2623000"/>
                <a:gd name="connsiteX120" fmla="*/ 1976110 w 8631668"/>
                <a:gd name="connsiteY120" fmla="*/ 1453510 h 2623000"/>
                <a:gd name="connsiteX121" fmla="*/ 2091747 w 8631668"/>
                <a:gd name="connsiteY121" fmla="*/ 1453510 h 2623000"/>
                <a:gd name="connsiteX122" fmla="*/ 2091747 w 8631668"/>
                <a:gd name="connsiteY122" fmla="*/ 1467647 h 2623000"/>
                <a:gd name="connsiteX123" fmla="*/ 2135432 w 8631668"/>
                <a:gd name="connsiteY123" fmla="*/ 1467647 h 2623000"/>
                <a:gd name="connsiteX124" fmla="*/ 2135432 w 8631668"/>
                <a:gd name="connsiteY124" fmla="*/ 1474073 h 2623000"/>
                <a:gd name="connsiteX125" fmla="*/ 2185542 w 8631668"/>
                <a:gd name="connsiteY125" fmla="*/ 1474073 h 2623000"/>
                <a:gd name="connsiteX126" fmla="*/ 2185542 w 8631668"/>
                <a:gd name="connsiteY126" fmla="*/ 1481783 h 2623000"/>
                <a:gd name="connsiteX127" fmla="*/ 2343579 w 8631668"/>
                <a:gd name="connsiteY127" fmla="*/ 1481783 h 2623000"/>
                <a:gd name="connsiteX128" fmla="*/ 2343579 w 8631668"/>
                <a:gd name="connsiteY128" fmla="*/ 1486924 h 2623000"/>
                <a:gd name="connsiteX129" fmla="*/ 2398828 w 8631668"/>
                <a:gd name="connsiteY129" fmla="*/ 1486924 h 2623000"/>
                <a:gd name="connsiteX130" fmla="*/ 2398828 w 8631668"/>
                <a:gd name="connsiteY130" fmla="*/ 1502346 h 2623000"/>
                <a:gd name="connsiteX131" fmla="*/ 2459216 w 8631668"/>
                <a:gd name="connsiteY131" fmla="*/ 1502346 h 2623000"/>
                <a:gd name="connsiteX132" fmla="*/ 2459216 w 8631668"/>
                <a:gd name="connsiteY132" fmla="*/ 1512627 h 2623000"/>
                <a:gd name="connsiteX133" fmla="*/ 2481059 w 8631668"/>
                <a:gd name="connsiteY133" fmla="*/ 1512627 h 2623000"/>
                <a:gd name="connsiteX134" fmla="*/ 2481059 w 8631668"/>
                <a:gd name="connsiteY134" fmla="*/ 1526764 h 2623000"/>
                <a:gd name="connsiteX135" fmla="*/ 2495192 w 8631668"/>
                <a:gd name="connsiteY135" fmla="*/ 1526764 h 2623000"/>
                <a:gd name="connsiteX136" fmla="*/ 2495192 w 8631668"/>
                <a:gd name="connsiteY136" fmla="*/ 1548611 h 2623000"/>
                <a:gd name="connsiteX137" fmla="*/ 2510610 w 8631668"/>
                <a:gd name="connsiteY137" fmla="*/ 1548611 h 2623000"/>
                <a:gd name="connsiteX138" fmla="*/ 2510610 w 8631668"/>
                <a:gd name="connsiteY138" fmla="*/ 1587166 h 2623000"/>
                <a:gd name="connsiteX139" fmla="*/ 2529883 w 8631668"/>
                <a:gd name="connsiteY139" fmla="*/ 1587166 h 2623000"/>
                <a:gd name="connsiteX140" fmla="*/ 2529883 w 8631668"/>
                <a:gd name="connsiteY140" fmla="*/ 1620580 h 2623000"/>
                <a:gd name="connsiteX141" fmla="*/ 2537592 w 8631668"/>
                <a:gd name="connsiteY141" fmla="*/ 1620580 h 2623000"/>
                <a:gd name="connsiteX142" fmla="*/ 2537592 w 8631668"/>
                <a:gd name="connsiteY142" fmla="*/ 1702830 h 2623000"/>
                <a:gd name="connsiteX143" fmla="*/ 2553011 w 8631668"/>
                <a:gd name="connsiteY143" fmla="*/ 1702830 h 2623000"/>
                <a:gd name="connsiteX144" fmla="*/ 2553011 w 8631668"/>
                <a:gd name="connsiteY144" fmla="*/ 1718252 h 2623000"/>
                <a:gd name="connsiteX145" fmla="*/ 2655799 w 8631668"/>
                <a:gd name="connsiteY145" fmla="*/ 1718252 h 2623000"/>
                <a:gd name="connsiteX146" fmla="*/ 2655799 w 8631668"/>
                <a:gd name="connsiteY146" fmla="*/ 1731103 h 2623000"/>
                <a:gd name="connsiteX147" fmla="*/ 2705909 w 8631668"/>
                <a:gd name="connsiteY147" fmla="*/ 1731103 h 2623000"/>
                <a:gd name="connsiteX148" fmla="*/ 2705909 w 8631668"/>
                <a:gd name="connsiteY148" fmla="*/ 1746525 h 2623000"/>
                <a:gd name="connsiteX149" fmla="*/ 2818976 w 8631668"/>
                <a:gd name="connsiteY149" fmla="*/ 1746525 h 2623000"/>
                <a:gd name="connsiteX150" fmla="*/ 2818976 w 8631668"/>
                <a:gd name="connsiteY150" fmla="*/ 1755521 h 2623000"/>
                <a:gd name="connsiteX151" fmla="*/ 2878080 w 8631668"/>
                <a:gd name="connsiteY151" fmla="*/ 1755521 h 2623000"/>
                <a:gd name="connsiteX152" fmla="*/ 2878080 w 8631668"/>
                <a:gd name="connsiteY152" fmla="*/ 1760662 h 2623000"/>
                <a:gd name="connsiteX153" fmla="*/ 2902492 w 8631668"/>
                <a:gd name="connsiteY153" fmla="*/ 1760662 h 2623000"/>
                <a:gd name="connsiteX154" fmla="*/ 2902492 w 8631668"/>
                <a:gd name="connsiteY154" fmla="*/ 1768373 h 2623000"/>
                <a:gd name="connsiteX155" fmla="*/ 2959025 w 8631668"/>
                <a:gd name="connsiteY155" fmla="*/ 1768373 h 2623000"/>
                <a:gd name="connsiteX156" fmla="*/ 2959025 w 8631668"/>
                <a:gd name="connsiteY156" fmla="*/ 1781224 h 2623000"/>
                <a:gd name="connsiteX157" fmla="*/ 3075947 w 8631668"/>
                <a:gd name="connsiteY157" fmla="*/ 1781224 h 2623000"/>
                <a:gd name="connsiteX158" fmla="*/ 3075947 w 8631668"/>
                <a:gd name="connsiteY158" fmla="*/ 1795361 h 2623000"/>
                <a:gd name="connsiteX159" fmla="*/ 3128627 w 8631668"/>
                <a:gd name="connsiteY159" fmla="*/ 1795361 h 2623000"/>
                <a:gd name="connsiteX160" fmla="*/ 3128627 w 8631668"/>
                <a:gd name="connsiteY160" fmla="*/ 1819779 h 2623000"/>
                <a:gd name="connsiteX161" fmla="*/ 3142760 w 8631668"/>
                <a:gd name="connsiteY161" fmla="*/ 1819779 h 2623000"/>
                <a:gd name="connsiteX162" fmla="*/ 3142760 w 8631668"/>
                <a:gd name="connsiteY162" fmla="*/ 1840342 h 2623000"/>
                <a:gd name="connsiteX163" fmla="*/ 3178736 w 8631668"/>
                <a:gd name="connsiteY163" fmla="*/ 1840342 h 2623000"/>
                <a:gd name="connsiteX164" fmla="*/ 3178736 w 8631668"/>
                <a:gd name="connsiteY164" fmla="*/ 1893033 h 2623000"/>
                <a:gd name="connsiteX165" fmla="*/ 3284094 w 8631668"/>
                <a:gd name="connsiteY165" fmla="*/ 1893033 h 2623000"/>
                <a:gd name="connsiteX166" fmla="*/ 3284094 w 8631668"/>
                <a:gd name="connsiteY166" fmla="*/ 1903314 h 2623000"/>
                <a:gd name="connsiteX167" fmla="*/ 3336774 w 8631668"/>
                <a:gd name="connsiteY167" fmla="*/ 1903314 h 2623000"/>
                <a:gd name="connsiteX168" fmla="*/ 3336774 w 8631668"/>
                <a:gd name="connsiteY168" fmla="*/ 1911025 h 2623000"/>
                <a:gd name="connsiteX169" fmla="*/ 3354762 w 8631668"/>
                <a:gd name="connsiteY169" fmla="*/ 1911025 h 2623000"/>
                <a:gd name="connsiteX170" fmla="*/ 3354762 w 8631668"/>
                <a:gd name="connsiteY170" fmla="*/ 1918736 h 2623000"/>
                <a:gd name="connsiteX171" fmla="*/ 3435707 w 8631668"/>
                <a:gd name="connsiteY171" fmla="*/ 1918736 h 2623000"/>
                <a:gd name="connsiteX172" fmla="*/ 3435707 w 8631668"/>
                <a:gd name="connsiteY172" fmla="*/ 1934158 h 2623000"/>
                <a:gd name="connsiteX173" fmla="*/ 3571902 w 8631668"/>
                <a:gd name="connsiteY173" fmla="*/ 1934158 h 2623000"/>
                <a:gd name="connsiteX174" fmla="*/ 3571902 w 8631668"/>
                <a:gd name="connsiteY174" fmla="*/ 1963716 h 2623000"/>
                <a:gd name="connsiteX175" fmla="*/ 3647709 w 8631668"/>
                <a:gd name="connsiteY175" fmla="*/ 1963716 h 2623000"/>
                <a:gd name="connsiteX176" fmla="*/ 3647709 w 8631668"/>
                <a:gd name="connsiteY176" fmla="*/ 1970142 h 2623000"/>
                <a:gd name="connsiteX177" fmla="*/ 3706812 w 8631668"/>
                <a:gd name="connsiteY177" fmla="*/ 1970142 h 2623000"/>
                <a:gd name="connsiteX178" fmla="*/ 3706812 w 8631668"/>
                <a:gd name="connsiteY178" fmla="*/ 1980423 h 2623000"/>
                <a:gd name="connsiteX179" fmla="*/ 3737649 w 8631668"/>
                <a:gd name="connsiteY179" fmla="*/ 1980423 h 2623000"/>
                <a:gd name="connsiteX180" fmla="*/ 3737649 w 8631668"/>
                <a:gd name="connsiteY180" fmla="*/ 2000986 h 2623000"/>
                <a:gd name="connsiteX181" fmla="*/ 3759491 w 8631668"/>
                <a:gd name="connsiteY181" fmla="*/ 2000986 h 2623000"/>
                <a:gd name="connsiteX182" fmla="*/ 3759491 w 8631668"/>
                <a:gd name="connsiteY182" fmla="*/ 2024119 h 2623000"/>
                <a:gd name="connsiteX183" fmla="*/ 3773625 w 8631668"/>
                <a:gd name="connsiteY183" fmla="*/ 2024119 h 2623000"/>
                <a:gd name="connsiteX184" fmla="*/ 3773625 w 8631668"/>
                <a:gd name="connsiteY184" fmla="*/ 2036970 h 2623000"/>
                <a:gd name="connsiteX185" fmla="*/ 3798037 w 8631668"/>
                <a:gd name="connsiteY185" fmla="*/ 2036970 h 2623000"/>
                <a:gd name="connsiteX186" fmla="*/ 3798037 w 8631668"/>
                <a:gd name="connsiteY186" fmla="*/ 2044681 h 2623000"/>
                <a:gd name="connsiteX187" fmla="*/ 3814740 w 8631668"/>
                <a:gd name="connsiteY187" fmla="*/ 2044681 h 2623000"/>
                <a:gd name="connsiteX188" fmla="*/ 3814740 w 8631668"/>
                <a:gd name="connsiteY188" fmla="*/ 2111509 h 2623000"/>
                <a:gd name="connsiteX189" fmla="*/ 3836583 w 8631668"/>
                <a:gd name="connsiteY189" fmla="*/ 2111509 h 2623000"/>
                <a:gd name="connsiteX190" fmla="*/ 3836583 w 8631668"/>
                <a:gd name="connsiteY190" fmla="*/ 2121790 h 2623000"/>
                <a:gd name="connsiteX191" fmla="*/ 3845577 w 8631668"/>
                <a:gd name="connsiteY191" fmla="*/ 2121790 h 2623000"/>
                <a:gd name="connsiteX192" fmla="*/ 3845577 w 8631668"/>
                <a:gd name="connsiteY192" fmla="*/ 2135927 h 2623000"/>
                <a:gd name="connsiteX193" fmla="*/ 3941941 w 8631668"/>
                <a:gd name="connsiteY193" fmla="*/ 2135927 h 2623000"/>
                <a:gd name="connsiteX194" fmla="*/ 3941941 w 8631668"/>
                <a:gd name="connsiteY194" fmla="*/ 2144923 h 2623000"/>
                <a:gd name="connsiteX195" fmla="*/ 3984341 w 8631668"/>
                <a:gd name="connsiteY195" fmla="*/ 2144923 h 2623000"/>
                <a:gd name="connsiteX196" fmla="*/ 3984341 w 8631668"/>
                <a:gd name="connsiteY196" fmla="*/ 2150064 h 2623000"/>
                <a:gd name="connsiteX197" fmla="*/ 4126961 w 8631668"/>
                <a:gd name="connsiteY197" fmla="*/ 2150064 h 2623000"/>
                <a:gd name="connsiteX198" fmla="*/ 4126961 w 8631668"/>
                <a:gd name="connsiteY198" fmla="*/ 2162915 h 2623000"/>
                <a:gd name="connsiteX199" fmla="*/ 4249022 w 8631668"/>
                <a:gd name="connsiteY199" fmla="*/ 2162915 h 2623000"/>
                <a:gd name="connsiteX200" fmla="*/ 4249022 w 8631668"/>
                <a:gd name="connsiteY200" fmla="*/ 2171911 h 2623000"/>
                <a:gd name="connsiteX201" fmla="*/ 4368514 w 8631668"/>
                <a:gd name="connsiteY201" fmla="*/ 2171911 h 2623000"/>
                <a:gd name="connsiteX202" fmla="*/ 4368514 w 8631668"/>
                <a:gd name="connsiteY202" fmla="*/ 2184763 h 2623000"/>
                <a:gd name="connsiteX203" fmla="*/ 4404490 w 8631668"/>
                <a:gd name="connsiteY203" fmla="*/ 2184763 h 2623000"/>
                <a:gd name="connsiteX204" fmla="*/ 4404490 w 8631668"/>
                <a:gd name="connsiteY204" fmla="*/ 2207896 h 2623000"/>
                <a:gd name="connsiteX205" fmla="*/ 4450744 w 8631668"/>
                <a:gd name="connsiteY205" fmla="*/ 2207896 h 2623000"/>
                <a:gd name="connsiteX206" fmla="*/ 4450744 w 8631668"/>
                <a:gd name="connsiteY206" fmla="*/ 2233599 h 2623000"/>
                <a:gd name="connsiteX207" fmla="*/ 4484151 w 8631668"/>
                <a:gd name="connsiteY207" fmla="*/ 2233599 h 2623000"/>
                <a:gd name="connsiteX208" fmla="*/ 4484151 w 8631668"/>
                <a:gd name="connsiteY208" fmla="*/ 2252876 h 2623000"/>
                <a:gd name="connsiteX209" fmla="*/ 4768104 w 8631668"/>
                <a:gd name="connsiteY209" fmla="*/ 2252876 h 2623000"/>
                <a:gd name="connsiteX210" fmla="*/ 4768104 w 8631668"/>
                <a:gd name="connsiteY210" fmla="*/ 2274724 h 2623000"/>
                <a:gd name="connsiteX211" fmla="*/ 4788662 w 8631668"/>
                <a:gd name="connsiteY211" fmla="*/ 2274724 h 2623000"/>
                <a:gd name="connsiteX212" fmla="*/ 4788662 w 8631668"/>
                <a:gd name="connsiteY212" fmla="*/ 2294001 h 2623000"/>
                <a:gd name="connsiteX213" fmla="*/ 5084179 w 8631668"/>
                <a:gd name="connsiteY213" fmla="*/ 2294001 h 2623000"/>
                <a:gd name="connsiteX214" fmla="*/ 5084179 w 8631668"/>
                <a:gd name="connsiteY214" fmla="*/ 2313278 h 2623000"/>
                <a:gd name="connsiteX215" fmla="*/ 5100882 w 8631668"/>
                <a:gd name="connsiteY215" fmla="*/ 2313278 h 2623000"/>
                <a:gd name="connsiteX216" fmla="*/ 5100882 w 8631668"/>
                <a:gd name="connsiteY216" fmla="*/ 2323560 h 2623000"/>
                <a:gd name="connsiteX217" fmla="*/ 5192107 w 8631668"/>
                <a:gd name="connsiteY217" fmla="*/ 2323560 h 2623000"/>
                <a:gd name="connsiteX218" fmla="*/ 5192107 w 8631668"/>
                <a:gd name="connsiteY218" fmla="*/ 2336411 h 2623000"/>
                <a:gd name="connsiteX219" fmla="*/ 5599406 w 8631668"/>
                <a:gd name="connsiteY219" fmla="*/ 2336411 h 2623000"/>
                <a:gd name="connsiteX220" fmla="*/ 5599406 w 8631668"/>
                <a:gd name="connsiteY220" fmla="*/ 2372396 h 2623000"/>
                <a:gd name="connsiteX221" fmla="*/ 5682922 w 8631668"/>
                <a:gd name="connsiteY221" fmla="*/ 2372396 h 2623000"/>
                <a:gd name="connsiteX222" fmla="*/ 5682922 w 8631668"/>
                <a:gd name="connsiteY222" fmla="*/ 2389102 h 2623000"/>
                <a:gd name="connsiteX223" fmla="*/ 5749735 w 8631668"/>
                <a:gd name="connsiteY223" fmla="*/ 2389102 h 2623000"/>
                <a:gd name="connsiteX224" fmla="*/ 5749735 w 8631668"/>
                <a:gd name="connsiteY224" fmla="*/ 2413520 h 2623000"/>
                <a:gd name="connsiteX225" fmla="*/ 6370321 w 8631668"/>
                <a:gd name="connsiteY225" fmla="*/ 2413520 h 2623000"/>
                <a:gd name="connsiteX226" fmla="*/ 6370321 w 8631668"/>
                <a:gd name="connsiteY226" fmla="*/ 2441794 h 2623000"/>
                <a:gd name="connsiteX227" fmla="*/ 6682541 w 8631668"/>
                <a:gd name="connsiteY227" fmla="*/ 2441794 h 2623000"/>
                <a:gd name="connsiteX228" fmla="*/ 6682541 w 8631668"/>
                <a:gd name="connsiteY228" fmla="*/ 2472638 h 2623000"/>
                <a:gd name="connsiteX229" fmla="*/ 7336533 w 8631668"/>
                <a:gd name="connsiteY229" fmla="*/ 2472638 h 2623000"/>
                <a:gd name="connsiteX230" fmla="*/ 7336533 w 8631668"/>
                <a:gd name="connsiteY230" fmla="*/ 2542036 h 2623000"/>
                <a:gd name="connsiteX231" fmla="*/ 7567807 w 8631668"/>
                <a:gd name="connsiteY231" fmla="*/ 2542036 h 2623000"/>
                <a:gd name="connsiteX232" fmla="*/ 7567807 w 8631668"/>
                <a:gd name="connsiteY232" fmla="*/ 2578020 h 2623000"/>
                <a:gd name="connsiteX233" fmla="*/ 7575516 w 8631668"/>
                <a:gd name="connsiteY233" fmla="*/ 2578020 h 2623000"/>
                <a:gd name="connsiteX234" fmla="*/ 7575516 w 8631668"/>
                <a:gd name="connsiteY234" fmla="*/ 2623001 h 2623000"/>
                <a:gd name="connsiteX235" fmla="*/ 8631668 w 8631668"/>
                <a:gd name="connsiteY235" fmla="*/ 2623001 h 262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8631668" h="2623000">
                  <a:moveTo>
                    <a:pt x="0" y="0"/>
                  </a:moveTo>
                  <a:lnTo>
                    <a:pt x="165747" y="0"/>
                  </a:lnTo>
                  <a:lnTo>
                    <a:pt x="165747" y="12852"/>
                  </a:lnTo>
                  <a:lnTo>
                    <a:pt x="203007" y="12852"/>
                  </a:lnTo>
                  <a:lnTo>
                    <a:pt x="203007" y="20563"/>
                  </a:lnTo>
                  <a:lnTo>
                    <a:pt x="232559" y="20563"/>
                  </a:lnTo>
                  <a:lnTo>
                    <a:pt x="232559" y="34699"/>
                  </a:lnTo>
                  <a:lnTo>
                    <a:pt x="241553" y="34699"/>
                  </a:lnTo>
                  <a:lnTo>
                    <a:pt x="241553" y="47551"/>
                  </a:lnTo>
                  <a:lnTo>
                    <a:pt x="308366" y="47551"/>
                  </a:lnTo>
                  <a:lnTo>
                    <a:pt x="308366" y="64258"/>
                  </a:lnTo>
                  <a:lnTo>
                    <a:pt x="331493" y="64258"/>
                  </a:lnTo>
                  <a:lnTo>
                    <a:pt x="331493" y="73254"/>
                  </a:lnTo>
                  <a:lnTo>
                    <a:pt x="353336" y="73254"/>
                  </a:lnTo>
                  <a:lnTo>
                    <a:pt x="353336" y="92531"/>
                  </a:lnTo>
                  <a:lnTo>
                    <a:pt x="359760" y="92531"/>
                  </a:lnTo>
                  <a:lnTo>
                    <a:pt x="359760" y="101527"/>
                  </a:lnTo>
                  <a:lnTo>
                    <a:pt x="389312" y="101527"/>
                  </a:lnTo>
                  <a:lnTo>
                    <a:pt x="389312" y="116949"/>
                  </a:lnTo>
                  <a:lnTo>
                    <a:pt x="429142" y="116949"/>
                  </a:lnTo>
                  <a:lnTo>
                    <a:pt x="429142" y="128515"/>
                  </a:lnTo>
                  <a:lnTo>
                    <a:pt x="465118" y="128515"/>
                  </a:lnTo>
                  <a:lnTo>
                    <a:pt x="465118" y="138797"/>
                  </a:lnTo>
                  <a:lnTo>
                    <a:pt x="546064" y="138797"/>
                  </a:lnTo>
                  <a:lnTo>
                    <a:pt x="546064" y="164500"/>
                  </a:lnTo>
                  <a:lnTo>
                    <a:pt x="567907" y="164500"/>
                  </a:lnTo>
                  <a:lnTo>
                    <a:pt x="567907" y="206910"/>
                  </a:lnTo>
                  <a:lnTo>
                    <a:pt x="575616" y="206910"/>
                  </a:lnTo>
                  <a:lnTo>
                    <a:pt x="575616" y="249320"/>
                  </a:lnTo>
                  <a:lnTo>
                    <a:pt x="583325" y="249320"/>
                  </a:lnTo>
                  <a:lnTo>
                    <a:pt x="583325" y="313578"/>
                  </a:lnTo>
                  <a:lnTo>
                    <a:pt x="601313" y="313578"/>
                  </a:lnTo>
                  <a:lnTo>
                    <a:pt x="601313" y="335425"/>
                  </a:lnTo>
                  <a:lnTo>
                    <a:pt x="610307" y="335425"/>
                  </a:lnTo>
                  <a:lnTo>
                    <a:pt x="610307" y="391972"/>
                  </a:lnTo>
                  <a:lnTo>
                    <a:pt x="620586" y="391972"/>
                  </a:lnTo>
                  <a:lnTo>
                    <a:pt x="620586" y="458800"/>
                  </a:lnTo>
                  <a:lnTo>
                    <a:pt x="638574" y="458800"/>
                  </a:lnTo>
                  <a:lnTo>
                    <a:pt x="638574" y="582175"/>
                  </a:lnTo>
                  <a:lnTo>
                    <a:pt x="648853" y="582175"/>
                  </a:lnTo>
                  <a:lnTo>
                    <a:pt x="648853" y="598882"/>
                  </a:lnTo>
                  <a:lnTo>
                    <a:pt x="661701" y="598882"/>
                  </a:lnTo>
                  <a:lnTo>
                    <a:pt x="661701" y="625870"/>
                  </a:lnTo>
                  <a:lnTo>
                    <a:pt x="675835" y="625870"/>
                  </a:lnTo>
                  <a:lnTo>
                    <a:pt x="675835" y="642577"/>
                  </a:lnTo>
                  <a:lnTo>
                    <a:pt x="695108" y="642577"/>
                  </a:lnTo>
                  <a:lnTo>
                    <a:pt x="695108" y="655429"/>
                  </a:lnTo>
                  <a:lnTo>
                    <a:pt x="715665" y="655429"/>
                  </a:lnTo>
                  <a:lnTo>
                    <a:pt x="715665" y="665710"/>
                  </a:lnTo>
                  <a:lnTo>
                    <a:pt x="731084" y="665710"/>
                  </a:lnTo>
                  <a:lnTo>
                    <a:pt x="731084" y="678562"/>
                  </a:lnTo>
                  <a:lnTo>
                    <a:pt x="814599" y="678562"/>
                  </a:lnTo>
                  <a:lnTo>
                    <a:pt x="814599" y="688843"/>
                  </a:lnTo>
                  <a:lnTo>
                    <a:pt x="874988" y="688843"/>
                  </a:lnTo>
                  <a:lnTo>
                    <a:pt x="874988" y="696554"/>
                  </a:lnTo>
                  <a:lnTo>
                    <a:pt x="917388" y="696554"/>
                  </a:lnTo>
                  <a:lnTo>
                    <a:pt x="917388" y="706835"/>
                  </a:lnTo>
                  <a:lnTo>
                    <a:pt x="958503" y="706835"/>
                  </a:lnTo>
                  <a:lnTo>
                    <a:pt x="958503" y="729968"/>
                  </a:lnTo>
                  <a:lnTo>
                    <a:pt x="971352" y="729968"/>
                  </a:lnTo>
                  <a:lnTo>
                    <a:pt x="971352" y="740249"/>
                  </a:lnTo>
                  <a:lnTo>
                    <a:pt x="1006043" y="740249"/>
                  </a:lnTo>
                  <a:lnTo>
                    <a:pt x="1006043" y="755671"/>
                  </a:lnTo>
                  <a:lnTo>
                    <a:pt x="1034310" y="755671"/>
                  </a:lnTo>
                  <a:lnTo>
                    <a:pt x="1034310" y="776233"/>
                  </a:lnTo>
                  <a:lnTo>
                    <a:pt x="1075425" y="776233"/>
                  </a:lnTo>
                  <a:lnTo>
                    <a:pt x="1075425" y="787800"/>
                  </a:lnTo>
                  <a:lnTo>
                    <a:pt x="1111401" y="787800"/>
                  </a:lnTo>
                  <a:lnTo>
                    <a:pt x="1111401" y="801936"/>
                  </a:lnTo>
                  <a:lnTo>
                    <a:pt x="1133244" y="801936"/>
                  </a:lnTo>
                  <a:lnTo>
                    <a:pt x="1133244" y="821214"/>
                  </a:lnTo>
                  <a:lnTo>
                    <a:pt x="1182068" y="821214"/>
                  </a:lnTo>
                  <a:lnTo>
                    <a:pt x="1182068" y="832780"/>
                  </a:lnTo>
                  <a:lnTo>
                    <a:pt x="1189778" y="832780"/>
                  </a:lnTo>
                  <a:lnTo>
                    <a:pt x="1189778" y="879046"/>
                  </a:lnTo>
                  <a:lnTo>
                    <a:pt x="1198772" y="879046"/>
                  </a:lnTo>
                  <a:lnTo>
                    <a:pt x="1198772" y="912460"/>
                  </a:lnTo>
                  <a:lnTo>
                    <a:pt x="1219329" y="912460"/>
                  </a:lnTo>
                  <a:lnTo>
                    <a:pt x="1219329" y="924026"/>
                  </a:lnTo>
                  <a:lnTo>
                    <a:pt x="1232178" y="924026"/>
                  </a:lnTo>
                  <a:lnTo>
                    <a:pt x="1232178" y="956155"/>
                  </a:lnTo>
                  <a:lnTo>
                    <a:pt x="1245026" y="956155"/>
                  </a:lnTo>
                  <a:lnTo>
                    <a:pt x="1245026" y="971577"/>
                  </a:lnTo>
                  <a:lnTo>
                    <a:pt x="1254020" y="971577"/>
                  </a:lnTo>
                  <a:lnTo>
                    <a:pt x="1254020" y="984429"/>
                  </a:lnTo>
                  <a:lnTo>
                    <a:pt x="1261729" y="984429"/>
                  </a:lnTo>
                  <a:lnTo>
                    <a:pt x="1261729" y="1031979"/>
                  </a:lnTo>
                  <a:lnTo>
                    <a:pt x="1278433" y="1031979"/>
                  </a:lnTo>
                  <a:lnTo>
                    <a:pt x="1278433" y="1076959"/>
                  </a:lnTo>
                  <a:lnTo>
                    <a:pt x="1310554" y="1076959"/>
                  </a:lnTo>
                  <a:lnTo>
                    <a:pt x="1310554" y="1100092"/>
                  </a:lnTo>
                  <a:lnTo>
                    <a:pt x="1329827" y="1100092"/>
                  </a:lnTo>
                  <a:lnTo>
                    <a:pt x="1329827" y="1129651"/>
                  </a:lnTo>
                  <a:lnTo>
                    <a:pt x="1349100" y="1129651"/>
                  </a:lnTo>
                  <a:lnTo>
                    <a:pt x="1349100" y="1151499"/>
                  </a:lnTo>
                  <a:lnTo>
                    <a:pt x="1374797" y="1151499"/>
                  </a:lnTo>
                  <a:lnTo>
                    <a:pt x="1374797" y="1166920"/>
                  </a:lnTo>
                  <a:lnTo>
                    <a:pt x="1381221" y="1166920"/>
                  </a:lnTo>
                  <a:lnTo>
                    <a:pt x="1381221" y="1178487"/>
                  </a:lnTo>
                  <a:lnTo>
                    <a:pt x="1427476" y="1178487"/>
                  </a:lnTo>
                  <a:lnTo>
                    <a:pt x="1427476" y="1184913"/>
                  </a:lnTo>
                  <a:lnTo>
                    <a:pt x="1498143" y="1184913"/>
                  </a:lnTo>
                  <a:lnTo>
                    <a:pt x="1498143" y="1199049"/>
                  </a:lnTo>
                  <a:lnTo>
                    <a:pt x="1577804" y="1199049"/>
                  </a:lnTo>
                  <a:lnTo>
                    <a:pt x="1577804" y="1214471"/>
                  </a:lnTo>
                  <a:lnTo>
                    <a:pt x="1670314" y="1214471"/>
                  </a:lnTo>
                  <a:lnTo>
                    <a:pt x="1670314" y="1219612"/>
                  </a:lnTo>
                  <a:lnTo>
                    <a:pt x="1766678" y="1219612"/>
                  </a:lnTo>
                  <a:lnTo>
                    <a:pt x="1766678" y="1226037"/>
                  </a:lnTo>
                  <a:lnTo>
                    <a:pt x="1834776" y="1226037"/>
                  </a:lnTo>
                  <a:lnTo>
                    <a:pt x="1834776" y="1276158"/>
                  </a:lnTo>
                  <a:lnTo>
                    <a:pt x="1869467" y="1276158"/>
                  </a:lnTo>
                  <a:lnTo>
                    <a:pt x="1869467" y="1298006"/>
                  </a:lnTo>
                  <a:lnTo>
                    <a:pt x="1881030" y="1298006"/>
                  </a:lnTo>
                  <a:lnTo>
                    <a:pt x="1881030" y="1348127"/>
                  </a:lnTo>
                  <a:lnTo>
                    <a:pt x="1904158" y="1348127"/>
                  </a:lnTo>
                  <a:lnTo>
                    <a:pt x="1904158" y="1422666"/>
                  </a:lnTo>
                  <a:lnTo>
                    <a:pt x="1917007" y="1422666"/>
                  </a:lnTo>
                  <a:lnTo>
                    <a:pt x="1917007" y="1443229"/>
                  </a:lnTo>
                  <a:lnTo>
                    <a:pt x="1976110" y="1443229"/>
                  </a:lnTo>
                  <a:lnTo>
                    <a:pt x="1976110" y="1453510"/>
                  </a:lnTo>
                  <a:lnTo>
                    <a:pt x="2091747" y="1453510"/>
                  </a:lnTo>
                  <a:lnTo>
                    <a:pt x="2091747" y="1467647"/>
                  </a:lnTo>
                  <a:lnTo>
                    <a:pt x="2135432" y="1467647"/>
                  </a:lnTo>
                  <a:lnTo>
                    <a:pt x="2135432" y="1474073"/>
                  </a:lnTo>
                  <a:lnTo>
                    <a:pt x="2185542" y="1474073"/>
                  </a:lnTo>
                  <a:lnTo>
                    <a:pt x="2185542" y="1481783"/>
                  </a:lnTo>
                  <a:lnTo>
                    <a:pt x="2343579" y="1481783"/>
                  </a:lnTo>
                  <a:lnTo>
                    <a:pt x="2343579" y="1486924"/>
                  </a:lnTo>
                  <a:lnTo>
                    <a:pt x="2398828" y="1486924"/>
                  </a:lnTo>
                  <a:lnTo>
                    <a:pt x="2398828" y="1502346"/>
                  </a:lnTo>
                  <a:lnTo>
                    <a:pt x="2459216" y="1502346"/>
                  </a:lnTo>
                  <a:lnTo>
                    <a:pt x="2459216" y="1512627"/>
                  </a:lnTo>
                  <a:lnTo>
                    <a:pt x="2481059" y="1512627"/>
                  </a:lnTo>
                  <a:lnTo>
                    <a:pt x="2481059" y="1526764"/>
                  </a:lnTo>
                  <a:lnTo>
                    <a:pt x="2495192" y="1526764"/>
                  </a:lnTo>
                  <a:lnTo>
                    <a:pt x="2495192" y="1548611"/>
                  </a:lnTo>
                  <a:lnTo>
                    <a:pt x="2510610" y="1548611"/>
                  </a:lnTo>
                  <a:lnTo>
                    <a:pt x="2510610" y="1587166"/>
                  </a:lnTo>
                  <a:lnTo>
                    <a:pt x="2529883" y="1587166"/>
                  </a:lnTo>
                  <a:lnTo>
                    <a:pt x="2529883" y="1620580"/>
                  </a:lnTo>
                  <a:lnTo>
                    <a:pt x="2537592" y="1620580"/>
                  </a:lnTo>
                  <a:lnTo>
                    <a:pt x="2537592" y="1702830"/>
                  </a:lnTo>
                  <a:lnTo>
                    <a:pt x="2553011" y="1702830"/>
                  </a:lnTo>
                  <a:lnTo>
                    <a:pt x="2553011" y="1718252"/>
                  </a:lnTo>
                  <a:lnTo>
                    <a:pt x="2655799" y="1718252"/>
                  </a:lnTo>
                  <a:lnTo>
                    <a:pt x="2655799" y="1731103"/>
                  </a:lnTo>
                  <a:lnTo>
                    <a:pt x="2705909" y="1731103"/>
                  </a:lnTo>
                  <a:lnTo>
                    <a:pt x="2705909" y="1746525"/>
                  </a:lnTo>
                  <a:lnTo>
                    <a:pt x="2818976" y="1746525"/>
                  </a:lnTo>
                  <a:lnTo>
                    <a:pt x="2818976" y="1755521"/>
                  </a:lnTo>
                  <a:lnTo>
                    <a:pt x="2878080" y="1755521"/>
                  </a:lnTo>
                  <a:lnTo>
                    <a:pt x="2878080" y="1760662"/>
                  </a:lnTo>
                  <a:lnTo>
                    <a:pt x="2902492" y="1760662"/>
                  </a:lnTo>
                  <a:lnTo>
                    <a:pt x="2902492" y="1768373"/>
                  </a:lnTo>
                  <a:lnTo>
                    <a:pt x="2959025" y="1768373"/>
                  </a:lnTo>
                  <a:lnTo>
                    <a:pt x="2959025" y="1781224"/>
                  </a:lnTo>
                  <a:lnTo>
                    <a:pt x="3075947" y="1781224"/>
                  </a:lnTo>
                  <a:lnTo>
                    <a:pt x="3075947" y="1795361"/>
                  </a:lnTo>
                  <a:lnTo>
                    <a:pt x="3128627" y="1795361"/>
                  </a:lnTo>
                  <a:lnTo>
                    <a:pt x="3128627" y="1819779"/>
                  </a:lnTo>
                  <a:lnTo>
                    <a:pt x="3142760" y="1819779"/>
                  </a:lnTo>
                  <a:lnTo>
                    <a:pt x="3142760" y="1840342"/>
                  </a:lnTo>
                  <a:lnTo>
                    <a:pt x="3178736" y="1840342"/>
                  </a:lnTo>
                  <a:lnTo>
                    <a:pt x="3178736" y="1893033"/>
                  </a:lnTo>
                  <a:lnTo>
                    <a:pt x="3284094" y="1893033"/>
                  </a:lnTo>
                  <a:lnTo>
                    <a:pt x="3284094" y="1903314"/>
                  </a:lnTo>
                  <a:lnTo>
                    <a:pt x="3336774" y="1903314"/>
                  </a:lnTo>
                  <a:lnTo>
                    <a:pt x="3336774" y="1911025"/>
                  </a:lnTo>
                  <a:lnTo>
                    <a:pt x="3354762" y="1911025"/>
                  </a:lnTo>
                  <a:lnTo>
                    <a:pt x="3354762" y="1918736"/>
                  </a:lnTo>
                  <a:lnTo>
                    <a:pt x="3435707" y="1918736"/>
                  </a:lnTo>
                  <a:lnTo>
                    <a:pt x="3435707" y="1934158"/>
                  </a:lnTo>
                  <a:lnTo>
                    <a:pt x="3571902" y="1934158"/>
                  </a:lnTo>
                  <a:lnTo>
                    <a:pt x="3571902" y="1963716"/>
                  </a:lnTo>
                  <a:lnTo>
                    <a:pt x="3647709" y="1963716"/>
                  </a:lnTo>
                  <a:lnTo>
                    <a:pt x="3647709" y="1970142"/>
                  </a:lnTo>
                  <a:lnTo>
                    <a:pt x="3706812" y="1970142"/>
                  </a:lnTo>
                  <a:lnTo>
                    <a:pt x="3706812" y="1980423"/>
                  </a:lnTo>
                  <a:lnTo>
                    <a:pt x="3737649" y="1980423"/>
                  </a:lnTo>
                  <a:lnTo>
                    <a:pt x="3737649" y="2000986"/>
                  </a:lnTo>
                  <a:lnTo>
                    <a:pt x="3759491" y="2000986"/>
                  </a:lnTo>
                  <a:lnTo>
                    <a:pt x="3759491" y="2024119"/>
                  </a:lnTo>
                  <a:lnTo>
                    <a:pt x="3773625" y="2024119"/>
                  </a:lnTo>
                  <a:lnTo>
                    <a:pt x="3773625" y="2036970"/>
                  </a:lnTo>
                  <a:lnTo>
                    <a:pt x="3798037" y="2036970"/>
                  </a:lnTo>
                  <a:lnTo>
                    <a:pt x="3798037" y="2044681"/>
                  </a:lnTo>
                  <a:lnTo>
                    <a:pt x="3814740" y="2044681"/>
                  </a:lnTo>
                  <a:lnTo>
                    <a:pt x="3814740" y="2111509"/>
                  </a:lnTo>
                  <a:lnTo>
                    <a:pt x="3836583" y="2111509"/>
                  </a:lnTo>
                  <a:lnTo>
                    <a:pt x="3836583" y="2121790"/>
                  </a:lnTo>
                  <a:lnTo>
                    <a:pt x="3845577" y="2121790"/>
                  </a:lnTo>
                  <a:lnTo>
                    <a:pt x="3845577" y="2135927"/>
                  </a:lnTo>
                  <a:lnTo>
                    <a:pt x="3941941" y="2135927"/>
                  </a:lnTo>
                  <a:lnTo>
                    <a:pt x="3941941" y="2144923"/>
                  </a:lnTo>
                  <a:lnTo>
                    <a:pt x="3984341" y="2144923"/>
                  </a:lnTo>
                  <a:lnTo>
                    <a:pt x="3984341" y="2150064"/>
                  </a:lnTo>
                  <a:lnTo>
                    <a:pt x="4126961" y="2150064"/>
                  </a:lnTo>
                  <a:lnTo>
                    <a:pt x="4126961" y="2162915"/>
                  </a:lnTo>
                  <a:lnTo>
                    <a:pt x="4249022" y="2162915"/>
                  </a:lnTo>
                  <a:lnTo>
                    <a:pt x="4249022" y="2171911"/>
                  </a:lnTo>
                  <a:lnTo>
                    <a:pt x="4368514" y="2171911"/>
                  </a:lnTo>
                  <a:lnTo>
                    <a:pt x="4368514" y="2184763"/>
                  </a:lnTo>
                  <a:lnTo>
                    <a:pt x="4404490" y="2184763"/>
                  </a:lnTo>
                  <a:lnTo>
                    <a:pt x="4404490" y="2207896"/>
                  </a:lnTo>
                  <a:lnTo>
                    <a:pt x="4450744" y="2207896"/>
                  </a:lnTo>
                  <a:lnTo>
                    <a:pt x="4450744" y="2233599"/>
                  </a:lnTo>
                  <a:lnTo>
                    <a:pt x="4484151" y="2233599"/>
                  </a:lnTo>
                  <a:lnTo>
                    <a:pt x="4484151" y="2252876"/>
                  </a:lnTo>
                  <a:lnTo>
                    <a:pt x="4768104" y="2252876"/>
                  </a:lnTo>
                  <a:lnTo>
                    <a:pt x="4768104" y="2274724"/>
                  </a:lnTo>
                  <a:lnTo>
                    <a:pt x="4788662" y="2274724"/>
                  </a:lnTo>
                  <a:lnTo>
                    <a:pt x="4788662" y="2294001"/>
                  </a:lnTo>
                  <a:lnTo>
                    <a:pt x="5084179" y="2294001"/>
                  </a:lnTo>
                  <a:lnTo>
                    <a:pt x="5084179" y="2313278"/>
                  </a:lnTo>
                  <a:lnTo>
                    <a:pt x="5100882" y="2313278"/>
                  </a:lnTo>
                  <a:lnTo>
                    <a:pt x="5100882" y="2323560"/>
                  </a:lnTo>
                  <a:lnTo>
                    <a:pt x="5192107" y="2323560"/>
                  </a:lnTo>
                  <a:lnTo>
                    <a:pt x="5192107" y="2336411"/>
                  </a:lnTo>
                  <a:lnTo>
                    <a:pt x="5599406" y="2336411"/>
                  </a:lnTo>
                  <a:lnTo>
                    <a:pt x="5599406" y="2372396"/>
                  </a:lnTo>
                  <a:lnTo>
                    <a:pt x="5682922" y="2372396"/>
                  </a:lnTo>
                  <a:lnTo>
                    <a:pt x="5682922" y="2389102"/>
                  </a:lnTo>
                  <a:lnTo>
                    <a:pt x="5749735" y="2389102"/>
                  </a:lnTo>
                  <a:lnTo>
                    <a:pt x="5749735" y="2413520"/>
                  </a:lnTo>
                  <a:lnTo>
                    <a:pt x="6370321" y="2413520"/>
                  </a:lnTo>
                  <a:lnTo>
                    <a:pt x="6370321" y="2441794"/>
                  </a:lnTo>
                  <a:lnTo>
                    <a:pt x="6682541" y="2441794"/>
                  </a:lnTo>
                  <a:lnTo>
                    <a:pt x="6682541" y="2472638"/>
                  </a:lnTo>
                  <a:lnTo>
                    <a:pt x="7336533" y="2472638"/>
                  </a:lnTo>
                  <a:lnTo>
                    <a:pt x="7336533" y="2542036"/>
                  </a:lnTo>
                  <a:lnTo>
                    <a:pt x="7567807" y="2542036"/>
                  </a:lnTo>
                  <a:lnTo>
                    <a:pt x="7567807" y="2578020"/>
                  </a:lnTo>
                  <a:lnTo>
                    <a:pt x="7575516" y="2578020"/>
                  </a:lnTo>
                  <a:lnTo>
                    <a:pt x="7575516" y="2623001"/>
                  </a:lnTo>
                  <a:lnTo>
                    <a:pt x="8631668" y="2623001"/>
                  </a:lnTo>
                </a:path>
              </a:pathLst>
            </a:custGeom>
            <a:noFill/>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nvGrpSpPr>
            <p:cNvPr id="198" name="Graphic 2">
              <a:extLst>
                <a:ext uri="{FF2B5EF4-FFF2-40B4-BE49-F238E27FC236}">
                  <a16:creationId xmlns:a16="http://schemas.microsoft.com/office/drawing/2014/main" id="{5FAD51B1-C986-10FF-8D8E-22F0A4D953C8}"/>
                </a:ext>
              </a:extLst>
            </p:cNvPr>
            <p:cNvGrpSpPr/>
            <p:nvPr/>
          </p:nvGrpSpPr>
          <p:grpSpPr>
            <a:xfrm>
              <a:off x="2499408" y="1889982"/>
              <a:ext cx="8158840" cy="2536895"/>
              <a:chOff x="2499408" y="1889982"/>
              <a:chExt cx="8158840" cy="2536895"/>
            </a:xfrm>
          </p:grpSpPr>
          <p:grpSp>
            <p:nvGrpSpPr>
              <p:cNvPr id="199" name="Graphic 2">
                <a:extLst>
                  <a:ext uri="{FF2B5EF4-FFF2-40B4-BE49-F238E27FC236}">
                    <a16:creationId xmlns:a16="http://schemas.microsoft.com/office/drawing/2014/main" id="{9602A037-F8B0-B656-8BC0-1284FCFE55AB}"/>
                  </a:ext>
                </a:extLst>
              </p:cNvPr>
              <p:cNvGrpSpPr/>
              <p:nvPr/>
            </p:nvGrpSpPr>
            <p:grpSpPr>
              <a:xfrm>
                <a:off x="2499408" y="1889982"/>
                <a:ext cx="80945" cy="80964"/>
                <a:chOff x="2499408" y="1889982"/>
                <a:chExt cx="80945" cy="80964"/>
              </a:xfrm>
            </p:grpSpPr>
            <p:sp>
              <p:nvSpPr>
                <p:cNvPr id="386" name="Freeform 174">
                  <a:extLst>
                    <a:ext uri="{FF2B5EF4-FFF2-40B4-BE49-F238E27FC236}">
                      <a16:creationId xmlns:a16="http://schemas.microsoft.com/office/drawing/2014/main" id="{23018BC4-1DBB-5142-DABF-F3A5AD5D9455}"/>
                    </a:ext>
                  </a:extLst>
                </p:cNvPr>
                <p:cNvSpPr/>
                <p:nvPr/>
              </p:nvSpPr>
              <p:spPr>
                <a:xfrm>
                  <a:off x="2540524" y="188998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87" name="Freeform 175">
                  <a:extLst>
                    <a:ext uri="{FF2B5EF4-FFF2-40B4-BE49-F238E27FC236}">
                      <a16:creationId xmlns:a16="http://schemas.microsoft.com/office/drawing/2014/main" id="{82C39EE5-E929-B434-2CD3-744855527FF6}"/>
                    </a:ext>
                  </a:extLst>
                </p:cNvPr>
                <p:cNvSpPr/>
                <p:nvPr/>
              </p:nvSpPr>
              <p:spPr>
                <a:xfrm>
                  <a:off x="2499408" y="192982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0" name="Graphic 2">
                <a:extLst>
                  <a:ext uri="{FF2B5EF4-FFF2-40B4-BE49-F238E27FC236}">
                    <a16:creationId xmlns:a16="http://schemas.microsoft.com/office/drawing/2014/main" id="{498F14B5-4137-542E-5CCD-54311F054081}"/>
                  </a:ext>
                </a:extLst>
              </p:cNvPr>
              <p:cNvGrpSpPr/>
              <p:nvPr/>
            </p:nvGrpSpPr>
            <p:grpSpPr>
              <a:xfrm>
                <a:off x="2586778" y="2299947"/>
                <a:ext cx="80945" cy="80964"/>
                <a:chOff x="2586778" y="2299947"/>
                <a:chExt cx="80945" cy="80964"/>
              </a:xfrm>
            </p:grpSpPr>
            <p:sp>
              <p:nvSpPr>
                <p:cNvPr id="384" name="Freeform 177">
                  <a:extLst>
                    <a:ext uri="{FF2B5EF4-FFF2-40B4-BE49-F238E27FC236}">
                      <a16:creationId xmlns:a16="http://schemas.microsoft.com/office/drawing/2014/main" id="{B624FD62-E7CD-9D6F-B648-E65EDE216D8D}"/>
                    </a:ext>
                  </a:extLst>
                </p:cNvPr>
                <p:cNvSpPr/>
                <p:nvPr/>
              </p:nvSpPr>
              <p:spPr>
                <a:xfrm>
                  <a:off x="2627894" y="229994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85" name="Freeform 178">
                  <a:extLst>
                    <a:ext uri="{FF2B5EF4-FFF2-40B4-BE49-F238E27FC236}">
                      <a16:creationId xmlns:a16="http://schemas.microsoft.com/office/drawing/2014/main" id="{B0341624-B262-549D-C9FB-8B6200D50D22}"/>
                    </a:ext>
                  </a:extLst>
                </p:cNvPr>
                <p:cNvSpPr/>
                <p:nvPr/>
              </p:nvSpPr>
              <p:spPr>
                <a:xfrm>
                  <a:off x="2586778" y="233978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1" name="Graphic 2">
                <a:extLst>
                  <a:ext uri="{FF2B5EF4-FFF2-40B4-BE49-F238E27FC236}">
                    <a16:creationId xmlns:a16="http://schemas.microsoft.com/office/drawing/2014/main" id="{4CDA8C9D-5C32-C80F-A272-C5CD9C5F95A1}"/>
                  </a:ext>
                </a:extLst>
              </p:cNvPr>
              <p:cNvGrpSpPr/>
              <p:nvPr/>
            </p:nvGrpSpPr>
            <p:grpSpPr>
              <a:xfrm>
                <a:off x="3131558" y="2550552"/>
                <a:ext cx="80945" cy="80964"/>
                <a:chOff x="3131558" y="2550552"/>
                <a:chExt cx="80945" cy="80964"/>
              </a:xfrm>
            </p:grpSpPr>
            <p:sp>
              <p:nvSpPr>
                <p:cNvPr id="382" name="Freeform 180">
                  <a:extLst>
                    <a:ext uri="{FF2B5EF4-FFF2-40B4-BE49-F238E27FC236}">
                      <a16:creationId xmlns:a16="http://schemas.microsoft.com/office/drawing/2014/main" id="{6D216082-B587-44E2-627E-EAA073428A40}"/>
                    </a:ext>
                  </a:extLst>
                </p:cNvPr>
                <p:cNvSpPr/>
                <p:nvPr/>
              </p:nvSpPr>
              <p:spPr>
                <a:xfrm>
                  <a:off x="3171388" y="255055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83" name="Freeform 181">
                  <a:extLst>
                    <a:ext uri="{FF2B5EF4-FFF2-40B4-BE49-F238E27FC236}">
                      <a16:creationId xmlns:a16="http://schemas.microsoft.com/office/drawing/2014/main" id="{5BF3CA55-30BD-F2CE-2ADC-6281DB0954DD}"/>
                    </a:ext>
                  </a:extLst>
                </p:cNvPr>
                <p:cNvSpPr/>
                <p:nvPr/>
              </p:nvSpPr>
              <p:spPr>
                <a:xfrm>
                  <a:off x="3131558" y="2591677"/>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2" name="Graphic 2">
                <a:extLst>
                  <a:ext uri="{FF2B5EF4-FFF2-40B4-BE49-F238E27FC236}">
                    <a16:creationId xmlns:a16="http://schemas.microsoft.com/office/drawing/2014/main" id="{DAE7F0EA-555D-C260-99AA-65D9CDF86D07}"/>
                  </a:ext>
                </a:extLst>
              </p:cNvPr>
              <p:cNvGrpSpPr/>
              <p:nvPr/>
            </p:nvGrpSpPr>
            <p:grpSpPr>
              <a:xfrm>
                <a:off x="3479754" y="2921961"/>
                <a:ext cx="80945" cy="80964"/>
                <a:chOff x="3479754" y="2921961"/>
                <a:chExt cx="80945" cy="80964"/>
              </a:xfrm>
            </p:grpSpPr>
            <p:sp>
              <p:nvSpPr>
                <p:cNvPr id="380" name="Freeform 183">
                  <a:extLst>
                    <a:ext uri="{FF2B5EF4-FFF2-40B4-BE49-F238E27FC236}">
                      <a16:creationId xmlns:a16="http://schemas.microsoft.com/office/drawing/2014/main" id="{2F6FB1F5-870F-4513-299C-A0B6E2DC05DC}"/>
                    </a:ext>
                  </a:extLst>
                </p:cNvPr>
                <p:cNvSpPr/>
                <p:nvPr/>
              </p:nvSpPr>
              <p:spPr>
                <a:xfrm>
                  <a:off x="3520869" y="292196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81" name="Freeform 184">
                  <a:extLst>
                    <a:ext uri="{FF2B5EF4-FFF2-40B4-BE49-F238E27FC236}">
                      <a16:creationId xmlns:a16="http://schemas.microsoft.com/office/drawing/2014/main" id="{DC3E6528-9E6D-AEE3-3F70-E58CD989E46D}"/>
                    </a:ext>
                  </a:extLst>
                </p:cNvPr>
                <p:cNvSpPr/>
                <p:nvPr/>
              </p:nvSpPr>
              <p:spPr>
                <a:xfrm>
                  <a:off x="3479754" y="296180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3" name="Graphic 2">
                <a:extLst>
                  <a:ext uri="{FF2B5EF4-FFF2-40B4-BE49-F238E27FC236}">
                    <a16:creationId xmlns:a16="http://schemas.microsoft.com/office/drawing/2014/main" id="{55BDFBDC-914C-DD19-3C31-E961527F2452}"/>
                  </a:ext>
                </a:extLst>
              </p:cNvPr>
              <p:cNvGrpSpPr/>
              <p:nvPr/>
            </p:nvGrpSpPr>
            <p:grpSpPr>
              <a:xfrm>
                <a:off x="3928169" y="3177707"/>
                <a:ext cx="80945" cy="80964"/>
                <a:chOff x="3928169" y="3177707"/>
                <a:chExt cx="80945" cy="80964"/>
              </a:xfrm>
            </p:grpSpPr>
            <p:sp>
              <p:nvSpPr>
                <p:cNvPr id="378" name="Freeform 186">
                  <a:extLst>
                    <a:ext uri="{FF2B5EF4-FFF2-40B4-BE49-F238E27FC236}">
                      <a16:creationId xmlns:a16="http://schemas.microsoft.com/office/drawing/2014/main" id="{A9B7D5BB-6E89-A91F-4C9A-EBEFC042A5C3}"/>
                    </a:ext>
                  </a:extLst>
                </p:cNvPr>
                <p:cNvSpPr/>
                <p:nvPr/>
              </p:nvSpPr>
              <p:spPr>
                <a:xfrm>
                  <a:off x="3968000" y="317770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79" name="Freeform 187">
                  <a:extLst>
                    <a:ext uri="{FF2B5EF4-FFF2-40B4-BE49-F238E27FC236}">
                      <a16:creationId xmlns:a16="http://schemas.microsoft.com/office/drawing/2014/main" id="{85A29D78-587F-9B17-369A-618D134511BC}"/>
                    </a:ext>
                  </a:extLst>
                </p:cNvPr>
                <p:cNvSpPr/>
                <p:nvPr/>
              </p:nvSpPr>
              <p:spPr>
                <a:xfrm>
                  <a:off x="3928169" y="321883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4" name="Graphic 2">
                <a:extLst>
                  <a:ext uri="{FF2B5EF4-FFF2-40B4-BE49-F238E27FC236}">
                    <a16:creationId xmlns:a16="http://schemas.microsoft.com/office/drawing/2014/main" id="{DB03BE59-A066-512D-36C3-023DF376D64A}"/>
                  </a:ext>
                </a:extLst>
              </p:cNvPr>
              <p:cNvGrpSpPr/>
              <p:nvPr/>
            </p:nvGrpSpPr>
            <p:grpSpPr>
              <a:xfrm>
                <a:off x="4171007" y="3207266"/>
                <a:ext cx="80945" cy="80964"/>
                <a:chOff x="4171007" y="3207266"/>
                <a:chExt cx="80945" cy="80964"/>
              </a:xfrm>
            </p:grpSpPr>
            <p:sp>
              <p:nvSpPr>
                <p:cNvPr id="376" name="Freeform 189">
                  <a:extLst>
                    <a:ext uri="{FF2B5EF4-FFF2-40B4-BE49-F238E27FC236}">
                      <a16:creationId xmlns:a16="http://schemas.microsoft.com/office/drawing/2014/main" id="{EE0090DD-EF90-26BF-24D5-A5BD23B6A42B}"/>
                    </a:ext>
                  </a:extLst>
                </p:cNvPr>
                <p:cNvSpPr/>
                <p:nvPr/>
              </p:nvSpPr>
              <p:spPr>
                <a:xfrm>
                  <a:off x="4212122" y="320726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77" name="Freeform 190">
                  <a:extLst>
                    <a:ext uri="{FF2B5EF4-FFF2-40B4-BE49-F238E27FC236}">
                      <a16:creationId xmlns:a16="http://schemas.microsoft.com/office/drawing/2014/main" id="{E7FB9C32-1916-E1C8-1D10-63D7F55CE9E9}"/>
                    </a:ext>
                  </a:extLst>
                </p:cNvPr>
                <p:cNvSpPr/>
                <p:nvPr/>
              </p:nvSpPr>
              <p:spPr>
                <a:xfrm>
                  <a:off x="4171007" y="324839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5" name="Graphic 2">
                <a:extLst>
                  <a:ext uri="{FF2B5EF4-FFF2-40B4-BE49-F238E27FC236}">
                    <a16:creationId xmlns:a16="http://schemas.microsoft.com/office/drawing/2014/main" id="{3B190294-5338-9262-4D72-EBCA6381B457}"/>
                  </a:ext>
                </a:extLst>
              </p:cNvPr>
              <p:cNvGrpSpPr/>
              <p:nvPr/>
            </p:nvGrpSpPr>
            <p:grpSpPr>
              <a:xfrm>
                <a:off x="4478088" y="3342207"/>
                <a:ext cx="80945" cy="80964"/>
                <a:chOff x="4478088" y="3342207"/>
                <a:chExt cx="80945" cy="80964"/>
              </a:xfrm>
            </p:grpSpPr>
            <p:sp>
              <p:nvSpPr>
                <p:cNvPr id="374" name="Freeform 192">
                  <a:extLst>
                    <a:ext uri="{FF2B5EF4-FFF2-40B4-BE49-F238E27FC236}">
                      <a16:creationId xmlns:a16="http://schemas.microsoft.com/office/drawing/2014/main" id="{4F43A83F-2A2A-3BD1-2B32-0750F7688333}"/>
                    </a:ext>
                  </a:extLst>
                </p:cNvPr>
                <p:cNvSpPr/>
                <p:nvPr/>
              </p:nvSpPr>
              <p:spPr>
                <a:xfrm>
                  <a:off x="4519203" y="334220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75" name="Freeform 193">
                  <a:extLst>
                    <a:ext uri="{FF2B5EF4-FFF2-40B4-BE49-F238E27FC236}">
                      <a16:creationId xmlns:a16="http://schemas.microsoft.com/office/drawing/2014/main" id="{9391C9B9-1180-D3DB-43F3-2633E20AF5DF}"/>
                    </a:ext>
                  </a:extLst>
                </p:cNvPr>
                <p:cNvSpPr/>
                <p:nvPr/>
              </p:nvSpPr>
              <p:spPr>
                <a:xfrm>
                  <a:off x="4478088" y="3382047"/>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6" name="Graphic 2">
                <a:extLst>
                  <a:ext uri="{FF2B5EF4-FFF2-40B4-BE49-F238E27FC236}">
                    <a16:creationId xmlns:a16="http://schemas.microsoft.com/office/drawing/2014/main" id="{5C36B5A6-6F96-5131-34FC-A2FB4CFB7CD5}"/>
                  </a:ext>
                </a:extLst>
              </p:cNvPr>
              <p:cNvGrpSpPr/>
              <p:nvPr/>
            </p:nvGrpSpPr>
            <p:grpSpPr>
              <a:xfrm>
                <a:off x="4548755" y="3446305"/>
                <a:ext cx="80945" cy="80964"/>
                <a:chOff x="4548755" y="3446305"/>
                <a:chExt cx="80945" cy="80964"/>
              </a:xfrm>
            </p:grpSpPr>
            <p:sp>
              <p:nvSpPr>
                <p:cNvPr id="372" name="Freeform 195">
                  <a:extLst>
                    <a:ext uri="{FF2B5EF4-FFF2-40B4-BE49-F238E27FC236}">
                      <a16:creationId xmlns:a16="http://schemas.microsoft.com/office/drawing/2014/main" id="{1FA5D475-BFA8-3E97-81E8-AAA13D2C864E}"/>
                    </a:ext>
                  </a:extLst>
                </p:cNvPr>
                <p:cNvSpPr/>
                <p:nvPr/>
              </p:nvSpPr>
              <p:spPr>
                <a:xfrm>
                  <a:off x="4589870" y="344630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73" name="Freeform 196">
                  <a:extLst>
                    <a:ext uri="{FF2B5EF4-FFF2-40B4-BE49-F238E27FC236}">
                      <a16:creationId xmlns:a16="http://schemas.microsoft.com/office/drawing/2014/main" id="{690479B5-715C-8AD4-3D66-586E8246F79D}"/>
                    </a:ext>
                  </a:extLst>
                </p:cNvPr>
                <p:cNvSpPr/>
                <p:nvPr/>
              </p:nvSpPr>
              <p:spPr>
                <a:xfrm>
                  <a:off x="4548755" y="348743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7" name="Graphic 2">
                <a:extLst>
                  <a:ext uri="{FF2B5EF4-FFF2-40B4-BE49-F238E27FC236}">
                    <a16:creationId xmlns:a16="http://schemas.microsoft.com/office/drawing/2014/main" id="{7CAE5335-0E4C-AB18-4354-CC3F53798FD3}"/>
                  </a:ext>
                </a:extLst>
              </p:cNvPr>
              <p:cNvGrpSpPr/>
              <p:nvPr/>
            </p:nvGrpSpPr>
            <p:grpSpPr>
              <a:xfrm>
                <a:off x="5074261" y="3520844"/>
                <a:ext cx="79661" cy="80964"/>
                <a:chOff x="5074261" y="3520844"/>
                <a:chExt cx="79661" cy="80964"/>
              </a:xfrm>
            </p:grpSpPr>
            <p:sp>
              <p:nvSpPr>
                <p:cNvPr id="370" name="Freeform 198">
                  <a:extLst>
                    <a:ext uri="{FF2B5EF4-FFF2-40B4-BE49-F238E27FC236}">
                      <a16:creationId xmlns:a16="http://schemas.microsoft.com/office/drawing/2014/main" id="{AE87DF93-BBFD-F774-3240-15F33681A194}"/>
                    </a:ext>
                  </a:extLst>
                </p:cNvPr>
                <p:cNvSpPr/>
                <p:nvPr/>
              </p:nvSpPr>
              <p:spPr>
                <a:xfrm>
                  <a:off x="5114092" y="352084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71" name="Freeform 199">
                  <a:extLst>
                    <a:ext uri="{FF2B5EF4-FFF2-40B4-BE49-F238E27FC236}">
                      <a16:creationId xmlns:a16="http://schemas.microsoft.com/office/drawing/2014/main" id="{45D90D6A-69C5-359B-AEB7-A710D154497B}"/>
                    </a:ext>
                  </a:extLst>
                </p:cNvPr>
                <p:cNvSpPr/>
                <p:nvPr/>
              </p:nvSpPr>
              <p:spPr>
                <a:xfrm>
                  <a:off x="5074261" y="3561968"/>
                  <a:ext cx="79661" cy="12851"/>
                </a:xfrm>
                <a:custGeom>
                  <a:avLst/>
                  <a:gdLst>
                    <a:gd name="connsiteX0" fmla="*/ 79661 w 79661"/>
                    <a:gd name="connsiteY0" fmla="*/ 0 h 12851"/>
                    <a:gd name="connsiteX1" fmla="*/ 0 w 79661"/>
                    <a:gd name="connsiteY1" fmla="*/ 0 h 12851"/>
                  </a:gdLst>
                  <a:ahLst/>
                  <a:cxnLst>
                    <a:cxn ang="0">
                      <a:pos x="connsiteX0" y="connsiteY0"/>
                    </a:cxn>
                    <a:cxn ang="0">
                      <a:pos x="connsiteX1" y="connsiteY1"/>
                    </a:cxn>
                  </a:cxnLst>
                  <a:rect l="l" t="t" r="r" b="b"/>
                  <a:pathLst>
                    <a:path w="79661" h="12851">
                      <a:moveTo>
                        <a:pt x="79661"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8" name="Graphic 2">
                <a:extLst>
                  <a:ext uri="{FF2B5EF4-FFF2-40B4-BE49-F238E27FC236}">
                    <a16:creationId xmlns:a16="http://schemas.microsoft.com/office/drawing/2014/main" id="{16691550-54D4-AB16-C0AC-ABA80AA29E7C}"/>
                  </a:ext>
                </a:extLst>
              </p:cNvPr>
              <p:cNvGrpSpPr/>
              <p:nvPr/>
            </p:nvGrpSpPr>
            <p:grpSpPr>
              <a:xfrm>
                <a:off x="5169341" y="3614660"/>
                <a:ext cx="80945" cy="80964"/>
                <a:chOff x="5169341" y="3614660"/>
                <a:chExt cx="80945" cy="80964"/>
              </a:xfrm>
            </p:grpSpPr>
            <p:sp>
              <p:nvSpPr>
                <p:cNvPr id="368" name="Freeform 201">
                  <a:extLst>
                    <a:ext uri="{FF2B5EF4-FFF2-40B4-BE49-F238E27FC236}">
                      <a16:creationId xmlns:a16="http://schemas.microsoft.com/office/drawing/2014/main" id="{6E26AB3C-CB76-A7FC-1292-FFB0EF037D3F}"/>
                    </a:ext>
                  </a:extLst>
                </p:cNvPr>
                <p:cNvSpPr/>
                <p:nvPr/>
              </p:nvSpPr>
              <p:spPr>
                <a:xfrm>
                  <a:off x="5209171" y="361466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69" name="Freeform 202">
                  <a:extLst>
                    <a:ext uri="{FF2B5EF4-FFF2-40B4-BE49-F238E27FC236}">
                      <a16:creationId xmlns:a16="http://schemas.microsoft.com/office/drawing/2014/main" id="{4F285823-2054-B451-C5E0-6072FB21BB2E}"/>
                    </a:ext>
                  </a:extLst>
                </p:cNvPr>
                <p:cNvSpPr/>
                <p:nvPr/>
              </p:nvSpPr>
              <p:spPr>
                <a:xfrm>
                  <a:off x="5169341" y="365450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09" name="Graphic 2">
                <a:extLst>
                  <a:ext uri="{FF2B5EF4-FFF2-40B4-BE49-F238E27FC236}">
                    <a16:creationId xmlns:a16="http://schemas.microsoft.com/office/drawing/2014/main" id="{0ED20C54-8B26-63F3-3DB3-48CFA51D4702}"/>
                  </a:ext>
                </a:extLst>
              </p:cNvPr>
              <p:cNvGrpSpPr/>
              <p:nvPr/>
            </p:nvGrpSpPr>
            <p:grpSpPr>
              <a:xfrm>
                <a:off x="5193753" y="3614660"/>
                <a:ext cx="80945" cy="80964"/>
                <a:chOff x="5193753" y="3614660"/>
                <a:chExt cx="80945" cy="80964"/>
              </a:xfrm>
            </p:grpSpPr>
            <p:sp>
              <p:nvSpPr>
                <p:cNvPr id="366" name="Freeform 204">
                  <a:extLst>
                    <a:ext uri="{FF2B5EF4-FFF2-40B4-BE49-F238E27FC236}">
                      <a16:creationId xmlns:a16="http://schemas.microsoft.com/office/drawing/2014/main" id="{43A83A82-25CA-C417-B68A-8F0CA396262D}"/>
                    </a:ext>
                  </a:extLst>
                </p:cNvPr>
                <p:cNvSpPr/>
                <p:nvPr/>
              </p:nvSpPr>
              <p:spPr>
                <a:xfrm>
                  <a:off x="5233584" y="361466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67" name="Freeform 205">
                  <a:extLst>
                    <a:ext uri="{FF2B5EF4-FFF2-40B4-BE49-F238E27FC236}">
                      <a16:creationId xmlns:a16="http://schemas.microsoft.com/office/drawing/2014/main" id="{EA3CB051-451F-81DE-5345-13CD3968768F}"/>
                    </a:ext>
                  </a:extLst>
                </p:cNvPr>
                <p:cNvSpPr/>
                <p:nvPr/>
              </p:nvSpPr>
              <p:spPr>
                <a:xfrm>
                  <a:off x="5193753" y="365450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0" name="Graphic 2">
                <a:extLst>
                  <a:ext uri="{FF2B5EF4-FFF2-40B4-BE49-F238E27FC236}">
                    <a16:creationId xmlns:a16="http://schemas.microsoft.com/office/drawing/2014/main" id="{12A96773-29A7-2B83-1F7D-123DEE612547}"/>
                  </a:ext>
                </a:extLst>
              </p:cNvPr>
              <p:cNvGrpSpPr/>
              <p:nvPr/>
            </p:nvGrpSpPr>
            <p:grpSpPr>
              <a:xfrm>
                <a:off x="5423742" y="3654500"/>
                <a:ext cx="80945" cy="79679"/>
                <a:chOff x="5423742" y="3654500"/>
                <a:chExt cx="80945" cy="79679"/>
              </a:xfrm>
            </p:grpSpPr>
            <p:sp>
              <p:nvSpPr>
                <p:cNvPr id="364" name="Freeform 207">
                  <a:extLst>
                    <a:ext uri="{FF2B5EF4-FFF2-40B4-BE49-F238E27FC236}">
                      <a16:creationId xmlns:a16="http://schemas.microsoft.com/office/drawing/2014/main" id="{DBE37282-22A3-5FCD-59F3-110204B33604}"/>
                    </a:ext>
                  </a:extLst>
                </p:cNvPr>
                <p:cNvSpPr/>
                <p:nvPr/>
              </p:nvSpPr>
              <p:spPr>
                <a:xfrm>
                  <a:off x="5463573" y="3654500"/>
                  <a:ext cx="12848" cy="79679"/>
                </a:xfrm>
                <a:custGeom>
                  <a:avLst/>
                  <a:gdLst>
                    <a:gd name="connsiteX0" fmla="*/ 0 w 12848"/>
                    <a:gd name="connsiteY0" fmla="*/ 0 h 79679"/>
                    <a:gd name="connsiteX1" fmla="*/ 0 w 12848"/>
                    <a:gd name="connsiteY1" fmla="*/ 79679 h 79679"/>
                  </a:gdLst>
                  <a:ahLst/>
                  <a:cxnLst>
                    <a:cxn ang="0">
                      <a:pos x="connsiteX0" y="connsiteY0"/>
                    </a:cxn>
                    <a:cxn ang="0">
                      <a:pos x="connsiteX1" y="connsiteY1"/>
                    </a:cxn>
                  </a:cxnLst>
                  <a:rect l="l" t="t" r="r" b="b"/>
                  <a:pathLst>
                    <a:path w="12848" h="79679">
                      <a:moveTo>
                        <a:pt x="0" y="0"/>
                      </a:moveTo>
                      <a:lnTo>
                        <a:pt x="0" y="79679"/>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65" name="Freeform 208">
                  <a:extLst>
                    <a:ext uri="{FF2B5EF4-FFF2-40B4-BE49-F238E27FC236}">
                      <a16:creationId xmlns:a16="http://schemas.microsoft.com/office/drawing/2014/main" id="{B97E918B-66B4-BE60-3E35-13FABA6DC556}"/>
                    </a:ext>
                  </a:extLst>
                </p:cNvPr>
                <p:cNvSpPr/>
                <p:nvPr/>
              </p:nvSpPr>
              <p:spPr>
                <a:xfrm>
                  <a:off x="5423742" y="3694339"/>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1" name="Graphic 2">
                <a:extLst>
                  <a:ext uri="{FF2B5EF4-FFF2-40B4-BE49-F238E27FC236}">
                    <a16:creationId xmlns:a16="http://schemas.microsoft.com/office/drawing/2014/main" id="{BE6E9FB7-47F8-2FDA-B61D-D422300CF65E}"/>
                  </a:ext>
                </a:extLst>
              </p:cNvPr>
              <p:cNvGrpSpPr/>
              <p:nvPr/>
            </p:nvGrpSpPr>
            <p:grpSpPr>
              <a:xfrm>
                <a:off x="5651162" y="3690484"/>
                <a:ext cx="80945" cy="80964"/>
                <a:chOff x="5651162" y="3690484"/>
                <a:chExt cx="80945" cy="80964"/>
              </a:xfrm>
            </p:grpSpPr>
            <p:sp>
              <p:nvSpPr>
                <p:cNvPr id="362" name="Freeform 210">
                  <a:extLst>
                    <a:ext uri="{FF2B5EF4-FFF2-40B4-BE49-F238E27FC236}">
                      <a16:creationId xmlns:a16="http://schemas.microsoft.com/office/drawing/2014/main" id="{B50185A5-4FBE-36A3-8689-CDAF19F5639F}"/>
                    </a:ext>
                  </a:extLst>
                </p:cNvPr>
                <p:cNvSpPr/>
                <p:nvPr/>
              </p:nvSpPr>
              <p:spPr>
                <a:xfrm>
                  <a:off x="5690993" y="369048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63" name="Freeform 211">
                  <a:extLst>
                    <a:ext uri="{FF2B5EF4-FFF2-40B4-BE49-F238E27FC236}">
                      <a16:creationId xmlns:a16="http://schemas.microsoft.com/office/drawing/2014/main" id="{55302D85-11E6-2317-21FC-A11E83B7992C}"/>
                    </a:ext>
                  </a:extLst>
                </p:cNvPr>
                <p:cNvSpPr/>
                <p:nvPr/>
              </p:nvSpPr>
              <p:spPr>
                <a:xfrm>
                  <a:off x="5651162" y="373032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2" name="Graphic 2">
                <a:extLst>
                  <a:ext uri="{FF2B5EF4-FFF2-40B4-BE49-F238E27FC236}">
                    <a16:creationId xmlns:a16="http://schemas.microsoft.com/office/drawing/2014/main" id="{4F169095-E6AC-E2E4-6900-A0BC1602CBCB}"/>
                  </a:ext>
                </a:extLst>
              </p:cNvPr>
              <p:cNvGrpSpPr/>
              <p:nvPr/>
            </p:nvGrpSpPr>
            <p:grpSpPr>
              <a:xfrm>
                <a:off x="5685853" y="3708476"/>
                <a:ext cx="79661" cy="80964"/>
                <a:chOff x="5685853" y="3708476"/>
                <a:chExt cx="79661" cy="80964"/>
              </a:xfrm>
            </p:grpSpPr>
            <p:sp>
              <p:nvSpPr>
                <p:cNvPr id="360" name="Freeform 213">
                  <a:extLst>
                    <a:ext uri="{FF2B5EF4-FFF2-40B4-BE49-F238E27FC236}">
                      <a16:creationId xmlns:a16="http://schemas.microsoft.com/office/drawing/2014/main" id="{D65B689D-0AB6-53E5-20F2-18DC1ED0A74E}"/>
                    </a:ext>
                  </a:extLst>
                </p:cNvPr>
                <p:cNvSpPr/>
                <p:nvPr/>
              </p:nvSpPr>
              <p:spPr>
                <a:xfrm>
                  <a:off x="5725684" y="370847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61" name="Freeform 214">
                  <a:extLst>
                    <a:ext uri="{FF2B5EF4-FFF2-40B4-BE49-F238E27FC236}">
                      <a16:creationId xmlns:a16="http://schemas.microsoft.com/office/drawing/2014/main" id="{8D8892E1-8BD3-A985-86F6-1F5AADE6220B}"/>
                    </a:ext>
                  </a:extLst>
                </p:cNvPr>
                <p:cNvSpPr/>
                <p:nvPr/>
              </p:nvSpPr>
              <p:spPr>
                <a:xfrm>
                  <a:off x="5685853" y="3749601"/>
                  <a:ext cx="79661" cy="12851"/>
                </a:xfrm>
                <a:custGeom>
                  <a:avLst/>
                  <a:gdLst>
                    <a:gd name="connsiteX0" fmla="*/ 79661 w 79661"/>
                    <a:gd name="connsiteY0" fmla="*/ 0 h 12851"/>
                    <a:gd name="connsiteX1" fmla="*/ 0 w 79661"/>
                    <a:gd name="connsiteY1" fmla="*/ 0 h 12851"/>
                  </a:gdLst>
                  <a:ahLst/>
                  <a:cxnLst>
                    <a:cxn ang="0">
                      <a:pos x="connsiteX0" y="connsiteY0"/>
                    </a:cxn>
                    <a:cxn ang="0">
                      <a:pos x="connsiteX1" y="connsiteY1"/>
                    </a:cxn>
                  </a:cxnLst>
                  <a:rect l="l" t="t" r="r" b="b"/>
                  <a:pathLst>
                    <a:path w="79661" h="12851">
                      <a:moveTo>
                        <a:pt x="79661"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3" name="Graphic 2">
                <a:extLst>
                  <a:ext uri="{FF2B5EF4-FFF2-40B4-BE49-F238E27FC236}">
                    <a16:creationId xmlns:a16="http://schemas.microsoft.com/office/drawing/2014/main" id="{F43DC1B1-3D7A-FEE4-119F-222A4762D35C}"/>
                  </a:ext>
                </a:extLst>
              </p:cNvPr>
              <p:cNvGrpSpPr/>
              <p:nvPr/>
            </p:nvGrpSpPr>
            <p:grpSpPr>
              <a:xfrm>
                <a:off x="5697417" y="3718757"/>
                <a:ext cx="80945" cy="79679"/>
                <a:chOff x="5697417" y="3718757"/>
                <a:chExt cx="80945" cy="79679"/>
              </a:xfrm>
            </p:grpSpPr>
            <p:sp>
              <p:nvSpPr>
                <p:cNvPr id="358" name="Freeform 216">
                  <a:extLst>
                    <a:ext uri="{FF2B5EF4-FFF2-40B4-BE49-F238E27FC236}">
                      <a16:creationId xmlns:a16="http://schemas.microsoft.com/office/drawing/2014/main" id="{918153A7-8E30-ADE4-AFA6-CDB8933F8DC9}"/>
                    </a:ext>
                  </a:extLst>
                </p:cNvPr>
                <p:cNvSpPr/>
                <p:nvPr/>
              </p:nvSpPr>
              <p:spPr>
                <a:xfrm>
                  <a:off x="5738532" y="3718757"/>
                  <a:ext cx="12848" cy="79679"/>
                </a:xfrm>
                <a:custGeom>
                  <a:avLst/>
                  <a:gdLst>
                    <a:gd name="connsiteX0" fmla="*/ 0 w 12848"/>
                    <a:gd name="connsiteY0" fmla="*/ 0 h 79679"/>
                    <a:gd name="connsiteX1" fmla="*/ 0 w 12848"/>
                    <a:gd name="connsiteY1" fmla="*/ 79679 h 79679"/>
                  </a:gdLst>
                  <a:ahLst/>
                  <a:cxnLst>
                    <a:cxn ang="0">
                      <a:pos x="connsiteX0" y="connsiteY0"/>
                    </a:cxn>
                    <a:cxn ang="0">
                      <a:pos x="connsiteX1" y="connsiteY1"/>
                    </a:cxn>
                  </a:cxnLst>
                  <a:rect l="l" t="t" r="r" b="b"/>
                  <a:pathLst>
                    <a:path w="12848" h="79679">
                      <a:moveTo>
                        <a:pt x="0" y="0"/>
                      </a:moveTo>
                      <a:lnTo>
                        <a:pt x="0" y="79679"/>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59" name="Freeform 217">
                  <a:extLst>
                    <a:ext uri="{FF2B5EF4-FFF2-40B4-BE49-F238E27FC236}">
                      <a16:creationId xmlns:a16="http://schemas.microsoft.com/office/drawing/2014/main" id="{15042997-E92B-4C6F-622A-B7521725A955}"/>
                    </a:ext>
                  </a:extLst>
                </p:cNvPr>
                <p:cNvSpPr/>
                <p:nvPr/>
              </p:nvSpPr>
              <p:spPr>
                <a:xfrm>
                  <a:off x="5697417" y="3758597"/>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4" name="Graphic 2">
                <a:extLst>
                  <a:ext uri="{FF2B5EF4-FFF2-40B4-BE49-F238E27FC236}">
                    <a16:creationId xmlns:a16="http://schemas.microsoft.com/office/drawing/2014/main" id="{FC578452-754E-D01E-186B-CD4394F488F4}"/>
                  </a:ext>
                </a:extLst>
              </p:cNvPr>
              <p:cNvGrpSpPr/>
              <p:nvPr/>
            </p:nvGrpSpPr>
            <p:grpSpPr>
              <a:xfrm>
                <a:off x="5716690" y="3730324"/>
                <a:ext cx="80945" cy="80964"/>
                <a:chOff x="5716690" y="3730324"/>
                <a:chExt cx="80945" cy="80964"/>
              </a:xfrm>
            </p:grpSpPr>
            <p:sp>
              <p:nvSpPr>
                <p:cNvPr id="356" name="Freeform 219">
                  <a:extLst>
                    <a:ext uri="{FF2B5EF4-FFF2-40B4-BE49-F238E27FC236}">
                      <a16:creationId xmlns:a16="http://schemas.microsoft.com/office/drawing/2014/main" id="{345A843A-C02C-2291-C628-072F8A0ACA92}"/>
                    </a:ext>
                  </a:extLst>
                </p:cNvPr>
                <p:cNvSpPr/>
                <p:nvPr/>
              </p:nvSpPr>
              <p:spPr>
                <a:xfrm>
                  <a:off x="5756520" y="373032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57" name="Freeform 220">
                  <a:extLst>
                    <a:ext uri="{FF2B5EF4-FFF2-40B4-BE49-F238E27FC236}">
                      <a16:creationId xmlns:a16="http://schemas.microsoft.com/office/drawing/2014/main" id="{E71E8970-1E70-BB63-F33A-653FAE84656D}"/>
                    </a:ext>
                  </a:extLst>
                </p:cNvPr>
                <p:cNvSpPr/>
                <p:nvPr/>
              </p:nvSpPr>
              <p:spPr>
                <a:xfrm>
                  <a:off x="5716690" y="377016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5" name="Graphic 2">
                <a:extLst>
                  <a:ext uri="{FF2B5EF4-FFF2-40B4-BE49-F238E27FC236}">
                    <a16:creationId xmlns:a16="http://schemas.microsoft.com/office/drawing/2014/main" id="{2F702509-6372-DA7A-FE4B-5CF1029A62F8}"/>
                  </a:ext>
                </a:extLst>
              </p:cNvPr>
              <p:cNvGrpSpPr/>
              <p:nvPr/>
            </p:nvGrpSpPr>
            <p:grpSpPr>
              <a:xfrm>
                <a:off x="5720544" y="3750886"/>
                <a:ext cx="80945" cy="80964"/>
                <a:chOff x="5720544" y="3750886"/>
                <a:chExt cx="80945" cy="80964"/>
              </a:xfrm>
            </p:grpSpPr>
            <p:sp>
              <p:nvSpPr>
                <p:cNvPr id="354" name="Freeform 222">
                  <a:extLst>
                    <a:ext uri="{FF2B5EF4-FFF2-40B4-BE49-F238E27FC236}">
                      <a16:creationId xmlns:a16="http://schemas.microsoft.com/office/drawing/2014/main" id="{CD07FC13-4FCB-F29F-1019-AFF594C53A6F}"/>
                    </a:ext>
                  </a:extLst>
                </p:cNvPr>
                <p:cNvSpPr/>
                <p:nvPr/>
              </p:nvSpPr>
              <p:spPr>
                <a:xfrm>
                  <a:off x="5761660" y="375088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55" name="Freeform 223">
                  <a:extLst>
                    <a:ext uri="{FF2B5EF4-FFF2-40B4-BE49-F238E27FC236}">
                      <a16:creationId xmlns:a16="http://schemas.microsoft.com/office/drawing/2014/main" id="{A36C3C52-AC5E-88C5-34FD-2E0690357EBE}"/>
                    </a:ext>
                  </a:extLst>
                </p:cNvPr>
                <p:cNvSpPr/>
                <p:nvPr/>
              </p:nvSpPr>
              <p:spPr>
                <a:xfrm>
                  <a:off x="5720544" y="379201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6" name="Graphic 2">
                <a:extLst>
                  <a:ext uri="{FF2B5EF4-FFF2-40B4-BE49-F238E27FC236}">
                    <a16:creationId xmlns:a16="http://schemas.microsoft.com/office/drawing/2014/main" id="{8628CECB-9124-86D9-AEE6-59B5C6D5EA8E}"/>
                  </a:ext>
                </a:extLst>
              </p:cNvPr>
              <p:cNvGrpSpPr/>
              <p:nvPr/>
            </p:nvGrpSpPr>
            <p:grpSpPr>
              <a:xfrm>
                <a:off x="5764230" y="3804863"/>
                <a:ext cx="80945" cy="80964"/>
                <a:chOff x="5764230" y="3804863"/>
                <a:chExt cx="80945" cy="80964"/>
              </a:xfrm>
            </p:grpSpPr>
            <p:sp>
              <p:nvSpPr>
                <p:cNvPr id="352" name="Freeform 225">
                  <a:extLst>
                    <a:ext uri="{FF2B5EF4-FFF2-40B4-BE49-F238E27FC236}">
                      <a16:creationId xmlns:a16="http://schemas.microsoft.com/office/drawing/2014/main" id="{30601FED-D3CD-1376-8EFF-BE8963E0F459}"/>
                    </a:ext>
                  </a:extLst>
                </p:cNvPr>
                <p:cNvSpPr/>
                <p:nvPr/>
              </p:nvSpPr>
              <p:spPr>
                <a:xfrm>
                  <a:off x="5805345" y="380486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53" name="Freeform 226">
                  <a:extLst>
                    <a:ext uri="{FF2B5EF4-FFF2-40B4-BE49-F238E27FC236}">
                      <a16:creationId xmlns:a16="http://schemas.microsoft.com/office/drawing/2014/main" id="{B1C2AC9B-0930-DCAA-D3FB-8660814D2C02}"/>
                    </a:ext>
                  </a:extLst>
                </p:cNvPr>
                <p:cNvSpPr/>
                <p:nvPr/>
              </p:nvSpPr>
              <p:spPr>
                <a:xfrm>
                  <a:off x="5764230" y="384470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7" name="Graphic 2">
                <a:extLst>
                  <a:ext uri="{FF2B5EF4-FFF2-40B4-BE49-F238E27FC236}">
                    <a16:creationId xmlns:a16="http://schemas.microsoft.com/office/drawing/2014/main" id="{3D11310E-5BA7-33DC-3F2C-604F8278CC32}"/>
                  </a:ext>
                </a:extLst>
              </p:cNvPr>
              <p:cNvGrpSpPr/>
              <p:nvPr/>
            </p:nvGrpSpPr>
            <p:grpSpPr>
              <a:xfrm>
                <a:off x="5824618" y="3857554"/>
                <a:ext cx="80945" cy="80964"/>
                <a:chOff x="5824618" y="3857554"/>
                <a:chExt cx="80945" cy="80964"/>
              </a:xfrm>
            </p:grpSpPr>
            <p:sp>
              <p:nvSpPr>
                <p:cNvPr id="350" name="Freeform 228">
                  <a:extLst>
                    <a:ext uri="{FF2B5EF4-FFF2-40B4-BE49-F238E27FC236}">
                      <a16:creationId xmlns:a16="http://schemas.microsoft.com/office/drawing/2014/main" id="{7FC9CFB9-54AF-D558-7737-2D6AF7E1204D}"/>
                    </a:ext>
                  </a:extLst>
                </p:cNvPr>
                <p:cNvSpPr/>
                <p:nvPr/>
              </p:nvSpPr>
              <p:spPr>
                <a:xfrm>
                  <a:off x="5865733" y="385755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51" name="Freeform 229">
                  <a:extLst>
                    <a:ext uri="{FF2B5EF4-FFF2-40B4-BE49-F238E27FC236}">
                      <a16:creationId xmlns:a16="http://schemas.microsoft.com/office/drawing/2014/main" id="{C7725F4B-3173-D904-92EF-0998F5B2E12E}"/>
                    </a:ext>
                  </a:extLst>
                </p:cNvPr>
                <p:cNvSpPr/>
                <p:nvPr/>
              </p:nvSpPr>
              <p:spPr>
                <a:xfrm>
                  <a:off x="5824618" y="389739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8" name="Graphic 2">
                <a:extLst>
                  <a:ext uri="{FF2B5EF4-FFF2-40B4-BE49-F238E27FC236}">
                    <a16:creationId xmlns:a16="http://schemas.microsoft.com/office/drawing/2014/main" id="{D4AD129B-AF4B-025F-9D32-82559F26E759}"/>
                  </a:ext>
                </a:extLst>
              </p:cNvPr>
              <p:cNvGrpSpPr/>
              <p:nvPr/>
            </p:nvGrpSpPr>
            <p:grpSpPr>
              <a:xfrm>
                <a:off x="5940255" y="3866550"/>
                <a:ext cx="80945" cy="80964"/>
                <a:chOff x="5940255" y="3866550"/>
                <a:chExt cx="80945" cy="80964"/>
              </a:xfrm>
            </p:grpSpPr>
            <p:sp>
              <p:nvSpPr>
                <p:cNvPr id="348" name="Freeform 231">
                  <a:extLst>
                    <a:ext uri="{FF2B5EF4-FFF2-40B4-BE49-F238E27FC236}">
                      <a16:creationId xmlns:a16="http://schemas.microsoft.com/office/drawing/2014/main" id="{51ED2641-F4B2-B043-44FC-51829B459920}"/>
                    </a:ext>
                  </a:extLst>
                </p:cNvPr>
                <p:cNvSpPr/>
                <p:nvPr/>
              </p:nvSpPr>
              <p:spPr>
                <a:xfrm>
                  <a:off x="5981370" y="386655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49" name="Freeform 232">
                  <a:extLst>
                    <a:ext uri="{FF2B5EF4-FFF2-40B4-BE49-F238E27FC236}">
                      <a16:creationId xmlns:a16="http://schemas.microsoft.com/office/drawing/2014/main" id="{97F76F74-2D8E-ADAD-94BE-8DE42A61F52D}"/>
                    </a:ext>
                  </a:extLst>
                </p:cNvPr>
                <p:cNvSpPr/>
                <p:nvPr/>
              </p:nvSpPr>
              <p:spPr>
                <a:xfrm>
                  <a:off x="5940255" y="390767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19" name="Graphic 2">
                <a:extLst>
                  <a:ext uri="{FF2B5EF4-FFF2-40B4-BE49-F238E27FC236}">
                    <a16:creationId xmlns:a16="http://schemas.microsoft.com/office/drawing/2014/main" id="{38119FDB-724B-4330-651B-11A07EBB6BBA}"/>
                  </a:ext>
                </a:extLst>
              </p:cNvPr>
              <p:cNvGrpSpPr/>
              <p:nvPr/>
            </p:nvGrpSpPr>
            <p:grpSpPr>
              <a:xfrm>
                <a:off x="5965952" y="3875546"/>
                <a:ext cx="80945" cy="80964"/>
                <a:chOff x="5965952" y="3875546"/>
                <a:chExt cx="80945" cy="80964"/>
              </a:xfrm>
            </p:grpSpPr>
            <p:sp>
              <p:nvSpPr>
                <p:cNvPr id="346" name="Freeform 234">
                  <a:extLst>
                    <a:ext uri="{FF2B5EF4-FFF2-40B4-BE49-F238E27FC236}">
                      <a16:creationId xmlns:a16="http://schemas.microsoft.com/office/drawing/2014/main" id="{9046AD3D-A11E-CF52-DFCF-4F418F911994}"/>
                    </a:ext>
                  </a:extLst>
                </p:cNvPr>
                <p:cNvSpPr/>
                <p:nvPr/>
              </p:nvSpPr>
              <p:spPr>
                <a:xfrm>
                  <a:off x="6005783" y="387554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47" name="Freeform 235">
                  <a:extLst>
                    <a:ext uri="{FF2B5EF4-FFF2-40B4-BE49-F238E27FC236}">
                      <a16:creationId xmlns:a16="http://schemas.microsoft.com/office/drawing/2014/main" id="{19E48B49-79F0-53B4-02E3-3F389497FD97}"/>
                    </a:ext>
                  </a:extLst>
                </p:cNvPr>
                <p:cNvSpPr/>
                <p:nvPr/>
              </p:nvSpPr>
              <p:spPr>
                <a:xfrm>
                  <a:off x="5965952" y="391667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0" name="Graphic 2">
                <a:extLst>
                  <a:ext uri="{FF2B5EF4-FFF2-40B4-BE49-F238E27FC236}">
                    <a16:creationId xmlns:a16="http://schemas.microsoft.com/office/drawing/2014/main" id="{0BDE3058-C389-F660-AB87-38A8D1CC88F1}"/>
                  </a:ext>
                </a:extLst>
              </p:cNvPr>
              <p:cNvGrpSpPr/>
              <p:nvPr/>
            </p:nvGrpSpPr>
            <p:grpSpPr>
              <a:xfrm>
                <a:off x="5992934" y="3875546"/>
                <a:ext cx="80945" cy="80964"/>
                <a:chOff x="5992934" y="3875546"/>
                <a:chExt cx="80945" cy="80964"/>
              </a:xfrm>
            </p:grpSpPr>
            <p:sp>
              <p:nvSpPr>
                <p:cNvPr id="344" name="Freeform 237">
                  <a:extLst>
                    <a:ext uri="{FF2B5EF4-FFF2-40B4-BE49-F238E27FC236}">
                      <a16:creationId xmlns:a16="http://schemas.microsoft.com/office/drawing/2014/main" id="{91BCB71F-D956-A7FB-3262-CD7DB21CBBD8}"/>
                    </a:ext>
                  </a:extLst>
                </p:cNvPr>
                <p:cNvSpPr/>
                <p:nvPr/>
              </p:nvSpPr>
              <p:spPr>
                <a:xfrm>
                  <a:off x="6032765" y="387554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45" name="Freeform 238">
                  <a:extLst>
                    <a:ext uri="{FF2B5EF4-FFF2-40B4-BE49-F238E27FC236}">
                      <a16:creationId xmlns:a16="http://schemas.microsoft.com/office/drawing/2014/main" id="{86276132-132D-09CD-0159-5D2DFDCC7588}"/>
                    </a:ext>
                  </a:extLst>
                </p:cNvPr>
                <p:cNvSpPr/>
                <p:nvPr/>
              </p:nvSpPr>
              <p:spPr>
                <a:xfrm>
                  <a:off x="5992934" y="391667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1" name="Graphic 2">
                <a:extLst>
                  <a:ext uri="{FF2B5EF4-FFF2-40B4-BE49-F238E27FC236}">
                    <a16:creationId xmlns:a16="http://schemas.microsoft.com/office/drawing/2014/main" id="{B2793A4C-4B59-4B24-78B7-53F70E8C4A02}"/>
                  </a:ext>
                </a:extLst>
              </p:cNvPr>
              <p:cNvGrpSpPr/>
              <p:nvPr/>
            </p:nvGrpSpPr>
            <p:grpSpPr>
              <a:xfrm>
                <a:off x="6316718" y="3908960"/>
                <a:ext cx="80945" cy="80964"/>
                <a:chOff x="6316718" y="3908960"/>
                <a:chExt cx="80945" cy="80964"/>
              </a:xfrm>
            </p:grpSpPr>
            <p:sp>
              <p:nvSpPr>
                <p:cNvPr id="342" name="Freeform 240">
                  <a:extLst>
                    <a:ext uri="{FF2B5EF4-FFF2-40B4-BE49-F238E27FC236}">
                      <a16:creationId xmlns:a16="http://schemas.microsoft.com/office/drawing/2014/main" id="{429AE135-E562-588E-D558-C5642FE182B5}"/>
                    </a:ext>
                  </a:extLst>
                </p:cNvPr>
                <p:cNvSpPr/>
                <p:nvPr/>
              </p:nvSpPr>
              <p:spPr>
                <a:xfrm>
                  <a:off x="6356549" y="390896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43" name="Freeform 241">
                  <a:extLst>
                    <a:ext uri="{FF2B5EF4-FFF2-40B4-BE49-F238E27FC236}">
                      <a16:creationId xmlns:a16="http://schemas.microsoft.com/office/drawing/2014/main" id="{FB8074E3-9892-1E6F-B84E-7DDA99DC92E4}"/>
                    </a:ext>
                  </a:extLst>
                </p:cNvPr>
                <p:cNvSpPr/>
                <p:nvPr/>
              </p:nvSpPr>
              <p:spPr>
                <a:xfrm>
                  <a:off x="6316718" y="394880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2" name="Graphic 2">
                <a:extLst>
                  <a:ext uri="{FF2B5EF4-FFF2-40B4-BE49-F238E27FC236}">
                    <a16:creationId xmlns:a16="http://schemas.microsoft.com/office/drawing/2014/main" id="{61B6F462-FF00-AB75-276E-DF4AD8454C19}"/>
                  </a:ext>
                </a:extLst>
              </p:cNvPr>
              <p:cNvGrpSpPr/>
              <p:nvPr/>
            </p:nvGrpSpPr>
            <p:grpSpPr>
              <a:xfrm>
                <a:off x="6386100" y="3939804"/>
                <a:ext cx="80945" cy="80964"/>
                <a:chOff x="6386100" y="3939804"/>
                <a:chExt cx="80945" cy="80964"/>
              </a:xfrm>
            </p:grpSpPr>
            <p:sp>
              <p:nvSpPr>
                <p:cNvPr id="340" name="Freeform 243">
                  <a:extLst>
                    <a:ext uri="{FF2B5EF4-FFF2-40B4-BE49-F238E27FC236}">
                      <a16:creationId xmlns:a16="http://schemas.microsoft.com/office/drawing/2014/main" id="{FB227512-E994-06B3-25B6-61DFFD835390}"/>
                    </a:ext>
                  </a:extLst>
                </p:cNvPr>
                <p:cNvSpPr/>
                <p:nvPr/>
              </p:nvSpPr>
              <p:spPr>
                <a:xfrm>
                  <a:off x="6427216" y="393980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41" name="Freeform 244">
                  <a:extLst>
                    <a:ext uri="{FF2B5EF4-FFF2-40B4-BE49-F238E27FC236}">
                      <a16:creationId xmlns:a16="http://schemas.microsoft.com/office/drawing/2014/main" id="{3262A6D7-2F38-A8ED-B2A4-709976DD42EA}"/>
                    </a:ext>
                  </a:extLst>
                </p:cNvPr>
                <p:cNvSpPr/>
                <p:nvPr/>
              </p:nvSpPr>
              <p:spPr>
                <a:xfrm>
                  <a:off x="6386100" y="3980929"/>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3" name="Graphic 2">
                <a:extLst>
                  <a:ext uri="{FF2B5EF4-FFF2-40B4-BE49-F238E27FC236}">
                    <a16:creationId xmlns:a16="http://schemas.microsoft.com/office/drawing/2014/main" id="{880C7302-05D0-D4DF-D35E-F709BC89FB32}"/>
                  </a:ext>
                </a:extLst>
              </p:cNvPr>
              <p:cNvGrpSpPr/>
              <p:nvPr/>
            </p:nvGrpSpPr>
            <p:grpSpPr>
              <a:xfrm>
                <a:off x="6393809" y="3973218"/>
                <a:ext cx="80945" cy="80964"/>
                <a:chOff x="6393809" y="3973218"/>
                <a:chExt cx="80945" cy="80964"/>
              </a:xfrm>
            </p:grpSpPr>
            <p:sp>
              <p:nvSpPr>
                <p:cNvPr id="338" name="Freeform 246">
                  <a:extLst>
                    <a:ext uri="{FF2B5EF4-FFF2-40B4-BE49-F238E27FC236}">
                      <a16:creationId xmlns:a16="http://schemas.microsoft.com/office/drawing/2014/main" id="{61E4947C-6292-F4F2-AA40-B6C9A23C1523}"/>
                    </a:ext>
                  </a:extLst>
                </p:cNvPr>
                <p:cNvSpPr/>
                <p:nvPr/>
              </p:nvSpPr>
              <p:spPr>
                <a:xfrm>
                  <a:off x="6434925" y="397321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39" name="Freeform 247">
                  <a:extLst>
                    <a:ext uri="{FF2B5EF4-FFF2-40B4-BE49-F238E27FC236}">
                      <a16:creationId xmlns:a16="http://schemas.microsoft.com/office/drawing/2014/main" id="{7E0D901F-5E36-E854-3BFC-AADFC1210E68}"/>
                    </a:ext>
                  </a:extLst>
                </p:cNvPr>
                <p:cNvSpPr/>
                <p:nvPr/>
              </p:nvSpPr>
              <p:spPr>
                <a:xfrm>
                  <a:off x="6393809" y="401434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4" name="Graphic 2">
                <a:extLst>
                  <a:ext uri="{FF2B5EF4-FFF2-40B4-BE49-F238E27FC236}">
                    <a16:creationId xmlns:a16="http://schemas.microsoft.com/office/drawing/2014/main" id="{BF618826-ECBA-68E7-1E58-F3D28EAD8BD8}"/>
                  </a:ext>
                </a:extLst>
              </p:cNvPr>
              <p:cNvGrpSpPr/>
              <p:nvPr/>
            </p:nvGrpSpPr>
            <p:grpSpPr>
              <a:xfrm>
                <a:off x="6429785" y="3978359"/>
                <a:ext cx="186304" cy="80964"/>
                <a:chOff x="6429785" y="3978359"/>
                <a:chExt cx="186304" cy="80964"/>
              </a:xfrm>
            </p:grpSpPr>
            <p:sp>
              <p:nvSpPr>
                <p:cNvPr id="324" name="Freeform 249">
                  <a:extLst>
                    <a:ext uri="{FF2B5EF4-FFF2-40B4-BE49-F238E27FC236}">
                      <a16:creationId xmlns:a16="http://schemas.microsoft.com/office/drawing/2014/main" id="{950066AB-8A22-4BDC-B848-C25D7F9F09E7}"/>
                    </a:ext>
                  </a:extLst>
                </p:cNvPr>
                <p:cNvSpPr/>
                <p:nvPr/>
              </p:nvSpPr>
              <p:spPr>
                <a:xfrm>
                  <a:off x="6574974" y="397835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25" name="Freeform 250">
                  <a:extLst>
                    <a:ext uri="{FF2B5EF4-FFF2-40B4-BE49-F238E27FC236}">
                      <a16:creationId xmlns:a16="http://schemas.microsoft.com/office/drawing/2014/main" id="{A04BCB81-CE76-9FB5-2FFD-0275D5674BE1}"/>
                    </a:ext>
                  </a:extLst>
                </p:cNvPr>
                <p:cNvSpPr/>
                <p:nvPr/>
              </p:nvSpPr>
              <p:spPr>
                <a:xfrm>
                  <a:off x="6535144" y="401948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26" name="Freeform 251">
                  <a:extLst>
                    <a:ext uri="{FF2B5EF4-FFF2-40B4-BE49-F238E27FC236}">
                      <a16:creationId xmlns:a16="http://schemas.microsoft.com/office/drawing/2014/main" id="{886927B0-921B-A224-A474-A5742DFC8FBD}"/>
                    </a:ext>
                  </a:extLst>
                </p:cNvPr>
                <p:cNvSpPr/>
                <p:nvPr/>
              </p:nvSpPr>
              <p:spPr>
                <a:xfrm>
                  <a:off x="6505592" y="397835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27" name="Freeform 252">
                  <a:extLst>
                    <a:ext uri="{FF2B5EF4-FFF2-40B4-BE49-F238E27FC236}">
                      <a16:creationId xmlns:a16="http://schemas.microsoft.com/office/drawing/2014/main" id="{FA4BC563-00D0-50E7-3943-CA164FB6EDA1}"/>
                    </a:ext>
                  </a:extLst>
                </p:cNvPr>
                <p:cNvSpPr/>
                <p:nvPr/>
              </p:nvSpPr>
              <p:spPr>
                <a:xfrm>
                  <a:off x="6464477" y="401948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28" name="Freeform 253">
                  <a:extLst>
                    <a:ext uri="{FF2B5EF4-FFF2-40B4-BE49-F238E27FC236}">
                      <a16:creationId xmlns:a16="http://schemas.microsoft.com/office/drawing/2014/main" id="{F7407862-97F5-DA6C-D931-9B734BCB7564}"/>
                    </a:ext>
                  </a:extLst>
                </p:cNvPr>
                <p:cNvSpPr/>
                <p:nvPr/>
              </p:nvSpPr>
              <p:spPr>
                <a:xfrm>
                  <a:off x="6497883" y="397835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29" name="Freeform 254">
                  <a:extLst>
                    <a:ext uri="{FF2B5EF4-FFF2-40B4-BE49-F238E27FC236}">
                      <a16:creationId xmlns:a16="http://schemas.microsoft.com/office/drawing/2014/main" id="{B2C9F619-5370-4E07-85BB-4D65E60DB66D}"/>
                    </a:ext>
                  </a:extLst>
                </p:cNvPr>
                <p:cNvSpPr/>
                <p:nvPr/>
              </p:nvSpPr>
              <p:spPr>
                <a:xfrm>
                  <a:off x="6458052" y="401948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30" name="Freeform 255">
                  <a:extLst>
                    <a:ext uri="{FF2B5EF4-FFF2-40B4-BE49-F238E27FC236}">
                      <a16:creationId xmlns:a16="http://schemas.microsoft.com/office/drawing/2014/main" id="{F73BBB89-E892-ECE6-7CD3-931282C97209}"/>
                    </a:ext>
                  </a:extLst>
                </p:cNvPr>
                <p:cNvSpPr/>
                <p:nvPr/>
              </p:nvSpPr>
              <p:spPr>
                <a:xfrm>
                  <a:off x="6491459" y="397835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31" name="Freeform 256">
                  <a:extLst>
                    <a:ext uri="{FF2B5EF4-FFF2-40B4-BE49-F238E27FC236}">
                      <a16:creationId xmlns:a16="http://schemas.microsoft.com/office/drawing/2014/main" id="{96299CB7-18EC-C75A-5084-8A4600558669}"/>
                    </a:ext>
                  </a:extLst>
                </p:cNvPr>
                <p:cNvSpPr/>
                <p:nvPr/>
              </p:nvSpPr>
              <p:spPr>
                <a:xfrm>
                  <a:off x="6450343" y="401948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32" name="Freeform 257">
                  <a:extLst>
                    <a:ext uri="{FF2B5EF4-FFF2-40B4-BE49-F238E27FC236}">
                      <a16:creationId xmlns:a16="http://schemas.microsoft.com/office/drawing/2014/main" id="{921C0BBC-07A9-8E85-64B7-CF44A9E56835}"/>
                    </a:ext>
                  </a:extLst>
                </p:cNvPr>
                <p:cNvSpPr/>
                <p:nvPr/>
              </p:nvSpPr>
              <p:spPr>
                <a:xfrm>
                  <a:off x="6483749" y="397835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33" name="Freeform 258">
                  <a:extLst>
                    <a:ext uri="{FF2B5EF4-FFF2-40B4-BE49-F238E27FC236}">
                      <a16:creationId xmlns:a16="http://schemas.microsoft.com/office/drawing/2014/main" id="{E7EC597A-25F0-3FFA-E73A-8DA9F7C422D9}"/>
                    </a:ext>
                  </a:extLst>
                </p:cNvPr>
                <p:cNvSpPr/>
                <p:nvPr/>
              </p:nvSpPr>
              <p:spPr>
                <a:xfrm>
                  <a:off x="6443919" y="401948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34" name="Freeform 259">
                  <a:extLst>
                    <a:ext uri="{FF2B5EF4-FFF2-40B4-BE49-F238E27FC236}">
                      <a16:creationId xmlns:a16="http://schemas.microsoft.com/office/drawing/2014/main" id="{76805704-6F11-50E5-2DCA-009D08D7E524}"/>
                    </a:ext>
                  </a:extLst>
                </p:cNvPr>
                <p:cNvSpPr/>
                <p:nvPr/>
              </p:nvSpPr>
              <p:spPr>
                <a:xfrm>
                  <a:off x="6477325" y="397835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35" name="Freeform 260">
                  <a:extLst>
                    <a:ext uri="{FF2B5EF4-FFF2-40B4-BE49-F238E27FC236}">
                      <a16:creationId xmlns:a16="http://schemas.microsoft.com/office/drawing/2014/main" id="{015ADC51-8CEF-5EC5-2467-788923FA3F98}"/>
                    </a:ext>
                  </a:extLst>
                </p:cNvPr>
                <p:cNvSpPr/>
                <p:nvPr/>
              </p:nvSpPr>
              <p:spPr>
                <a:xfrm>
                  <a:off x="6436210" y="401948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36" name="Freeform 261">
                  <a:extLst>
                    <a:ext uri="{FF2B5EF4-FFF2-40B4-BE49-F238E27FC236}">
                      <a16:creationId xmlns:a16="http://schemas.microsoft.com/office/drawing/2014/main" id="{563505C9-C152-4490-A794-0F293F0487AA}"/>
                    </a:ext>
                  </a:extLst>
                </p:cNvPr>
                <p:cNvSpPr/>
                <p:nvPr/>
              </p:nvSpPr>
              <p:spPr>
                <a:xfrm>
                  <a:off x="6469616" y="397835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37" name="Freeform 262">
                  <a:extLst>
                    <a:ext uri="{FF2B5EF4-FFF2-40B4-BE49-F238E27FC236}">
                      <a16:creationId xmlns:a16="http://schemas.microsoft.com/office/drawing/2014/main" id="{6EAC8BD7-C62C-ECB0-BA69-2D77567AB0DF}"/>
                    </a:ext>
                  </a:extLst>
                </p:cNvPr>
                <p:cNvSpPr/>
                <p:nvPr/>
              </p:nvSpPr>
              <p:spPr>
                <a:xfrm>
                  <a:off x="6429785" y="401948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5" name="Graphic 2">
                <a:extLst>
                  <a:ext uri="{FF2B5EF4-FFF2-40B4-BE49-F238E27FC236}">
                    <a16:creationId xmlns:a16="http://schemas.microsoft.com/office/drawing/2014/main" id="{096A4557-DF13-1212-F883-2C5D27B75D32}"/>
                  </a:ext>
                </a:extLst>
              </p:cNvPr>
              <p:cNvGrpSpPr/>
              <p:nvPr/>
            </p:nvGrpSpPr>
            <p:grpSpPr>
              <a:xfrm>
                <a:off x="6717593" y="3992495"/>
                <a:ext cx="80945" cy="80964"/>
                <a:chOff x="6717593" y="3992495"/>
                <a:chExt cx="80945" cy="80964"/>
              </a:xfrm>
            </p:grpSpPr>
            <p:sp>
              <p:nvSpPr>
                <p:cNvPr id="322" name="Freeform 264">
                  <a:extLst>
                    <a:ext uri="{FF2B5EF4-FFF2-40B4-BE49-F238E27FC236}">
                      <a16:creationId xmlns:a16="http://schemas.microsoft.com/office/drawing/2014/main" id="{0D9C7556-D9A3-4E61-9CFD-C6CEF4F6FB31}"/>
                    </a:ext>
                  </a:extLst>
                </p:cNvPr>
                <p:cNvSpPr/>
                <p:nvPr/>
              </p:nvSpPr>
              <p:spPr>
                <a:xfrm>
                  <a:off x="6757424" y="399249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23" name="Freeform 265">
                  <a:extLst>
                    <a:ext uri="{FF2B5EF4-FFF2-40B4-BE49-F238E27FC236}">
                      <a16:creationId xmlns:a16="http://schemas.microsoft.com/office/drawing/2014/main" id="{9610F7C4-D8F8-F93B-B274-68897A73C192}"/>
                    </a:ext>
                  </a:extLst>
                </p:cNvPr>
                <p:cNvSpPr/>
                <p:nvPr/>
              </p:nvSpPr>
              <p:spPr>
                <a:xfrm>
                  <a:off x="6717593" y="403233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6" name="Graphic 2">
                <a:extLst>
                  <a:ext uri="{FF2B5EF4-FFF2-40B4-BE49-F238E27FC236}">
                    <a16:creationId xmlns:a16="http://schemas.microsoft.com/office/drawing/2014/main" id="{3EE8F218-1E06-4925-16FB-160D7DAD515E}"/>
                  </a:ext>
                </a:extLst>
              </p:cNvPr>
              <p:cNvGrpSpPr/>
              <p:nvPr/>
            </p:nvGrpSpPr>
            <p:grpSpPr>
              <a:xfrm>
                <a:off x="6955292" y="4018198"/>
                <a:ext cx="80945" cy="80964"/>
                <a:chOff x="6955292" y="4018198"/>
                <a:chExt cx="80945" cy="80964"/>
              </a:xfrm>
            </p:grpSpPr>
            <p:sp>
              <p:nvSpPr>
                <p:cNvPr id="320" name="Freeform 267">
                  <a:extLst>
                    <a:ext uri="{FF2B5EF4-FFF2-40B4-BE49-F238E27FC236}">
                      <a16:creationId xmlns:a16="http://schemas.microsoft.com/office/drawing/2014/main" id="{90BAB3C2-0780-6E54-FCD6-357CA687A130}"/>
                    </a:ext>
                  </a:extLst>
                </p:cNvPr>
                <p:cNvSpPr/>
                <p:nvPr/>
              </p:nvSpPr>
              <p:spPr>
                <a:xfrm>
                  <a:off x="6995122" y="401819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21" name="Freeform 268">
                  <a:extLst>
                    <a:ext uri="{FF2B5EF4-FFF2-40B4-BE49-F238E27FC236}">
                      <a16:creationId xmlns:a16="http://schemas.microsoft.com/office/drawing/2014/main" id="{508F9F36-661D-1B6C-8901-F6A725669AD7}"/>
                    </a:ext>
                  </a:extLst>
                </p:cNvPr>
                <p:cNvSpPr/>
                <p:nvPr/>
              </p:nvSpPr>
              <p:spPr>
                <a:xfrm>
                  <a:off x="6955292" y="405932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7" name="Graphic 2">
                <a:extLst>
                  <a:ext uri="{FF2B5EF4-FFF2-40B4-BE49-F238E27FC236}">
                    <a16:creationId xmlns:a16="http://schemas.microsoft.com/office/drawing/2014/main" id="{50EBA037-66AB-2804-D156-23FC36F1DF18}"/>
                  </a:ext>
                </a:extLst>
              </p:cNvPr>
              <p:cNvGrpSpPr/>
              <p:nvPr/>
            </p:nvGrpSpPr>
            <p:grpSpPr>
              <a:xfrm>
                <a:off x="6989983" y="4018198"/>
                <a:ext cx="80945" cy="80964"/>
                <a:chOff x="6989983" y="4018198"/>
                <a:chExt cx="80945" cy="80964"/>
              </a:xfrm>
            </p:grpSpPr>
            <p:sp>
              <p:nvSpPr>
                <p:cNvPr id="318" name="Freeform 270">
                  <a:extLst>
                    <a:ext uri="{FF2B5EF4-FFF2-40B4-BE49-F238E27FC236}">
                      <a16:creationId xmlns:a16="http://schemas.microsoft.com/office/drawing/2014/main" id="{8E9F8D70-0870-8548-2141-109160130471}"/>
                    </a:ext>
                  </a:extLst>
                </p:cNvPr>
                <p:cNvSpPr/>
                <p:nvPr/>
              </p:nvSpPr>
              <p:spPr>
                <a:xfrm>
                  <a:off x="7029814" y="401819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19" name="Freeform 271">
                  <a:extLst>
                    <a:ext uri="{FF2B5EF4-FFF2-40B4-BE49-F238E27FC236}">
                      <a16:creationId xmlns:a16="http://schemas.microsoft.com/office/drawing/2014/main" id="{0969EE15-585C-047A-832B-2BD8121B8EA3}"/>
                    </a:ext>
                  </a:extLst>
                </p:cNvPr>
                <p:cNvSpPr/>
                <p:nvPr/>
              </p:nvSpPr>
              <p:spPr>
                <a:xfrm>
                  <a:off x="6989983" y="405932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8" name="Graphic 2">
                <a:extLst>
                  <a:ext uri="{FF2B5EF4-FFF2-40B4-BE49-F238E27FC236}">
                    <a16:creationId xmlns:a16="http://schemas.microsoft.com/office/drawing/2014/main" id="{A273E361-82E4-0295-743F-12286045C42D}"/>
                  </a:ext>
                </a:extLst>
              </p:cNvPr>
              <p:cNvGrpSpPr/>
              <p:nvPr/>
            </p:nvGrpSpPr>
            <p:grpSpPr>
              <a:xfrm>
                <a:off x="7007971" y="4034905"/>
                <a:ext cx="80945" cy="80964"/>
                <a:chOff x="7007971" y="4034905"/>
                <a:chExt cx="80945" cy="80964"/>
              </a:xfrm>
            </p:grpSpPr>
            <p:sp>
              <p:nvSpPr>
                <p:cNvPr id="316" name="Freeform 273">
                  <a:extLst>
                    <a:ext uri="{FF2B5EF4-FFF2-40B4-BE49-F238E27FC236}">
                      <a16:creationId xmlns:a16="http://schemas.microsoft.com/office/drawing/2014/main" id="{47AC4DE6-0039-F395-79CF-5F4E186B3D9D}"/>
                    </a:ext>
                  </a:extLst>
                </p:cNvPr>
                <p:cNvSpPr/>
                <p:nvPr/>
              </p:nvSpPr>
              <p:spPr>
                <a:xfrm>
                  <a:off x="7049086" y="403490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17" name="Freeform 274">
                  <a:extLst>
                    <a:ext uri="{FF2B5EF4-FFF2-40B4-BE49-F238E27FC236}">
                      <a16:creationId xmlns:a16="http://schemas.microsoft.com/office/drawing/2014/main" id="{E8F9C0A5-45DB-4072-5534-23FB4D154A8B}"/>
                    </a:ext>
                  </a:extLst>
                </p:cNvPr>
                <p:cNvSpPr/>
                <p:nvPr/>
              </p:nvSpPr>
              <p:spPr>
                <a:xfrm>
                  <a:off x="7007971" y="40747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29" name="Graphic 2">
                <a:extLst>
                  <a:ext uri="{FF2B5EF4-FFF2-40B4-BE49-F238E27FC236}">
                    <a16:creationId xmlns:a16="http://schemas.microsoft.com/office/drawing/2014/main" id="{250902A6-92B2-6B9B-ED4F-E1BCF81EFEAB}"/>
                  </a:ext>
                </a:extLst>
              </p:cNvPr>
              <p:cNvGrpSpPr/>
              <p:nvPr/>
            </p:nvGrpSpPr>
            <p:grpSpPr>
              <a:xfrm>
                <a:off x="7033668" y="4046472"/>
                <a:ext cx="80945" cy="80964"/>
                <a:chOff x="7033668" y="4046472"/>
                <a:chExt cx="80945" cy="80964"/>
              </a:xfrm>
            </p:grpSpPr>
            <p:sp>
              <p:nvSpPr>
                <p:cNvPr id="314" name="Freeform 276">
                  <a:extLst>
                    <a:ext uri="{FF2B5EF4-FFF2-40B4-BE49-F238E27FC236}">
                      <a16:creationId xmlns:a16="http://schemas.microsoft.com/office/drawing/2014/main" id="{ABC61899-673E-9DDD-836E-23D377F806B3}"/>
                    </a:ext>
                  </a:extLst>
                </p:cNvPr>
                <p:cNvSpPr/>
                <p:nvPr/>
              </p:nvSpPr>
              <p:spPr>
                <a:xfrm>
                  <a:off x="7074784" y="404647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15" name="Freeform 277">
                  <a:extLst>
                    <a:ext uri="{FF2B5EF4-FFF2-40B4-BE49-F238E27FC236}">
                      <a16:creationId xmlns:a16="http://schemas.microsoft.com/office/drawing/2014/main" id="{234E3BA8-482B-9FC4-303D-273B00B34878}"/>
                    </a:ext>
                  </a:extLst>
                </p:cNvPr>
                <p:cNvSpPr/>
                <p:nvPr/>
              </p:nvSpPr>
              <p:spPr>
                <a:xfrm>
                  <a:off x="7033668" y="4087597"/>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0" name="Graphic 2">
                <a:extLst>
                  <a:ext uri="{FF2B5EF4-FFF2-40B4-BE49-F238E27FC236}">
                    <a16:creationId xmlns:a16="http://schemas.microsoft.com/office/drawing/2014/main" id="{DC170C09-6C39-250A-AAD2-57E4EC12730E}"/>
                  </a:ext>
                </a:extLst>
              </p:cNvPr>
              <p:cNvGrpSpPr/>
              <p:nvPr/>
            </p:nvGrpSpPr>
            <p:grpSpPr>
              <a:xfrm>
                <a:off x="7086347" y="4046472"/>
                <a:ext cx="80945" cy="80964"/>
                <a:chOff x="7086347" y="4046472"/>
                <a:chExt cx="80945" cy="80964"/>
              </a:xfrm>
            </p:grpSpPr>
            <p:sp>
              <p:nvSpPr>
                <p:cNvPr id="312" name="Freeform 279">
                  <a:extLst>
                    <a:ext uri="{FF2B5EF4-FFF2-40B4-BE49-F238E27FC236}">
                      <a16:creationId xmlns:a16="http://schemas.microsoft.com/office/drawing/2014/main" id="{FBF504DD-10EB-BF2C-E9F2-82A8E3DFD29C}"/>
                    </a:ext>
                  </a:extLst>
                </p:cNvPr>
                <p:cNvSpPr/>
                <p:nvPr/>
              </p:nvSpPr>
              <p:spPr>
                <a:xfrm>
                  <a:off x="7126178" y="404647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13" name="Freeform 280">
                  <a:extLst>
                    <a:ext uri="{FF2B5EF4-FFF2-40B4-BE49-F238E27FC236}">
                      <a16:creationId xmlns:a16="http://schemas.microsoft.com/office/drawing/2014/main" id="{08594D0C-579E-6FFC-EE21-8AAB32C32B59}"/>
                    </a:ext>
                  </a:extLst>
                </p:cNvPr>
                <p:cNvSpPr/>
                <p:nvPr/>
              </p:nvSpPr>
              <p:spPr>
                <a:xfrm>
                  <a:off x="7086347" y="4087597"/>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1" name="Graphic 2">
                <a:extLst>
                  <a:ext uri="{FF2B5EF4-FFF2-40B4-BE49-F238E27FC236}">
                    <a16:creationId xmlns:a16="http://schemas.microsoft.com/office/drawing/2014/main" id="{E717A829-A21D-765A-E641-69C1A96783EC}"/>
                  </a:ext>
                </a:extLst>
              </p:cNvPr>
              <p:cNvGrpSpPr/>
              <p:nvPr/>
            </p:nvGrpSpPr>
            <p:grpSpPr>
              <a:xfrm>
                <a:off x="7591296" y="4094023"/>
                <a:ext cx="80945" cy="80964"/>
                <a:chOff x="7591296" y="4094023"/>
                <a:chExt cx="80945" cy="80964"/>
              </a:xfrm>
            </p:grpSpPr>
            <p:sp>
              <p:nvSpPr>
                <p:cNvPr id="310" name="Freeform 282">
                  <a:extLst>
                    <a:ext uri="{FF2B5EF4-FFF2-40B4-BE49-F238E27FC236}">
                      <a16:creationId xmlns:a16="http://schemas.microsoft.com/office/drawing/2014/main" id="{54BB8186-B287-EF21-AEBB-70F6E186A19F}"/>
                    </a:ext>
                  </a:extLst>
                </p:cNvPr>
                <p:cNvSpPr/>
                <p:nvPr/>
              </p:nvSpPr>
              <p:spPr>
                <a:xfrm>
                  <a:off x="7632411" y="409402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11" name="Freeform 283">
                  <a:extLst>
                    <a:ext uri="{FF2B5EF4-FFF2-40B4-BE49-F238E27FC236}">
                      <a16:creationId xmlns:a16="http://schemas.microsoft.com/office/drawing/2014/main" id="{862601E1-DFF4-5929-C65D-8A1705B63409}"/>
                    </a:ext>
                  </a:extLst>
                </p:cNvPr>
                <p:cNvSpPr/>
                <p:nvPr/>
              </p:nvSpPr>
              <p:spPr>
                <a:xfrm>
                  <a:off x="7591296" y="4135147"/>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2" name="Graphic 2">
                <a:extLst>
                  <a:ext uri="{FF2B5EF4-FFF2-40B4-BE49-F238E27FC236}">
                    <a16:creationId xmlns:a16="http://schemas.microsoft.com/office/drawing/2014/main" id="{96913265-C281-447E-0F88-00ABB87AFB6C}"/>
                  </a:ext>
                </a:extLst>
              </p:cNvPr>
              <p:cNvGrpSpPr/>
              <p:nvPr/>
            </p:nvGrpSpPr>
            <p:grpSpPr>
              <a:xfrm>
                <a:off x="7604145" y="4094023"/>
                <a:ext cx="80945" cy="80964"/>
                <a:chOff x="7604145" y="4094023"/>
                <a:chExt cx="80945" cy="80964"/>
              </a:xfrm>
            </p:grpSpPr>
            <p:sp>
              <p:nvSpPr>
                <p:cNvPr id="308" name="Freeform 285">
                  <a:extLst>
                    <a:ext uri="{FF2B5EF4-FFF2-40B4-BE49-F238E27FC236}">
                      <a16:creationId xmlns:a16="http://schemas.microsoft.com/office/drawing/2014/main" id="{4BB71ABF-CD89-3AD5-C0EA-4AF2D68813B4}"/>
                    </a:ext>
                  </a:extLst>
                </p:cNvPr>
                <p:cNvSpPr/>
                <p:nvPr/>
              </p:nvSpPr>
              <p:spPr>
                <a:xfrm>
                  <a:off x="7645260" y="409402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09" name="Freeform 286">
                  <a:extLst>
                    <a:ext uri="{FF2B5EF4-FFF2-40B4-BE49-F238E27FC236}">
                      <a16:creationId xmlns:a16="http://schemas.microsoft.com/office/drawing/2014/main" id="{C1588983-C7A6-17FE-5B23-5FC09024E457}"/>
                    </a:ext>
                  </a:extLst>
                </p:cNvPr>
                <p:cNvSpPr/>
                <p:nvPr/>
              </p:nvSpPr>
              <p:spPr>
                <a:xfrm>
                  <a:off x="7604145" y="4135147"/>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3" name="Graphic 2">
                <a:extLst>
                  <a:ext uri="{FF2B5EF4-FFF2-40B4-BE49-F238E27FC236}">
                    <a16:creationId xmlns:a16="http://schemas.microsoft.com/office/drawing/2014/main" id="{7D6159E7-BDE7-9B80-5243-DB925A491B50}"/>
                  </a:ext>
                </a:extLst>
              </p:cNvPr>
              <p:cNvGrpSpPr/>
              <p:nvPr/>
            </p:nvGrpSpPr>
            <p:grpSpPr>
              <a:xfrm>
                <a:off x="7637551" y="4094023"/>
                <a:ext cx="80945" cy="80964"/>
                <a:chOff x="7637551" y="4094023"/>
                <a:chExt cx="80945" cy="80964"/>
              </a:xfrm>
            </p:grpSpPr>
            <p:sp>
              <p:nvSpPr>
                <p:cNvPr id="306" name="Freeform 288">
                  <a:extLst>
                    <a:ext uri="{FF2B5EF4-FFF2-40B4-BE49-F238E27FC236}">
                      <a16:creationId xmlns:a16="http://schemas.microsoft.com/office/drawing/2014/main" id="{24BADF36-EE76-C32B-5DF3-1805C2512B6C}"/>
                    </a:ext>
                  </a:extLst>
                </p:cNvPr>
                <p:cNvSpPr/>
                <p:nvPr/>
              </p:nvSpPr>
              <p:spPr>
                <a:xfrm>
                  <a:off x="7677381" y="409402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07" name="Freeform 289">
                  <a:extLst>
                    <a:ext uri="{FF2B5EF4-FFF2-40B4-BE49-F238E27FC236}">
                      <a16:creationId xmlns:a16="http://schemas.microsoft.com/office/drawing/2014/main" id="{752C5A26-5F51-F401-43EC-3F6C5B45EE85}"/>
                    </a:ext>
                  </a:extLst>
                </p:cNvPr>
                <p:cNvSpPr/>
                <p:nvPr/>
              </p:nvSpPr>
              <p:spPr>
                <a:xfrm>
                  <a:off x="7637551" y="4135147"/>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4" name="Graphic 2">
                <a:extLst>
                  <a:ext uri="{FF2B5EF4-FFF2-40B4-BE49-F238E27FC236}">
                    <a16:creationId xmlns:a16="http://schemas.microsoft.com/office/drawing/2014/main" id="{2EF1B0A2-6EA6-F562-2D4E-735222C123E6}"/>
                  </a:ext>
                </a:extLst>
              </p:cNvPr>
              <p:cNvGrpSpPr/>
              <p:nvPr/>
            </p:nvGrpSpPr>
            <p:grpSpPr>
              <a:xfrm>
                <a:off x="7673527" y="4115870"/>
                <a:ext cx="80945" cy="80964"/>
                <a:chOff x="7673527" y="4115870"/>
                <a:chExt cx="80945" cy="80964"/>
              </a:xfrm>
            </p:grpSpPr>
            <p:sp>
              <p:nvSpPr>
                <p:cNvPr id="304" name="Freeform 291">
                  <a:extLst>
                    <a:ext uri="{FF2B5EF4-FFF2-40B4-BE49-F238E27FC236}">
                      <a16:creationId xmlns:a16="http://schemas.microsoft.com/office/drawing/2014/main" id="{7A3BF29D-1397-E174-2F2E-1750161657C1}"/>
                    </a:ext>
                  </a:extLst>
                </p:cNvPr>
                <p:cNvSpPr/>
                <p:nvPr/>
              </p:nvSpPr>
              <p:spPr>
                <a:xfrm>
                  <a:off x="7713357" y="411587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05" name="Freeform 292">
                  <a:extLst>
                    <a:ext uri="{FF2B5EF4-FFF2-40B4-BE49-F238E27FC236}">
                      <a16:creationId xmlns:a16="http://schemas.microsoft.com/office/drawing/2014/main" id="{43723009-B526-2F15-7653-419AA7F2D527}"/>
                    </a:ext>
                  </a:extLst>
                </p:cNvPr>
                <p:cNvSpPr/>
                <p:nvPr/>
              </p:nvSpPr>
              <p:spPr>
                <a:xfrm>
                  <a:off x="7673527" y="415699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5" name="Graphic 2">
                <a:extLst>
                  <a:ext uri="{FF2B5EF4-FFF2-40B4-BE49-F238E27FC236}">
                    <a16:creationId xmlns:a16="http://schemas.microsoft.com/office/drawing/2014/main" id="{BBE950B4-ED9D-98B8-7059-B0A49A6B3DCF}"/>
                  </a:ext>
                </a:extLst>
              </p:cNvPr>
              <p:cNvGrpSpPr/>
              <p:nvPr/>
            </p:nvGrpSpPr>
            <p:grpSpPr>
              <a:xfrm>
                <a:off x="7683806" y="4115870"/>
                <a:ext cx="80945" cy="80964"/>
                <a:chOff x="7683806" y="4115870"/>
                <a:chExt cx="80945" cy="80964"/>
              </a:xfrm>
            </p:grpSpPr>
            <p:sp>
              <p:nvSpPr>
                <p:cNvPr id="302" name="Freeform 294">
                  <a:extLst>
                    <a:ext uri="{FF2B5EF4-FFF2-40B4-BE49-F238E27FC236}">
                      <a16:creationId xmlns:a16="http://schemas.microsoft.com/office/drawing/2014/main" id="{1D041574-750B-29B1-8C98-4E2B3D70D635}"/>
                    </a:ext>
                  </a:extLst>
                </p:cNvPr>
                <p:cNvSpPr/>
                <p:nvPr/>
              </p:nvSpPr>
              <p:spPr>
                <a:xfrm>
                  <a:off x="7724921" y="411587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03" name="Freeform 295">
                  <a:extLst>
                    <a:ext uri="{FF2B5EF4-FFF2-40B4-BE49-F238E27FC236}">
                      <a16:creationId xmlns:a16="http://schemas.microsoft.com/office/drawing/2014/main" id="{36A4AE6E-731A-CA3C-5DBD-8ACF120B9152}"/>
                    </a:ext>
                  </a:extLst>
                </p:cNvPr>
                <p:cNvSpPr/>
                <p:nvPr/>
              </p:nvSpPr>
              <p:spPr>
                <a:xfrm>
                  <a:off x="7683806" y="415699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6" name="Graphic 2">
                <a:extLst>
                  <a:ext uri="{FF2B5EF4-FFF2-40B4-BE49-F238E27FC236}">
                    <a16:creationId xmlns:a16="http://schemas.microsoft.com/office/drawing/2014/main" id="{CACC32E6-3C90-6519-06CE-016558ABA308}"/>
                  </a:ext>
                </a:extLst>
              </p:cNvPr>
              <p:cNvGrpSpPr/>
              <p:nvPr/>
            </p:nvGrpSpPr>
            <p:grpSpPr>
              <a:xfrm>
                <a:off x="7692800" y="4115870"/>
                <a:ext cx="80945" cy="80964"/>
                <a:chOff x="7692800" y="4115870"/>
                <a:chExt cx="80945" cy="80964"/>
              </a:xfrm>
            </p:grpSpPr>
            <p:sp>
              <p:nvSpPr>
                <p:cNvPr id="300" name="Freeform 297">
                  <a:extLst>
                    <a:ext uri="{FF2B5EF4-FFF2-40B4-BE49-F238E27FC236}">
                      <a16:creationId xmlns:a16="http://schemas.microsoft.com/office/drawing/2014/main" id="{FEAE1E9E-E44A-1C6F-22B8-9A9714C830C4}"/>
                    </a:ext>
                  </a:extLst>
                </p:cNvPr>
                <p:cNvSpPr/>
                <p:nvPr/>
              </p:nvSpPr>
              <p:spPr>
                <a:xfrm>
                  <a:off x="7732630" y="411587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301" name="Freeform 298">
                  <a:extLst>
                    <a:ext uri="{FF2B5EF4-FFF2-40B4-BE49-F238E27FC236}">
                      <a16:creationId xmlns:a16="http://schemas.microsoft.com/office/drawing/2014/main" id="{9811937D-0EF1-D598-E50B-62E5CE9EC525}"/>
                    </a:ext>
                  </a:extLst>
                </p:cNvPr>
                <p:cNvSpPr/>
                <p:nvPr/>
              </p:nvSpPr>
              <p:spPr>
                <a:xfrm>
                  <a:off x="7692800" y="415699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7" name="Graphic 2">
                <a:extLst>
                  <a:ext uri="{FF2B5EF4-FFF2-40B4-BE49-F238E27FC236}">
                    <a16:creationId xmlns:a16="http://schemas.microsoft.com/office/drawing/2014/main" id="{1BD37460-EBAF-AA44-DD7E-7945F0640EB8}"/>
                  </a:ext>
                </a:extLst>
              </p:cNvPr>
              <p:cNvGrpSpPr/>
              <p:nvPr/>
            </p:nvGrpSpPr>
            <p:grpSpPr>
              <a:xfrm>
                <a:off x="7717212" y="4136433"/>
                <a:ext cx="79661" cy="80964"/>
                <a:chOff x="7717212" y="4136433"/>
                <a:chExt cx="79661" cy="80964"/>
              </a:xfrm>
            </p:grpSpPr>
            <p:sp>
              <p:nvSpPr>
                <p:cNvPr id="298" name="Freeform 300">
                  <a:extLst>
                    <a:ext uri="{FF2B5EF4-FFF2-40B4-BE49-F238E27FC236}">
                      <a16:creationId xmlns:a16="http://schemas.microsoft.com/office/drawing/2014/main" id="{7188ADCA-152B-3E99-78F2-457A9EA7DA81}"/>
                    </a:ext>
                  </a:extLst>
                </p:cNvPr>
                <p:cNvSpPr/>
                <p:nvPr/>
              </p:nvSpPr>
              <p:spPr>
                <a:xfrm>
                  <a:off x="7757043" y="413643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99" name="Freeform 301">
                  <a:extLst>
                    <a:ext uri="{FF2B5EF4-FFF2-40B4-BE49-F238E27FC236}">
                      <a16:creationId xmlns:a16="http://schemas.microsoft.com/office/drawing/2014/main" id="{78A9023A-9795-802D-539D-28CE2983E606}"/>
                    </a:ext>
                  </a:extLst>
                </p:cNvPr>
                <p:cNvSpPr/>
                <p:nvPr/>
              </p:nvSpPr>
              <p:spPr>
                <a:xfrm>
                  <a:off x="7717212" y="4177558"/>
                  <a:ext cx="79661" cy="12851"/>
                </a:xfrm>
                <a:custGeom>
                  <a:avLst/>
                  <a:gdLst>
                    <a:gd name="connsiteX0" fmla="*/ 79661 w 79661"/>
                    <a:gd name="connsiteY0" fmla="*/ 0 h 12851"/>
                    <a:gd name="connsiteX1" fmla="*/ 0 w 79661"/>
                    <a:gd name="connsiteY1" fmla="*/ 0 h 12851"/>
                  </a:gdLst>
                  <a:ahLst/>
                  <a:cxnLst>
                    <a:cxn ang="0">
                      <a:pos x="connsiteX0" y="connsiteY0"/>
                    </a:cxn>
                    <a:cxn ang="0">
                      <a:pos x="connsiteX1" y="connsiteY1"/>
                    </a:cxn>
                  </a:cxnLst>
                  <a:rect l="l" t="t" r="r" b="b"/>
                  <a:pathLst>
                    <a:path w="79661" h="12851">
                      <a:moveTo>
                        <a:pt x="79661"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8" name="Graphic 2">
                <a:extLst>
                  <a:ext uri="{FF2B5EF4-FFF2-40B4-BE49-F238E27FC236}">
                    <a16:creationId xmlns:a16="http://schemas.microsoft.com/office/drawing/2014/main" id="{AA34E58B-D8AA-AC3E-0C7C-A0CBBBDE0C63}"/>
                  </a:ext>
                </a:extLst>
              </p:cNvPr>
              <p:cNvGrpSpPr/>
              <p:nvPr/>
            </p:nvGrpSpPr>
            <p:grpSpPr>
              <a:xfrm>
                <a:off x="7750618" y="4136433"/>
                <a:ext cx="80945" cy="80964"/>
                <a:chOff x="7750618" y="4136433"/>
                <a:chExt cx="80945" cy="80964"/>
              </a:xfrm>
            </p:grpSpPr>
            <p:sp>
              <p:nvSpPr>
                <p:cNvPr id="296" name="Freeform 303">
                  <a:extLst>
                    <a:ext uri="{FF2B5EF4-FFF2-40B4-BE49-F238E27FC236}">
                      <a16:creationId xmlns:a16="http://schemas.microsoft.com/office/drawing/2014/main" id="{DCD53592-0E10-8D33-4C2A-3E975E22ABF1}"/>
                    </a:ext>
                  </a:extLst>
                </p:cNvPr>
                <p:cNvSpPr/>
                <p:nvPr/>
              </p:nvSpPr>
              <p:spPr>
                <a:xfrm>
                  <a:off x="7790449" y="413643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97" name="Freeform 304">
                  <a:extLst>
                    <a:ext uri="{FF2B5EF4-FFF2-40B4-BE49-F238E27FC236}">
                      <a16:creationId xmlns:a16="http://schemas.microsoft.com/office/drawing/2014/main" id="{2F38871D-5DDC-D99E-242B-1E153EBDA5CB}"/>
                    </a:ext>
                  </a:extLst>
                </p:cNvPr>
                <p:cNvSpPr/>
                <p:nvPr/>
              </p:nvSpPr>
              <p:spPr>
                <a:xfrm>
                  <a:off x="7750618" y="4177558"/>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39" name="Graphic 2">
                <a:extLst>
                  <a:ext uri="{FF2B5EF4-FFF2-40B4-BE49-F238E27FC236}">
                    <a16:creationId xmlns:a16="http://schemas.microsoft.com/office/drawing/2014/main" id="{82BA8F02-9035-C428-E175-E81320B908E4}"/>
                  </a:ext>
                </a:extLst>
              </p:cNvPr>
              <p:cNvGrpSpPr/>
              <p:nvPr/>
            </p:nvGrpSpPr>
            <p:grpSpPr>
              <a:xfrm>
                <a:off x="7784025" y="4136433"/>
                <a:ext cx="80945" cy="80964"/>
                <a:chOff x="7784025" y="4136433"/>
                <a:chExt cx="80945" cy="80964"/>
              </a:xfrm>
            </p:grpSpPr>
            <p:sp>
              <p:nvSpPr>
                <p:cNvPr id="294" name="Freeform 306">
                  <a:extLst>
                    <a:ext uri="{FF2B5EF4-FFF2-40B4-BE49-F238E27FC236}">
                      <a16:creationId xmlns:a16="http://schemas.microsoft.com/office/drawing/2014/main" id="{EC36C315-E501-834F-A260-0F93DBF34035}"/>
                    </a:ext>
                  </a:extLst>
                </p:cNvPr>
                <p:cNvSpPr/>
                <p:nvPr/>
              </p:nvSpPr>
              <p:spPr>
                <a:xfrm>
                  <a:off x="7825140" y="413643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95" name="Freeform 307">
                  <a:extLst>
                    <a:ext uri="{FF2B5EF4-FFF2-40B4-BE49-F238E27FC236}">
                      <a16:creationId xmlns:a16="http://schemas.microsoft.com/office/drawing/2014/main" id="{E8F77A82-1C7C-07E9-3DC6-C6EBBC242ACD}"/>
                    </a:ext>
                  </a:extLst>
                </p:cNvPr>
                <p:cNvSpPr/>
                <p:nvPr/>
              </p:nvSpPr>
              <p:spPr>
                <a:xfrm>
                  <a:off x="7784025" y="4177558"/>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0" name="Graphic 2">
                <a:extLst>
                  <a:ext uri="{FF2B5EF4-FFF2-40B4-BE49-F238E27FC236}">
                    <a16:creationId xmlns:a16="http://schemas.microsoft.com/office/drawing/2014/main" id="{69ADC9B7-F76F-C098-6081-2F0593960643}"/>
                  </a:ext>
                </a:extLst>
              </p:cNvPr>
              <p:cNvGrpSpPr/>
              <p:nvPr/>
            </p:nvGrpSpPr>
            <p:grpSpPr>
              <a:xfrm>
                <a:off x="8268416" y="4136433"/>
                <a:ext cx="80945" cy="80964"/>
                <a:chOff x="8268416" y="4136433"/>
                <a:chExt cx="80945" cy="80964"/>
              </a:xfrm>
            </p:grpSpPr>
            <p:sp>
              <p:nvSpPr>
                <p:cNvPr id="292" name="Freeform 309">
                  <a:extLst>
                    <a:ext uri="{FF2B5EF4-FFF2-40B4-BE49-F238E27FC236}">
                      <a16:creationId xmlns:a16="http://schemas.microsoft.com/office/drawing/2014/main" id="{B436BEC0-3C26-BD71-57A8-CD6B2E974489}"/>
                    </a:ext>
                  </a:extLst>
                </p:cNvPr>
                <p:cNvSpPr/>
                <p:nvPr/>
              </p:nvSpPr>
              <p:spPr>
                <a:xfrm>
                  <a:off x="8308246" y="413643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93" name="Freeform 310">
                  <a:extLst>
                    <a:ext uri="{FF2B5EF4-FFF2-40B4-BE49-F238E27FC236}">
                      <a16:creationId xmlns:a16="http://schemas.microsoft.com/office/drawing/2014/main" id="{F901FDE4-505D-DE49-1A3E-B9945F57CD29}"/>
                    </a:ext>
                  </a:extLst>
                </p:cNvPr>
                <p:cNvSpPr/>
                <p:nvPr/>
              </p:nvSpPr>
              <p:spPr>
                <a:xfrm>
                  <a:off x="8268416" y="4177558"/>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1" name="Graphic 2">
                <a:extLst>
                  <a:ext uri="{FF2B5EF4-FFF2-40B4-BE49-F238E27FC236}">
                    <a16:creationId xmlns:a16="http://schemas.microsoft.com/office/drawing/2014/main" id="{1E6FDB38-D112-450C-2328-77935505B288}"/>
                  </a:ext>
                </a:extLst>
              </p:cNvPr>
              <p:cNvGrpSpPr/>
              <p:nvPr/>
            </p:nvGrpSpPr>
            <p:grpSpPr>
              <a:xfrm>
                <a:off x="8303107" y="4136433"/>
                <a:ext cx="80945" cy="80964"/>
                <a:chOff x="8303107" y="4136433"/>
                <a:chExt cx="80945" cy="80964"/>
              </a:xfrm>
            </p:grpSpPr>
            <p:sp>
              <p:nvSpPr>
                <p:cNvPr id="290" name="Freeform 312">
                  <a:extLst>
                    <a:ext uri="{FF2B5EF4-FFF2-40B4-BE49-F238E27FC236}">
                      <a16:creationId xmlns:a16="http://schemas.microsoft.com/office/drawing/2014/main" id="{E0DBB54C-0925-A5F6-D279-828C9953997A}"/>
                    </a:ext>
                  </a:extLst>
                </p:cNvPr>
                <p:cNvSpPr/>
                <p:nvPr/>
              </p:nvSpPr>
              <p:spPr>
                <a:xfrm>
                  <a:off x="8344222" y="413643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91" name="Freeform 313">
                  <a:extLst>
                    <a:ext uri="{FF2B5EF4-FFF2-40B4-BE49-F238E27FC236}">
                      <a16:creationId xmlns:a16="http://schemas.microsoft.com/office/drawing/2014/main" id="{329C6D02-622C-3424-57ED-38327A6D5EED}"/>
                    </a:ext>
                  </a:extLst>
                </p:cNvPr>
                <p:cNvSpPr/>
                <p:nvPr/>
              </p:nvSpPr>
              <p:spPr>
                <a:xfrm>
                  <a:off x="8303107" y="4177558"/>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2" name="Graphic 2">
                <a:extLst>
                  <a:ext uri="{FF2B5EF4-FFF2-40B4-BE49-F238E27FC236}">
                    <a16:creationId xmlns:a16="http://schemas.microsoft.com/office/drawing/2014/main" id="{9BE6158B-CB6B-EEAD-54C3-36D4AA71B922}"/>
                  </a:ext>
                </a:extLst>
              </p:cNvPr>
              <p:cNvGrpSpPr/>
              <p:nvPr/>
            </p:nvGrpSpPr>
            <p:grpSpPr>
              <a:xfrm>
                <a:off x="8339083" y="4164706"/>
                <a:ext cx="79661" cy="80964"/>
                <a:chOff x="8339083" y="4164706"/>
                <a:chExt cx="79661" cy="80964"/>
              </a:xfrm>
            </p:grpSpPr>
            <p:sp>
              <p:nvSpPr>
                <p:cNvPr id="288" name="Freeform 315">
                  <a:extLst>
                    <a:ext uri="{FF2B5EF4-FFF2-40B4-BE49-F238E27FC236}">
                      <a16:creationId xmlns:a16="http://schemas.microsoft.com/office/drawing/2014/main" id="{41D5CFF6-0D1C-BA7B-EC90-F3C17BC64D94}"/>
                    </a:ext>
                  </a:extLst>
                </p:cNvPr>
                <p:cNvSpPr/>
                <p:nvPr/>
              </p:nvSpPr>
              <p:spPr>
                <a:xfrm>
                  <a:off x="8378913" y="416470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89" name="Freeform 316">
                  <a:extLst>
                    <a:ext uri="{FF2B5EF4-FFF2-40B4-BE49-F238E27FC236}">
                      <a16:creationId xmlns:a16="http://schemas.microsoft.com/office/drawing/2014/main" id="{7604B0CE-A2E2-8225-12FE-9A4D23DFCBA0}"/>
                    </a:ext>
                  </a:extLst>
                </p:cNvPr>
                <p:cNvSpPr/>
                <p:nvPr/>
              </p:nvSpPr>
              <p:spPr>
                <a:xfrm>
                  <a:off x="8339083" y="4204546"/>
                  <a:ext cx="79661" cy="12851"/>
                </a:xfrm>
                <a:custGeom>
                  <a:avLst/>
                  <a:gdLst>
                    <a:gd name="connsiteX0" fmla="*/ 79661 w 79661"/>
                    <a:gd name="connsiteY0" fmla="*/ 0 h 12851"/>
                    <a:gd name="connsiteX1" fmla="*/ 0 w 79661"/>
                    <a:gd name="connsiteY1" fmla="*/ 0 h 12851"/>
                  </a:gdLst>
                  <a:ahLst/>
                  <a:cxnLst>
                    <a:cxn ang="0">
                      <a:pos x="connsiteX0" y="connsiteY0"/>
                    </a:cxn>
                    <a:cxn ang="0">
                      <a:pos x="connsiteX1" y="connsiteY1"/>
                    </a:cxn>
                  </a:cxnLst>
                  <a:rect l="l" t="t" r="r" b="b"/>
                  <a:pathLst>
                    <a:path w="79661" h="12851">
                      <a:moveTo>
                        <a:pt x="79661"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3" name="Graphic 2">
                <a:extLst>
                  <a:ext uri="{FF2B5EF4-FFF2-40B4-BE49-F238E27FC236}">
                    <a16:creationId xmlns:a16="http://schemas.microsoft.com/office/drawing/2014/main" id="{ED22149E-7101-6017-F571-F26B605B8E02}"/>
                  </a:ext>
                </a:extLst>
              </p:cNvPr>
              <p:cNvGrpSpPr/>
              <p:nvPr/>
            </p:nvGrpSpPr>
            <p:grpSpPr>
              <a:xfrm>
                <a:off x="8553654" y="4164706"/>
                <a:ext cx="80945" cy="80964"/>
                <a:chOff x="8553654" y="4164706"/>
                <a:chExt cx="80945" cy="80964"/>
              </a:xfrm>
            </p:grpSpPr>
            <p:sp>
              <p:nvSpPr>
                <p:cNvPr id="286" name="Freeform 318">
                  <a:extLst>
                    <a:ext uri="{FF2B5EF4-FFF2-40B4-BE49-F238E27FC236}">
                      <a16:creationId xmlns:a16="http://schemas.microsoft.com/office/drawing/2014/main" id="{70105DEE-091D-DB1D-3692-D68ECE400869}"/>
                    </a:ext>
                  </a:extLst>
                </p:cNvPr>
                <p:cNvSpPr/>
                <p:nvPr/>
              </p:nvSpPr>
              <p:spPr>
                <a:xfrm>
                  <a:off x="8593484" y="416470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87" name="Freeform 319">
                  <a:extLst>
                    <a:ext uri="{FF2B5EF4-FFF2-40B4-BE49-F238E27FC236}">
                      <a16:creationId xmlns:a16="http://schemas.microsoft.com/office/drawing/2014/main" id="{829349EB-A8CC-23A6-74D5-CACB839CE32C}"/>
                    </a:ext>
                  </a:extLst>
                </p:cNvPr>
                <p:cNvSpPr/>
                <p:nvPr/>
              </p:nvSpPr>
              <p:spPr>
                <a:xfrm>
                  <a:off x="8553654" y="420454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4" name="Graphic 2">
                <a:extLst>
                  <a:ext uri="{FF2B5EF4-FFF2-40B4-BE49-F238E27FC236}">
                    <a16:creationId xmlns:a16="http://schemas.microsoft.com/office/drawing/2014/main" id="{1FA85F2D-D069-C812-66FA-A7AB9AE65105}"/>
                  </a:ext>
                </a:extLst>
              </p:cNvPr>
              <p:cNvGrpSpPr/>
              <p:nvPr/>
            </p:nvGrpSpPr>
            <p:grpSpPr>
              <a:xfrm>
                <a:off x="8566502" y="4164706"/>
                <a:ext cx="80945" cy="80964"/>
                <a:chOff x="8566502" y="4164706"/>
                <a:chExt cx="80945" cy="80964"/>
              </a:xfrm>
            </p:grpSpPr>
            <p:sp>
              <p:nvSpPr>
                <p:cNvPr id="284" name="Freeform 321">
                  <a:extLst>
                    <a:ext uri="{FF2B5EF4-FFF2-40B4-BE49-F238E27FC236}">
                      <a16:creationId xmlns:a16="http://schemas.microsoft.com/office/drawing/2014/main" id="{18130E2F-0391-E6E9-53AC-5C0B72B2F70C}"/>
                    </a:ext>
                  </a:extLst>
                </p:cNvPr>
                <p:cNvSpPr/>
                <p:nvPr/>
              </p:nvSpPr>
              <p:spPr>
                <a:xfrm>
                  <a:off x="8606333" y="416470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85" name="Freeform 322">
                  <a:extLst>
                    <a:ext uri="{FF2B5EF4-FFF2-40B4-BE49-F238E27FC236}">
                      <a16:creationId xmlns:a16="http://schemas.microsoft.com/office/drawing/2014/main" id="{F228A55D-BC55-9678-CE34-79D93C37D5AE}"/>
                    </a:ext>
                  </a:extLst>
                </p:cNvPr>
                <p:cNvSpPr/>
                <p:nvPr/>
              </p:nvSpPr>
              <p:spPr>
                <a:xfrm>
                  <a:off x="8566502" y="420454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5" name="Graphic 2">
                <a:extLst>
                  <a:ext uri="{FF2B5EF4-FFF2-40B4-BE49-F238E27FC236}">
                    <a16:creationId xmlns:a16="http://schemas.microsoft.com/office/drawing/2014/main" id="{249347F8-C70A-729F-2AB2-ECF5A88EA107}"/>
                  </a:ext>
                </a:extLst>
              </p:cNvPr>
              <p:cNvGrpSpPr/>
              <p:nvPr/>
            </p:nvGrpSpPr>
            <p:grpSpPr>
              <a:xfrm>
                <a:off x="8601194" y="4198120"/>
                <a:ext cx="80945" cy="80964"/>
                <a:chOff x="8601194" y="4198120"/>
                <a:chExt cx="80945" cy="80964"/>
              </a:xfrm>
            </p:grpSpPr>
            <p:sp>
              <p:nvSpPr>
                <p:cNvPr id="282" name="Freeform 324">
                  <a:extLst>
                    <a:ext uri="{FF2B5EF4-FFF2-40B4-BE49-F238E27FC236}">
                      <a16:creationId xmlns:a16="http://schemas.microsoft.com/office/drawing/2014/main" id="{E0D4C762-03E8-7D2D-2BF4-81A9075D52EB}"/>
                    </a:ext>
                  </a:extLst>
                </p:cNvPr>
                <p:cNvSpPr/>
                <p:nvPr/>
              </p:nvSpPr>
              <p:spPr>
                <a:xfrm>
                  <a:off x="8641024" y="419812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83" name="Freeform 325">
                  <a:extLst>
                    <a:ext uri="{FF2B5EF4-FFF2-40B4-BE49-F238E27FC236}">
                      <a16:creationId xmlns:a16="http://schemas.microsoft.com/office/drawing/2014/main" id="{F2E367CB-8644-B240-7D43-A1CE1148A1B2}"/>
                    </a:ext>
                  </a:extLst>
                </p:cNvPr>
                <p:cNvSpPr/>
                <p:nvPr/>
              </p:nvSpPr>
              <p:spPr>
                <a:xfrm>
                  <a:off x="8601194" y="42392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6" name="Graphic 2">
                <a:extLst>
                  <a:ext uri="{FF2B5EF4-FFF2-40B4-BE49-F238E27FC236}">
                    <a16:creationId xmlns:a16="http://schemas.microsoft.com/office/drawing/2014/main" id="{9D806EF9-83EA-FCC3-FB0E-62E290DB39D5}"/>
                  </a:ext>
                </a:extLst>
              </p:cNvPr>
              <p:cNvGrpSpPr/>
              <p:nvPr/>
            </p:nvGrpSpPr>
            <p:grpSpPr>
              <a:xfrm>
                <a:off x="8608903" y="4198120"/>
                <a:ext cx="80945" cy="80964"/>
                <a:chOff x="8608903" y="4198120"/>
                <a:chExt cx="80945" cy="80964"/>
              </a:xfrm>
            </p:grpSpPr>
            <p:sp>
              <p:nvSpPr>
                <p:cNvPr id="280" name="Freeform 327">
                  <a:extLst>
                    <a:ext uri="{FF2B5EF4-FFF2-40B4-BE49-F238E27FC236}">
                      <a16:creationId xmlns:a16="http://schemas.microsoft.com/office/drawing/2014/main" id="{89B95C0E-DD04-0405-2574-14E10D351611}"/>
                    </a:ext>
                  </a:extLst>
                </p:cNvPr>
                <p:cNvSpPr/>
                <p:nvPr/>
              </p:nvSpPr>
              <p:spPr>
                <a:xfrm>
                  <a:off x="8650018" y="419812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81" name="Freeform 328">
                  <a:extLst>
                    <a:ext uri="{FF2B5EF4-FFF2-40B4-BE49-F238E27FC236}">
                      <a16:creationId xmlns:a16="http://schemas.microsoft.com/office/drawing/2014/main" id="{BC312FEF-B48F-9F9C-851F-19A5FA4C8A41}"/>
                    </a:ext>
                  </a:extLst>
                </p:cNvPr>
                <p:cNvSpPr/>
                <p:nvPr/>
              </p:nvSpPr>
              <p:spPr>
                <a:xfrm>
                  <a:off x="8608903" y="42392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7" name="Graphic 2">
                <a:extLst>
                  <a:ext uri="{FF2B5EF4-FFF2-40B4-BE49-F238E27FC236}">
                    <a16:creationId xmlns:a16="http://schemas.microsoft.com/office/drawing/2014/main" id="{F75A3E0A-E248-EC52-79B2-B3874730E864}"/>
                  </a:ext>
                </a:extLst>
              </p:cNvPr>
              <p:cNvGrpSpPr/>
              <p:nvPr/>
            </p:nvGrpSpPr>
            <p:grpSpPr>
              <a:xfrm>
                <a:off x="8617897" y="4198120"/>
                <a:ext cx="80945" cy="80964"/>
                <a:chOff x="8617897" y="4198120"/>
                <a:chExt cx="80945" cy="80964"/>
              </a:xfrm>
            </p:grpSpPr>
            <p:sp>
              <p:nvSpPr>
                <p:cNvPr id="278" name="Freeform 330">
                  <a:extLst>
                    <a:ext uri="{FF2B5EF4-FFF2-40B4-BE49-F238E27FC236}">
                      <a16:creationId xmlns:a16="http://schemas.microsoft.com/office/drawing/2014/main" id="{5F968371-E417-AC0F-1719-2B805E0D6E08}"/>
                    </a:ext>
                  </a:extLst>
                </p:cNvPr>
                <p:cNvSpPr/>
                <p:nvPr/>
              </p:nvSpPr>
              <p:spPr>
                <a:xfrm>
                  <a:off x="8657727" y="419812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79" name="Freeform 331">
                  <a:extLst>
                    <a:ext uri="{FF2B5EF4-FFF2-40B4-BE49-F238E27FC236}">
                      <a16:creationId xmlns:a16="http://schemas.microsoft.com/office/drawing/2014/main" id="{B1E3A9BE-A672-295F-6DCB-A519681E4A1F}"/>
                    </a:ext>
                  </a:extLst>
                </p:cNvPr>
                <p:cNvSpPr/>
                <p:nvPr/>
              </p:nvSpPr>
              <p:spPr>
                <a:xfrm>
                  <a:off x="8617897" y="42392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8" name="Graphic 2">
                <a:extLst>
                  <a:ext uri="{FF2B5EF4-FFF2-40B4-BE49-F238E27FC236}">
                    <a16:creationId xmlns:a16="http://schemas.microsoft.com/office/drawing/2014/main" id="{542CBA0B-73FA-CFFD-11EB-17E9EFCF7B43}"/>
                  </a:ext>
                </a:extLst>
              </p:cNvPr>
              <p:cNvGrpSpPr/>
              <p:nvPr/>
            </p:nvGrpSpPr>
            <p:grpSpPr>
              <a:xfrm>
                <a:off x="8625606" y="4198120"/>
                <a:ext cx="80945" cy="80964"/>
                <a:chOff x="8625606" y="4198120"/>
                <a:chExt cx="80945" cy="80964"/>
              </a:xfrm>
            </p:grpSpPr>
            <p:sp>
              <p:nvSpPr>
                <p:cNvPr id="276" name="Freeform 333">
                  <a:extLst>
                    <a:ext uri="{FF2B5EF4-FFF2-40B4-BE49-F238E27FC236}">
                      <a16:creationId xmlns:a16="http://schemas.microsoft.com/office/drawing/2014/main" id="{AD80C0BF-2E09-6DC6-8CD8-3982861FBD8F}"/>
                    </a:ext>
                  </a:extLst>
                </p:cNvPr>
                <p:cNvSpPr/>
                <p:nvPr/>
              </p:nvSpPr>
              <p:spPr>
                <a:xfrm>
                  <a:off x="8665436" y="419812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77" name="Freeform 334">
                  <a:extLst>
                    <a:ext uri="{FF2B5EF4-FFF2-40B4-BE49-F238E27FC236}">
                      <a16:creationId xmlns:a16="http://schemas.microsoft.com/office/drawing/2014/main" id="{503E7731-3589-329B-B55B-6D2A02AC0E72}"/>
                    </a:ext>
                  </a:extLst>
                </p:cNvPr>
                <p:cNvSpPr/>
                <p:nvPr/>
              </p:nvSpPr>
              <p:spPr>
                <a:xfrm>
                  <a:off x="8625606" y="42392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49" name="Graphic 2">
                <a:extLst>
                  <a:ext uri="{FF2B5EF4-FFF2-40B4-BE49-F238E27FC236}">
                    <a16:creationId xmlns:a16="http://schemas.microsoft.com/office/drawing/2014/main" id="{8AB73FCA-D134-4BA5-77E8-6249FC2C53D7}"/>
                  </a:ext>
                </a:extLst>
              </p:cNvPr>
              <p:cNvGrpSpPr/>
              <p:nvPr/>
            </p:nvGrpSpPr>
            <p:grpSpPr>
              <a:xfrm>
                <a:off x="8633315" y="4198120"/>
                <a:ext cx="80945" cy="80964"/>
                <a:chOff x="8633315" y="4198120"/>
                <a:chExt cx="80945" cy="80964"/>
              </a:xfrm>
            </p:grpSpPr>
            <p:sp>
              <p:nvSpPr>
                <p:cNvPr id="274" name="Freeform 336">
                  <a:extLst>
                    <a:ext uri="{FF2B5EF4-FFF2-40B4-BE49-F238E27FC236}">
                      <a16:creationId xmlns:a16="http://schemas.microsoft.com/office/drawing/2014/main" id="{52AAF081-47BE-D258-D13C-A994FF2D8B3C}"/>
                    </a:ext>
                  </a:extLst>
                </p:cNvPr>
                <p:cNvSpPr/>
                <p:nvPr/>
              </p:nvSpPr>
              <p:spPr>
                <a:xfrm>
                  <a:off x="8674430" y="419812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75" name="Freeform 337">
                  <a:extLst>
                    <a:ext uri="{FF2B5EF4-FFF2-40B4-BE49-F238E27FC236}">
                      <a16:creationId xmlns:a16="http://schemas.microsoft.com/office/drawing/2014/main" id="{41250E59-CB94-8DAA-0A7B-ED3961C5536E}"/>
                    </a:ext>
                  </a:extLst>
                </p:cNvPr>
                <p:cNvSpPr/>
                <p:nvPr/>
              </p:nvSpPr>
              <p:spPr>
                <a:xfrm>
                  <a:off x="8633315" y="42392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50" name="Graphic 2">
                <a:extLst>
                  <a:ext uri="{FF2B5EF4-FFF2-40B4-BE49-F238E27FC236}">
                    <a16:creationId xmlns:a16="http://schemas.microsoft.com/office/drawing/2014/main" id="{48C931D8-5A7F-0435-8AC1-79C3A04C3A6E}"/>
                  </a:ext>
                </a:extLst>
              </p:cNvPr>
              <p:cNvGrpSpPr/>
              <p:nvPr/>
            </p:nvGrpSpPr>
            <p:grpSpPr>
              <a:xfrm>
                <a:off x="8641024" y="4198120"/>
                <a:ext cx="80945" cy="80964"/>
                <a:chOff x="8641024" y="4198120"/>
                <a:chExt cx="80945" cy="80964"/>
              </a:xfrm>
            </p:grpSpPr>
            <p:sp>
              <p:nvSpPr>
                <p:cNvPr id="272" name="Freeform 339">
                  <a:extLst>
                    <a:ext uri="{FF2B5EF4-FFF2-40B4-BE49-F238E27FC236}">
                      <a16:creationId xmlns:a16="http://schemas.microsoft.com/office/drawing/2014/main" id="{10098DB2-F6CD-BB94-79FA-18843F60BFB4}"/>
                    </a:ext>
                  </a:extLst>
                </p:cNvPr>
                <p:cNvSpPr/>
                <p:nvPr/>
              </p:nvSpPr>
              <p:spPr>
                <a:xfrm>
                  <a:off x="8682140" y="419812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73" name="Freeform 340">
                  <a:extLst>
                    <a:ext uri="{FF2B5EF4-FFF2-40B4-BE49-F238E27FC236}">
                      <a16:creationId xmlns:a16="http://schemas.microsoft.com/office/drawing/2014/main" id="{0BE2D94B-BA2A-5950-F0FC-984C983C52EC}"/>
                    </a:ext>
                  </a:extLst>
                </p:cNvPr>
                <p:cNvSpPr/>
                <p:nvPr/>
              </p:nvSpPr>
              <p:spPr>
                <a:xfrm>
                  <a:off x="8641024" y="42392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51" name="Graphic 2">
                <a:extLst>
                  <a:ext uri="{FF2B5EF4-FFF2-40B4-BE49-F238E27FC236}">
                    <a16:creationId xmlns:a16="http://schemas.microsoft.com/office/drawing/2014/main" id="{CB2E56B2-9893-BAE7-7629-8ABCE928DB4A}"/>
                  </a:ext>
                </a:extLst>
              </p:cNvPr>
              <p:cNvGrpSpPr/>
              <p:nvPr/>
            </p:nvGrpSpPr>
            <p:grpSpPr>
              <a:xfrm>
                <a:off x="8650018" y="4198120"/>
                <a:ext cx="80945" cy="80964"/>
                <a:chOff x="8650018" y="4198120"/>
                <a:chExt cx="80945" cy="80964"/>
              </a:xfrm>
            </p:grpSpPr>
            <p:sp>
              <p:nvSpPr>
                <p:cNvPr id="270" name="Freeform 342">
                  <a:extLst>
                    <a:ext uri="{FF2B5EF4-FFF2-40B4-BE49-F238E27FC236}">
                      <a16:creationId xmlns:a16="http://schemas.microsoft.com/office/drawing/2014/main" id="{DEADC967-EB32-D248-FD69-06315F7F9B2C}"/>
                    </a:ext>
                  </a:extLst>
                </p:cNvPr>
                <p:cNvSpPr/>
                <p:nvPr/>
              </p:nvSpPr>
              <p:spPr>
                <a:xfrm>
                  <a:off x="8689849" y="419812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71" name="Freeform 343">
                  <a:extLst>
                    <a:ext uri="{FF2B5EF4-FFF2-40B4-BE49-F238E27FC236}">
                      <a16:creationId xmlns:a16="http://schemas.microsoft.com/office/drawing/2014/main" id="{970B0FAF-B19C-F6B1-15AD-08BFCE5C49B7}"/>
                    </a:ext>
                  </a:extLst>
                </p:cNvPr>
                <p:cNvSpPr/>
                <p:nvPr/>
              </p:nvSpPr>
              <p:spPr>
                <a:xfrm>
                  <a:off x="8650018" y="42392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52" name="Graphic 2">
                <a:extLst>
                  <a:ext uri="{FF2B5EF4-FFF2-40B4-BE49-F238E27FC236}">
                    <a16:creationId xmlns:a16="http://schemas.microsoft.com/office/drawing/2014/main" id="{E0E32A1E-222C-5ADD-F0AC-A102127B678A}"/>
                  </a:ext>
                </a:extLst>
              </p:cNvPr>
              <p:cNvGrpSpPr/>
              <p:nvPr/>
            </p:nvGrpSpPr>
            <p:grpSpPr>
              <a:xfrm>
                <a:off x="8657727" y="4198120"/>
                <a:ext cx="80945" cy="80964"/>
                <a:chOff x="8657727" y="4198120"/>
                <a:chExt cx="80945" cy="80964"/>
              </a:xfrm>
            </p:grpSpPr>
            <p:sp>
              <p:nvSpPr>
                <p:cNvPr id="268" name="Freeform 345">
                  <a:extLst>
                    <a:ext uri="{FF2B5EF4-FFF2-40B4-BE49-F238E27FC236}">
                      <a16:creationId xmlns:a16="http://schemas.microsoft.com/office/drawing/2014/main" id="{F872F399-B5BC-FC11-9155-938CD53F8C61}"/>
                    </a:ext>
                  </a:extLst>
                </p:cNvPr>
                <p:cNvSpPr/>
                <p:nvPr/>
              </p:nvSpPr>
              <p:spPr>
                <a:xfrm>
                  <a:off x="8698843" y="419812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69" name="Freeform 346">
                  <a:extLst>
                    <a:ext uri="{FF2B5EF4-FFF2-40B4-BE49-F238E27FC236}">
                      <a16:creationId xmlns:a16="http://schemas.microsoft.com/office/drawing/2014/main" id="{2F6A786E-3EA5-FA9D-0686-B9B16D879ECD}"/>
                    </a:ext>
                  </a:extLst>
                </p:cNvPr>
                <p:cNvSpPr/>
                <p:nvPr/>
              </p:nvSpPr>
              <p:spPr>
                <a:xfrm>
                  <a:off x="8657727" y="42392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53" name="Graphic 2">
                <a:extLst>
                  <a:ext uri="{FF2B5EF4-FFF2-40B4-BE49-F238E27FC236}">
                    <a16:creationId xmlns:a16="http://schemas.microsoft.com/office/drawing/2014/main" id="{F59C30DF-6896-086E-2B59-B08DF74A67D5}"/>
                  </a:ext>
                </a:extLst>
              </p:cNvPr>
              <p:cNvGrpSpPr/>
              <p:nvPr/>
            </p:nvGrpSpPr>
            <p:grpSpPr>
              <a:xfrm>
                <a:off x="8688564" y="4198120"/>
                <a:ext cx="80945" cy="80964"/>
                <a:chOff x="8688564" y="4198120"/>
                <a:chExt cx="80945" cy="80964"/>
              </a:xfrm>
            </p:grpSpPr>
            <p:sp>
              <p:nvSpPr>
                <p:cNvPr id="266" name="Freeform 348">
                  <a:extLst>
                    <a:ext uri="{FF2B5EF4-FFF2-40B4-BE49-F238E27FC236}">
                      <a16:creationId xmlns:a16="http://schemas.microsoft.com/office/drawing/2014/main" id="{45A3F477-D2EE-931B-B627-7B41FAC26114}"/>
                    </a:ext>
                  </a:extLst>
                </p:cNvPr>
                <p:cNvSpPr/>
                <p:nvPr/>
              </p:nvSpPr>
              <p:spPr>
                <a:xfrm>
                  <a:off x="8729679" y="419812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67" name="Freeform 349">
                  <a:extLst>
                    <a:ext uri="{FF2B5EF4-FFF2-40B4-BE49-F238E27FC236}">
                      <a16:creationId xmlns:a16="http://schemas.microsoft.com/office/drawing/2014/main" id="{9FB2AC45-6D2B-68F3-6AB4-5A969B302CE9}"/>
                    </a:ext>
                  </a:extLst>
                </p:cNvPr>
                <p:cNvSpPr/>
                <p:nvPr/>
              </p:nvSpPr>
              <p:spPr>
                <a:xfrm>
                  <a:off x="8688564" y="423924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54" name="Graphic 2">
                <a:extLst>
                  <a:ext uri="{FF2B5EF4-FFF2-40B4-BE49-F238E27FC236}">
                    <a16:creationId xmlns:a16="http://schemas.microsoft.com/office/drawing/2014/main" id="{40246F7C-8A87-1C03-1C0B-5A4267D51812}"/>
                  </a:ext>
                </a:extLst>
              </p:cNvPr>
              <p:cNvGrpSpPr/>
              <p:nvPr/>
            </p:nvGrpSpPr>
            <p:grpSpPr>
              <a:xfrm>
                <a:off x="9510872" y="4263663"/>
                <a:ext cx="80945" cy="80964"/>
                <a:chOff x="9510872" y="4263663"/>
                <a:chExt cx="80945" cy="80964"/>
              </a:xfrm>
            </p:grpSpPr>
            <p:sp>
              <p:nvSpPr>
                <p:cNvPr id="264" name="Freeform 351">
                  <a:extLst>
                    <a:ext uri="{FF2B5EF4-FFF2-40B4-BE49-F238E27FC236}">
                      <a16:creationId xmlns:a16="http://schemas.microsoft.com/office/drawing/2014/main" id="{6F9DB610-F67D-6CC1-061F-E723894EEAE0}"/>
                    </a:ext>
                  </a:extLst>
                </p:cNvPr>
                <p:cNvSpPr/>
                <p:nvPr/>
              </p:nvSpPr>
              <p:spPr>
                <a:xfrm>
                  <a:off x="9550703" y="426366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65" name="Freeform 352">
                  <a:extLst>
                    <a:ext uri="{FF2B5EF4-FFF2-40B4-BE49-F238E27FC236}">
                      <a16:creationId xmlns:a16="http://schemas.microsoft.com/office/drawing/2014/main" id="{7EDB080E-608F-7071-E8AD-448298E7DF05}"/>
                    </a:ext>
                  </a:extLst>
                </p:cNvPr>
                <p:cNvSpPr/>
                <p:nvPr/>
              </p:nvSpPr>
              <p:spPr>
                <a:xfrm>
                  <a:off x="9510872" y="430350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55" name="Graphic 2">
                <a:extLst>
                  <a:ext uri="{FF2B5EF4-FFF2-40B4-BE49-F238E27FC236}">
                    <a16:creationId xmlns:a16="http://schemas.microsoft.com/office/drawing/2014/main" id="{D232B006-3678-A25B-53AB-A5389E36476F}"/>
                  </a:ext>
                </a:extLst>
              </p:cNvPr>
              <p:cNvGrpSpPr/>
              <p:nvPr/>
            </p:nvGrpSpPr>
            <p:grpSpPr>
              <a:xfrm>
                <a:off x="9573830" y="4345913"/>
                <a:ext cx="80945" cy="80964"/>
                <a:chOff x="9573830" y="4345913"/>
                <a:chExt cx="80945" cy="80964"/>
              </a:xfrm>
            </p:grpSpPr>
            <p:sp>
              <p:nvSpPr>
                <p:cNvPr id="262" name="Freeform 354">
                  <a:extLst>
                    <a:ext uri="{FF2B5EF4-FFF2-40B4-BE49-F238E27FC236}">
                      <a16:creationId xmlns:a16="http://schemas.microsoft.com/office/drawing/2014/main" id="{0229D17D-B120-5DE4-2802-C6D3966AFB66}"/>
                    </a:ext>
                  </a:extLst>
                </p:cNvPr>
                <p:cNvSpPr/>
                <p:nvPr/>
              </p:nvSpPr>
              <p:spPr>
                <a:xfrm>
                  <a:off x="9613661" y="434591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63" name="Freeform 355">
                  <a:extLst>
                    <a:ext uri="{FF2B5EF4-FFF2-40B4-BE49-F238E27FC236}">
                      <a16:creationId xmlns:a16="http://schemas.microsoft.com/office/drawing/2014/main" id="{9C80CD71-8B15-2B54-21D6-4FE763FE05F0}"/>
                    </a:ext>
                  </a:extLst>
                </p:cNvPr>
                <p:cNvSpPr/>
                <p:nvPr/>
              </p:nvSpPr>
              <p:spPr>
                <a:xfrm>
                  <a:off x="9573830" y="438575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56" name="Graphic 2">
                <a:extLst>
                  <a:ext uri="{FF2B5EF4-FFF2-40B4-BE49-F238E27FC236}">
                    <a16:creationId xmlns:a16="http://schemas.microsoft.com/office/drawing/2014/main" id="{03639778-C6E1-2302-212F-248D6291A3C7}"/>
                  </a:ext>
                </a:extLst>
              </p:cNvPr>
              <p:cNvGrpSpPr/>
              <p:nvPr/>
            </p:nvGrpSpPr>
            <p:grpSpPr>
              <a:xfrm>
                <a:off x="10525909" y="4345913"/>
                <a:ext cx="80945" cy="80964"/>
                <a:chOff x="10525909" y="4345913"/>
                <a:chExt cx="80945" cy="80964"/>
              </a:xfrm>
            </p:grpSpPr>
            <p:sp>
              <p:nvSpPr>
                <p:cNvPr id="260" name="Freeform 357">
                  <a:extLst>
                    <a:ext uri="{FF2B5EF4-FFF2-40B4-BE49-F238E27FC236}">
                      <a16:creationId xmlns:a16="http://schemas.microsoft.com/office/drawing/2014/main" id="{204B1B6E-09C3-D832-108B-301D645ADEAD}"/>
                    </a:ext>
                  </a:extLst>
                </p:cNvPr>
                <p:cNvSpPr/>
                <p:nvPr/>
              </p:nvSpPr>
              <p:spPr>
                <a:xfrm>
                  <a:off x="10567025" y="434591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61" name="Freeform 358">
                  <a:extLst>
                    <a:ext uri="{FF2B5EF4-FFF2-40B4-BE49-F238E27FC236}">
                      <a16:creationId xmlns:a16="http://schemas.microsoft.com/office/drawing/2014/main" id="{AF45B777-6060-C994-E5E7-ED4D7ED13DFC}"/>
                    </a:ext>
                  </a:extLst>
                </p:cNvPr>
                <p:cNvSpPr/>
                <p:nvPr/>
              </p:nvSpPr>
              <p:spPr>
                <a:xfrm>
                  <a:off x="10525909" y="438575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257" name="Graphic 2">
                <a:extLst>
                  <a:ext uri="{FF2B5EF4-FFF2-40B4-BE49-F238E27FC236}">
                    <a16:creationId xmlns:a16="http://schemas.microsoft.com/office/drawing/2014/main" id="{C2A9E79B-F267-CF0F-C92B-934AB8ABF9F3}"/>
                  </a:ext>
                </a:extLst>
              </p:cNvPr>
              <p:cNvGrpSpPr/>
              <p:nvPr/>
            </p:nvGrpSpPr>
            <p:grpSpPr>
              <a:xfrm>
                <a:off x="10577303" y="4345913"/>
                <a:ext cx="80945" cy="80964"/>
                <a:chOff x="10577303" y="4345913"/>
                <a:chExt cx="80945" cy="80964"/>
              </a:xfrm>
            </p:grpSpPr>
            <p:sp>
              <p:nvSpPr>
                <p:cNvPr id="258" name="Freeform 360">
                  <a:extLst>
                    <a:ext uri="{FF2B5EF4-FFF2-40B4-BE49-F238E27FC236}">
                      <a16:creationId xmlns:a16="http://schemas.microsoft.com/office/drawing/2014/main" id="{F38E69A1-F1A5-085C-6FA2-D0EB5F65D72E}"/>
                    </a:ext>
                  </a:extLst>
                </p:cNvPr>
                <p:cNvSpPr/>
                <p:nvPr/>
              </p:nvSpPr>
              <p:spPr>
                <a:xfrm>
                  <a:off x="10617134" y="434591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259" name="Freeform 361">
                  <a:extLst>
                    <a:ext uri="{FF2B5EF4-FFF2-40B4-BE49-F238E27FC236}">
                      <a16:creationId xmlns:a16="http://schemas.microsoft.com/office/drawing/2014/main" id="{2383F1D9-13D4-C801-3E98-228BA3BED275}"/>
                    </a:ext>
                  </a:extLst>
                </p:cNvPr>
                <p:cNvSpPr/>
                <p:nvPr/>
              </p:nvSpPr>
              <p:spPr>
                <a:xfrm>
                  <a:off x="10577303" y="438575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grpSp>
      <p:grpSp>
        <p:nvGrpSpPr>
          <p:cNvPr id="64" name="Graphic 2">
            <a:extLst>
              <a:ext uri="{FF2B5EF4-FFF2-40B4-BE49-F238E27FC236}">
                <a16:creationId xmlns:a16="http://schemas.microsoft.com/office/drawing/2014/main" id="{23CD880E-E6D7-4E0C-7959-6EEB52A59B38}"/>
              </a:ext>
            </a:extLst>
          </p:cNvPr>
          <p:cNvGrpSpPr/>
          <p:nvPr/>
        </p:nvGrpSpPr>
        <p:grpSpPr>
          <a:xfrm>
            <a:off x="1336645" y="1616324"/>
            <a:ext cx="4370352" cy="3071384"/>
            <a:chOff x="1948205" y="1725483"/>
            <a:chExt cx="8635523" cy="3080740"/>
          </a:xfrm>
          <a:noFill/>
        </p:grpSpPr>
        <p:sp>
          <p:nvSpPr>
            <p:cNvPr id="65" name="Freeform 5">
              <a:extLst>
                <a:ext uri="{FF2B5EF4-FFF2-40B4-BE49-F238E27FC236}">
                  <a16:creationId xmlns:a16="http://schemas.microsoft.com/office/drawing/2014/main" id="{CC7B67FC-9042-4128-6273-72CF3642B0BA}"/>
                </a:ext>
              </a:extLst>
            </p:cNvPr>
            <p:cNvSpPr/>
            <p:nvPr/>
          </p:nvSpPr>
          <p:spPr>
            <a:xfrm>
              <a:off x="1990605" y="1760623"/>
              <a:ext cx="8593123" cy="3045600"/>
            </a:xfrm>
            <a:custGeom>
              <a:avLst/>
              <a:gdLst>
                <a:gd name="connsiteX0" fmla="*/ 0 w 8593123"/>
                <a:gd name="connsiteY0" fmla="*/ 0 h 3026539"/>
                <a:gd name="connsiteX1" fmla="*/ 155468 w 8593123"/>
                <a:gd name="connsiteY1" fmla="*/ 0 h 3026539"/>
                <a:gd name="connsiteX2" fmla="*/ 155468 w 8593123"/>
                <a:gd name="connsiteY2" fmla="*/ 10281 h 3026539"/>
                <a:gd name="connsiteX3" fmla="*/ 191444 w 8593123"/>
                <a:gd name="connsiteY3" fmla="*/ 10281 h 3026539"/>
                <a:gd name="connsiteX4" fmla="*/ 191444 w 8593123"/>
                <a:gd name="connsiteY4" fmla="*/ 17992 h 3026539"/>
                <a:gd name="connsiteX5" fmla="*/ 244123 w 8593123"/>
                <a:gd name="connsiteY5" fmla="*/ 17992 h 3026539"/>
                <a:gd name="connsiteX6" fmla="*/ 244123 w 8593123"/>
                <a:gd name="connsiteY6" fmla="*/ 26988 h 3026539"/>
                <a:gd name="connsiteX7" fmla="*/ 272390 w 8593123"/>
                <a:gd name="connsiteY7" fmla="*/ 26988 h 3026539"/>
                <a:gd name="connsiteX8" fmla="*/ 272390 w 8593123"/>
                <a:gd name="connsiteY8" fmla="*/ 32129 h 3026539"/>
                <a:gd name="connsiteX9" fmla="*/ 305796 w 8593123"/>
                <a:gd name="connsiteY9" fmla="*/ 32129 h 3026539"/>
                <a:gd name="connsiteX10" fmla="*/ 305796 w 8593123"/>
                <a:gd name="connsiteY10" fmla="*/ 53977 h 3026539"/>
                <a:gd name="connsiteX11" fmla="*/ 323784 w 8593123"/>
                <a:gd name="connsiteY11" fmla="*/ 53977 h 3026539"/>
                <a:gd name="connsiteX12" fmla="*/ 323784 w 8593123"/>
                <a:gd name="connsiteY12" fmla="*/ 71969 h 3026539"/>
                <a:gd name="connsiteX13" fmla="*/ 344342 w 8593123"/>
                <a:gd name="connsiteY13" fmla="*/ 71969 h 3026539"/>
                <a:gd name="connsiteX14" fmla="*/ 344342 w 8593123"/>
                <a:gd name="connsiteY14" fmla="*/ 95102 h 3026539"/>
                <a:gd name="connsiteX15" fmla="*/ 352051 w 8593123"/>
                <a:gd name="connsiteY15" fmla="*/ 95102 h 3026539"/>
                <a:gd name="connsiteX16" fmla="*/ 352051 w 8593123"/>
                <a:gd name="connsiteY16" fmla="*/ 106668 h 3026539"/>
                <a:gd name="connsiteX17" fmla="*/ 381603 w 8593123"/>
                <a:gd name="connsiteY17" fmla="*/ 106668 h 3026539"/>
                <a:gd name="connsiteX18" fmla="*/ 381603 w 8593123"/>
                <a:gd name="connsiteY18" fmla="*/ 122090 h 3026539"/>
                <a:gd name="connsiteX19" fmla="*/ 390597 w 8593123"/>
                <a:gd name="connsiteY19" fmla="*/ 122090 h 3026539"/>
                <a:gd name="connsiteX20" fmla="*/ 390597 w 8593123"/>
                <a:gd name="connsiteY20" fmla="*/ 150363 h 3026539"/>
                <a:gd name="connsiteX21" fmla="*/ 408585 w 8593123"/>
                <a:gd name="connsiteY21" fmla="*/ 150363 h 3026539"/>
                <a:gd name="connsiteX22" fmla="*/ 408585 w 8593123"/>
                <a:gd name="connsiteY22" fmla="*/ 167070 h 3026539"/>
                <a:gd name="connsiteX23" fmla="*/ 416294 w 8593123"/>
                <a:gd name="connsiteY23" fmla="*/ 167070 h 3026539"/>
                <a:gd name="connsiteX24" fmla="*/ 416294 w 8593123"/>
                <a:gd name="connsiteY24" fmla="*/ 182492 h 3026539"/>
                <a:gd name="connsiteX25" fmla="*/ 426573 w 8593123"/>
                <a:gd name="connsiteY25" fmla="*/ 182492 h 3026539"/>
                <a:gd name="connsiteX26" fmla="*/ 426573 w 8593123"/>
                <a:gd name="connsiteY26" fmla="*/ 197914 h 3026539"/>
                <a:gd name="connsiteX27" fmla="*/ 436851 w 8593123"/>
                <a:gd name="connsiteY27" fmla="*/ 197914 h 3026539"/>
                <a:gd name="connsiteX28" fmla="*/ 436851 w 8593123"/>
                <a:gd name="connsiteY28" fmla="*/ 205625 h 3026539"/>
                <a:gd name="connsiteX29" fmla="*/ 453555 w 8593123"/>
                <a:gd name="connsiteY29" fmla="*/ 205625 h 3026539"/>
                <a:gd name="connsiteX30" fmla="*/ 453555 w 8593123"/>
                <a:gd name="connsiteY30" fmla="*/ 212051 h 3026539"/>
                <a:gd name="connsiteX31" fmla="*/ 471543 w 8593123"/>
                <a:gd name="connsiteY31" fmla="*/ 212051 h 3026539"/>
                <a:gd name="connsiteX32" fmla="*/ 471543 w 8593123"/>
                <a:gd name="connsiteY32" fmla="*/ 240324 h 3026539"/>
                <a:gd name="connsiteX33" fmla="*/ 498525 w 8593123"/>
                <a:gd name="connsiteY33" fmla="*/ 240324 h 3026539"/>
                <a:gd name="connsiteX34" fmla="*/ 498525 w 8593123"/>
                <a:gd name="connsiteY34" fmla="*/ 246750 h 3026539"/>
                <a:gd name="connsiteX35" fmla="*/ 507518 w 8593123"/>
                <a:gd name="connsiteY35" fmla="*/ 246750 h 3026539"/>
                <a:gd name="connsiteX36" fmla="*/ 507518 w 8593123"/>
                <a:gd name="connsiteY36" fmla="*/ 254461 h 3026539"/>
                <a:gd name="connsiteX37" fmla="*/ 530646 w 8593123"/>
                <a:gd name="connsiteY37" fmla="*/ 254461 h 3026539"/>
                <a:gd name="connsiteX38" fmla="*/ 530646 w 8593123"/>
                <a:gd name="connsiteY38" fmla="*/ 277593 h 3026539"/>
                <a:gd name="connsiteX39" fmla="*/ 540925 w 8593123"/>
                <a:gd name="connsiteY39" fmla="*/ 277593 h 3026539"/>
                <a:gd name="connsiteX40" fmla="*/ 540925 w 8593123"/>
                <a:gd name="connsiteY40" fmla="*/ 285304 h 3026539"/>
                <a:gd name="connsiteX41" fmla="*/ 548634 w 8593123"/>
                <a:gd name="connsiteY41" fmla="*/ 285304 h 3026539"/>
                <a:gd name="connsiteX42" fmla="*/ 548634 w 8593123"/>
                <a:gd name="connsiteY42" fmla="*/ 375265 h 3026539"/>
                <a:gd name="connsiteX43" fmla="*/ 567907 w 8593123"/>
                <a:gd name="connsiteY43" fmla="*/ 375265 h 3026539"/>
                <a:gd name="connsiteX44" fmla="*/ 567907 w 8593123"/>
                <a:gd name="connsiteY44" fmla="*/ 480648 h 3026539"/>
                <a:gd name="connsiteX45" fmla="*/ 576901 w 8593123"/>
                <a:gd name="connsiteY45" fmla="*/ 480648 h 3026539"/>
                <a:gd name="connsiteX46" fmla="*/ 576901 w 8593123"/>
                <a:gd name="connsiteY46" fmla="*/ 532054 h 3026539"/>
                <a:gd name="connsiteX47" fmla="*/ 585895 w 8593123"/>
                <a:gd name="connsiteY47" fmla="*/ 532054 h 3026539"/>
                <a:gd name="connsiteX48" fmla="*/ 585895 w 8593123"/>
                <a:gd name="connsiteY48" fmla="*/ 645148 h 3026539"/>
                <a:gd name="connsiteX49" fmla="*/ 601313 w 8593123"/>
                <a:gd name="connsiteY49" fmla="*/ 645148 h 3026539"/>
                <a:gd name="connsiteX50" fmla="*/ 601313 w 8593123"/>
                <a:gd name="connsiteY50" fmla="*/ 711976 h 3026539"/>
                <a:gd name="connsiteX51" fmla="*/ 609022 w 8593123"/>
                <a:gd name="connsiteY51" fmla="*/ 711976 h 3026539"/>
                <a:gd name="connsiteX52" fmla="*/ 609022 w 8593123"/>
                <a:gd name="connsiteY52" fmla="*/ 832780 h 3026539"/>
                <a:gd name="connsiteX53" fmla="*/ 620586 w 8593123"/>
                <a:gd name="connsiteY53" fmla="*/ 832780 h 3026539"/>
                <a:gd name="connsiteX54" fmla="*/ 620586 w 8593123"/>
                <a:gd name="connsiteY54" fmla="*/ 886757 h 3026539"/>
                <a:gd name="connsiteX55" fmla="*/ 636004 w 8593123"/>
                <a:gd name="connsiteY55" fmla="*/ 886757 h 3026539"/>
                <a:gd name="connsiteX56" fmla="*/ 636004 w 8593123"/>
                <a:gd name="connsiteY56" fmla="*/ 1065393 h 3026539"/>
                <a:gd name="connsiteX57" fmla="*/ 646283 w 8593123"/>
                <a:gd name="connsiteY57" fmla="*/ 1065393 h 3026539"/>
                <a:gd name="connsiteX58" fmla="*/ 646283 w 8593123"/>
                <a:gd name="connsiteY58" fmla="*/ 1118085 h 3026539"/>
                <a:gd name="connsiteX59" fmla="*/ 664271 w 8593123"/>
                <a:gd name="connsiteY59" fmla="*/ 1118085 h 3026539"/>
                <a:gd name="connsiteX60" fmla="*/ 664271 w 8593123"/>
                <a:gd name="connsiteY60" fmla="*/ 1161780 h 3026539"/>
                <a:gd name="connsiteX61" fmla="*/ 678404 w 8593123"/>
                <a:gd name="connsiteY61" fmla="*/ 1161780 h 3026539"/>
                <a:gd name="connsiteX62" fmla="*/ 678404 w 8593123"/>
                <a:gd name="connsiteY62" fmla="*/ 1200334 h 3026539"/>
                <a:gd name="connsiteX63" fmla="*/ 691253 w 8593123"/>
                <a:gd name="connsiteY63" fmla="*/ 1200334 h 3026539"/>
                <a:gd name="connsiteX64" fmla="*/ 691253 w 8593123"/>
                <a:gd name="connsiteY64" fmla="*/ 1219612 h 3026539"/>
                <a:gd name="connsiteX65" fmla="*/ 698962 w 8593123"/>
                <a:gd name="connsiteY65" fmla="*/ 1219612 h 3026539"/>
                <a:gd name="connsiteX66" fmla="*/ 698962 w 8593123"/>
                <a:gd name="connsiteY66" fmla="*/ 1253026 h 3026539"/>
                <a:gd name="connsiteX67" fmla="*/ 768344 w 8593123"/>
                <a:gd name="connsiteY67" fmla="*/ 1253026 h 3026539"/>
                <a:gd name="connsiteX68" fmla="*/ 768344 w 8593123"/>
                <a:gd name="connsiteY68" fmla="*/ 1260737 h 3026539"/>
                <a:gd name="connsiteX69" fmla="*/ 803036 w 8593123"/>
                <a:gd name="connsiteY69" fmla="*/ 1260737 h 3026539"/>
                <a:gd name="connsiteX70" fmla="*/ 803036 w 8593123"/>
                <a:gd name="connsiteY70" fmla="*/ 1267163 h 3026539"/>
                <a:gd name="connsiteX71" fmla="*/ 839012 w 8593123"/>
                <a:gd name="connsiteY71" fmla="*/ 1267163 h 3026539"/>
                <a:gd name="connsiteX72" fmla="*/ 839012 w 8593123"/>
                <a:gd name="connsiteY72" fmla="*/ 1281299 h 3026539"/>
                <a:gd name="connsiteX73" fmla="*/ 873703 w 8593123"/>
                <a:gd name="connsiteY73" fmla="*/ 1281299 h 3026539"/>
                <a:gd name="connsiteX74" fmla="*/ 873703 w 8593123"/>
                <a:gd name="connsiteY74" fmla="*/ 1291580 h 3026539"/>
                <a:gd name="connsiteX75" fmla="*/ 882697 w 8593123"/>
                <a:gd name="connsiteY75" fmla="*/ 1291580 h 3026539"/>
                <a:gd name="connsiteX76" fmla="*/ 882697 w 8593123"/>
                <a:gd name="connsiteY76" fmla="*/ 1298006 h 3026539"/>
                <a:gd name="connsiteX77" fmla="*/ 891691 w 8593123"/>
                <a:gd name="connsiteY77" fmla="*/ 1298006 h 3026539"/>
                <a:gd name="connsiteX78" fmla="*/ 891691 w 8593123"/>
                <a:gd name="connsiteY78" fmla="*/ 1326280 h 3026539"/>
                <a:gd name="connsiteX79" fmla="*/ 954649 w 8593123"/>
                <a:gd name="connsiteY79" fmla="*/ 1326280 h 3026539"/>
                <a:gd name="connsiteX80" fmla="*/ 954649 w 8593123"/>
                <a:gd name="connsiteY80" fmla="*/ 1336561 h 3026539"/>
                <a:gd name="connsiteX81" fmla="*/ 962358 w 8593123"/>
                <a:gd name="connsiteY81" fmla="*/ 1336561 h 3026539"/>
                <a:gd name="connsiteX82" fmla="*/ 962358 w 8593123"/>
                <a:gd name="connsiteY82" fmla="*/ 1348127 h 3026539"/>
                <a:gd name="connsiteX83" fmla="*/ 984200 w 8593123"/>
                <a:gd name="connsiteY83" fmla="*/ 1348127 h 3026539"/>
                <a:gd name="connsiteX84" fmla="*/ 984200 w 8593123"/>
                <a:gd name="connsiteY84" fmla="*/ 1355838 h 3026539"/>
                <a:gd name="connsiteX85" fmla="*/ 1002189 w 8593123"/>
                <a:gd name="connsiteY85" fmla="*/ 1355838 h 3026539"/>
                <a:gd name="connsiteX86" fmla="*/ 1002189 w 8593123"/>
                <a:gd name="connsiteY86" fmla="*/ 1371260 h 3026539"/>
                <a:gd name="connsiteX87" fmla="*/ 1018891 w 8593123"/>
                <a:gd name="connsiteY87" fmla="*/ 1371260 h 3026539"/>
                <a:gd name="connsiteX88" fmla="*/ 1018891 w 8593123"/>
                <a:gd name="connsiteY88" fmla="*/ 1380256 h 3026539"/>
                <a:gd name="connsiteX89" fmla="*/ 1040734 w 8593123"/>
                <a:gd name="connsiteY89" fmla="*/ 1380256 h 3026539"/>
                <a:gd name="connsiteX90" fmla="*/ 1040734 w 8593123"/>
                <a:gd name="connsiteY90" fmla="*/ 1387967 h 3026539"/>
                <a:gd name="connsiteX91" fmla="*/ 1110116 w 8593123"/>
                <a:gd name="connsiteY91" fmla="*/ 1387967 h 3026539"/>
                <a:gd name="connsiteX92" fmla="*/ 1110116 w 8593123"/>
                <a:gd name="connsiteY92" fmla="*/ 1395678 h 3026539"/>
                <a:gd name="connsiteX93" fmla="*/ 1155086 w 8593123"/>
                <a:gd name="connsiteY93" fmla="*/ 1395678 h 3026539"/>
                <a:gd name="connsiteX94" fmla="*/ 1155086 w 8593123"/>
                <a:gd name="connsiteY94" fmla="*/ 1403389 h 3026539"/>
                <a:gd name="connsiteX95" fmla="*/ 1189778 w 8593123"/>
                <a:gd name="connsiteY95" fmla="*/ 1403389 h 3026539"/>
                <a:gd name="connsiteX96" fmla="*/ 1189778 w 8593123"/>
                <a:gd name="connsiteY96" fmla="*/ 1435518 h 3026539"/>
                <a:gd name="connsiteX97" fmla="*/ 1198771 w 8593123"/>
                <a:gd name="connsiteY97" fmla="*/ 1435518 h 3026539"/>
                <a:gd name="connsiteX98" fmla="*/ 1198771 w 8593123"/>
                <a:gd name="connsiteY98" fmla="*/ 1458651 h 3026539"/>
                <a:gd name="connsiteX99" fmla="*/ 1209050 w 8593123"/>
                <a:gd name="connsiteY99" fmla="*/ 1458651 h 3026539"/>
                <a:gd name="connsiteX100" fmla="*/ 1209050 w 8593123"/>
                <a:gd name="connsiteY100" fmla="*/ 1479213 h 3026539"/>
                <a:gd name="connsiteX101" fmla="*/ 1218044 w 8593123"/>
                <a:gd name="connsiteY101" fmla="*/ 1479213 h 3026539"/>
                <a:gd name="connsiteX102" fmla="*/ 1218044 w 8593123"/>
                <a:gd name="connsiteY102" fmla="*/ 1502346 h 3026539"/>
                <a:gd name="connsiteX103" fmla="*/ 1218044 w 8593123"/>
                <a:gd name="connsiteY103" fmla="*/ 1519053 h 3026539"/>
                <a:gd name="connsiteX104" fmla="*/ 1233463 w 8593123"/>
                <a:gd name="connsiteY104" fmla="*/ 1519053 h 3026539"/>
                <a:gd name="connsiteX105" fmla="*/ 1233463 w 8593123"/>
                <a:gd name="connsiteY105" fmla="*/ 1543471 h 3026539"/>
                <a:gd name="connsiteX106" fmla="*/ 1248881 w 8593123"/>
                <a:gd name="connsiteY106" fmla="*/ 1543471 h 3026539"/>
                <a:gd name="connsiteX107" fmla="*/ 1248881 w 8593123"/>
                <a:gd name="connsiteY107" fmla="*/ 1553752 h 3026539"/>
                <a:gd name="connsiteX108" fmla="*/ 1259160 w 8593123"/>
                <a:gd name="connsiteY108" fmla="*/ 1553752 h 3026539"/>
                <a:gd name="connsiteX109" fmla="*/ 1259160 w 8593123"/>
                <a:gd name="connsiteY109" fmla="*/ 1597447 h 3026539"/>
                <a:gd name="connsiteX110" fmla="*/ 1268154 w 8593123"/>
                <a:gd name="connsiteY110" fmla="*/ 1597447 h 3026539"/>
                <a:gd name="connsiteX111" fmla="*/ 1268154 w 8593123"/>
                <a:gd name="connsiteY111" fmla="*/ 1680983 h 3026539"/>
                <a:gd name="connsiteX112" fmla="*/ 1277148 w 8593123"/>
                <a:gd name="connsiteY112" fmla="*/ 1680983 h 3026539"/>
                <a:gd name="connsiteX113" fmla="*/ 1277148 w 8593123"/>
                <a:gd name="connsiteY113" fmla="*/ 1688693 h 3026539"/>
                <a:gd name="connsiteX114" fmla="*/ 1292566 w 8593123"/>
                <a:gd name="connsiteY114" fmla="*/ 1688693 h 3026539"/>
                <a:gd name="connsiteX115" fmla="*/ 1292566 w 8593123"/>
                <a:gd name="connsiteY115" fmla="*/ 1693834 h 3026539"/>
                <a:gd name="connsiteX116" fmla="*/ 1302845 w 8593123"/>
                <a:gd name="connsiteY116" fmla="*/ 1693834 h 3026539"/>
                <a:gd name="connsiteX117" fmla="*/ 1302845 w 8593123"/>
                <a:gd name="connsiteY117" fmla="*/ 1709256 h 3026539"/>
                <a:gd name="connsiteX118" fmla="*/ 1345245 w 8593123"/>
                <a:gd name="connsiteY118" fmla="*/ 1709256 h 3026539"/>
                <a:gd name="connsiteX119" fmla="*/ 1345245 w 8593123"/>
                <a:gd name="connsiteY119" fmla="*/ 1723392 h 3026539"/>
                <a:gd name="connsiteX120" fmla="*/ 1444179 w 8593123"/>
                <a:gd name="connsiteY120" fmla="*/ 1723392 h 3026539"/>
                <a:gd name="connsiteX121" fmla="*/ 1444179 w 8593123"/>
                <a:gd name="connsiteY121" fmla="*/ 1732389 h 3026539"/>
                <a:gd name="connsiteX122" fmla="*/ 1503283 w 8593123"/>
                <a:gd name="connsiteY122" fmla="*/ 1732389 h 3026539"/>
                <a:gd name="connsiteX123" fmla="*/ 1503283 w 8593123"/>
                <a:gd name="connsiteY123" fmla="*/ 1740099 h 3026539"/>
                <a:gd name="connsiteX124" fmla="*/ 1581659 w 8593123"/>
                <a:gd name="connsiteY124" fmla="*/ 1740099 h 3026539"/>
                <a:gd name="connsiteX125" fmla="*/ 1581659 w 8593123"/>
                <a:gd name="connsiteY125" fmla="*/ 1754236 h 3026539"/>
                <a:gd name="connsiteX126" fmla="*/ 1651041 w 8593123"/>
                <a:gd name="connsiteY126" fmla="*/ 1754236 h 3026539"/>
                <a:gd name="connsiteX127" fmla="*/ 1651041 w 8593123"/>
                <a:gd name="connsiteY127" fmla="*/ 1763232 h 3026539"/>
                <a:gd name="connsiteX128" fmla="*/ 1671599 w 8593123"/>
                <a:gd name="connsiteY128" fmla="*/ 1763232 h 3026539"/>
                <a:gd name="connsiteX129" fmla="*/ 1671599 w 8593123"/>
                <a:gd name="connsiteY129" fmla="*/ 1770943 h 3026539"/>
                <a:gd name="connsiteX130" fmla="*/ 1696011 w 8593123"/>
                <a:gd name="connsiteY130" fmla="*/ 1770943 h 3026539"/>
                <a:gd name="connsiteX131" fmla="*/ 1696011 w 8593123"/>
                <a:gd name="connsiteY131" fmla="*/ 1777369 h 3026539"/>
                <a:gd name="connsiteX132" fmla="*/ 1730702 w 8593123"/>
                <a:gd name="connsiteY132" fmla="*/ 1777369 h 3026539"/>
                <a:gd name="connsiteX133" fmla="*/ 1730702 w 8593123"/>
                <a:gd name="connsiteY133" fmla="*/ 1791506 h 3026539"/>
                <a:gd name="connsiteX134" fmla="*/ 1811648 w 8593123"/>
                <a:gd name="connsiteY134" fmla="*/ 1791506 h 3026539"/>
                <a:gd name="connsiteX135" fmla="*/ 1811648 w 8593123"/>
                <a:gd name="connsiteY135" fmla="*/ 1799217 h 3026539"/>
                <a:gd name="connsiteX136" fmla="*/ 1827067 w 8593123"/>
                <a:gd name="connsiteY136" fmla="*/ 1799217 h 3026539"/>
                <a:gd name="connsiteX137" fmla="*/ 1827067 w 8593123"/>
                <a:gd name="connsiteY137" fmla="*/ 1808213 h 3026539"/>
                <a:gd name="connsiteX138" fmla="*/ 1839915 w 8593123"/>
                <a:gd name="connsiteY138" fmla="*/ 1808213 h 3026539"/>
                <a:gd name="connsiteX139" fmla="*/ 1839915 w 8593123"/>
                <a:gd name="connsiteY139" fmla="*/ 1819779 h 3026539"/>
                <a:gd name="connsiteX140" fmla="*/ 1847624 w 8593123"/>
                <a:gd name="connsiteY140" fmla="*/ 1819779 h 3026539"/>
                <a:gd name="connsiteX141" fmla="*/ 1847624 w 8593123"/>
                <a:gd name="connsiteY141" fmla="*/ 1837771 h 3026539"/>
                <a:gd name="connsiteX142" fmla="*/ 1861758 w 8593123"/>
                <a:gd name="connsiteY142" fmla="*/ 1837771 h 3026539"/>
                <a:gd name="connsiteX143" fmla="*/ 1861758 w 8593123"/>
                <a:gd name="connsiteY143" fmla="*/ 1844197 h 3026539"/>
                <a:gd name="connsiteX144" fmla="*/ 1872037 w 8593123"/>
                <a:gd name="connsiteY144" fmla="*/ 1844197 h 3026539"/>
                <a:gd name="connsiteX145" fmla="*/ 1872037 w 8593123"/>
                <a:gd name="connsiteY145" fmla="*/ 1875041 h 3026539"/>
                <a:gd name="connsiteX146" fmla="*/ 1879746 w 8593123"/>
                <a:gd name="connsiteY146" fmla="*/ 1875041 h 3026539"/>
                <a:gd name="connsiteX147" fmla="*/ 1879746 w 8593123"/>
                <a:gd name="connsiteY147" fmla="*/ 1882752 h 3026539"/>
                <a:gd name="connsiteX148" fmla="*/ 1896449 w 8593123"/>
                <a:gd name="connsiteY148" fmla="*/ 1882752 h 3026539"/>
                <a:gd name="connsiteX149" fmla="*/ 1896449 w 8593123"/>
                <a:gd name="connsiteY149" fmla="*/ 1918736 h 3026539"/>
                <a:gd name="connsiteX150" fmla="*/ 1906728 w 8593123"/>
                <a:gd name="connsiteY150" fmla="*/ 1918736 h 3026539"/>
                <a:gd name="connsiteX151" fmla="*/ 1906728 w 8593123"/>
                <a:gd name="connsiteY151" fmla="*/ 1957291 h 3026539"/>
                <a:gd name="connsiteX152" fmla="*/ 1914437 w 8593123"/>
                <a:gd name="connsiteY152" fmla="*/ 1957291 h 3026539"/>
                <a:gd name="connsiteX153" fmla="*/ 1914437 w 8593123"/>
                <a:gd name="connsiteY153" fmla="*/ 1973998 h 3026539"/>
                <a:gd name="connsiteX154" fmla="*/ 1926001 w 8593123"/>
                <a:gd name="connsiteY154" fmla="*/ 1973998 h 3026539"/>
                <a:gd name="connsiteX155" fmla="*/ 1926001 w 8593123"/>
                <a:gd name="connsiteY155" fmla="*/ 1984279 h 3026539"/>
                <a:gd name="connsiteX156" fmla="*/ 1937564 w 8593123"/>
                <a:gd name="connsiteY156" fmla="*/ 1984279 h 3026539"/>
                <a:gd name="connsiteX157" fmla="*/ 1937564 w 8593123"/>
                <a:gd name="connsiteY157" fmla="*/ 1999701 h 3026539"/>
                <a:gd name="connsiteX158" fmla="*/ 1945273 w 8593123"/>
                <a:gd name="connsiteY158" fmla="*/ 1999701 h 3026539"/>
                <a:gd name="connsiteX159" fmla="*/ 1945273 w 8593123"/>
                <a:gd name="connsiteY159" fmla="*/ 2008697 h 3026539"/>
                <a:gd name="connsiteX160" fmla="*/ 1956837 w 8593123"/>
                <a:gd name="connsiteY160" fmla="*/ 2008697 h 3026539"/>
                <a:gd name="connsiteX161" fmla="*/ 1956837 w 8593123"/>
                <a:gd name="connsiteY161" fmla="*/ 2021549 h 3026539"/>
                <a:gd name="connsiteX162" fmla="*/ 1977395 w 8593123"/>
                <a:gd name="connsiteY162" fmla="*/ 2021549 h 3026539"/>
                <a:gd name="connsiteX163" fmla="*/ 1977395 w 8593123"/>
                <a:gd name="connsiteY163" fmla="*/ 2044681 h 3026539"/>
                <a:gd name="connsiteX164" fmla="*/ 1995383 w 8593123"/>
                <a:gd name="connsiteY164" fmla="*/ 2044681 h 3026539"/>
                <a:gd name="connsiteX165" fmla="*/ 1995383 w 8593123"/>
                <a:gd name="connsiteY165" fmla="*/ 2053677 h 3026539"/>
                <a:gd name="connsiteX166" fmla="*/ 2066050 w 8593123"/>
                <a:gd name="connsiteY166" fmla="*/ 2053677 h 3026539"/>
                <a:gd name="connsiteX167" fmla="*/ 2066050 w 8593123"/>
                <a:gd name="connsiteY167" fmla="*/ 2061388 h 3026539"/>
                <a:gd name="connsiteX168" fmla="*/ 2229227 w 8593123"/>
                <a:gd name="connsiteY168" fmla="*/ 2061388 h 3026539"/>
                <a:gd name="connsiteX169" fmla="*/ 2229227 w 8593123"/>
                <a:gd name="connsiteY169" fmla="*/ 2070384 h 3026539"/>
                <a:gd name="connsiteX170" fmla="*/ 2298609 w 8593123"/>
                <a:gd name="connsiteY170" fmla="*/ 2070384 h 3026539"/>
                <a:gd name="connsiteX171" fmla="*/ 2298609 w 8593123"/>
                <a:gd name="connsiteY171" fmla="*/ 2084521 h 3026539"/>
                <a:gd name="connsiteX172" fmla="*/ 2326876 w 8593123"/>
                <a:gd name="connsiteY172" fmla="*/ 2084521 h 3026539"/>
                <a:gd name="connsiteX173" fmla="*/ 2326876 w 8593123"/>
                <a:gd name="connsiteY173" fmla="*/ 2090947 h 3026539"/>
                <a:gd name="connsiteX174" fmla="*/ 2393688 w 8593123"/>
                <a:gd name="connsiteY174" fmla="*/ 2090947 h 3026539"/>
                <a:gd name="connsiteX175" fmla="*/ 2393688 w 8593123"/>
                <a:gd name="connsiteY175" fmla="*/ 2098658 h 3026539"/>
                <a:gd name="connsiteX176" fmla="*/ 2402683 w 8593123"/>
                <a:gd name="connsiteY176" fmla="*/ 2098658 h 3026539"/>
                <a:gd name="connsiteX177" fmla="*/ 2402683 w 8593123"/>
                <a:gd name="connsiteY177" fmla="*/ 2107654 h 3026539"/>
                <a:gd name="connsiteX178" fmla="*/ 2459216 w 8593123"/>
                <a:gd name="connsiteY178" fmla="*/ 2107654 h 3026539"/>
                <a:gd name="connsiteX179" fmla="*/ 2459216 w 8593123"/>
                <a:gd name="connsiteY179" fmla="*/ 2128216 h 3026539"/>
                <a:gd name="connsiteX180" fmla="*/ 2472065 w 8593123"/>
                <a:gd name="connsiteY180" fmla="*/ 2128216 h 3026539"/>
                <a:gd name="connsiteX181" fmla="*/ 2472065 w 8593123"/>
                <a:gd name="connsiteY181" fmla="*/ 2143638 h 3026539"/>
                <a:gd name="connsiteX182" fmla="*/ 2483628 w 8593123"/>
                <a:gd name="connsiteY182" fmla="*/ 2143638 h 3026539"/>
                <a:gd name="connsiteX183" fmla="*/ 2483628 w 8593123"/>
                <a:gd name="connsiteY183" fmla="*/ 2152634 h 3026539"/>
                <a:gd name="connsiteX184" fmla="*/ 2515750 w 8593123"/>
                <a:gd name="connsiteY184" fmla="*/ 2152634 h 3026539"/>
                <a:gd name="connsiteX185" fmla="*/ 2515750 w 8593123"/>
                <a:gd name="connsiteY185" fmla="*/ 2164200 h 3026539"/>
                <a:gd name="connsiteX186" fmla="*/ 2529883 w 8593123"/>
                <a:gd name="connsiteY186" fmla="*/ 2164200 h 3026539"/>
                <a:gd name="connsiteX187" fmla="*/ 2529883 w 8593123"/>
                <a:gd name="connsiteY187" fmla="*/ 2179622 h 3026539"/>
                <a:gd name="connsiteX188" fmla="*/ 2535023 w 8593123"/>
                <a:gd name="connsiteY188" fmla="*/ 2179622 h 3026539"/>
                <a:gd name="connsiteX189" fmla="*/ 2535023 w 8593123"/>
                <a:gd name="connsiteY189" fmla="*/ 2197615 h 3026539"/>
                <a:gd name="connsiteX190" fmla="*/ 2562005 w 8593123"/>
                <a:gd name="connsiteY190" fmla="*/ 2197615 h 3026539"/>
                <a:gd name="connsiteX191" fmla="*/ 2562005 w 8593123"/>
                <a:gd name="connsiteY191" fmla="*/ 2225888 h 3026539"/>
                <a:gd name="connsiteX192" fmla="*/ 2595411 w 8593123"/>
                <a:gd name="connsiteY192" fmla="*/ 2225888 h 3026539"/>
                <a:gd name="connsiteX193" fmla="*/ 2595411 w 8593123"/>
                <a:gd name="connsiteY193" fmla="*/ 2232314 h 3026539"/>
                <a:gd name="connsiteX194" fmla="*/ 2604405 w 8593123"/>
                <a:gd name="connsiteY194" fmla="*/ 2232314 h 3026539"/>
                <a:gd name="connsiteX195" fmla="*/ 2604405 w 8593123"/>
                <a:gd name="connsiteY195" fmla="*/ 2258017 h 3026539"/>
                <a:gd name="connsiteX196" fmla="*/ 2705909 w 8593123"/>
                <a:gd name="connsiteY196" fmla="*/ 2258017 h 3026539"/>
                <a:gd name="connsiteX197" fmla="*/ 2705909 w 8593123"/>
                <a:gd name="connsiteY197" fmla="*/ 2265728 h 3026539"/>
                <a:gd name="connsiteX198" fmla="*/ 2939753 w 8593123"/>
                <a:gd name="connsiteY198" fmla="*/ 2265728 h 3026539"/>
                <a:gd name="connsiteX199" fmla="*/ 2939753 w 8593123"/>
                <a:gd name="connsiteY199" fmla="*/ 2272154 h 3026539"/>
                <a:gd name="connsiteX200" fmla="*/ 3064384 w 8593123"/>
                <a:gd name="connsiteY200" fmla="*/ 2272154 h 3026539"/>
                <a:gd name="connsiteX201" fmla="*/ 3064384 w 8593123"/>
                <a:gd name="connsiteY201" fmla="*/ 2279864 h 3026539"/>
                <a:gd name="connsiteX202" fmla="*/ 3097790 w 8593123"/>
                <a:gd name="connsiteY202" fmla="*/ 2279864 h 3026539"/>
                <a:gd name="connsiteX203" fmla="*/ 3097790 w 8593123"/>
                <a:gd name="connsiteY203" fmla="*/ 2295286 h 3026539"/>
                <a:gd name="connsiteX204" fmla="*/ 3106784 w 8593123"/>
                <a:gd name="connsiteY204" fmla="*/ 2295286 h 3026539"/>
                <a:gd name="connsiteX205" fmla="*/ 3106784 w 8593123"/>
                <a:gd name="connsiteY205" fmla="*/ 2304283 h 3026539"/>
                <a:gd name="connsiteX206" fmla="*/ 3122202 w 8593123"/>
                <a:gd name="connsiteY206" fmla="*/ 2304283 h 3026539"/>
                <a:gd name="connsiteX207" fmla="*/ 3122202 w 8593123"/>
                <a:gd name="connsiteY207" fmla="*/ 2331271 h 3026539"/>
                <a:gd name="connsiteX208" fmla="*/ 3135051 w 8593123"/>
                <a:gd name="connsiteY208" fmla="*/ 2331271 h 3026539"/>
                <a:gd name="connsiteX209" fmla="*/ 3135051 w 8593123"/>
                <a:gd name="connsiteY209" fmla="*/ 2342837 h 3026539"/>
                <a:gd name="connsiteX210" fmla="*/ 3142760 w 8593123"/>
                <a:gd name="connsiteY210" fmla="*/ 2342837 h 3026539"/>
                <a:gd name="connsiteX211" fmla="*/ 3142760 w 8593123"/>
                <a:gd name="connsiteY211" fmla="*/ 2353118 h 3026539"/>
                <a:gd name="connsiteX212" fmla="*/ 3242979 w 8593123"/>
                <a:gd name="connsiteY212" fmla="*/ 2353118 h 3026539"/>
                <a:gd name="connsiteX213" fmla="*/ 3242979 w 8593123"/>
                <a:gd name="connsiteY213" fmla="*/ 2360829 h 3026539"/>
                <a:gd name="connsiteX214" fmla="*/ 3253258 w 8593123"/>
                <a:gd name="connsiteY214" fmla="*/ 2360829 h 3026539"/>
                <a:gd name="connsiteX215" fmla="*/ 3253258 w 8593123"/>
                <a:gd name="connsiteY215" fmla="*/ 2383962 h 3026539"/>
                <a:gd name="connsiteX216" fmla="*/ 3350907 w 8593123"/>
                <a:gd name="connsiteY216" fmla="*/ 2383962 h 3026539"/>
                <a:gd name="connsiteX217" fmla="*/ 3350907 w 8593123"/>
                <a:gd name="connsiteY217" fmla="*/ 2392958 h 3026539"/>
                <a:gd name="connsiteX218" fmla="*/ 3665697 w 8593123"/>
                <a:gd name="connsiteY218" fmla="*/ 2392958 h 3026539"/>
                <a:gd name="connsiteX219" fmla="*/ 3665697 w 8593123"/>
                <a:gd name="connsiteY219" fmla="*/ 2400669 h 3026539"/>
                <a:gd name="connsiteX220" fmla="*/ 3691394 w 8593123"/>
                <a:gd name="connsiteY220" fmla="*/ 2400669 h 3026539"/>
                <a:gd name="connsiteX221" fmla="*/ 3691394 w 8593123"/>
                <a:gd name="connsiteY221" fmla="*/ 2409665 h 3026539"/>
                <a:gd name="connsiteX222" fmla="*/ 3732509 w 8593123"/>
                <a:gd name="connsiteY222" fmla="*/ 2409665 h 3026539"/>
                <a:gd name="connsiteX223" fmla="*/ 3732509 w 8593123"/>
                <a:gd name="connsiteY223" fmla="*/ 2421231 h 3026539"/>
                <a:gd name="connsiteX224" fmla="*/ 3776195 w 8593123"/>
                <a:gd name="connsiteY224" fmla="*/ 2421231 h 3026539"/>
                <a:gd name="connsiteX225" fmla="*/ 3776195 w 8593123"/>
                <a:gd name="connsiteY225" fmla="*/ 2426372 h 3026539"/>
                <a:gd name="connsiteX226" fmla="*/ 3843007 w 8593123"/>
                <a:gd name="connsiteY226" fmla="*/ 2426372 h 3026539"/>
                <a:gd name="connsiteX227" fmla="*/ 3843007 w 8593123"/>
                <a:gd name="connsiteY227" fmla="*/ 2430228 h 3026539"/>
                <a:gd name="connsiteX228" fmla="*/ 3927807 w 8593123"/>
                <a:gd name="connsiteY228" fmla="*/ 2430228 h 3026539"/>
                <a:gd name="connsiteX229" fmla="*/ 3927807 w 8593123"/>
                <a:gd name="connsiteY229" fmla="*/ 2443079 h 3026539"/>
                <a:gd name="connsiteX230" fmla="*/ 4028027 w 8593123"/>
                <a:gd name="connsiteY230" fmla="*/ 2443079 h 3026539"/>
                <a:gd name="connsiteX231" fmla="*/ 4028027 w 8593123"/>
                <a:gd name="connsiteY231" fmla="*/ 2450790 h 3026539"/>
                <a:gd name="connsiteX232" fmla="*/ 4039590 w 8593123"/>
                <a:gd name="connsiteY232" fmla="*/ 2450790 h 3026539"/>
                <a:gd name="connsiteX233" fmla="*/ 4039590 w 8593123"/>
                <a:gd name="connsiteY233" fmla="*/ 2466212 h 3026539"/>
                <a:gd name="connsiteX234" fmla="*/ 4399350 w 8593123"/>
                <a:gd name="connsiteY234" fmla="*/ 2466212 h 3026539"/>
                <a:gd name="connsiteX235" fmla="*/ 4399350 w 8593123"/>
                <a:gd name="connsiteY235" fmla="*/ 2495771 h 3026539"/>
                <a:gd name="connsiteX236" fmla="*/ 4434042 w 8593123"/>
                <a:gd name="connsiteY236" fmla="*/ 2495771 h 3026539"/>
                <a:gd name="connsiteX237" fmla="*/ 4434042 w 8593123"/>
                <a:gd name="connsiteY237" fmla="*/ 2521474 h 3026539"/>
                <a:gd name="connsiteX238" fmla="*/ 4526551 w 8593123"/>
                <a:gd name="connsiteY238" fmla="*/ 2521474 h 3026539"/>
                <a:gd name="connsiteX239" fmla="*/ 4526551 w 8593123"/>
                <a:gd name="connsiteY239" fmla="*/ 2536895 h 3026539"/>
                <a:gd name="connsiteX240" fmla="*/ 4674310 w 8593123"/>
                <a:gd name="connsiteY240" fmla="*/ 2536895 h 3026539"/>
                <a:gd name="connsiteX241" fmla="*/ 4674310 w 8593123"/>
                <a:gd name="connsiteY241" fmla="*/ 2549747 h 3026539"/>
                <a:gd name="connsiteX242" fmla="*/ 4717995 w 8593123"/>
                <a:gd name="connsiteY242" fmla="*/ 2549747 h 3026539"/>
                <a:gd name="connsiteX243" fmla="*/ 4717995 w 8593123"/>
                <a:gd name="connsiteY243" fmla="*/ 2565169 h 3026539"/>
                <a:gd name="connsiteX244" fmla="*/ 4845196 w 8593123"/>
                <a:gd name="connsiteY244" fmla="*/ 2565169 h 3026539"/>
                <a:gd name="connsiteX245" fmla="*/ 4845196 w 8593123"/>
                <a:gd name="connsiteY245" fmla="*/ 2579306 h 3026539"/>
                <a:gd name="connsiteX246" fmla="*/ 4861899 w 8593123"/>
                <a:gd name="connsiteY246" fmla="*/ 2579306 h 3026539"/>
                <a:gd name="connsiteX247" fmla="*/ 4861899 w 8593123"/>
                <a:gd name="connsiteY247" fmla="*/ 2593442 h 3026539"/>
                <a:gd name="connsiteX248" fmla="*/ 5046918 w 8593123"/>
                <a:gd name="connsiteY248" fmla="*/ 2593442 h 3026539"/>
                <a:gd name="connsiteX249" fmla="*/ 5046918 w 8593123"/>
                <a:gd name="connsiteY249" fmla="*/ 2603723 h 3026539"/>
                <a:gd name="connsiteX250" fmla="*/ 5075185 w 8593123"/>
                <a:gd name="connsiteY250" fmla="*/ 2603723 h 3026539"/>
                <a:gd name="connsiteX251" fmla="*/ 5075185 w 8593123"/>
                <a:gd name="connsiteY251" fmla="*/ 2631997 h 3026539"/>
                <a:gd name="connsiteX252" fmla="*/ 5084179 w 8593123"/>
                <a:gd name="connsiteY252" fmla="*/ 2631997 h 3026539"/>
                <a:gd name="connsiteX253" fmla="*/ 5084179 w 8593123"/>
                <a:gd name="connsiteY253" fmla="*/ 2660270 h 3026539"/>
                <a:gd name="connsiteX254" fmla="*/ 5685492 w 8593123"/>
                <a:gd name="connsiteY254" fmla="*/ 2660270 h 3026539"/>
                <a:gd name="connsiteX255" fmla="*/ 5685492 w 8593123"/>
                <a:gd name="connsiteY255" fmla="*/ 2685973 h 3026539"/>
                <a:gd name="connsiteX256" fmla="*/ 5731747 w 8593123"/>
                <a:gd name="connsiteY256" fmla="*/ 2685973 h 3026539"/>
                <a:gd name="connsiteX257" fmla="*/ 5731747 w 8593123"/>
                <a:gd name="connsiteY257" fmla="*/ 2706536 h 3026539"/>
                <a:gd name="connsiteX258" fmla="*/ 5864087 w 8593123"/>
                <a:gd name="connsiteY258" fmla="*/ 2706536 h 3026539"/>
                <a:gd name="connsiteX259" fmla="*/ 5864087 w 8593123"/>
                <a:gd name="connsiteY259" fmla="*/ 2738665 h 3026539"/>
                <a:gd name="connsiteX260" fmla="*/ 6704384 w 8593123"/>
                <a:gd name="connsiteY260" fmla="*/ 2738665 h 3026539"/>
                <a:gd name="connsiteX261" fmla="*/ 6704384 w 8593123"/>
                <a:gd name="connsiteY261" fmla="*/ 2783645 h 3026539"/>
                <a:gd name="connsiteX262" fmla="*/ 8593123 w 8593123"/>
                <a:gd name="connsiteY262" fmla="*/ 2783645 h 3026539"/>
                <a:gd name="connsiteX263" fmla="*/ 8593123 w 8593123"/>
                <a:gd name="connsiteY263" fmla="*/ 3026539 h 3026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8593123" h="3026539">
                  <a:moveTo>
                    <a:pt x="0" y="0"/>
                  </a:moveTo>
                  <a:lnTo>
                    <a:pt x="155468" y="0"/>
                  </a:lnTo>
                  <a:lnTo>
                    <a:pt x="155468" y="10281"/>
                  </a:lnTo>
                  <a:lnTo>
                    <a:pt x="191444" y="10281"/>
                  </a:lnTo>
                  <a:lnTo>
                    <a:pt x="191444" y="17992"/>
                  </a:lnTo>
                  <a:lnTo>
                    <a:pt x="244123" y="17992"/>
                  </a:lnTo>
                  <a:lnTo>
                    <a:pt x="244123" y="26988"/>
                  </a:lnTo>
                  <a:lnTo>
                    <a:pt x="272390" y="26988"/>
                  </a:lnTo>
                  <a:lnTo>
                    <a:pt x="272390" y="32129"/>
                  </a:lnTo>
                  <a:lnTo>
                    <a:pt x="305796" y="32129"/>
                  </a:lnTo>
                  <a:lnTo>
                    <a:pt x="305796" y="53977"/>
                  </a:lnTo>
                  <a:lnTo>
                    <a:pt x="323784" y="53977"/>
                  </a:lnTo>
                  <a:lnTo>
                    <a:pt x="323784" y="71969"/>
                  </a:lnTo>
                  <a:lnTo>
                    <a:pt x="344342" y="71969"/>
                  </a:lnTo>
                  <a:lnTo>
                    <a:pt x="344342" y="95102"/>
                  </a:lnTo>
                  <a:lnTo>
                    <a:pt x="352051" y="95102"/>
                  </a:lnTo>
                  <a:lnTo>
                    <a:pt x="352051" y="106668"/>
                  </a:lnTo>
                  <a:lnTo>
                    <a:pt x="381603" y="106668"/>
                  </a:lnTo>
                  <a:lnTo>
                    <a:pt x="381603" y="122090"/>
                  </a:lnTo>
                  <a:lnTo>
                    <a:pt x="390597" y="122090"/>
                  </a:lnTo>
                  <a:lnTo>
                    <a:pt x="390597" y="150363"/>
                  </a:lnTo>
                  <a:lnTo>
                    <a:pt x="408585" y="150363"/>
                  </a:lnTo>
                  <a:lnTo>
                    <a:pt x="408585" y="167070"/>
                  </a:lnTo>
                  <a:lnTo>
                    <a:pt x="416294" y="167070"/>
                  </a:lnTo>
                  <a:lnTo>
                    <a:pt x="416294" y="182492"/>
                  </a:lnTo>
                  <a:lnTo>
                    <a:pt x="426573" y="182492"/>
                  </a:lnTo>
                  <a:lnTo>
                    <a:pt x="426573" y="197914"/>
                  </a:lnTo>
                  <a:lnTo>
                    <a:pt x="436851" y="197914"/>
                  </a:lnTo>
                  <a:lnTo>
                    <a:pt x="436851" y="205625"/>
                  </a:lnTo>
                  <a:lnTo>
                    <a:pt x="453555" y="205625"/>
                  </a:lnTo>
                  <a:lnTo>
                    <a:pt x="453555" y="212051"/>
                  </a:lnTo>
                  <a:lnTo>
                    <a:pt x="471543" y="212051"/>
                  </a:lnTo>
                  <a:lnTo>
                    <a:pt x="471543" y="240324"/>
                  </a:lnTo>
                  <a:lnTo>
                    <a:pt x="498525" y="240324"/>
                  </a:lnTo>
                  <a:lnTo>
                    <a:pt x="498525" y="246750"/>
                  </a:lnTo>
                  <a:lnTo>
                    <a:pt x="507518" y="246750"/>
                  </a:lnTo>
                  <a:lnTo>
                    <a:pt x="507518" y="254461"/>
                  </a:lnTo>
                  <a:lnTo>
                    <a:pt x="530646" y="254461"/>
                  </a:lnTo>
                  <a:lnTo>
                    <a:pt x="530646" y="277593"/>
                  </a:lnTo>
                  <a:lnTo>
                    <a:pt x="540925" y="277593"/>
                  </a:lnTo>
                  <a:lnTo>
                    <a:pt x="540925" y="285304"/>
                  </a:lnTo>
                  <a:lnTo>
                    <a:pt x="548634" y="285304"/>
                  </a:lnTo>
                  <a:lnTo>
                    <a:pt x="548634" y="375265"/>
                  </a:lnTo>
                  <a:lnTo>
                    <a:pt x="567907" y="375265"/>
                  </a:lnTo>
                  <a:lnTo>
                    <a:pt x="567907" y="480648"/>
                  </a:lnTo>
                  <a:lnTo>
                    <a:pt x="576901" y="480648"/>
                  </a:lnTo>
                  <a:lnTo>
                    <a:pt x="576901" y="532054"/>
                  </a:lnTo>
                  <a:lnTo>
                    <a:pt x="585895" y="532054"/>
                  </a:lnTo>
                  <a:lnTo>
                    <a:pt x="585895" y="645148"/>
                  </a:lnTo>
                  <a:lnTo>
                    <a:pt x="601313" y="645148"/>
                  </a:lnTo>
                  <a:lnTo>
                    <a:pt x="601313" y="711976"/>
                  </a:lnTo>
                  <a:lnTo>
                    <a:pt x="609022" y="711976"/>
                  </a:lnTo>
                  <a:lnTo>
                    <a:pt x="609022" y="832780"/>
                  </a:lnTo>
                  <a:lnTo>
                    <a:pt x="620586" y="832780"/>
                  </a:lnTo>
                  <a:lnTo>
                    <a:pt x="620586" y="886757"/>
                  </a:lnTo>
                  <a:lnTo>
                    <a:pt x="636004" y="886757"/>
                  </a:lnTo>
                  <a:lnTo>
                    <a:pt x="636004" y="1065393"/>
                  </a:lnTo>
                  <a:lnTo>
                    <a:pt x="646283" y="1065393"/>
                  </a:lnTo>
                  <a:lnTo>
                    <a:pt x="646283" y="1118085"/>
                  </a:lnTo>
                  <a:lnTo>
                    <a:pt x="664271" y="1118085"/>
                  </a:lnTo>
                  <a:lnTo>
                    <a:pt x="664271" y="1161780"/>
                  </a:lnTo>
                  <a:lnTo>
                    <a:pt x="678404" y="1161780"/>
                  </a:lnTo>
                  <a:lnTo>
                    <a:pt x="678404" y="1200334"/>
                  </a:lnTo>
                  <a:lnTo>
                    <a:pt x="691253" y="1200334"/>
                  </a:lnTo>
                  <a:lnTo>
                    <a:pt x="691253" y="1219612"/>
                  </a:lnTo>
                  <a:lnTo>
                    <a:pt x="698962" y="1219612"/>
                  </a:lnTo>
                  <a:lnTo>
                    <a:pt x="698962" y="1253026"/>
                  </a:lnTo>
                  <a:lnTo>
                    <a:pt x="768344" y="1253026"/>
                  </a:lnTo>
                  <a:lnTo>
                    <a:pt x="768344" y="1260737"/>
                  </a:lnTo>
                  <a:lnTo>
                    <a:pt x="803036" y="1260737"/>
                  </a:lnTo>
                  <a:lnTo>
                    <a:pt x="803036" y="1267163"/>
                  </a:lnTo>
                  <a:lnTo>
                    <a:pt x="839012" y="1267163"/>
                  </a:lnTo>
                  <a:lnTo>
                    <a:pt x="839012" y="1281299"/>
                  </a:lnTo>
                  <a:lnTo>
                    <a:pt x="873703" y="1281299"/>
                  </a:lnTo>
                  <a:lnTo>
                    <a:pt x="873703" y="1291580"/>
                  </a:lnTo>
                  <a:lnTo>
                    <a:pt x="882697" y="1291580"/>
                  </a:lnTo>
                  <a:lnTo>
                    <a:pt x="882697" y="1298006"/>
                  </a:lnTo>
                  <a:lnTo>
                    <a:pt x="891691" y="1298006"/>
                  </a:lnTo>
                  <a:lnTo>
                    <a:pt x="891691" y="1326280"/>
                  </a:lnTo>
                  <a:lnTo>
                    <a:pt x="954649" y="1326280"/>
                  </a:lnTo>
                  <a:lnTo>
                    <a:pt x="954649" y="1336561"/>
                  </a:lnTo>
                  <a:lnTo>
                    <a:pt x="962358" y="1336561"/>
                  </a:lnTo>
                  <a:lnTo>
                    <a:pt x="962358" y="1348127"/>
                  </a:lnTo>
                  <a:lnTo>
                    <a:pt x="984200" y="1348127"/>
                  </a:lnTo>
                  <a:lnTo>
                    <a:pt x="984200" y="1355838"/>
                  </a:lnTo>
                  <a:lnTo>
                    <a:pt x="1002189" y="1355838"/>
                  </a:lnTo>
                  <a:lnTo>
                    <a:pt x="1002189" y="1371260"/>
                  </a:lnTo>
                  <a:lnTo>
                    <a:pt x="1018891" y="1371260"/>
                  </a:lnTo>
                  <a:lnTo>
                    <a:pt x="1018891" y="1380256"/>
                  </a:lnTo>
                  <a:lnTo>
                    <a:pt x="1040734" y="1380256"/>
                  </a:lnTo>
                  <a:lnTo>
                    <a:pt x="1040734" y="1387967"/>
                  </a:lnTo>
                  <a:lnTo>
                    <a:pt x="1110116" y="1387967"/>
                  </a:lnTo>
                  <a:lnTo>
                    <a:pt x="1110116" y="1395678"/>
                  </a:lnTo>
                  <a:lnTo>
                    <a:pt x="1155086" y="1395678"/>
                  </a:lnTo>
                  <a:lnTo>
                    <a:pt x="1155086" y="1403389"/>
                  </a:lnTo>
                  <a:lnTo>
                    <a:pt x="1189778" y="1403389"/>
                  </a:lnTo>
                  <a:lnTo>
                    <a:pt x="1189778" y="1435518"/>
                  </a:lnTo>
                  <a:lnTo>
                    <a:pt x="1198771" y="1435518"/>
                  </a:lnTo>
                  <a:lnTo>
                    <a:pt x="1198771" y="1458651"/>
                  </a:lnTo>
                  <a:lnTo>
                    <a:pt x="1209050" y="1458651"/>
                  </a:lnTo>
                  <a:lnTo>
                    <a:pt x="1209050" y="1479213"/>
                  </a:lnTo>
                  <a:lnTo>
                    <a:pt x="1218044" y="1479213"/>
                  </a:lnTo>
                  <a:lnTo>
                    <a:pt x="1218044" y="1502346"/>
                  </a:lnTo>
                  <a:lnTo>
                    <a:pt x="1218044" y="1519053"/>
                  </a:lnTo>
                  <a:lnTo>
                    <a:pt x="1233463" y="1519053"/>
                  </a:lnTo>
                  <a:lnTo>
                    <a:pt x="1233463" y="1543471"/>
                  </a:lnTo>
                  <a:lnTo>
                    <a:pt x="1248881" y="1543471"/>
                  </a:lnTo>
                  <a:lnTo>
                    <a:pt x="1248881" y="1553752"/>
                  </a:lnTo>
                  <a:lnTo>
                    <a:pt x="1259160" y="1553752"/>
                  </a:lnTo>
                  <a:lnTo>
                    <a:pt x="1259160" y="1597447"/>
                  </a:lnTo>
                  <a:lnTo>
                    <a:pt x="1268154" y="1597447"/>
                  </a:lnTo>
                  <a:lnTo>
                    <a:pt x="1268154" y="1680983"/>
                  </a:lnTo>
                  <a:lnTo>
                    <a:pt x="1277148" y="1680983"/>
                  </a:lnTo>
                  <a:lnTo>
                    <a:pt x="1277148" y="1688693"/>
                  </a:lnTo>
                  <a:lnTo>
                    <a:pt x="1292566" y="1688693"/>
                  </a:lnTo>
                  <a:lnTo>
                    <a:pt x="1292566" y="1693834"/>
                  </a:lnTo>
                  <a:lnTo>
                    <a:pt x="1302845" y="1693834"/>
                  </a:lnTo>
                  <a:lnTo>
                    <a:pt x="1302845" y="1709256"/>
                  </a:lnTo>
                  <a:lnTo>
                    <a:pt x="1345245" y="1709256"/>
                  </a:lnTo>
                  <a:lnTo>
                    <a:pt x="1345245" y="1723392"/>
                  </a:lnTo>
                  <a:lnTo>
                    <a:pt x="1444179" y="1723392"/>
                  </a:lnTo>
                  <a:lnTo>
                    <a:pt x="1444179" y="1732389"/>
                  </a:lnTo>
                  <a:lnTo>
                    <a:pt x="1503283" y="1732389"/>
                  </a:lnTo>
                  <a:lnTo>
                    <a:pt x="1503283" y="1740099"/>
                  </a:lnTo>
                  <a:lnTo>
                    <a:pt x="1581659" y="1740099"/>
                  </a:lnTo>
                  <a:lnTo>
                    <a:pt x="1581659" y="1754236"/>
                  </a:lnTo>
                  <a:lnTo>
                    <a:pt x="1651041" y="1754236"/>
                  </a:lnTo>
                  <a:lnTo>
                    <a:pt x="1651041" y="1763232"/>
                  </a:lnTo>
                  <a:lnTo>
                    <a:pt x="1671599" y="1763232"/>
                  </a:lnTo>
                  <a:lnTo>
                    <a:pt x="1671599" y="1770943"/>
                  </a:lnTo>
                  <a:lnTo>
                    <a:pt x="1696011" y="1770943"/>
                  </a:lnTo>
                  <a:lnTo>
                    <a:pt x="1696011" y="1777369"/>
                  </a:lnTo>
                  <a:lnTo>
                    <a:pt x="1730702" y="1777369"/>
                  </a:lnTo>
                  <a:lnTo>
                    <a:pt x="1730702" y="1791506"/>
                  </a:lnTo>
                  <a:lnTo>
                    <a:pt x="1811648" y="1791506"/>
                  </a:lnTo>
                  <a:lnTo>
                    <a:pt x="1811648" y="1799217"/>
                  </a:lnTo>
                  <a:lnTo>
                    <a:pt x="1827067" y="1799217"/>
                  </a:lnTo>
                  <a:lnTo>
                    <a:pt x="1827067" y="1808213"/>
                  </a:lnTo>
                  <a:lnTo>
                    <a:pt x="1839915" y="1808213"/>
                  </a:lnTo>
                  <a:lnTo>
                    <a:pt x="1839915" y="1819779"/>
                  </a:lnTo>
                  <a:lnTo>
                    <a:pt x="1847624" y="1819779"/>
                  </a:lnTo>
                  <a:lnTo>
                    <a:pt x="1847624" y="1837771"/>
                  </a:lnTo>
                  <a:lnTo>
                    <a:pt x="1861758" y="1837771"/>
                  </a:lnTo>
                  <a:lnTo>
                    <a:pt x="1861758" y="1844197"/>
                  </a:lnTo>
                  <a:lnTo>
                    <a:pt x="1872037" y="1844197"/>
                  </a:lnTo>
                  <a:lnTo>
                    <a:pt x="1872037" y="1875041"/>
                  </a:lnTo>
                  <a:lnTo>
                    <a:pt x="1879746" y="1875041"/>
                  </a:lnTo>
                  <a:lnTo>
                    <a:pt x="1879746" y="1882752"/>
                  </a:lnTo>
                  <a:lnTo>
                    <a:pt x="1896449" y="1882752"/>
                  </a:lnTo>
                  <a:lnTo>
                    <a:pt x="1896449" y="1918736"/>
                  </a:lnTo>
                  <a:lnTo>
                    <a:pt x="1906728" y="1918736"/>
                  </a:lnTo>
                  <a:lnTo>
                    <a:pt x="1906728" y="1957291"/>
                  </a:lnTo>
                  <a:lnTo>
                    <a:pt x="1914437" y="1957291"/>
                  </a:lnTo>
                  <a:lnTo>
                    <a:pt x="1914437" y="1973998"/>
                  </a:lnTo>
                  <a:lnTo>
                    <a:pt x="1926001" y="1973998"/>
                  </a:lnTo>
                  <a:lnTo>
                    <a:pt x="1926001" y="1984279"/>
                  </a:lnTo>
                  <a:lnTo>
                    <a:pt x="1937564" y="1984279"/>
                  </a:lnTo>
                  <a:lnTo>
                    <a:pt x="1937564" y="1999701"/>
                  </a:lnTo>
                  <a:lnTo>
                    <a:pt x="1945273" y="1999701"/>
                  </a:lnTo>
                  <a:lnTo>
                    <a:pt x="1945273" y="2008697"/>
                  </a:lnTo>
                  <a:lnTo>
                    <a:pt x="1956837" y="2008697"/>
                  </a:lnTo>
                  <a:lnTo>
                    <a:pt x="1956837" y="2021549"/>
                  </a:lnTo>
                  <a:lnTo>
                    <a:pt x="1977395" y="2021549"/>
                  </a:lnTo>
                  <a:lnTo>
                    <a:pt x="1977395" y="2044681"/>
                  </a:lnTo>
                  <a:lnTo>
                    <a:pt x="1995383" y="2044681"/>
                  </a:lnTo>
                  <a:lnTo>
                    <a:pt x="1995383" y="2053677"/>
                  </a:lnTo>
                  <a:lnTo>
                    <a:pt x="2066050" y="2053677"/>
                  </a:lnTo>
                  <a:lnTo>
                    <a:pt x="2066050" y="2061388"/>
                  </a:lnTo>
                  <a:lnTo>
                    <a:pt x="2229227" y="2061388"/>
                  </a:lnTo>
                  <a:lnTo>
                    <a:pt x="2229227" y="2070384"/>
                  </a:lnTo>
                  <a:lnTo>
                    <a:pt x="2298609" y="2070384"/>
                  </a:lnTo>
                  <a:lnTo>
                    <a:pt x="2298609" y="2084521"/>
                  </a:lnTo>
                  <a:lnTo>
                    <a:pt x="2326876" y="2084521"/>
                  </a:lnTo>
                  <a:lnTo>
                    <a:pt x="2326876" y="2090947"/>
                  </a:lnTo>
                  <a:lnTo>
                    <a:pt x="2393688" y="2090947"/>
                  </a:lnTo>
                  <a:lnTo>
                    <a:pt x="2393688" y="2098658"/>
                  </a:lnTo>
                  <a:lnTo>
                    <a:pt x="2402683" y="2098658"/>
                  </a:lnTo>
                  <a:lnTo>
                    <a:pt x="2402683" y="2107654"/>
                  </a:lnTo>
                  <a:lnTo>
                    <a:pt x="2459216" y="2107654"/>
                  </a:lnTo>
                  <a:lnTo>
                    <a:pt x="2459216" y="2128216"/>
                  </a:lnTo>
                  <a:lnTo>
                    <a:pt x="2472065" y="2128216"/>
                  </a:lnTo>
                  <a:lnTo>
                    <a:pt x="2472065" y="2143638"/>
                  </a:lnTo>
                  <a:lnTo>
                    <a:pt x="2483628" y="2143638"/>
                  </a:lnTo>
                  <a:lnTo>
                    <a:pt x="2483628" y="2152634"/>
                  </a:lnTo>
                  <a:lnTo>
                    <a:pt x="2515750" y="2152634"/>
                  </a:lnTo>
                  <a:lnTo>
                    <a:pt x="2515750" y="2164200"/>
                  </a:lnTo>
                  <a:lnTo>
                    <a:pt x="2529883" y="2164200"/>
                  </a:lnTo>
                  <a:lnTo>
                    <a:pt x="2529883" y="2179622"/>
                  </a:lnTo>
                  <a:lnTo>
                    <a:pt x="2535023" y="2179622"/>
                  </a:lnTo>
                  <a:lnTo>
                    <a:pt x="2535023" y="2197615"/>
                  </a:lnTo>
                  <a:lnTo>
                    <a:pt x="2562005" y="2197615"/>
                  </a:lnTo>
                  <a:lnTo>
                    <a:pt x="2562005" y="2225888"/>
                  </a:lnTo>
                  <a:lnTo>
                    <a:pt x="2595411" y="2225888"/>
                  </a:lnTo>
                  <a:lnTo>
                    <a:pt x="2595411" y="2232314"/>
                  </a:lnTo>
                  <a:lnTo>
                    <a:pt x="2604405" y="2232314"/>
                  </a:lnTo>
                  <a:lnTo>
                    <a:pt x="2604405" y="2258017"/>
                  </a:lnTo>
                  <a:lnTo>
                    <a:pt x="2705909" y="2258017"/>
                  </a:lnTo>
                  <a:lnTo>
                    <a:pt x="2705909" y="2265728"/>
                  </a:lnTo>
                  <a:lnTo>
                    <a:pt x="2939753" y="2265728"/>
                  </a:lnTo>
                  <a:lnTo>
                    <a:pt x="2939753" y="2272154"/>
                  </a:lnTo>
                  <a:lnTo>
                    <a:pt x="3064384" y="2272154"/>
                  </a:lnTo>
                  <a:lnTo>
                    <a:pt x="3064384" y="2279864"/>
                  </a:lnTo>
                  <a:lnTo>
                    <a:pt x="3097790" y="2279864"/>
                  </a:lnTo>
                  <a:lnTo>
                    <a:pt x="3097790" y="2295286"/>
                  </a:lnTo>
                  <a:lnTo>
                    <a:pt x="3106784" y="2295286"/>
                  </a:lnTo>
                  <a:lnTo>
                    <a:pt x="3106784" y="2304283"/>
                  </a:lnTo>
                  <a:lnTo>
                    <a:pt x="3122202" y="2304283"/>
                  </a:lnTo>
                  <a:lnTo>
                    <a:pt x="3122202" y="2331271"/>
                  </a:lnTo>
                  <a:lnTo>
                    <a:pt x="3135051" y="2331271"/>
                  </a:lnTo>
                  <a:lnTo>
                    <a:pt x="3135051" y="2342837"/>
                  </a:lnTo>
                  <a:lnTo>
                    <a:pt x="3142760" y="2342837"/>
                  </a:lnTo>
                  <a:lnTo>
                    <a:pt x="3142760" y="2353118"/>
                  </a:lnTo>
                  <a:lnTo>
                    <a:pt x="3242979" y="2353118"/>
                  </a:lnTo>
                  <a:lnTo>
                    <a:pt x="3242979" y="2360829"/>
                  </a:lnTo>
                  <a:lnTo>
                    <a:pt x="3253258" y="2360829"/>
                  </a:lnTo>
                  <a:lnTo>
                    <a:pt x="3253258" y="2383962"/>
                  </a:lnTo>
                  <a:lnTo>
                    <a:pt x="3350907" y="2383962"/>
                  </a:lnTo>
                  <a:lnTo>
                    <a:pt x="3350907" y="2392958"/>
                  </a:lnTo>
                  <a:lnTo>
                    <a:pt x="3665697" y="2392958"/>
                  </a:lnTo>
                  <a:lnTo>
                    <a:pt x="3665697" y="2400669"/>
                  </a:lnTo>
                  <a:lnTo>
                    <a:pt x="3691394" y="2400669"/>
                  </a:lnTo>
                  <a:lnTo>
                    <a:pt x="3691394" y="2409665"/>
                  </a:lnTo>
                  <a:lnTo>
                    <a:pt x="3732509" y="2409665"/>
                  </a:lnTo>
                  <a:lnTo>
                    <a:pt x="3732509" y="2421231"/>
                  </a:lnTo>
                  <a:lnTo>
                    <a:pt x="3776195" y="2421231"/>
                  </a:lnTo>
                  <a:lnTo>
                    <a:pt x="3776195" y="2426372"/>
                  </a:lnTo>
                  <a:lnTo>
                    <a:pt x="3843007" y="2426372"/>
                  </a:lnTo>
                  <a:lnTo>
                    <a:pt x="3843007" y="2430228"/>
                  </a:lnTo>
                  <a:lnTo>
                    <a:pt x="3927807" y="2430228"/>
                  </a:lnTo>
                  <a:lnTo>
                    <a:pt x="3927807" y="2443079"/>
                  </a:lnTo>
                  <a:lnTo>
                    <a:pt x="4028027" y="2443079"/>
                  </a:lnTo>
                  <a:lnTo>
                    <a:pt x="4028027" y="2450790"/>
                  </a:lnTo>
                  <a:lnTo>
                    <a:pt x="4039590" y="2450790"/>
                  </a:lnTo>
                  <a:lnTo>
                    <a:pt x="4039590" y="2466212"/>
                  </a:lnTo>
                  <a:lnTo>
                    <a:pt x="4399350" y="2466212"/>
                  </a:lnTo>
                  <a:lnTo>
                    <a:pt x="4399350" y="2495771"/>
                  </a:lnTo>
                  <a:lnTo>
                    <a:pt x="4434042" y="2495771"/>
                  </a:lnTo>
                  <a:lnTo>
                    <a:pt x="4434042" y="2521474"/>
                  </a:lnTo>
                  <a:lnTo>
                    <a:pt x="4526551" y="2521474"/>
                  </a:lnTo>
                  <a:lnTo>
                    <a:pt x="4526551" y="2536895"/>
                  </a:lnTo>
                  <a:lnTo>
                    <a:pt x="4674310" y="2536895"/>
                  </a:lnTo>
                  <a:lnTo>
                    <a:pt x="4674310" y="2549747"/>
                  </a:lnTo>
                  <a:lnTo>
                    <a:pt x="4717995" y="2549747"/>
                  </a:lnTo>
                  <a:lnTo>
                    <a:pt x="4717995" y="2565169"/>
                  </a:lnTo>
                  <a:lnTo>
                    <a:pt x="4845196" y="2565169"/>
                  </a:lnTo>
                  <a:lnTo>
                    <a:pt x="4845196" y="2579306"/>
                  </a:lnTo>
                  <a:lnTo>
                    <a:pt x="4861899" y="2579306"/>
                  </a:lnTo>
                  <a:lnTo>
                    <a:pt x="4861899" y="2593442"/>
                  </a:lnTo>
                  <a:lnTo>
                    <a:pt x="5046918" y="2593442"/>
                  </a:lnTo>
                  <a:lnTo>
                    <a:pt x="5046918" y="2603723"/>
                  </a:lnTo>
                  <a:lnTo>
                    <a:pt x="5075185" y="2603723"/>
                  </a:lnTo>
                  <a:lnTo>
                    <a:pt x="5075185" y="2631997"/>
                  </a:lnTo>
                  <a:lnTo>
                    <a:pt x="5084179" y="2631997"/>
                  </a:lnTo>
                  <a:lnTo>
                    <a:pt x="5084179" y="2660270"/>
                  </a:lnTo>
                  <a:lnTo>
                    <a:pt x="5685492" y="2660270"/>
                  </a:lnTo>
                  <a:lnTo>
                    <a:pt x="5685492" y="2685973"/>
                  </a:lnTo>
                  <a:lnTo>
                    <a:pt x="5731747" y="2685973"/>
                  </a:lnTo>
                  <a:lnTo>
                    <a:pt x="5731747" y="2706536"/>
                  </a:lnTo>
                  <a:lnTo>
                    <a:pt x="5864087" y="2706536"/>
                  </a:lnTo>
                  <a:lnTo>
                    <a:pt x="5864087" y="2738665"/>
                  </a:lnTo>
                  <a:lnTo>
                    <a:pt x="6704384" y="2738665"/>
                  </a:lnTo>
                  <a:lnTo>
                    <a:pt x="6704384" y="2783645"/>
                  </a:lnTo>
                  <a:lnTo>
                    <a:pt x="8593123" y="2783645"/>
                  </a:lnTo>
                  <a:lnTo>
                    <a:pt x="8593123" y="3026539"/>
                  </a:lnTo>
                </a:path>
              </a:pathLst>
            </a:custGeom>
            <a:noFill/>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nvGrpSpPr>
            <p:cNvPr id="66" name="Graphic 2">
              <a:extLst>
                <a:ext uri="{FF2B5EF4-FFF2-40B4-BE49-F238E27FC236}">
                  <a16:creationId xmlns:a16="http://schemas.microsoft.com/office/drawing/2014/main" id="{AB2144E8-5C2B-1DBE-FCD2-664B581D0DB8}"/>
                </a:ext>
              </a:extLst>
            </p:cNvPr>
            <p:cNvGrpSpPr/>
            <p:nvPr/>
          </p:nvGrpSpPr>
          <p:grpSpPr>
            <a:xfrm>
              <a:off x="1948205" y="1725483"/>
              <a:ext cx="7775953" cy="2865894"/>
              <a:chOff x="1948205" y="1725483"/>
              <a:chExt cx="7775953" cy="2865894"/>
            </a:xfrm>
          </p:grpSpPr>
          <p:grpSp>
            <p:nvGrpSpPr>
              <p:cNvPr id="67" name="Graphic 2">
                <a:extLst>
                  <a:ext uri="{FF2B5EF4-FFF2-40B4-BE49-F238E27FC236}">
                    <a16:creationId xmlns:a16="http://schemas.microsoft.com/office/drawing/2014/main" id="{24F6A128-B852-ECDF-F83D-FFD62767E2DD}"/>
                  </a:ext>
                </a:extLst>
              </p:cNvPr>
              <p:cNvGrpSpPr/>
              <p:nvPr/>
            </p:nvGrpSpPr>
            <p:grpSpPr>
              <a:xfrm>
                <a:off x="1948205" y="1725483"/>
                <a:ext cx="80945" cy="80964"/>
                <a:chOff x="1948205" y="1725483"/>
                <a:chExt cx="80945" cy="80964"/>
              </a:xfrm>
            </p:grpSpPr>
            <p:sp>
              <p:nvSpPr>
                <p:cNvPr id="195" name="Freeform 17">
                  <a:extLst>
                    <a:ext uri="{FF2B5EF4-FFF2-40B4-BE49-F238E27FC236}">
                      <a16:creationId xmlns:a16="http://schemas.microsoft.com/office/drawing/2014/main" id="{E1302EBD-210E-94AA-6BBE-1B8073133F04}"/>
                    </a:ext>
                  </a:extLst>
                </p:cNvPr>
                <p:cNvSpPr/>
                <p:nvPr/>
              </p:nvSpPr>
              <p:spPr>
                <a:xfrm>
                  <a:off x="1989320" y="172548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96" name="Freeform 20">
                  <a:extLst>
                    <a:ext uri="{FF2B5EF4-FFF2-40B4-BE49-F238E27FC236}">
                      <a16:creationId xmlns:a16="http://schemas.microsoft.com/office/drawing/2014/main" id="{62E5A507-BD68-7E08-C1D2-17AED452F02D}"/>
                    </a:ext>
                  </a:extLst>
                </p:cNvPr>
                <p:cNvSpPr/>
                <p:nvPr/>
              </p:nvSpPr>
              <p:spPr>
                <a:xfrm>
                  <a:off x="1948205" y="176532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68" name="Graphic 2">
                <a:extLst>
                  <a:ext uri="{FF2B5EF4-FFF2-40B4-BE49-F238E27FC236}">
                    <a16:creationId xmlns:a16="http://schemas.microsoft.com/office/drawing/2014/main" id="{4B9639CB-9E8F-FCDB-C555-98C29EDF971F}"/>
                  </a:ext>
                </a:extLst>
              </p:cNvPr>
              <p:cNvGrpSpPr/>
              <p:nvPr/>
            </p:nvGrpSpPr>
            <p:grpSpPr>
              <a:xfrm>
                <a:off x="2279698" y="1806447"/>
                <a:ext cx="80945" cy="80964"/>
                <a:chOff x="2279698" y="1806447"/>
                <a:chExt cx="80945" cy="80964"/>
              </a:xfrm>
            </p:grpSpPr>
            <p:sp>
              <p:nvSpPr>
                <p:cNvPr id="193" name="Freeform 24">
                  <a:extLst>
                    <a:ext uri="{FF2B5EF4-FFF2-40B4-BE49-F238E27FC236}">
                      <a16:creationId xmlns:a16="http://schemas.microsoft.com/office/drawing/2014/main" id="{8DF50CA6-1AF0-5BFC-77BF-10723AE125D4}"/>
                    </a:ext>
                  </a:extLst>
                </p:cNvPr>
                <p:cNvSpPr/>
                <p:nvPr/>
              </p:nvSpPr>
              <p:spPr>
                <a:xfrm>
                  <a:off x="2320813" y="180644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94" name="Freeform 25">
                  <a:extLst>
                    <a:ext uri="{FF2B5EF4-FFF2-40B4-BE49-F238E27FC236}">
                      <a16:creationId xmlns:a16="http://schemas.microsoft.com/office/drawing/2014/main" id="{FE1D1866-6EEB-C3C0-38A8-479AC0111EA8}"/>
                    </a:ext>
                  </a:extLst>
                </p:cNvPr>
                <p:cNvSpPr/>
                <p:nvPr/>
              </p:nvSpPr>
              <p:spPr>
                <a:xfrm>
                  <a:off x="2279698" y="184757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69" name="Graphic 2">
                <a:extLst>
                  <a:ext uri="{FF2B5EF4-FFF2-40B4-BE49-F238E27FC236}">
                    <a16:creationId xmlns:a16="http://schemas.microsoft.com/office/drawing/2014/main" id="{9EC7C44D-8710-31EB-E690-8B51E2873FC4}"/>
                  </a:ext>
                </a:extLst>
              </p:cNvPr>
              <p:cNvGrpSpPr/>
              <p:nvPr/>
            </p:nvGrpSpPr>
            <p:grpSpPr>
              <a:xfrm>
                <a:off x="2594488" y="2847423"/>
                <a:ext cx="80945" cy="80964"/>
                <a:chOff x="2594488" y="2847423"/>
                <a:chExt cx="80945" cy="80964"/>
              </a:xfrm>
            </p:grpSpPr>
            <p:sp>
              <p:nvSpPr>
                <p:cNvPr id="191" name="Freeform 27">
                  <a:extLst>
                    <a:ext uri="{FF2B5EF4-FFF2-40B4-BE49-F238E27FC236}">
                      <a16:creationId xmlns:a16="http://schemas.microsoft.com/office/drawing/2014/main" id="{822EE0B7-B77F-E000-2832-3BE4BB6973F2}"/>
                    </a:ext>
                  </a:extLst>
                </p:cNvPr>
                <p:cNvSpPr/>
                <p:nvPr/>
              </p:nvSpPr>
              <p:spPr>
                <a:xfrm>
                  <a:off x="2635603" y="284742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92" name="Freeform 30">
                  <a:extLst>
                    <a:ext uri="{FF2B5EF4-FFF2-40B4-BE49-F238E27FC236}">
                      <a16:creationId xmlns:a16="http://schemas.microsoft.com/office/drawing/2014/main" id="{86CBD865-15C4-6102-7116-8F9E9FB5DE5D}"/>
                    </a:ext>
                  </a:extLst>
                </p:cNvPr>
                <p:cNvSpPr/>
                <p:nvPr/>
              </p:nvSpPr>
              <p:spPr>
                <a:xfrm>
                  <a:off x="2594488" y="288726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0" name="Graphic 2">
                <a:extLst>
                  <a:ext uri="{FF2B5EF4-FFF2-40B4-BE49-F238E27FC236}">
                    <a16:creationId xmlns:a16="http://schemas.microsoft.com/office/drawing/2014/main" id="{ACE32105-2CAF-8A02-25F0-CF193C3E69B9}"/>
                  </a:ext>
                </a:extLst>
              </p:cNvPr>
              <p:cNvGrpSpPr/>
              <p:nvPr/>
            </p:nvGrpSpPr>
            <p:grpSpPr>
              <a:xfrm>
                <a:off x="2648452" y="2974653"/>
                <a:ext cx="80945" cy="80964"/>
                <a:chOff x="2648452" y="2974653"/>
                <a:chExt cx="80945" cy="80964"/>
              </a:xfrm>
            </p:grpSpPr>
            <p:sp>
              <p:nvSpPr>
                <p:cNvPr id="189" name="Freeform 32">
                  <a:extLst>
                    <a:ext uri="{FF2B5EF4-FFF2-40B4-BE49-F238E27FC236}">
                      <a16:creationId xmlns:a16="http://schemas.microsoft.com/office/drawing/2014/main" id="{93561FA6-C33D-30C5-32DB-6AE1DFCE34B2}"/>
                    </a:ext>
                  </a:extLst>
                </p:cNvPr>
                <p:cNvSpPr/>
                <p:nvPr/>
              </p:nvSpPr>
              <p:spPr>
                <a:xfrm>
                  <a:off x="2689567" y="297465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90" name="Freeform 33">
                  <a:extLst>
                    <a:ext uri="{FF2B5EF4-FFF2-40B4-BE49-F238E27FC236}">
                      <a16:creationId xmlns:a16="http://schemas.microsoft.com/office/drawing/2014/main" id="{6E30042E-3ABB-C944-D374-EB73D5E88AAD}"/>
                    </a:ext>
                  </a:extLst>
                </p:cNvPr>
                <p:cNvSpPr/>
                <p:nvPr/>
              </p:nvSpPr>
              <p:spPr>
                <a:xfrm>
                  <a:off x="2648452" y="301449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1" name="Graphic 2">
                <a:extLst>
                  <a:ext uri="{FF2B5EF4-FFF2-40B4-BE49-F238E27FC236}">
                    <a16:creationId xmlns:a16="http://schemas.microsoft.com/office/drawing/2014/main" id="{71C6CF4F-16F7-1265-43B3-B07D09CAF6E2}"/>
                  </a:ext>
                </a:extLst>
              </p:cNvPr>
              <p:cNvGrpSpPr/>
              <p:nvPr/>
            </p:nvGrpSpPr>
            <p:grpSpPr>
              <a:xfrm>
                <a:off x="3149546" y="3189274"/>
                <a:ext cx="80945" cy="80964"/>
                <a:chOff x="3149546" y="3189274"/>
                <a:chExt cx="80945" cy="80964"/>
              </a:xfrm>
            </p:grpSpPr>
            <p:sp>
              <p:nvSpPr>
                <p:cNvPr id="187" name="Freeform 35">
                  <a:extLst>
                    <a:ext uri="{FF2B5EF4-FFF2-40B4-BE49-F238E27FC236}">
                      <a16:creationId xmlns:a16="http://schemas.microsoft.com/office/drawing/2014/main" id="{D7758FB8-1BBF-F80C-96EC-D37896B78776}"/>
                    </a:ext>
                  </a:extLst>
                </p:cNvPr>
                <p:cNvSpPr/>
                <p:nvPr/>
              </p:nvSpPr>
              <p:spPr>
                <a:xfrm>
                  <a:off x="3189376" y="318927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88" name="Freeform 36">
                  <a:extLst>
                    <a:ext uri="{FF2B5EF4-FFF2-40B4-BE49-F238E27FC236}">
                      <a16:creationId xmlns:a16="http://schemas.microsoft.com/office/drawing/2014/main" id="{E8974251-8B51-C04E-D14B-22A1E4F1FCA6}"/>
                    </a:ext>
                  </a:extLst>
                </p:cNvPr>
                <p:cNvSpPr/>
                <p:nvPr/>
              </p:nvSpPr>
              <p:spPr>
                <a:xfrm>
                  <a:off x="3149546" y="3230399"/>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2" name="Graphic 2">
                <a:extLst>
                  <a:ext uri="{FF2B5EF4-FFF2-40B4-BE49-F238E27FC236}">
                    <a16:creationId xmlns:a16="http://schemas.microsoft.com/office/drawing/2014/main" id="{4089D569-6E15-3C2A-4140-BCAF21CCA3F6}"/>
                  </a:ext>
                </a:extLst>
              </p:cNvPr>
              <p:cNvGrpSpPr/>
              <p:nvPr/>
            </p:nvGrpSpPr>
            <p:grpSpPr>
              <a:xfrm>
                <a:off x="3166249" y="3214977"/>
                <a:ext cx="80945" cy="80964"/>
                <a:chOff x="3166249" y="3214977"/>
                <a:chExt cx="80945" cy="80964"/>
              </a:xfrm>
            </p:grpSpPr>
            <p:sp>
              <p:nvSpPr>
                <p:cNvPr id="185" name="Freeform 38">
                  <a:extLst>
                    <a:ext uri="{FF2B5EF4-FFF2-40B4-BE49-F238E27FC236}">
                      <a16:creationId xmlns:a16="http://schemas.microsoft.com/office/drawing/2014/main" id="{9BAB3FBA-33AE-F84A-36A3-84483FB46EB9}"/>
                    </a:ext>
                  </a:extLst>
                </p:cNvPr>
                <p:cNvSpPr/>
                <p:nvPr/>
              </p:nvSpPr>
              <p:spPr>
                <a:xfrm>
                  <a:off x="3207364" y="321497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86" name="Freeform 39">
                  <a:extLst>
                    <a:ext uri="{FF2B5EF4-FFF2-40B4-BE49-F238E27FC236}">
                      <a16:creationId xmlns:a16="http://schemas.microsoft.com/office/drawing/2014/main" id="{FB29F87F-A44D-0D78-3576-388BF17A8530}"/>
                    </a:ext>
                  </a:extLst>
                </p:cNvPr>
                <p:cNvSpPr/>
                <p:nvPr/>
              </p:nvSpPr>
              <p:spPr>
                <a:xfrm>
                  <a:off x="3166249" y="325610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3" name="Graphic 2">
                <a:extLst>
                  <a:ext uri="{FF2B5EF4-FFF2-40B4-BE49-F238E27FC236}">
                    <a16:creationId xmlns:a16="http://schemas.microsoft.com/office/drawing/2014/main" id="{4E54CC88-FE7B-9F0C-F20A-6EEFB57E117B}"/>
                  </a:ext>
                </a:extLst>
              </p:cNvPr>
              <p:cNvGrpSpPr/>
              <p:nvPr/>
            </p:nvGrpSpPr>
            <p:grpSpPr>
              <a:xfrm>
                <a:off x="5117947" y="4085026"/>
                <a:ext cx="79661" cy="79679"/>
                <a:chOff x="5117947" y="4085026"/>
                <a:chExt cx="79661" cy="79679"/>
              </a:xfrm>
            </p:grpSpPr>
            <p:sp>
              <p:nvSpPr>
                <p:cNvPr id="183" name="Freeform 41">
                  <a:extLst>
                    <a:ext uri="{FF2B5EF4-FFF2-40B4-BE49-F238E27FC236}">
                      <a16:creationId xmlns:a16="http://schemas.microsoft.com/office/drawing/2014/main" id="{57780979-F2AE-07F2-DD39-5493BA5DE9AA}"/>
                    </a:ext>
                  </a:extLst>
                </p:cNvPr>
                <p:cNvSpPr/>
                <p:nvPr/>
              </p:nvSpPr>
              <p:spPr>
                <a:xfrm>
                  <a:off x="5157777" y="4085026"/>
                  <a:ext cx="12848" cy="79679"/>
                </a:xfrm>
                <a:custGeom>
                  <a:avLst/>
                  <a:gdLst>
                    <a:gd name="connsiteX0" fmla="*/ 0 w 12848"/>
                    <a:gd name="connsiteY0" fmla="*/ 0 h 79679"/>
                    <a:gd name="connsiteX1" fmla="*/ 0 w 12848"/>
                    <a:gd name="connsiteY1" fmla="*/ 79679 h 79679"/>
                  </a:gdLst>
                  <a:ahLst/>
                  <a:cxnLst>
                    <a:cxn ang="0">
                      <a:pos x="connsiteX0" y="connsiteY0"/>
                    </a:cxn>
                    <a:cxn ang="0">
                      <a:pos x="connsiteX1" y="connsiteY1"/>
                    </a:cxn>
                  </a:cxnLst>
                  <a:rect l="l" t="t" r="r" b="b"/>
                  <a:pathLst>
                    <a:path w="12848" h="79679">
                      <a:moveTo>
                        <a:pt x="0" y="0"/>
                      </a:moveTo>
                      <a:lnTo>
                        <a:pt x="0" y="79679"/>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84" name="Freeform 42">
                  <a:extLst>
                    <a:ext uri="{FF2B5EF4-FFF2-40B4-BE49-F238E27FC236}">
                      <a16:creationId xmlns:a16="http://schemas.microsoft.com/office/drawing/2014/main" id="{B03C04A4-06DB-5B30-15CB-669EF55302DB}"/>
                    </a:ext>
                  </a:extLst>
                </p:cNvPr>
                <p:cNvSpPr/>
                <p:nvPr/>
              </p:nvSpPr>
              <p:spPr>
                <a:xfrm>
                  <a:off x="5117947" y="4124866"/>
                  <a:ext cx="79661" cy="12851"/>
                </a:xfrm>
                <a:custGeom>
                  <a:avLst/>
                  <a:gdLst>
                    <a:gd name="connsiteX0" fmla="*/ 79661 w 79661"/>
                    <a:gd name="connsiteY0" fmla="*/ 0 h 12851"/>
                    <a:gd name="connsiteX1" fmla="*/ 0 w 79661"/>
                    <a:gd name="connsiteY1" fmla="*/ 0 h 12851"/>
                  </a:gdLst>
                  <a:ahLst/>
                  <a:cxnLst>
                    <a:cxn ang="0">
                      <a:pos x="connsiteX0" y="connsiteY0"/>
                    </a:cxn>
                    <a:cxn ang="0">
                      <a:pos x="connsiteX1" y="connsiteY1"/>
                    </a:cxn>
                  </a:cxnLst>
                  <a:rect l="l" t="t" r="r" b="b"/>
                  <a:pathLst>
                    <a:path w="79661" h="12851">
                      <a:moveTo>
                        <a:pt x="79661"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4" name="Graphic 2">
                <a:extLst>
                  <a:ext uri="{FF2B5EF4-FFF2-40B4-BE49-F238E27FC236}">
                    <a16:creationId xmlns:a16="http://schemas.microsoft.com/office/drawing/2014/main" id="{ADF06D7E-DA7E-3DC4-0FDF-AAC3DBE363F0}"/>
                  </a:ext>
                </a:extLst>
              </p:cNvPr>
              <p:cNvGrpSpPr/>
              <p:nvPr/>
            </p:nvGrpSpPr>
            <p:grpSpPr>
              <a:xfrm>
                <a:off x="5274699" y="4110730"/>
                <a:ext cx="80945" cy="80964"/>
                <a:chOff x="5274699" y="4110730"/>
                <a:chExt cx="80945" cy="80964"/>
              </a:xfrm>
            </p:grpSpPr>
            <p:sp>
              <p:nvSpPr>
                <p:cNvPr id="181" name="Freeform 44">
                  <a:extLst>
                    <a:ext uri="{FF2B5EF4-FFF2-40B4-BE49-F238E27FC236}">
                      <a16:creationId xmlns:a16="http://schemas.microsoft.com/office/drawing/2014/main" id="{52B2863F-B0C4-F5CB-C7EB-887878F05AB2}"/>
                    </a:ext>
                  </a:extLst>
                </p:cNvPr>
                <p:cNvSpPr/>
                <p:nvPr/>
              </p:nvSpPr>
              <p:spPr>
                <a:xfrm>
                  <a:off x="5314530" y="411073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82" name="Freeform 45">
                  <a:extLst>
                    <a:ext uri="{FF2B5EF4-FFF2-40B4-BE49-F238E27FC236}">
                      <a16:creationId xmlns:a16="http://schemas.microsoft.com/office/drawing/2014/main" id="{BEE425B7-3F3F-BB98-64C5-6F0D5D7900CD}"/>
                    </a:ext>
                  </a:extLst>
                </p:cNvPr>
                <p:cNvSpPr/>
                <p:nvPr/>
              </p:nvSpPr>
              <p:spPr>
                <a:xfrm>
                  <a:off x="5274699" y="4150569"/>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5" name="Graphic 2">
                <a:extLst>
                  <a:ext uri="{FF2B5EF4-FFF2-40B4-BE49-F238E27FC236}">
                    <a16:creationId xmlns:a16="http://schemas.microsoft.com/office/drawing/2014/main" id="{49B116AB-A2D0-E245-9BB6-263CB9495877}"/>
                  </a:ext>
                </a:extLst>
              </p:cNvPr>
              <p:cNvGrpSpPr/>
              <p:nvPr/>
            </p:nvGrpSpPr>
            <p:grpSpPr>
              <a:xfrm>
                <a:off x="5378772" y="4122296"/>
                <a:ext cx="80945" cy="80964"/>
                <a:chOff x="5378772" y="4122296"/>
                <a:chExt cx="80945" cy="80964"/>
              </a:xfrm>
            </p:grpSpPr>
            <p:sp>
              <p:nvSpPr>
                <p:cNvPr id="179" name="Freeform 47">
                  <a:extLst>
                    <a:ext uri="{FF2B5EF4-FFF2-40B4-BE49-F238E27FC236}">
                      <a16:creationId xmlns:a16="http://schemas.microsoft.com/office/drawing/2014/main" id="{9C1A8A10-98C2-128C-16B4-9D31CBB8120B}"/>
                    </a:ext>
                  </a:extLst>
                </p:cNvPr>
                <p:cNvSpPr/>
                <p:nvPr/>
              </p:nvSpPr>
              <p:spPr>
                <a:xfrm>
                  <a:off x="5419888" y="412229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80" name="Freeform 48">
                  <a:extLst>
                    <a:ext uri="{FF2B5EF4-FFF2-40B4-BE49-F238E27FC236}">
                      <a16:creationId xmlns:a16="http://schemas.microsoft.com/office/drawing/2014/main" id="{F414E8AF-DA51-9A59-F6CF-14BC11B1449F}"/>
                    </a:ext>
                  </a:extLst>
                </p:cNvPr>
                <p:cNvSpPr/>
                <p:nvPr/>
              </p:nvSpPr>
              <p:spPr>
                <a:xfrm>
                  <a:off x="5378772" y="416342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6" name="Graphic 2">
                <a:extLst>
                  <a:ext uri="{FF2B5EF4-FFF2-40B4-BE49-F238E27FC236}">
                    <a16:creationId xmlns:a16="http://schemas.microsoft.com/office/drawing/2014/main" id="{C7178D4F-0999-6F18-BBCE-908D41B8C790}"/>
                  </a:ext>
                </a:extLst>
              </p:cNvPr>
              <p:cNvGrpSpPr/>
              <p:nvPr/>
            </p:nvGrpSpPr>
            <p:grpSpPr>
              <a:xfrm>
                <a:off x="5685853" y="4140288"/>
                <a:ext cx="80945" cy="80964"/>
                <a:chOff x="5685853" y="4140288"/>
                <a:chExt cx="80945" cy="80964"/>
              </a:xfrm>
            </p:grpSpPr>
            <p:sp>
              <p:nvSpPr>
                <p:cNvPr id="177" name="Freeform 50">
                  <a:extLst>
                    <a:ext uri="{FF2B5EF4-FFF2-40B4-BE49-F238E27FC236}">
                      <a16:creationId xmlns:a16="http://schemas.microsoft.com/office/drawing/2014/main" id="{BE831C0E-2A43-FEAF-04E7-A7C40D170B43}"/>
                    </a:ext>
                  </a:extLst>
                </p:cNvPr>
                <p:cNvSpPr/>
                <p:nvPr/>
              </p:nvSpPr>
              <p:spPr>
                <a:xfrm>
                  <a:off x="5725684" y="414028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78" name="Freeform 51">
                  <a:extLst>
                    <a:ext uri="{FF2B5EF4-FFF2-40B4-BE49-F238E27FC236}">
                      <a16:creationId xmlns:a16="http://schemas.microsoft.com/office/drawing/2014/main" id="{01DB7A40-84EF-F785-BDC2-CD88B3FEED41}"/>
                    </a:ext>
                  </a:extLst>
                </p:cNvPr>
                <p:cNvSpPr/>
                <p:nvPr/>
              </p:nvSpPr>
              <p:spPr>
                <a:xfrm>
                  <a:off x="5685853" y="4180128"/>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7" name="Graphic 2">
                <a:extLst>
                  <a:ext uri="{FF2B5EF4-FFF2-40B4-BE49-F238E27FC236}">
                    <a16:creationId xmlns:a16="http://schemas.microsoft.com/office/drawing/2014/main" id="{DE195789-4852-957B-7CEE-B22758789F22}"/>
                  </a:ext>
                </a:extLst>
              </p:cNvPr>
              <p:cNvGrpSpPr/>
              <p:nvPr/>
            </p:nvGrpSpPr>
            <p:grpSpPr>
              <a:xfrm>
                <a:off x="5719260" y="4151854"/>
                <a:ext cx="80945" cy="80964"/>
                <a:chOff x="5719260" y="4151854"/>
                <a:chExt cx="80945" cy="80964"/>
              </a:xfrm>
            </p:grpSpPr>
            <p:sp>
              <p:nvSpPr>
                <p:cNvPr id="175" name="Freeform 53">
                  <a:extLst>
                    <a:ext uri="{FF2B5EF4-FFF2-40B4-BE49-F238E27FC236}">
                      <a16:creationId xmlns:a16="http://schemas.microsoft.com/office/drawing/2014/main" id="{B1D2605B-92FF-CDF7-E9B2-5DB046888175}"/>
                    </a:ext>
                  </a:extLst>
                </p:cNvPr>
                <p:cNvSpPr/>
                <p:nvPr/>
              </p:nvSpPr>
              <p:spPr>
                <a:xfrm>
                  <a:off x="5760375" y="415185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76" name="Freeform 54">
                  <a:extLst>
                    <a:ext uri="{FF2B5EF4-FFF2-40B4-BE49-F238E27FC236}">
                      <a16:creationId xmlns:a16="http://schemas.microsoft.com/office/drawing/2014/main" id="{C888BB4D-D025-74EE-A4D4-87A3C550A528}"/>
                    </a:ext>
                  </a:extLst>
                </p:cNvPr>
                <p:cNvSpPr/>
                <p:nvPr/>
              </p:nvSpPr>
              <p:spPr>
                <a:xfrm>
                  <a:off x="5719260" y="4192979"/>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8" name="Graphic 2">
                <a:extLst>
                  <a:ext uri="{FF2B5EF4-FFF2-40B4-BE49-F238E27FC236}">
                    <a16:creationId xmlns:a16="http://schemas.microsoft.com/office/drawing/2014/main" id="{5A60C64C-CCEB-F2F3-D0B9-B416FA444B17}"/>
                  </a:ext>
                </a:extLst>
              </p:cNvPr>
              <p:cNvGrpSpPr/>
              <p:nvPr/>
            </p:nvGrpSpPr>
            <p:grpSpPr>
              <a:xfrm>
                <a:off x="5744957" y="4151854"/>
                <a:ext cx="80945" cy="80964"/>
                <a:chOff x="5744957" y="4151854"/>
                <a:chExt cx="80945" cy="80964"/>
              </a:xfrm>
            </p:grpSpPr>
            <p:sp>
              <p:nvSpPr>
                <p:cNvPr id="173" name="Freeform 56">
                  <a:extLst>
                    <a:ext uri="{FF2B5EF4-FFF2-40B4-BE49-F238E27FC236}">
                      <a16:creationId xmlns:a16="http://schemas.microsoft.com/office/drawing/2014/main" id="{094832E6-D92E-3EDC-730A-573F757D1532}"/>
                    </a:ext>
                  </a:extLst>
                </p:cNvPr>
                <p:cNvSpPr/>
                <p:nvPr/>
              </p:nvSpPr>
              <p:spPr>
                <a:xfrm>
                  <a:off x="5784787" y="415185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74" name="Freeform 57">
                  <a:extLst>
                    <a:ext uri="{FF2B5EF4-FFF2-40B4-BE49-F238E27FC236}">
                      <a16:creationId xmlns:a16="http://schemas.microsoft.com/office/drawing/2014/main" id="{92D882D0-7E65-E45C-5112-5974AE5B5D8C}"/>
                    </a:ext>
                  </a:extLst>
                </p:cNvPr>
                <p:cNvSpPr/>
                <p:nvPr/>
              </p:nvSpPr>
              <p:spPr>
                <a:xfrm>
                  <a:off x="5744957" y="4192979"/>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79" name="Graphic 2">
                <a:extLst>
                  <a:ext uri="{FF2B5EF4-FFF2-40B4-BE49-F238E27FC236}">
                    <a16:creationId xmlns:a16="http://schemas.microsoft.com/office/drawing/2014/main" id="{923939C0-241F-4939-6BF3-71BA2BE04AD0}"/>
                  </a:ext>
                </a:extLst>
              </p:cNvPr>
              <p:cNvGrpSpPr/>
              <p:nvPr/>
            </p:nvGrpSpPr>
            <p:grpSpPr>
              <a:xfrm>
                <a:off x="5773224" y="4160851"/>
                <a:ext cx="80945" cy="80964"/>
                <a:chOff x="5773224" y="4160851"/>
                <a:chExt cx="80945" cy="80964"/>
              </a:xfrm>
            </p:grpSpPr>
            <p:sp>
              <p:nvSpPr>
                <p:cNvPr id="171" name="Freeform 59">
                  <a:extLst>
                    <a:ext uri="{FF2B5EF4-FFF2-40B4-BE49-F238E27FC236}">
                      <a16:creationId xmlns:a16="http://schemas.microsoft.com/office/drawing/2014/main" id="{F19D31F9-B23E-B1FF-BF88-4D39B5986D2D}"/>
                    </a:ext>
                  </a:extLst>
                </p:cNvPr>
                <p:cNvSpPr/>
                <p:nvPr/>
              </p:nvSpPr>
              <p:spPr>
                <a:xfrm>
                  <a:off x="5813054" y="416085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72" name="Freeform 60">
                  <a:extLst>
                    <a:ext uri="{FF2B5EF4-FFF2-40B4-BE49-F238E27FC236}">
                      <a16:creationId xmlns:a16="http://schemas.microsoft.com/office/drawing/2014/main" id="{32AB4E95-EDCE-3C75-5EB4-E6FB1F589F01}"/>
                    </a:ext>
                  </a:extLst>
                </p:cNvPr>
                <p:cNvSpPr/>
                <p:nvPr/>
              </p:nvSpPr>
              <p:spPr>
                <a:xfrm>
                  <a:off x="5773224" y="420069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0" name="Graphic 2">
                <a:extLst>
                  <a:ext uri="{FF2B5EF4-FFF2-40B4-BE49-F238E27FC236}">
                    <a16:creationId xmlns:a16="http://schemas.microsoft.com/office/drawing/2014/main" id="{E1F86D7A-5365-0ABE-58F6-15831C3D5738}"/>
                  </a:ext>
                </a:extLst>
              </p:cNvPr>
              <p:cNvGrpSpPr/>
              <p:nvPr/>
            </p:nvGrpSpPr>
            <p:grpSpPr>
              <a:xfrm>
                <a:off x="5783502" y="4160851"/>
                <a:ext cx="80945" cy="80964"/>
                <a:chOff x="5783502" y="4160851"/>
                <a:chExt cx="80945" cy="80964"/>
              </a:xfrm>
            </p:grpSpPr>
            <p:sp>
              <p:nvSpPr>
                <p:cNvPr id="169" name="Freeform 62">
                  <a:extLst>
                    <a:ext uri="{FF2B5EF4-FFF2-40B4-BE49-F238E27FC236}">
                      <a16:creationId xmlns:a16="http://schemas.microsoft.com/office/drawing/2014/main" id="{8E12B796-1312-2A05-554A-9653ACC7B9AC}"/>
                    </a:ext>
                  </a:extLst>
                </p:cNvPr>
                <p:cNvSpPr/>
                <p:nvPr/>
              </p:nvSpPr>
              <p:spPr>
                <a:xfrm>
                  <a:off x="5823333" y="416085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70" name="Freeform 63">
                  <a:extLst>
                    <a:ext uri="{FF2B5EF4-FFF2-40B4-BE49-F238E27FC236}">
                      <a16:creationId xmlns:a16="http://schemas.microsoft.com/office/drawing/2014/main" id="{E6669C06-956D-EB8A-C4B5-B559112907CA}"/>
                    </a:ext>
                  </a:extLst>
                </p:cNvPr>
                <p:cNvSpPr/>
                <p:nvPr/>
              </p:nvSpPr>
              <p:spPr>
                <a:xfrm>
                  <a:off x="5783502" y="420069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1" name="Graphic 2">
                <a:extLst>
                  <a:ext uri="{FF2B5EF4-FFF2-40B4-BE49-F238E27FC236}">
                    <a16:creationId xmlns:a16="http://schemas.microsoft.com/office/drawing/2014/main" id="{D47103E9-1C7B-2ACA-1CE7-852A1A77CA28}"/>
                  </a:ext>
                </a:extLst>
              </p:cNvPr>
              <p:cNvGrpSpPr/>
              <p:nvPr/>
            </p:nvGrpSpPr>
            <p:grpSpPr>
              <a:xfrm>
                <a:off x="5841321" y="4160851"/>
                <a:ext cx="80945" cy="80964"/>
                <a:chOff x="5841321" y="4160851"/>
                <a:chExt cx="80945" cy="80964"/>
              </a:xfrm>
            </p:grpSpPr>
            <p:sp>
              <p:nvSpPr>
                <p:cNvPr id="167" name="Freeform 65">
                  <a:extLst>
                    <a:ext uri="{FF2B5EF4-FFF2-40B4-BE49-F238E27FC236}">
                      <a16:creationId xmlns:a16="http://schemas.microsoft.com/office/drawing/2014/main" id="{7C3E7270-5E72-FB8B-A297-382FD5E823D7}"/>
                    </a:ext>
                  </a:extLst>
                </p:cNvPr>
                <p:cNvSpPr/>
                <p:nvPr/>
              </p:nvSpPr>
              <p:spPr>
                <a:xfrm>
                  <a:off x="5881152" y="416085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68" name="Freeform 66">
                  <a:extLst>
                    <a:ext uri="{FF2B5EF4-FFF2-40B4-BE49-F238E27FC236}">
                      <a16:creationId xmlns:a16="http://schemas.microsoft.com/office/drawing/2014/main" id="{847EEFAF-FA25-414A-B097-8B67663A5DBA}"/>
                    </a:ext>
                  </a:extLst>
                </p:cNvPr>
                <p:cNvSpPr/>
                <p:nvPr/>
              </p:nvSpPr>
              <p:spPr>
                <a:xfrm>
                  <a:off x="5841321" y="420069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2" name="Graphic 2">
                <a:extLst>
                  <a:ext uri="{FF2B5EF4-FFF2-40B4-BE49-F238E27FC236}">
                    <a16:creationId xmlns:a16="http://schemas.microsoft.com/office/drawing/2014/main" id="{E25184EF-2270-D136-3CC1-0F9D8B6ED2A7}"/>
                  </a:ext>
                </a:extLst>
              </p:cNvPr>
              <p:cNvGrpSpPr/>
              <p:nvPr/>
            </p:nvGrpSpPr>
            <p:grpSpPr>
              <a:xfrm>
                <a:off x="6298730" y="4192979"/>
                <a:ext cx="80945" cy="80964"/>
                <a:chOff x="6298730" y="4192979"/>
                <a:chExt cx="80945" cy="80964"/>
              </a:xfrm>
            </p:grpSpPr>
            <p:sp>
              <p:nvSpPr>
                <p:cNvPr id="165" name="Freeform 68">
                  <a:extLst>
                    <a:ext uri="{FF2B5EF4-FFF2-40B4-BE49-F238E27FC236}">
                      <a16:creationId xmlns:a16="http://schemas.microsoft.com/office/drawing/2014/main" id="{50306128-6E3B-886E-3759-9A3387F74082}"/>
                    </a:ext>
                  </a:extLst>
                </p:cNvPr>
                <p:cNvSpPr/>
                <p:nvPr/>
              </p:nvSpPr>
              <p:spPr>
                <a:xfrm>
                  <a:off x="6338561" y="419297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66" name="Freeform 69">
                  <a:extLst>
                    <a:ext uri="{FF2B5EF4-FFF2-40B4-BE49-F238E27FC236}">
                      <a16:creationId xmlns:a16="http://schemas.microsoft.com/office/drawing/2014/main" id="{D7AA55B0-8A54-EA7F-C2D3-362DD5640B7B}"/>
                    </a:ext>
                  </a:extLst>
                </p:cNvPr>
                <p:cNvSpPr/>
                <p:nvPr/>
              </p:nvSpPr>
              <p:spPr>
                <a:xfrm>
                  <a:off x="6298730" y="423410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3" name="Graphic 2">
                <a:extLst>
                  <a:ext uri="{FF2B5EF4-FFF2-40B4-BE49-F238E27FC236}">
                    <a16:creationId xmlns:a16="http://schemas.microsoft.com/office/drawing/2014/main" id="{4C0E0873-D501-EE86-D778-F58A1316142A}"/>
                  </a:ext>
                </a:extLst>
              </p:cNvPr>
              <p:cNvGrpSpPr/>
              <p:nvPr/>
            </p:nvGrpSpPr>
            <p:grpSpPr>
              <a:xfrm>
                <a:off x="6348839" y="4226393"/>
                <a:ext cx="80945" cy="80964"/>
                <a:chOff x="6348839" y="4226393"/>
                <a:chExt cx="80945" cy="80964"/>
              </a:xfrm>
            </p:grpSpPr>
            <p:sp>
              <p:nvSpPr>
                <p:cNvPr id="163" name="Freeform 71">
                  <a:extLst>
                    <a:ext uri="{FF2B5EF4-FFF2-40B4-BE49-F238E27FC236}">
                      <a16:creationId xmlns:a16="http://schemas.microsoft.com/office/drawing/2014/main" id="{2A78FB71-3C83-232E-E4DC-F93423EFAAA4}"/>
                    </a:ext>
                  </a:extLst>
                </p:cNvPr>
                <p:cNvSpPr/>
                <p:nvPr/>
              </p:nvSpPr>
              <p:spPr>
                <a:xfrm>
                  <a:off x="6388670" y="422639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64" name="Freeform 72">
                  <a:extLst>
                    <a:ext uri="{FF2B5EF4-FFF2-40B4-BE49-F238E27FC236}">
                      <a16:creationId xmlns:a16="http://schemas.microsoft.com/office/drawing/2014/main" id="{C72D7CA8-73ED-F09F-FD47-B4A541CBDC4F}"/>
                    </a:ext>
                  </a:extLst>
                </p:cNvPr>
                <p:cNvSpPr/>
                <p:nvPr/>
              </p:nvSpPr>
              <p:spPr>
                <a:xfrm>
                  <a:off x="6348839" y="4267518"/>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4" name="Graphic 2">
                <a:extLst>
                  <a:ext uri="{FF2B5EF4-FFF2-40B4-BE49-F238E27FC236}">
                    <a16:creationId xmlns:a16="http://schemas.microsoft.com/office/drawing/2014/main" id="{A4DED620-E13E-8583-3602-470EE19C1ECF}"/>
                  </a:ext>
                </a:extLst>
              </p:cNvPr>
              <p:cNvGrpSpPr/>
              <p:nvPr/>
            </p:nvGrpSpPr>
            <p:grpSpPr>
              <a:xfrm>
                <a:off x="6393809" y="4250811"/>
                <a:ext cx="80945" cy="80964"/>
                <a:chOff x="6393809" y="4250811"/>
                <a:chExt cx="80945" cy="80964"/>
              </a:xfrm>
            </p:grpSpPr>
            <p:sp>
              <p:nvSpPr>
                <p:cNvPr id="161" name="Freeform 74">
                  <a:extLst>
                    <a:ext uri="{FF2B5EF4-FFF2-40B4-BE49-F238E27FC236}">
                      <a16:creationId xmlns:a16="http://schemas.microsoft.com/office/drawing/2014/main" id="{DA16CFD8-BA1D-3E07-FA47-4BDEE37E3F2F}"/>
                    </a:ext>
                  </a:extLst>
                </p:cNvPr>
                <p:cNvSpPr/>
                <p:nvPr/>
              </p:nvSpPr>
              <p:spPr>
                <a:xfrm>
                  <a:off x="6433640" y="425081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62" name="Freeform 75">
                  <a:extLst>
                    <a:ext uri="{FF2B5EF4-FFF2-40B4-BE49-F238E27FC236}">
                      <a16:creationId xmlns:a16="http://schemas.microsoft.com/office/drawing/2014/main" id="{041C5CDC-E251-C368-029C-72B41BF82771}"/>
                    </a:ext>
                  </a:extLst>
                </p:cNvPr>
                <p:cNvSpPr/>
                <p:nvPr/>
              </p:nvSpPr>
              <p:spPr>
                <a:xfrm>
                  <a:off x="6393809" y="429193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5" name="Graphic 2">
                <a:extLst>
                  <a:ext uri="{FF2B5EF4-FFF2-40B4-BE49-F238E27FC236}">
                    <a16:creationId xmlns:a16="http://schemas.microsoft.com/office/drawing/2014/main" id="{826D4B9B-9C8E-C053-C3D1-215096C2B608}"/>
                  </a:ext>
                </a:extLst>
              </p:cNvPr>
              <p:cNvGrpSpPr/>
              <p:nvPr/>
            </p:nvGrpSpPr>
            <p:grpSpPr>
              <a:xfrm>
                <a:off x="6419507" y="4250811"/>
                <a:ext cx="80945" cy="80964"/>
                <a:chOff x="6419507" y="4250811"/>
                <a:chExt cx="80945" cy="80964"/>
              </a:xfrm>
            </p:grpSpPr>
            <p:sp>
              <p:nvSpPr>
                <p:cNvPr id="159" name="Freeform 77">
                  <a:extLst>
                    <a:ext uri="{FF2B5EF4-FFF2-40B4-BE49-F238E27FC236}">
                      <a16:creationId xmlns:a16="http://schemas.microsoft.com/office/drawing/2014/main" id="{BEF122F5-C5E2-3C3B-C03B-7E623107D7B6}"/>
                    </a:ext>
                  </a:extLst>
                </p:cNvPr>
                <p:cNvSpPr/>
                <p:nvPr/>
              </p:nvSpPr>
              <p:spPr>
                <a:xfrm>
                  <a:off x="6459337" y="425081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60" name="Freeform 78">
                  <a:extLst>
                    <a:ext uri="{FF2B5EF4-FFF2-40B4-BE49-F238E27FC236}">
                      <a16:creationId xmlns:a16="http://schemas.microsoft.com/office/drawing/2014/main" id="{F55835A0-2B9F-2160-E961-C7AAB9C93FE9}"/>
                    </a:ext>
                  </a:extLst>
                </p:cNvPr>
                <p:cNvSpPr/>
                <p:nvPr/>
              </p:nvSpPr>
              <p:spPr>
                <a:xfrm>
                  <a:off x="6419507" y="429193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6" name="Graphic 2">
                <a:extLst>
                  <a:ext uri="{FF2B5EF4-FFF2-40B4-BE49-F238E27FC236}">
                    <a16:creationId xmlns:a16="http://schemas.microsoft.com/office/drawing/2014/main" id="{9A51D217-98A7-3F31-7640-CBCC021335E5}"/>
                  </a:ext>
                </a:extLst>
              </p:cNvPr>
              <p:cNvGrpSpPr/>
              <p:nvPr/>
            </p:nvGrpSpPr>
            <p:grpSpPr>
              <a:xfrm>
                <a:off x="6447773" y="4250811"/>
                <a:ext cx="80945" cy="80964"/>
                <a:chOff x="6447773" y="4250811"/>
                <a:chExt cx="80945" cy="80964"/>
              </a:xfrm>
            </p:grpSpPr>
            <p:sp>
              <p:nvSpPr>
                <p:cNvPr id="157" name="Freeform 80">
                  <a:extLst>
                    <a:ext uri="{FF2B5EF4-FFF2-40B4-BE49-F238E27FC236}">
                      <a16:creationId xmlns:a16="http://schemas.microsoft.com/office/drawing/2014/main" id="{2258E502-B7DD-168F-BD41-BED08E5ABA7F}"/>
                    </a:ext>
                  </a:extLst>
                </p:cNvPr>
                <p:cNvSpPr/>
                <p:nvPr/>
              </p:nvSpPr>
              <p:spPr>
                <a:xfrm>
                  <a:off x="6487604" y="425081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58" name="Freeform 81">
                  <a:extLst>
                    <a:ext uri="{FF2B5EF4-FFF2-40B4-BE49-F238E27FC236}">
                      <a16:creationId xmlns:a16="http://schemas.microsoft.com/office/drawing/2014/main" id="{5A148A1D-448A-1612-382B-0AB1B84F85E0}"/>
                    </a:ext>
                  </a:extLst>
                </p:cNvPr>
                <p:cNvSpPr/>
                <p:nvPr/>
              </p:nvSpPr>
              <p:spPr>
                <a:xfrm>
                  <a:off x="6447773" y="429193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7" name="Graphic 2">
                <a:extLst>
                  <a:ext uri="{FF2B5EF4-FFF2-40B4-BE49-F238E27FC236}">
                    <a16:creationId xmlns:a16="http://schemas.microsoft.com/office/drawing/2014/main" id="{F7DAD251-1950-D9F3-47A6-510B4E17A15A}"/>
                  </a:ext>
                </a:extLst>
              </p:cNvPr>
              <p:cNvGrpSpPr/>
              <p:nvPr/>
            </p:nvGrpSpPr>
            <p:grpSpPr>
              <a:xfrm>
                <a:off x="6458052" y="4250811"/>
                <a:ext cx="80945" cy="80964"/>
                <a:chOff x="6458052" y="4250811"/>
                <a:chExt cx="80945" cy="80964"/>
              </a:xfrm>
            </p:grpSpPr>
            <p:sp>
              <p:nvSpPr>
                <p:cNvPr id="155" name="Freeform 83">
                  <a:extLst>
                    <a:ext uri="{FF2B5EF4-FFF2-40B4-BE49-F238E27FC236}">
                      <a16:creationId xmlns:a16="http://schemas.microsoft.com/office/drawing/2014/main" id="{36DFFB4B-19C4-CEAF-333A-FB52D22FC8D6}"/>
                    </a:ext>
                  </a:extLst>
                </p:cNvPr>
                <p:cNvSpPr/>
                <p:nvPr/>
              </p:nvSpPr>
              <p:spPr>
                <a:xfrm>
                  <a:off x="6497883" y="425081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56" name="Freeform 84">
                  <a:extLst>
                    <a:ext uri="{FF2B5EF4-FFF2-40B4-BE49-F238E27FC236}">
                      <a16:creationId xmlns:a16="http://schemas.microsoft.com/office/drawing/2014/main" id="{B92F57E7-1576-7D52-D06C-5B048BB11AF9}"/>
                    </a:ext>
                  </a:extLst>
                </p:cNvPr>
                <p:cNvSpPr/>
                <p:nvPr/>
              </p:nvSpPr>
              <p:spPr>
                <a:xfrm>
                  <a:off x="6458052" y="429193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8" name="Graphic 2">
                <a:extLst>
                  <a:ext uri="{FF2B5EF4-FFF2-40B4-BE49-F238E27FC236}">
                    <a16:creationId xmlns:a16="http://schemas.microsoft.com/office/drawing/2014/main" id="{D69237C5-69E5-DA65-CB2D-522CE786DCD9}"/>
                  </a:ext>
                </a:extLst>
              </p:cNvPr>
              <p:cNvGrpSpPr/>
              <p:nvPr/>
            </p:nvGrpSpPr>
            <p:grpSpPr>
              <a:xfrm>
                <a:off x="6464477" y="4250811"/>
                <a:ext cx="80945" cy="80964"/>
                <a:chOff x="6464477" y="4250811"/>
                <a:chExt cx="80945" cy="80964"/>
              </a:xfrm>
            </p:grpSpPr>
            <p:sp>
              <p:nvSpPr>
                <p:cNvPr id="153" name="Freeform 86">
                  <a:extLst>
                    <a:ext uri="{FF2B5EF4-FFF2-40B4-BE49-F238E27FC236}">
                      <a16:creationId xmlns:a16="http://schemas.microsoft.com/office/drawing/2014/main" id="{EA61E80A-F20C-7036-98E3-D59CE3C068A0}"/>
                    </a:ext>
                  </a:extLst>
                </p:cNvPr>
                <p:cNvSpPr/>
                <p:nvPr/>
              </p:nvSpPr>
              <p:spPr>
                <a:xfrm>
                  <a:off x="6505592" y="425081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54" name="Freeform 87">
                  <a:extLst>
                    <a:ext uri="{FF2B5EF4-FFF2-40B4-BE49-F238E27FC236}">
                      <a16:creationId xmlns:a16="http://schemas.microsoft.com/office/drawing/2014/main" id="{846DD0D3-0FBF-4DF3-B611-148707E96887}"/>
                    </a:ext>
                  </a:extLst>
                </p:cNvPr>
                <p:cNvSpPr/>
                <p:nvPr/>
              </p:nvSpPr>
              <p:spPr>
                <a:xfrm>
                  <a:off x="6464477" y="429193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89" name="Graphic 2">
                <a:extLst>
                  <a:ext uri="{FF2B5EF4-FFF2-40B4-BE49-F238E27FC236}">
                    <a16:creationId xmlns:a16="http://schemas.microsoft.com/office/drawing/2014/main" id="{A038335A-B5BE-46C8-1408-37D669EE5399}"/>
                  </a:ext>
                </a:extLst>
              </p:cNvPr>
              <p:cNvGrpSpPr/>
              <p:nvPr/>
            </p:nvGrpSpPr>
            <p:grpSpPr>
              <a:xfrm>
                <a:off x="6577544" y="4264948"/>
                <a:ext cx="80945" cy="80964"/>
                <a:chOff x="6577544" y="4264948"/>
                <a:chExt cx="80945" cy="80964"/>
              </a:xfrm>
            </p:grpSpPr>
            <p:sp>
              <p:nvSpPr>
                <p:cNvPr id="151" name="Freeform 89">
                  <a:extLst>
                    <a:ext uri="{FF2B5EF4-FFF2-40B4-BE49-F238E27FC236}">
                      <a16:creationId xmlns:a16="http://schemas.microsoft.com/office/drawing/2014/main" id="{EA38182A-4519-2030-6C77-4C48159FFB37}"/>
                    </a:ext>
                  </a:extLst>
                </p:cNvPr>
                <p:cNvSpPr/>
                <p:nvPr/>
              </p:nvSpPr>
              <p:spPr>
                <a:xfrm>
                  <a:off x="6618659" y="426494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52" name="Freeform 90">
                  <a:extLst>
                    <a:ext uri="{FF2B5EF4-FFF2-40B4-BE49-F238E27FC236}">
                      <a16:creationId xmlns:a16="http://schemas.microsoft.com/office/drawing/2014/main" id="{9D6E0BB4-10EF-5F8D-417E-89983697B260}"/>
                    </a:ext>
                  </a:extLst>
                </p:cNvPr>
                <p:cNvSpPr/>
                <p:nvPr/>
              </p:nvSpPr>
              <p:spPr>
                <a:xfrm>
                  <a:off x="6577544" y="430607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0" name="Graphic 2">
                <a:extLst>
                  <a:ext uri="{FF2B5EF4-FFF2-40B4-BE49-F238E27FC236}">
                    <a16:creationId xmlns:a16="http://schemas.microsoft.com/office/drawing/2014/main" id="{CB16C631-9E39-FF81-2706-C62CE189AEDA}"/>
                  </a:ext>
                </a:extLst>
              </p:cNvPr>
              <p:cNvGrpSpPr/>
              <p:nvPr/>
            </p:nvGrpSpPr>
            <p:grpSpPr>
              <a:xfrm>
                <a:off x="6998977" y="4331776"/>
                <a:ext cx="80945" cy="80964"/>
                <a:chOff x="6998977" y="4331776"/>
                <a:chExt cx="80945" cy="80964"/>
              </a:xfrm>
            </p:grpSpPr>
            <p:sp>
              <p:nvSpPr>
                <p:cNvPr id="149" name="Freeform 92">
                  <a:extLst>
                    <a:ext uri="{FF2B5EF4-FFF2-40B4-BE49-F238E27FC236}">
                      <a16:creationId xmlns:a16="http://schemas.microsoft.com/office/drawing/2014/main" id="{3BA65B50-BCB5-A06F-7283-2584CF1429B2}"/>
                    </a:ext>
                  </a:extLst>
                </p:cNvPr>
                <p:cNvSpPr/>
                <p:nvPr/>
              </p:nvSpPr>
              <p:spPr>
                <a:xfrm>
                  <a:off x="7040092" y="433177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50" name="Freeform 93">
                  <a:extLst>
                    <a:ext uri="{FF2B5EF4-FFF2-40B4-BE49-F238E27FC236}">
                      <a16:creationId xmlns:a16="http://schemas.microsoft.com/office/drawing/2014/main" id="{540DBC84-0097-BCAB-14F9-1250224C3245}"/>
                    </a:ext>
                  </a:extLst>
                </p:cNvPr>
                <p:cNvSpPr/>
                <p:nvPr/>
              </p:nvSpPr>
              <p:spPr>
                <a:xfrm>
                  <a:off x="6998977" y="437161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1" name="Graphic 2">
                <a:extLst>
                  <a:ext uri="{FF2B5EF4-FFF2-40B4-BE49-F238E27FC236}">
                    <a16:creationId xmlns:a16="http://schemas.microsoft.com/office/drawing/2014/main" id="{356C5D04-3AC4-BAA5-F3DD-2B27319BAFAD}"/>
                  </a:ext>
                </a:extLst>
              </p:cNvPr>
              <p:cNvGrpSpPr/>
              <p:nvPr/>
            </p:nvGrpSpPr>
            <p:grpSpPr>
              <a:xfrm>
                <a:off x="7032383" y="4390893"/>
                <a:ext cx="80945" cy="79679"/>
                <a:chOff x="7032383" y="4390893"/>
                <a:chExt cx="80945" cy="79679"/>
              </a:xfrm>
            </p:grpSpPr>
            <p:sp>
              <p:nvSpPr>
                <p:cNvPr id="147" name="Freeform 111">
                  <a:extLst>
                    <a:ext uri="{FF2B5EF4-FFF2-40B4-BE49-F238E27FC236}">
                      <a16:creationId xmlns:a16="http://schemas.microsoft.com/office/drawing/2014/main" id="{5592092C-4FB4-2696-C104-C64062F9EBBB}"/>
                    </a:ext>
                  </a:extLst>
                </p:cNvPr>
                <p:cNvSpPr/>
                <p:nvPr/>
              </p:nvSpPr>
              <p:spPr>
                <a:xfrm>
                  <a:off x="7072214" y="4390893"/>
                  <a:ext cx="12848" cy="79679"/>
                </a:xfrm>
                <a:custGeom>
                  <a:avLst/>
                  <a:gdLst>
                    <a:gd name="connsiteX0" fmla="*/ 0 w 12848"/>
                    <a:gd name="connsiteY0" fmla="*/ 0 h 79679"/>
                    <a:gd name="connsiteX1" fmla="*/ 0 w 12848"/>
                    <a:gd name="connsiteY1" fmla="*/ 79680 h 79679"/>
                  </a:gdLst>
                  <a:ahLst/>
                  <a:cxnLst>
                    <a:cxn ang="0">
                      <a:pos x="connsiteX0" y="connsiteY0"/>
                    </a:cxn>
                    <a:cxn ang="0">
                      <a:pos x="connsiteX1" y="connsiteY1"/>
                    </a:cxn>
                  </a:cxnLst>
                  <a:rect l="l" t="t" r="r" b="b"/>
                  <a:pathLst>
                    <a:path w="12848" h="79679">
                      <a:moveTo>
                        <a:pt x="0" y="0"/>
                      </a:moveTo>
                      <a:lnTo>
                        <a:pt x="0" y="7968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48" name="Freeform 112">
                  <a:extLst>
                    <a:ext uri="{FF2B5EF4-FFF2-40B4-BE49-F238E27FC236}">
                      <a16:creationId xmlns:a16="http://schemas.microsoft.com/office/drawing/2014/main" id="{EEEAE2F7-BC73-42A1-0D56-C6E23602F7D2}"/>
                    </a:ext>
                  </a:extLst>
                </p:cNvPr>
                <p:cNvSpPr/>
                <p:nvPr/>
              </p:nvSpPr>
              <p:spPr>
                <a:xfrm>
                  <a:off x="7032383" y="443073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2" name="Graphic 2">
                <a:extLst>
                  <a:ext uri="{FF2B5EF4-FFF2-40B4-BE49-F238E27FC236}">
                    <a16:creationId xmlns:a16="http://schemas.microsoft.com/office/drawing/2014/main" id="{9C714275-0524-F3BC-7237-9E86571B345F}"/>
                  </a:ext>
                </a:extLst>
              </p:cNvPr>
              <p:cNvGrpSpPr/>
              <p:nvPr/>
            </p:nvGrpSpPr>
            <p:grpSpPr>
              <a:xfrm>
                <a:off x="7119754" y="4390893"/>
                <a:ext cx="80945" cy="79679"/>
                <a:chOff x="7119754" y="4390893"/>
                <a:chExt cx="80945" cy="79679"/>
              </a:xfrm>
            </p:grpSpPr>
            <p:sp>
              <p:nvSpPr>
                <p:cNvPr id="145" name="Freeform 114">
                  <a:extLst>
                    <a:ext uri="{FF2B5EF4-FFF2-40B4-BE49-F238E27FC236}">
                      <a16:creationId xmlns:a16="http://schemas.microsoft.com/office/drawing/2014/main" id="{6D212786-9865-1A6C-90A9-B9115652F528}"/>
                    </a:ext>
                  </a:extLst>
                </p:cNvPr>
                <p:cNvSpPr/>
                <p:nvPr/>
              </p:nvSpPr>
              <p:spPr>
                <a:xfrm>
                  <a:off x="7160869" y="4390893"/>
                  <a:ext cx="12848" cy="79679"/>
                </a:xfrm>
                <a:custGeom>
                  <a:avLst/>
                  <a:gdLst>
                    <a:gd name="connsiteX0" fmla="*/ 0 w 12848"/>
                    <a:gd name="connsiteY0" fmla="*/ 0 h 79679"/>
                    <a:gd name="connsiteX1" fmla="*/ 0 w 12848"/>
                    <a:gd name="connsiteY1" fmla="*/ 79680 h 79679"/>
                  </a:gdLst>
                  <a:ahLst/>
                  <a:cxnLst>
                    <a:cxn ang="0">
                      <a:pos x="connsiteX0" y="connsiteY0"/>
                    </a:cxn>
                    <a:cxn ang="0">
                      <a:pos x="connsiteX1" y="connsiteY1"/>
                    </a:cxn>
                  </a:cxnLst>
                  <a:rect l="l" t="t" r="r" b="b"/>
                  <a:pathLst>
                    <a:path w="12848" h="79679">
                      <a:moveTo>
                        <a:pt x="0" y="0"/>
                      </a:moveTo>
                      <a:lnTo>
                        <a:pt x="0" y="7968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46" name="Freeform 115">
                  <a:extLst>
                    <a:ext uri="{FF2B5EF4-FFF2-40B4-BE49-F238E27FC236}">
                      <a16:creationId xmlns:a16="http://schemas.microsoft.com/office/drawing/2014/main" id="{E0B3EB15-0229-6C99-3B02-818B9C7BDBC6}"/>
                    </a:ext>
                  </a:extLst>
                </p:cNvPr>
                <p:cNvSpPr/>
                <p:nvPr/>
              </p:nvSpPr>
              <p:spPr>
                <a:xfrm>
                  <a:off x="7119754" y="443073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3" name="Graphic 2">
                <a:extLst>
                  <a:ext uri="{FF2B5EF4-FFF2-40B4-BE49-F238E27FC236}">
                    <a16:creationId xmlns:a16="http://schemas.microsoft.com/office/drawing/2014/main" id="{DD864E86-90A4-4A1E-25CB-31B7653A17A3}"/>
                  </a:ext>
                </a:extLst>
              </p:cNvPr>
              <p:cNvGrpSpPr/>
              <p:nvPr/>
            </p:nvGrpSpPr>
            <p:grpSpPr>
              <a:xfrm>
                <a:off x="7601575" y="4390893"/>
                <a:ext cx="80945" cy="79679"/>
                <a:chOff x="7601575" y="4390893"/>
                <a:chExt cx="80945" cy="79679"/>
              </a:xfrm>
            </p:grpSpPr>
            <p:sp>
              <p:nvSpPr>
                <p:cNvPr id="143" name="Freeform 117">
                  <a:extLst>
                    <a:ext uri="{FF2B5EF4-FFF2-40B4-BE49-F238E27FC236}">
                      <a16:creationId xmlns:a16="http://schemas.microsoft.com/office/drawing/2014/main" id="{3B4667A9-6D3C-14AE-6DA1-AF22E61CFF78}"/>
                    </a:ext>
                  </a:extLst>
                </p:cNvPr>
                <p:cNvSpPr/>
                <p:nvPr/>
              </p:nvSpPr>
              <p:spPr>
                <a:xfrm>
                  <a:off x="7642690" y="4390893"/>
                  <a:ext cx="12848" cy="79679"/>
                </a:xfrm>
                <a:custGeom>
                  <a:avLst/>
                  <a:gdLst>
                    <a:gd name="connsiteX0" fmla="*/ 0 w 12848"/>
                    <a:gd name="connsiteY0" fmla="*/ 0 h 79679"/>
                    <a:gd name="connsiteX1" fmla="*/ 0 w 12848"/>
                    <a:gd name="connsiteY1" fmla="*/ 79680 h 79679"/>
                  </a:gdLst>
                  <a:ahLst/>
                  <a:cxnLst>
                    <a:cxn ang="0">
                      <a:pos x="connsiteX0" y="connsiteY0"/>
                    </a:cxn>
                    <a:cxn ang="0">
                      <a:pos x="connsiteX1" y="connsiteY1"/>
                    </a:cxn>
                  </a:cxnLst>
                  <a:rect l="l" t="t" r="r" b="b"/>
                  <a:pathLst>
                    <a:path w="12848" h="79679">
                      <a:moveTo>
                        <a:pt x="0" y="0"/>
                      </a:moveTo>
                      <a:lnTo>
                        <a:pt x="0" y="7968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44" name="Freeform 118">
                  <a:extLst>
                    <a:ext uri="{FF2B5EF4-FFF2-40B4-BE49-F238E27FC236}">
                      <a16:creationId xmlns:a16="http://schemas.microsoft.com/office/drawing/2014/main" id="{BBAB48E6-0640-5AF7-6338-C9281DBDD150}"/>
                    </a:ext>
                  </a:extLst>
                </p:cNvPr>
                <p:cNvSpPr/>
                <p:nvPr/>
              </p:nvSpPr>
              <p:spPr>
                <a:xfrm>
                  <a:off x="7601575" y="443073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4" name="Graphic 2">
                <a:extLst>
                  <a:ext uri="{FF2B5EF4-FFF2-40B4-BE49-F238E27FC236}">
                    <a16:creationId xmlns:a16="http://schemas.microsoft.com/office/drawing/2014/main" id="{FB2806CA-023E-5A6A-0634-85FEA3237205}"/>
                  </a:ext>
                </a:extLst>
              </p:cNvPr>
              <p:cNvGrpSpPr/>
              <p:nvPr/>
            </p:nvGrpSpPr>
            <p:grpSpPr>
              <a:xfrm>
                <a:off x="7611854" y="4390893"/>
                <a:ext cx="80945" cy="79679"/>
                <a:chOff x="7611854" y="4390893"/>
                <a:chExt cx="80945" cy="79679"/>
              </a:xfrm>
            </p:grpSpPr>
            <p:sp>
              <p:nvSpPr>
                <p:cNvPr id="141" name="Freeform 120">
                  <a:extLst>
                    <a:ext uri="{FF2B5EF4-FFF2-40B4-BE49-F238E27FC236}">
                      <a16:creationId xmlns:a16="http://schemas.microsoft.com/office/drawing/2014/main" id="{6CBAFEAF-B1A5-7AAF-68F7-4E9C7C965AAE}"/>
                    </a:ext>
                  </a:extLst>
                </p:cNvPr>
                <p:cNvSpPr/>
                <p:nvPr/>
              </p:nvSpPr>
              <p:spPr>
                <a:xfrm>
                  <a:off x="7651684" y="4390893"/>
                  <a:ext cx="12848" cy="79679"/>
                </a:xfrm>
                <a:custGeom>
                  <a:avLst/>
                  <a:gdLst>
                    <a:gd name="connsiteX0" fmla="*/ 0 w 12848"/>
                    <a:gd name="connsiteY0" fmla="*/ 0 h 79679"/>
                    <a:gd name="connsiteX1" fmla="*/ 0 w 12848"/>
                    <a:gd name="connsiteY1" fmla="*/ 79680 h 79679"/>
                  </a:gdLst>
                  <a:ahLst/>
                  <a:cxnLst>
                    <a:cxn ang="0">
                      <a:pos x="connsiteX0" y="connsiteY0"/>
                    </a:cxn>
                    <a:cxn ang="0">
                      <a:pos x="connsiteX1" y="connsiteY1"/>
                    </a:cxn>
                  </a:cxnLst>
                  <a:rect l="l" t="t" r="r" b="b"/>
                  <a:pathLst>
                    <a:path w="12848" h="79679">
                      <a:moveTo>
                        <a:pt x="0" y="0"/>
                      </a:moveTo>
                      <a:lnTo>
                        <a:pt x="0" y="7968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42" name="Freeform 121">
                  <a:extLst>
                    <a:ext uri="{FF2B5EF4-FFF2-40B4-BE49-F238E27FC236}">
                      <a16:creationId xmlns:a16="http://schemas.microsoft.com/office/drawing/2014/main" id="{6F9496D0-BC5F-B789-BD5D-82208F7A73EC}"/>
                    </a:ext>
                  </a:extLst>
                </p:cNvPr>
                <p:cNvSpPr/>
                <p:nvPr/>
              </p:nvSpPr>
              <p:spPr>
                <a:xfrm>
                  <a:off x="7611854" y="443073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5" name="Graphic 2">
                <a:extLst>
                  <a:ext uri="{FF2B5EF4-FFF2-40B4-BE49-F238E27FC236}">
                    <a16:creationId xmlns:a16="http://schemas.microsoft.com/office/drawing/2014/main" id="{96086875-E69A-D0AC-0527-41EF94529661}"/>
                  </a:ext>
                </a:extLst>
              </p:cNvPr>
              <p:cNvGrpSpPr/>
              <p:nvPr/>
            </p:nvGrpSpPr>
            <p:grpSpPr>
              <a:xfrm>
                <a:off x="7620848" y="4390893"/>
                <a:ext cx="80945" cy="79679"/>
                <a:chOff x="7620848" y="4390893"/>
                <a:chExt cx="80945" cy="79679"/>
              </a:xfrm>
            </p:grpSpPr>
            <p:sp>
              <p:nvSpPr>
                <p:cNvPr id="139" name="Freeform 126">
                  <a:extLst>
                    <a:ext uri="{FF2B5EF4-FFF2-40B4-BE49-F238E27FC236}">
                      <a16:creationId xmlns:a16="http://schemas.microsoft.com/office/drawing/2014/main" id="{51B1240D-9195-6F5C-3BBF-162DC7C027C1}"/>
                    </a:ext>
                  </a:extLst>
                </p:cNvPr>
                <p:cNvSpPr/>
                <p:nvPr/>
              </p:nvSpPr>
              <p:spPr>
                <a:xfrm>
                  <a:off x="7660678" y="4390893"/>
                  <a:ext cx="12848" cy="79679"/>
                </a:xfrm>
                <a:custGeom>
                  <a:avLst/>
                  <a:gdLst>
                    <a:gd name="connsiteX0" fmla="*/ 0 w 12848"/>
                    <a:gd name="connsiteY0" fmla="*/ 0 h 79679"/>
                    <a:gd name="connsiteX1" fmla="*/ 0 w 12848"/>
                    <a:gd name="connsiteY1" fmla="*/ 79680 h 79679"/>
                  </a:gdLst>
                  <a:ahLst/>
                  <a:cxnLst>
                    <a:cxn ang="0">
                      <a:pos x="connsiteX0" y="connsiteY0"/>
                    </a:cxn>
                    <a:cxn ang="0">
                      <a:pos x="connsiteX1" y="connsiteY1"/>
                    </a:cxn>
                  </a:cxnLst>
                  <a:rect l="l" t="t" r="r" b="b"/>
                  <a:pathLst>
                    <a:path w="12848" h="79679">
                      <a:moveTo>
                        <a:pt x="0" y="0"/>
                      </a:moveTo>
                      <a:lnTo>
                        <a:pt x="0" y="7968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40" name="Freeform 127">
                  <a:extLst>
                    <a:ext uri="{FF2B5EF4-FFF2-40B4-BE49-F238E27FC236}">
                      <a16:creationId xmlns:a16="http://schemas.microsoft.com/office/drawing/2014/main" id="{BAE822F5-FE3C-5AC2-B027-3ABDD2C86994}"/>
                    </a:ext>
                  </a:extLst>
                </p:cNvPr>
                <p:cNvSpPr/>
                <p:nvPr/>
              </p:nvSpPr>
              <p:spPr>
                <a:xfrm>
                  <a:off x="7620848" y="443073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6" name="Graphic 2">
                <a:extLst>
                  <a:ext uri="{FF2B5EF4-FFF2-40B4-BE49-F238E27FC236}">
                    <a16:creationId xmlns:a16="http://schemas.microsoft.com/office/drawing/2014/main" id="{D5E292DC-A49B-BA0F-2A9A-E1B9CB34C2C4}"/>
                  </a:ext>
                </a:extLst>
              </p:cNvPr>
              <p:cNvGrpSpPr/>
              <p:nvPr/>
            </p:nvGrpSpPr>
            <p:grpSpPr>
              <a:xfrm>
                <a:off x="7629842" y="4390893"/>
                <a:ext cx="80945" cy="79679"/>
                <a:chOff x="7629842" y="4390893"/>
                <a:chExt cx="80945" cy="79679"/>
              </a:xfrm>
            </p:grpSpPr>
            <p:sp>
              <p:nvSpPr>
                <p:cNvPr id="137" name="Freeform 129">
                  <a:extLst>
                    <a:ext uri="{FF2B5EF4-FFF2-40B4-BE49-F238E27FC236}">
                      <a16:creationId xmlns:a16="http://schemas.microsoft.com/office/drawing/2014/main" id="{41F7778C-217E-852E-82AD-54C6DFAB9D99}"/>
                    </a:ext>
                  </a:extLst>
                </p:cNvPr>
                <p:cNvSpPr/>
                <p:nvPr/>
              </p:nvSpPr>
              <p:spPr>
                <a:xfrm>
                  <a:off x="7670957" y="4390893"/>
                  <a:ext cx="12848" cy="79679"/>
                </a:xfrm>
                <a:custGeom>
                  <a:avLst/>
                  <a:gdLst>
                    <a:gd name="connsiteX0" fmla="*/ 0 w 12848"/>
                    <a:gd name="connsiteY0" fmla="*/ 0 h 79679"/>
                    <a:gd name="connsiteX1" fmla="*/ 0 w 12848"/>
                    <a:gd name="connsiteY1" fmla="*/ 79680 h 79679"/>
                  </a:gdLst>
                  <a:ahLst/>
                  <a:cxnLst>
                    <a:cxn ang="0">
                      <a:pos x="connsiteX0" y="connsiteY0"/>
                    </a:cxn>
                    <a:cxn ang="0">
                      <a:pos x="connsiteX1" y="connsiteY1"/>
                    </a:cxn>
                  </a:cxnLst>
                  <a:rect l="l" t="t" r="r" b="b"/>
                  <a:pathLst>
                    <a:path w="12848" h="79679">
                      <a:moveTo>
                        <a:pt x="0" y="0"/>
                      </a:moveTo>
                      <a:lnTo>
                        <a:pt x="0" y="7968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38" name="Freeform 130">
                  <a:extLst>
                    <a:ext uri="{FF2B5EF4-FFF2-40B4-BE49-F238E27FC236}">
                      <a16:creationId xmlns:a16="http://schemas.microsoft.com/office/drawing/2014/main" id="{05DBC5D5-7D69-1DC7-E1A7-1E07091B20B5}"/>
                    </a:ext>
                  </a:extLst>
                </p:cNvPr>
                <p:cNvSpPr/>
                <p:nvPr/>
              </p:nvSpPr>
              <p:spPr>
                <a:xfrm>
                  <a:off x="7629842" y="443073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7" name="Graphic 2">
                <a:extLst>
                  <a:ext uri="{FF2B5EF4-FFF2-40B4-BE49-F238E27FC236}">
                    <a16:creationId xmlns:a16="http://schemas.microsoft.com/office/drawing/2014/main" id="{42C801A4-6B3B-0A85-3C4A-74C6146EE3E3}"/>
                  </a:ext>
                </a:extLst>
              </p:cNvPr>
              <p:cNvGrpSpPr/>
              <p:nvPr/>
            </p:nvGrpSpPr>
            <p:grpSpPr>
              <a:xfrm>
                <a:off x="7640121" y="4390893"/>
                <a:ext cx="80945" cy="79679"/>
                <a:chOff x="7640121" y="4390893"/>
                <a:chExt cx="80945" cy="79679"/>
              </a:xfrm>
            </p:grpSpPr>
            <p:sp>
              <p:nvSpPr>
                <p:cNvPr id="135" name="Freeform 132">
                  <a:extLst>
                    <a:ext uri="{FF2B5EF4-FFF2-40B4-BE49-F238E27FC236}">
                      <a16:creationId xmlns:a16="http://schemas.microsoft.com/office/drawing/2014/main" id="{F5D3317F-6A48-9228-2F95-68C364D042C0}"/>
                    </a:ext>
                  </a:extLst>
                </p:cNvPr>
                <p:cNvSpPr/>
                <p:nvPr/>
              </p:nvSpPr>
              <p:spPr>
                <a:xfrm>
                  <a:off x="7679951" y="4390893"/>
                  <a:ext cx="12848" cy="79679"/>
                </a:xfrm>
                <a:custGeom>
                  <a:avLst/>
                  <a:gdLst>
                    <a:gd name="connsiteX0" fmla="*/ 0 w 12848"/>
                    <a:gd name="connsiteY0" fmla="*/ 0 h 79679"/>
                    <a:gd name="connsiteX1" fmla="*/ 0 w 12848"/>
                    <a:gd name="connsiteY1" fmla="*/ 79680 h 79679"/>
                  </a:gdLst>
                  <a:ahLst/>
                  <a:cxnLst>
                    <a:cxn ang="0">
                      <a:pos x="connsiteX0" y="connsiteY0"/>
                    </a:cxn>
                    <a:cxn ang="0">
                      <a:pos x="connsiteX1" y="connsiteY1"/>
                    </a:cxn>
                  </a:cxnLst>
                  <a:rect l="l" t="t" r="r" b="b"/>
                  <a:pathLst>
                    <a:path w="12848" h="79679">
                      <a:moveTo>
                        <a:pt x="0" y="0"/>
                      </a:moveTo>
                      <a:lnTo>
                        <a:pt x="0" y="7968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36" name="Freeform 133">
                  <a:extLst>
                    <a:ext uri="{FF2B5EF4-FFF2-40B4-BE49-F238E27FC236}">
                      <a16:creationId xmlns:a16="http://schemas.microsoft.com/office/drawing/2014/main" id="{960C4408-1A35-184F-5934-65E938183F3D}"/>
                    </a:ext>
                  </a:extLst>
                </p:cNvPr>
                <p:cNvSpPr/>
                <p:nvPr/>
              </p:nvSpPr>
              <p:spPr>
                <a:xfrm>
                  <a:off x="7640121" y="443073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8" name="Graphic 2">
                <a:extLst>
                  <a:ext uri="{FF2B5EF4-FFF2-40B4-BE49-F238E27FC236}">
                    <a16:creationId xmlns:a16="http://schemas.microsoft.com/office/drawing/2014/main" id="{4B313796-8818-0C85-BB30-25419EEF2DBF}"/>
                  </a:ext>
                </a:extLst>
              </p:cNvPr>
              <p:cNvGrpSpPr/>
              <p:nvPr/>
            </p:nvGrpSpPr>
            <p:grpSpPr>
              <a:xfrm>
                <a:off x="7672242" y="4394749"/>
                <a:ext cx="80945" cy="80964"/>
                <a:chOff x="7672242" y="4394749"/>
                <a:chExt cx="80945" cy="80964"/>
              </a:xfrm>
            </p:grpSpPr>
            <p:sp>
              <p:nvSpPr>
                <p:cNvPr id="133" name="Freeform 135">
                  <a:extLst>
                    <a:ext uri="{FF2B5EF4-FFF2-40B4-BE49-F238E27FC236}">
                      <a16:creationId xmlns:a16="http://schemas.microsoft.com/office/drawing/2014/main" id="{30D587DD-EA54-B57F-8107-6E9991D91AE3}"/>
                    </a:ext>
                  </a:extLst>
                </p:cNvPr>
                <p:cNvSpPr/>
                <p:nvPr/>
              </p:nvSpPr>
              <p:spPr>
                <a:xfrm>
                  <a:off x="7713357" y="439474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34" name="Freeform 136">
                  <a:extLst>
                    <a:ext uri="{FF2B5EF4-FFF2-40B4-BE49-F238E27FC236}">
                      <a16:creationId xmlns:a16="http://schemas.microsoft.com/office/drawing/2014/main" id="{23977A19-AD7E-77C1-0EDE-7F0F203E3350}"/>
                    </a:ext>
                  </a:extLst>
                </p:cNvPr>
                <p:cNvSpPr/>
                <p:nvPr/>
              </p:nvSpPr>
              <p:spPr>
                <a:xfrm>
                  <a:off x="7672242" y="443587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99" name="Graphic 2">
                <a:extLst>
                  <a:ext uri="{FF2B5EF4-FFF2-40B4-BE49-F238E27FC236}">
                    <a16:creationId xmlns:a16="http://schemas.microsoft.com/office/drawing/2014/main" id="{F6B7B657-E0D6-5D22-BF47-D59E56F63355}"/>
                  </a:ext>
                </a:extLst>
              </p:cNvPr>
              <p:cNvGrpSpPr/>
              <p:nvPr/>
            </p:nvGrpSpPr>
            <p:grpSpPr>
              <a:xfrm>
                <a:off x="7683806" y="4415311"/>
                <a:ext cx="80945" cy="80964"/>
                <a:chOff x="7683806" y="4415311"/>
                <a:chExt cx="80945" cy="80964"/>
              </a:xfrm>
            </p:grpSpPr>
            <p:sp>
              <p:nvSpPr>
                <p:cNvPr id="131" name="Freeform 138">
                  <a:extLst>
                    <a:ext uri="{FF2B5EF4-FFF2-40B4-BE49-F238E27FC236}">
                      <a16:creationId xmlns:a16="http://schemas.microsoft.com/office/drawing/2014/main" id="{479FC2F1-DCDE-DBCD-49C0-00A1CB9F49CD}"/>
                    </a:ext>
                  </a:extLst>
                </p:cNvPr>
                <p:cNvSpPr/>
                <p:nvPr/>
              </p:nvSpPr>
              <p:spPr>
                <a:xfrm>
                  <a:off x="7723636" y="441531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32" name="Freeform 139">
                  <a:extLst>
                    <a:ext uri="{FF2B5EF4-FFF2-40B4-BE49-F238E27FC236}">
                      <a16:creationId xmlns:a16="http://schemas.microsoft.com/office/drawing/2014/main" id="{4D660FE0-DBB0-C2E0-51DE-CA2FAEF7DAC0}"/>
                    </a:ext>
                  </a:extLst>
                </p:cNvPr>
                <p:cNvSpPr/>
                <p:nvPr/>
              </p:nvSpPr>
              <p:spPr>
                <a:xfrm>
                  <a:off x="7683806" y="445643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0" name="Graphic 2">
                <a:extLst>
                  <a:ext uri="{FF2B5EF4-FFF2-40B4-BE49-F238E27FC236}">
                    <a16:creationId xmlns:a16="http://schemas.microsoft.com/office/drawing/2014/main" id="{4B75EF2C-262E-92F7-6F04-F745B2550BA7}"/>
                  </a:ext>
                </a:extLst>
              </p:cNvPr>
              <p:cNvGrpSpPr/>
              <p:nvPr/>
            </p:nvGrpSpPr>
            <p:grpSpPr>
              <a:xfrm>
                <a:off x="7733915" y="4435874"/>
                <a:ext cx="80945" cy="80964"/>
                <a:chOff x="7733915" y="4435874"/>
                <a:chExt cx="80945" cy="80964"/>
              </a:xfrm>
            </p:grpSpPr>
            <p:sp>
              <p:nvSpPr>
                <p:cNvPr id="129" name="Freeform 141">
                  <a:extLst>
                    <a:ext uri="{FF2B5EF4-FFF2-40B4-BE49-F238E27FC236}">
                      <a16:creationId xmlns:a16="http://schemas.microsoft.com/office/drawing/2014/main" id="{E9DA9ADA-4620-2A7C-BB5F-8E85CDD33F3F}"/>
                    </a:ext>
                  </a:extLst>
                </p:cNvPr>
                <p:cNvSpPr/>
                <p:nvPr/>
              </p:nvSpPr>
              <p:spPr>
                <a:xfrm>
                  <a:off x="7775031" y="443587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30" name="Freeform 142">
                  <a:extLst>
                    <a:ext uri="{FF2B5EF4-FFF2-40B4-BE49-F238E27FC236}">
                      <a16:creationId xmlns:a16="http://schemas.microsoft.com/office/drawing/2014/main" id="{1D839F3D-FF5E-2CF7-A5C8-4E78FE57E29D}"/>
                    </a:ext>
                  </a:extLst>
                </p:cNvPr>
                <p:cNvSpPr/>
                <p:nvPr/>
              </p:nvSpPr>
              <p:spPr>
                <a:xfrm>
                  <a:off x="7733915" y="4476999"/>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1" name="Graphic 2">
                <a:extLst>
                  <a:ext uri="{FF2B5EF4-FFF2-40B4-BE49-F238E27FC236}">
                    <a16:creationId xmlns:a16="http://schemas.microsoft.com/office/drawing/2014/main" id="{29AAD0F1-1E02-1351-734A-6EABAD6511B1}"/>
                  </a:ext>
                </a:extLst>
              </p:cNvPr>
              <p:cNvGrpSpPr/>
              <p:nvPr/>
            </p:nvGrpSpPr>
            <p:grpSpPr>
              <a:xfrm>
                <a:off x="8232440" y="4464147"/>
                <a:ext cx="80945" cy="80964"/>
                <a:chOff x="8232440" y="4464147"/>
                <a:chExt cx="80945" cy="80964"/>
              </a:xfrm>
            </p:grpSpPr>
            <p:sp>
              <p:nvSpPr>
                <p:cNvPr id="127" name="Freeform 144">
                  <a:extLst>
                    <a:ext uri="{FF2B5EF4-FFF2-40B4-BE49-F238E27FC236}">
                      <a16:creationId xmlns:a16="http://schemas.microsoft.com/office/drawing/2014/main" id="{EB2D40FD-61F6-1F92-772F-41479D936747}"/>
                    </a:ext>
                  </a:extLst>
                </p:cNvPr>
                <p:cNvSpPr/>
                <p:nvPr/>
              </p:nvSpPr>
              <p:spPr>
                <a:xfrm>
                  <a:off x="8273555" y="446414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28" name="Freeform 145">
                  <a:extLst>
                    <a:ext uri="{FF2B5EF4-FFF2-40B4-BE49-F238E27FC236}">
                      <a16:creationId xmlns:a16="http://schemas.microsoft.com/office/drawing/2014/main" id="{4E440086-147F-4E22-95B1-180F0AC4CE68}"/>
                    </a:ext>
                  </a:extLst>
                </p:cNvPr>
                <p:cNvSpPr/>
                <p:nvPr/>
              </p:nvSpPr>
              <p:spPr>
                <a:xfrm>
                  <a:off x="8232440" y="450527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2" name="Graphic 2">
                <a:extLst>
                  <a:ext uri="{FF2B5EF4-FFF2-40B4-BE49-F238E27FC236}">
                    <a16:creationId xmlns:a16="http://schemas.microsoft.com/office/drawing/2014/main" id="{D8014722-402E-BE23-14E2-FD35E53D5A3F}"/>
                  </a:ext>
                </a:extLst>
              </p:cNvPr>
              <p:cNvGrpSpPr/>
              <p:nvPr/>
            </p:nvGrpSpPr>
            <p:grpSpPr>
              <a:xfrm>
                <a:off x="8572927" y="4464147"/>
                <a:ext cx="80945" cy="80964"/>
                <a:chOff x="8572927" y="4464147"/>
                <a:chExt cx="80945" cy="80964"/>
              </a:xfrm>
            </p:grpSpPr>
            <p:sp>
              <p:nvSpPr>
                <p:cNvPr id="125" name="Freeform 147">
                  <a:extLst>
                    <a:ext uri="{FF2B5EF4-FFF2-40B4-BE49-F238E27FC236}">
                      <a16:creationId xmlns:a16="http://schemas.microsoft.com/office/drawing/2014/main" id="{F0B95B84-5252-56F6-E9B3-AFB7A03E2432}"/>
                    </a:ext>
                  </a:extLst>
                </p:cNvPr>
                <p:cNvSpPr/>
                <p:nvPr/>
              </p:nvSpPr>
              <p:spPr>
                <a:xfrm>
                  <a:off x="8612757" y="446414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26" name="Freeform 148">
                  <a:extLst>
                    <a:ext uri="{FF2B5EF4-FFF2-40B4-BE49-F238E27FC236}">
                      <a16:creationId xmlns:a16="http://schemas.microsoft.com/office/drawing/2014/main" id="{B1FF5DDE-34F6-C333-98F7-9480ED44A28A}"/>
                    </a:ext>
                  </a:extLst>
                </p:cNvPr>
                <p:cNvSpPr/>
                <p:nvPr/>
              </p:nvSpPr>
              <p:spPr>
                <a:xfrm>
                  <a:off x="8572927" y="450527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3" name="Graphic 2">
                <a:extLst>
                  <a:ext uri="{FF2B5EF4-FFF2-40B4-BE49-F238E27FC236}">
                    <a16:creationId xmlns:a16="http://schemas.microsoft.com/office/drawing/2014/main" id="{FF2E634F-23FD-5E7C-690E-FE468AB2DFA8}"/>
                  </a:ext>
                </a:extLst>
              </p:cNvPr>
              <p:cNvGrpSpPr/>
              <p:nvPr/>
            </p:nvGrpSpPr>
            <p:grpSpPr>
              <a:xfrm>
                <a:off x="8610188" y="4464147"/>
                <a:ext cx="80945" cy="80964"/>
                <a:chOff x="8610188" y="4464147"/>
                <a:chExt cx="80945" cy="80964"/>
              </a:xfrm>
            </p:grpSpPr>
            <p:sp>
              <p:nvSpPr>
                <p:cNvPr id="123" name="Freeform 150">
                  <a:extLst>
                    <a:ext uri="{FF2B5EF4-FFF2-40B4-BE49-F238E27FC236}">
                      <a16:creationId xmlns:a16="http://schemas.microsoft.com/office/drawing/2014/main" id="{DDD83A8D-83E6-CAD5-5E43-165F0D2E6F06}"/>
                    </a:ext>
                  </a:extLst>
                </p:cNvPr>
                <p:cNvSpPr/>
                <p:nvPr/>
              </p:nvSpPr>
              <p:spPr>
                <a:xfrm>
                  <a:off x="8650018" y="446414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24" name="Freeform 151">
                  <a:extLst>
                    <a:ext uri="{FF2B5EF4-FFF2-40B4-BE49-F238E27FC236}">
                      <a16:creationId xmlns:a16="http://schemas.microsoft.com/office/drawing/2014/main" id="{54C51BBE-3E21-176D-AACC-B62C6E563EF0}"/>
                    </a:ext>
                  </a:extLst>
                </p:cNvPr>
                <p:cNvSpPr/>
                <p:nvPr/>
              </p:nvSpPr>
              <p:spPr>
                <a:xfrm>
                  <a:off x="8610188" y="450527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4" name="Graphic 2">
                <a:extLst>
                  <a:ext uri="{FF2B5EF4-FFF2-40B4-BE49-F238E27FC236}">
                    <a16:creationId xmlns:a16="http://schemas.microsoft.com/office/drawing/2014/main" id="{198B02EF-ED99-3DDB-ADE0-248A8C1A8CA1}"/>
                  </a:ext>
                </a:extLst>
              </p:cNvPr>
              <p:cNvGrpSpPr/>
              <p:nvPr/>
            </p:nvGrpSpPr>
            <p:grpSpPr>
              <a:xfrm>
                <a:off x="8620466" y="4464147"/>
                <a:ext cx="80945" cy="80964"/>
                <a:chOff x="8620466" y="4464147"/>
                <a:chExt cx="80945" cy="80964"/>
              </a:xfrm>
            </p:grpSpPr>
            <p:sp>
              <p:nvSpPr>
                <p:cNvPr id="121" name="Freeform 153">
                  <a:extLst>
                    <a:ext uri="{FF2B5EF4-FFF2-40B4-BE49-F238E27FC236}">
                      <a16:creationId xmlns:a16="http://schemas.microsoft.com/office/drawing/2014/main" id="{B72A155D-312F-9BB3-CA37-7769C8674BAE}"/>
                    </a:ext>
                  </a:extLst>
                </p:cNvPr>
                <p:cNvSpPr/>
                <p:nvPr/>
              </p:nvSpPr>
              <p:spPr>
                <a:xfrm>
                  <a:off x="8661582" y="446414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22" name="Freeform 154">
                  <a:extLst>
                    <a:ext uri="{FF2B5EF4-FFF2-40B4-BE49-F238E27FC236}">
                      <a16:creationId xmlns:a16="http://schemas.microsoft.com/office/drawing/2014/main" id="{5412AF7D-FAA8-1559-C8E6-7701F9944818}"/>
                    </a:ext>
                  </a:extLst>
                </p:cNvPr>
                <p:cNvSpPr/>
                <p:nvPr/>
              </p:nvSpPr>
              <p:spPr>
                <a:xfrm>
                  <a:off x="8620466" y="450527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5" name="Graphic 2">
                <a:extLst>
                  <a:ext uri="{FF2B5EF4-FFF2-40B4-BE49-F238E27FC236}">
                    <a16:creationId xmlns:a16="http://schemas.microsoft.com/office/drawing/2014/main" id="{78C036DB-B0E4-8625-AA03-D6C0DAE0DB8A}"/>
                  </a:ext>
                </a:extLst>
              </p:cNvPr>
              <p:cNvGrpSpPr/>
              <p:nvPr/>
            </p:nvGrpSpPr>
            <p:grpSpPr>
              <a:xfrm>
                <a:off x="8625606" y="4464147"/>
                <a:ext cx="80945" cy="80964"/>
                <a:chOff x="8625606" y="4464147"/>
                <a:chExt cx="80945" cy="80964"/>
              </a:xfrm>
            </p:grpSpPr>
            <p:sp>
              <p:nvSpPr>
                <p:cNvPr id="119" name="Freeform 156">
                  <a:extLst>
                    <a:ext uri="{FF2B5EF4-FFF2-40B4-BE49-F238E27FC236}">
                      <a16:creationId xmlns:a16="http://schemas.microsoft.com/office/drawing/2014/main" id="{871100EB-4611-87AF-1FFC-4D7B183FEC9E}"/>
                    </a:ext>
                  </a:extLst>
                </p:cNvPr>
                <p:cNvSpPr/>
                <p:nvPr/>
              </p:nvSpPr>
              <p:spPr>
                <a:xfrm>
                  <a:off x="8665436" y="446414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20" name="Freeform 157">
                  <a:extLst>
                    <a:ext uri="{FF2B5EF4-FFF2-40B4-BE49-F238E27FC236}">
                      <a16:creationId xmlns:a16="http://schemas.microsoft.com/office/drawing/2014/main" id="{712E91F7-7E6B-43AE-BF4F-6704BCA230E5}"/>
                    </a:ext>
                  </a:extLst>
                </p:cNvPr>
                <p:cNvSpPr/>
                <p:nvPr/>
              </p:nvSpPr>
              <p:spPr>
                <a:xfrm>
                  <a:off x="8625606" y="450527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6" name="Graphic 2">
                <a:extLst>
                  <a:ext uri="{FF2B5EF4-FFF2-40B4-BE49-F238E27FC236}">
                    <a16:creationId xmlns:a16="http://schemas.microsoft.com/office/drawing/2014/main" id="{E677EF00-B91B-5DD8-C191-F505559E6387}"/>
                  </a:ext>
                </a:extLst>
              </p:cNvPr>
              <p:cNvGrpSpPr/>
              <p:nvPr/>
            </p:nvGrpSpPr>
            <p:grpSpPr>
              <a:xfrm>
                <a:off x="8689849" y="4510413"/>
                <a:ext cx="80945" cy="80964"/>
                <a:chOff x="8689849" y="4510413"/>
                <a:chExt cx="80945" cy="80964"/>
              </a:xfrm>
            </p:grpSpPr>
            <p:sp>
              <p:nvSpPr>
                <p:cNvPr id="117" name="Freeform 159">
                  <a:extLst>
                    <a:ext uri="{FF2B5EF4-FFF2-40B4-BE49-F238E27FC236}">
                      <a16:creationId xmlns:a16="http://schemas.microsoft.com/office/drawing/2014/main" id="{49CCD816-4541-0FEC-90D9-B63698140525}"/>
                    </a:ext>
                  </a:extLst>
                </p:cNvPr>
                <p:cNvSpPr/>
                <p:nvPr/>
              </p:nvSpPr>
              <p:spPr>
                <a:xfrm>
                  <a:off x="8729679" y="451041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18" name="Freeform 160">
                  <a:extLst>
                    <a:ext uri="{FF2B5EF4-FFF2-40B4-BE49-F238E27FC236}">
                      <a16:creationId xmlns:a16="http://schemas.microsoft.com/office/drawing/2014/main" id="{24B36296-55DA-6F32-0904-CD0FEC6B7B5B}"/>
                    </a:ext>
                  </a:extLst>
                </p:cNvPr>
                <p:cNvSpPr/>
                <p:nvPr/>
              </p:nvSpPr>
              <p:spPr>
                <a:xfrm>
                  <a:off x="8689849" y="455025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7" name="Graphic 2">
                <a:extLst>
                  <a:ext uri="{FF2B5EF4-FFF2-40B4-BE49-F238E27FC236}">
                    <a16:creationId xmlns:a16="http://schemas.microsoft.com/office/drawing/2014/main" id="{81BA1ED7-BB74-7564-20B7-36B05DEDFAC9}"/>
                  </a:ext>
                </a:extLst>
              </p:cNvPr>
              <p:cNvGrpSpPr/>
              <p:nvPr/>
            </p:nvGrpSpPr>
            <p:grpSpPr>
              <a:xfrm>
                <a:off x="9214070" y="4510413"/>
                <a:ext cx="80945" cy="80964"/>
                <a:chOff x="9214070" y="4510413"/>
                <a:chExt cx="80945" cy="80964"/>
              </a:xfrm>
            </p:grpSpPr>
            <p:sp>
              <p:nvSpPr>
                <p:cNvPr id="115" name="Freeform 162">
                  <a:extLst>
                    <a:ext uri="{FF2B5EF4-FFF2-40B4-BE49-F238E27FC236}">
                      <a16:creationId xmlns:a16="http://schemas.microsoft.com/office/drawing/2014/main" id="{B4F0E191-6C16-9278-6D6B-01348A46C75D}"/>
                    </a:ext>
                  </a:extLst>
                </p:cNvPr>
                <p:cNvSpPr/>
                <p:nvPr/>
              </p:nvSpPr>
              <p:spPr>
                <a:xfrm>
                  <a:off x="9255186" y="451041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16" name="Freeform 163">
                  <a:extLst>
                    <a:ext uri="{FF2B5EF4-FFF2-40B4-BE49-F238E27FC236}">
                      <a16:creationId xmlns:a16="http://schemas.microsoft.com/office/drawing/2014/main" id="{1754259B-558F-09C2-A6E7-26F4B0067BE2}"/>
                    </a:ext>
                  </a:extLst>
                </p:cNvPr>
                <p:cNvSpPr/>
                <p:nvPr/>
              </p:nvSpPr>
              <p:spPr>
                <a:xfrm>
                  <a:off x="9214070" y="455025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8" name="Graphic 2">
                <a:extLst>
                  <a:ext uri="{FF2B5EF4-FFF2-40B4-BE49-F238E27FC236}">
                    <a16:creationId xmlns:a16="http://schemas.microsoft.com/office/drawing/2014/main" id="{4A9CAFE0-6E40-3149-2AAA-598F6F0ACA41}"/>
                  </a:ext>
                </a:extLst>
              </p:cNvPr>
              <p:cNvGrpSpPr/>
              <p:nvPr/>
            </p:nvGrpSpPr>
            <p:grpSpPr>
              <a:xfrm>
                <a:off x="9564836" y="4510413"/>
                <a:ext cx="80945" cy="80964"/>
                <a:chOff x="9564836" y="4510413"/>
                <a:chExt cx="80945" cy="80964"/>
              </a:xfrm>
            </p:grpSpPr>
            <p:sp>
              <p:nvSpPr>
                <p:cNvPr id="113" name="Freeform 165">
                  <a:extLst>
                    <a:ext uri="{FF2B5EF4-FFF2-40B4-BE49-F238E27FC236}">
                      <a16:creationId xmlns:a16="http://schemas.microsoft.com/office/drawing/2014/main" id="{C1AA6211-D79B-AB59-E144-88D7558B22F0}"/>
                    </a:ext>
                  </a:extLst>
                </p:cNvPr>
                <p:cNvSpPr/>
                <p:nvPr/>
              </p:nvSpPr>
              <p:spPr>
                <a:xfrm>
                  <a:off x="9604667" y="451041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14" name="Freeform 166">
                  <a:extLst>
                    <a:ext uri="{FF2B5EF4-FFF2-40B4-BE49-F238E27FC236}">
                      <a16:creationId xmlns:a16="http://schemas.microsoft.com/office/drawing/2014/main" id="{82EF45C0-663F-0C0A-B7DD-F4D810CE79A0}"/>
                    </a:ext>
                  </a:extLst>
                </p:cNvPr>
                <p:cNvSpPr/>
                <p:nvPr/>
              </p:nvSpPr>
              <p:spPr>
                <a:xfrm>
                  <a:off x="9564836" y="455025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109" name="Graphic 2">
                <a:extLst>
                  <a:ext uri="{FF2B5EF4-FFF2-40B4-BE49-F238E27FC236}">
                    <a16:creationId xmlns:a16="http://schemas.microsoft.com/office/drawing/2014/main" id="{92103EE5-71DB-3AD5-1662-5390431F24D1}"/>
                  </a:ext>
                </a:extLst>
              </p:cNvPr>
              <p:cNvGrpSpPr/>
              <p:nvPr/>
            </p:nvGrpSpPr>
            <p:grpSpPr>
              <a:xfrm>
                <a:off x="9643213" y="4510413"/>
                <a:ext cx="80945" cy="80964"/>
                <a:chOff x="9643213" y="4510413"/>
                <a:chExt cx="80945" cy="80964"/>
              </a:xfrm>
            </p:grpSpPr>
            <p:sp>
              <p:nvSpPr>
                <p:cNvPr id="110" name="Freeform 168">
                  <a:extLst>
                    <a:ext uri="{FF2B5EF4-FFF2-40B4-BE49-F238E27FC236}">
                      <a16:creationId xmlns:a16="http://schemas.microsoft.com/office/drawing/2014/main" id="{E7D0AD1A-0BFC-2ADC-C7B0-9C36DB647CFC}"/>
                    </a:ext>
                  </a:extLst>
                </p:cNvPr>
                <p:cNvSpPr/>
                <p:nvPr/>
              </p:nvSpPr>
              <p:spPr>
                <a:xfrm>
                  <a:off x="9683043" y="451041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112" name="Freeform 169">
                  <a:extLst>
                    <a:ext uri="{FF2B5EF4-FFF2-40B4-BE49-F238E27FC236}">
                      <a16:creationId xmlns:a16="http://schemas.microsoft.com/office/drawing/2014/main" id="{FE53994F-F016-B131-C731-9C77A4206C09}"/>
                    </a:ext>
                  </a:extLst>
                </p:cNvPr>
                <p:cNvSpPr/>
                <p:nvPr/>
              </p:nvSpPr>
              <p:spPr>
                <a:xfrm>
                  <a:off x="9643213" y="455025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grpSp>
      <p:grpSp>
        <p:nvGrpSpPr>
          <p:cNvPr id="389" name="Graphic 2">
            <a:extLst>
              <a:ext uri="{FF2B5EF4-FFF2-40B4-BE49-F238E27FC236}">
                <a16:creationId xmlns:a16="http://schemas.microsoft.com/office/drawing/2014/main" id="{31091370-44A6-7A5E-877B-87CE035C92D2}"/>
              </a:ext>
            </a:extLst>
          </p:cNvPr>
          <p:cNvGrpSpPr/>
          <p:nvPr/>
        </p:nvGrpSpPr>
        <p:grpSpPr>
          <a:xfrm>
            <a:off x="7021295" y="1645249"/>
            <a:ext cx="4371187" cy="2746602"/>
            <a:chOff x="1967084" y="1758500"/>
            <a:chExt cx="8635522" cy="2744203"/>
          </a:xfrm>
          <a:noFill/>
        </p:grpSpPr>
        <p:grpSp>
          <p:nvGrpSpPr>
            <p:cNvPr id="435" name="Graphic 2">
              <a:extLst>
                <a:ext uri="{FF2B5EF4-FFF2-40B4-BE49-F238E27FC236}">
                  <a16:creationId xmlns:a16="http://schemas.microsoft.com/office/drawing/2014/main" id="{B0D362E6-2FC9-9A9E-F892-ED52BA3AF245}"/>
                </a:ext>
              </a:extLst>
            </p:cNvPr>
            <p:cNvGrpSpPr/>
            <p:nvPr/>
          </p:nvGrpSpPr>
          <p:grpSpPr>
            <a:xfrm>
              <a:off x="2558118" y="2174004"/>
              <a:ext cx="8044488" cy="2328699"/>
              <a:chOff x="2558118" y="2174004"/>
              <a:chExt cx="8044488" cy="2328699"/>
            </a:xfrm>
          </p:grpSpPr>
          <p:grpSp>
            <p:nvGrpSpPr>
              <p:cNvPr id="437" name="Graphic 2">
                <a:extLst>
                  <a:ext uri="{FF2B5EF4-FFF2-40B4-BE49-F238E27FC236}">
                    <a16:creationId xmlns:a16="http://schemas.microsoft.com/office/drawing/2014/main" id="{D5BD2C49-940F-58BF-3552-0BC2EA1870DA}"/>
                  </a:ext>
                </a:extLst>
              </p:cNvPr>
              <p:cNvGrpSpPr/>
              <p:nvPr/>
            </p:nvGrpSpPr>
            <p:grpSpPr>
              <a:xfrm>
                <a:off x="2558118" y="2174004"/>
                <a:ext cx="80945" cy="80964"/>
                <a:chOff x="2558118" y="2174004"/>
                <a:chExt cx="80945" cy="80964"/>
              </a:xfrm>
            </p:grpSpPr>
            <p:sp>
              <p:nvSpPr>
                <p:cNvPr id="522" name="Freeform 81">
                  <a:extLst>
                    <a:ext uri="{FF2B5EF4-FFF2-40B4-BE49-F238E27FC236}">
                      <a16:creationId xmlns:a16="http://schemas.microsoft.com/office/drawing/2014/main" id="{0DC80F88-139D-2B39-39BB-E6E785FD5DD3}"/>
                    </a:ext>
                  </a:extLst>
                </p:cNvPr>
                <p:cNvSpPr/>
                <p:nvPr/>
              </p:nvSpPr>
              <p:spPr>
                <a:xfrm>
                  <a:off x="2599234" y="2174004"/>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23" name="Freeform 82">
                  <a:extLst>
                    <a:ext uri="{FF2B5EF4-FFF2-40B4-BE49-F238E27FC236}">
                      <a16:creationId xmlns:a16="http://schemas.microsoft.com/office/drawing/2014/main" id="{911310E1-F4F9-7D0F-87DE-225BE4C084CF}"/>
                    </a:ext>
                  </a:extLst>
                </p:cNvPr>
                <p:cNvSpPr/>
                <p:nvPr/>
              </p:nvSpPr>
              <p:spPr>
                <a:xfrm>
                  <a:off x="2558118" y="221384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38" name="Graphic 2">
                <a:extLst>
                  <a:ext uri="{FF2B5EF4-FFF2-40B4-BE49-F238E27FC236}">
                    <a16:creationId xmlns:a16="http://schemas.microsoft.com/office/drawing/2014/main" id="{413DF02C-8505-92BC-8FD4-D717FE1680C9}"/>
                  </a:ext>
                </a:extLst>
              </p:cNvPr>
              <p:cNvGrpSpPr/>
              <p:nvPr/>
            </p:nvGrpSpPr>
            <p:grpSpPr>
              <a:xfrm>
                <a:off x="3905933" y="3132729"/>
                <a:ext cx="80945" cy="80964"/>
                <a:chOff x="3905933" y="3132729"/>
                <a:chExt cx="80945" cy="80964"/>
              </a:xfrm>
            </p:grpSpPr>
            <p:sp>
              <p:nvSpPr>
                <p:cNvPr id="520" name="Freeform 84">
                  <a:extLst>
                    <a:ext uri="{FF2B5EF4-FFF2-40B4-BE49-F238E27FC236}">
                      <a16:creationId xmlns:a16="http://schemas.microsoft.com/office/drawing/2014/main" id="{3A2E7012-E9E7-9511-92E8-6ABCE5BB07FC}"/>
                    </a:ext>
                  </a:extLst>
                </p:cNvPr>
                <p:cNvSpPr/>
                <p:nvPr/>
              </p:nvSpPr>
              <p:spPr>
                <a:xfrm>
                  <a:off x="3945764" y="313272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21" name="Freeform 85">
                  <a:extLst>
                    <a:ext uri="{FF2B5EF4-FFF2-40B4-BE49-F238E27FC236}">
                      <a16:creationId xmlns:a16="http://schemas.microsoft.com/office/drawing/2014/main" id="{874D32CE-B590-3DCA-FBB9-AEB6492CBF1D}"/>
                    </a:ext>
                  </a:extLst>
                </p:cNvPr>
                <p:cNvSpPr/>
                <p:nvPr/>
              </p:nvSpPr>
              <p:spPr>
                <a:xfrm>
                  <a:off x="3905933" y="3172569"/>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39" name="Graphic 2">
                <a:extLst>
                  <a:ext uri="{FF2B5EF4-FFF2-40B4-BE49-F238E27FC236}">
                    <a16:creationId xmlns:a16="http://schemas.microsoft.com/office/drawing/2014/main" id="{4082890E-081C-09F8-D842-A55BE2F44169}"/>
                  </a:ext>
                </a:extLst>
              </p:cNvPr>
              <p:cNvGrpSpPr/>
              <p:nvPr/>
            </p:nvGrpSpPr>
            <p:grpSpPr>
              <a:xfrm>
                <a:off x="4530374" y="3393615"/>
                <a:ext cx="80945" cy="80964"/>
                <a:chOff x="4530374" y="3393615"/>
                <a:chExt cx="80945" cy="80964"/>
              </a:xfrm>
            </p:grpSpPr>
            <p:sp>
              <p:nvSpPr>
                <p:cNvPr id="518" name="Freeform 87">
                  <a:extLst>
                    <a:ext uri="{FF2B5EF4-FFF2-40B4-BE49-F238E27FC236}">
                      <a16:creationId xmlns:a16="http://schemas.microsoft.com/office/drawing/2014/main" id="{BBD72F68-919D-172B-CED6-4B953D4FA115}"/>
                    </a:ext>
                  </a:extLst>
                </p:cNvPr>
                <p:cNvSpPr/>
                <p:nvPr/>
              </p:nvSpPr>
              <p:spPr>
                <a:xfrm>
                  <a:off x="4570204" y="339361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19" name="Freeform 88">
                  <a:extLst>
                    <a:ext uri="{FF2B5EF4-FFF2-40B4-BE49-F238E27FC236}">
                      <a16:creationId xmlns:a16="http://schemas.microsoft.com/office/drawing/2014/main" id="{7FE8D214-AAA9-B8D3-2432-8F918CE8A826}"/>
                    </a:ext>
                  </a:extLst>
                </p:cNvPr>
                <p:cNvSpPr/>
                <p:nvPr/>
              </p:nvSpPr>
              <p:spPr>
                <a:xfrm>
                  <a:off x="4530374" y="343345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0" name="Graphic 2">
                <a:extLst>
                  <a:ext uri="{FF2B5EF4-FFF2-40B4-BE49-F238E27FC236}">
                    <a16:creationId xmlns:a16="http://schemas.microsoft.com/office/drawing/2014/main" id="{217E99B4-D1E4-5E07-8A01-C8F95E7B66AF}"/>
                  </a:ext>
                </a:extLst>
              </p:cNvPr>
              <p:cNvGrpSpPr/>
              <p:nvPr/>
            </p:nvGrpSpPr>
            <p:grpSpPr>
              <a:xfrm>
                <a:off x="5684175" y="3707193"/>
                <a:ext cx="80945" cy="80964"/>
                <a:chOff x="5684175" y="3707193"/>
                <a:chExt cx="80945" cy="80964"/>
              </a:xfrm>
            </p:grpSpPr>
            <p:sp>
              <p:nvSpPr>
                <p:cNvPr id="516" name="Freeform 90">
                  <a:extLst>
                    <a:ext uri="{FF2B5EF4-FFF2-40B4-BE49-F238E27FC236}">
                      <a16:creationId xmlns:a16="http://schemas.microsoft.com/office/drawing/2014/main" id="{EE924933-9E4D-B1EB-2043-D86072473D89}"/>
                    </a:ext>
                  </a:extLst>
                </p:cNvPr>
                <p:cNvSpPr/>
                <p:nvPr/>
              </p:nvSpPr>
              <p:spPr>
                <a:xfrm>
                  <a:off x="5725291" y="370719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17" name="Freeform 91">
                  <a:extLst>
                    <a:ext uri="{FF2B5EF4-FFF2-40B4-BE49-F238E27FC236}">
                      <a16:creationId xmlns:a16="http://schemas.microsoft.com/office/drawing/2014/main" id="{526729E8-574C-5993-B882-E5D637036632}"/>
                    </a:ext>
                  </a:extLst>
                </p:cNvPr>
                <p:cNvSpPr/>
                <p:nvPr/>
              </p:nvSpPr>
              <p:spPr>
                <a:xfrm>
                  <a:off x="5684175" y="3748318"/>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1" name="Graphic 2">
                <a:extLst>
                  <a:ext uri="{FF2B5EF4-FFF2-40B4-BE49-F238E27FC236}">
                    <a16:creationId xmlns:a16="http://schemas.microsoft.com/office/drawing/2014/main" id="{5A66BE51-1262-1E9D-AFF0-33D0031639E2}"/>
                  </a:ext>
                </a:extLst>
              </p:cNvPr>
              <p:cNvGrpSpPr/>
              <p:nvPr/>
            </p:nvGrpSpPr>
            <p:grpSpPr>
              <a:xfrm>
                <a:off x="5741994" y="3788158"/>
                <a:ext cx="80945" cy="80964"/>
                <a:chOff x="5741994" y="3788158"/>
                <a:chExt cx="80945" cy="80964"/>
              </a:xfrm>
            </p:grpSpPr>
            <p:sp>
              <p:nvSpPr>
                <p:cNvPr id="514" name="Freeform 93">
                  <a:extLst>
                    <a:ext uri="{FF2B5EF4-FFF2-40B4-BE49-F238E27FC236}">
                      <a16:creationId xmlns:a16="http://schemas.microsoft.com/office/drawing/2014/main" id="{22E12A8A-8903-5539-6631-C4349B648F6E}"/>
                    </a:ext>
                  </a:extLst>
                </p:cNvPr>
                <p:cNvSpPr/>
                <p:nvPr/>
              </p:nvSpPr>
              <p:spPr>
                <a:xfrm>
                  <a:off x="5781824" y="378815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15" name="Freeform 94">
                  <a:extLst>
                    <a:ext uri="{FF2B5EF4-FFF2-40B4-BE49-F238E27FC236}">
                      <a16:creationId xmlns:a16="http://schemas.microsoft.com/office/drawing/2014/main" id="{1936248E-B1F0-793F-E5FC-608CE6F3D52E}"/>
                    </a:ext>
                  </a:extLst>
                </p:cNvPr>
                <p:cNvSpPr/>
                <p:nvPr/>
              </p:nvSpPr>
              <p:spPr>
                <a:xfrm>
                  <a:off x="5741994" y="382928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2" name="Graphic 2">
                <a:extLst>
                  <a:ext uri="{FF2B5EF4-FFF2-40B4-BE49-F238E27FC236}">
                    <a16:creationId xmlns:a16="http://schemas.microsoft.com/office/drawing/2014/main" id="{99E53FD6-750D-9194-D8F3-5D1700C3F7F9}"/>
                  </a:ext>
                </a:extLst>
              </p:cNvPr>
              <p:cNvGrpSpPr/>
              <p:nvPr/>
            </p:nvGrpSpPr>
            <p:grpSpPr>
              <a:xfrm>
                <a:off x="5927013" y="3892255"/>
                <a:ext cx="80945" cy="80964"/>
                <a:chOff x="5927013" y="3892255"/>
                <a:chExt cx="80945" cy="80964"/>
              </a:xfrm>
            </p:grpSpPr>
            <p:sp>
              <p:nvSpPr>
                <p:cNvPr id="512" name="Freeform 96">
                  <a:extLst>
                    <a:ext uri="{FF2B5EF4-FFF2-40B4-BE49-F238E27FC236}">
                      <a16:creationId xmlns:a16="http://schemas.microsoft.com/office/drawing/2014/main" id="{3D41A57F-D26E-09B7-02C9-6EACA9B12B40}"/>
                    </a:ext>
                  </a:extLst>
                </p:cNvPr>
                <p:cNvSpPr/>
                <p:nvPr/>
              </p:nvSpPr>
              <p:spPr>
                <a:xfrm>
                  <a:off x="5966844" y="389225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13" name="Freeform 97">
                  <a:extLst>
                    <a:ext uri="{FF2B5EF4-FFF2-40B4-BE49-F238E27FC236}">
                      <a16:creationId xmlns:a16="http://schemas.microsoft.com/office/drawing/2014/main" id="{4E54ABCF-0721-DC17-433B-FEF32F5485DD}"/>
                    </a:ext>
                  </a:extLst>
                </p:cNvPr>
                <p:cNvSpPr/>
                <p:nvPr/>
              </p:nvSpPr>
              <p:spPr>
                <a:xfrm>
                  <a:off x="5927013" y="393209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3" name="Graphic 2">
                <a:extLst>
                  <a:ext uri="{FF2B5EF4-FFF2-40B4-BE49-F238E27FC236}">
                    <a16:creationId xmlns:a16="http://schemas.microsoft.com/office/drawing/2014/main" id="{B7C9CC62-31D8-817C-B0E2-A7CE394028ED}"/>
                  </a:ext>
                </a:extLst>
              </p:cNvPr>
              <p:cNvGrpSpPr/>
              <p:nvPr/>
            </p:nvGrpSpPr>
            <p:grpSpPr>
              <a:xfrm>
                <a:off x="5939862" y="3892255"/>
                <a:ext cx="80945" cy="80964"/>
                <a:chOff x="5939862" y="3892255"/>
                <a:chExt cx="80945" cy="80964"/>
              </a:xfrm>
            </p:grpSpPr>
            <p:sp>
              <p:nvSpPr>
                <p:cNvPr id="510" name="Freeform 99">
                  <a:extLst>
                    <a:ext uri="{FF2B5EF4-FFF2-40B4-BE49-F238E27FC236}">
                      <a16:creationId xmlns:a16="http://schemas.microsoft.com/office/drawing/2014/main" id="{1ABD2F1A-7A77-9222-23B5-C1ABE92BB4AF}"/>
                    </a:ext>
                  </a:extLst>
                </p:cNvPr>
                <p:cNvSpPr/>
                <p:nvPr/>
              </p:nvSpPr>
              <p:spPr>
                <a:xfrm>
                  <a:off x="5979692" y="389225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11" name="Freeform 100">
                  <a:extLst>
                    <a:ext uri="{FF2B5EF4-FFF2-40B4-BE49-F238E27FC236}">
                      <a16:creationId xmlns:a16="http://schemas.microsoft.com/office/drawing/2014/main" id="{A909E08C-F081-17CE-845A-B67A016DC024}"/>
                    </a:ext>
                  </a:extLst>
                </p:cNvPr>
                <p:cNvSpPr/>
                <p:nvPr/>
              </p:nvSpPr>
              <p:spPr>
                <a:xfrm>
                  <a:off x="5939862" y="393209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4" name="Graphic 2">
                <a:extLst>
                  <a:ext uri="{FF2B5EF4-FFF2-40B4-BE49-F238E27FC236}">
                    <a16:creationId xmlns:a16="http://schemas.microsoft.com/office/drawing/2014/main" id="{B1BA0C46-8C28-5FB4-0B37-EF56F1B38C48}"/>
                  </a:ext>
                </a:extLst>
              </p:cNvPr>
              <p:cNvGrpSpPr/>
              <p:nvPr/>
            </p:nvGrpSpPr>
            <p:grpSpPr>
              <a:xfrm>
                <a:off x="6299622" y="3941091"/>
                <a:ext cx="80945" cy="80964"/>
                <a:chOff x="6299622" y="3941091"/>
                <a:chExt cx="80945" cy="80964"/>
              </a:xfrm>
            </p:grpSpPr>
            <p:sp>
              <p:nvSpPr>
                <p:cNvPr id="508" name="Freeform 102">
                  <a:extLst>
                    <a:ext uri="{FF2B5EF4-FFF2-40B4-BE49-F238E27FC236}">
                      <a16:creationId xmlns:a16="http://schemas.microsoft.com/office/drawing/2014/main" id="{D8046FC9-FC5E-B752-C337-3E5CE153BF1A}"/>
                    </a:ext>
                  </a:extLst>
                </p:cNvPr>
                <p:cNvSpPr/>
                <p:nvPr/>
              </p:nvSpPr>
              <p:spPr>
                <a:xfrm>
                  <a:off x="6339452" y="394109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09" name="Freeform 103">
                  <a:extLst>
                    <a:ext uri="{FF2B5EF4-FFF2-40B4-BE49-F238E27FC236}">
                      <a16:creationId xmlns:a16="http://schemas.microsoft.com/office/drawing/2014/main" id="{D9B1A29C-62AA-0381-0071-D7AB0B36B5C1}"/>
                    </a:ext>
                  </a:extLst>
                </p:cNvPr>
                <p:cNvSpPr/>
                <p:nvPr/>
              </p:nvSpPr>
              <p:spPr>
                <a:xfrm>
                  <a:off x="6299622" y="398093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5" name="Graphic 2">
                <a:extLst>
                  <a:ext uri="{FF2B5EF4-FFF2-40B4-BE49-F238E27FC236}">
                    <a16:creationId xmlns:a16="http://schemas.microsoft.com/office/drawing/2014/main" id="{23FAE045-9BEF-5E2B-A5B3-1F5135DD898B}"/>
                  </a:ext>
                </a:extLst>
              </p:cNvPr>
              <p:cNvGrpSpPr/>
              <p:nvPr/>
            </p:nvGrpSpPr>
            <p:grpSpPr>
              <a:xfrm>
                <a:off x="6365149" y="3941091"/>
                <a:ext cx="80945" cy="80964"/>
                <a:chOff x="6365149" y="3941091"/>
                <a:chExt cx="80945" cy="80964"/>
              </a:xfrm>
            </p:grpSpPr>
            <p:sp>
              <p:nvSpPr>
                <p:cNvPr id="506" name="Freeform 105">
                  <a:extLst>
                    <a:ext uri="{FF2B5EF4-FFF2-40B4-BE49-F238E27FC236}">
                      <a16:creationId xmlns:a16="http://schemas.microsoft.com/office/drawing/2014/main" id="{C254B77C-E569-4AC5-CDDE-218AB15B859F}"/>
                    </a:ext>
                  </a:extLst>
                </p:cNvPr>
                <p:cNvSpPr/>
                <p:nvPr/>
              </p:nvSpPr>
              <p:spPr>
                <a:xfrm>
                  <a:off x="6406265" y="394109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07" name="Freeform 106">
                  <a:extLst>
                    <a:ext uri="{FF2B5EF4-FFF2-40B4-BE49-F238E27FC236}">
                      <a16:creationId xmlns:a16="http://schemas.microsoft.com/office/drawing/2014/main" id="{6A27DAD4-907E-EC36-C3B4-DF9725BA1D58}"/>
                    </a:ext>
                  </a:extLst>
                </p:cNvPr>
                <p:cNvSpPr/>
                <p:nvPr/>
              </p:nvSpPr>
              <p:spPr>
                <a:xfrm>
                  <a:off x="6365149" y="398093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6" name="Graphic 2">
                <a:extLst>
                  <a:ext uri="{FF2B5EF4-FFF2-40B4-BE49-F238E27FC236}">
                    <a16:creationId xmlns:a16="http://schemas.microsoft.com/office/drawing/2014/main" id="{173F1EF0-CAD5-DFD4-FC3E-FC74CF73BD92}"/>
                  </a:ext>
                </a:extLst>
              </p:cNvPr>
              <p:cNvGrpSpPr/>
              <p:nvPr/>
            </p:nvGrpSpPr>
            <p:grpSpPr>
              <a:xfrm>
                <a:off x="6383137" y="3965509"/>
                <a:ext cx="80945" cy="80964"/>
                <a:chOff x="6383137" y="3965509"/>
                <a:chExt cx="80945" cy="80964"/>
              </a:xfrm>
            </p:grpSpPr>
            <p:sp>
              <p:nvSpPr>
                <p:cNvPr id="504" name="Freeform 108">
                  <a:extLst>
                    <a:ext uri="{FF2B5EF4-FFF2-40B4-BE49-F238E27FC236}">
                      <a16:creationId xmlns:a16="http://schemas.microsoft.com/office/drawing/2014/main" id="{0FCA95D7-E0E5-5FE2-D496-36B7BE008405}"/>
                    </a:ext>
                  </a:extLst>
                </p:cNvPr>
                <p:cNvSpPr/>
                <p:nvPr/>
              </p:nvSpPr>
              <p:spPr>
                <a:xfrm>
                  <a:off x="6422968" y="396550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05" name="Freeform 109">
                  <a:extLst>
                    <a:ext uri="{FF2B5EF4-FFF2-40B4-BE49-F238E27FC236}">
                      <a16:creationId xmlns:a16="http://schemas.microsoft.com/office/drawing/2014/main" id="{9637AD02-4527-20B4-7DD8-9DCB354275EF}"/>
                    </a:ext>
                  </a:extLst>
                </p:cNvPr>
                <p:cNvSpPr/>
                <p:nvPr/>
              </p:nvSpPr>
              <p:spPr>
                <a:xfrm>
                  <a:off x="6383137" y="400663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7" name="Graphic 2">
                <a:extLst>
                  <a:ext uri="{FF2B5EF4-FFF2-40B4-BE49-F238E27FC236}">
                    <a16:creationId xmlns:a16="http://schemas.microsoft.com/office/drawing/2014/main" id="{BABD3A69-8BA3-5BEA-3F97-A4093186DA6E}"/>
                  </a:ext>
                </a:extLst>
              </p:cNvPr>
              <p:cNvGrpSpPr/>
              <p:nvPr/>
            </p:nvGrpSpPr>
            <p:grpSpPr>
              <a:xfrm>
                <a:off x="6518047" y="3987357"/>
                <a:ext cx="80945" cy="80964"/>
                <a:chOff x="6518047" y="3987357"/>
                <a:chExt cx="80945" cy="80964"/>
              </a:xfrm>
            </p:grpSpPr>
            <p:sp>
              <p:nvSpPr>
                <p:cNvPr id="502" name="Freeform 111">
                  <a:extLst>
                    <a:ext uri="{FF2B5EF4-FFF2-40B4-BE49-F238E27FC236}">
                      <a16:creationId xmlns:a16="http://schemas.microsoft.com/office/drawing/2014/main" id="{3ACB107E-5B2C-1694-4F8E-BDC99898CBF1}"/>
                    </a:ext>
                  </a:extLst>
                </p:cNvPr>
                <p:cNvSpPr/>
                <p:nvPr/>
              </p:nvSpPr>
              <p:spPr>
                <a:xfrm>
                  <a:off x="6557878" y="3987357"/>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03" name="Freeform 112">
                  <a:extLst>
                    <a:ext uri="{FF2B5EF4-FFF2-40B4-BE49-F238E27FC236}">
                      <a16:creationId xmlns:a16="http://schemas.microsoft.com/office/drawing/2014/main" id="{80ADAA77-528C-89D9-C7BA-55C9203C82A6}"/>
                    </a:ext>
                  </a:extLst>
                </p:cNvPr>
                <p:cNvSpPr/>
                <p:nvPr/>
              </p:nvSpPr>
              <p:spPr>
                <a:xfrm>
                  <a:off x="6518047" y="4027196"/>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8" name="Graphic 2">
                <a:extLst>
                  <a:ext uri="{FF2B5EF4-FFF2-40B4-BE49-F238E27FC236}">
                    <a16:creationId xmlns:a16="http://schemas.microsoft.com/office/drawing/2014/main" id="{DA550C47-BF40-30F0-324A-745C3A5B5A36}"/>
                  </a:ext>
                </a:extLst>
              </p:cNvPr>
              <p:cNvGrpSpPr/>
              <p:nvPr/>
            </p:nvGrpSpPr>
            <p:grpSpPr>
              <a:xfrm>
                <a:off x="6694073" y="4014345"/>
                <a:ext cx="80945" cy="80964"/>
                <a:chOff x="6694073" y="4014345"/>
                <a:chExt cx="80945" cy="80964"/>
              </a:xfrm>
            </p:grpSpPr>
            <p:sp>
              <p:nvSpPr>
                <p:cNvPr id="500" name="Freeform 114">
                  <a:extLst>
                    <a:ext uri="{FF2B5EF4-FFF2-40B4-BE49-F238E27FC236}">
                      <a16:creationId xmlns:a16="http://schemas.microsoft.com/office/drawing/2014/main" id="{AC65B681-7793-DE20-8239-27A9E359FBBE}"/>
                    </a:ext>
                  </a:extLst>
                </p:cNvPr>
                <p:cNvSpPr/>
                <p:nvPr/>
              </p:nvSpPr>
              <p:spPr>
                <a:xfrm>
                  <a:off x="6733903" y="401434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501" name="Freeform 115">
                  <a:extLst>
                    <a:ext uri="{FF2B5EF4-FFF2-40B4-BE49-F238E27FC236}">
                      <a16:creationId xmlns:a16="http://schemas.microsoft.com/office/drawing/2014/main" id="{10D2776F-5F28-2B3E-5519-56850B98D0DC}"/>
                    </a:ext>
                  </a:extLst>
                </p:cNvPr>
                <p:cNvSpPr/>
                <p:nvPr/>
              </p:nvSpPr>
              <p:spPr>
                <a:xfrm>
                  <a:off x="6694073" y="405547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49" name="Graphic 2">
                <a:extLst>
                  <a:ext uri="{FF2B5EF4-FFF2-40B4-BE49-F238E27FC236}">
                    <a16:creationId xmlns:a16="http://schemas.microsoft.com/office/drawing/2014/main" id="{34F76A59-8D6B-5FEF-74EC-82784A69694B}"/>
                  </a:ext>
                </a:extLst>
              </p:cNvPr>
              <p:cNvGrpSpPr/>
              <p:nvPr/>
            </p:nvGrpSpPr>
            <p:grpSpPr>
              <a:xfrm>
                <a:off x="6938195" y="4068321"/>
                <a:ext cx="80945" cy="80964"/>
                <a:chOff x="6938195" y="4068321"/>
                <a:chExt cx="80945" cy="80964"/>
              </a:xfrm>
            </p:grpSpPr>
            <p:sp>
              <p:nvSpPr>
                <p:cNvPr id="498" name="Freeform 117">
                  <a:extLst>
                    <a:ext uri="{FF2B5EF4-FFF2-40B4-BE49-F238E27FC236}">
                      <a16:creationId xmlns:a16="http://schemas.microsoft.com/office/drawing/2014/main" id="{A773EF95-63F7-9794-3040-E55CCF67BEDF}"/>
                    </a:ext>
                  </a:extLst>
                </p:cNvPr>
                <p:cNvSpPr/>
                <p:nvPr/>
              </p:nvSpPr>
              <p:spPr>
                <a:xfrm>
                  <a:off x="6979311" y="4068321"/>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99" name="Freeform 118">
                  <a:extLst>
                    <a:ext uri="{FF2B5EF4-FFF2-40B4-BE49-F238E27FC236}">
                      <a16:creationId xmlns:a16="http://schemas.microsoft.com/office/drawing/2014/main" id="{C72ACBB4-2C0B-66FB-EE37-49ED1480F141}"/>
                    </a:ext>
                  </a:extLst>
                </p:cNvPr>
                <p:cNvSpPr/>
                <p:nvPr/>
              </p:nvSpPr>
              <p:spPr>
                <a:xfrm>
                  <a:off x="6938195" y="410816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0" name="Graphic 2">
                <a:extLst>
                  <a:ext uri="{FF2B5EF4-FFF2-40B4-BE49-F238E27FC236}">
                    <a16:creationId xmlns:a16="http://schemas.microsoft.com/office/drawing/2014/main" id="{1768A4BD-BB45-8C3A-7B51-410E53A410C0}"/>
                  </a:ext>
                </a:extLst>
              </p:cNvPr>
              <p:cNvGrpSpPr/>
              <p:nvPr/>
            </p:nvGrpSpPr>
            <p:grpSpPr>
              <a:xfrm>
                <a:off x="7014002" y="4122298"/>
                <a:ext cx="80945" cy="80964"/>
                <a:chOff x="7014002" y="4122298"/>
                <a:chExt cx="80945" cy="80964"/>
              </a:xfrm>
            </p:grpSpPr>
            <p:sp>
              <p:nvSpPr>
                <p:cNvPr id="496" name="Freeform 120">
                  <a:extLst>
                    <a:ext uri="{FF2B5EF4-FFF2-40B4-BE49-F238E27FC236}">
                      <a16:creationId xmlns:a16="http://schemas.microsoft.com/office/drawing/2014/main" id="{0EA6880B-8D39-7D59-862B-C299CE4AD321}"/>
                    </a:ext>
                  </a:extLst>
                </p:cNvPr>
                <p:cNvSpPr/>
                <p:nvPr/>
              </p:nvSpPr>
              <p:spPr>
                <a:xfrm>
                  <a:off x="7053833" y="412229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97" name="Freeform 121">
                  <a:extLst>
                    <a:ext uri="{FF2B5EF4-FFF2-40B4-BE49-F238E27FC236}">
                      <a16:creationId xmlns:a16="http://schemas.microsoft.com/office/drawing/2014/main" id="{446C3971-D4C0-FE06-C7C8-289213DE6E8E}"/>
                    </a:ext>
                  </a:extLst>
                </p:cNvPr>
                <p:cNvSpPr/>
                <p:nvPr/>
              </p:nvSpPr>
              <p:spPr>
                <a:xfrm>
                  <a:off x="7014002" y="4162138"/>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1" name="Graphic 2">
                <a:extLst>
                  <a:ext uri="{FF2B5EF4-FFF2-40B4-BE49-F238E27FC236}">
                    <a16:creationId xmlns:a16="http://schemas.microsoft.com/office/drawing/2014/main" id="{B6A149D6-F5D5-0A83-7A4C-0931A5045586}"/>
                  </a:ext>
                </a:extLst>
              </p:cNvPr>
              <p:cNvGrpSpPr/>
              <p:nvPr/>
            </p:nvGrpSpPr>
            <p:grpSpPr>
              <a:xfrm>
                <a:off x="7588333" y="4151856"/>
                <a:ext cx="80945" cy="80964"/>
                <a:chOff x="7588333" y="4151856"/>
                <a:chExt cx="80945" cy="80964"/>
              </a:xfrm>
            </p:grpSpPr>
            <p:sp>
              <p:nvSpPr>
                <p:cNvPr id="494" name="Freeform 123">
                  <a:extLst>
                    <a:ext uri="{FF2B5EF4-FFF2-40B4-BE49-F238E27FC236}">
                      <a16:creationId xmlns:a16="http://schemas.microsoft.com/office/drawing/2014/main" id="{18F815D5-6C27-BE9E-41B2-380E0B00DD48}"/>
                    </a:ext>
                  </a:extLst>
                </p:cNvPr>
                <p:cNvSpPr/>
                <p:nvPr/>
              </p:nvSpPr>
              <p:spPr>
                <a:xfrm>
                  <a:off x="7629448" y="415185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95" name="Freeform 124">
                  <a:extLst>
                    <a:ext uri="{FF2B5EF4-FFF2-40B4-BE49-F238E27FC236}">
                      <a16:creationId xmlns:a16="http://schemas.microsoft.com/office/drawing/2014/main" id="{BE73CE34-3462-D9FE-B4B0-909FD77F9B58}"/>
                    </a:ext>
                  </a:extLst>
                </p:cNvPr>
                <p:cNvSpPr/>
                <p:nvPr/>
              </p:nvSpPr>
              <p:spPr>
                <a:xfrm>
                  <a:off x="7588333" y="419298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2" name="Graphic 2">
                <a:extLst>
                  <a:ext uri="{FF2B5EF4-FFF2-40B4-BE49-F238E27FC236}">
                    <a16:creationId xmlns:a16="http://schemas.microsoft.com/office/drawing/2014/main" id="{B7772C21-51EF-A661-825B-2F729878A578}"/>
                  </a:ext>
                </a:extLst>
              </p:cNvPr>
              <p:cNvGrpSpPr/>
              <p:nvPr/>
            </p:nvGrpSpPr>
            <p:grpSpPr>
              <a:xfrm>
                <a:off x="7621739" y="4151856"/>
                <a:ext cx="80945" cy="80964"/>
                <a:chOff x="7621739" y="4151856"/>
                <a:chExt cx="80945" cy="80964"/>
              </a:xfrm>
            </p:grpSpPr>
            <p:sp>
              <p:nvSpPr>
                <p:cNvPr id="492" name="Freeform 126">
                  <a:extLst>
                    <a:ext uri="{FF2B5EF4-FFF2-40B4-BE49-F238E27FC236}">
                      <a16:creationId xmlns:a16="http://schemas.microsoft.com/office/drawing/2014/main" id="{64AA566A-207B-072D-9CF5-E187579308F6}"/>
                    </a:ext>
                  </a:extLst>
                </p:cNvPr>
                <p:cNvSpPr/>
                <p:nvPr/>
              </p:nvSpPr>
              <p:spPr>
                <a:xfrm>
                  <a:off x="7661570" y="415185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93" name="Freeform 127">
                  <a:extLst>
                    <a:ext uri="{FF2B5EF4-FFF2-40B4-BE49-F238E27FC236}">
                      <a16:creationId xmlns:a16="http://schemas.microsoft.com/office/drawing/2014/main" id="{B84A46FE-CDD0-8D25-5778-D84F26C07A20}"/>
                    </a:ext>
                  </a:extLst>
                </p:cNvPr>
                <p:cNvSpPr/>
                <p:nvPr/>
              </p:nvSpPr>
              <p:spPr>
                <a:xfrm>
                  <a:off x="7621739" y="419298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3" name="Graphic 2">
                <a:extLst>
                  <a:ext uri="{FF2B5EF4-FFF2-40B4-BE49-F238E27FC236}">
                    <a16:creationId xmlns:a16="http://schemas.microsoft.com/office/drawing/2014/main" id="{7D6911F6-C207-480D-DC6C-BCE69A0687A5}"/>
                  </a:ext>
                </a:extLst>
              </p:cNvPr>
              <p:cNvGrpSpPr/>
              <p:nvPr/>
            </p:nvGrpSpPr>
            <p:grpSpPr>
              <a:xfrm>
                <a:off x="7656430" y="4151856"/>
                <a:ext cx="80945" cy="80964"/>
                <a:chOff x="7656430" y="4151856"/>
                <a:chExt cx="80945" cy="80964"/>
              </a:xfrm>
            </p:grpSpPr>
            <p:sp>
              <p:nvSpPr>
                <p:cNvPr id="490" name="Freeform 129">
                  <a:extLst>
                    <a:ext uri="{FF2B5EF4-FFF2-40B4-BE49-F238E27FC236}">
                      <a16:creationId xmlns:a16="http://schemas.microsoft.com/office/drawing/2014/main" id="{7C10B471-8C4E-E738-62B0-A09917EA8ADC}"/>
                    </a:ext>
                  </a:extLst>
                </p:cNvPr>
                <p:cNvSpPr/>
                <p:nvPr/>
              </p:nvSpPr>
              <p:spPr>
                <a:xfrm>
                  <a:off x="7696261" y="415185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91" name="Freeform 130">
                  <a:extLst>
                    <a:ext uri="{FF2B5EF4-FFF2-40B4-BE49-F238E27FC236}">
                      <a16:creationId xmlns:a16="http://schemas.microsoft.com/office/drawing/2014/main" id="{AECB962D-BF00-42E1-D73C-F8306DA4DB96}"/>
                    </a:ext>
                  </a:extLst>
                </p:cNvPr>
                <p:cNvSpPr/>
                <p:nvPr/>
              </p:nvSpPr>
              <p:spPr>
                <a:xfrm>
                  <a:off x="7656430" y="419298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4" name="Graphic 2">
                <a:extLst>
                  <a:ext uri="{FF2B5EF4-FFF2-40B4-BE49-F238E27FC236}">
                    <a16:creationId xmlns:a16="http://schemas.microsoft.com/office/drawing/2014/main" id="{8DE08F9B-7B81-A492-1164-2C5A3DA0ACE6}"/>
                  </a:ext>
                </a:extLst>
              </p:cNvPr>
              <p:cNvGrpSpPr/>
              <p:nvPr/>
            </p:nvGrpSpPr>
            <p:grpSpPr>
              <a:xfrm>
                <a:off x="7665424" y="4151856"/>
                <a:ext cx="80945" cy="80964"/>
                <a:chOff x="7665424" y="4151856"/>
                <a:chExt cx="80945" cy="80964"/>
              </a:xfrm>
            </p:grpSpPr>
            <p:sp>
              <p:nvSpPr>
                <p:cNvPr id="488" name="Freeform 132">
                  <a:extLst>
                    <a:ext uri="{FF2B5EF4-FFF2-40B4-BE49-F238E27FC236}">
                      <a16:creationId xmlns:a16="http://schemas.microsoft.com/office/drawing/2014/main" id="{8A72D396-509F-CC8C-1B70-2616E1F99690}"/>
                    </a:ext>
                  </a:extLst>
                </p:cNvPr>
                <p:cNvSpPr/>
                <p:nvPr/>
              </p:nvSpPr>
              <p:spPr>
                <a:xfrm>
                  <a:off x="7705255" y="415185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89" name="Freeform 133">
                  <a:extLst>
                    <a:ext uri="{FF2B5EF4-FFF2-40B4-BE49-F238E27FC236}">
                      <a16:creationId xmlns:a16="http://schemas.microsoft.com/office/drawing/2014/main" id="{74F672D4-1DEE-F252-1F77-79E8C395603D}"/>
                    </a:ext>
                  </a:extLst>
                </p:cNvPr>
                <p:cNvSpPr/>
                <p:nvPr/>
              </p:nvSpPr>
              <p:spPr>
                <a:xfrm>
                  <a:off x="7665424" y="419298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5" name="Graphic 2">
                <a:extLst>
                  <a:ext uri="{FF2B5EF4-FFF2-40B4-BE49-F238E27FC236}">
                    <a16:creationId xmlns:a16="http://schemas.microsoft.com/office/drawing/2014/main" id="{81CE634B-7A73-10EB-3DCE-234B792CD16F}"/>
                  </a:ext>
                </a:extLst>
              </p:cNvPr>
              <p:cNvGrpSpPr/>
              <p:nvPr/>
            </p:nvGrpSpPr>
            <p:grpSpPr>
              <a:xfrm>
                <a:off x="7674418" y="4151856"/>
                <a:ext cx="80945" cy="80964"/>
                <a:chOff x="7674418" y="4151856"/>
                <a:chExt cx="80945" cy="80964"/>
              </a:xfrm>
            </p:grpSpPr>
            <p:sp>
              <p:nvSpPr>
                <p:cNvPr id="486" name="Freeform 135">
                  <a:extLst>
                    <a:ext uri="{FF2B5EF4-FFF2-40B4-BE49-F238E27FC236}">
                      <a16:creationId xmlns:a16="http://schemas.microsoft.com/office/drawing/2014/main" id="{0DECBA9F-003B-B6C5-ED54-5FF395030D82}"/>
                    </a:ext>
                  </a:extLst>
                </p:cNvPr>
                <p:cNvSpPr/>
                <p:nvPr/>
              </p:nvSpPr>
              <p:spPr>
                <a:xfrm>
                  <a:off x="7714249" y="4151856"/>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87" name="Freeform 136">
                  <a:extLst>
                    <a:ext uri="{FF2B5EF4-FFF2-40B4-BE49-F238E27FC236}">
                      <a16:creationId xmlns:a16="http://schemas.microsoft.com/office/drawing/2014/main" id="{3C640C01-0FB6-8562-FC7A-A68F117D4EDA}"/>
                    </a:ext>
                  </a:extLst>
                </p:cNvPr>
                <p:cNvSpPr/>
                <p:nvPr/>
              </p:nvSpPr>
              <p:spPr>
                <a:xfrm>
                  <a:off x="7674418" y="4192981"/>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6" name="Graphic 2">
                <a:extLst>
                  <a:ext uri="{FF2B5EF4-FFF2-40B4-BE49-F238E27FC236}">
                    <a16:creationId xmlns:a16="http://schemas.microsoft.com/office/drawing/2014/main" id="{59DE298B-9D1A-FF06-EA87-C50321390DAE}"/>
                  </a:ext>
                </a:extLst>
              </p:cNvPr>
              <p:cNvGrpSpPr/>
              <p:nvPr/>
            </p:nvGrpSpPr>
            <p:grpSpPr>
              <a:xfrm>
                <a:off x="7765643" y="4195552"/>
                <a:ext cx="80945" cy="80964"/>
                <a:chOff x="7765643" y="4195552"/>
                <a:chExt cx="80945" cy="80964"/>
              </a:xfrm>
            </p:grpSpPr>
            <p:sp>
              <p:nvSpPr>
                <p:cNvPr id="484" name="Freeform 138">
                  <a:extLst>
                    <a:ext uri="{FF2B5EF4-FFF2-40B4-BE49-F238E27FC236}">
                      <a16:creationId xmlns:a16="http://schemas.microsoft.com/office/drawing/2014/main" id="{F8EC6DF2-7053-7717-F6CA-3BD5462C7999}"/>
                    </a:ext>
                  </a:extLst>
                </p:cNvPr>
                <p:cNvSpPr/>
                <p:nvPr/>
              </p:nvSpPr>
              <p:spPr>
                <a:xfrm>
                  <a:off x="7806759" y="419555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85" name="Freeform 139">
                  <a:extLst>
                    <a:ext uri="{FF2B5EF4-FFF2-40B4-BE49-F238E27FC236}">
                      <a16:creationId xmlns:a16="http://schemas.microsoft.com/office/drawing/2014/main" id="{1E765D4D-36B0-6909-9C1D-BB724CC17631}"/>
                    </a:ext>
                  </a:extLst>
                </p:cNvPr>
                <p:cNvSpPr/>
                <p:nvPr/>
              </p:nvSpPr>
              <p:spPr>
                <a:xfrm>
                  <a:off x="7765643" y="423539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7" name="Graphic 2">
                <a:extLst>
                  <a:ext uri="{FF2B5EF4-FFF2-40B4-BE49-F238E27FC236}">
                    <a16:creationId xmlns:a16="http://schemas.microsoft.com/office/drawing/2014/main" id="{61EB7B3C-91AE-EB38-C35C-24EE6157C6C8}"/>
                  </a:ext>
                </a:extLst>
              </p:cNvPr>
              <p:cNvGrpSpPr/>
              <p:nvPr/>
            </p:nvGrpSpPr>
            <p:grpSpPr>
              <a:xfrm>
                <a:off x="8253889" y="4195552"/>
                <a:ext cx="79661" cy="80964"/>
                <a:chOff x="8253889" y="4195552"/>
                <a:chExt cx="79661" cy="80964"/>
              </a:xfrm>
            </p:grpSpPr>
            <p:sp>
              <p:nvSpPr>
                <p:cNvPr id="482" name="Freeform 141">
                  <a:extLst>
                    <a:ext uri="{FF2B5EF4-FFF2-40B4-BE49-F238E27FC236}">
                      <a16:creationId xmlns:a16="http://schemas.microsoft.com/office/drawing/2014/main" id="{3E625597-65F2-E560-65F8-00724C6AE633}"/>
                    </a:ext>
                  </a:extLst>
                </p:cNvPr>
                <p:cNvSpPr/>
                <p:nvPr/>
              </p:nvSpPr>
              <p:spPr>
                <a:xfrm>
                  <a:off x="8293719" y="419555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83" name="Freeform 142">
                  <a:extLst>
                    <a:ext uri="{FF2B5EF4-FFF2-40B4-BE49-F238E27FC236}">
                      <a16:creationId xmlns:a16="http://schemas.microsoft.com/office/drawing/2014/main" id="{DB3A0DA8-DB05-8B12-7B92-4FEB0CB10734}"/>
                    </a:ext>
                  </a:extLst>
                </p:cNvPr>
                <p:cNvSpPr/>
                <p:nvPr/>
              </p:nvSpPr>
              <p:spPr>
                <a:xfrm>
                  <a:off x="8253889" y="4235392"/>
                  <a:ext cx="79661" cy="12851"/>
                </a:xfrm>
                <a:custGeom>
                  <a:avLst/>
                  <a:gdLst>
                    <a:gd name="connsiteX0" fmla="*/ 79661 w 79661"/>
                    <a:gd name="connsiteY0" fmla="*/ 0 h 12851"/>
                    <a:gd name="connsiteX1" fmla="*/ 0 w 79661"/>
                    <a:gd name="connsiteY1" fmla="*/ 0 h 12851"/>
                  </a:gdLst>
                  <a:ahLst/>
                  <a:cxnLst>
                    <a:cxn ang="0">
                      <a:pos x="connsiteX0" y="connsiteY0"/>
                    </a:cxn>
                    <a:cxn ang="0">
                      <a:pos x="connsiteX1" y="connsiteY1"/>
                    </a:cxn>
                  </a:cxnLst>
                  <a:rect l="l" t="t" r="r" b="b"/>
                  <a:pathLst>
                    <a:path w="79661" h="12851">
                      <a:moveTo>
                        <a:pt x="79661"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8" name="Graphic 2">
                <a:extLst>
                  <a:ext uri="{FF2B5EF4-FFF2-40B4-BE49-F238E27FC236}">
                    <a16:creationId xmlns:a16="http://schemas.microsoft.com/office/drawing/2014/main" id="{49BF8B94-1458-D8BA-1914-EA9CED7B61C6}"/>
                  </a:ext>
                </a:extLst>
              </p:cNvPr>
              <p:cNvGrpSpPr/>
              <p:nvPr/>
            </p:nvGrpSpPr>
            <p:grpSpPr>
              <a:xfrm>
                <a:off x="8288580" y="4195552"/>
                <a:ext cx="80945" cy="80964"/>
                <a:chOff x="8288580" y="4195552"/>
                <a:chExt cx="80945" cy="80964"/>
              </a:xfrm>
            </p:grpSpPr>
            <p:sp>
              <p:nvSpPr>
                <p:cNvPr id="480" name="Freeform 144">
                  <a:extLst>
                    <a:ext uri="{FF2B5EF4-FFF2-40B4-BE49-F238E27FC236}">
                      <a16:creationId xmlns:a16="http://schemas.microsoft.com/office/drawing/2014/main" id="{7A12372B-01C0-6974-CBF5-42B6E5CB2FCD}"/>
                    </a:ext>
                  </a:extLst>
                </p:cNvPr>
                <p:cNvSpPr/>
                <p:nvPr/>
              </p:nvSpPr>
              <p:spPr>
                <a:xfrm>
                  <a:off x="8328411" y="419555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81" name="Freeform 145">
                  <a:extLst>
                    <a:ext uri="{FF2B5EF4-FFF2-40B4-BE49-F238E27FC236}">
                      <a16:creationId xmlns:a16="http://schemas.microsoft.com/office/drawing/2014/main" id="{83C6527B-D35D-7214-C3A4-760E3200C74F}"/>
                    </a:ext>
                  </a:extLst>
                </p:cNvPr>
                <p:cNvSpPr/>
                <p:nvPr/>
              </p:nvSpPr>
              <p:spPr>
                <a:xfrm>
                  <a:off x="8288580" y="423539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59" name="Graphic 2">
                <a:extLst>
                  <a:ext uri="{FF2B5EF4-FFF2-40B4-BE49-F238E27FC236}">
                    <a16:creationId xmlns:a16="http://schemas.microsoft.com/office/drawing/2014/main" id="{7C0C8DB8-F47A-4042-8F96-5322DF7DBF10}"/>
                  </a:ext>
                </a:extLst>
              </p:cNvPr>
              <p:cNvGrpSpPr/>
              <p:nvPr/>
            </p:nvGrpSpPr>
            <p:grpSpPr>
              <a:xfrm>
                <a:off x="8539127" y="4249528"/>
                <a:ext cx="80945" cy="80964"/>
                <a:chOff x="8539127" y="4249528"/>
                <a:chExt cx="80945" cy="80964"/>
              </a:xfrm>
            </p:grpSpPr>
            <p:sp>
              <p:nvSpPr>
                <p:cNvPr id="478" name="Freeform 147">
                  <a:extLst>
                    <a:ext uri="{FF2B5EF4-FFF2-40B4-BE49-F238E27FC236}">
                      <a16:creationId xmlns:a16="http://schemas.microsoft.com/office/drawing/2014/main" id="{6D6881B1-4C84-9440-5DEC-EB6B5793A474}"/>
                    </a:ext>
                  </a:extLst>
                </p:cNvPr>
                <p:cNvSpPr/>
                <p:nvPr/>
              </p:nvSpPr>
              <p:spPr>
                <a:xfrm>
                  <a:off x="8578958" y="424952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79" name="Freeform 148">
                  <a:extLst>
                    <a:ext uri="{FF2B5EF4-FFF2-40B4-BE49-F238E27FC236}">
                      <a16:creationId xmlns:a16="http://schemas.microsoft.com/office/drawing/2014/main" id="{DBEA67DB-BCF4-0ED7-B376-1B06D2F94B65}"/>
                    </a:ext>
                  </a:extLst>
                </p:cNvPr>
                <p:cNvSpPr/>
                <p:nvPr/>
              </p:nvSpPr>
              <p:spPr>
                <a:xfrm>
                  <a:off x="8539127" y="429065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60" name="Graphic 2">
                <a:extLst>
                  <a:ext uri="{FF2B5EF4-FFF2-40B4-BE49-F238E27FC236}">
                    <a16:creationId xmlns:a16="http://schemas.microsoft.com/office/drawing/2014/main" id="{D2F54D8B-903C-476F-BC06-B584AAE60012}"/>
                  </a:ext>
                </a:extLst>
              </p:cNvPr>
              <p:cNvGrpSpPr/>
              <p:nvPr/>
            </p:nvGrpSpPr>
            <p:grpSpPr>
              <a:xfrm>
                <a:off x="8544267" y="4249528"/>
                <a:ext cx="80945" cy="80964"/>
                <a:chOff x="8544267" y="4249528"/>
                <a:chExt cx="80945" cy="80964"/>
              </a:xfrm>
            </p:grpSpPr>
            <p:sp>
              <p:nvSpPr>
                <p:cNvPr id="476" name="Freeform 150">
                  <a:extLst>
                    <a:ext uri="{FF2B5EF4-FFF2-40B4-BE49-F238E27FC236}">
                      <a16:creationId xmlns:a16="http://schemas.microsoft.com/office/drawing/2014/main" id="{38255375-78B0-8354-C609-5E23D9B8AD03}"/>
                    </a:ext>
                  </a:extLst>
                </p:cNvPr>
                <p:cNvSpPr/>
                <p:nvPr/>
              </p:nvSpPr>
              <p:spPr>
                <a:xfrm>
                  <a:off x="8585382" y="424952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77" name="Freeform 151">
                  <a:extLst>
                    <a:ext uri="{FF2B5EF4-FFF2-40B4-BE49-F238E27FC236}">
                      <a16:creationId xmlns:a16="http://schemas.microsoft.com/office/drawing/2014/main" id="{3D27C874-F563-CDB2-81C4-B2A44F19F180}"/>
                    </a:ext>
                  </a:extLst>
                </p:cNvPr>
                <p:cNvSpPr/>
                <p:nvPr/>
              </p:nvSpPr>
              <p:spPr>
                <a:xfrm>
                  <a:off x="8544267" y="429065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61" name="Graphic 2">
                <a:extLst>
                  <a:ext uri="{FF2B5EF4-FFF2-40B4-BE49-F238E27FC236}">
                    <a16:creationId xmlns:a16="http://schemas.microsoft.com/office/drawing/2014/main" id="{12D123CA-043E-C1F7-1EE2-35972037546A}"/>
                  </a:ext>
                </a:extLst>
              </p:cNvPr>
              <p:cNvGrpSpPr/>
              <p:nvPr/>
            </p:nvGrpSpPr>
            <p:grpSpPr>
              <a:xfrm>
                <a:off x="8578958" y="4249528"/>
                <a:ext cx="80945" cy="80964"/>
                <a:chOff x="8578958" y="4249528"/>
                <a:chExt cx="80945" cy="80964"/>
              </a:xfrm>
            </p:grpSpPr>
            <p:sp>
              <p:nvSpPr>
                <p:cNvPr id="474" name="Freeform 153">
                  <a:extLst>
                    <a:ext uri="{FF2B5EF4-FFF2-40B4-BE49-F238E27FC236}">
                      <a16:creationId xmlns:a16="http://schemas.microsoft.com/office/drawing/2014/main" id="{A081DB3E-BDA6-8709-32B1-BFD004BF4030}"/>
                    </a:ext>
                  </a:extLst>
                </p:cNvPr>
                <p:cNvSpPr/>
                <p:nvPr/>
              </p:nvSpPr>
              <p:spPr>
                <a:xfrm>
                  <a:off x="8620073" y="424952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75" name="Freeform 154">
                  <a:extLst>
                    <a:ext uri="{FF2B5EF4-FFF2-40B4-BE49-F238E27FC236}">
                      <a16:creationId xmlns:a16="http://schemas.microsoft.com/office/drawing/2014/main" id="{B3BC5FB4-F6C2-38E3-69F8-75B3A8867780}"/>
                    </a:ext>
                  </a:extLst>
                </p:cNvPr>
                <p:cNvSpPr/>
                <p:nvPr/>
              </p:nvSpPr>
              <p:spPr>
                <a:xfrm>
                  <a:off x="8578958" y="429065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62" name="Graphic 2">
                <a:extLst>
                  <a:ext uri="{FF2B5EF4-FFF2-40B4-BE49-F238E27FC236}">
                    <a16:creationId xmlns:a16="http://schemas.microsoft.com/office/drawing/2014/main" id="{2516D20A-7422-34D8-4590-40149E8E2C9B}"/>
                  </a:ext>
                </a:extLst>
              </p:cNvPr>
              <p:cNvGrpSpPr/>
              <p:nvPr/>
            </p:nvGrpSpPr>
            <p:grpSpPr>
              <a:xfrm>
                <a:off x="8613649" y="4249528"/>
                <a:ext cx="80945" cy="80964"/>
                <a:chOff x="8613649" y="4249528"/>
                <a:chExt cx="80945" cy="80964"/>
              </a:xfrm>
            </p:grpSpPr>
            <p:sp>
              <p:nvSpPr>
                <p:cNvPr id="472" name="Freeform 156">
                  <a:extLst>
                    <a:ext uri="{FF2B5EF4-FFF2-40B4-BE49-F238E27FC236}">
                      <a16:creationId xmlns:a16="http://schemas.microsoft.com/office/drawing/2014/main" id="{9F969DCF-69D4-C9D8-4783-BF1934F7E2D6}"/>
                    </a:ext>
                  </a:extLst>
                </p:cNvPr>
                <p:cNvSpPr/>
                <p:nvPr/>
              </p:nvSpPr>
              <p:spPr>
                <a:xfrm>
                  <a:off x="8654764" y="424952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73" name="Freeform 157">
                  <a:extLst>
                    <a:ext uri="{FF2B5EF4-FFF2-40B4-BE49-F238E27FC236}">
                      <a16:creationId xmlns:a16="http://schemas.microsoft.com/office/drawing/2014/main" id="{8DD6F690-0348-16A3-9C7A-6C0D5AFF3259}"/>
                    </a:ext>
                  </a:extLst>
                </p:cNvPr>
                <p:cNvSpPr/>
                <p:nvPr/>
              </p:nvSpPr>
              <p:spPr>
                <a:xfrm>
                  <a:off x="8613649" y="429065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63" name="Graphic 2">
                <a:extLst>
                  <a:ext uri="{FF2B5EF4-FFF2-40B4-BE49-F238E27FC236}">
                    <a16:creationId xmlns:a16="http://schemas.microsoft.com/office/drawing/2014/main" id="{433C3BB0-1181-3481-4856-483862380D63}"/>
                  </a:ext>
                </a:extLst>
              </p:cNvPr>
              <p:cNvGrpSpPr/>
              <p:nvPr/>
            </p:nvGrpSpPr>
            <p:grpSpPr>
              <a:xfrm>
                <a:off x="8675322" y="4249528"/>
                <a:ext cx="80945" cy="80964"/>
                <a:chOff x="8675322" y="4249528"/>
                <a:chExt cx="80945" cy="80964"/>
              </a:xfrm>
            </p:grpSpPr>
            <p:sp>
              <p:nvSpPr>
                <p:cNvPr id="470" name="Freeform 159">
                  <a:extLst>
                    <a:ext uri="{FF2B5EF4-FFF2-40B4-BE49-F238E27FC236}">
                      <a16:creationId xmlns:a16="http://schemas.microsoft.com/office/drawing/2014/main" id="{CF624BA9-A4CF-03A8-D65F-3BB63A6E5852}"/>
                    </a:ext>
                  </a:extLst>
                </p:cNvPr>
                <p:cNvSpPr/>
                <p:nvPr/>
              </p:nvSpPr>
              <p:spPr>
                <a:xfrm>
                  <a:off x="8716437" y="424952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71" name="Freeform 160">
                  <a:extLst>
                    <a:ext uri="{FF2B5EF4-FFF2-40B4-BE49-F238E27FC236}">
                      <a16:creationId xmlns:a16="http://schemas.microsoft.com/office/drawing/2014/main" id="{DBB3D4AB-1F1E-091E-89E0-2B1EA25559F3}"/>
                    </a:ext>
                  </a:extLst>
                </p:cNvPr>
                <p:cNvSpPr/>
                <p:nvPr/>
              </p:nvSpPr>
              <p:spPr>
                <a:xfrm>
                  <a:off x="8675322" y="429065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64" name="Graphic 2">
                <a:extLst>
                  <a:ext uri="{FF2B5EF4-FFF2-40B4-BE49-F238E27FC236}">
                    <a16:creationId xmlns:a16="http://schemas.microsoft.com/office/drawing/2014/main" id="{3BF21AA6-11D6-702F-3A55-2CBEA646CCBA}"/>
                  </a:ext>
                </a:extLst>
              </p:cNvPr>
              <p:cNvGrpSpPr/>
              <p:nvPr/>
            </p:nvGrpSpPr>
            <p:grpSpPr>
              <a:xfrm>
                <a:off x="9560588" y="4421739"/>
                <a:ext cx="80945" cy="80964"/>
                <a:chOff x="9560588" y="4421739"/>
                <a:chExt cx="80945" cy="80964"/>
              </a:xfrm>
            </p:grpSpPr>
            <p:sp>
              <p:nvSpPr>
                <p:cNvPr id="468" name="Freeform 162">
                  <a:extLst>
                    <a:ext uri="{FF2B5EF4-FFF2-40B4-BE49-F238E27FC236}">
                      <a16:creationId xmlns:a16="http://schemas.microsoft.com/office/drawing/2014/main" id="{4091FEF2-AE94-3231-6016-2BA653A3FDA7}"/>
                    </a:ext>
                  </a:extLst>
                </p:cNvPr>
                <p:cNvSpPr/>
                <p:nvPr/>
              </p:nvSpPr>
              <p:spPr>
                <a:xfrm>
                  <a:off x="9600419" y="442173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69" name="Freeform 163">
                  <a:extLst>
                    <a:ext uri="{FF2B5EF4-FFF2-40B4-BE49-F238E27FC236}">
                      <a16:creationId xmlns:a16="http://schemas.microsoft.com/office/drawing/2014/main" id="{C2016230-24AB-D073-68DE-B0475B2A57BB}"/>
                    </a:ext>
                  </a:extLst>
                </p:cNvPr>
                <p:cNvSpPr/>
                <p:nvPr/>
              </p:nvSpPr>
              <p:spPr>
                <a:xfrm>
                  <a:off x="9560588" y="446286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65" name="Graphic 2">
                <a:extLst>
                  <a:ext uri="{FF2B5EF4-FFF2-40B4-BE49-F238E27FC236}">
                    <a16:creationId xmlns:a16="http://schemas.microsoft.com/office/drawing/2014/main" id="{8BB66730-B3DA-31B1-40B9-8895956E0FBB}"/>
                  </a:ext>
                </a:extLst>
              </p:cNvPr>
              <p:cNvGrpSpPr/>
              <p:nvPr/>
            </p:nvGrpSpPr>
            <p:grpSpPr>
              <a:xfrm>
                <a:off x="10521661" y="4421739"/>
                <a:ext cx="80945" cy="80964"/>
                <a:chOff x="10521661" y="4421739"/>
                <a:chExt cx="80945" cy="80964"/>
              </a:xfrm>
            </p:grpSpPr>
            <p:sp>
              <p:nvSpPr>
                <p:cNvPr id="466" name="Freeform 165">
                  <a:extLst>
                    <a:ext uri="{FF2B5EF4-FFF2-40B4-BE49-F238E27FC236}">
                      <a16:creationId xmlns:a16="http://schemas.microsoft.com/office/drawing/2014/main" id="{893AE169-93BC-83DA-8962-FF49EB3ADD62}"/>
                    </a:ext>
                  </a:extLst>
                </p:cNvPr>
                <p:cNvSpPr/>
                <p:nvPr/>
              </p:nvSpPr>
              <p:spPr>
                <a:xfrm>
                  <a:off x="10561492" y="442173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67" name="Freeform 166">
                  <a:extLst>
                    <a:ext uri="{FF2B5EF4-FFF2-40B4-BE49-F238E27FC236}">
                      <a16:creationId xmlns:a16="http://schemas.microsoft.com/office/drawing/2014/main" id="{AADB1D9A-D688-D731-32CB-AFA6A3123FF1}"/>
                    </a:ext>
                  </a:extLst>
                </p:cNvPr>
                <p:cNvSpPr/>
                <p:nvPr/>
              </p:nvSpPr>
              <p:spPr>
                <a:xfrm>
                  <a:off x="10521661" y="446286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sp>
          <p:nvSpPr>
            <p:cNvPr id="436" name="Freeform 167">
              <a:extLst>
                <a:ext uri="{FF2B5EF4-FFF2-40B4-BE49-F238E27FC236}">
                  <a16:creationId xmlns:a16="http://schemas.microsoft.com/office/drawing/2014/main" id="{5D7E1CB0-7500-0CB8-F872-826685664398}"/>
                </a:ext>
              </a:extLst>
            </p:cNvPr>
            <p:cNvSpPr/>
            <p:nvPr/>
          </p:nvSpPr>
          <p:spPr>
            <a:xfrm>
              <a:off x="1967084" y="1758500"/>
              <a:ext cx="8594409" cy="2708972"/>
            </a:xfrm>
            <a:custGeom>
              <a:avLst/>
              <a:gdLst>
                <a:gd name="connsiteX0" fmla="*/ 0 w 8594407"/>
                <a:gd name="connsiteY0" fmla="*/ 0 h 2700109"/>
                <a:gd name="connsiteX1" fmla="*/ 197868 w 8594407"/>
                <a:gd name="connsiteY1" fmla="*/ 0 h 2700109"/>
                <a:gd name="connsiteX2" fmla="*/ 197868 w 8594407"/>
                <a:gd name="connsiteY2" fmla="*/ 12852 h 2700109"/>
                <a:gd name="connsiteX3" fmla="*/ 235129 w 8594407"/>
                <a:gd name="connsiteY3" fmla="*/ 12852 h 2700109"/>
                <a:gd name="connsiteX4" fmla="*/ 235129 w 8594407"/>
                <a:gd name="connsiteY4" fmla="*/ 32129 h 2700109"/>
                <a:gd name="connsiteX5" fmla="*/ 298087 w 8594407"/>
                <a:gd name="connsiteY5" fmla="*/ 32129 h 2700109"/>
                <a:gd name="connsiteX6" fmla="*/ 298087 w 8594407"/>
                <a:gd name="connsiteY6" fmla="*/ 48836 h 2700109"/>
                <a:gd name="connsiteX7" fmla="*/ 364899 w 8594407"/>
                <a:gd name="connsiteY7" fmla="*/ 48836 h 2700109"/>
                <a:gd name="connsiteX8" fmla="*/ 364899 w 8594407"/>
                <a:gd name="connsiteY8" fmla="*/ 73254 h 2700109"/>
                <a:gd name="connsiteX9" fmla="*/ 426573 w 8594407"/>
                <a:gd name="connsiteY9" fmla="*/ 73254 h 2700109"/>
                <a:gd name="connsiteX10" fmla="*/ 426573 w 8594407"/>
                <a:gd name="connsiteY10" fmla="*/ 96387 h 2700109"/>
                <a:gd name="connsiteX11" fmla="*/ 552488 w 8594407"/>
                <a:gd name="connsiteY11" fmla="*/ 96387 h 2700109"/>
                <a:gd name="connsiteX12" fmla="*/ 552488 w 8594407"/>
                <a:gd name="connsiteY12" fmla="*/ 111809 h 2700109"/>
                <a:gd name="connsiteX13" fmla="*/ 566622 w 8594407"/>
                <a:gd name="connsiteY13" fmla="*/ 111809 h 2700109"/>
                <a:gd name="connsiteX14" fmla="*/ 566622 w 8594407"/>
                <a:gd name="connsiteY14" fmla="*/ 154219 h 2700109"/>
                <a:gd name="connsiteX15" fmla="*/ 582040 w 8594407"/>
                <a:gd name="connsiteY15" fmla="*/ 154219 h 2700109"/>
                <a:gd name="connsiteX16" fmla="*/ 582040 w 8594407"/>
                <a:gd name="connsiteY16" fmla="*/ 178637 h 2700109"/>
                <a:gd name="connsiteX17" fmla="*/ 587180 w 8594407"/>
                <a:gd name="connsiteY17" fmla="*/ 178637 h 2700109"/>
                <a:gd name="connsiteX18" fmla="*/ 587180 w 8594407"/>
                <a:gd name="connsiteY18" fmla="*/ 257031 h 2700109"/>
                <a:gd name="connsiteX19" fmla="*/ 596174 w 8594407"/>
                <a:gd name="connsiteY19" fmla="*/ 257031 h 2700109"/>
                <a:gd name="connsiteX20" fmla="*/ 596174 w 8594407"/>
                <a:gd name="connsiteY20" fmla="*/ 289160 h 2700109"/>
                <a:gd name="connsiteX21" fmla="*/ 621871 w 8594407"/>
                <a:gd name="connsiteY21" fmla="*/ 289160 h 2700109"/>
                <a:gd name="connsiteX22" fmla="*/ 621871 w 8594407"/>
                <a:gd name="connsiteY22" fmla="*/ 348277 h 2700109"/>
                <a:gd name="connsiteX23" fmla="*/ 630865 w 8594407"/>
                <a:gd name="connsiteY23" fmla="*/ 348277 h 2700109"/>
                <a:gd name="connsiteX24" fmla="*/ 630865 w 8594407"/>
                <a:gd name="connsiteY24" fmla="*/ 449804 h 2700109"/>
                <a:gd name="connsiteX25" fmla="*/ 646283 w 8594407"/>
                <a:gd name="connsiteY25" fmla="*/ 449804 h 2700109"/>
                <a:gd name="connsiteX26" fmla="*/ 646283 w 8594407"/>
                <a:gd name="connsiteY26" fmla="*/ 469081 h 2700109"/>
                <a:gd name="connsiteX27" fmla="*/ 671980 w 8594407"/>
                <a:gd name="connsiteY27" fmla="*/ 469081 h 2700109"/>
                <a:gd name="connsiteX28" fmla="*/ 671980 w 8594407"/>
                <a:gd name="connsiteY28" fmla="*/ 496070 h 2700109"/>
                <a:gd name="connsiteX29" fmla="*/ 686114 w 8594407"/>
                <a:gd name="connsiteY29" fmla="*/ 496070 h 2700109"/>
                <a:gd name="connsiteX30" fmla="*/ 686114 w 8594407"/>
                <a:gd name="connsiteY30" fmla="*/ 511492 h 2700109"/>
                <a:gd name="connsiteX31" fmla="*/ 714381 w 8594407"/>
                <a:gd name="connsiteY31" fmla="*/ 511492 h 2700109"/>
                <a:gd name="connsiteX32" fmla="*/ 714381 w 8594407"/>
                <a:gd name="connsiteY32" fmla="*/ 537195 h 2700109"/>
                <a:gd name="connsiteX33" fmla="*/ 741362 w 8594407"/>
                <a:gd name="connsiteY33" fmla="*/ 537195 h 2700109"/>
                <a:gd name="connsiteX34" fmla="*/ 741362 w 8594407"/>
                <a:gd name="connsiteY34" fmla="*/ 555187 h 2700109"/>
                <a:gd name="connsiteX35" fmla="*/ 822308 w 8594407"/>
                <a:gd name="connsiteY35" fmla="*/ 555187 h 2700109"/>
                <a:gd name="connsiteX36" fmla="*/ 822308 w 8594407"/>
                <a:gd name="connsiteY36" fmla="*/ 568039 h 2700109"/>
                <a:gd name="connsiteX37" fmla="*/ 877557 w 8594407"/>
                <a:gd name="connsiteY37" fmla="*/ 568039 h 2700109"/>
                <a:gd name="connsiteX38" fmla="*/ 877557 w 8594407"/>
                <a:gd name="connsiteY38" fmla="*/ 588601 h 2700109"/>
                <a:gd name="connsiteX39" fmla="*/ 984200 w 8594407"/>
                <a:gd name="connsiteY39" fmla="*/ 588601 h 2700109"/>
                <a:gd name="connsiteX40" fmla="*/ 984200 w 8594407"/>
                <a:gd name="connsiteY40" fmla="*/ 613019 h 2700109"/>
                <a:gd name="connsiteX41" fmla="*/ 1030455 w 8594407"/>
                <a:gd name="connsiteY41" fmla="*/ 613019 h 2700109"/>
                <a:gd name="connsiteX42" fmla="*/ 1030455 w 8594407"/>
                <a:gd name="connsiteY42" fmla="*/ 627156 h 2700109"/>
                <a:gd name="connsiteX43" fmla="*/ 1101122 w 8594407"/>
                <a:gd name="connsiteY43" fmla="*/ 627156 h 2700109"/>
                <a:gd name="connsiteX44" fmla="*/ 1101122 w 8594407"/>
                <a:gd name="connsiteY44" fmla="*/ 652859 h 2700109"/>
                <a:gd name="connsiteX45" fmla="*/ 1119110 w 8594407"/>
                <a:gd name="connsiteY45" fmla="*/ 652859 h 2700109"/>
                <a:gd name="connsiteX46" fmla="*/ 1119110 w 8594407"/>
                <a:gd name="connsiteY46" fmla="*/ 710691 h 2700109"/>
                <a:gd name="connsiteX47" fmla="*/ 1171790 w 8594407"/>
                <a:gd name="connsiteY47" fmla="*/ 710691 h 2700109"/>
                <a:gd name="connsiteX48" fmla="*/ 1171790 w 8594407"/>
                <a:gd name="connsiteY48" fmla="*/ 731253 h 2700109"/>
                <a:gd name="connsiteX49" fmla="*/ 1196202 w 8594407"/>
                <a:gd name="connsiteY49" fmla="*/ 731253 h 2700109"/>
                <a:gd name="connsiteX50" fmla="*/ 1196202 w 8594407"/>
                <a:gd name="connsiteY50" fmla="*/ 750530 h 2700109"/>
                <a:gd name="connsiteX51" fmla="*/ 1209050 w 8594407"/>
                <a:gd name="connsiteY51" fmla="*/ 750530 h 2700109"/>
                <a:gd name="connsiteX52" fmla="*/ 1209050 w 8594407"/>
                <a:gd name="connsiteY52" fmla="*/ 769808 h 2700109"/>
                <a:gd name="connsiteX53" fmla="*/ 1237317 w 8594407"/>
                <a:gd name="connsiteY53" fmla="*/ 769808 h 2700109"/>
                <a:gd name="connsiteX54" fmla="*/ 1237317 w 8594407"/>
                <a:gd name="connsiteY54" fmla="*/ 807077 h 2700109"/>
                <a:gd name="connsiteX55" fmla="*/ 1263014 w 8594407"/>
                <a:gd name="connsiteY55" fmla="*/ 807077 h 2700109"/>
                <a:gd name="connsiteX56" fmla="*/ 1263014 w 8594407"/>
                <a:gd name="connsiteY56" fmla="*/ 852058 h 2700109"/>
                <a:gd name="connsiteX57" fmla="*/ 1268154 w 8594407"/>
                <a:gd name="connsiteY57" fmla="*/ 852058 h 2700109"/>
                <a:gd name="connsiteX58" fmla="*/ 1268154 w 8594407"/>
                <a:gd name="connsiteY58" fmla="*/ 913745 h 2700109"/>
                <a:gd name="connsiteX59" fmla="*/ 1278433 w 8594407"/>
                <a:gd name="connsiteY59" fmla="*/ 913745 h 2700109"/>
                <a:gd name="connsiteX60" fmla="*/ 1278433 w 8594407"/>
                <a:gd name="connsiteY60" fmla="*/ 934308 h 2700109"/>
                <a:gd name="connsiteX61" fmla="*/ 1284857 w 8594407"/>
                <a:gd name="connsiteY61" fmla="*/ 934308 h 2700109"/>
                <a:gd name="connsiteX62" fmla="*/ 1284857 w 8594407"/>
                <a:gd name="connsiteY62" fmla="*/ 949729 h 2700109"/>
                <a:gd name="connsiteX63" fmla="*/ 1304130 w 8594407"/>
                <a:gd name="connsiteY63" fmla="*/ 949729 h 2700109"/>
                <a:gd name="connsiteX64" fmla="*/ 1304130 w 8594407"/>
                <a:gd name="connsiteY64" fmla="*/ 965151 h 2700109"/>
                <a:gd name="connsiteX65" fmla="*/ 1331112 w 8594407"/>
                <a:gd name="connsiteY65" fmla="*/ 965151 h 2700109"/>
                <a:gd name="connsiteX66" fmla="*/ 1331112 w 8594407"/>
                <a:gd name="connsiteY66" fmla="*/ 990854 h 2700109"/>
                <a:gd name="connsiteX67" fmla="*/ 1349100 w 8594407"/>
                <a:gd name="connsiteY67" fmla="*/ 990854 h 2700109"/>
                <a:gd name="connsiteX68" fmla="*/ 1349100 w 8594407"/>
                <a:gd name="connsiteY68" fmla="*/ 1046116 h 2700109"/>
                <a:gd name="connsiteX69" fmla="*/ 1372227 w 8594407"/>
                <a:gd name="connsiteY69" fmla="*/ 1046116 h 2700109"/>
                <a:gd name="connsiteX70" fmla="*/ 1372227 w 8594407"/>
                <a:gd name="connsiteY70" fmla="*/ 1071819 h 2700109"/>
                <a:gd name="connsiteX71" fmla="*/ 1431331 w 8594407"/>
                <a:gd name="connsiteY71" fmla="*/ 1071819 h 2700109"/>
                <a:gd name="connsiteX72" fmla="*/ 1431331 w 8594407"/>
                <a:gd name="connsiteY72" fmla="*/ 1094952 h 2700109"/>
                <a:gd name="connsiteX73" fmla="*/ 1837345 w 8594407"/>
                <a:gd name="connsiteY73" fmla="*/ 1094952 h 2700109"/>
                <a:gd name="connsiteX74" fmla="*/ 1837345 w 8594407"/>
                <a:gd name="connsiteY74" fmla="*/ 1169491 h 2700109"/>
                <a:gd name="connsiteX75" fmla="*/ 1860473 w 8594407"/>
                <a:gd name="connsiteY75" fmla="*/ 1169491 h 2700109"/>
                <a:gd name="connsiteX76" fmla="*/ 1860473 w 8594407"/>
                <a:gd name="connsiteY76" fmla="*/ 1197764 h 2700109"/>
                <a:gd name="connsiteX77" fmla="*/ 1879746 w 8594407"/>
                <a:gd name="connsiteY77" fmla="*/ 1197764 h 2700109"/>
                <a:gd name="connsiteX78" fmla="*/ 1879746 w 8594407"/>
                <a:gd name="connsiteY78" fmla="*/ 1242745 h 2700109"/>
                <a:gd name="connsiteX79" fmla="*/ 1888740 w 8594407"/>
                <a:gd name="connsiteY79" fmla="*/ 1242745 h 2700109"/>
                <a:gd name="connsiteX80" fmla="*/ 1888740 w 8594407"/>
                <a:gd name="connsiteY80" fmla="*/ 1309573 h 2700109"/>
                <a:gd name="connsiteX81" fmla="*/ 1911867 w 8594407"/>
                <a:gd name="connsiteY81" fmla="*/ 1309573 h 2700109"/>
                <a:gd name="connsiteX82" fmla="*/ 1911867 w 8594407"/>
                <a:gd name="connsiteY82" fmla="*/ 1341701 h 2700109"/>
                <a:gd name="connsiteX83" fmla="*/ 1918291 w 8594407"/>
                <a:gd name="connsiteY83" fmla="*/ 1341701 h 2700109"/>
                <a:gd name="connsiteX84" fmla="*/ 1918291 w 8594407"/>
                <a:gd name="connsiteY84" fmla="*/ 1387967 h 2700109"/>
                <a:gd name="connsiteX85" fmla="*/ 1943989 w 8594407"/>
                <a:gd name="connsiteY85" fmla="*/ 1387967 h 2700109"/>
                <a:gd name="connsiteX86" fmla="*/ 1943989 w 8594407"/>
                <a:gd name="connsiteY86" fmla="*/ 1407244 h 2700109"/>
                <a:gd name="connsiteX87" fmla="*/ 2086608 w 8594407"/>
                <a:gd name="connsiteY87" fmla="*/ 1407244 h 2700109"/>
                <a:gd name="connsiteX88" fmla="*/ 2086608 w 8594407"/>
                <a:gd name="connsiteY88" fmla="*/ 1432947 h 2700109"/>
                <a:gd name="connsiteX89" fmla="*/ 2149566 w 8594407"/>
                <a:gd name="connsiteY89" fmla="*/ 1432947 h 2700109"/>
                <a:gd name="connsiteX90" fmla="*/ 2149566 w 8594407"/>
                <a:gd name="connsiteY90" fmla="*/ 1454795 h 2700109"/>
                <a:gd name="connsiteX91" fmla="*/ 2185542 w 8594407"/>
                <a:gd name="connsiteY91" fmla="*/ 1454795 h 2700109"/>
                <a:gd name="connsiteX92" fmla="*/ 2185542 w 8594407"/>
                <a:gd name="connsiteY92" fmla="*/ 1470217 h 2700109"/>
                <a:gd name="connsiteX93" fmla="*/ 2398828 w 8594407"/>
                <a:gd name="connsiteY93" fmla="*/ 1470217 h 2700109"/>
                <a:gd name="connsiteX94" fmla="*/ 2398828 w 8594407"/>
                <a:gd name="connsiteY94" fmla="*/ 1492065 h 2700109"/>
                <a:gd name="connsiteX95" fmla="*/ 2468210 w 8594407"/>
                <a:gd name="connsiteY95" fmla="*/ 1492065 h 2700109"/>
                <a:gd name="connsiteX96" fmla="*/ 2468210 w 8594407"/>
                <a:gd name="connsiteY96" fmla="*/ 1511342 h 2700109"/>
                <a:gd name="connsiteX97" fmla="*/ 2509326 w 8594407"/>
                <a:gd name="connsiteY97" fmla="*/ 1511342 h 2700109"/>
                <a:gd name="connsiteX98" fmla="*/ 2509326 w 8594407"/>
                <a:gd name="connsiteY98" fmla="*/ 1551182 h 2700109"/>
                <a:gd name="connsiteX99" fmla="*/ 2544017 w 8594407"/>
                <a:gd name="connsiteY99" fmla="*/ 1551182 h 2700109"/>
                <a:gd name="connsiteX100" fmla="*/ 2544017 w 8594407"/>
                <a:gd name="connsiteY100" fmla="*/ 1656564 h 2700109"/>
                <a:gd name="connsiteX101" fmla="*/ 2555581 w 8594407"/>
                <a:gd name="connsiteY101" fmla="*/ 1656564 h 2700109"/>
                <a:gd name="connsiteX102" fmla="*/ 2555581 w 8594407"/>
                <a:gd name="connsiteY102" fmla="*/ 1670701 h 2700109"/>
                <a:gd name="connsiteX103" fmla="*/ 2704624 w 8594407"/>
                <a:gd name="connsiteY103" fmla="*/ 1670701 h 2700109"/>
                <a:gd name="connsiteX104" fmla="*/ 2704624 w 8594407"/>
                <a:gd name="connsiteY104" fmla="*/ 1691264 h 2700109"/>
                <a:gd name="connsiteX105" fmla="*/ 2907631 w 8594407"/>
                <a:gd name="connsiteY105" fmla="*/ 1691264 h 2700109"/>
                <a:gd name="connsiteX106" fmla="*/ 2907631 w 8594407"/>
                <a:gd name="connsiteY106" fmla="*/ 1718252 h 2700109"/>
                <a:gd name="connsiteX107" fmla="*/ 2939753 w 8594407"/>
                <a:gd name="connsiteY107" fmla="*/ 1718252 h 2700109"/>
                <a:gd name="connsiteX108" fmla="*/ 2939753 w 8594407"/>
                <a:gd name="connsiteY108" fmla="*/ 1736244 h 2700109"/>
                <a:gd name="connsiteX109" fmla="*/ 3092651 w 8594407"/>
                <a:gd name="connsiteY109" fmla="*/ 1736244 h 2700109"/>
                <a:gd name="connsiteX110" fmla="*/ 3092651 w 8594407"/>
                <a:gd name="connsiteY110" fmla="*/ 1751666 h 2700109"/>
                <a:gd name="connsiteX111" fmla="*/ 3124772 w 8594407"/>
                <a:gd name="connsiteY111" fmla="*/ 1751666 h 2700109"/>
                <a:gd name="connsiteX112" fmla="*/ 3124772 w 8594407"/>
                <a:gd name="connsiteY112" fmla="*/ 1779939 h 2700109"/>
                <a:gd name="connsiteX113" fmla="*/ 3135051 w 8594407"/>
                <a:gd name="connsiteY113" fmla="*/ 1779939 h 2700109"/>
                <a:gd name="connsiteX114" fmla="*/ 3135051 w 8594407"/>
                <a:gd name="connsiteY114" fmla="*/ 1803072 h 2700109"/>
                <a:gd name="connsiteX115" fmla="*/ 3151754 w 8594407"/>
                <a:gd name="connsiteY115" fmla="*/ 1803072 h 2700109"/>
                <a:gd name="connsiteX116" fmla="*/ 3151754 w 8594407"/>
                <a:gd name="connsiteY116" fmla="*/ 1823634 h 2700109"/>
                <a:gd name="connsiteX117" fmla="*/ 3194154 w 8594407"/>
                <a:gd name="connsiteY117" fmla="*/ 1823634 h 2700109"/>
                <a:gd name="connsiteX118" fmla="*/ 3194154 w 8594407"/>
                <a:gd name="connsiteY118" fmla="*/ 1858334 h 2700109"/>
                <a:gd name="connsiteX119" fmla="*/ 3204433 w 8594407"/>
                <a:gd name="connsiteY119" fmla="*/ 1858334 h 2700109"/>
                <a:gd name="connsiteX120" fmla="*/ 3204433 w 8594407"/>
                <a:gd name="connsiteY120" fmla="*/ 1878896 h 2700109"/>
                <a:gd name="connsiteX121" fmla="*/ 3343198 w 8594407"/>
                <a:gd name="connsiteY121" fmla="*/ 1878896 h 2700109"/>
                <a:gd name="connsiteX122" fmla="*/ 3343198 w 8594407"/>
                <a:gd name="connsiteY122" fmla="*/ 1900744 h 2700109"/>
                <a:gd name="connsiteX123" fmla="*/ 3367610 w 8594407"/>
                <a:gd name="connsiteY123" fmla="*/ 1900744 h 2700109"/>
                <a:gd name="connsiteX124" fmla="*/ 3367610 w 8594407"/>
                <a:gd name="connsiteY124" fmla="*/ 1918736 h 2700109"/>
                <a:gd name="connsiteX125" fmla="*/ 3709382 w 8594407"/>
                <a:gd name="connsiteY125" fmla="*/ 1918736 h 2700109"/>
                <a:gd name="connsiteX126" fmla="*/ 3709382 w 8594407"/>
                <a:gd name="connsiteY126" fmla="*/ 1944439 h 2700109"/>
                <a:gd name="connsiteX127" fmla="*/ 3749213 w 8594407"/>
                <a:gd name="connsiteY127" fmla="*/ 1944439 h 2700109"/>
                <a:gd name="connsiteX128" fmla="*/ 3749213 w 8594407"/>
                <a:gd name="connsiteY128" fmla="*/ 1972712 h 2700109"/>
                <a:gd name="connsiteX129" fmla="*/ 3758207 w 8594407"/>
                <a:gd name="connsiteY129" fmla="*/ 1972712 h 2700109"/>
                <a:gd name="connsiteX130" fmla="*/ 3758207 w 8594407"/>
                <a:gd name="connsiteY130" fmla="*/ 1999701 h 2700109"/>
                <a:gd name="connsiteX131" fmla="*/ 3791613 w 8594407"/>
                <a:gd name="connsiteY131" fmla="*/ 1999701 h 2700109"/>
                <a:gd name="connsiteX132" fmla="*/ 3791613 w 8594407"/>
                <a:gd name="connsiteY132" fmla="*/ 2021549 h 2700109"/>
                <a:gd name="connsiteX133" fmla="*/ 3809601 w 8594407"/>
                <a:gd name="connsiteY133" fmla="*/ 2021549 h 2700109"/>
                <a:gd name="connsiteX134" fmla="*/ 3809601 w 8594407"/>
                <a:gd name="connsiteY134" fmla="*/ 2039541 h 2700109"/>
                <a:gd name="connsiteX135" fmla="*/ 3821165 w 8594407"/>
                <a:gd name="connsiteY135" fmla="*/ 2039541 h 2700109"/>
                <a:gd name="connsiteX136" fmla="*/ 3821165 w 8594407"/>
                <a:gd name="connsiteY136" fmla="*/ 2066529 h 2700109"/>
                <a:gd name="connsiteX137" fmla="*/ 3839153 w 8594407"/>
                <a:gd name="connsiteY137" fmla="*/ 2066529 h 2700109"/>
                <a:gd name="connsiteX138" fmla="*/ 3839153 w 8594407"/>
                <a:gd name="connsiteY138" fmla="*/ 2152634 h 2700109"/>
                <a:gd name="connsiteX139" fmla="*/ 3932947 w 8594407"/>
                <a:gd name="connsiteY139" fmla="*/ 2152634 h 2700109"/>
                <a:gd name="connsiteX140" fmla="*/ 3932947 w 8594407"/>
                <a:gd name="connsiteY140" fmla="*/ 2173197 h 2700109"/>
                <a:gd name="connsiteX141" fmla="*/ 4237458 w 8594407"/>
                <a:gd name="connsiteY141" fmla="*/ 2173197 h 2700109"/>
                <a:gd name="connsiteX142" fmla="*/ 4237458 w 8594407"/>
                <a:gd name="connsiteY142" fmla="*/ 2196329 h 2700109"/>
                <a:gd name="connsiteX143" fmla="*/ 4368514 w 8594407"/>
                <a:gd name="connsiteY143" fmla="*/ 2196329 h 2700109"/>
                <a:gd name="connsiteX144" fmla="*/ 4368514 w 8594407"/>
                <a:gd name="connsiteY144" fmla="*/ 2219462 h 2700109"/>
                <a:gd name="connsiteX145" fmla="*/ 4443035 w 8594407"/>
                <a:gd name="connsiteY145" fmla="*/ 2219462 h 2700109"/>
                <a:gd name="connsiteX146" fmla="*/ 4443035 w 8594407"/>
                <a:gd name="connsiteY146" fmla="*/ 2229743 h 2700109"/>
                <a:gd name="connsiteX147" fmla="*/ 4455884 w 8594407"/>
                <a:gd name="connsiteY147" fmla="*/ 2229743 h 2700109"/>
                <a:gd name="connsiteX148" fmla="*/ 4455884 w 8594407"/>
                <a:gd name="connsiteY148" fmla="*/ 2264443 h 2700109"/>
                <a:gd name="connsiteX149" fmla="*/ 4768104 w 8594407"/>
                <a:gd name="connsiteY149" fmla="*/ 2264443 h 2700109"/>
                <a:gd name="connsiteX150" fmla="*/ 4768104 w 8594407"/>
                <a:gd name="connsiteY150" fmla="*/ 2297857 h 2700109"/>
                <a:gd name="connsiteX151" fmla="*/ 4788662 w 8594407"/>
                <a:gd name="connsiteY151" fmla="*/ 2297857 h 2700109"/>
                <a:gd name="connsiteX152" fmla="*/ 4788662 w 8594407"/>
                <a:gd name="connsiteY152" fmla="*/ 2346693 h 2700109"/>
                <a:gd name="connsiteX153" fmla="*/ 5055912 w 8594407"/>
                <a:gd name="connsiteY153" fmla="*/ 2346693 h 2700109"/>
                <a:gd name="connsiteX154" fmla="*/ 5055912 w 8594407"/>
                <a:gd name="connsiteY154" fmla="*/ 2399384 h 2700109"/>
                <a:gd name="connsiteX155" fmla="*/ 5207525 w 8594407"/>
                <a:gd name="connsiteY155" fmla="*/ 2399384 h 2700109"/>
                <a:gd name="connsiteX156" fmla="*/ 5207525 w 8594407"/>
                <a:gd name="connsiteY156" fmla="*/ 2428942 h 2700109"/>
                <a:gd name="connsiteX157" fmla="*/ 5765153 w 8594407"/>
                <a:gd name="connsiteY157" fmla="*/ 2428942 h 2700109"/>
                <a:gd name="connsiteX158" fmla="*/ 5765153 w 8594407"/>
                <a:gd name="connsiteY158" fmla="*/ 2473923 h 2700109"/>
                <a:gd name="connsiteX159" fmla="*/ 6363896 w 8594407"/>
                <a:gd name="connsiteY159" fmla="*/ 2473923 h 2700109"/>
                <a:gd name="connsiteX160" fmla="*/ 6363896 w 8594407"/>
                <a:gd name="connsiteY160" fmla="*/ 2500911 h 2700109"/>
                <a:gd name="connsiteX161" fmla="*/ 6378030 w 8594407"/>
                <a:gd name="connsiteY161" fmla="*/ 2500911 h 2700109"/>
                <a:gd name="connsiteX162" fmla="*/ 6378030 w 8594407"/>
                <a:gd name="connsiteY162" fmla="*/ 2526614 h 2700109"/>
                <a:gd name="connsiteX163" fmla="*/ 7339103 w 8594407"/>
                <a:gd name="connsiteY163" fmla="*/ 2526614 h 2700109"/>
                <a:gd name="connsiteX164" fmla="*/ 7339103 w 8594407"/>
                <a:gd name="connsiteY164" fmla="*/ 2700110 h 2700109"/>
                <a:gd name="connsiteX165" fmla="*/ 8594407 w 8594407"/>
                <a:gd name="connsiteY165" fmla="*/ 2700110 h 2700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8594407" h="2700109">
                  <a:moveTo>
                    <a:pt x="0" y="0"/>
                  </a:moveTo>
                  <a:lnTo>
                    <a:pt x="197868" y="0"/>
                  </a:lnTo>
                  <a:lnTo>
                    <a:pt x="197868" y="12852"/>
                  </a:lnTo>
                  <a:lnTo>
                    <a:pt x="235129" y="12852"/>
                  </a:lnTo>
                  <a:lnTo>
                    <a:pt x="235129" y="32129"/>
                  </a:lnTo>
                  <a:lnTo>
                    <a:pt x="298087" y="32129"/>
                  </a:lnTo>
                  <a:lnTo>
                    <a:pt x="298087" y="48836"/>
                  </a:lnTo>
                  <a:lnTo>
                    <a:pt x="364899" y="48836"/>
                  </a:lnTo>
                  <a:lnTo>
                    <a:pt x="364899" y="73254"/>
                  </a:lnTo>
                  <a:lnTo>
                    <a:pt x="426573" y="73254"/>
                  </a:lnTo>
                  <a:lnTo>
                    <a:pt x="426573" y="96387"/>
                  </a:lnTo>
                  <a:lnTo>
                    <a:pt x="552488" y="96387"/>
                  </a:lnTo>
                  <a:lnTo>
                    <a:pt x="552488" y="111809"/>
                  </a:lnTo>
                  <a:lnTo>
                    <a:pt x="566622" y="111809"/>
                  </a:lnTo>
                  <a:lnTo>
                    <a:pt x="566622" y="154219"/>
                  </a:lnTo>
                  <a:lnTo>
                    <a:pt x="582040" y="154219"/>
                  </a:lnTo>
                  <a:lnTo>
                    <a:pt x="582040" y="178637"/>
                  </a:lnTo>
                  <a:lnTo>
                    <a:pt x="587180" y="178637"/>
                  </a:lnTo>
                  <a:lnTo>
                    <a:pt x="587180" y="257031"/>
                  </a:lnTo>
                  <a:lnTo>
                    <a:pt x="596174" y="257031"/>
                  </a:lnTo>
                  <a:lnTo>
                    <a:pt x="596174" y="289160"/>
                  </a:lnTo>
                  <a:lnTo>
                    <a:pt x="621871" y="289160"/>
                  </a:lnTo>
                  <a:lnTo>
                    <a:pt x="621871" y="348277"/>
                  </a:lnTo>
                  <a:lnTo>
                    <a:pt x="630865" y="348277"/>
                  </a:lnTo>
                  <a:lnTo>
                    <a:pt x="630865" y="449804"/>
                  </a:lnTo>
                  <a:lnTo>
                    <a:pt x="646283" y="449804"/>
                  </a:lnTo>
                  <a:lnTo>
                    <a:pt x="646283" y="469081"/>
                  </a:lnTo>
                  <a:lnTo>
                    <a:pt x="671980" y="469081"/>
                  </a:lnTo>
                  <a:lnTo>
                    <a:pt x="671980" y="496070"/>
                  </a:lnTo>
                  <a:lnTo>
                    <a:pt x="686114" y="496070"/>
                  </a:lnTo>
                  <a:lnTo>
                    <a:pt x="686114" y="511492"/>
                  </a:lnTo>
                  <a:lnTo>
                    <a:pt x="714381" y="511492"/>
                  </a:lnTo>
                  <a:lnTo>
                    <a:pt x="714381" y="537195"/>
                  </a:lnTo>
                  <a:lnTo>
                    <a:pt x="741362" y="537195"/>
                  </a:lnTo>
                  <a:lnTo>
                    <a:pt x="741362" y="555187"/>
                  </a:lnTo>
                  <a:lnTo>
                    <a:pt x="822308" y="555187"/>
                  </a:lnTo>
                  <a:lnTo>
                    <a:pt x="822308" y="568039"/>
                  </a:lnTo>
                  <a:lnTo>
                    <a:pt x="877557" y="568039"/>
                  </a:lnTo>
                  <a:lnTo>
                    <a:pt x="877557" y="588601"/>
                  </a:lnTo>
                  <a:lnTo>
                    <a:pt x="984200" y="588601"/>
                  </a:lnTo>
                  <a:lnTo>
                    <a:pt x="984200" y="613019"/>
                  </a:lnTo>
                  <a:lnTo>
                    <a:pt x="1030455" y="613019"/>
                  </a:lnTo>
                  <a:lnTo>
                    <a:pt x="1030455" y="627156"/>
                  </a:lnTo>
                  <a:lnTo>
                    <a:pt x="1101122" y="627156"/>
                  </a:lnTo>
                  <a:lnTo>
                    <a:pt x="1101122" y="652859"/>
                  </a:lnTo>
                  <a:lnTo>
                    <a:pt x="1119110" y="652859"/>
                  </a:lnTo>
                  <a:lnTo>
                    <a:pt x="1119110" y="710691"/>
                  </a:lnTo>
                  <a:lnTo>
                    <a:pt x="1171790" y="710691"/>
                  </a:lnTo>
                  <a:lnTo>
                    <a:pt x="1171790" y="731253"/>
                  </a:lnTo>
                  <a:lnTo>
                    <a:pt x="1196202" y="731253"/>
                  </a:lnTo>
                  <a:lnTo>
                    <a:pt x="1196202" y="750530"/>
                  </a:lnTo>
                  <a:lnTo>
                    <a:pt x="1209050" y="750530"/>
                  </a:lnTo>
                  <a:lnTo>
                    <a:pt x="1209050" y="769808"/>
                  </a:lnTo>
                  <a:lnTo>
                    <a:pt x="1237317" y="769808"/>
                  </a:lnTo>
                  <a:lnTo>
                    <a:pt x="1237317" y="807077"/>
                  </a:lnTo>
                  <a:lnTo>
                    <a:pt x="1263014" y="807077"/>
                  </a:lnTo>
                  <a:lnTo>
                    <a:pt x="1263014" y="852058"/>
                  </a:lnTo>
                  <a:lnTo>
                    <a:pt x="1268154" y="852058"/>
                  </a:lnTo>
                  <a:lnTo>
                    <a:pt x="1268154" y="913745"/>
                  </a:lnTo>
                  <a:lnTo>
                    <a:pt x="1278433" y="913745"/>
                  </a:lnTo>
                  <a:lnTo>
                    <a:pt x="1278433" y="934308"/>
                  </a:lnTo>
                  <a:lnTo>
                    <a:pt x="1284857" y="934308"/>
                  </a:lnTo>
                  <a:lnTo>
                    <a:pt x="1284857" y="949729"/>
                  </a:lnTo>
                  <a:lnTo>
                    <a:pt x="1304130" y="949729"/>
                  </a:lnTo>
                  <a:lnTo>
                    <a:pt x="1304130" y="965151"/>
                  </a:lnTo>
                  <a:lnTo>
                    <a:pt x="1331112" y="965151"/>
                  </a:lnTo>
                  <a:lnTo>
                    <a:pt x="1331112" y="990854"/>
                  </a:lnTo>
                  <a:lnTo>
                    <a:pt x="1349100" y="990854"/>
                  </a:lnTo>
                  <a:lnTo>
                    <a:pt x="1349100" y="1046116"/>
                  </a:lnTo>
                  <a:lnTo>
                    <a:pt x="1372227" y="1046116"/>
                  </a:lnTo>
                  <a:lnTo>
                    <a:pt x="1372227" y="1071819"/>
                  </a:lnTo>
                  <a:lnTo>
                    <a:pt x="1431331" y="1071819"/>
                  </a:lnTo>
                  <a:lnTo>
                    <a:pt x="1431331" y="1094952"/>
                  </a:lnTo>
                  <a:lnTo>
                    <a:pt x="1837345" y="1094952"/>
                  </a:lnTo>
                  <a:lnTo>
                    <a:pt x="1837345" y="1169491"/>
                  </a:lnTo>
                  <a:lnTo>
                    <a:pt x="1860473" y="1169491"/>
                  </a:lnTo>
                  <a:lnTo>
                    <a:pt x="1860473" y="1197764"/>
                  </a:lnTo>
                  <a:lnTo>
                    <a:pt x="1879746" y="1197764"/>
                  </a:lnTo>
                  <a:lnTo>
                    <a:pt x="1879746" y="1242745"/>
                  </a:lnTo>
                  <a:lnTo>
                    <a:pt x="1888740" y="1242745"/>
                  </a:lnTo>
                  <a:lnTo>
                    <a:pt x="1888740" y="1309573"/>
                  </a:lnTo>
                  <a:lnTo>
                    <a:pt x="1911867" y="1309573"/>
                  </a:lnTo>
                  <a:lnTo>
                    <a:pt x="1911867" y="1341701"/>
                  </a:lnTo>
                  <a:lnTo>
                    <a:pt x="1918291" y="1341701"/>
                  </a:lnTo>
                  <a:lnTo>
                    <a:pt x="1918291" y="1387967"/>
                  </a:lnTo>
                  <a:lnTo>
                    <a:pt x="1943989" y="1387967"/>
                  </a:lnTo>
                  <a:lnTo>
                    <a:pt x="1943989" y="1407244"/>
                  </a:lnTo>
                  <a:lnTo>
                    <a:pt x="2086608" y="1407244"/>
                  </a:lnTo>
                  <a:lnTo>
                    <a:pt x="2086608" y="1432947"/>
                  </a:lnTo>
                  <a:lnTo>
                    <a:pt x="2149566" y="1432947"/>
                  </a:lnTo>
                  <a:lnTo>
                    <a:pt x="2149566" y="1454795"/>
                  </a:lnTo>
                  <a:lnTo>
                    <a:pt x="2185542" y="1454795"/>
                  </a:lnTo>
                  <a:lnTo>
                    <a:pt x="2185542" y="1470217"/>
                  </a:lnTo>
                  <a:lnTo>
                    <a:pt x="2398828" y="1470217"/>
                  </a:lnTo>
                  <a:lnTo>
                    <a:pt x="2398828" y="1492065"/>
                  </a:lnTo>
                  <a:lnTo>
                    <a:pt x="2468210" y="1492065"/>
                  </a:lnTo>
                  <a:lnTo>
                    <a:pt x="2468210" y="1511342"/>
                  </a:lnTo>
                  <a:lnTo>
                    <a:pt x="2509326" y="1511342"/>
                  </a:lnTo>
                  <a:lnTo>
                    <a:pt x="2509326" y="1551182"/>
                  </a:lnTo>
                  <a:lnTo>
                    <a:pt x="2544017" y="1551182"/>
                  </a:lnTo>
                  <a:lnTo>
                    <a:pt x="2544017" y="1656564"/>
                  </a:lnTo>
                  <a:lnTo>
                    <a:pt x="2555581" y="1656564"/>
                  </a:lnTo>
                  <a:lnTo>
                    <a:pt x="2555581" y="1670701"/>
                  </a:lnTo>
                  <a:lnTo>
                    <a:pt x="2704624" y="1670701"/>
                  </a:lnTo>
                  <a:lnTo>
                    <a:pt x="2704624" y="1691264"/>
                  </a:lnTo>
                  <a:lnTo>
                    <a:pt x="2907631" y="1691264"/>
                  </a:lnTo>
                  <a:lnTo>
                    <a:pt x="2907631" y="1718252"/>
                  </a:lnTo>
                  <a:lnTo>
                    <a:pt x="2939753" y="1718252"/>
                  </a:lnTo>
                  <a:lnTo>
                    <a:pt x="2939753" y="1736244"/>
                  </a:lnTo>
                  <a:lnTo>
                    <a:pt x="3092651" y="1736244"/>
                  </a:lnTo>
                  <a:lnTo>
                    <a:pt x="3092651" y="1751666"/>
                  </a:lnTo>
                  <a:lnTo>
                    <a:pt x="3124772" y="1751666"/>
                  </a:lnTo>
                  <a:lnTo>
                    <a:pt x="3124772" y="1779939"/>
                  </a:lnTo>
                  <a:lnTo>
                    <a:pt x="3135051" y="1779939"/>
                  </a:lnTo>
                  <a:lnTo>
                    <a:pt x="3135051" y="1803072"/>
                  </a:lnTo>
                  <a:lnTo>
                    <a:pt x="3151754" y="1803072"/>
                  </a:lnTo>
                  <a:lnTo>
                    <a:pt x="3151754" y="1823634"/>
                  </a:lnTo>
                  <a:lnTo>
                    <a:pt x="3194154" y="1823634"/>
                  </a:lnTo>
                  <a:lnTo>
                    <a:pt x="3194154" y="1858334"/>
                  </a:lnTo>
                  <a:lnTo>
                    <a:pt x="3204433" y="1858334"/>
                  </a:lnTo>
                  <a:lnTo>
                    <a:pt x="3204433" y="1878896"/>
                  </a:lnTo>
                  <a:lnTo>
                    <a:pt x="3343198" y="1878896"/>
                  </a:lnTo>
                  <a:lnTo>
                    <a:pt x="3343198" y="1900744"/>
                  </a:lnTo>
                  <a:lnTo>
                    <a:pt x="3367610" y="1900744"/>
                  </a:lnTo>
                  <a:lnTo>
                    <a:pt x="3367610" y="1918736"/>
                  </a:lnTo>
                  <a:lnTo>
                    <a:pt x="3709382" y="1918736"/>
                  </a:lnTo>
                  <a:lnTo>
                    <a:pt x="3709382" y="1944439"/>
                  </a:lnTo>
                  <a:lnTo>
                    <a:pt x="3749213" y="1944439"/>
                  </a:lnTo>
                  <a:lnTo>
                    <a:pt x="3749213" y="1972712"/>
                  </a:lnTo>
                  <a:lnTo>
                    <a:pt x="3758207" y="1972712"/>
                  </a:lnTo>
                  <a:lnTo>
                    <a:pt x="3758207" y="1999701"/>
                  </a:lnTo>
                  <a:lnTo>
                    <a:pt x="3791613" y="1999701"/>
                  </a:lnTo>
                  <a:lnTo>
                    <a:pt x="3791613" y="2021549"/>
                  </a:lnTo>
                  <a:lnTo>
                    <a:pt x="3809601" y="2021549"/>
                  </a:lnTo>
                  <a:lnTo>
                    <a:pt x="3809601" y="2039541"/>
                  </a:lnTo>
                  <a:lnTo>
                    <a:pt x="3821165" y="2039541"/>
                  </a:lnTo>
                  <a:lnTo>
                    <a:pt x="3821165" y="2066529"/>
                  </a:lnTo>
                  <a:lnTo>
                    <a:pt x="3839153" y="2066529"/>
                  </a:lnTo>
                  <a:lnTo>
                    <a:pt x="3839153" y="2152634"/>
                  </a:lnTo>
                  <a:lnTo>
                    <a:pt x="3932947" y="2152634"/>
                  </a:lnTo>
                  <a:lnTo>
                    <a:pt x="3932947" y="2173197"/>
                  </a:lnTo>
                  <a:lnTo>
                    <a:pt x="4237458" y="2173197"/>
                  </a:lnTo>
                  <a:lnTo>
                    <a:pt x="4237458" y="2196329"/>
                  </a:lnTo>
                  <a:lnTo>
                    <a:pt x="4368514" y="2196329"/>
                  </a:lnTo>
                  <a:lnTo>
                    <a:pt x="4368514" y="2219462"/>
                  </a:lnTo>
                  <a:lnTo>
                    <a:pt x="4443035" y="2219462"/>
                  </a:lnTo>
                  <a:lnTo>
                    <a:pt x="4443035" y="2229743"/>
                  </a:lnTo>
                  <a:lnTo>
                    <a:pt x="4455884" y="2229743"/>
                  </a:lnTo>
                  <a:lnTo>
                    <a:pt x="4455884" y="2264443"/>
                  </a:lnTo>
                  <a:lnTo>
                    <a:pt x="4768104" y="2264443"/>
                  </a:lnTo>
                  <a:lnTo>
                    <a:pt x="4768104" y="2297857"/>
                  </a:lnTo>
                  <a:lnTo>
                    <a:pt x="4788662" y="2297857"/>
                  </a:lnTo>
                  <a:lnTo>
                    <a:pt x="4788662" y="2346693"/>
                  </a:lnTo>
                  <a:lnTo>
                    <a:pt x="5055912" y="2346693"/>
                  </a:lnTo>
                  <a:lnTo>
                    <a:pt x="5055912" y="2399384"/>
                  </a:lnTo>
                  <a:lnTo>
                    <a:pt x="5207525" y="2399384"/>
                  </a:lnTo>
                  <a:lnTo>
                    <a:pt x="5207525" y="2428942"/>
                  </a:lnTo>
                  <a:lnTo>
                    <a:pt x="5765153" y="2428942"/>
                  </a:lnTo>
                  <a:lnTo>
                    <a:pt x="5765153" y="2473923"/>
                  </a:lnTo>
                  <a:lnTo>
                    <a:pt x="6363896" y="2473923"/>
                  </a:lnTo>
                  <a:lnTo>
                    <a:pt x="6363896" y="2500911"/>
                  </a:lnTo>
                  <a:lnTo>
                    <a:pt x="6378030" y="2500911"/>
                  </a:lnTo>
                  <a:lnTo>
                    <a:pt x="6378030" y="2526614"/>
                  </a:lnTo>
                  <a:lnTo>
                    <a:pt x="7339103" y="2526614"/>
                  </a:lnTo>
                  <a:lnTo>
                    <a:pt x="7339103" y="2700110"/>
                  </a:lnTo>
                  <a:lnTo>
                    <a:pt x="8594407" y="2700110"/>
                  </a:lnTo>
                </a:path>
              </a:pathLst>
            </a:custGeom>
            <a:noFill/>
            <a:ln w="12700" cap="flat">
              <a:solidFill>
                <a:srgbClr val="830051"/>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390" name="Graphic 2">
            <a:extLst>
              <a:ext uri="{FF2B5EF4-FFF2-40B4-BE49-F238E27FC236}">
                <a16:creationId xmlns:a16="http://schemas.microsoft.com/office/drawing/2014/main" id="{CD0B2DC1-85DD-8B5B-CDB5-2E024426009A}"/>
              </a:ext>
            </a:extLst>
          </p:cNvPr>
          <p:cNvGrpSpPr/>
          <p:nvPr/>
        </p:nvGrpSpPr>
        <p:grpSpPr>
          <a:xfrm>
            <a:off x="7000481" y="1608347"/>
            <a:ext cx="3941939" cy="2934000"/>
            <a:chOff x="1925969" y="1721629"/>
            <a:chExt cx="7787517" cy="2931437"/>
          </a:xfrm>
          <a:noFill/>
        </p:grpSpPr>
        <p:grpSp>
          <p:nvGrpSpPr>
            <p:cNvPr id="391" name="Graphic 2">
              <a:extLst>
                <a:ext uri="{FF2B5EF4-FFF2-40B4-BE49-F238E27FC236}">
                  <a16:creationId xmlns:a16="http://schemas.microsoft.com/office/drawing/2014/main" id="{CD059C4E-AEBB-1564-D9D9-F914130E343A}"/>
                </a:ext>
              </a:extLst>
            </p:cNvPr>
            <p:cNvGrpSpPr/>
            <p:nvPr/>
          </p:nvGrpSpPr>
          <p:grpSpPr>
            <a:xfrm>
              <a:off x="1925969" y="1721629"/>
              <a:ext cx="7783663" cy="2931437"/>
              <a:chOff x="1925969" y="1721629"/>
              <a:chExt cx="7783663" cy="2931437"/>
            </a:xfrm>
          </p:grpSpPr>
          <p:grpSp>
            <p:nvGrpSpPr>
              <p:cNvPr id="393" name="Graphic 2">
                <a:extLst>
                  <a:ext uri="{FF2B5EF4-FFF2-40B4-BE49-F238E27FC236}">
                    <a16:creationId xmlns:a16="http://schemas.microsoft.com/office/drawing/2014/main" id="{4112A7FB-CC5C-452B-A8D5-1C87BD538AB5}"/>
                  </a:ext>
                </a:extLst>
              </p:cNvPr>
              <p:cNvGrpSpPr/>
              <p:nvPr/>
            </p:nvGrpSpPr>
            <p:grpSpPr>
              <a:xfrm>
                <a:off x="1925969" y="1721629"/>
                <a:ext cx="80945" cy="80964"/>
                <a:chOff x="1925969" y="1721629"/>
                <a:chExt cx="80945" cy="80964"/>
              </a:xfrm>
            </p:grpSpPr>
            <p:sp>
              <p:nvSpPr>
                <p:cNvPr id="433" name="Freeform 171">
                  <a:extLst>
                    <a:ext uri="{FF2B5EF4-FFF2-40B4-BE49-F238E27FC236}">
                      <a16:creationId xmlns:a16="http://schemas.microsoft.com/office/drawing/2014/main" id="{443900C5-9986-66FC-B099-BD45520D9264}"/>
                    </a:ext>
                  </a:extLst>
                </p:cNvPr>
                <p:cNvSpPr/>
                <p:nvPr/>
              </p:nvSpPr>
              <p:spPr>
                <a:xfrm>
                  <a:off x="1967084" y="1721629"/>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34" name="Freeform 172">
                  <a:extLst>
                    <a:ext uri="{FF2B5EF4-FFF2-40B4-BE49-F238E27FC236}">
                      <a16:creationId xmlns:a16="http://schemas.microsoft.com/office/drawing/2014/main" id="{3DD44646-9F02-8B27-2971-F3E609CC4119}"/>
                    </a:ext>
                  </a:extLst>
                </p:cNvPr>
                <p:cNvSpPr/>
                <p:nvPr/>
              </p:nvSpPr>
              <p:spPr>
                <a:xfrm>
                  <a:off x="1925969" y="1762754"/>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394" name="Graphic 2">
                <a:extLst>
                  <a:ext uri="{FF2B5EF4-FFF2-40B4-BE49-F238E27FC236}">
                    <a16:creationId xmlns:a16="http://schemas.microsoft.com/office/drawing/2014/main" id="{F3E14C19-3918-CC41-6340-6CEF325DB604}"/>
                  </a:ext>
                </a:extLst>
              </p:cNvPr>
              <p:cNvGrpSpPr/>
              <p:nvPr/>
            </p:nvGrpSpPr>
            <p:grpSpPr>
              <a:xfrm>
                <a:off x="2633925" y="3078752"/>
                <a:ext cx="80945" cy="80964"/>
                <a:chOff x="2633925" y="3078752"/>
                <a:chExt cx="80945" cy="80964"/>
              </a:xfrm>
            </p:grpSpPr>
            <p:sp>
              <p:nvSpPr>
                <p:cNvPr id="431" name="Freeform 174">
                  <a:extLst>
                    <a:ext uri="{FF2B5EF4-FFF2-40B4-BE49-F238E27FC236}">
                      <a16:creationId xmlns:a16="http://schemas.microsoft.com/office/drawing/2014/main" id="{83304CE7-0F4C-9CE8-4974-1E302D71BC9D}"/>
                    </a:ext>
                  </a:extLst>
                </p:cNvPr>
                <p:cNvSpPr/>
                <p:nvPr/>
              </p:nvSpPr>
              <p:spPr>
                <a:xfrm>
                  <a:off x="2673755" y="307875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32" name="Freeform 175">
                  <a:extLst>
                    <a:ext uri="{FF2B5EF4-FFF2-40B4-BE49-F238E27FC236}">
                      <a16:creationId xmlns:a16="http://schemas.microsoft.com/office/drawing/2014/main" id="{541D2D48-D216-37D9-C975-71A3FBE071C8}"/>
                    </a:ext>
                  </a:extLst>
                </p:cNvPr>
                <p:cNvSpPr/>
                <p:nvPr/>
              </p:nvSpPr>
              <p:spPr>
                <a:xfrm>
                  <a:off x="2633925" y="3119877"/>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395" name="Graphic 2">
                <a:extLst>
                  <a:ext uri="{FF2B5EF4-FFF2-40B4-BE49-F238E27FC236}">
                    <a16:creationId xmlns:a16="http://schemas.microsoft.com/office/drawing/2014/main" id="{038A823F-CE95-D71B-1CE7-B1B4B905E562}"/>
                  </a:ext>
                </a:extLst>
              </p:cNvPr>
              <p:cNvGrpSpPr/>
              <p:nvPr/>
            </p:nvGrpSpPr>
            <p:grpSpPr>
              <a:xfrm>
                <a:off x="3140159" y="3393615"/>
                <a:ext cx="80945" cy="80964"/>
                <a:chOff x="3140159" y="3393615"/>
                <a:chExt cx="80945" cy="80964"/>
              </a:xfrm>
            </p:grpSpPr>
            <p:sp>
              <p:nvSpPr>
                <p:cNvPr id="429" name="Freeform 177">
                  <a:extLst>
                    <a:ext uri="{FF2B5EF4-FFF2-40B4-BE49-F238E27FC236}">
                      <a16:creationId xmlns:a16="http://schemas.microsoft.com/office/drawing/2014/main" id="{5102512F-D67B-DE0C-F6C2-F0CEAF1E9F2C}"/>
                    </a:ext>
                  </a:extLst>
                </p:cNvPr>
                <p:cNvSpPr/>
                <p:nvPr/>
              </p:nvSpPr>
              <p:spPr>
                <a:xfrm>
                  <a:off x="3179989" y="339361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30" name="Freeform 178">
                  <a:extLst>
                    <a:ext uri="{FF2B5EF4-FFF2-40B4-BE49-F238E27FC236}">
                      <a16:creationId xmlns:a16="http://schemas.microsoft.com/office/drawing/2014/main" id="{A44304C6-3ADE-470F-BE13-73E3AB7BC73D}"/>
                    </a:ext>
                  </a:extLst>
                </p:cNvPr>
                <p:cNvSpPr/>
                <p:nvPr/>
              </p:nvSpPr>
              <p:spPr>
                <a:xfrm>
                  <a:off x="3140159" y="3433455"/>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396" name="Graphic 2">
                <a:extLst>
                  <a:ext uri="{FF2B5EF4-FFF2-40B4-BE49-F238E27FC236}">
                    <a16:creationId xmlns:a16="http://schemas.microsoft.com/office/drawing/2014/main" id="{589ED837-F755-2B81-E706-8897EDB7C081}"/>
                  </a:ext>
                </a:extLst>
              </p:cNvPr>
              <p:cNvGrpSpPr/>
              <p:nvPr/>
            </p:nvGrpSpPr>
            <p:grpSpPr>
              <a:xfrm>
                <a:off x="5667472" y="4195552"/>
                <a:ext cx="79661" cy="79679"/>
                <a:chOff x="5667472" y="4195552"/>
                <a:chExt cx="79661" cy="79679"/>
              </a:xfrm>
            </p:grpSpPr>
            <p:sp>
              <p:nvSpPr>
                <p:cNvPr id="427" name="Freeform 180">
                  <a:extLst>
                    <a:ext uri="{FF2B5EF4-FFF2-40B4-BE49-F238E27FC236}">
                      <a16:creationId xmlns:a16="http://schemas.microsoft.com/office/drawing/2014/main" id="{AA821721-6BD5-4FD6-206E-FE4C3E287C23}"/>
                    </a:ext>
                  </a:extLst>
                </p:cNvPr>
                <p:cNvSpPr/>
                <p:nvPr/>
              </p:nvSpPr>
              <p:spPr>
                <a:xfrm>
                  <a:off x="5707303" y="4195552"/>
                  <a:ext cx="12848" cy="79679"/>
                </a:xfrm>
                <a:custGeom>
                  <a:avLst/>
                  <a:gdLst>
                    <a:gd name="connsiteX0" fmla="*/ 0 w 12848"/>
                    <a:gd name="connsiteY0" fmla="*/ 0 h 79679"/>
                    <a:gd name="connsiteX1" fmla="*/ 0 w 12848"/>
                    <a:gd name="connsiteY1" fmla="*/ 79680 h 79679"/>
                  </a:gdLst>
                  <a:ahLst/>
                  <a:cxnLst>
                    <a:cxn ang="0">
                      <a:pos x="connsiteX0" y="connsiteY0"/>
                    </a:cxn>
                    <a:cxn ang="0">
                      <a:pos x="connsiteX1" y="connsiteY1"/>
                    </a:cxn>
                  </a:cxnLst>
                  <a:rect l="l" t="t" r="r" b="b"/>
                  <a:pathLst>
                    <a:path w="12848" h="79679">
                      <a:moveTo>
                        <a:pt x="0" y="0"/>
                      </a:moveTo>
                      <a:lnTo>
                        <a:pt x="0" y="7968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28" name="Freeform 181">
                  <a:extLst>
                    <a:ext uri="{FF2B5EF4-FFF2-40B4-BE49-F238E27FC236}">
                      <a16:creationId xmlns:a16="http://schemas.microsoft.com/office/drawing/2014/main" id="{90BE0FEC-B3C5-B4D5-77C0-9692B3A252E1}"/>
                    </a:ext>
                  </a:extLst>
                </p:cNvPr>
                <p:cNvSpPr/>
                <p:nvPr/>
              </p:nvSpPr>
              <p:spPr>
                <a:xfrm>
                  <a:off x="5667472" y="4235392"/>
                  <a:ext cx="79661" cy="12851"/>
                </a:xfrm>
                <a:custGeom>
                  <a:avLst/>
                  <a:gdLst>
                    <a:gd name="connsiteX0" fmla="*/ 79661 w 79661"/>
                    <a:gd name="connsiteY0" fmla="*/ 0 h 12851"/>
                    <a:gd name="connsiteX1" fmla="*/ 0 w 79661"/>
                    <a:gd name="connsiteY1" fmla="*/ 0 h 12851"/>
                  </a:gdLst>
                  <a:ahLst/>
                  <a:cxnLst>
                    <a:cxn ang="0">
                      <a:pos x="connsiteX0" y="connsiteY0"/>
                    </a:cxn>
                    <a:cxn ang="0">
                      <a:pos x="connsiteX1" y="connsiteY1"/>
                    </a:cxn>
                  </a:cxnLst>
                  <a:rect l="l" t="t" r="r" b="b"/>
                  <a:pathLst>
                    <a:path w="79661" h="12851">
                      <a:moveTo>
                        <a:pt x="79661"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397" name="Graphic 2">
                <a:extLst>
                  <a:ext uri="{FF2B5EF4-FFF2-40B4-BE49-F238E27FC236}">
                    <a16:creationId xmlns:a16="http://schemas.microsoft.com/office/drawing/2014/main" id="{C3B1ADA2-513F-81B3-B517-67EFF4605899}"/>
                  </a:ext>
                </a:extLst>
              </p:cNvPr>
              <p:cNvGrpSpPr/>
              <p:nvPr/>
            </p:nvGrpSpPr>
            <p:grpSpPr>
              <a:xfrm>
                <a:off x="5700878" y="4219970"/>
                <a:ext cx="80945" cy="80964"/>
                <a:chOff x="5700878" y="4219970"/>
                <a:chExt cx="80945" cy="80964"/>
              </a:xfrm>
            </p:grpSpPr>
            <p:sp>
              <p:nvSpPr>
                <p:cNvPr id="425" name="Freeform 183">
                  <a:extLst>
                    <a:ext uri="{FF2B5EF4-FFF2-40B4-BE49-F238E27FC236}">
                      <a16:creationId xmlns:a16="http://schemas.microsoft.com/office/drawing/2014/main" id="{0E293C82-0174-C0EA-5880-39D3EB0FBA61}"/>
                    </a:ext>
                  </a:extLst>
                </p:cNvPr>
                <p:cNvSpPr/>
                <p:nvPr/>
              </p:nvSpPr>
              <p:spPr>
                <a:xfrm>
                  <a:off x="5741994" y="421997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26" name="Freeform 184">
                  <a:extLst>
                    <a:ext uri="{FF2B5EF4-FFF2-40B4-BE49-F238E27FC236}">
                      <a16:creationId xmlns:a16="http://schemas.microsoft.com/office/drawing/2014/main" id="{08CEFF9D-A29D-078E-346A-81283BAF7485}"/>
                    </a:ext>
                  </a:extLst>
                </p:cNvPr>
                <p:cNvSpPr/>
                <p:nvPr/>
              </p:nvSpPr>
              <p:spPr>
                <a:xfrm>
                  <a:off x="5700878" y="4259809"/>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398" name="Graphic 2">
                <a:extLst>
                  <a:ext uri="{FF2B5EF4-FFF2-40B4-BE49-F238E27FC236}">
                    <a16:creationId xmlns:a16="http://schemas.microsoft.com/office/drawing/2014/main" id="{33E23281-0892-E91C-82E3-7B064E63D06E}"/>
                  </a:ext>
                </a:extLst>
              </p:cNvPr>
              <p:cNvGrpSpPr/>
              <p:nvPr/>
            </p:nvGrpSpPr>
            <p:grpSpPr>
              <a:xfrm>
                <a:off x="5758697" y="4246958"/>
                <a:ext cx="80945" cy="80964"/>
                <a:chOff x="5758697" y="4246958"/>
                <a:chExt cx="80945" cy="80964"/>
              </a:xfrm>
            </p:grpSpPr>
            <p:sp>
              <p:nvSpPr>
                <p:cNvPr id="423" name="Freeform 186">
                  <a:extLst>
                    <a:ext uri="{FF2B5EF4-FFF2-40B4-BE49-F238E27FC236}">
                      <a16:creationId xmlns:a16="http://schemas.microsoft.com/office/drawing/2014/main" id="{99DB6C52-F17E-A202-C220-7AEFA035ECE7}"/>
                    </a:ext>
                  </a:extLst>
                </p:cNvPr>
                <p:cNvSpPr/>
                <p:nvPr/>
              </p:nvSpPr>
              <p:spPr>
                <a:xfrm>
                  <a:off x="5799812" y="4246958"/>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24" name="Freeform 187">
                  <a:extLst>
                    <a:ext uri="{FF2B5EF4-FFF2-40B4-BE49-F238E27FC236}">
                      <a16:creationId xmlns:a16="http://schemas.microsoft.com/office/drawing/2014/main" id="{575534B8-85E8-77CB-A122-AE2B77E7B098}"/>
                    </a:ext>
                  </a:extLst>
                </p:cNvPr>
                <p:cNvSpPr/>
                <p:nvPr/>
              </p:nvSpPr>
              <p:spPr>
                <a:xfrm>
                  <a:off x="5758697" y="4286798"/>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399" name="Graphic 2">
                <a:extLst>
                  <a:ext uri="{FF2B5EF4-FFF2-40B4-BE49-F238E27FC236}">
                    <a16:creationId xmlns:a16="http://schemas.microsoft.com/office/drawing/2014/main" id="{1EAA57A6-EBCC-86D6-43CD-90D6ECCF7676}"/>
                  </a:ext>
                </a:extLst>
              </p:cNvPr>
              <p:cNvGrpSpPr/>
              <p:nvPr/>
            </p:nvGrpSpPr>
            <p:grpSpPr>
              <a:xfrm>
                <a:off x="6383137" y="4330493"/>
                <a:ext cx="80945" cy="80964"/>
                <a:chOff x="6383137" y="4330493"/>
                <a:chExt cx="80945" cy="80964"/>
              </a:xfrm>
            </p:grpSpPr>
            <p:sp>
              <p:nvSpPr>
                <p:cNvPr id="421" name="Freeform 189">
                  <a:extLst>
                    <a:ext uri="{FF2B5EF4-FFF2-40B4-BE49-F238E27FC236}">
                      <a16:creationId xmlns:a16="http://schemas.microsoft.com/office/drawing/2014/main" id="{E8B2EFB5-B436-F4EE-E27C-36EC86472CDF}"/>
                    </a:ext>
                  </a:extLst>
                </p:cNvPr>
                <p:cNvSpPr/>
                <p:nvPr/>
              </p:nvSpPr>
              <p:spPr>
                <a:xfrm>
                  <a:off x="6422968" y="433049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22" name="Freeform 190">
                  <a:extLst>
                    <a:ext uri="{FF2B5EF4-FFF2-40B4-BE49-F238E27FC236}">
                      <a16:creationId xmlns:a16="http://schemas.microsoft.com/office/drawing/2014/main" id="{ACDE58AF-981A-2D1B-46B0-8F1EC39E5FD7}"/>
                    </a:ext>
                  </a:extLst>
                </p:cNvPr>
                <p:cNvSpPr/>
                <p:nvPr/>
              </p:nvSpPr>
              <p:spPr>
                <a:xfrm>
                  <a:off x="6383137" y="437033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00" name="Graphic 2">
                <a:extLst>
                  <a:ext uri="{FF2B5EF4-FFF2-40B4-BE49-F238E27FC236}">
                    <a16:creationId xmlns:a16="http://schemas.microsoft.com/office/drawing/2014/main" id="{05369553-046A-F486-6E1A-FA1605E031EE}"/>
                  </a:ext>
                </a:extLst>
              </p:cNvPr>
              <p:cNvGrpSpPr/>
              <p:nvPr/>
            </p:nvGrpSpPr>
            <p:grpSpPr>
              <a:xfrm>
                <a:off x="6422968" y="4330493"/>
                <a:ext cx="80945" cy="80964"/>
                <a:chOff x="6422968" y="4330493"/>
                <a:chExt cx="80945" cy="80964"/>
              </a:xfrm>
            </p:grpSpPr>
            <p:sp>
              <p:nvSpPr>
                <p:cNvPr id="419" name="Freeform 192">
                  <a:extLst>
                    <a:ext uri="{FF2B5EF4-FFF2-40B4-BE49-F238E27FC236}">
                      <a16:creationId xmlns:a16="http://schemas.microsoft.com/office/drawing/2014/main" id="{45B1ADAB-B375-370A-073B-B44653DA0E23}"/>
                    </a:ext>
                  </a:extLst>
                </p:cNvPr>
                <p:cNvSpPr/>
                <p:nvPr/>
              </p:nvSpPr>
              <p:spPr>
                <a:xfrm>
                  <a:off x="6464083" y="4330493"/>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20" name="Freeform 193">
                  <a:extLst>
                    <a:ext uri="{FF2B5EF4-FFF2-40B4-BE49-F238E27FC236}">
                      <a16:creationId xmlns:a16="http://schemas.microsoft.com/office/drawing/2014/main" id="{D1A3A1C1-DC5A-5D1F-BEB0-5D67744EC5DD}"/>
                    </a:ext>
                  </a:extLst>
                </p:cNvPr>
                <p:cNvSpPr/>
                <p:nvPr/>
              </p:nvSpPr>
              <p:spPr>
                <a:xfrm>
                  <a:off x="6422968" y="4370333"/>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01" name="Graphic 2">
                <a:extLst>
                  <a:ext uri="{FF2B5EF4-FFF2-40B4-BE49-F238E27FC236}">
                    <a16:creationId xmlns:a16="http://schemas.microsoft.com/office/drawing/2014/main" id="{3E5ECFE5-1DDC-05D7-8F39-5B9E8466DD84}"/>
                  </a:ext>
                </a:extLst>
              </p:cNvPr>
              <p:cNvGrpSpPr/>
              <p:nvPr/>
            </p:nvGrpSpPr>
            <p:grpSpPr>
              <a:xfrm>
                <a:off x="6981881" y="4474430"/>
                <a:ext cx="80945" cy="80964"/>
                <a:chOff x="6981881" y="4474430"/>
                <a:chExt cx="80945" cy="80964"/>
              </a:xfrm>
            </p:grpSpPr>
            <p:sp>
              <p:nvSpPr>
                <p:cNvPr id="417" name="Freeform 195">
                  <a:extLst>
                    <a:ext uri="{FF2B5EF4-FFF2-40B4-BE49-F238E27FC236}">
                      <a16:creationId xmlns:a16="http://schemas.microsoft.com/office/drawing/2014/main" id="{6BE7F802-8C5E-37E7-EFB6-73A03A60888A}"/>
                    </a:ext>
                  </a:extLst>
                </p:cNvPr>
                <p:cNvSpPr/>
                <p:nvPr/>
              </p:nvSpPr>
              <p:spPr>
                <a:xfrm>
                  <a:off x="7022996" y="4474430"/>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18" name="Freeform 196">
                  <a:extLst>
                    <a:ext uri="{FF2B5EF4-FFF2-40B4-BE49-F238E27FC236}">
                      <a16:creationId xmlns:a16="http://schemas.microsoft.com/office/drawing/2014/main" id="{C4A8602A-269C-4EB0-8A8A-14CF8A68CB81}"/>
                    </a:ext>
                  </a:extLst>
                </p:cNvPr>
                <p:cNvSpPr/>
                <p:nvPr/>
              </p:nvSpPr>
              <p:spPr>
                <a:xfrm>
                  <a:off x="6981881" y="451427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02" name="Graphic 2">
                <a:extLst>
                  <a:ext uri="{FF2B5EF4-FFF2-40B4-BE49-F238E27FC236}">
                    <a16:creationId xmlns:a16="http://schemas.microsoft.com/office/drawing/2014/main" id="{55ED5E3F-7DDC-1758-DA9E-D0849B9209C1}"/>
                  </a:ext>
                </a:extLst>
              </p:cNvPr>
              <p:cNvGrpSpPr/>
              <p:nvPr/>
            </p:nvGrpSpPr>
            <p:grpSpPr>
              <a:xfrm>
                <a:off x="7621739" y="4510415"/>
                <a:ext cx="80945" cy="80964"/>
                <a:chOff x="7621739" y="4510415"/>
                <a:chExt cx="80945" cy="80964"/>
              </a:xfrm>
            </p:grpSpPr>
            <p:sp>
              <p:nvSpPr>
                <p:cNvPr id="415" name="Freeform 198">
                  <a:extLst>
                    <a:ext uri="{FF2B5EF4-FFF2-40B4-BE49-F238E27FC236}">
                      <a16:creationId xmlns:a16="http://schemas.microsoft.com/office/drawing/2014/main" id="{A816F4BA-E4CA-CAA2-D5FB-93BBB5821AA6}"/>
                    </a:ext>
                  </a:extLst>
                </p:cNvPr>
                <p:cNvSpPr/>
                <p:nvPr/>
              </p:nvSpPr>
              <p:spPr>
                <a:xfrm>
                  <a:off x="7661570" y="451041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16" name="Freeform 199">
                  <a:extLst>
                    <a:ext uri="{FF2B5EF4-FFF2-40B4-BE49-F238E27FC236}">
                      <a16:creationId xmlns:a16="http://schemas.microsoft.com/office/drawing/2014/main" id="{07BA4088-DCC8-17EB-4623-E9205D6F33DD}"/>
                    </a:ext>
                  </a:extLst>
                </p:cNvPr>
                <p:cNvSpPr/>
                <p:nvPr/>
              </p:nvSpPr>
              <p:spPr>
                <a:xfrm>
                  <a:off x="7621739" y="455154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03" name="Graphic 2">
                <a:extLst>
                  <a:ext uri="{FF2B5EF4-FFF2-40B4-BE49-F238E27FC236}">
                    <a16:creationId xmlns:a16="http://schemas.microsoft.com/office/drawing/2014/main" id="{37FAF764-F4C2-E2AD-9C86-13AB7BB5B4D0}"/>
                  </a:ext>
                </a:extLst>
              </p:cNvPr>
              <p:cNvGrpSpPr/>
              <p:nvPr/>
            </p:nvGrpSpPr>
            <p:grpSpPr>
              <a:xfrm>
                <a:off x="7656430" y="4510415"/>
                <a:ext cx="80945" cy="80964"/>
                <a:chOff x="7656430" y="4510415"/>
                <a:chExt cx="80945" cy="80964"/>
              </a:xfrm>
            </p:grpSpPr>
            <p:sp>
              <p:nvSpPr>
                <p:cNvPr id="413" name="Freeform 201">
                  <a:extLst>
                    <a:ext uri="{FF2B5EF4-FFF2-40B4-BE49-F238E27FC236}">
                      <a16:creationId xmlns:a16="http://schemas.microsoft.com/office/drawing/2014/main" id="{4DF18030-5B53-1B61-A5FB-8FD84CB49BAD}"/>
                    </a:ext>
                  </a:extLst>
                </p:cNvPr>
                <p:cNvSpPr/>
                <p:nvPr/>
              </p:nvSpPr>
              <p:spPr>
                <a:xfrm>
                  <a:off x="7696261" y="4510415"/>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14" name="Freeform 202">
                  <a:extLst>
                    <a:ext uri="{FF2B5EF4-FFF2-40B4-BE49-F238E27FC236}">
                      <a16:creationId xmlns:a16="http://schemas.microsoft.com/office/drawing/2014/main" id="{BE25F39E-0605-9AB6-98BD-7456F32DC783}"/>
                    </a:ext>
                  </a:extLst>
                </p:cNvPr>
                <p:cNvSpPr/>
                <p:nvPr/>
              </p:nvSpPr>
              <p:spPr>
                <a:xfrm>
                  <a:off x="7656430" y="4551540"/>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04" name="Graphic 2">
                <a:extLst>
                  <a:ext uri="{FF2B5EF4-FFF2-40B4-BE49-F238E27FC236}">
                    <a16:creationId xmlns:a16="http://schemas.microsoft.com/office/drawing/2014/main" id="{CCC5FE1E-F43D-2C58-673D-F04CA09A1441}"/>
                  </a:ext>
                </a:extLst>
              </p:cNvPr>
              <p:cNvGrpSpPr/>
              <p:nvPr/>
            </p:nvGrpSpPr>
            <p:grpSpPr>
              <a:xfrm>
                <a:off x="7721958" y="4572102"/>
                <a:ext cx="80945" cy="80964"/>
                <a:chOff x="7721958" y="4572102"/>
                <a:chExt cx="80945" cy="80964"/>
              </a:xfrm>
            </p:grpSpPr>
            <p:sp>
              <p:nvSpPr>
                <p:cNvPr id="411" name="Freeform 204">
                  <a:extLst>
                    <a:ext uri="{FF2B5EF4-FFF2-40B4-BE49-F238E27FC236}">
                      <a16:creationId xmlns:a16="http://schemas.microsoft.com/office/drawing/2014/main" id="{27945CF9-C02F-8241-73F2-5D98F9B0E966}"/>
                    </a:ext>
                  </a:extLst>
                </p:cNvPr>
                <p:cNvSpPr/>
                <p:nvPr/>
              </p:nvSpPr>
              <p:spPr>
                <a:xfrm>
                  <a:off x="7763074" y="457210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12" name="Freeform 205">
                  <a:extLst>
                    <a:ext uri="{FF2B5EF4-FFF2-40B4-BE49-F238E27FC236}">
                      <a16:creationId xmlns:a16="http://schemas.microsoft.com/office/drawing/2014/main" id="{6C147720-9FC2-6140-F513-6421D4F366BC}"/>
                    </a:ext>
                  </a:extLst>
                </p:cNvPr>
                <p:cNvSpPr/>
                <p:nvPr/>
              </p:nvSpPr>
              <p:spPr>
                <a:xfrm>
                  <a:off x="7721958" y="461194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05" name="Graphic 2">
                <a:extLst>
                  <a:ext uri="{FF2B5EF4-FFF2-40B4-BE49-F238E27FC236}">
                    <a16:creationId xmlns:a16="http://schemas.microsoft.com/office/drawing/2014/main" id="{78B73784-AF37-EBF9-90A9-D92BE827F140}"/>
                  </a:ext>
                </a:extLst>
              </p:cNvPr>
              <p:cNvGrpSpPr/>
              <p:nvPr/>
            </p:nvGrpSpPr>
            <p:grpSpPr>
              <a:xfrm>
                <a:off x="8672752" y="4572102"/>
                <a:ext cx="80945" cy="80964"/>
                <a:chOff x="8672752" y="4572102"/>
                <a:chExt cx="80945" cy="80964"/>
              </a:xfrm>
            </p:grpSpPr>
            <p:sp>
              <p:nvSpPr>
                <p:cNvPr id="409" name="Freeform 207">
                  <a:extLst>
                    <a:ext uri="{FF2B5EF4-FFF2-40B4-BE49-F238E27FC236}">
                      <a16:creationId xmlns:a16="http://schemas.microsoft.com/office/drawing/2014/main" id="{BAEF2868-ED87-DD68-F210-1CEBE14EDBCD}"/>
                    </a:ext>
                  </a:extLst>
                </p:cNvPr>
                <p:cNvSpPr/>
                <p:nvPr/>
              </p:nvSpPr>
              <p:spPr>
                <a:xfrm>
                  <a:off x="8712583" y="457210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10" name="Freeform 208">
                  <a:extLst>
                    <a:ext uri="{FF2B5EF4-FFF2-40B4-BE49-F238E27FC236}">
                      <a16:creationId xmlns:a16="http://schemas.microsoft.com/office/drawing/2014/main" id="{9B65744C-673D-B1C3-35EF-A5B41319E1DF}"/>
                    </a:ext>
                  </a:extLst>
                </p:cNvPr>
                <p:cNvSpPr/>
                <p:nvPr/>
              </p:nvSpPr>
              <p:spPr>
                <a:xfrm>
                  <a:off x="8672752" y="4611942"/>
                  <a:ext cx="80945" cy="12851"/>
                </a:xfrm>
                <a:custGeom>
                  <a:avLst/>
                  <a:gdLst>
                    <a:gd name="connsiteX0" fmla="*/ 80946 w 80945"/>
                    <a:gd name="connsiteY0" fmla="*/ 0 h 12851"/>
                    <a:gd name="connsiteX1" fmla="*/ 0 w 80945"/>
                    <a:gd name="connsiteY1" fmla="*/ 0 h 12851"/>
                  </a:gdLst>
                  <a:ahLst/>
                  <a:cxnLst>
                    <a:cxn ang="0">
                      <a:pos x="connsiteX0" y="connsiteY0"/>
                    </a:cxn>
                    <a:cxn ang="0">
                      <a:pos x="connsiteX1" y="connsiteY1"/>
                    </a:cxn>
                  </a:cxnLst>
                  <a:rect l="l" t="t" r="r" b="b"/>
                  <a:pathLst>
                    <a:path w="80945" h="12851">
                      <a:moveTo>
                        <a:pt x="80946"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nvGrpSpPr>
              <p:cNvPr id="406" name="Graphic 2">
                <a:extLst>
                  <a:ext uri="{FF2B5EF4-FFF2-40B4-BE49-F238E27FC236}">
                    <a16:creationId xmlns:a16="http://schemas.microsoft.com/office/drawing/2014/main" id="{24C3B4B0-DA71-7349-3D45-A909DE8FDEEA}"/>
                  </a:ext>
                </a:extLst>
              </p:cNvPr>
              <p:cNvGrpSpPr/>
              <p:nvPr/>
            </p:nvGrpSpPr>
            <p:grpSpPr>
              <a:xfrm>
                <a:off x="9629971" y="4572102"/>
                <a:ext cx="79661" cy="80964"/>
                <a:chOff x="9629971" y="4572102"/>
                <a:chExt cx="79661" cy="80964"/>
              </a:xfrm>
            </p:grpSpPr>
            <p:sp>
              <p:nvSpPr>
                <p:cNvPr id="407" name="Freeform 210">
                  <a:extLst>
                    <a:ext uri="{FF2B5EF4-FFF2-40B4-BE49-F238E27FC236}">
                      <a16:creationId xmlns:a16="http://schemas.microsoft.com/office/drawing/2014/main" id="{F70BFC69-B2B8-A8E0-E612-8723786F3DEA}"/>
                    </a:ext>
                  </a:extLst>
                </p:cNvPr>
                <p:cNvSpPr/>
                <p:nvPr/>
              </p:nvSpPr>
              <p:spPr>
                <a:xfrm>
                  <a:off x="9669801" y="4572102"/>
                  <a:ext cx="12848" cy="80964"/>
                </a:xfrm>
                <a:custGeom>
                  <a:avLst/>
                  <a:gdLst>
                    <a:gd name="connsiteX0" fmla="*/ 0 w 12848"/>
                    <a:gd name="connsiteY0" fmla="*/ 0 h 80964"/>
                    <a:gd name="connsiteX1" fmla="*/ 0 w 12848"/>
                    <a:gd name="connsiteY1" fmla="*/ 80965 h 80964"/>
                  </a:gdLst>
                  <a:ahLst/>
                  <a:cxnLst>
                    <a:cxn ang="0">
                      <a:pos x="connsiteX0" y="connsiteY0"/>
                    </a:cxn>
                    <a:cxn ang="0">
                      <a:pos x="connsiteX1" y="connsiteY1"/>
                    </a:cxn>
                  </a:cxnLst>
                  <a:rect l="l" t="t" r="r" b="b"/>
                  <a:pathLst>
                    <a:path w="12848" h="80964">
                      <a:moveTo>
                        <a:pt x="0" y="0"/>
                      </a:moveTo>
                      <a:lnTo>
                        <a:pt x="0" y="80965"/>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sp>
              <p:nvSpPr>
                <p:cNvPr id="408" name="Freeform 211">
                  <a:extLst>
                    <a:ext uri="{FF2B5EF4-FFF2-40B4-BE49-F238E27FC236}">
                      <a16:creationId xmlns:a16="http://schemas.microsoft.com/office/drawing/2014/main" id="{876BA3B3-B1A1-B0FA-4716-7622750731BF}"/>
                    </a:ext>
                  </a:extLst>
                </p:cNvPr>
                <p:cNvSpPr/>
                <p:nvPr/>
              </p:nvSpPr>
              <p:spPr>
                <a:xfrm>
                  <a:off x="9629971" y="4611942"/>
                  <a:ext cx="79661" cy="12851"/>
                </a:xfrm>
                <a:custGeom>
                  <a:avLst/>
                  <a:gdLst>
                    <a:gd name="connsiteX0" fmla="*/ 79661 w 79661"/>
                    <a:gd name="connsiteY0" fmla="*/ 0 h 12851"/>
                    <a:gd name="connsiteX1" fmla="*/ 0 w 79661"/>
                    <a:gd name="connsiteY1" fmla="*/ 0 h 12851"/>
                  </a:gdLst>
                  <a:ahLst/>
                  <a:cxnLst>
                    <a:cxn ang="0">
                      <a:pos x="connsiteX0" y="connsiteY0"/>
                    </a:cxn>
                    <a:cxn ang="0">
                      <a:pos x="connsiteX1" y="connsiteY1"/>
                    </a:cxn>
                  </a:cxnLst>
                  <a:rect l="l" t="t" r="r" b="b"/>
                  <a:pathLst>
                    <a:path w="79661" h="12851">
                      <a:moveTo>
                        <a:pt x="79661" y="0"/>
                      </a:moveTo>
                      <a:lnTo>
                        <a:pt x="0" y="0"/>
                      </a:lnTo>
                    </a:path>
                  </a:pathLst>
                </a:custGeom>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pSp>
        <p:sp>
          <p:nvSpPr>
            <p:cNvPr id="392" name="Freeform 212">
              <a:extLst>
                <a:ext uri="{FF2B5EF4-FFF2-40B4-BE49-F238E27FC236}">
                  <a16:creationId xmlns:a16="http://schemas.microsoft.com/office/drawing/2014/main" id="{01D3E133-8128-41DD-43BF-1B2D40A58E1A}"/>
                </a:ext>
              </a:extLst>
            </p:cNvPr>
            <p:cNvSpPr/>
            <p:nvPr/>
          </p:nvSpPr>
          <p:spPr>
            <a:xfrm>
              <a:off x="1967084" y="1762754"/>
              <a:ext cx="7746402" cy="2847902"/>
            </a:xfrm>
            <a:custGeom>
              <a:avLst/>
              <a:gdLst>
                <a:gd name="connsiteX0" fmla="*/ 0 w 7746401"/>
                <a:gd name="connsiteY0" fmla="*/ 0 h 2847902"/>
                <a:gd name="connsiteX1" fmla="*/ 25697 w 7746401"/>
                <a:gd name="connsiteY1" fmla="*/ 0 h 2847902"/>
                <a:gd name="connsiteX2" fmla="*/ 25697 w 7746401"/>
                <a:gd name="connsiteY2" fmla="*/ 23133 h 2847902"/>
                <a:gd name="connsiteX3" fmla="*/ 159322 w 7746401"/>
                <a:gd name="connsiteY3" fmla="*/ 23133 h 2847902"/>
                <a:gd name="connsiteX4" fmla="*/ 159322 w 7746401"/>
                <a:gd name="connsiteY4" fmla="*/ 46266 h 2847902"/>
                <a:gd name="connsiteX5" fmla="*/ 251832 w 7746401"/>
                <a:gd name="connsiteY5" fmla="*/ 46266 h 2847902"/>
                <a:gd name="connsiteX6" fmla="*/ 251832 w 7746401"/>
                <a:gd name="connsiteY6" fmla="*/ 68113 h 2847902"/>
                <a:gd name="connsiteX7" fmla="*/ 268535 w 7746401"/>
                <a:gd name="connsiteY7" fmla="*/ 68113 h 2847902"/>
                <a:gd name="connsiteX8" fmla="*/ 268535 w 7746401"/>
                <a:gd name="connsiteY8" fmla="*/ 87391 h 2847902"/>
                <a:gd name="connsiteX9" fmla="*/ 326354 w 7746401"/>
                <a:gd name="connsiteY9" fmla="*/ 87391 h 2847902"/>
                <a:gd name="connsiteX10" fmla="*/ 326354 w 7746401"/>
                <a:gd name="connsiteY10" fmla="*/ 113094 h 2847902"/>
                <a:gd name="connsiteX11" fmla="*/ 385457 w 7746401"/>
                <a:gd name="connsiteY11" fmla="*/ 113094 h 2847902"/>
                <a:gd name="connsiteX12" fmla="*/ 385457 w 7746401"/>
                <a:gd name="connsiteY12" fmla="*/ 134941 h 2847902"/>
                <a:gd name="connsiteX13" fmla="*/ 395736 w 7746401"/>
                <a:gd name="connsiteY13" fmla="*/ 134941 h 2847902"/>
                <a:gd name="connsiteX14" fmla="*/ 395736 w 7746401"/>
                <a:gd name="connsiteY14" fmla="*/ 156789 h 2847902"/>
                <a:gd name="connsiteX15" fmla="*/ 418863 w 7746401"/>
                <a:gd name="connsiteY15" fmla="*/ 156789 h 2847902"/>
                <a:gd name="connsiteX16" fmla="*/ 418863 w 7746401"/>
                <a:gd name="connsiteY16" fmla="*/ 186347 h 2847902"/>
                <a:gd name="connsiteX17" fmla="*/ 427857 w 7746401"/>
                <a:gd name="connsiteY17" fmla="*/ 186347 h 2847902"/>
                <a:gd name="connsiteX18" fmla="*/ 427857 w 7746401"/>
                <a:gd name="connsiteY18" fmla="*/ 232613 h 2847902"/>
                <a:gd name="connsiteX19" fmla="*/ 444561 w 7746401"/>
                <a:gd name="connsiteY19" fmla="*/ 232613 h 2847902"/>
                <a:gd name="connsiteX20" fmla="*/ 444561 w 7746401"/>
                <a:gd name="connsiteY20" fmla="*/ 254461 h 2847902"/>
                <a:gd name="connsiteX21" fmla="*/ 479252 w 7746401"/>
                <a:gd name="connsiteY21" fmla="*/ 254461 h 2847902"/>
                <a:gd name="connsiteX22" fmla="*/ 479252 w 7746401"/>
                <a:gd name="connsiteY22" fmla="*/ 321289 h 2847902"/>
                <a:gd name="connsiteX23" fmla="*/ 515228 w 7746401"/>
                <a:gd name="connsiteY23" fmla="*/ 321289 h 2847902"/>
                <a:gd name="connsiteX24" fmla="*/ 515228 w 7746401"/>
                <a:gd name="connsiteY24" fmla="*/ 353418 h 2847902"/>
                <a:gd name="connsiteX25" fmla="*/ 529361 w 7746401"/>
                <a:gd name="connsiteY25" fmla="*/ 353418 h 2847902"/>
                <a:gd name="connsiteX26" fmla="*/ 529361 w 7746401"/>
                <a:gd name="connsiteY26" fmla="*/ 373980 h 2847902"/>
                <a:gd name="connsiteX27" fmla="*/ 556343 w 7746401"/>
                <a:gd name="connsiteY27" fmla="*/ 373980 h 2847902"/>
                <a:gd name="connsiteX28" fmla="*/ 556343 w 7746401"/>
                <a:gd name="connsiteY28" fmla="*/ 516632 h 2847902"/>
                <a:gd name="connsiteX29" fmla="*/ 565337 w 7746401"/>
                <a:gd name="connsiteY29" fmla="*/ 516632 h 2847902"/>
                <a:gd name="connsiteX30" fmla="*/ 565337 w 7746401"/>
                <a:gd name="connsiteY30" fmla="*/ 562898 h 2847902"/>
                <a:gd name="connsiteX31" fmla="*/ 579471 w 7746401"/>
                <a:gd name="connsiteY31" fmla="*/ 562898 h 2847902"/>
                <a:gd name="connsiteX32" fmla="*/ 579471 w 7746401"/>
                <a:gd name="connsiteY32" fmla="*/ 583460 h 2847902"/>
                <a:gd name="connsiteX33" fmla="*/ 589749 w 7746401"/>
                <a:gd name="connsiteY33" fmla="*/ 583460 h 2847902"/>
                <a:gd name="connsiteX34" fmla="*/ 589749 w 7746401"/>
                <a:gd name="connsiteY34" fmla="*/ 728683 h 2847902"/>
                <a:gd name="connsiteX35" fmla="*/ 598743 w 7746401"/>
                <a:gd name="connsiteY35" fmla="*/ 728683 h 2847902"/>
                <a:gd name="connsiteX36" fmla="*/ 598743 w 7746401"/>
                <a:gd name="connsiteY36" fmla="*/ 839206 h 2847902"/>
                <a:gd name="connsiteX37" fmla="*/ 615447 w 7746401"/>
                <a:gd name="connsiteY37" fmla="*/ 839206 h 2847902"/>
                <a:gd name="connsiteX38" fmla="*/ 615447 w 7746401"/>
                <a:gd name="connsiteY38" fmla="*/ 958725 h 2847902"/>
                <a:gd name="connsiteX39" fmla="*/ 624441 w 7746401"/>
                <a:gd name="connsiteY39" fmla="*/ 958725 h 2847902"/>
                <a:gd name="connsiteX40" fmla="*/ 624441 w 7746401"/>
                <a:gd name="connsiteY40" fmla="*/ 1056397 h 2847902"/>
                <a:gd name="connsiteX41" fmla="*/ 634719 w 7746401"/>
                <a:gd name="connsiteY41" fmla="*/ 1056397 h 2847902"/>
                <a:gd name="connsiteX42" fmla="*/ 634719 w 7746401"/>
                <a:gd name="connsiteY42" fmla="*/ 1148928 h 2847902"/>
                <a:gd name="connsiteX43" fmla="*/ 647568 w 7746401"/>
                <a:gd name="connsiteY43" fmla="*/ 1148928 h 2847902"/>
                <a:gd name="connsiteX44" fmla="*/ 647568 w 7746401"/>
                <a:gd name="connsiteY44" fmla="*/ 1200334 h 2847902"/>
                <a:gd name="connsiteX45" fmla="*/ 656562 w 7746401"/>
                <a:gd name="connsiteY45" fmla="*/ 1200334 h 2847902"/>
                <a:gd name="connsiteX46" fmla="*/ 656562 w 7746401"/>
                <a:gd name="connsiteY46" fmla="*/ 1220897 h 2847902"/>
                <a:gd name="connsiteX47" fmla="*/ 682259 w 7746401"/>
                <a:gd name="connsiteY47" fmla="*/ 1220897 h 2847902"/>
                <a:gd name="connsiteX48" fmla="*/ 682259 w 7746401"/>
                <a:gd name="connsiteY48" fmla="*/ 1287725 h 2847902"/>
                <a:gd name="connsiteX49" fmla="*/ 689968 w 7746401"/>
                <a:gd name="connsiteY49" fmla="*/ 1287725 h 2847902"/>
                <a:gd name="connsiteX50" fmla="*/ 689968 w 7746401"/>
                <a:gd name="connsiteY50" fmla="*/ 1309573 h 2847902"/>
                <a:gd name="connsiteX51" fmla="*/ 706671 w 7746401"/>
                <a:gd name="connsiteY51" fmla="*/ 1309573 h 2847902"/>
                <a:gd name="connsiteX52" fmla="*/ 706671 w 7746401"/>
                <a:gd name="connsiteY52" fmla="*/ 1355838 h 2847902"/>
                <a:gd name="connsiteX53" fmla="*/ 715665 w 7746401"/>
                <a:gd name="connsiteY53" fmla="*/ 1355838 h 2847902"/>
                <a:gd name="connsiteX54" fmla="*/ 715665 w 7746401"/>
                <a:gd name="connsiteY54" fmla="*/ 1386682 h 2847902"/>
                <a:gd name="connsiteX55" fmla="*/ 876272 w 7746401"/>
                <a:gd name="connsiteY55" fmla="*/ 1386682 h 2847902"/>
                <a:gd name="connsiteX56" fmla="*/ 876272 w 7746401"/>
                <a:gd name="connsiteY56" fmla="*/ 1408530 h 2847902"/>
                <a:gd name="connsiteX57" fmla="*/ 886551 w 7746401"/>
                <a:gd name="connsiteY57" fmla="*/ 1408530 h 2847902"/>
                <a:gd name="connsiteX58" fmla="*/ 886551 w 7746401"/>
                <a:gd name="connsiteY58" fmla="*/ 1429092 h 2847902"/>
                <a:gd name="connsiteX59" fmla="*/ 968782 w 7746401"/>
                <a:gd name="connsiteY59" fmla="*/ 1429092 h 2847902"/>
                <a:gd name="connsiteX60" fmla="*/ 968782 w 7746401"/>
                <a:gd name="connsiteY60" fmla="*/ 1476643 h 2847902"/>
                <a:gd name="connsiteX61" fmla="*/ 1009898 w 7746401"/>
                <a:gd name="connsiteY61" fmla="*/ 1476643 h 2847902"/>
                <a:gd name="connsiteX62" fmla="*/ 1009898 w 7746401"/>
                <a:gd name="connsiteY62" fmla="*/ 1507487 h 2847902"/>
                <a:gd name="connsiteX63" fmla="*/ 1044589 w 7746401"/>
                <a:gd name="connsiteY63" fmla="*/ 1507487 h 2847902"/>
                <a:gd name="connsiteX64" fmla="*/ 1044589 w 7746401"/>
                <a:gd name="connsiteY64" fmla="*/ 1531905 h 2847902"/>
                <a:gd name="connsiteX65" fmla="*/ 1110117 w 7746401"/>
                <a:gd name="connsiteY65" fmla="*/ 1531905 h 2847902"/>
                <a:gd name="connsiteX66" fmla="*/ 1110117 w 7746401"/>
                <a:gd name="connsiteY66" fmla="*/ 1551182 h 2847902"/>
                <a:gd name="connsiteX67" fmla="*/ 1193632 w 7746401"/>
                <a:gd name="connsiteY67" fmla="*/ 1551182 h 2847902"/>
                <a:gd name="connsiteX68" fmla="*/ 1193632 w 7746401"/>
                <a:gd name="connsiteY68" fmla="*/ 1597447 h 2847902"/>
                <a:gd name="connsiteX69" fmla="*/ 1202626 w 7746401"/>
                <a:gd name="connsiteY69" fmla="*/ 1597447 h 2847902"/>
                <a:gd name="connsiteX70" fmla="*/ 1202626 w 7746401"/>
                <a:gd name="connsiteY70" fmla="*/ 1647568 h 2847902"/>
                <a:gd name="connsiteX71" fmla="*/ 1214190 w 7746401"/>
                <a:gd name="connsiteY71" fmla="*/ 1647568 h 2847902"/>
                <a:gd name="connsiteX72" fmla="*/ 1214190 w 7746401"/>
                <a:gd name="connsiteY72" fmla="*/ 1678412 h 2847902"/>
                <a:gd name="connsiteX73" fmla="*/ 1227038 w 7746401"/>
                <a:gd name="connsiteY73" fmla="*/ 1678412 h 2847902"/>
                <a:gd name="connsiteX74" fmla="*/ 1227038 w 7746401"/>
                <a:gd name="connsiteY74" fmla="*/ 1695119 h 2847902"/>
                <a:gd name="connsiteX75" fmla="*/ 1245027 w 7746401"/>
                <a:gd name="connsiteY75" fmla="*/ 1695119 h 2847902"/>
                <a:gd name="connsiteX76" fmla="*/ 1245027 w 7746401"/>
                <a:gd name="connsiteY76" fmla="*/ 1718252 h 2847902"/>
                <a:gd name="connsiteX77" fmla="*/ 1263014 w 7746401"/>
                <a:gd name="connsiteY77" fmla="*/ 1718252 h 2847902"/>
                <a:gd name="connsiteX78" fmla="*/ 1263014 w 7746401"/>
                <a:gd name="connsiteY78" fmla="*/ 1769658 h 2847902"/>
                <a:gd name="connsiteX79" fmla="*/ 1273293 w 7746401"/>
                <a:gd name="connsiteY79" fmla="*/ 1769658 h 2847902"/>
                <a:gd name="connsiteX80" fmla="*/ 1273293 w 7746401"/>
                <a:gd name="connsiteY80" fmla="*/ 1844197 h 2847902"/>
                <a:gd name="connsiteX81" fmla="*/ 1347815 w 7746401"/>
                <a:gd name="connsiteY81" fmla="*/ 1844197 h 2847902"/>
                <a:gd name="connsiteX82" fmla="*/ 1347815 w 7746401"/>
                <a:gd name="connsiteY82" fmla="*/ 1866045 h 2847902"/>
                <a:gd name="connsiteX83" fmla="*/ 1507137 w 7746401"/>
                <a:gd name="connsiteY83" fmla="*/ 1866045 h 2847902"/>
                <a:gd name="connsiteX84" fmla="*/ 1507137 w 7746401"/>
                <a:gd name="connsiteY84" fmla="*/ 1887892 h 2847902"/>
                <a:gd name="connsiteX85" fmla="*/ 1819357 w 7746401"/>
                <a:gd name="connsiteY85" fmla="*/ 1887892 h 2847902"/>
                <a:gd name="connsiteX86" fmla="*/ 1819357 w 7746401"/>
                <a:gd name="connsiteY86" fmla="*/ 1912310 h 2847902"/>
                <a:gd name="connsiteX87" fmla="*/ 1827067 w 7746401"/>
                <a:gd name="connsiteY87" fmla="*/ 1912310 h 2847902"/>
                <a:gd name="connsiteX88" fmla="*/ 1827067 w 7746401"/>
                <a:gd name="connsiteY88" fmla="*/ 1934158 h 2847902"/>
                <a:gd name="connsiteX89" fmla="*/ 1877176 w 7746401"/>
                <a:gd name="connsiteY89" fmla="*/ 1934158 h 2847902"/>
                <a:gd name="connsiteX90" fmla="*/ 1877176 w 7746401"/>
                <a:gd name="connsiteY90" fmla="*/ 1965001 h 2847902"/>
                <a:gd name="connsiteX91" fmla="*/ 1895164 w 7746401"/>
                <a:gd name="connsiteY91" fmla="*/ 1965001 h 2847902"/>
                <a:gd name="connsiteX92" fmla="*/ 1895164 w 7746401"/>
                <a:gd name="connsiteY92" fmla="*/ 1986849 h 2847902"/>
                <a:gd name="connsiteX93" fmla="*/ 1910582 w 7746401"/>
                <a:gd name="connsiteY93" fmla="*/ 1986849 h 2847902"/>
                <a:gd name="connsiteX94" fmla="*/ 1910582 w 7746401"/>
                <a:gd name="connsiteY94" fmla="*/ 2031830 h 2847902"/>
                <a:gd name="connsiteX95" fmla="*/ 1920861 w 7746401"/>
                <a:gd name="connsiteY95" fmla="*/ 2031830 h 2847902"/>
                <a:gd name="connsiteX96" fmla="*/ 1920861 w 7746401"/>
                <a:gd name="connsiteY96" fmla="*/ 2061388 h 2847902"/>
                <a:gd name="connsiteX97" fmla="*/ 1931140 w 7746401"/>
                <a:gd name="connsiteY97" fmla="*/ 2061388 h 2847902"/>
                <a:gd name="connsiteX98" fmla="*/ 1931140 w 7746401"/>
                <a:gd name="connsiteY98" fmla="*/ 2084521 h 2847902"/>
                <a:gd name="connsiteX99" fmla="*/ 1978680 w 7746401"/>
                <a:gd name="connsiteY99" fmla="*/ 2084521 h 2847902"/>
                <a:gd name="connsiteX100" fmla="*/ 1978680 w 7746401"/>
                <a:gd name="connsiteY100" fmla="*/ 2106368 h 2847902"/>
                <a:gd name="connsiteX101" fmla="*/ 1995383 w 7746401"/>
                <a:gd name="connsiteY101" fmla="*/ 2106368 h 2847902"/>
                <a:gd name="connsiteX102" fmla="*/ 1995383 w 7746401"/>
                <a:gd name="connsiteY102" fmla="*/ 2128216 h 2847902"/>
                <a:gd name="connsiteX103" fmla="*/ 2308888 w 7746401"/>
                <a:gd name="connsiteY103" fmla="*/ 2128216 h 2847902"/>
                <a:gd name="connsiteX104" fmla="*/ 2308888 w 7746401"/>
                <a:gd name="connsiteY104" fmla="*/ 2160345 h 2847902"/>
                <a:gd name="connsiteX105" fmla="*/ 2325591 w 7746401"/>
                <a:gd name="connsiteY105" fmla="*/ 2160345 h 2847902"/>
                <a:gd name="connsiteX106" fmla="*/ 2325591 w 7746401"/>
                <a:gd name="connsiteY106" fmla="*/ 2180908 h 2847902"/>
                <a:gd name="connsiteX107" fmla="*/ 2475919 w 7746401"/>
                <a:gd name="connsiteY107" fmla="*/ 2180908 h 2847902"/>
                <a:gd name="connsiteX108" fmla="*/ 2475919 w 7746401"/>
                <a:gd name="connsiteY108" fmla="*/ 2202755 h 2847902"/>
                <a:gd name="connsiteX109" fmla="*/ 2535023 w 7746401"/>
                <a:gd name="connsiteY109" fmla="*/ 2202755 h 2847902"/>
                <a:gd name="connsiteX110" fmla="*/ 2535023 w 7746401"/>
                <a:gd name="connsiteY110" fmla="*/ 2229743 h 2847902"/>
                <a:gd name="connsiteX111" fmla="*/ 2545302 w 7746401"/>
                <a:gd name="connsiteY111" fmla="*/ 2229743 h 2847902"/>
                <a:gd name="connsiteX112" fmla="*/ 2545302 w 7746401"/>
                <a:gd name="connsiteY112" fmla="*/ 2255446 h 2847902"/>
                <a:gd name="connsiteX113" fmla="*/ 2570999 w 7746401"/>
                <a:gd name="connsiteY113" fmla="*/ 2255446 h 2847902"/>
                <a:gd name="connsiteX114" fmla="*/ 2570999 w 7746401"/>
                <a:gd name="connsiteY114" fmla="*/ 2281150 h 2847902"/>
                <a:gd name="connsiteX115" fmla="*/ 2612114 w 7746401"/>
                <a:gd name="connsiteY115" fmla="*/ 2281150 h 2847902"/>
                <a:gd name="connsiteX116" fmla="*/ 2612114 w 7746401"/>
                <a:gd name="connsiteY116" fmla="*/ 2324845 h 2847902"/>
                <a:gd name="connsiteX117" fmla="*/ 2704624 w 7746401"/>
                <a:gd name="connsiteY117" fmla="*/ 2324845 h 2847902"/>
                <a:gd name="connsiteX118" fmla="*/ 2704624 w 7746401"/>
                <a:gd name="connsiteY118" fmla="*/ 2354404 h 2847902"/>
                <a:gd name="connsiteX119" fmla="*/ 3068238 w 7746401"/>
                <a:gd name="connsiteY119" fmla="*/ 2354404 h 2847902"/>
                <a:gd name="connsiteX120" fmla="*/ 3068238 w 7746401"/>
                <a:gd name="connsiteY120" fmla="*/ 2374966 h 2847902"/>
                <a:gd name="connsiteX121" fmla="*/ 3132481 w 7746401"/>
                <a:gd name="connsiteY121" fmla="*/ 2374966 h 2847902"/>
                <a:gd name="connsiteX122" fmla="*/ 3132481 w 7746401"/>
                <a:gd name="connsiteY122" fmla="*/ 2396813 h 2847902"/>
                <a:gd name="connsiteX123" fmla="*/ 3158178 w 7746401"/>
                <a:gd name="connsiteY123" fmla="*/ 2396813 h 2847902"/>
                <a:gd name="connsiteX124" fmla="*/ 3158178 w 7746401"/>
                <a:gd name="connsiteY124" fmla="*/ 2419947 h 2847902"/>
                <a:gd name="connsiteX125" fmla="*/ 3259682 w 7746401"/>
                <a:gd name="connsiteY125" fmla="*/ 2419947 h 2847902"/>
                <a:gd name="connsiteX126" fmla="*/ 3259682 w 7746401"/>
                <a:gd name="connsiteY126" fmla="*/ 2452075 h 2847902"/>
                <a:gd name="connsiteX127" fmla="*/ 3735079 w 7746401"/>
                <a:gd name="connsiteY127" fmla="*/ 2452075 h 2847902"/>
                <a:gd name="connsiteX128" fmla="*/ 3735079 w 7746401"/>
                <a:gd name="connsiteY128" fmla="*/ 2475208 h 2847902"/>
                <a:gd name="connsiteX129" fmla="*/ 3754352 w 7746401"/>
                <a:gd name="connsiteY129" fmla="*/ 2475208 h 2847902"/>
                <a:gd name="connsiteX130" fmla="*/ 3754352 w 7746401"/>
                <a:gd name="connsiteY130" fmla="*/ 2495771 h 2847902"/>
                <a:gd name="connsiteX131" fmla="*/ 3814740 w 7746401"/>
                <a:gd name="connsiteY131" fmla="*/ 2495771 h 2847902"/>
                <a:gd name="connsiteX132" fmla="*/ 3814740 w 7746401"/>
                <a:gd name="connsiteY132" fmla="*/ 2525329 h 2847902"/>
                <a:gd name="connsiteX133" fmla="*/ 4034451 w 7746401"/>
                <a:gd name="connsiteY133" fmla="*/ 2525329 h 2847902"/>
                <a:gd name="connsiteX134" fmla="*/ 4034451 w 7746401"/>
                <a:gd name="connsiteY134" fmla="*/ 2548462 h 2847902"/>
                <a:gd name="connsiteX135" fmla="*/ 4404490 w 7746401"/>
                <a:gd name="connsiteY135" fmla="*/ 2548462 h 2847902"/>
                <a:gd name="connsiteX136" fmla="*/ 4404490 w 7746401"/>
                <a:gd name="connsiteY136" fmla="*/ 2580591 h 2847902"/>
                <a:gd name="connsiteX137" fmla="*/ 4431472 w 7746401"/>
                <a:gd name="connsiteY137" fmla="*/ 2580591 h 2847902"/>
                <a:gd name="connsiteX138" fmla="*/ 4431472 w 7746401"/>
                <a:gd name="connsiteY138" fmla="*/ 2608864 h 2847902"/>
                <a:gd name="connsiteX139" fmla="*/ 4532975 w 7746401"/>
                <a:gd name="connsiteY139" fmla="*/ 2608864 h 2847902"/>
                <a:gd name="connsiteX140" fmla="*/ 4532975 w 7746401"/>
                <a:gd name="connsiteY140" fmla="*/ 2648704 h 2847902"/>
                <a:gd name="connsiteX141" fmla="*/ 4854190 w 7746401"/>
                <a:gd name="connsiteY141" fmla="*/ 2648704 h 2847902"/>
                <a:gd name="connsiteX142" fmla="*/ 4854190 w 7746401"/>
                <a:gd name="connsiteY142" fmla="*/ 2675692 h 2847902"/>
                <a:gd name="connsiteX143" fmla="*/ 4877317 w 7746401"/>
                <a:gd name="connsiteY143" fmla="*/ 2675692 h 2847902"/>
                <a:gd name="connsiteX144" fmla="*/ 4877317 w 7746401"/>
                <a:gd name="connsiteY144" fmla="*/ 2714247 h 2847902"/>
                <a:gd name="connsiteX145" fmla="*/ 5054627 w 7746401"/>
                <a:gd name="connsiteY145" fmla="*/ 2714247 h 2847902"/>
                <a:gd name="connsiteX146" fmla="*/ 5054627 w 7746401"/>
                <a:gd name="connsiteY146" fmla="*/ 2754087 h 2847902"/>
                <a:gd name="connsiteX147" fmla="*/ 5089318 w 7746401"/>
                <a:gd name="connsiteY147" fmla="*/ 2754087 h 2847902"/>
                <a:gd name="connsiteX148" fmla="*/ 5089318 w 7746401"/>
                <a:gd name="connsiteY148" fmla="*/ 2787500 h 2847902"/>
                <a:gd name="connsiteX149" fmla="*/ 5797275 w 7746401"/>
                <a:gd name="connsiteY149" fmla="*/ 2787500 h 2847902"/>
                <a:gd name="connsiteX150" fmla="*/ 5797275 w 7746401"/>
                <a:gd name="connsiteY150" fmla="*/ 2847903 h 2847902"/>
                <a:gd name="connsiteX151" fmla="*/ 7746402 w 7746401"/>
                <a:gd name="connsiteY151" fmla="*/ 2847903 h 284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7746401" h="2847902">
                  <a:moveTo>
                    <a:pt x="0" y="0"/>
                  </a:moveTo>
                  <a:lnTo>
                    <a:pt x="25697" y="0"/>
                  </a:lnTo>
                  <a:lnTo>
                    <a:pt x="25697" y="23133"/>
                  </a:lnTo>
                  <a:lnTo>
                    <a:pt x="159322" y="23133"/>
                  </a:lnTo>
                  <a:lnTo>
                    <a:pt x="159322" y="46266"/>
                  </a:lnTo>
                  <a:lnTo>
                    <a:pt x="251832" y="46266"/>
                  </a:lnTo>
                  <a:lnTo>
                    <a:pt x="251832" y="68113"/>
                  </a:lnTo>
                  <a:lnTo>
                    <a:pt x="268535" y="68113"/>
                  </a:lnTo>
                  <a:lnTo>
                    <a:pt x="268535" y="87391"/>
                  </a:lnTo>
                  <a:lnTo>
                    <a:pt x="326354" y="87391"/>
                  </a:lnTo>
                  <a:lnTo>
                    <a:pt x="326354" y="113094"/>
                  </a:lnTo>
                  <a:lnTo>
                    <a:pt x="385457" y="113094"/>
                  </a:lnTo>
                  <a:lnTo>
                    <a:pt x="385457" y="134941"/>
                  </a:lnTo>
                  <a:lnTo>
                    <a:pt x="395736" y="134941"/>
                  </a:lnTo>
                  <a:lnTo>
                    <a:pt x="395736" y="156789"/>
                  </a:lnTo>
                  <a:lnTo>
                    <a:pt x="418863" y="156789"/>
                  </a:lnTo>
                  <a:lnTo>
                    <a:pt x="418863" y="186347"/>
                  </a:lnTo>
                  <a:lnTo>
                    <a:pt x="427857" y="186347"/>
                  </a:lnTo>
                  <a:lnTo>
                    <a:pt x="427857" y="232613"/>
                  </a:lnTo>
                  <a:lnTo>
                    <a:pt x="444561" y="232613"/>
                  </a:lnTo>
                  <a:lnTo>
                    <a:pt x="444561" y="254461"/>
                  </a:lnTo>
                  <a:lnTo>
                    <a:pt x="479252" y="254461"/>
                  </a:lnTo>
                  <a:lnTo>
                    <a:pt x="479252" y="321289"/>
                  </a:lnTo>
                  <a:lnTo>
                    <a:pt x="515228" y="321289"/>
                  </a:lnTo>
                  <a:lnTo>
                    <a:pt x="515228" y="353418"/>
                  </a:lnTo>
                  <a:lnTo>
                    <a:pt x="529361" y="353418"/>
                  </a:lnTo>
                  <a:lnTo>
                    <a:pt x="529361" y="373980"/>
                  </a:lnTo>
                  <a:lnTo>
                    <a:pt x="556343" y="373980"/>
                  </a:lnTo>
                  <a:lnTo>
                    <a:pt x="556343" y="516632"/>
                  </a:lnTo>
                  <a:lnTo>
                    <a:pt x="565337" y="516632"/>
                  </a:lnTo>
                  <a:lnTo>
                    <a:pt x="565337" y="562898"/>
                  </a:lnTo>
                  <a:lnTo>
                    <a:pt x="579471" y="562898"/>
                  </a:lnTo>
                  <a:lnTo>
                    <a:pt x="579471" y="583460"/>
                  </a:lnTo>
                  <a:lnTo>
                    <a:pt x="589749" y="583460"/>
                  </a:lnTo>
                  <a:lnTo>
                    <a:pt x="589749" y="728683"/>
                  </a:lnTo>
                  <a:lnTo>
                    <a:pt x="598743" y="728683"/>
                  </a:lnTo>
                  <a:lnTo>
                    <a:pt x="598743" y="839206"/>
                  </a:lnTo>
                  <a:lnTo>
                    <a:pt x="615447" y="839206"/>
                  </a:lnTo>
                  <a:lnTo>
                    <a:pt x="615447" y="958725"/>
                  </a:lnTo>
                  <a:lnTo>
                    <a:pt x="624441" y="958725"/>
                  </a:lnTo>
                  <a:lnTo>
                    <a:pt x="624441" y="1056397"/>
                  </a:lnTo>
                  <a:lnTo>
                    <a:pt x="634719" y="1056397"/>
                  </a:lnTo>
                  <a:lnTo>
                    <a:pt x="634719" y="1148928"/>
                  </a:lnTo>
                  <a:lnTo>
                    <a:pt x="647568" y="1148928"/>
                  </a:lnTo>
                  <a:lnTo>
                    <a:pt x="647568" y="1200334"/>
                  </a:lnTo>
                  <a:lnTo>
                    <a:pt x="656562" y="1200334"/>
                  </a:lnTo>
                  <a:lnTo>
                    <a:pt x="656562" y="1220897"/>
                  </a:lnTo>
                  <a:lnTo>
                    <a:pt x="682259" y="1220897"/>
                  </a:lnTo>
                  <a:lnTo>
                    <a:pt x="682259" y="1287725"/>
                  </a:lnTo>
                  <a:lnTo>
                    <a:pt x="689968" y="1287725"/>
                  </a:lnTo>
                  <a:lnTo>
                    <a:pt x="689968" y="1309573"/>
                  </a:lnTo>
                  <a:lnTo>
                    <a:pt x="706671" y="1309573"/>
                  </a:lnTo>
                  <a:lnTo>
                    <a:pt x="706671" y="1355838"/>
                  </a:lnTo>
                  <a:lnTo>
                    <a:pt x="715665" y="1355838"/>
                  </a:lnTo>
                  <a:lnTo>
                    <a:pt x="715665" y="1386682"/>
                  </a:lnTo>
                  <a:lnTo>
                    <a:pt x="876272" y="1386682"/>
                  </a:lnTo>
                  <a:lnTo>
                    <a:pt x="876272" y="1408530"/>
                  </a:lnTo>
                  <a:lnTo>
                    <a:pt x="886551" y="1408530"/>
                  </a:lnTo>
                  <a:lnTo>
                    <a:pt x="886551" y="1429092"/>
                  </a:lnTo>
                  <a:lnTo>
                    <a:pt x="968782" y="1429092"/>
                  </a:lnTo>
                  <a:lnTo>
                    <a:pt x="968782" y="1476643"/>
                  </a:lnTo>
                  <a:lnTo>
                    <a:pt x="1009898" y="1476643"/>
                  </a:lnTo>
                  <a:lnTo>
                    <a:pt x="1009898" y="1507487"/>
                  </a:lnTo>
                  <a:lnTo>
                    <a:pt x="1044589" y="1507487"/>
                  </a:lnTo>
                  <a:lnTo>
                    <a:pt x="1044589" y="1531905"/>
                  </a:lnTo>
                  <a:lnTo>
                    <a:pt x="1110117" y="1531905"/>
                  </a:lnTo>
                  <a:lnTo>
                    <a:pt x="1110117" y="1551182"/>
                  </a:lnTo>
                  <a:lnTo>
                    <a:pt x="1193632" y="1551182"/>
                  </a:lnTo>
                  <a:lnTo>
                    <a:pt x="1193632" y="1597447"/>
                  </a:lnTo>
                  <a:lnTo>
                    <a:pt x="1202626" y="1597447"/>
                  </a:lnTo>
                  <a:lnTo>
                    <a:pt x="1202626" y="1647568"/>
                  </a:lnTo>
                  <a:lnTo>
                    <a:pt x="1214190" y="1647568"/>
                  </a:lnTo>
                  <a:lnTo>
                    <a:pt x="1214190" y="1678412"/>
                  </a:lnTo>
                  <a:lnTo>
                    <a:pt x="1227038" y="1678412"/>
                  </a:lnTo>
                  <a:lnTo>
                    <a:pt x="1227038" y="1695119"/>
                  </a:lnTo>
                  <a:lnTo>
                    <a:pt x="1245027" y="1695119"/>
                  </a:lnTo>
                  <a:lnTo>
                    <a:pt x="1245027" y="1718252"/>
                  </a:lnTo>
                  <a:lnTo>
                    <a:pt x="1263014" y="1718252"/>
                  </a:lnTo>
                  <a:lnTo>
                    <a:pt x="1263014" y="1769658"/>
                  </a:lnTo>
                  <a:lnTo>
                    <a:pt x="1273293" y="1769658"/>
                  </a:lnTo>
                  <a:lnTo>
                    <a:pt x="1273293" y="1844197"/>
                  </a:lnTo>
                  <a:lnTo>
                    <a:pt x="1347815" y="1844197"/>
                  </a:lnTo>
                  <a:lnTo>
                    <a:pt x="1347815" y="1866045"/>
                  </a:lnTo>
                  <a:lnTo>
                    <a:pt x="1507137" y="1866045"/>
                  </a:lnTo>
                  <a:lnTo>
                    <a:pt x="1507137" y="1887892"/>
                  </a:lnTo>
                  <a:lnTo>
                    <a:pt x="1819357" y="1887892"/>
                  </a:lnTo>
                  <a:lnTo>
                    <a:pt x="1819357" y="1912310"/>
                  </a:lnTo>
                  <a:lnTo>
                    <a:pt x="1827067" y="1912310"/>
                  </a:lnTo>
                  <a:lnTo>
                    <a:pt x="1827067" y="1934158"/>
                  </a:lnTo>
                  <a:lnTo>
                    <a:pt x="1877176" y="1934158"/>
                  </a:lnTo>
                  <a:lnTo>
                    <a:pt x="1877176" y="1965001"/>
                  </a:lnTo>
                  <a:lnTo>
                    <a:pt x="1895164" y="1965001"/>
                  </a:lnTo>
                  <a:lnTo>
                    <a:pt x="1895164" y="1986849"/>
                  </a:lnTo>
                  <a:lnTo>
                    <a:pt x="1910582" y="1986849"/>
                  </a:lnTo>
                  <a:lnTo>
                    <a:pt x="1910582" y="2031830"/>
                  </a:lnTo>
                  <a:lnTo>
                    <a:pt x="1920861" y="2031830"/>
                  </a:lnTo>
                  <a:lnTo>
                    <a:pt x="1920861" y="2061388"/>
                  </a:lnTo>
                  <a:lnTo>
                    <a:pt x="1931140" y="2061388"/>
                  </a:lnTo>
                  <a:lnTo>
                    <a:pt x="1931140" y="2084521"/>
                  </a:lnTo>
                  <a:lnTo>
                    <a:pt x="1978680" y="2084521"/>
                  </a:lnTo>
                  <a:lnTo>
                    <a:pt x="1978680" y="2106368"/>
                  </a:lnTo>
                  <a:lnTo>
                    <a:pt x="1995383" y="2106368"/>
                  </a:lnTo>
                  <a:lnTo>
                    <a:pt x="1995383" y="2128216"/>
                  </a:lnTo>
                  <a:lnTo>
                    <a:pt x="2308888" y="2128216"/>
                  </a:lnTo>
                  <a:lnTo>
                    <a:pt x="2308888" y="2160345"/>
                  </a:lnTo>
                  <a:lnTo>
                    <a:pt x="2325591" y="2160345"/>
                  </a:lnTo>
                  <a:lnTo>
                    <a:pt x="2325591" y="2180908"/>
                  </a:lnTo>
                  <a:lnTo>
                    <a:pt x="2475919" y="2180908"/>
                  </a:lnTo>
                  <a:lnTo>
                    <a:pt x="2475919" y="2202755"/>
                  </a:lnTo>
                  <a:lnTo>
                    <a:pt x="2535023" y="2202755"/>
                  </a:lnTo>
                  <a:lnTo>
                    <a:pt x="2535023" y="2229743"/>
                  </a:lnTo>
                  <a:lnTo>
                    <a:pt x="2545302" y="2229743"/>
                  </a:lnTo>
                  <a:lnTo>
                    <a:pt x="2545302" y="2255446"/>
                  </a:lnTo>
                  <a:lnTo>
                    <a:pt x="2570999" y="2255446"/>
                  </a:lnTo>
                  <a:lnTo>
                    <a:pt x="2570999" y="2281150"/>
                  </a:lnTo>
                  <a:lnTo>
                    <a:pt x="2612114" y="2281150"/>
                  </a:lnTo>
                  <a:lnTo>
                    <a:pt x="2612114" y="2324845"/>
                  </a:lnTo>
                  <a:lnTo>
                    <a:pt x="2704624" y="2324845"/>
                  </a:lnTo>
                  <a:lnTo>
                    <a:pt x="2704624" y="2354404"/>
                  </a:lnTo>
                  <a:lnTo>
                    <a:pt x="3068238" y="2354404"/>
                  </a:lnTo>
                  <a:lnTo>
                    <a:pt x="3068238" y="2374966"/>
                  </a:lnTo>
                  <a:lnTo>
                    <a:pt x="3132481" y="2374966"/>
                  </a:lnTo>
                  <a:lnTo>
                    <a:pt x="3132481" y="2396813"/>
                  </a:lnTo>
                  <a:lnTo>
                    <a:pt x="3158178" y="2396813"/>
                  </a:lnTo>
                  <a:lnTo>
                    <a:pt x="3158178" y="2419947"/>
                  </a:lnTo>
                  <a:lnTo>
                    <a:pt x="3259682" y="2419947"/>
                  </a:lnTo>
                  <a:lnTo>
                    <a:pt x="3259682" y="2452075"/>
                  </a:lnTo>
                  <a:lnTo>
                    <a:pt x="3735079" y="2452075"/>
                  </a:lnTo>
                  <a:lnTo>
                    <a:pt x="3735079" y="2475208"/>
                  </a:lnTo>
                  <a:lnTo>
                    <a:pt x="3754352" y="2475208"/>
                  </a:lnTo>
                  <a:lnTo>
                    <a:pt x="3754352" y="2495771"/>
                  </a:lnTo>
                  <a:lnTo>
                    <a:pt x="3814740" y="2495771"/>
                  </a:lnTo>
                  <a:lnTo>
                    <a:pt x="3814740" y="2525329"/>
                  </a:lnTo>
                  <a:lnTo>
                    <a:pt x="4034451" y="2525329"/>
                  </a:lnTo>
                  <a:lnTo>
                    <a:pt x="4034451" y="2548462"/>
                  </a:lnTo>
                  <a:lnTo>
                    <a:pt x="4404490" y="2548462"/>
                  </a:lnTo>
                  <a:lnTo>
                    <a:pt x="4404490" y="2580591"/>
                  </a:lnTo>
                  <a:lnTo>
                    <a:pt x="4431472" y="2580591"/>
                  </a:lnTo>
                  <a:lnTo>
                    <a:pt x="4431472" y="2608864"/>
                  </a:lnTo>
                  <a:lnTo>
                    <a:pt x="4532975" y="2608864"/>
                  </a:lnTo>
                  <a:lnTo>
                    <a:pt x="4532975" y="2648704"/>
                  </a:lnTo>
                  <a:lnTo>
                    <a:pt x="4854190" y="2648704"/>
                  </a:lnTo>
                  <a:lnTo>
                    <a:pt x="4854190" y="2675692"/>
                  </a:lnTo>
                  <a:lnTo>
                    <a:pt x="4877317" y="2675692"/>
                  </a:lnTo>
                  <a:lnTo>
                    <a:pt x="4877317" y="2714247"/>
                  </a:lnTo>
                  <a:lnTo>
                    <a:pt x="5054627" y="2714247"/>
                  </a:lnTo>
                  <a:lnTo>
                    <a:pt x="5054627" y="2754087"/>
                  </a:lnTo>
                  <a:lnTo>
                    <a:pt x="5089318" y="2754087"/>
                  </a:lnTo>
                  <a:lnTo>
                    <a:pt x="5089318" y="2787500"/>
                  </a:lnTo>
                  <a:lnTo>
                    <a:pt x="5797275" y="2787500"/>
                  </a:lnTo>
                  <a:lnTo>
                    <a:pt x="5797275" y="2847903"/>
                  </a:lnTo>
                  <a:lnTo>
                    <a:pt x="7746402" y="2847903"/>
                  </a:lnTo>
                </a:path>
              </a:pathLst>
            </a:custGeom>
            <a:noFill/>
            <a:ln w="12700" cap="flat">
              <a:solidFill>
                <a:schemeClr val="tx1">
                  <a:lumMod val="65000"/>
                  <a:lumOff val="35000"/>
                </a:schemeClr>
              </a:solidFill>
              <a:prstDash val="solid"/>
              <a:miter/>
            </a:ln>
          </p:spPr>
          <p:txBody>
            <a:bodyPr rtlCol="0" anchor="ctr"/>
            <a:lstStyle/>
            <a:p>
              <a:pPr defTabSz="914377">
                <a:defRPr/>
              </a:pPr>
              <a:endParaRPr lang="en-US">
                <a:solidFill>
                  <a:prstClr val="black"/>
                </a:solidFill>
                <a:latin typeface="Arial" panose="020B0604020202020204" pitchFamily="34" charset="0"/>
                <a:ea typeface="ＭＳ Ｐゴシック" charset="0"/>
                <a:cs typeface="Arial" panose="020B0604020202020204" pitchFamily="34" charset="0"/>
              </a:endParaRPr>
            </a:p>
          </p:txBody>
        </p:sp>
      </p:grpSp>
      <p:graphicFrame>
        <p:nvGraphicFramePr>
          <p:cNvPr id="527" name="Table 526">
            <a:extLst>
              <a:ext uri="{FF2B5EF4-FFF2-40B4-BE49-F238E27FC236}">
                <a16:creationId xmlns:a16="http://schemas.microsoft.com/office/drawing/2014/main" id="{067E6904-1E33-F1F2-DC95-81627FE7DB84}"/>
              </a:ext>
            </a:extLst>
          </p:cNvPr>
          <p:cNvGraphicFramePr>
            <a:graphicFrameLocks noGrp="1"/>
          </p:cNvGraphicFramePr>
          <p:nvPr>
            <p:extLst>
              <p:ext uri="{D42A27DB-BD31-4B8C-83A1-F6EECF244321}">
                <p14:modId xmlns:p14="http://schemas.microsoft.com/office/powerpoint/2010/main" val="702860897"/>
              </p:ext>
            </p:extLst>
          </p:nvPr>
        </p:nvGraphicFramePr>
        <p:xfrm>
          <a:off x="3195290" y="1729117"/>
          <a:ext cx="2828078" cy="1666240"/>
        </p:xfrm>
        <a:graphic>
          <a:graphicData uri="http://schemas.openxmlformats.org/drawingml/2006/table">
            <a:tbl>
              <a:tblPr firstRow="1" bandRow="1"/>
              <a:tblGrid>
                <a:gridCol w="721833">
                  <a:extLst>
                    <a:ext uri="{9D8B030D-6E8A-4147-A177-3AD203B41FA5}">
                      <a16:colId xmlns:a16="http://schemas.microsoft.com/office/drawing/2014/main" val="14112071"/>
                    </a:ext>
                  </a:extLst>
                </a:gridCol>
                <a:gridCol w="1046221">
                  <a:extLst>
                    <a:ext uri="{9D8B030D-6E8A-4147-A177-3AD203B41FA5}">
                      <a16:colId xmlns:a16="http://schemas.microsoft.com/office/drawing/2014/main" val="633949007"/>
                    </a:ext>
                  </a:extLst>
                </a:gridCol>
                <a:gridCol w="1060024">
                  <a:extLst>
                    <a:ext uri="{9D8B030D-6E8A-4147-A177-3AD203B41FA5}">
                      <a16:colId xmlns:a16="http://schemas.microsoft.com/office/drawing/2014/main" val="665086529"/>
                    </a:ext>
                  </a:extLst>
                </a:gridCol>
              </a:tblGrid>
              <a:tr h="579120">
                <a:tc>
                  <a:txBody>
                    <a:bodyPr/>
                    <a:lstStyle>
                      <a:lvl1pPr marL="0" algn="l" defTabSz="457200" rtl="0" eaLnBrk="1" latinLnBrk="0" hangingPunct="1">
                        <a:defRPr sz="1800" b="1" kern="1200">
                          <a:solidFill>
                            <a:schemeClr val="lt1"/>
                          </a:solidFill>
                          <a:latin typeface="Calibri"/>
                          <a:ea typeface="Heiti SC Light"/>
                          <a:cs typeface="Heiti SC Light"/>
                        </a:defRPr>
                      </a:lvl1pPr>
                      <a:lvl2pPr marL="457200" algn="l" defTabSz="457200" rtl="0" eaLnBrk="1" latinLnBrk="0" hangingPunct="1">
                        <a:defRPr sz="1800" b="1" kern="1200">
                          <a:solidFill>
                            <a:schemeClr val="lt1"/>
                          </a:solidFill>
                          <a:latin typeface="Calibri"/>
                          <a:ea typeface="Heiti SC Light"/>
                          <a:cs typeface="Heiti SC Light"/>
                        </a:defRPr>
                      </a:lvl2pPr>
                      <a:lvl3pPr marL="914400" algn="l" defTabSz="457200" rtl="0" eaLnBrk="1" latinLnBrk="0" hangingPunct="1">
                        <a:defRPr sz="1800" b="1" kern="1200">
                          <a:solidFill>
                            <a:schemeClr val="lt1"/>
                          </a:solidFill>
                          <a:latin typeface="Calibri"/>
                          <a:ea typeface="Heiti SC Light"/>
                          <a:cs typeface="Heiti SC Light"/>
                        </a:defRPr>
                      </a:lvl3pPr>
                      <a:lvl4pPr marL="1371600" algn="l" defTabSz="457200" rtl="0" eaLnBrk="1" latinLnBrk="0" hangingPunct="1">
                        <a:defRPr sz="1800" b="1" kern="1200">
                          <a:solidFill>
                            <a:schemeClr val="lt1"/>
                          </a:solidFill>
                          <a:latin typeface="Calibri"/>
                          <a:ea typeface="Heiti SC Light"/>
                          <a:cs typeface="Heiti SC Light"/>
                        </a:defRPr>
                      </a:lvl4pPr>
                      <a:lvl5pPr marL="1828800" algn="l" defTabSz="457200" rtl="0" eaLnBrk="1" latinLnBrk="0" hangingPunct="1">
                        <a:defRPr sz="1800" b="1" kern="1200">
                          <a:solidFill>
                            <a:schemeClr val="lt1"/>
                          </a:solidFill>
                          <a:latin typeface="Calibri"/>
                          <a:ea typeface="Heiti SC Light"/>
                          <a:cs typeface="Heiti SC Light"/>
                        </a:defRPr>
                      </a:lvl5pPr>
                      <a:lvl6pPr marL="2286000" algn="l" defTabSz="457200" rtl="0" eaLnBrk="1" latinLnBrk="0" hangingPunct="1">
                        <a:defRPr sz="1800" b="1" kern="1200">
                          <a:solidFill>
                            <a:schemeClr val="lt1"/>
                          </a:solidFill>
                          <a:latin typeface="Calibri"/>
                          <a:ea typeface="Heiti SC Light"/>
                          <a:cs typeface="Heiti SC Light"/>
                        </a:defRPr>
                      </a:lvl6pPr>
                      <a:lvl7pPr marL="2743200" algn="l" defTabSz="457200" rtl="0" eaLnBrk="1" latinLnBrk="0" hangingPunct="1">
                        <a:defRPr sz="1800" b="1" kern="1200">
                          <a:solidFill>
                            <a:schemeClr val="lt1"/>
                          </a:solidFill>
                          <a:latin typeface="Calibri"/>
                          <a:ea typeface="Heiti SC Light"/>
                          <a:cs typeface="Heiti SC Light"/>
                        </a:defRPr>
                      </a:lvl7pPr>
                      <a:lvl8pPr marL="3200400" algn="l" defTabSz="457200" rtl="0" eaLnBrk="1" latinLnBrk="0" hangingPunct="1">
                        <a:defRPr sz="1800" b="1" kern="1200">
                          <a:solidFill>
                            <a:schemeClr val="lt1"/>
                          </a:solidFill>
                          <a:latin typeface="Calibri"/>
                          <a:ea typeface="Heiti SC Light"/>
                          <a:cs typeface="Heiti SC Light"/>
                        </a:defRPr>
                      </a:lvl8pPr>
                      <a:lvl9pPr marL="3657600" algn="l" defTabSz="457200" rtl="0" eaLnBrk="1" latinLnBrk="0" hangingPunct="1">
                        <a:defRPr sz="1800" b="1" kern="1200">
                          <a:solidFill>
                            <a:schemeClr val="lt1"/>
                          </a:solidFill>
                          <a:latin typeface="Calibri"/>
                          <a:ea typeface="Heiti SC Light"/>
                          <a:cs typeface="Heiti SC Light"/>
                        </a:defRPr>
                      </a:lvl9pPr>
                    </a:lstStyle>
                    <a:p>
                      <a:endParaRPr lang="de-AT" sz="1000">
                        <a:solidFill>
                          <a:schemeClr val="bg1"/>
                        </a:solidFill>
                        <a:latin typeface="Arial" pitchFamily="34" charset="0"/>
                        <a:cs typeface="Arial"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Capivasertib + fulvestrant (N=355)</a:t>
                      </a:r>
                      <a:endParaRPr kumimoji="0" lang="en-US" sz="1000" b="1"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Placebo + fulvestrant (N=353)</a:t>
                      </a:r>
                      <a:endParaRPr kumimoji="0" lang="en-US" sz="1000" b="1"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518073165"/>
                  </a:ext>
                </a:extLst>
              </a:tr>
              <a:tr h="254000">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de-AT" sz="1000" b="0" i="0" kern="1200" baseline="0">
                          <a:solidFill>
                            <a:schemeClr val="tx1"/>
                          </a:solidFill>
                          <a:latin typeface="Arial" panose="020B0604020202020204" pitchFamily="34" charset="0"/>
                          <a:ea typeface="Heiti SC Light"/>
                          <a:cs typeface="Arial" panose="020B0604020202020204" pitchFamily="34" charset="0"/>
                        </a:rPr>
                        <a:t>Events</a:t>
                      </a:r>
                      <a:endParaRPr lang="de-AT" sz="1000" b="0" i="0" kern="1200" baseline="0" dirty="0">
                        <a:solidFill>
                          <a:schemeClr val="tx1"/>
                        </a:solidFill>
                        <a:latin typeface="Arial" panose="020B0604020202020204" pitchFamily="34" charset="0"/>
                        <a:ea typeface="Heiti SC Light"/>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GB" sz="1000" b="1" i="0" kern="1200" baseline="0" noProof="0">
                          <a:solidFill>
                            <a:schemeClr val="tx1"/>
                          </a:solidFill>
                          <a:latin typeface="Arial" panose="020B0604020202020204" pitchFamily="34" charset="0"/>
                          <a:ea typeface="Heiti SC Light"/>
                          <a:cs typeface="Arial" panose="020B0604020202020204" pitchFamily="34" charset="0"/>
                        </a:rPr>
                        <a:t>258</a:t>
                      </a:r>
                      <a:endParaRPr lang="en-GB" sz="1000" b="1" i="0" kern="1200" baseline="0" noProof="0" dirty="0">
                        <a:solidFill>
                          <a:schemeClr val="tx1"/>
                        </a:solidFill>
                        <a:latin typeface="Arial" panose="020B0604020202020204" pitchFamily="34" charset="0"/>
                        <a:ea typeface="Heiti SC Light"/>
                        <a:cs typeface="Arial" panose="020B060402020202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GB" sz="1000" b="1" i="0" kern="1200" baseline="0" noProof="0">
                          <a:solidFill>
                            <a:schemeClr val="tx1"/>
                          </a:solidFill>
                          <a:latin typeface="Arial" panose="020B0604020202020204" pitchFamily="34" charset="0"/>
                          <a:ea typeface="Heiti SC Light"/>
                          <a:cs typeface="Arial" panose="020B0604020202020204" pitchFamily="34" charset="0"/>
                        </a:rPr>
                        <a:t>293</a:t>
                      </a:r>
                      <a:endParaRPr lang="en-GB" sz="1000" b="1" i="0" kern="1200" baseline="0" noProof="0" dirty="0">
                        <a:solidFill>
                          <a:schemeClr val="tx1"/>
                        </a:solidFill>
                        <a:latin typeface="Arial" panose="020B0604020202020204" pitchFamily="34" charset="0"/>
                        <a:ea typeface="Heiti SC Light"/>
                        <a:cs typeface="Arial" panose="020B060402020202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19708209"/>
                  </a:ext>
                </a:extLst>
              </a:tr>
              <a:tr h="579120">
                <a:tc>
                  <a:txBody>
                    <a:bodyPr/>
                    <a:lstStyle>
                      <a:lvl1pPr marL="0" algn="l" defTabSz="457200" rtl="0" eaLnBrk="1" latinLnBrk="0" hangingPunct="1">
                        <a:defRPr sz="1800" kern="1200">
                          <a:solidFill>
                            <a:schemeClr val="dk1"/>
                          </a:solidFill>
                          <a:latin typeface="Calibri"/>
                          <a:ea typeface="Heiti SC Light"/>
                          <a:cs typeface="Heiti SC Light"/>
                        </a:defRPr>
                      </a:lvl1pPr>
                      <a:lvl2pPr marL="457200" algn="l" defTabSz="457200" rtl="0" eaLnBrk="1" latinLnBrk="0" hangingPunct="1">
                        <a:defRPr sz="1800" kern="1200">
                          <a:solidFill>
                            <a:schemeClr val="dk1"/>
                          </a:solidFill>
                          <a:latin typeface="Calibri"/>
                          <a:ea typeface="Heiti SC Light"/>
                          <a:cs typeface="Heiti SC Light"/>
                        </a:defRPr>
                      </a:lvl2pPr>
                      <a:lvl3pPr marL="914400" algn="l" defTabSz="457200" rtl="0" eaLnBrk="1" latinLnBrk="0" hangingPunct="1">
                        <a:defRPr sz="1800" kern="1200">
                          <a:solidFill>
                            <a:schemeClr val="dk1"/>
                          </a:solidFill>
                          <a:latin typeface="Calibri"/>
                          <a:ea typeface="Heiti SC Light"/>
                          <a:cs typeface="Heiti SC Light"/>
                        </a:defRPr>
                      </a:lvl3pPr>
                      <a:lvl4pPr marL="1371600" algn="l" defTabSz="457200" rtl="0" eaLnBrk="1" latinLnBrk="0" hangingPunct="1">
                        <a:defRPr sz="1800" kern="1200">
                          <a:solidFill>
                            <a:schemeClr val="dk1"/>
                          </a:solidFill>
                          <a:latin typeface="Calibri"/>
                          <a:ea typeface="Heiti SC Light"/>
                          <a:cs typeface="Heiti SC Light"/>
                        </a:defRPr>
                      </a:lvl4pPr>
                      <a:lvl5pPr marL="1828800" algn="l" defTabSz="457200" rtl="0" eaLnBrk="1" latinLnBrk="0" hangingPunct="1">
                        <a:defRPr sz="1800" kern="1200">
                          <a:solidFill>
                            <a:schemeClr val="dk1"/>
                          </a:solidFill>
                          <a:latin typeface="Calibri"/>
                          <a:ea typeface="Heiti SC Light"/>
                          <a:cs typeface="Heiti SC Light"/>
                        </a:defRPr>
                      </a:lvl5pPr>
                      <a:lvl6pPr marL="2286000" algn="l" defTabSz="457200" rtl="0" eaLnBrk="1" latinLnBrk="0" hangingPunct="1">
                        <a:defRPr sz="1800" kern="1200">
                          <a:solidFill>
                            <a:schemeClr val="dk1"/>
                          </a:solidFill>
                          <a:latin typeface="Calibri"/>
                          <a:ea typeface="Heiti SC Light"/>
                          <a:cs typeface="Heiti SC Light"/>
                        </a:defRPr>
                      </a:lvl6pPr>
                      <a:lvl7pPr marL="2743200" algn="l" defTabSz="457200" rtl="0" eaLnBrk="1" latinLnBrk="0" hangingPunct="1">
                        <a:defRPr sz="1800" kern="1200">
                          <a:solidFill>
                            <a:schemeClr val="dk1"/>
                          </a:solidFill>
                          <a:latin typeface="Calibri"/>
                          <a:ea typeface="Heiti SC Light"/>
                          <a:cs typeface="Heiti SC Light"/>
                        </a:defRPr>
                      </a:lvl7pPr>
                      <a:lvl8pPr marL="3200400" algn="l" defTabSz="457200" rtl="0" eaLnBrk="1" latinLnBrk="0" hangingPunct="1">
                        <a:defRPr sz="1800" kern="1200">
                          <a:solidFill>
                            <a:schemeClr val="dk1"/>
                          </a:solidFill>
                          <a:latin typeface="Calibri"/>
                          <a:ea typeface="Heiti SC Light"/>
                          <a:cs typeface="Heiti SC Light"/>
                        </a:defRPr>
                      </a:lvl8pPr>
                      <a:lvl9pPr marL="3657600" algn="l" defTabSz="457200" rtl="0" eaLnBrk="1" latinLnBrk="0" hangingPunct="1">
                        <a:defRPr sz="1800" kern="1200">
                          <a:solidFill>
                            <a:schemeClr val="dk1"/>
                          </a:solidFill>
                          <a:latin typeface="Calibri"/>
                          <a:ea typeface="Heiti SC Light"/>
                          <a:cs typeface="Heiti SC Light"/>
                        </a:defRPr>
                      </a:lvl9pPr>
                    </a:lstStyle>
                    <a:p>
                      <a:pPr algn="r">
                        <a:spcBef>
                          <a:spcPts val="0"/>
                        </a:spcBef>
                        <a:spcAft>
                          <a:spcPts val="0"/>
                        </a:spcAft>
                      </a:pPr>
                      <a:r>
                        <a:rPr lang="de-AT" sz="1000" b="0" i="0">
                          <a:solidFill>
                            <a:schemeClr val="tx1"/>
                          </a:solidFill>
                          <a:latin typeface="Arial" panose="020B0604020202020204" pitchFamily="34" charset="0"/>
                          <a:cs typeface="Arial" panose="020B0604020202020204" pitchFamily="34" charset="0"/>
                        </a:rPr>
                        <a:t>Median </a:t>
                      </a:r>
                      <a:br>
                        <a:rPr lang="de-AT" sz="1000" b="0" i="0">
                          <a:solidFill>
                            <a:schemeClr val="tx1"/>
                          </a:solidFill>
                          <a:latin typeface="Arial" panose="020B0604020202020204" pitchFamily="34" charset="0"/>
                          <a:cs typeface="Arial" panose="020B0604020202020204" pitchFamily="34" charset="0"/>
                        </a:rPr>
                      </a:br>
                      <a:r>
                        <a:rPr lang="de-AT" sz="1000" b="0" i="0">
                          <a:solidFill>
                            <a:schemeClr val="tx1"/>
                          </a:solidFill>
                          <a:latin typeface="Arial" panose="020B0604020202020204" pitchFamily="34" charset="0"/>
                          <a:cs typeface="Arial" panose="020B0604020202020204" pitchFamily="34" charset="0"/>
                        </a:rPr>
                        <a:t>(95%</a:t>
                      </a:r>
                      <a:r>
                        <a:rPr lang="de-AT" sz="1000" b="0" i="0" baseline="0">
                          <a:solidFill>
                            <a:schemeClr val="tx1"/>
                          </a:solidFill>
                          <a:latin typeface="Arial" panose="020B0604020202020204" pitchFamily="34" charset="0"/>
                          <a:cs typeface="Arial" panose="020B0604020202020204" pitchFamily="34" charset="0"/>
                        </a:rPr>
                        <a:t> CI); months</a:t>
                      </a:r>
                      <a:endParaRPr lang="de-AT" sz="1000" b="0" i="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US" sz="1000" b="1" i="0" kern="1200" baseline="0">
                          <a:solidFill>
                            <a:schemeClr val="tx1"/>
                          </a:solidFill>
                          <a:latin typeface="Arial" panose="020B0604020202020204" pitchFamily="34" charset="0"/>
                          <a:ea typeface="Heiti SC Light"/>
                          <a:cs typeface="Arial" panose="020B0604020202020204" pitchFamily="34" charset="0"/>
                        </a:rPr>
                        <a:t>7.2</a:t>
                      </a:r>
                      <a:r>
                        <a:rPr lang="en-US" sz="1000" b="0" i="0" kern="1200" baseline="0">
                          <a:solidFill>
                            <a:schemeClr val="tx1"/>
                          </a:solidFill>
                          <a:latin typeface="Arial" panose="020B0604020202020204" pitchFamily="34" charset="0"/>
                          <a:ea typeface="Heiti SC Light"/>
                          <a:cs typeface="Arial" panose="020B0604020202020204" pitchFamily="34" charset="0"/>
                        </a:rPr>
                        <a:t> (5.5</a:t>
                      </a:r>
                      <a:r>
                        <a:rPr kumimoji="0" lang="en-US" sz="1000" b="0" i="0" u="none" strike="noStrike" kern="1200" cap="none" spc="0" normalizeH="0" baseline="0">
                          <a:ln>
                            <a:noFill/>
                          </a:ln>
                          <a:solidFill>
                            <a:schemeClr val="tx1"/>
                          </a:solidFill>
                          <a:effectLst/>
                          <a:uLnTx/>
                          <a:uFillTx/>
                          <a:latin typeface="Arial" panose="020B0604020202020204" pitchFamily="34" charset="0"/>
                          <a:ea typeface="+mn-ea"/>
                          <a:cs typeface="Arial" panose="020B0604020202020204" pitchFamily="34" charset="0"/>
                        </a:rPr>
                        <a:t>–</a:t>
                      </a:r>
                      <a:r>
                        <a:rPr kumimoji="0" lang="en-US" sz="1000" b="0" i="0" u="none" strike="noStrike" kern="1200" cap="none" spc="0" normalizeH="0" baseline="0">
                          <a:ln>
                            <a:noFill/>
                          </a:ln>
                          <a:solidFill>
                            <a:schemeClr val="tx1"/>
                          </a:solidFill>
                          <a:effectLst/>
                          <a:uLnTx/>
                          <a:uFillTx/>
                          <a:latin typeface="Arial" panose="020B0604020202020204" pitchFamily="34" charset="0"/>
                          <a:ea typeface="Heiti SC Light"/>
                          <a:cs typeface="Arial" panose="020B0604020202020204" pitchFamily="34" charset="0"/>
                        </a:rPr>
                        <a:t>7.4</a:t>
                      </a:r>
                      <a:r>
                        <a:rPr lang="en-US" sz="1000" b="0" i="0" kern="1200" baseline="0">
                          <a:solidFill>
                            <a:schemeClr val="tx1"/>
                          </a:solidFill>
                          <a:latin typeface="Arial" panose="020B0604020202020204" pitchFamily="34" charset="0"/>
                          <a:ea typeface="Heiti SC Light"/>
                          <a:cs typeface="Arial" panose="020B0604020202020204" pitchFamily="34" charset="0"/>
                        </a:rPr>
                        <a:t>)</a:t>
                      </a:r>
                      <a:endParaRPr lang="en-GB" sz="1000" b="0" i="0" kern="1200" baseline="0" noProof="0" dirty="0">
                        <a:solidFill>
                          <a:schemeClr val="tx1"/>
                        </a:solidFill>
                        <a:latin typeface="Arial" panose="020B0604020202020204" pitchFamily="34" charset="0"/>
                        <a:ea typeface="Heiti SC Light"/>
                        <a:cs typeface="Arial" panose="020B060402020202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US" sz="1000" b="1" i="0" kern="1200" baseline="0">
                          <a:solidFill>
                            <a:schemeClr val="tx1"/>
                          </a:solidFill>
                          <a:latin typeface="Arial" panose="020B0604020202020204" pitchFamily="34" charset="0"/>
                          <a:ea typeface="Heiti SC Light"/>
                          <a:cs typeface="Arial" panose="020B0604020202020204" pitchFamily="34" charset="0"/>
                        </a:rPr>
                        <a:t>3.6</a:t>
                      </a:r>
                      <a:r>
                        <a:rPr lang="en-US" sz="1000" b="0" i="0" kern="1200" baseline="0">
                          <a:solidFill>
                            <a:schemeClr val="tx1"/>
                          </a:solidFill>
                          <a:latin typeface="Arial" panose="020B0604020202020204" pitchFamily="34" charset="0"/>
                          <a:ea typeface="Heiti SC Light"/>
                          <a:cs typeface="Arial" panose="020B0604020202020204" pitchFamily="34" charset="0"/>
                        </a:rPr>
                        <a:t> (2.8</a:t>
                      </a:r>
                      <a:r>
                        <a:rPr kumimoji="0" lang="en-US" sz="1000" b="0" i="0" u="none" strike="noStrike" kern="1200" cap="none" spc="0" normalizeH="0" baseline="0">
                          <a:ln>
                            <a:noFill/>
                          </a:ln>
                          <a:solidFill>
                            <a:schemeClr val="tx1"/>
                          </a:solidFill>
                          <a:effectLst/>
                          <a:uLnTx/>
                          <a:uFillTx/>
                          <a:latin typeface="Arial" panose="020B0604020202020204" pitchFamily="34" charset="0"/>
                          <a:ea typeface="+mn-ea"/>
                          <a:cs typeface="Arial" panose="020B0604020202020204" pitchFamily="34" charset="0"/>
                        </a:rPr>
                        <a:t>–</a:t>
                      </a:r>
                      <a:r>
                        <a:rPr lang="en-US" sz="1000" b="0" i="0" kern="1200" baseline="0">
                          <a:solidFill>
                            <a:schemeClr val="tx1"/>
                          </a:solidFill>
                          <a:latin typeface="Arial" panose="020B0604020202020204" pitchFamily="34" charset="0"/>
                          <a:ea typeface="Heiti SC Light"/>
                          <a:cs typeface="Arial" panose="020B0604020202020204" pitchFamily="34" charset="0"/>
                        </a:rPr>
                        <a:t>3.7)</a:t>
                      </a:r>
                      <a:endParaRPr lang="en-GB" sz="1000" b="0" i="0" kern="1200" baseline="0" noProof="0" dirty="0">
                        <a:solidFill>
                          <a:schemeClr val="tx1"/>
                        </a:solidFill>
                        <a:latin typeface="Arial" panose="020B0604020202020204" pitchFamily="34" charset="0"/>
                        <a:ea typeface="Heiti SC Light"/>
                        <a:cs typeface="Arial" panose="020B060402020202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55145285"/>
                  </a:ext>
                </a:extLst>
              </a:tr>
              <a:tr h="254000">
                <a:tc gridSpan="3">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e-AT" sz="1000" b="0" i="0">
                          <a:solidFill>
                            <a:schemeClr val="tx1"/>
                          </a:solidFill>
                          <a:latin typeface="Arial" panose="020B0604020202020204" pitchFamily="34" charset="0"/>
                          <a:cs typeface="Arial" panose="020B0604020202020204" pitchFamily="34" charset="0"/>
                        </a:rPr>
                        <a:t>Adjusted HR (95% CI):</a:t>
                      </a:r>
                      <a:r>
                        <a:rPr lang="de-AT" sz="1000" b="1" i="0">
                          <a:solidFill>
                            <a:schemeClr val="tx1"/>
                          </a:solidFill>
                          <a:latin typeface="Arial" panose="020B0604020202020204" pitchFamily="34" charset="0"/>
                          <a:cs typeface="Arial" panose="020B0604020202020204" pitchFamily="34" charset="0"/>
                        </a:rPr>
                        <a:t> </a:t>
                      </a:r>
                      <a:r>
                        <a:rPr lang="en-US" sz="1000" b="1" i="0" kern="1200" baseline="0">
                          <a:solidFill>
                            <a:schemeClr val="tx1"/>
                          </a:solidFill>
                          <a:latin typeface="Arial" panose="020B0604020202020204" pitchFamily="34" charset="0"/>
                          <a:ea typeface="Heiti SC Light"/>
                          <a:cs typeface="Arial" panose="020B0604020202020204" pitchFamily="34" charset="0"/>
                        </a:rPr>
                        <a:t>0.60 </a:t>
                      </a:r>
                      <a:r>
                        <a:rPr lang="en-US" sz="1000" b="0" i="0" kern="1200" baseline="0">
                          <a:solidFill>
                            <a:schemeClr val="tx1"/>
                          </a:solidFill>
                          <a:latin typeface="Arial" panose="020B0604020202020204" pitchFamily="34" charset="0"/>
                          <a:ea typeface="Heiti SC Light"/>
                          <a:cs typeface="Arial" panose="020B0604020202020204" pitchFamily="34" charset="0"/>
                        </a:rPr>
                        <a:t>(0.51</a:t>
                      </a:r>
                      <a:r>
                        <a:rPr kumimoji="0" lang="en-US" sz="1000" b="0" i="0" u="none" strike="noStrike" kern="1200" cap="none" spc="0" normalizeH="0" baseline="0">
                          <a:ln>
                            <a:noFill/>
                          </a:ln>
                          <a:solidFill>
                            <a:schemeClr val="tx1"/>
                          </a:solidFill>
                          <a:effectLst/>
                          <a:uLnTx/>
                          <a:uFillTx/>
                          <a:latin typeface="Arial" panose="020B0604020202020204" pitchFamily="34" charset="0"/>
                          <a:ea typeface="+mn-ea"/>
                          <a:cs typeface="Arial" panose="020B0604020202020204" pitchFamily="34" charset="0"/>
                        </a:rPr>
                        <a:t>–</a:t>
                      </a:r>
                      <a:r>
                        <a:rPr lang="en-US" sz="1000" b="0" i="0" kern="1200" baseline="0">
                          <a:solidFill>
                            <a:schemeClr val="tx1"/>
                          </a:solidFill>
                          <a:latin typeface="Arial" panose="020B0604020202020204" pitchFamily="34" charset="0"/>
                          <a:ea typeface="Heiti SC Light"/>
                          <a:cs typeface="Arial" panose="020B0604020202020204" pitchFamily="34" charset="0"/>
                        </a:rPr>
                        <a:t>0.71)</a:t>
                      </a:r>
                      <a:endParaRPr lang="en-US" sz="1000" b="0" i="0" kern="1200" baseline="0" dirty="0">
                        <a:solidFill>
                          <a:schemeClr val="tx1"/>
                        </a:solidFill>
                        <a:latin typeface="Arial" panose="020B0604020202020204" pitchFamily="34" charset="0"/>
                        <a:ea typeface="Heiti SC Light"/>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US" sz="1000" b="1" kern="1200" baseline="0">
                          <a:solidFill>
                            <a:schemeClr val="tx1"/>
                          </a:solidFill>
                          <a:latin typeface="Arial" panose="020B0604020202020204" pitchFamily="34" charset="0"/>
                          <a:ea typeface="Heiti SC Light"/>
                          <a:cs typeface="Arial" panose="020B0604020202020204" pitchFamily="34" charset="0"/>
                        </a:rPr>
                        <a:t>0.60 (0.48, 0.76)</a:t>
                      </a: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DF6E5"/>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endParaRPr lang="en-GB" sz="1200" kern="1200" baseline="0" noProof="0">
                        <a:solidFill>
                          <a:schemeClr val="tx1"/>
                        </a:solidFill>
                        <a:latin typeface="Arial" panose="020B0604020202020204" pitchFamily="34" charset="0"/>
                        <a:ea typeface="Heiti SC Light"/>
                        <a:cs typeface="Arial" panose="020B060402020202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35089981"/>
                  </a:ext>
                </a:extLst>
              </a:tr>
            </a:tbl>
          </a:graphicData>
        </a:graphic>
      </p:graphicFrame>
      <p:grpSp>
        <p:nvGrpSpPr>
          <p:cNvPr id="535" name="Group 534">
            <a:extLst>
              <a:ext uri="{FF2B5EF4-FFF2-40B4-BE49-F238E27FC236}">
                <a16:creationId xmlns:a16="http://schemas.microsoft.com/office/drawing/2014/main" id="{83C64009-D3F8-7E91-EC5A-9221C676B57E}"/>
              </a:ext>
            </a:extLst>
          </p:cNvPr>
          <p:cNvGrpSpPr/>
          <p:nvPr/>
        </p:nvGrpSpPr>
        <p:grpSpPr>
          <a:xfrm>
            <a:off x="1279507" y="4681331"/>
            <a:ext cx="4629245" cy="58171"/>
            <a:chOff x="6930515" y="4738308"/>
            <a:chExt cx="4629245" cy="58170"/>
          </a:xfrm>
        </p:grpSpPr>
        <p:cxnSp>
          <p:nvCxnSpPr>
            <p:cNvPr id="536" name="Straight Connector 535">
              <a:extLst>
                <a:ext uri="{FF2B5EF4-FFF2-40B4-BE49-F238E27FC236}">
                  <a16:creationId xmlns:a16="http://schemas.microsoft.com/office/drawing/2014/main" id="{63B14E2E-02FB-C20B-60AC-437D052F3A50}"/>
                </a:ext>
              </a:extLst>
            </p:cNvPr>
            <p:cNvCxnSpPr>
              <a:cxnSpLocks/>
            </p:cNvCxnSpPr>
            <p:nvPr/>
          </p:nvCxnSpPr>
          <p:spPr bwMode="auto">
            <a:xfrm>
              <a:off x="6930515" y="4741686"/>
              <a:ext cx="4629245" cy="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3434FF6F-64D1-3FBE-2B62-BFAAF8554762}"/>
                </a:ext>
              </a:extLst>
            </p:cNvPr>
            <p:cNvCxnSpPr>
              <a:cxnSpLocks/>
            </p:cNvCxnSpPr>
            <p:nvPr/>
          </p:nvCxnSpPr>
          <p:spPr bwMode="auto">
            <a:xfrm>
              <a:off x="6987952"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1407F019-0748-7E4F-96D0-F343AB4FD54F}"/>
                </a:ext>
              </a:extLst>
            </p:cNvPr>
            <p:cNvCxnSpPr>
              <a:cxnSpLocks/>
            </p:cNvCxnSpPr>
            <p:nvPr/>
          </p:nvCxnSpPr>
          <p:spPr bwMode="auto">
            <a:xfrm>
              <a:off x="733963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049BD46F-93C1-B9CA-2115-E14387F5E901}"/>
                </a:ext>
              </a:extLst>
            </p:cNvPr>
            <p:cNvCxnSpPr>
              <a:cxnSpLocks/>
            </p:cNvCxnSpPr>
            <p:nvPr/>
          </p:nvCxnSpPr>
          <p:spPr bwMode="auto">
            <a:xfrm>
              <a:off x="7691308"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79F42618-B163-97BA-E227-FF5B52834C74}"/>
                </a:ext>
              </a:extLst>
            </p:cNvPr>
            <p:cNvCxnSpPr>
              <a:cxnSpLocks/>
            </p:cNvCxnSpPr>
            <p:nvPr/>
          </p:nvCxnSpPr>
          <p:spPr bwMode="auto">
            <a:xfrm>
              <a:off x="8042986"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287B9273-D8B9-669F-FBAC-08064F859ADD}"/>
                </a:ext>
              </a:extLst>
            </p:cNvPr>
            <p:cNvCxnSpPr>
              <a:cxnSpLocks/>
            </p:cNvCxnSpPr>
            <p:nvPr/>
          </p:nvCxnSpPr>
          <p:spPr bwMode="auto">
            <a:xfrm>
              <a:off x="8394664"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C6F80026-2017-EECF-D460-7E16C3AC50A3}"/>
                </a:ext>
              </a:extLst>
            </p:cNvPr>
            <p:cNvCxnSpPr>
              <a:cxnSpLocks/>
            </p:cNvCxnSpPr>
            <p:nvPr/>
          </p:nvCxnSpPr>
          <p:spPr bwMode="auto">
            <a:xfrm>
              <a:off x="909802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A34A3291-B5D0-3DA6-305B-EBA7E746BA34}"/>
                </a:ext>
              </a:extLst>
            </p:cNvPr>
            <p:cNvCxnSpPr>
              <a:cxnSpLocks/>
            </p:cNvCxnSpPr>
            <p:nvPr/>
          </p:nvCxnSpPr>
          <p:spPr bwMode="auto">
            <a:xfrm>
              <a:off x="8746342"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CC8E73DF-6829-52E6-8352-168293A086B5}"/>
                </a:ext>
              </a:extLst>
            </p:cNvPr>
            <p:cNvCxnSpPr>
              <a:cxnSpLocks/>
            </p:cNvCxnSpPr>
            <p:nvPr/>
          </p:nvCxnSpPr>
          <p:spPr bwMode="auto">
            <a:xfrm>
              <a:off x="9449698"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5" name="Straight Connector 544">
              <a:extLst>
                <a:ext uri="{FF2B5EF4-FFF2-40B4-BE49-F238E27FC236}">
                  <a16:creationId xmlns:a16="http://schemas.microsoft.com/office/drawing/2014/main" id="{57A33413-CC35-BDDD-6CA1-B78413681092}"/>
                </a:ext>
              </a:extLst>
            </p:cNvPr>
            <p:cNvCxnSpPr>
              <a:cxnSpLocks/>
            </p:cNvCxnSpPr>
            <p:nvPr/>
          </p:nvCxnSpPr>
          <p:spPr bwMode="auto">
            <a:xfrm>
              <a:off x="10153054"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6" name="Straight Connector 545">
              <a:extLst>
                <a:ext uri="{FF2B5EF4-FFF2-40B4-BE49-F238E27FC236}">
                  <a16:creationId xmlns:a16="http://schemas.microsoft.com/office/drawing/2014/main" id="{DC1928D8-6465-9899-96B6-CA8198A82CB3}"/>
                </a:ext>
              </a:extLst>
            </p:cNvPr>
            <p:cNvCxnSpPr>
              <a:cxnSpLocks/>
            </p:cNvCxnSpPr>
            <p:nvPr/>
          </p:nvCxnSpPr>
          <p:spPr bwMode="auto">
            <a:xfrm>
              <a:off x="1085641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9F964440-BACD-F922-913E-AABE91C13C3F}"/>
                </a:ext>
              </a:extLst>
            </p:cNvPr>
            <p:cNvCxnSpPr>
              <a:cxnSpLocks/>
            </p:cNvCxnSpPr>
            <p:nvPr/>
          </p:nvCxnSpPr>
          <p:spPr bwMode="auto">
            <a:xfrm>
              <a:off x="9801376"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8" name="Straight Connector 547">
              <a:extLst>
                <a:ext uri="{FF2B5EF4-FFF2-40B4-BE49-F238E27FC236}">
                  <a16:creationId xmlns:a16="http://schemas.microsoft.com/office/drawing/2014/main" id="{217A3E35-685F-673D-D678-C0BB1B43C6FC}"/>
                </a:ext>
              </a:extLst>
            </p:cNvPr>
            <p:cNvCxnSpPr>
              <a:cxnSpLocks/>
            </p:cNvCxnSpPr>
            <p:nvPr/>
          </p:nvCxnSpPr>
          <p:spPr bwMode="auto">
            <a:xfrm>
              <a:off x="10504732"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1182CC6C-446A-B63F-4AD3-8039EEA367B4}"/>
                </a:ext>
              </a:extLst>
            </p:cNvPr>
            <p:cNvCxnSpPr>
              <a:cxnSpLocks/>
            </p:cNvCxnSpPr>
            <p:nvPr/>
          </p:nvCxnSpPr>
          <p:spPr bwMode="auto">
            <a:xfrm>
              <a:off x="11559760"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04B8B73E-CEB4-B91F-93CF-3F42635CD53E}"/>
                </a:ext>
              </a:extLst>
            </p:cNvPr>
            <p:cNvCxnSpPr>
              <a:cxnSpLocks/>
            </p:cNvCxnSpPr>
            <p:nvPr/>
          </p:nvCxnSpPr>
          <p:spPr bwMode="auto">
            <a:xfrm>
              <a:off x="11208088" y="4738308"/>
              <a:ext cx="0" cy="58170"/>
            </a:xfrm>
            <a:prstGeom prst="line">
              <a:avLst/>
            </a:prstGeom>
            <a:solidFill>
              <a:srgbClr val="003366"/>
            </a:solidFill>
            <a:ln w="9525" cap="flat" cmpd="sng" algn="ctr">
              <a:solidFill>
                <a:srgbClr val="3F4444"/>
              </a:solidFill>
              <a:prstDash val="solid"/>
              <a:round/>
              <a:headEnd type="none" w="med" len="med"/>
              <a:tailEnd type="none" w="med" len="med"/>
            </a:ln>
            <a:effectLst/>
          </p:spPr>
        </p:cxnSp>
      </p:grpSp>
      <p:graphicFrame>
        <p:nvGraphicFramePr>
          <p:cNvPr id="551" name="Table 550">
            <a:extLst>
              <a:ext uri="{FF2B5EF4-FFF2-40B4-BE49-F238E27FC236}">
                <a16:creationId xmlns:a16="http://schemas.microsoft.com/office/drawing/2014/main" id="{7EBC400D-FD69-4EBE-FCC8-4135759493D9}"/>
              </a:ext>
            </a:extLst>
          </p:cNvPr>
          <p:cNvGraphicFramePr>
            <a:graphicFrameLocks noGrp="1"/>
          </p:cNvGraphicFramePr>
          <p:nvPr>
            <p:extLst>
              <p:ext uri="{D42A27DB-BD31-4B8C-83A1-F6EECF244321}">
                <p14:modId xmlns:p14="http://schemas.microsoft.com/office/powerpoint/2010/main" val="3830939285"/>
              </p:ext>
            </p:extLst>
          </p:nvPr>
        </p:nvGraphicFramePr>
        <p:xfrm>
          <a:off x="204849" y="4707809"/>
          <a:ext cx="5903549" cy="1332001"/>
        </p:xfrm>
        <a:graphic>
          <a:graphicData uri="http://schemas.openxmlformats.org/drawingml/2006/table">
            <a:tbl>
              <a:tblPr/>
              <a:tblGrid>
                <a:gridCol w="954003">
                  <a:extLst>
                    <a:ext uri="{9D8B030D-6E8A-4147-A177-3AD203B41FA5}">
                      <a16:colId xmlns:a16="http://schemas.microsoft.com/office/drawing/2014/main" val="3763772023"/>
                    </a:ext>
                  </a:extLst>
                </a:gridCol>
                <a:gridCol w="353539">
                  <a:extLst>
                    <a:ext uri="{9D8B030D-6E8A-4147-A177-3AD203B41FA5}">
                      <a16:colId xmlns:a16="http://schemas.microsoft.com/office/drawing/2014/main" val="2189808986"/>
                    </a:ext>
                  </a:extLst>
                </a:gridCol>
                <a:gridCol w="353539">
                  <a:extLst>
                    <a:ext uri="{9D8B030D-6E8A-4147-A177-3AD203B41FA5}">
                      <a16:colId xmlns:a16="http://schemas.microsoft.com/office/drawing/2014/main" val="1514281170"/>
                    </a:ext>
                  </a:extLst>
                </a:gridCol>
                <a:gridCol w="353539">
                  <a:extLst>
                    <a:ext uri="{9D8B030D-6E8A-4147-A177-3AD203B41FA5}">
                      <a16:colId xmlns:a16="http://schemas.microsoft.com/office/drawing/2014/main" val="955500009"/>
                    </a:ext>
                  </a:extLst>
                </a:gridCol>
                <a:gridCol w="353539">
                  <a:extLst>
                    <a:ext uri="{9D8B030D-6E8A-4147-A177-3AD203B41FA5}">
                      <a16:colId xmlns:a16="http://schemas.microsoft.com/office/drawing/2014/main" val="1346376014"/>
                    </a:ext>
                  </a:extLst>
                </a:gridCol>
                <a:gridCol w="353539">
                  <a:extLst>
                    <a:ext uri="{9D8B030D-6E8A-4147-A177-3AD203B41FA5}">
                      <a16:colId xmlns:a16="http://schemas.microsoft.com/office/drawing/2014/main" val="2944766899"/>
                    </a:ext>
                  </a:extLst>
                </a:gridCol>
                <a:gridCol w="353539">
                  <a:extLst>
                    <a:ext uri="{9D8B030D-6E8A-4147-A177-3AD203B41FA5}">
                      <a16:colId xmlns:a16="http://schemas.microsoft.com/office/drawing/2014/main" val="3056738831"/>
                    </a:ext>
                  </a:extLst>
                </a:gridCol>
                <a:gridCol w="353539">
                  <a:extLst>
                    <a:ext uri="{9D8B030D-6E8A-4147-A177-3AD203B41FA5}">
                      <a16:colId xmlns:a16="http://schemas.microsoft.com/office/drawing/2014/main" val="154160673"/>
                    </a:ext>
                  </a:extLst>
                </a:gridCol>
                <a:gridCol w="353539">
                  <a:extLst>
                    <a:ext uri="{9D8B030D-6E8A-4147-A177-3AD203B41FA5}">
                      <a16:colId xmlns:a16="http://schemas.microsoft.com/office/drawing/2014/main" val="1040199463"/>
                    </a:ext>
                  </a:extLst>
                </a:gridCol>
                <a:gridCol w="353539">
                  <a:extLst>
                    <a:ext uri="{9D8B030D-6E8A-4147-A177-3AD203B41FA5}">
                      <a16:colId xmlns:a16="http://schemas.microsoft.com/office/drawing/2014/main" val="3760994981"/>
                    </a:ext>
                  </a:extLst>
                </a:gridCol>
                <a:gridCol w="353539">
                  <a:extLst>
                    <a:ext uri="{9D8B030D-6E8A-4147-A177-3AD203B41FA5}">
                      <a16:colId xmlns:a16="http://schemas.microsoft.com/office/drawing/2014/main" val="2780516378"/>
                    </a:ext>
                  </a:extLst>
                </a:gridCol>
                <a:gridCol w="353539">
                  <a:extLst>
                    <a:ext uri="{9D8B030D-6E8A-4147-A177-3AD203B41FA5}">
                      <a16:colId xmlns:a16="http://schemas.microsoft.com/office/drawing/2014/main" val="1301958121"/>
                    </a:ext>
                  </a:extLst>
                </a:gridCol>
                <a:gridCol w="353539">
                  <a:extLst>
                    <a:ext uri="{9D8B030D-6E8A-4147-A177-3AD203B41FA5}">
                      <a16:colId xmlns:a16="http://schemas.microsoft.com/office/drawing/2014/main" val="2291355895"/>
                    </a:ext>
                  </a:extLst>
                </a:gridCol>
                <a:gridCol w="353539">
                  <a:extLst>
                    <a:ext uri="{9D8B030D-6E8A-4147-A177-3AD203B41FA5}">
                      <a16:colId xmlns:a16="http://schemas.microsoft.com/office/drawing/2014/main" val="3379671405"/>
                    </a:ext>
                  </a:extLst>
                </a:gridCol>
                <a:gridCol w="353539">
                  <a:extLst>
                    <a:ext uri="{9D8B030D-6E8A-4147-A177-3AD203B41FA5}">
                      <a16:colId xmlns:a16="http://schemas.microsoft.com/office/drawing/2014/main" val="2051271872"/>
                    </a:ext>
                  </a:extLst>
                </a:gridCol>
              </a:tblGrid>
              <a:tr h="254960">
                <a:tc rowSpan="2">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1000" b="1" i="0">
                          <a:solidFill>
                            <a:schemeClr val="tx1"/>
                          </a:solidFill>
                          <a:latin typeface="Arial" panose="020B0604020202020204" pitchFamily="34" charset="0"/>
                          <a:ea typeface="Heiti SC Light" charset="-122"/>
                          <a:cs typeface="Arial" panose="020B0604020202020204" pitchFamily="34" charset="0"/>
                          <a:sym typeface="Gill Sans" charset="0"/>
                        </a:rPr>
                        <a:t>Number of </a:t>
                      </a:r>
                    </a:p>
                    <a:p>
                      <a:pPr marL="0" marR="0" lvl="0" indent="0" algn="l" defTabSz="914400" rtl="0" eaLnBrk="1" fontAlgn="ctr" latinLnBrk="0" hangingPunct="1">
                        <a:lnSpc>
                          <a:spcPct val="100000"/>
                        </a:lnSpc>
                        <a:spcBef>
                          <a:spcPts val="0"/>
                        </a:spcBef>
                        <a:spcAft>
                          <a:spcPts val="0"/>
                        </a:spcAft>
                        <a:buClrTx/>
                        <a:buSzTx/>
                        <a:buFontTx/>
                        <a:buNone/>
                        <a:tabLst/>
                        <a:defRPr/>
                      </a:pPr>
                      <a:r>
                        <a:rPr lang="en-GB" sz="1000" b="1" i="0">
                          <a:solidFill>
                            <a:schemeClr val="tx1"/>
                          </a:solidFill>
                          <a:latin typeface="Arial" panose="020B0604020202020204" pitchFamily="34" charset="0"/>
                          <a:ea typeface="Heiti SC Light" charset="-122"/>
                          <a:cs typeface="Arial" panose="020B0604020202020204" pitchFamily="34" charset="0"/>
                          <a:sym typeface="Gill Sans" charset="0"/>
                        </a:rPr>
                        <a:t>patients at risk</a:t>
                      </a:r>
                      <a:endParaRPr lang="en-GB" sz="1000" b="1" i="0" dirty="0">
                        <a:solidFill>
                          <a:schemeClr val="tx1"/>
                        </a:solidFill>
                        <a:latin typeface="Arial" panose="020B0604020202020204" pitchFamily="34" charset="0"/>
                        <a:ea typeface="Heiti SC Light" charset="-122"/>
                        <a:cs typeface="Arial" panose="020B0604020202020204" pitchFamily="34" charset="0"/>
                        <a:sym typeface="Gill Sans"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0</a:t>
                      </a:r>
                      <a:endParaRPr lang="en-US" sz="105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2</a:t>
                      </a:r>
                      <a:endParaRPr lang="en-US" sz="105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4</a:t>
                      </a:r>
                      <a:endParaRPr lang="en-US" sz="105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8</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10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12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14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16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18</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20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22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24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050" b="0" i="0" u="none" strike="noStrike">
                          <a:solidFill>
                            <a:schemeClr val="tx1"/>
                          </a:solidFill>
                          <a:effectLst/>
                          <a:latin typeface="+mn-lt"/>
                          <a:cs typeface="Arial" panose="020B0604020202020204" pitchFamily="34" charset="0"/>
                        </a:rPr>
                        <a:t>26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4424119"/>
                  </a:ext>
                </a:extLst>
              </a:tr>
              <a:tr h="273315">
                <a:tc vMerge="1">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GB" sz="1000" b="1">
                          <a:solidFill>
                            <a:schemeClr val="tx1"/>
                          </a:solidFill>
                          <a:latin typeface="Arial" pitchFamily="34" charset="0"/>
                          <a:ea typeface="Heiti SC Light" charset="-122"/>
                          <a:cs typeface="Arial" pitchFamily="34" charset="0"/>
                          <a:sym typeface="Gill Sans" charset="0"/>
                        </a:rPr>
                        <a:t>Number of patients at risk</a:t>
                      </a: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gridSpan="14">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GB" sz="1050" b="1" kern="0">
                          <a:solidFill>
                            <a:schemeClr val="tx1"/>
                          </a:solidFill>
                          <a:latin typeface="Arial" panose="020B0604020202020204" pitchFamily="34" charset="0"/>
                          <a:ea typeface="Heiti SC Light" charset="-122"/>
                          <a:cs typeface="Arial" panose="020B0604020202020204" pitchFamily="34" charset="0"/>
                          <a:sym typeface="Gill Sans" charset="0"/>
                        </a:rPr>
                        <a:t>Time from randomisation (months)</a:t>
                      </a:r>
                      <a:endParaRPr lang="en-GB" sz="1050" b="1" kern="0" dirty="0">
                        <a:solidFill>
                          <a:schemeClr val="tx1"/>
                        </a:solidFill>
                        <a:latin typeface="Arial" panose="020B0604020202020204" pitchFamily="34" charset="0"/>
                        <a:ea typeface="Heiti SC Light" charset="-122"/>
                        <a:cs typeface="Arial" panose="020B0604020202020204" pitchFamily="34" charset="0"/>
                        <a:sym typeface="Gill Sans"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41093381"/>
                  </a:ext>
                </a:extLst>
              </a:tr>
              <a:tr h="401863">
                <a:tc>
                  <a:txBody>
                    <a:bodyPr/>
                    <a:lstStyle>
                      <a:lvl1pPr marL="0" algn="l" defTabSz="457200" rtl="0" eaLnBrk="1" latinLnBrk="0" hangingPunct="1">
                        <a:defRPr sz="1800" b="1" kern="1200">
                          <a:solidFill>
                            <a:schemeClr val="lt1"/>
                          </a:solidFill>
                          <a:latin typeface="Calibri"/>
                          <a:ea typeface="Heiti SC Light"/>
                          <a:cs typeface="Heiti SC Light"/>
                        </a:defRPr>
                      </a:lvl1pPr>
                      <a:lvl2pPr marL="457200" algn="l" defTabSz="457200" rtl="0" eaLnBrk="1" latinLnBrk="0" hangingPunct="1">
                        <a:defRPr sz="1800" b="1" kern="1200">
                          <a:solidFill>
                            <a:schemeClr val="lt1"/>
                          </a:solidFill>
                          <a:latin typeface="Calibri"/>
                          <a:ea typeface="Heiti SC Light"/>
                          <a:cs typeface="Heiti SC Light"/>
                        </a:defRPr>
                      </a:lvl2pPr>
                      <a:lvl3pPr marL="914400" algn="l" defTabSz="457200" rtl="0" eaLnBrk="1" latinLnBrk="0" hangingPunct="1">
                        <a:defRPr sz="1800" b="1" kern="1200">
                          <a:solidFill>
                            <a:schemeClr val="lt1"/>
                          </a:solidFill>
                          <a:latin typeface="Calibri"/>
                          <a:ea typeface="Heiti SC Light"/>
                          <a:cs typeface="Heiti SC Light"/>
                        </a:defRPr>
                      </a:lvl3pPr>
                      <a:lvl4pPr marL="1371600" algn="l" defTabSz="457200" rtl="0" eaLnBrk="1" latinLnBrk="0" hangingPunct="1">
                        <a:defRPr sz="1800" b="1" kern="1200">
                          <a:solidFill>
                            <a:schemeClr val="lt1"/>
                          </a:solidFill>
                          <a:latin typeface="Calibri"/>
                          <a:ea typeface="Heiti SC Light"/>
                          <a:cs typeface="Heiti SC Light"/>
                        </a:defRPr>
                      </a:lvl4pPr>
                      <a:lvl5pPr marL="1828800" algn="l" defTabSz="457200" rtl="0" eaLnBrk="1" latinLnBrk="0" hangingPunct="1">
                        <a:defRPr sz="1800" b="1" kern="1200">
                          <a:solidFill>
                            <a:schemeClr val="lt1"/>
                          </a:solidFill>
                          <a:latin typeface="Calibri"/>
                          <a:ea typeface="Heiti SC Light"/>
                          <a:cs typeface="Heiti SC Light"/>
                        </a:defRPr>
                      </a:lvl5pPr>
                      <a:lvl6pPr marL="2286000" algn="l" defTabSz="457200" rtl="0" eaLnBrk="1" latinLnBrk="0" hangingPunct="1">
                        <a:defRPr sz="1800" b="1" kern="1200">
                          <a:solidFill>
                            <a:schemeClr val="lt1"/>
                          </a:solidFill>
                          <a:latin typeface="Calibri"/>
                          <a:ea typeface="Heiti SC Light"/>
                          <a:cs typeface="Heiti SC Light"/>
                        </a:defRPr>
                      </a:lvl6pPr>
                      <a:lvl7pPr marL="2743200" algn="l" defTabSz="457200" rtl="0" eaLnBrk="1" latinLnBrk="0" hangingPunct="1">
                        <a:defRPr sz="1800" b="1" kern="1200">
                          <a:solidFill>
                            <a:schemeClr val="lt1"/>
                          </a:solidFill>
                          <a:latin typeface="Calibri"/>
                          <a:ea typeface="Heiti SC Light"/>
                          <a:cs typeface="Heiti SC Light"/>
                        </a:defRPr>
                      </a:lvl7pPr>
                      <a:lvl8pPr marL="3200400" algn="l" defTabSz="457200" rtl="0" eaLnBrk="1" latinLnBrk="0" hangingPunct="1">
                        <a:defRPr sz="1800" b="1" kern="1200">
                          <a:solidFill>
                            <a:schemeClr val="lt1"/>
                          </a:solidFill>
                          <a:latin typeface="Calibri"/>
                          <a:ea typeface="Heiti SC Light"/>
                          <a:cs typeface="Heiti SC Light"/>
                        </a:defRPr>
                      </a:lvl8pPr>
                      <a:lvl9pPr marL="3657600" algn="l" defTabSz="457200" rtl="0" eaLnBrk="1" latinLnBrk="0" hangingPunct="1">
                        <a:defRPr sz="1800" b="1" kern="1200">
                          <a:solidFill>
                            <a:schemeClr val="lt1"/>
                          </a:solidFill>
                          <a:latin typeface="Calibri"/>
                          <a:ea typeface="Heiti SC Light"/>
                          <a:cs typeface="Heiti SC Light"/>
                        </a:defRPr>
                      </a:lvl9pPr>
                    </a:lstStyle>
                    <a:p>
                      <a:pPr algn="r"/>
                      <a:r>
                        <a:rPr lang="en-GB" sz="1000" b="1" i="0" spc="0" baseline="0">
                          <a:solidFill>
                            <a:schemeClr val="bg1"/>
                          </a:solidFill>
                          <a:latin typeface="Arial" panose="020B0604020202020204" pitchFamily="34" charset="0"/>
                          <a:cs typeface="Arial" panose="020B0604020202020204" pitchFamily="34" charset="0"/>
                        </a:rPr>
                        <a:t>Capivasertib + </a:t>
                      </a:r>
                    </a:p>
                    <a:p>
                      <a:pPr algn="r"/>
                      <a:r>
                        <a:rPr lang="en-GB" sz="1000" b="1" i="0" spc="0" baseline="0">
                          <a:solidFill>
                            <a:schemeClr val="bg1"/>
                          </a:solidFill>
                          <a:latin typeface="Arial" panose="020B0604020202020204" pitchFamily="34" charset="0"/>
                          <a:cs typeface="Arial" panose="020B0604020202020204" pitchFamily="34" charset="0"/>
                        </a:rPr>
                        <a:t>fulvestrant</a:t>
                      </a:r>
                      <a:endParaRPr lang="en-GB" sz="1000" b="1" i="0" spc="0" baseline="0" dirty="0">
                        <a:solidFill>
                          <a:schemeClr val="bg1"/>
                        </a:solidFill>
                        <a:latin typeface="Arial" panose="020B0604020202020204" pitchFamily="34" charset="0"/>
                        <a:cs typeface="Arial" panose="020B0604020202020204" pitchFamily="34" charset="0"/>
                      </a:endParaRPr>
                    </a:p>
                  </a:txBody>
                  <a:tcPr marL="0" marR="72000" marT="24000" marB="24000" anchor="ctr">
                    <a:lnL w="12700" cap="flat" cmpd="sng" algn="ctr">
                      <a:no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355</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226</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207</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172</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138</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115</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78</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55</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43</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25</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8</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5</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2</a:t>
                      </a:r>
                      <a:endParaRPr lang="en-US" sz="1000" b="0" kern="1200" spc="0" baseline="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0</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6583" marR="6583" marT="6583"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extLst>
                  <a:ext uri="{0D108BD9-81ED-4DB2-BD59-A6C34878D82A}">
                    <a16:rowId xmlns:a16="http://schemas.microsoft.com/office/drawing/2014/main" val="1300438399"/>
                  </a:ext>
                </a:extLst>
              </a:tr>
              <a:tr h="401863">
                <a:tc>
                  <a:txBody>
                    <a:bodyPr/>
                    <a:lstStyle>
                      <a:lvl1pPr marL="0" algn="l" defTabSz="457200" rtl="0" eaLnBrk="1" latinLnBrk="0" hangingPunct="1">
                        <a:defRPr sz="1800" kern="1200">
                          <a:solidFill>
                            <a:schemeClr val="dk1"/>
                          </a:solidFill>
                          <a:latin typeface="Calibri"/>
                          <a:ea typeface="Heiti SC Light"/>
                          <a:cs typeface="Heiti SC Light"/>
                        </a:defRPr>
                      </a:lvl1pPr>
                      <a:lvl2pPr marL="457200" algn="l" defTabSz="457200" rtl="0" eaLnBrk="1" latinLnBrk="0" hangingPunct="1">
                        <a:defRPr sz="1800" kern="1200">
                          <a:solidFill>
                            <a:schemeClr val="dk1"/>
                          </a:solidFill>
                          <a:latin typeface="Calibri"/>
                          <a:ea typeface="Heiti SC Light"/>
                          <a:cs typeface="Heiti SC Light"/>
                        </a:defRPr>
                      </a:lvl2pPr>
                      <a:lvl3pPr marL="914400" algn="l" defTabSz="457200" rtl="0" eaLnBrk="1" latinLnBrk="0" hangingPunct="1">
                        <a:defRPr sz="1800" kern="1200">
                          <a:solidFill>
                            <a:schemeClr val="dk1"/>
                          </a:solidFill>
                          <a:latin typeface="Calibri"/>
                          <a:ea typeface="Heiti SC Light"/>
                          <a:cs typeface="Heiti SC Light"/>
                        </a:defRPr>
                      </a:lvl3pPr>
                      <a:lvl4pPr marL="1371600" algn="l" defTabSz="457200" rtl="0" eaLnBrk="1" latinLnBrk="0" hangingPunct="1">
                        <a:defRPr sz="1800" kern="1200">
                          <a:solidFill>
                            <a:schemeClr val="dk1"/>
                          </a:solidFill>
                          <a:latin typeface="Calibri"/>
                          <a:ea typeface="Heiti SC Light"/>
                          <a:cs typeface="Heiti SC Light"/>
                        </a:defRPr>
                      </a:lvl4pPr>
                      <a:lvl5pPr marL="1828800" algn="l" defTabSz="457200" rtl="0" eaLnBrk="1" latinLnBrk="0" hangingPunct="1">
                        <a:defRPr sz="1800" kern="1200">
                          <a:solidFill>
                            <a:schemeClr val="dk1"/>
                          </a:solidFill>
                          <a:latin typeface="Calibri"/>
                          <a:ea typeface="Heiti SC Light"/>
                          <a:cs typeface="Heiti SC Light"/>
                        </a:defRPr>
                      </a:lvl5pPr>
                      <a:lvl6pPr marL="2286000" algn="l" defTabSz="457200" rtl="0" eaLnBrk="1" latinLnBrk="0" hangingPunct="1">
                        <a:defRPr sz="1800" kern="1200">
                          <a:solidFill>
                            <a:schemeClr val="dk1"/>
                          </a:solidFill>
                          <a:latin typeface="Calibri"/>
                          <a:ea typeface="Heiti SC Light"/>
                          <a:cs typeface="Heiti SC Light"/>
                        </a:defRPr>
                      </a:lvl6pPr>
                      <a:lvl7pPr marL="2743200" algn="l" defTabSz="457200" rtl="0" eaLnBrk="1" latinLnBrk="0" hangingPunct="1">
                        <a:defRPr sz="1800" kern="1200">
                          <a:solidFill>
                            <a:schemeClr val="dk1"/>
                          </a:solidFill>
                          <a:latin typeface="Calibri"/>
                          <a:ea typeface="Heiti SC Light"/>
                          <a:cs typeface="Heiti SC Light"/>
                        </a:defRPr>
                      </a:lvl7pPr>
                      <a:lvl8pPr marL="3200400" algn="l" defTabSz="457200" rtl="0" eaLnBrk="1" latinLnBrk="0" hangingPunct="1">
                        <a:defRPr sz="1800" kern="1200">
                          <a:solidFill>
                            <a:schemeClr val="dk1"/>
                          </a:solidFill>
                          <a:latin typeface="Calibri"/>
                          <a:ea typeface="Heiti SC Light"/>
                          <a:cs typeface="Heiti SC Light"/>
                        </a:defRPr>
                      </a:lvl8pPr>
                      <a:lvl9pPr marL="3657600" algn="l" defTabSz="457200" rtl="0" eaLnBrk="1" latinLnBrk="0" hangingPunct="1">
                        <a:defRPr sz="1800" kern="1200">
                          <a:solidFill>
                            <a:schemeClr val="dk1"/>
                          </a:solidFill>
                          <a:latin typeface="Calibri"/>
                          <a:ea typeface="Heiti SC Light"/>
                          <a:cs typeface="Heiti SC Light"/>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lang="en-GB" sz="1000" b="1" i="0" spc="0" baseline="0">
                          <a:solidFill>
                            <a:schemeClr val="bg1"/>
                          </a:solidFill>
                          <a:latin typeface="Arial" panose="020B0604020202020204" pitchFamily="34" charset="0"/>
                          <a:cs typeface="Arial" panose="020B0604020202020204" pitchFamily="34" charset="0"/>
                        </a:rPr>
                        <a:t>Placebo + </a:t>
                      </a:r>
                    </a:p>
                    <a:p>
                      <a:pPr marL="0" marR="0" lvl="0" indent="0" algn="r" defTabSz="457200" rtl="0" eaLnBrk="1" fontAlgn="auto" latinLnBrk="0" hangingPunct="1">
                        <a:lnSpc>
                          <a:spcPct val="100000"/>
                        </a:lnSpc>
                        <a:spcBef>
                          <a:spcPts val="0"/>
                        </a:spcBef>
                        <a:spcAft>
                          <a:spcPts val="0"/>
                        </a:spcAft>
                        <a:buClrTx/>
                        <a:buSzTx/>
                        <a:buFontTx/>
                        <a:buNone/>
                        <a:tabLst/>
                        <a:defRPr/>
                      </a:pPr>
                      <a:r>
                        <a:rPr lang="en-GB" sz="1000" b="1" i="0" spc="0" baseline="0">
                          <a:solidFill>
                            <a:schemeClr val="bg1"/>
                          </a:solidFill>
                          <a:latin typeface="Arial" panose="020B0604020202020204" pitchFamily="34" charset="0"/>
                          <a:cs typeface="Arial" panose="020B0604020202020204" pitchFamily="34" charset="0"/>
                        </a:rPr>
                        <a:t>fulvestrant</a:t>
                      </a:r>
                      <a:endParaRPr lang="en-GB" sz="1000" b="1" i="0" spc="0" baseline="0" dirty="0">
                        <a:solidFill>
                          <a:schemeClr val="bg1"/>
                        </a:solidFill>
                        <a:latin typeface="Arial" panose="020B0604020202020204" pitchFamily="34" charset="0"/>
                        <a:cs typeface="Arial" panose="020B0604020202020204" pitchFamily="34" charset="0"/>
                      </a:endParaRPr>
                    </a:p>
                  </a:txBody>
                  <a:tcPr marL="0" marR="72000" marT="24000" marB="24000" anchor="ctr">
                    <a:lnL w="12700" cap="flat" cmpd="sng" algn="ctr">
                      <a:no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353</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207</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142</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106</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83</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66</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51</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33</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23</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11</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4</a:t>
                      </a:r>
                      <a:endParaRPr lang="en-US"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3</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1</a:t>
                      </a:r>
                      <a:endParaRPr lang="en-US"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rPr>
                        <a:t>0</a:t>
                      </a:r>
                      <a:endParaRPr lang="en-US"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6583" marR="6583" marT="6583"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extLst>
                  <a:ext uri="{0D108BD9-81ED-4DB2-BD59-A6C34878D82A}">
                    <a16:rowId xmlns:a16="http://schemas.microsoft.com/office/drawing/2014/main" val="663198674"/>
                  </a:ext>
                </a:extLst>
              </a:tr>
            </a:tbl>
          </a:graphicData>
        </a:graphic>
      </p:graphicFrame>
      <p:sp>
        <p:nvSpPr>
          <p:cNvPr id="555" name="TextBox 554">
            <a:extLst>
              <a:ext uri="{FF2B5EF4-FFF2-40B4-BE49-F238E27FC236}">
                <a16:creationId xmlns:a16="http://schemas.microsoft.com/office/drawing/2014/main" id="{37C2BBAB-DB37-0494-1977-C2A1FF4090B5}"/>
              </a:ext>
            </a:extLst>
          </p:cNvPr>
          <p:cNvSpPr txBox="1"/>
          <p:nvPr/>
        </p:nvSpPr>
        <p:spPr>
          <a:xfrm rot="16200000">
            <a:off x="-434226" y="2917861"/>
            <a:ext cx="2183670" cy="233135"/>
          </a:xfrm>
          <a:prstGeom prst="rect">
            <a:avLst/>
          </a:prstGeom>
          <a:noFill/>
          <a:ln>
            <a:noFill/>
          </a:ln>
        </p:spPr>
        <p:txBody>
          <a:bodyPr wrap="none" lIns="24000" tIns="24000" rIns="24000" bIns="24000" rtlCol="0">
            <a:spAutoFit/>
          </a:bodyPr>
          <a:lstStyle/>
          <a:p>
            <a:pPr algn="ctr" defTabSz="1219140">
              <a:defRPr/>
            </a:pPr>
            <a:r>
              <a:rPr lang="en-GB" sz="1200" b="1" kern="0" dirty="0">
                <a:latin typeface="Arial" panose="020B0604020202020204" pitchFamily="34" charset="0"/>
                <a:ea typeface="Heiti SC Light" charset="-122"/>
                <a:cs typeface="Arial" panose="020B0604020202020204" pitchFamily="34" charset="0"/>
                <a:sym typeface="Gill Sans" charset="0"/>
              </a:rPr>
              <a:t>Progression-free survival (%)</a:t>
            </a:r>
          </a:p>
        </p:txBody>
      </p:sp>
      <p:grpSp>
        <p:nvGrpSpPr>
          <p:cNvPr id="596" name="Group 595">
            <a:extLst>
              <a:ext uri="{FF2B5EF4-FFF2-40B4-BE49-F238E27FC236}">
                <a16:creationId xmlns:a16="http://schemas.microsoft.com/office/drawing/2014/main" id="{27E98160-C76C-90CD-A176-E2AB3B17F70F}"/>
              </a:ext>
            </a:extLst>
          </p:cNvPr>
          <p:cNvGrpSpPr/>
          <p:nvPr/>
        </p:nvGrpSpPr>
        <p:grpSpPr>
          <a:xfrm>
            <a:off x="889726" y="1562291"/>
            <a:ext cx="443989" cy="3251011"/>
            <a:chOff x="899251" y="1562290"/>
            <a:chExt cx="443989" cy="3251011"/>
          </a:xfrm>
        </p:grpSpPr>
        <p:cxnSp>
          <p:nvCxnSpPr>
            <p:cNvPr id="557" name="Straight Connector 556">
              <a:extLst>
                <a:ext uri="{FF2B5EF4-FFF2-40B4-BE49-F238E27FC236}">
                  <a16:creationId xmlns:a16="http://schemas.microsoft.com/office/drawing/2014/main" id="{0770AF2B-00E1-645C-FF78-3FE14FF3F614}"/>
                </a:ext>
              </a:extLst>
            </p:cNvPr>
            <p:cNvCxnSpPr>
              <a:cxnSpLocks/>
            </p:cNvCxnSpPr>
            <p:nvPr/>
          </p:nvCxnSpPr>
          <p:spPr bwMode="auto">
            <a:xfrm>
              <a:off x="1340027" y="1657923"/>
              <a:ext cx="0" cy="3036407"/>
            </a:xfrm>
            <a:prstGeom prst="line">
              <a:avLst/>
            </a:prstGeom>
            <a:solidFill>
              <a:srgbClr val="003366"/>
            </a:solidFill>
            <a:ln w="9525" cap="flat" cmpd="sng" algn="ctr">
              <a:solidFill>
                <a:srgbClr val="3F4444"/>
              </a:solidFill>
              <a:prstDash val="solid"/>
              <a:round/>
              <a:headEnd type="none" w="med" len="med"/>
              <a:tailEnd type="none" w="med" len="med"/>
            </a:ln>
            <a:effectLst/>
          </p:spPr>
        </p:cxnSp>
        <p:grpSp>
          <p:nvGrpSpPr>
            <p:cNvPr id="558" name="Group 557">
              <a:extLst>
                <a:ext uri="{FF2B5EF4-FFF2-40B4-BE49-F238E27FC236}">
                  <a16:creationId xmlns:a16="http://schemas.microsoft.com/office/drawing/2014/main" id="{10F68D23-C244-C2DF-A46F-D057F75381AF}"/>
                </a:ext>
              </a:extLst>
            </p:cNvPr>
            <p:cNvGrpSpPr/>
            <p:nvPr/>
          </p:nvGrpSpPr>
          <p:grpSpPr>
            <a:xfrm>
              <a:off x="1271240" y="1662785"/>
              <a:ext cx="72000" cy="2725533"/>
              <a:chOff x="1263606" y="1708476"/>
              <a:chExt cx="72007" cy="2725533"/>
            </a:xfrm>
          </p:grpSpPr>
          <p:cxnSp>
            <p:nvCxnSpPr>
              <p:cNvPr id="571" name="Straight Connector 570">
                <a:extLst>
                  <a:ext uri="{FF2B5EF4-FFF2-40B4-BE49-F238E27FC236}">
                    <a16:creationId xmlns:a16="http://schemas.microsoft.com/office/drawing/2014/main" id="{65A1B915-C42B-D090-7092-08A76A1637DE}"/>
                  </a:ext>
                </a:extLst>
              </p:cNvPr>
              <p:cNvCxnSpPr/>
              <p:nvPr/>
            </p:nvCxnSpPr>
            <p:spPr bwMode="auto">
              <a:xfrm rot="5400000">
                <a:off x="1299608" y="1672474"/>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72" name="Straight Connector 571">
                <a:extLst>
                  <a:ext uri="{FF2B5EF4-FFF2-40B4-BE49-F238E27FC236}">
                    <a16:creationId xmlns:a16="http://schemas.microsoft.com/office/drawing/2014/main" id="{65F1BE8E-CF84-86B6-487E-857DC6AE05F2}"/>
                  </a:ext>
                </a:extLst>
              </p:cNvPr>
              <p:cNvCxnSpPr/>
              <p:nvPr/>
            </p:nvCxnSpPr>
            <p:spPr bwMode="auto">
              <a:xfrm rot="5400000">
                <a:off x="1299611" y="1975311"/>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73" name="Straight Connector 572">
                <a:extLst>
                  <a:ext uri="{FF2B5EF4-FFF2-40B4-BE49-F238E27FC236}">
                    <a16:creationId xmlns:a16="http://schemas.microsoft.com/office/drawing/2014/main" id="{23375902-A443-DC96-E00D-630CFC77268E}"/>
                  </a:ext>
                </a:extLst>
              </p:cNvPr>
              <p:cNvCxnSpPr/>
              <p:nvPr/>
            </p:nvCxnSpPr>
            <p:spPr bwMode="auto">
              <a:xfrm rot="5400000">
                <a:off x="1299608" y="2278148"/>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74" name="Straight Connector 573">
                <a:extLst>
                  <a:ext uri="{FF2B5EF4-FFF2-40B4-BE49-F238E27FC236}">
                    <a16:creationId xmlns:a16="http://schemas.microsoft.com/office/drawing/2014/main" id="{5149E6EB-8852-EDFC-0AB3-AD0F0D3570F7}"/>
                  </a:ext>
                </a:extLst>
              </p:cNvPr>
              <p:cNvCxnSpPr/>
              <p:nvPr/>
            </p:nvCxnSpPr>
            <p:spPr bwMode="auto">
              <a:xfrm rot="5400000">
                <a:off x="1299608" y="2580985"/>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75" name="Straight Connector 574">
                <a:extLst>
                  <a:ext uri="{FF2B5EF4-FFF2-40B4-BE49-F238E27FC236}">
                    <a16:creationId xmlns:a16="http://schemas.microsoft.com/office/drawing/2014/main" id="{EAC8794C-6BCD-FDBE-0421-3456B7DDF23D}"/>
                  </a:ext>
                </a:extLst>
              </p:cNvPr>
              <p:cNvCxnSpPr/>
              <p:nvPr/>
            </p:nvCxnSpPr>
            <p:spPr bwMode="auto">
              <a:xfrm rot="5400000">
                <a:off x="1299608" y="2883822"/>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76" name="Straight Connector 575">
                <a:extLst>
                  <a:ext uri="{FF2B5EF4-FFF2-40B4-BE49-F238E27FC236}">
                    <a16:creationId xmlns:a16="http://schemas.microsoft.com/office/drawing/2014/main" id="{CA465925-C746-BFF2-6486-A106C6274CCE}"/>
                  </a:ext>
                </a:extLst>
              </p:cNvPr>
              <p:cNvCxnSpPr/>
              <p:nvPr/>
            </p:nvCxnSpPr>
            <p:spPr bwMode="auto">
              <a:xfrm rot="5400000">
                <a:off x="1299608" y="3186659"/>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77" name="Straight Connector 576">
                <a:extLst>
                  <a:ext uri="{FF2B5EF4-FFF2-40B4-BE49-F238E27FC236}">
                    <a16:creationId xmlns:a16="http://schemas.microsoft.com/office/drawing/2014/main" id="{21DE58C4-B24C-6D96-7ABB-3BA93B5845AA}"/>
                  </a:ext>
                </a:extLst>
              </p:cNvPr>
              <p:cNvCxnSpPr/>
              <p:nvPr/>
            </p:nvCxnSpPr>
            <p:spPr bwMode="auto">
              <a:xfrm rot="5400000">
                <a:off x="1299608" y="3489496"/>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78" name="Straight Connector 577">
                <a:extLst>
                  <a:ext uri="{FF2B5EF4-FFF2-40B4-BE49-F238E27FC236}">
                    <a16:creationId xmlns:a16="http://schemas.microsoft.com/office/drawing/2014/main" id="{C025789C-CCC3-0B52-ECD3-8F9C5AE45A77}"/>
                  </a:ext>
                </a:extLst>
              </p:cNvPr>
              <p:cNvCxnSpPr/>
              <p:nvPr/>
            </p:nvCxnSpPr>
            <p:spPr bwMode="auto">
              <a:xfrm rot="5400000">
                <a:off x="1299608" y="3792333"/>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79" name="Straight Connector 578">
                <a:extLst>
                  <a:ext uri="{FF2B5EF4-FFF2-40B4-BE49-F238E27FC236}">
                    <a16:creationId xmlns:a16="http://schemas.microsoft.com/office/drawing/2014/main" id="{6B280FE9-60A0-CB01-0F84-DE2C607D0F26}"/>
                  </a:ext>
                </a:extLst>
              </p:cNvPr>
              <p:cNvCxnSpPr/>
              <p:nvPr/>
            </p:nvCxnSpPr>
            <p:spPr bwMode="auto">
              <a:xfrm rot="5400000">
                <a:off x="1299608" y="4095170"/>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80" name="Straight Connector 579">
                <a:extLst>
                  <a:ext uri="{FF2B5EF4-FFF2-40B4-BE49-F238E27FC236}">
                    <a16:creationId xmlns:a16="http://schemas.microsoft.com/office/drawing/2014/main" id="{A2FFA3C8-7822-744D-1B4E-E401BB09E465}"/>
                  </a:ext>
                </a:extLst>
              </p:cNvPr>
              <p:cNvCxnSpPr/>
              <p:nvPr/>
            </p:nvCxnSpPr>
            <p:spPr bwMode="auto">
              <a:xfrm rot="5400000">
                <a:off x="1299608" y="4398007"/>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grpSp>
        <p:grpSp>
          <p:nvGrpSpPr>
            <p:cNvPr id="559" name="Group 558">
              <a:extLst>
                <a:ext uri="{FF2B5EF4-FFF2-40B4-BE49-F238E27FC236}">
                  <a16:creationId xmlns:a16="http://schemas.microsoft.com/office/drawing/2014/main" id="{A2F2F373-4B5C-8978-49B5-217C1B6275DD}"/>
                </a:ext>
              </a:extLst>
            </p:cNvPr>
            <p:cNvGrpSpPr/>
            <p:nvPr/>
          </p:nvGrpSpPr>
          <p:grpSpPr>
            <a:xfrm>
              <a:off x="899251" y="1562290"/>
              <a:ext cx="303346" cy="3251011"/>
              <a:chOff x="899251" y="1609646"/>
              <a:chExt cx="303346" cy="3251011"/>
            </a:xfrm>
          </p:grpSpPr>
          <p:sp>
            <p:nvSpPr>
              <p:cNvPr id="560" name="TextBox 559">
                <a:extLst>
                  <a:ext uri="{FF2B5EF4-FFF2-40B4-BE49-F238E27FC236}">
                    <a16:creationId xmlns:a16="http://schemas.microsoft.com/office/drawing/2014/main" id="{886A2347-2FB7-A928-1E7B-09B3080A9BDF}"/>
                  </a:ext>
                </a:extLst>
              </p:cNvPr>
              <p:cNvSpPr txBox="1"/>
              <p:nvPr/>
            </p:nvSpPr>
            <p:spPr>
              <a:xfrm>
                <a:off x="1052869" y="4627522"/>
                <a:ext cx="133427" cy="233135"/>
              </a:xfrm>
              <a:prstGeom prst="rect">
                <a:avLst/>
              </a:prstGeom>
              <a:noFill/>
              <a:ln>
                <a:noFill/>
              </a:ln>
            </p:spPr>
            <p:txBody>
              <a:bodyPr wrap="none" lIns="24000" tIns="24000" rIns="24000" bIns="24000" rtlCol="0">
                <a:spAutoFit/>
              </a:bodyPr>
              <a:lstStyle/>
              <a:p>
                <a:pPr algn="ctr" defTabSz="1219140">
                  <a:defRPr/>
                </a:pPr>
                <a:r>
                  <a:rPr lang="en-GB" sz="1200" kern="0">
                    <a:latin typeface="Arial" panose="020B0604020202020204" pitchFamily="34" charset="0"/>
                    <a:ea typeface="Heiti SC Light" charset="-122"/>
                    <a:cs typeface="Arial" panose="020B0604020202020204" pitchFamily="34" charset="0"/>
                    <a:sym typeface="Gill Sans" charset="0"/>
                  </a:rPr>
                  <a:t>0</a:t>
                </a:r>
              </a:p>
            </p:txBody>
          </p:sp>
          <p:sp>
            <p:nvSpPr>
              <p:cNvPr id="561" name="TextBox 560">
                <a:extLst>
                  <a:ext uri="{FF2B5EF4-FFF2-40B4-BE49-F238E27FC236}">
                    <a16:creationId xmlns:a16="http://schemas.microsoft.com/office/drawing/2014/main" id="{874818BB-4C27-C545-7BA3-0CB495B5A679}"/>
                  </a:ext>
                </a:extLst>
              </p:cNvPr>
              <p:cNvSpPr txBox="1"/>
              <p:nvPr/>
            </p:nvSpPr>
            <p:spPr>
              <a:xfrm>
                <a:off x="982390" y="4340153"/>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10</a:t>
                </a:r>
              </a:p>
            </p:txBody>
          </p:sp>
          <p:sp>
            <p:nvSpPr>
              <p:cNvPr id="562" name="TextBox 561">
                <a:extLst>
                  <a:ext uri="{FF2B5EF4-FFF2-40B4-BE49-F238E27FC236}">
                    <a16:creationId xmlns:a16="http://schemas.microsoft.com/office/drawing/2014/main" id="{ED1B9F85-6A95-3FB0-C507-8CEF05BC1989}"/>
                  </a:ext>
                </a:extLst>
              </p:cNvPr>
              <p:cNvSpPr txBox="1"/>
              <p:nvPr/>
            </p:nvSpPr>
            <p:spPr>
              <a:xfrm>
                <a:off x="984210" y="4030560"/>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20</a:t>
                </a:r>
              </a:p>
            </p:txBody>
          </p:sp>
          <p:sp>
            <p:nvSpPr>
              <p:cNvPr id="563" name="TextBox 562">
                <a:extLst>
                  <a:ext uri="{FF2B5EF4-FFF2-40B4-BE49-F238E27FC236}">
                    <a16:creationId xmlns:a16="http://schemas.microsoft.com/office/drawing/2014/main" id="{AC7375FE-D88D-B73D-EDD7-62CF47106FC5}"/>
                  </a:ext>
                </a:extLst>
              </p:cNvPr>
              <p:cNvSpPr txBox="1"/>
              <p:nvPr/>
            </p:nvSpPr>
            <p:spPr>
              <a:xfrm>
                <a:off x="984210" y="3722694"/>
                <a:ext cx="218387" cy="233135"/>
              </a:xfrm>
              <a:prstGeom prst="rect">
                <a:avLst/>
              </a:prstGeom>
              <a:noFill/>
              <a:ln>
                <a:noFill/>
              </a:ln>
            </p:spPr>
            <p:txBody>
              <a:bodyPr wrap="none" lIns="24000" tIns="24000" rIns="24000" bIns="24000" rtlCol="0">
                <a:spAutoFit/>
              </a:bodyPr>
              <a:lstStyle/>
              <a:p>
                <a:pPr algn="r" defTabSz="1219140">
                  <a:defRPr/>
                </a:pPr>
                <a:r>
                  <a:rPr lang="en-GB" sz="1200" kern="0" dirty="0">
                    <a:latin typeface="Arial" panose="020B0604020202020204" pitchFamily="34" charset="0"/>
                    <a:ea typeface="Heiti SC Light" charset="-122"/>
                    <a:cs typeface="Arial" panose="020B0604020202020204" pitchFamily="34" charset="0"/>
                    <a:sym typeface="Gill Sans" charset="0"/>
                  </a:rPr>
                  <a:t>30</a:t>
                </a:r>
              </a:p>
            </p:txBody>
          </p:sp>
          <p:sp>
            <p:nvSpPr>
              <p:cNvPr id="564" name="TextBox 563">
                <a:extLst>
                  <a:ext uri="{FF2B5EF4-FFF2-40B4-BE49-F238E27FC236}">
                    <a16:creationId xmlns:a16="http://schemas.microsoft.com/office/drawing/2014/main" id="{F5CC13A1-04EA-7C93-C391-1522E2838D15}"/>
                  </a:ext>
                </a:extLst>
              </p:cNvPr>
              <p:cNvSpPr txBox="1"/>
              <p:nvPr/>
            </p:nvSpPr>
            <p:spPr>
              <a:xfrm>
                <a:off x="984210" y="3421569"/>
                <a:ext cx="218387" cy="233135"/>
              </a:xfrm>
              <a:prstGeom prst="rect">
                <a:avLst/>
              </a:prstGeom>
              <a:noFill/>
              <a:ln>
                <a:noFill/>
              </a:ln>
            </p:spPr>
            <p:txBody>
              <a:bodyPr wrap="none" lIns="24000" tIns="24000" rIns="24000" bIns="24000" rtlCol="0">
                <a:spAutoFit/>
              </a:bodyPr>
              <a:lstStyle/>
              <a:p>
                <a:pPr algn="r" defTabSz="1219140">
                  <a:defRPr/>
                </a:pPr>
                <a:r>
                  <a:rPr lang="en-GB" sz="1200" kern="0" dirty="0">
                    <a:latin typeface="Arial" panose="020B0604020202020204" pitchFamily="34" charset="0"/>
                    <a:ea typeface="Heiti SC Light" charset="-122"/>
                    <a:cs typeface="Arial" panose="020B0604020202020204" pitchFamily="34" charset="0"/>
                    <a:sym typeface="Gill Sans" charset="0"/>
                  </a:rPr>
                  <a:t>40</a:t>
                </a:r>
              </a:p>
            </p:txBody>
          </p:sp>
          <p:sp>
            <p:nvSpPr>
              <p:cNvPr id="565" name="TextBox 564">
                <a:extLst>
                  <a:ext uri="{FF2B5EF4-FFF2-40B4-BE49-F238E27FC236}">
                    <a16:creationId xmlns:a16="http://schemas.microsoft.com/office/drawing/2014/main" id="{0EDA17B5-40B4-CBB4-EDE2-C1985E318C06}"/>
                  </a:ext>
                </a:extLst>
              </p:cNvPr>
              <p:cNvSpPr txBox="1"/>
              <p:nvPr/>
            </p:nvSpPr>
            <p:spPr>
              <a:xfrm>
                <a:off x="984210" y="3113459"/>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50</a:t>
                </a:r>
              </a:p>
            </p:txBody>
          </p:sp>
          <p:sp>
            <p:nvSpPr>
              <p:cNvPr id="566" name="TextBox 565">
                <a:extLst>
                  <a:ext uri="{FF2B5EF4-FFF2-40B4-BE49-F238E27FC236}">
                    <a16:creationId xmlns:a16="http://schemas.microsoft.com/office/drawing/2014/main" id="{D2B3D1BA-E19B-A879-E9D7-FC6638FA1A63}"/>
                  </a:ext>
                </a:extLst>
              </p:cNvPr>
              <p:cNvSpPr txBox="1"/>
              <p:nvPr/>
            </p:nvSpPr>
            <p:spPr>
              <a:xfrm>
                <a:off x="984210" y="2810690"/>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60</a:t>
                </a:r>
              </a:p>
            </p:txBody>
          </p:sp>
          <p:sp>
            <p:nvSpPr>
              <p:cNvPr id="567" name="TextBox 566">
                <a:extLst>
                  <a:ext uri="{FF2B5EF4-FFF2-40B4-BE49-F238E27FC236}">
                    <a16:creationId xmlns:a16="http://schemas.microsoft.com/office/drawing/2014/main" id="{E604AEA1-D536-94F3-0FE1-194843C5AA8F}"/>
                  </a:ext>
                </a:extLst>
              </p:cNvPr>
              <p:cNvSpPr txBox="1"/>
              <p:nvPr/>
            </p:nvSpPr>
            <p:spPr>
              <a:xfrm>
                <a:off x="984210" y="2515521"/>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70</a:t>
                </a:r>
              </a:p>
            </p:txBody>
          </p:sp>
          <p:sp>
            <p:nvSpPr>
              <p:cNvPr id="568" name="TextBox 567">
                <a:extLst>
                  <a:ext uri="{FF2B5EF4-FFF2-40B4-BE49-F238E27FC236}">
                    <a16:creationId xmlns:a16="http://schemas.microsoft.com/office/drawing/2014/main" id="{AEBB0EAF-9CEC-7A64-7415-93C6CFC28FD1}"/>
                  </a:ext>
                </a:extLst>
              </p:cNvPr>
              <p:cNvSpPr txBox="1"/>
              <p:nvPr/>
            </p:nvSpPr>
            <p:spPr>
              <a:xfrm>
                <a:off x="984210" y="2207603"/>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80</a:t>
                </a:r>
              </a:p>
            </p:txBody>
          </p:sp>
          <p:sp>
            <p:nvSpPr>
              <p:cNvPr id="569" name="TextBox 568">
                <a:extLst>
                  <a:ext uri="{FF2B5EF4-FFF2-40B4-BE49-F238E27FC236}">
                    <a16:creationId xmlns:a16="http://schemas.microsoft.com/office/drawing/2014/main" id="{9410B51B-0CB2-7E77-8AF1-26BD8CEF440F}"/>
                  </a:ext>
                </a:extLst>
              </p:cNvPr>
              <p:cNvSpPr txBox="1"/>
              <p:nvPr/>
            </p:nvSpPr>
            <p:spPr>
              <a:xfrm>
                <a:off x="984210" y="1899198"/>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90</a:t>
                </a:r>
              </a:p>
            </p:txBody>
          </p:sp>
          <p:sp>
            <p:nvSpPr>
              <p:cNvPr id="570" name="TextBox 569">
                <a:extLst>
                  <a:ext uri="{FF2B5EF4-FFF2-40B4-BE49-F238E27FC236}">
                    <a16:creationId xmlns:a16="http://schemas.microsoft.com/office/drawing/2014/main" id="{974ECEB3-A1D1-23F3-F3E8-82AB3CF2DD4E}"/>
                  </a:ext>
                </a:extLst>
              </p:cNvPr>
              <p:cNvSpPr txBox="1"/>
              <p:nvPr/>
            </p:nvSpPr>
            <p:spPr>
              <a:xfrm>
                <a:off x="899251" y="1609646"/>
                <a:ext cx="303346"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100</a:t>
                </a:r>
              </a:p>
            </p:txBody>
          </p:sp>
        </p:grpSp>
      </p:grpSp>
      <p:sp>
        <p:nvSpPr>
          <p:cNvPr id="582" name="TextBox 581">
            <a:extLst>
              <a:ext uri="{FF2B5EF4-FFF2-40B4-BE49-F238E27FC236}">
                <a16:creationId xmlns:a16="http://schemas.microsoft.com/office/drawing/2014/main" id="{5AD03221-8797-DB63-508A-2E1EFCC9C047}"/>
              </a:ext>
            </a:extLst>
          </p:cNvPr>
          <p:cNvSpPr txBox="1"/>
          <p:nvPr/>
        </p:nvSpPr>
        <p:spPr>
          <a:xfrm>
            <a:off x="1348657" y="1361550"/>
            <a:ext cx="4560095" cy="338554"/>
          </a:xfrm>
          <a:prstGeom prst="rect">
            <a:avLst/>
          </a:prstGeom>
          <a:noFill/>
        </p:spPr>
        <p:txBody>
          <a:bodyPr wrap="square" rtlCol="0">
            <a:spAutoFit/>
          </a:bodyPr>
          <a:lstStyle/>
          <a:p>
            <a:pPr algn="ctr" defTabSz="914377">
              <a:spcAft>
                <a:spcPts val="600"/>
              </a:spcAft>
              <a:defRPr/>
            </a:pPr>
            <a:r>
              <a:rPr lang="en-GB" sz="1600" b="1" dirty="0">
                <a:solidFill>
                  <a:prstClr val="black">
                    <a:lumMod val="65000"/>
                    <a:lumOff val="35000"/>
                  </a:prstClr>
                </a:solidFill>
                <a:latin typeface="Arial" panose="020B0604020202020204" pitchFamily="34" charset="0"/>
                <a:ea typeface="ＭＳ Ｐゴシック" charset="0"/>
                <a:cs typeface="Arial" panose="020B0604020202020204" pitchFamily="34" charset="0"/>
              </a:rPr>
              <a:t>Overall population</a:t>
            </a:r>
            <a:endParaRPr lang="en-US" sz="1600" b="1" dirty="0">
              <a:solidFill>
                <a:prstClr val="black">
                  <a:lumMod val="65000"/>
                  <a:lumOff val="35000"/>
                </a:prstClr>
              </a:solidFill>
              <a:latin typeface="Arial" panose="020B0604020202020204" pitchFamily="34" charset="0"/>
              <a:ea typeface="ＭＳ Ｐゴシック" charset="0"/>
              <a:cs typeface="Arial" panose="020B0604020202020204" pitchFamily="34" charset="0"/>
            </a:endParaRPr>
          </a:p>
        </p:txBody>
      </p:sp>
      <p:sp>
        <p:nvSpPr>
          <p:cNvPr id="583" name="TextBox 582">
            <a:extLst>
              <a:ext uri="{FF2B5EF4-FFF2-40B4-BE49-F238E27FC236}">
                <a16:creationId xmlns:a16="http://schemas.microsoft.com/office/drawing/2014/main" id="{7BD30AFC-C870-E3DF-FB1F-84053B20E300}"/>
              </a:ext>
            </a:extLst>
          </p:cNvPr>
          <p:cNvSpPr txBox="1"/>
          <p:nvPr/>
        </p:nvSpPr>
        <p:spPr>
          <a:xfrm>
            <a:off x="7013490" y="1361550"/>
            <a:ext cx="4603231" cy="338554"/>
          </a:xfrm>
          <a:prstGeom prst="rect">
            <a:avLst/>
          </a:prstGeom>
          <a:noFill/>
        </p:spPr>
        <p:txBody>
          <a:bodyPr wrap="square" rtlCol="0">
            <a:spAutoFit/>
          </a:bodyPr>
          <a:lstStyle/>
          <a:p>
            <a:pPr algn="ctr" defTabSz="914377">
              <a:spcAft>
                <a:spcPts val="600"/>
              </a:spcAft>
              <a:defRPr/>
            </a:pPr>
            <a:r>
              <a:rPr lang="en-GB" sz="1600" b="1">
                <a:solidFill>
                  <a:prstClr val="black">
                    <a:lumMod val="65000"/>
                    <a:lumOff val="35000"/>
                  </a:prstClr>
                </a:solidFill>
                <a:latin typeface="Arial" panose="020B0604020202020204" pitchFamily="34" charset="0"/>
                <a:ea typeface="ＭＳ Ｐゴシック" charset="0"/>
                <a:cs typeface="Arial" panose="020B0604020202020204" pitchFamily="34" charset="0"/>
              </a:rPr>
              <a:t>AKT pathway-altered population</a:t>
            </a:r>
            <a:endParaRPr lang="en-US" sz="1600" b="1">
              <a:solidFill>
                <a:prstClr val="black">
                  <a:lumMod val="65000"/>
                  <a:lumOff val="35000"/>
                </a:prstClr>
              </a:solidFill>
              <a:latin typeface="Arial" panose="020B0604020202020204" pitchFamily="34" charset="0"/>
              <a:ea typeface="ＭＳ Ｐゴシック" charset="0"/>
              <a:cs typeface="Arial" panose="020B0604020202020204" pitchFamily="34" charset="0"/>
            </a:endParaRPr>
          </a:p>
        </p:txBody>
      </p:sp>
      <p:graphicFrame>
        <p:nvGraphicFramePr>
          <p:cNvPr id="592" name="Table 591">
            <a:extLst>
              <a:ext uri="{FF2B5EF4-FFF2-40B4-BE49-F238E27FC236}">
                <a16:creationId xmlns:a16="http://schemas.microsoft.com/office/drawing/2014/main" id="{09045B80-D102-673B-C6EE-4C5562BAEEE7}"/>
              </a:ext>
            </a:extLst>
          </p:cNvPr>
          <p:cNvGraphicFramePr>
            <a:graphicFrameLocks noGrp="1"/>
          </p:cNvGraphicFramePr>
          <p:nvPr>
            <p:extLst>
              <p:ext uri="{D42A27DB-BD31-4B8C-83A1-F6EECF244321}">
                <p14:modId xmlns:p14="http://schemas.microsoft.com/office/powerpoint/2010/main" val="2868064403"/>
              </p:ext>
            </p:extLst>
          </p:nvPr>
        </p:nvGraphicFramePr>
        <p:xfrm>
          <a:off x="9161856" y="1696627"/>
          <a:ext cx="2592001" cy="1788160"/>
        </p:xfrm>
        <a:graphic>
          <a:graphicData uri="http://schemas.openxmlformats.org/drawingml/2006/table">
            <a:tbl>
              <a:tblPr firstRow="1" bandRow="1"/>
              <a:tblGrid>
                <a:gridCol w="661577">
                  <a:extLst>
                    <a:ext uri="{9D8B030D-6E8A-4147-A177-3AD203B41FA5}">
                      <a16:colId xmlns:a16="http://schemas.microsoft.com/office/drawing/2014/main" val="14112071"/>
                    </a:ext>
                  </a:extLst>
                </a:gridCol>
                <a:gridCol w="958887">
                  <a:extLst>
                    <a:ext uri="{9D8B030D-6E8A-4147-A177-3AD203B41FA5}">
                      <a16:colId xmlns:a16="http://schemas.microsoft.com/office/drawing/2014/main" val="633949007"/>
                    </a:ext>
                  </a:extLst>
                </a:gridCol>
                <a:gridCol w="971537">
                  <a:extLst>
                    <a:ext uri="{9D8B030D-6E8A-4147-A177-3AD203B41FA5}">
                      <a16:colId xmlns:a16="http://schemas.microsoft.com/office/drawing/2014/main" val="665086529"/>
                    </a:ext>
                  </a:extLst>
                </a:gridCol>
              </a:tblGrid>
              <a:tr h="579120">
                <a:tc>
                  <a:txBody>
                    <a:bodyPr/>
                    <a:lstStyle>
                      <a:lvl1pPr marL="0" algn="l" defTabSz="457200" rtl="0" eaLnBrk="1" latinLnBrk="0" hangingPunct="1">
                        <a:defRPr sz="1800" b="1" kern="1200">
                          <a:solidFill>
                            <a:schemeClr val="lt1"/>
                          </a:solidFill>
                          <a:latin typeface="Calibri"/>
                          <a:ea typeface="Heiti SC Light"/>
                          <a:cs typeface="Heiti SC Light"/>
                        </a:defRPr>
                      </a:lvl1pPr>
                      <a:lvl2pPr marL="457200" algn="l" defTabSz="457200" rtl="0" eaLnBrk="1" latinLnBrk="0" hangingPunct="1">
                        <a:defRPr sz="1800" b="1" kern="1200">
                          <a:solidFill>
                            <a:schemeClr val="lt1"/>
                          </a:solidFill>
                          <a:latin typeface="Calibri"/>
                          <a:ea typeface="Heiti SC Light"/>
                          <a:cs typeface="Heiti SC Light"/>
                        </a:defRPr>
                      </a:lvl2pPr>
                      <a:lvl3pPr marL="914400" algn="l" defTabSz="457200" rtl="0" eaLnBrk="1" latinLnBrk="0" hangingPunct="1">
                        <a:defRPr sz="1800" b="1" kern="1200">
                          <a:solidFill>
                            <a:schemeClr val="lt1"/>
                          </a:solidFill>
                          <a:latin typeface="Calibri"/>
                          <a:ea typeface="Heiti SC Light"/>
                          <a:cs typeface="Heiti SC Light"/>
                        </a:defRPr>
                      </a:lvl3pPr>
                      <a:lvl4pPr marL="1371600" algn="l" defTabSz="457200" rtl="0" eaLnBrk="1" latinLnBrk="0" hangingPunct="1">
                        <a:defRPr sz="1800" b="1" kern="1200">
                          <a:solidFill>
                            <a:schemeClr val="lt1"/>
                          </a:solidFill>
                          <a:latin typeface="Calibri"/>
                          <a:ea typeface="Heiti SC Light"/>
                          <a:cs typeface="Heiti SC Light"/>
                        </a:defRPr>
                      </a:lvl4pPr>
                      <a:lvl5pPr marL="1828800" algn="l" defTabSz="457200" rtl="0" eaLnBrk="1" latinLnBrk="0" hangingPunct="1">
                        <a:defRPr sz="1800" b="1" kern="1200">
                          <a:solidFill>
                            <a:schemeClr val="lt1"/>
                          </a:solidFill>
                          <a:latin typeface="Calibri"/>
                          <a:ea typeface="Heiti SC Light"/>
                          <a:cs typeface="Heiti SC Light"/>
                        </a:defRPr>
                      </a:lvl5pPr>
                      <a:lvl6pPr marL="2286000" algn="l" defTabSz="457200" rtl="0" eaLnBrk="1" latinLnBrk="0" hangingPunct="1">
                        <a:defRPr sz="1800" b="1" kern="1200">
                          <a:solidFill>
                            <a:schemeClr val="lt1"/>
                          </a:solidFill>
                          <a:latin typeface="Calibri"/>
                          <a:ea typeface="Heiti SC Light"/>
                          <a:cs typeface="Heiti SC Light"/>
                        </a:defRPr>
                      </a:lvl6pPr>
                      <a:lvl7pPr marL="2743200" algn="l" defTabSz="457200" rtl="0" eaLnBrk="1" latinLnBrk="0" hangingPunct="1">
                        <a:defRPr sz="1800" b="1" kern="1200">
                          <a:solidFill>
                            <a:schemeClr val="lt1"/>
                          </a:solidFill>
                          <a:latin typeface="Calibri"/>
                          <a:ea typeface="Heiti SC Light"/>
                          <a:cs typeface="Heiti SC Light"/>
                        </a:defRPr>
                      </a:lvl7pPr>
                      <a:lvl8pPr marL="3200400" algn="l" defTabSz="457200" rtl="0" eaLnBrk="1" latinLnBrk="0" hangingPunct="1">
                        <a:defRPr sz="1800" b="1" kern="1200">
                          <a:solidFill>
                            <a:schemeClr val="lt1"/>
                          </a:solidFill>
                          <a:latin typeface="Calibri"/>
                          <a:ea typeface="Heiti SC Light"/>
                          <a:cs typeface="Heiti SC Light"/>
                        </a:defRPr>
                      </a:lvl8pPr>
                      <a:lvl9pPr marL="3657600" algn="l" defTabSz="457200" rtl="0" eaLnBrk="1" latinLnBrk="0" hangingPunct="1">
                        <a:defRPr sz="1800" b="1" kern="1200">
                          <a:solidFill>
                            <a:schemeClr val="lt1"/>
                          </a:solidFill>
                          <a:latin typeface="Calibri"/>
                          <a:ea typeface="Heiti SC Light"/>
                          <a:cs typeface="Heiti SC Light"/>
                        </a:defRPr>
                      </a:lvl9pPr>
                    </a:lstStyle>
                    <a:p>
                      <a:endParaRPr lang="de-AT" sz="1000">
                        <a:solidFill>
                          <a:schemeClr val="bg1"/>
                        </a:solidFill>
                        <a:latin typeface="Arial" pitchFamily="34" charset="0"/>
                        <a:cs typeface="Arial"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Capivasertib + fulvestrant (N=155)</a:t>
                      </a:r>
                      <a:endParaRPr kumimoji="0" lang="en-US" sz="1000" b="1"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chemeClr val="bg1"/>
                          </a:solidFill>
                          <a:effectLst/>
                          <a:uLnTx/>
                          <a:uFillTx/>
                          <a:latin typeface="Arial" panose="020B0604020202020204" pitchFamily="34" charset="0"/>
                          <a:ea typeface="+mn-ea"/>
                          <a:cs typeface="Arial" panose="020B0604020202020204" pitchFamily="34" charset="0"/>
                        </a:rPr>
                        <a:t>Placebo + fulvestrant (N=134)</a:t>
                      </a:r>
                      <a:endParaRPr kumimoji="0" lang="en-US" sz="1000" b="1"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extLst>
                  <a:ext uri="{0D108BD9-81ED-4DB2-BD59-A6C34878D82A}">
                    <a16:rowId xmlns:a16="http://schemas.microsoft.com/office/drawing/2014/main" val="518073165"/>
                  </a:ext>
                </a:extLst>
              </a:tr>
              <a:tr h="254000">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de-AT" sz="1000" b="0" i="0" kern="1200" baseline="0" dirty="0">
                          <a:solidFill>
                            <a:schemeClr val="tx1"/>
                          </a:solidFill>
                          <a:latin typeface="Arial" panose="020B0604020202020204" pitchFamily="34" charset="0"/>
                          <a:ea typeface="Heiti SC Light"/>
                          <a:cs typeface="Arial" panose="020B0604020202020204" pitchFamily="34" charset="0"/>
                        </a:rPr>
                        <a:t>Events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GB" sz="1000" b="1" i="0" kern="1200" baseline="0" noProof="0" dirty="0">
                          <a:solidFill>
                            <a:schemeClr val="tx1"/>
                          </a:solidFill>
                          <a:latin typeface="Arial" panose="020B0604020202020204" pitchFamily="34" charset="0"/>
                          <a:ea typeface="Heiti SC Light"/>
                          <a:cs typeface="Arial" panose="020B0604020202020204" pitchFamily="34" charset="0"/>
                        </a:rPr>
                        <a:t>121</a:t>
                      </a: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BE9EC"/>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GB" sz="1000" b="1" i="0" kern="1200" baseline="0" noProof="0" dirty="0">
                          <a:solidFill>
                            <a:schemeClr val="tx1"/>
                          </a:solidFill>
                          <a:latin typeface="Arial" panose="020B0604020202020204" pitchFamily="34" charset="0"/>
                          <a:ea typeface="Heiti SC Light"/>
                          <a:cs typeface="Arial" panose="020B0604020202020204" pitchFamily="34" charset="0"/>
                        </a:rPr>
                        <a:t>115</a:t>
                      </a: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119708209"/>
                  </a:ext>
                </a:extLst>
              </a:tr>
              <a:tr h="579120">
                <a:tc>
                  <a:txBody>
                    <a:bodyPr/>
                    <a:lstStyle>
                      <a:lvl1pPr marL="0" algn="l" defTabSz="457200" rtl="0" eaLnBrk="1" latinLnBrk="0" hangingPunct="1">
                        <a:defRPr sz="1800" kern="1200">
                          <a:solidFill>
                            <a:schemeClr val="dk1"/>
                          </a:solidFill>
                          <a:latin typeface="Calibri"/>
                          <a:ea typeface="Heiti SC Light"/>
                          <a:cs typeface="Heiti SC Light"/>
                        </a:defRPr>
                      </a:lvl1pPr>
                      <a:lvl2pPr marL="457200" algn="l" defTabSz="457200" rtl="0" eaLnBrk="1" latinLnBrk="0" hangingPunct="1">
                        <a:defRPr sz="1800" kern="1200">
                          <a:solidFill>
                            <a:schemeClr val="dk1"/>
                          </a:solidFill>
                          <a:latin typeface="Calibri"/>
                          <a:ea typeface="Heiti SC Light"/>
                          <a:cs typeface="Heiti SC Light"/>
                        </a:defRPr>
                      </a:lvl2pPr>
                      <a:lvl3pPr marL="914400" algn="l" defTabSz="457200" rtl="0" eaLnBrk="1" latinLnBrk="0" hangingPunct="1">
                        <a:defRPr sz="1800" kern="1200">
                          <a:solidFill>
                            <a:schemeClr val="dk1"/>
                          </a:solidFill>
                          <a:latin typeface="Calibri"/>
                          <a:ea typeface="Heiti SC Light"/>
                          <a:cs typeface="Heiti SC Light"/>
                        </a:defRPr>
                      </a:lvl3pPr>
                      <a:lvl4pPr marL="1371600" algn="l" defTabSz="457200" rtl="0" eaLnBrk="1" latinLnBrk="0" hangingPunct="1">
                        <a:defRPr sz="1800" kern="1200">
                          <a:solidFill>
                            <a:schemeClr val="dk1"/>
                          </a:solidFill>
                          <a:latin typeface="Calibri"/>
                          <a:ea typeface="Heiti SC Light"/>
                          <a:cs typeface="Heiti SC Light"/>
                        </a:defRPr>
                      </a:lvl4pPr>
                      <a:lvl5pPr marL="1828800" algn="l" defTabSz="457200" rtl="0" eaLnBrk="1" latinLnBrk="0" hangingPunct="1">
                        <a:defRPr sz="1800" kern="1200">
                          <a:solidFill>
                            <a:schemeClr val="dk1"/>
                          </a:solidFill>
                          <a:latin typeface="Calibri"/>
                          <a:ea typeface="Heiti SC Light"/>
                          <a:cs typeface="Heiti SC Light"/>
                        </a:defRPr>
                      </a:lvl5pPr>
                      <a:lvl6pPr marL="2286000" algn="l" defTabSz="457200" rtl="0" eaLnBrk="1" latinLnBrk="0" hangingPunct="1">
                        <a:defRPr sz="1800" kern="1200">
                          <a:solidFill>
                            <a:schemeClr val="dk1"/>
                          </a:solidFill>
                          <a:latin typeface="Calibri"/>
                          <a:ea typeface="Heiti SC Light"/>
                          <a:cs typeface="Heiti SC Light"/>
                        </a:defRPr>
                      </a:lvl6pPr>
                      <a:lvl7pPr marL="2743200" algn="l" defTabSz="457200" rtl="0" eaLnBrk="1" latinLnBrk="0" hangingPunct="1">
                        <a:defRPr sz="1800" kern="1200">
                          <a:solidFill>
                            <a:schemeClr val="dk1"/>
                          </a:solidFill>
                          <a:latin typeface="Calibri"/>
                          <a:ea typeface="Heiti SC Light"/>
                          <a:cs typeface="Heiti SC Light"/>
                        </a:defRPr>
                      </a:lvl7pPr>
                      <a:lvl8pPr marL="3200400" algn="l" defTabSz="457200" rtl="0" eaLnBrk="1" latinLnBrk="0" hangingPunct="1">
                        <a:defRPr sz="1800" kern="1200">
                          <a:solidFill>
                            <a:schemeClr val="dk1"/>
                          </a:solidFill>
                          <a:latin typeface="Calibri"/>
                          <a:ea typeface="Heiti SC Light"/>
                          <a:cs typeface="Heiti SC Light"/>
                        </a:defRPr>
                      </a:lvl8pPr>
                      <a:lvl9pPr marL="3657600" algn="l" defTabSz="457200" rtl="0" eaLnBrk="1" latinLnBrk="0" hangingPunct="1">
                        <a:defRPr sz="1800" kern="1200">
                          <a:solidFill>
                            <a:schemeClr val="dk1"/>
                          </a:solidFill>
                          <a:latin typeface="Calibri"/>
                          <a:ea typeface="Heiti SC Light"/>
                          <a:cs typeface="Heiti SC Light"/>
                        </a:defRPr>
                      </a:lvl9pPr>
                    </a:lstStyle>
                    <a:p>
                      <a:pPr algn="r">
                        <a:spcBef>
                          <a:spcPts val="0"/>
                        </a:spcBef>
                        <a:spcAft>
                          <a:spcPts val="0"/>
                        </a:spcAft>
                      </a:pPr>
                      <a:r>
                        <a:rPr lang="de-AT" sz="1000" b="0" i="0" dirty="0">
                          <a:solidFill>
                            <a:schemeClr val="tx1"/>
                          </a:solidFill>
                          <a:latin typeface="Arial" panose="020B0604020202020204" pitchFamily="34" charset="0"/>
                          <a:cs typeface="Arial" panose="020B0604020202020204" pitchFamily="34" charset="0"/>
                        </a:rPr>
                        <a:t>Median </a:t>
                      </a:r>
                      <a:br>
                        <a:rPr lang="de-AT" sz="1000" b="0" i="0" dirty="0">
                          <a:solidFill>
                            <a:schemeClr val="tx1"/>
                          </a:solidFill>
                          <a:latin typeface="Arial" panose="020B0604020202020204" pitchFamily="34" charset="0"/>
                          <a:cs typeface="Arial" panose="020B0604020202020204" pitchFamily="34" charset="0"/>
                        </a:rPr>
                      </a:br>
                      <a:r>
                        <a:rPr lang="de-AT" sz="1000" b="0" i="0" dirty="0">
                          <a:solidFill>
                            <a:schemeClr val="tx1"/>
                          </a:solidFill>
                          <a:latin typeface="Arial" panose="020B0604020202020204" pitchFamily="34" charset="0"/>
                          <a:cs typeface="Arial" panose="020B0604020202020204" pitchFamily="34" charset="0"/>
                        </a:rPr>
                        <a:t>(95%</a:t>
                      </a:r>
                      <a:r>
                        <a:rPr lang="de-AT" sz="1000" b="0" i="0" baseline="0" dirty="0">
                          <a:solidFill>
                            <a:schemeClr val="tx1"/>
                          </a:solidFill>
                          <a:latin typeface="Arial" panose="020B0604020202020204" pitchFamily="34" charset="0"/>
                          <a:cs typeface="Arial" panose="020B0604020202020204" pitchFamily="34" charset="0"/>
                        </a:rPr>
                        <a:t> CI); months</a:t>
                      </a:r>
                      <a:endParaRPr lang="de-AT" sz="1000" b="0" i="0" dirty="0">
                        <a:solidFill>
                          <a:schemeClr val="tx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US" sz="1000" b="1" i="0" kern="1200" baseline="0" dirty="0">
                          <a:solidFill>
                            <a:schemeClr val="tx1"/>
                          </a:solidFill>
                          <a:latin typeface="Arial" panose="020B0604020202020204" pitchFamily="34" charset="0"/>
                          <a:ea typeface="Heiti SC Light"/>
                          <a:cs typeface="Arial" panose="020B0604020202020204" pitchFamily="34" charset="0"/>
                        </a:rPr>
                        <a:t>7.3</a:t>
                      </a:r>
                      <a:r>
                        <a:rPr lang="en-US" sz="1000" b="0" i="0" kern="1200" baseline="0" dirty="0">
                          <a:solidFill>
                            <a:schemeClr val="tx1"/>
                          </a:solidFill>
                          <a:latin typeface="Arial" panose="020B0604020202020204" pitchFamily="34" charset="0"/>
                          <a:ea typeface="Heiti SC Light"/>
                          <a:cs typeface="Arial" panose="020B0604020202020204" pitchFamily="34" charset="0"/>
                        </a:rPr>
                        <a:t> (5.5</a:t>
                      </a:r>
                      <a:r>
                        <a:rPr kumimoji="0" lang="en-US" sz="1000" b="0" i="0" u="none" strike="noStrike" kern="1200" cap="none" spc="0" normalizeH="0" baseline="0" dirty="0">
                          <a:ln>
                            <a:noFill/>
                          </a:ln>
                          <a:solidFill>
                            <a:schemeClr val="tx1"/>
                          </a:solidFill>
                          <a:effectLst/>
                          <a:uLnTx/>
                          <a:uFillTx/>
                          <a:latin typeface="Arial" panose="020B0604020202020204" pitchFamily="34" charset="0"/>
                          <a:ea typeface="+mn-ea"/>
                          <a:cs typeface="Arial" panose="020B0604020202020204" pitchFamily="34" charset="0"/>
                        </a:rPr>
                        <a:t>–9</a:t>
                      </a:r>
                      <a:r>
                        <a:rPr kumimoji="0" lang="en-US" sz="1000" b="0" i="0" u="none" strike="noStrike" kern="1200" cap="none" spc="0" normalizeH="0" baseline="0" dirty="0">
                          <a:ln>
                            <a:noFill/>
                          </a:ln>
                          <a:solidFill>
                            <a:schemeClr val="tx1"/>
                          </a:solidFill>
                          <a:effectLst/>
                          <a:uLnTx/>
                          <a:uFillTx/>
                          <a:latin typeface="Arial" panose="020B0604020202020204" pitchFamily="34" charset="0"/>
                          <a:ea typeface="Heiti SC Light"/>
                          <a:cs typeface="Arial" panose="020B0604020202020204" pitchFamily="34" charset="0"/>
                        </a:rPr>
                        <a:t>.0</a:t>
                      </a:r>
                      <a:r>
                        <a:rPr lang="en-US" sz="1000" b="0" i="0" kern="1200" baseline="0" dirty="0">
                          <a:solidFill>
                            <a:schemeClr val="tx1"/>
                          </a:solidFill>
                          <a:latin typeface="Arial" panose="020B0604020202020204" pitchFamily="34" charset="0"/>
                          <a:ea typeface="Heiti SC Light"/>
                          <a:cs typeface="Arial" panose="020B0604020202020204" pitchFamily="34" charset="0"/>
                        </a:rPr>
                        <a:t>)</a:t>
                      </a:r>
                      <a:endParaRPr lang="en-GB" sz="1000" b="0" i="0" kern="1200" baseline="0" noProof="0" dirty="0">
                        <a:solidFill>
                          <a:schemeClr val="tx1"/>
                        </a:solidFill>
                        <a:latin typeface="Arial" panose="020B0604020202020204" pitchFamily="34" charset="0"/>
                        <a:ea typeface="Heiti SC Light"/>
                        <a:cs typeface="Arial" panose="020B060402020202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BE9EC"/>
                    </a:solid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US" sz="1000" b="1" i="0" kern="1200" baseline="0" dirty="0">
                          <a:solidFill>
                            <a:schemeClr val="tx1"/>
                          </a:solidFill>
                          <a:latin typeface="Arial" panose="020B0604020202020204" pitchFamily="34" charset="0"/>
                          <a:ea typeface="Heiti SC Light"/>
                          <a:cs typeface="Arial" panose="020B0604020202020204" pitchFamily="34" charset="0"/>
                        </a:rPr>
                        <a:t>3.1</a:t>
                      </a:r>
                      <a:r>
                        <a:rPr lang="en-US" sz="1000" b="0" i="0" kern="1200" baseline="0" dirty="0">
                          <a:solidFill>
                            <a:schemeClr val="tx1"/>
                          </a:solidFill>
                          <a:latin typeface="Arial" panose="020B0604020202020204" pitchFamily="34" charset="0"/>
                          <a:ea typeface="Heiti SC Light"/>
                          <a:cs typeface="Arial" panose="020B0604020202020204" pitchFamily="34" charset="0"/>
                        </a:rPr>
                        <a:t> (2.0</a:t>
                      </a:r>
                      <a:r>
                        <a:rPr kumimoji="0" lang="en-US" sz="1000" b="0" i="0" u="none" strike="noStrike" kern="1200" cap="none" spc="0" normalizeH="0" baseline="0" dirty="0">
                          <a:ln>
                            <a:noFill/>
                          </a:ln>
                          <a:solidFill>
                            <a:schemeClr val="tx1"/>
                          </a:solidFill>
                          <a:effectLst/>
                          <a:uLnTx/>
                          <a:uFillTx/>
                          <a:latin typeface="Arial" panose="020B0604020202020204" pitchFamily="34" charset="0"/>
                          <a:ea typeface="+mn-ea"/>
                          <a:cs typeface="Arial" panose="020B0604020202020204" pitchFamily="34" charset="0"/>
                        </a:rPr>
                        <a:t>–</a:t>
                      </a:r>
                      <a:r>
                        <a:rPr lang="en-US" sz="1000" b="0" i="0" kern="1200" baseline="0" dirty="0">
                          <a:solidFill>
                            <a:schemeClr val="tx1"/>
                          </a:solidFill>
                          <a:latin typeface="Arial" panose="020B0604020202020204" pitchFamily="34" charset="0"/>
                          <a:ea typeface="Heiti SC Light"/>
                          <a:cs typeface="Arial" panose="020B0604020202020204" pitchFamily="34" charset="0"/>
                        </a:rPr>
                        <a:t>3.7)</a:t>
                      </a:r>
                      <a:endParaRPr lang="en-GB" sz="1000" b="0" i="0" kern="1200" baseline="0" noProof="0" dirty="0">
                        <a:solidFill>
                          <a:schemeClr val="tx1"/>
                        </a:solidFill>
                        <a:latin typeface="Arial" panose="020B0604020202020204" pitchFamily="34" charset="0"/>
                        <a:ea typeface="Heiti SC Light"/>
                        <a:cs typeface="Arial" panose="020B060402020202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55145285"/>
                  </a:ext>
                </a:extLst>
              </a:tr>
              <a:tr h="254000">
                <a:tc gridSpan="3">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e-AT" sz="1000" b="0" i="0" dirty="0">
                          <a:solidFill>
                            <a:schemeClr val="tx1"/>
                          </a:solidFill>
                          <a:latin typeface="Arial" panose="020B0604020202020204" pitchFamily="34" charset="0"/>
                          <a:cs typeface="Arial" panose="020B0604020202020204" pitchFamily="34" charset="0"/>
                        </a:rPr>
                        <a:t>Adjusted HR (95% CI):</a:t>
                      </a:r>
                      <a:r>
                        <a:rPr lang="de-AT" sz="1000" b="1" i="0" dirty="0">
                          <a:solidFill>
                            <a:schemeClr val="tx1"/>
                          </a:solidFill>
                          <a:latin typeface="Arial" panose="020B0604020202020204" pitchFamily="34" charset="0"/>
                          <a:cs typeface="Arial" panose="020B0604020202020204" pitchFamily="34" charset="0"/>
                        </a:rPr>
                        <a:t> </a:t>
                      </a:r>
                      <a:r>
                        <a:rPr lang="en-US" sz="1000" b="1" i="0" kern="1200" baseline="0" dirty="0">
                          <a:solidFill>
                            <a:schemeClr val="tx1"/>
                          </a:solidFill>
                          <a:latin typeface="Arial" panose="020B0604020202020204" pitchFamily="34" charset="0"/>
                          <a:ea typeface="Heiti SC Light"/>
                          <a:cs typeface="Arial" panose="020B0604020202020204" pitchFamily="34" charset="0"/>
                        </a:rPr>
                        <a:t>0.50 </a:t>
                      </a:r>
                      <a:r>
                        <a:rPr lang="en-US" sz="1000" b="0" i="0" kern="1200" baseline="0" dirty="0">
                          <a:solidFill>
                            <a:schemeClr val="tx1"/>
                          </a:solidFill>
                          <a:latin typeface="Arial" panose="020B0604020202020204" pitchFamily="34" charset="0"/>
                          <a:ea typeface="Heiti SC Light"/>
                          <a:cs typeface="Arial" panose="020B0604020202020204" pitchFamily="34" charset="0"/>
                        </a:rPr>
                        <a:t>(0.38–0.65)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r>
                        <a:rPr lang="en-US" sz="1000" b="1" kern="1200" baseline="0">
                          <a:solidFill>
                            <a:schemeClr val="tx1"/>
                          </a:solidFill>
                          <a:latin typeface="Arial" panose="020B0604020202020204" pitchFamily="34" charset="0"/>
                          <a:ea typeface="Heiti SC Light"/>
                          <a:cs typeface="Arial" panose="020B0604020202020204" pitchFamily="34" charset="0"/>
                        </a:rPr>
                        <a:t>0.60 (0.48, 0.76)</a:t>
                      </a: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DF6E5"/>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tab pos="91440" algn="l"/>
                        </a:tabLst>
                        <a:defRPr/>
                      </a:pPr>
                      <a:endParaRPr lang="en-GB" sz="1200" kern="1200" baseline="0" noProof="0">
                        <a:solidFill>
                          <a:schemeClr val="tx1"/>
                        </a:solidFill>
                        <a:latin typeface="Arial" panose="020B0604020202020204" pitchFamily="34" charset="0"/>
                        <a:ea typeface="Heiti SC Light"/>
                        <a:cs typeface="Arial" panose="020B060402020202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35089981"/>
                  </a:ext>
                </a:extLst>
              </a:tr>
            </a:tbl>
          </a:graphicData>
        </a:graphic>
      </p:graphicFrame>
      <p:graphicFrame>
        <p:nvGraphicFramePr>
          <p:cNvPr id="593" name="Table 592">
            <a:extLst>
              <a:ext uri="{FF2B5EF4-FFF2-40B4-BE49-F238E27FC236}">
                <a16:creationId xmlns:a16="http://schemas.microsoft.com/office/drawing/2014/main" id="{2F2174FA-BBB8-3140-E182-24056F5CC4E5}"/>
              </a:ext>
            </a:extLst>
          </p:cNvPr>
          <p:cNvGraphicFramePr>
            <a:graphicFrameLocks noGrp="1"/>
          </p:cNvGraphicFramePr>
          <p:nvPr>
            <p:extLst>
              <p:ext uri="{D42A27DB-BD31-4B8C-83A1-F6EECF244321}">
                <p14:modId xmlns:p14="http://schemas.microsoft.com/office/powerpoint/2010/main" val="1164018958"/>
              </p:ext>
            </p:extLst>
          </p:nvPr>
        </p:nvGraphicFramePr>
        <p:xfrm>
          <a:off x="6762302" y="4722354"/>
          <a:ext cx="4949546" cy="1317454"/>
        </p:xfrm>
        <a:graphic>
          <a:graphicData uri="http://schemas.openxmlformats.org/drawingml/2006/table">
            <a:tbl>
              <a:tblPr/>
              <a:tblGrid>
                <a:gridCol w="353539">
                  <a:extLst>
                    <a:ext uri="{9D8B030D-6E8A-4147-A177-3AD203B41FA5}">
                      <a16:colId xmlns:a16="http://schemas.microsoft.com/office/drawing/2014/main" val="2189808986"/>
                    </a:ext>
                  </a:extLst>
                </a:gridCol>
                <a:gridCol w="353539">
                  <a:extLst>
                    <a:ext uri="{9D8B030D-6E8A-4147-A177-3AD203B41FA5}">
                      <a16:colId xmlns:a16="http://schemas.microsoft.com/office/drawing/2014/main" val="1514281170"/>
                    </a:ext>
                  </a:extLst>
                </a:gridCol>
                <a:gridCol w="353539">
                  <a:extLst>
                    <a:ext uri="{9D8B030D-6E8A-4147-A177-3AD203B41FA5}">
                      <a16:colId xmlns:a16="http://schemas.microsoft.com/office/drawing/2014/main" val="955500009"/>
                    </a:ext>
                  </a:extLst>
                </a:gridCol>
                <a:gridCol w="353539">
                  <a:extLst>
                    <a:ext uri="{9D8B030D-6E8A-4147-A177-3AD203B41FA5}">
                      <a16:colId xmlns:a16="http://schemas.microsoft.com/office/drawing/2014/main" val="1346376014"/>
                    </a:ext>
                  </a:extLst>
                </a:gridCol>
                <a:gridCol w="353539">
                  <a:extLst>
                    <a:ext uri="{9D8B030D-6E8A-4147-A177-3AD203B41FA5}">
                      <a16:colId xmlns:a16="http://schemas.microsoft.com/office/drawing/2014/main" val="2944766899"/>
                    </a:ext>
                  </a:extLst>
                </a:gridCol>
                <a:gridCol w="353539">
                  <a:extLst>
                    <a:ext uri="{9D8B030D-6E8A-4147-A177-3AD203B41FA5}">
                      <a16:colId xmlns:a16="http://schemas.microsoft.com/office/drawing/2014/main" val="3056738831"/>
                    </a:ext>
                  </a:extLst>
                </a:gridCol>
                <a:gridCol w="353539">
                  <a:extLst>
                    <a:ext uri="{9D8B030D-6E8A-4147-A177-3AD203B41FA5}">
                      <a16:colId xmlns:a16="http://schemas.microsoft.com/office/drawing/2014/main" val="154160673"/>
                    </a:ext>
                  </a:extLst>
                </a:gridCol>
                <a:gridCol w="353539">
                  <a:extLst>
                    <a:ext uri="{9D8B030D-6E8A-4147-A177-3AD203B41FA5}">
                      <a16:colId xmlns:a16="http://schemas.microsoft.com/office/drawing/2014/main" val="1040199463"/>
                    </a:ext>
                  </a:extLst>
                </a:gridCol>
                <a:gridCol w="353539">
                  <a:extLst>
                    <a:ext uri="{9D8B030D-6E8A-4147-A177-3AD203B41FA5}">
                      <a16:colId xmlns:a16="http://schemas.microsoft.com/office/drawing/2014/main" val="3760994981"/>
                    </a:ext>
                  </a:extLst>
                </a:gridCol>
                <a:gridCol w="353539">
                  <a:extLst>
                    <a:ext uri="{9D8B030D-6E8A-4147-A177-3AD203B41FA5}">
                      <a16:colId xmlns:a16="http://schemas.microsoft.com/office/drawing/2014/main" val="2780516378"/>
                    </a:ext>
                  </a:extLst>
                </a:gridCol>
                <a:gridCol w="353539">
                  <a:extLst>
                    <a:ext uri="{9D8B030D-6E8A-4147-A177-3AD203B41FA5}">
                      <a16:colId xmlns:a16="http://schemas.microsoft.com/office/drawing/2014/main" val="1301958121"/>
                    </a:ext>
                  </a:extLst>
                </a:gridCol>
                <a:gridCol w="353539">
                  <a:extLst>
                    <a:ext uri="{9D8B030D-6E8A-4147-A177-3AD203B41FA5}">
                      <a16:colId xmlns:a16="http://schemas.microsoft.com/office/drawing/2014/main" val="2291355895"/>
                    </a:ext>
                  </a:extLst>
                </a:gridCol>
                <a:gridCol w="353539">
                  <a:extLst>
                    <a:ext uri="{9D8B030D-6E8A-4147-A177-3AD203B41FA5}">
                      <a16:colId xmlns:a16="http://schemas.microsoft.com/office/drawing/2014/main" val="3379671405"/>
                    </a:ext>
                  </a:extLst>
                </a:gridCol>
                <a:gridCol w="353539">
                  <a:extLst>
                    <a:ext uri="{9D8B030D-6E8A-4147-A177-3AD203B41FA5}">
                      <a16:colId xmlns:a16="http://schemas.microsoft.com/office/drawing/2014/main" val="2051271872"/>
                    </a:ext>
                  </a:extLst>
                </a:gridCol>
              </a:tblGrid>
              <a:tr h="246649">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dirty="0">
                          <a:solidFill>
                            <a:schemeClr val="tx1"/>
                          </a:solidFill>
                          <a:effectLst/>
                          <a:latin typeface="+mn-lt"/>
                          <a:cs typeface="Arial" panose="020B0604020202020204" pitchFamily="34" charset="0"/>
                        </a:rPr>
                        <a:t>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dirty="0">
                          <a:solidFill>
                            <a:schemeClr val="tx1"/>
                          </a:solidFill>
                          <a:effectLst/>
                          <a:latin typeface="+mn-lt"/>
                          <a:cs typeface="Arial" panose="020B0604020202020204" pitchFamily="34" charset="0"/>
                        </a:rPr>
                        <a:t>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4</a:t>
                      </a:r>
                      <a:endParaRPr lang="en-US" sz="120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6</a:t>
                      </a:r>
                      <a:endParaRPr lang="en-US" sz="120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8</a:t>
                      </a:r>
                      <a:endParaRPr lang="en-US" sz="120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10</a:t>
                      </a:r>
                      <a:endParaRPr lang="en-US" sz="120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12</a:t>
                      </a:r>
                      <a:endParaRPr lang="en-US" sz="120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14</a:t>
                      </a:r>
                      <a:endParaRPr lang="en-US" sz="120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16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18</a:t>
                      </a:r>
                      <a:endParaRPr lang="en-US" sz="1200" b="0" i="0" u="none" strike="noStrike" dirty="0">
                        <a:solidFill>
                          <a:schemeClr val="tx1"/>
                        </a:solidFill>
                        <a:effectLst/>
                        <a:latin typeface="+mn-lt"/>
                        <a:cs typeface="Arial" panose="020B0604020202020204" pitchFamily="34" charset="0"/>
                      </a:endParaRP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20</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22</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a:solidFill>
                            <a:schemeClr val="tx1"/>
                          </a:solidFill>
                          <a:effectLst/>
                          <a:latin typeface="+mn-lt"/>
                          <a:cs typeface="Arial" panose="020B0604020202020204" pitchFamily="34" charset="0"/>
                        </a:rPr>
                        <a:t>24</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algn="ctr" fontAlgn="b"/>
                      <a:r>
                        <a:rPr lang="en-US" sz="1200" b="0" i="0" u="none" strike="noStrike" dirty="0">
                          <a:solidFill>
                            <a:schemeClr val="tx1"/>
                          </a:solidFill>
                          <a:effectLst/>
                          <a:latin typeface="+mn-lt"/>
                          <a:cs typeface="Arial" panose="020B0604020202020204" pitchFamily="34" charset="0"/>
                        </a:rPr>
                        <a:t>26</a:t>
                      </a:r>
                    </a:p>
                  </a:txBody>
                  <a:tcPr marL="9525" marR="9525" marT="9525"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4424119"/>
                  </a:ext>
                </a:extLst>
              </a:tr>
              <a:tr h="264405">
                <a:tc gridSpan="14">
                  <a:txBody>
                    <a:bodyPr/>
                    <a:lstStyle>
                      <a:lvl1pPr marL="0" algn="l" defTabSz="609585" rtl="0" eaLnBrk="1" latinLnBrk="0" hangingPunct="1">
                        <a:defRPr sz="2400" kern="1200">
                          <a:solidFill>
                            <a:schemeClr val="tx1"/>
                          </a:solidFill>
                          <a:latin typeface="Calibri"/>
                        </a:defRPr>
                      </a:lvl1pPr>
                      <a:lvl2pPr marL="609585" algn="l" defTabSz="609585" rtl="0" eaLnBrk="1" latinLnBrk="0" hangingPunct="1">
                        <a:defRPr sz="2400" kern="1200">
                          <a:solidFill>
                            <a:schemeClr val="tx1"/>
                          </a:solidFill>
                          <a:latin typeface="Calibri"/>
                        </a:defRPr>
                      </a:lvl2pPr>
                      <a:lvl3pPr marL="1219170" algn="l" defTabSz="609585" rtl="0" eaLnBrk="1" latinLnBrk="0" hangingPunct="1">
                        <a:defRPr sz="2400" kern="1200">
                          <a:solidFill>
                            <a:schemeClr val="tx1"/>
                          </a:solidFill>
                          <a:latin typeface="Calibri"/>
                        </a:defRPr>
                      </a:lvl3pPr>
                      <a:lvl4pPr marL="1828754" algn="l" defTabSz="609585" rtl="0" eaLnBrk="1" latinLnBrk="0" hangingPunct="1">
                        <a:defRPr sz="2400" kern="1200">
                          <a:solidFill>
                            <a:schemeClr val="tx1"/>
                          </a:solidFill>
                          <a:latin typeface="Calibri"/>
                        </a:defRPr>
                      </a:lvl4pPr>
                      <a:lvl5pPr marL="2438339" algn="l" defTabSz="609585" rtl="0" eaLnBrk="1" latinLnBrk="0" hangingPunct="1">
                        <a:defRPr sz="2400" kern="1200">
                          <a:solidFill>
                            <a:schemeClr val="tx1"/>
                          </a:solidFill>
                          <a:latin typeface="Calibri"/>
                        </a:defRPr>
                      </a:lvl5pPr>
                      <a:lvl6pPr marL="3047924" algn="l" defTabSz="609585" rtl="0" eaLnBrk="1" latinLnBrk="0" hangingPunct="1">
                        <a:defRPr sz="2400" kern="1200">
                          <a:solidFill>
                            <a:schemeClr val="tx1"/>
                          </a:solidFill>
                          <a:latin typeface="Calibri"/>
                        </a:defRPr>
                      </a:lvl6pPr>
                      <a:lvl7pPr marL="3657509" algn="l" defTabSz="609585" rtl="0" eaLnBrk="1" latinLnBrk="0" hangingPunct="1">
                        <a:defRPr sz="2400" kern="1200">
                          <a:solidFill>
                            <a:schemeClr val="tx1"/>
                          </a:solidFill>
                          <a:latin typeface="Calibri"/>
                        </a:defRPr>
                      </a:lvl7pPr>
                      <a:lvl8pPr marL="4267093" algn="l" defTabSz="609585" rtl="0" eaLnBrk="1" latinLnBrk="0" hangingPunct="1">
                        <a:defRPr sz="2400" kern="1200">
                          <a:solidFill>
                            <a:schemeClr val="tx1"/>
                          </a:solidFill>
                          <a:latin typeface="Calibri"/>
                        </a:defRPr>
                      </a:lvl8pPr>
                      <a:lvl9pPr marL="4876678" algn="l" defTabSz="609585" rtl="0" eaLnBrk="1" latinLnBrk="0" hangingPunct="1">
                        <a:defRPr sz="2400" kern="1200">
                          <a:solidFill>
                            <a:schemeClr val="tx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tx1"/>
                          </a:solidFill>
                          <a:effectLst/>
                          <a:uLnTx/>
                          <a:uFillTx/>
                          <a:latin typeface="Arial" panose="020B0604020202020204" pitchFamily="34" charset="0"/>
                          <a:ea typeface="Heiti SC Light" charset="-122"/>
                          <a:cs typeface="Arial" panose="020B0604020202020204" pitchFamily="34" charset="0"/>
                          <a:sym typeface="Gill Sans" charset="0"/>
                        </a:rPr>
                        <a:t>Time from randomisation (months)</a:t>
                      </a:r>
                      <a:endParaRPr kumimoji="0" lang="en-GB" sz="1050" b="1" i="0" u="none" strike="noStrike" kern="0" cap="none" spc="0" normalizeH="0" baseline="0" noProof="0" dirty="0">
                        <a:ln>
                          <a:noFill/>
                        </a:ln>
                        <a:solidFill>
                          <a:schemeClr val="tx1"/>
                        </a:solidFill>
                        <a:effectLst/>
                        <a:uLnTx/>
                        <a:uFillTx/>
                        <a:latin typeface="Arial" panose="020B0604020202020204" pitchFamily="34" charset="0"/>
                        <a:ea typeface="Heiti SC Light" charset="-122"/>
                        <a:cs typeface="Arial" panose="020B0604020202020204" pitchFamily="34" charset="0"/>
                        <a:sym typeface="Gill Sans"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fontAlgn="ctr"/>
                      <a:endParaRPr lang="en-US" sz="1000" b="0" i="0" u="none" strike="noStrike">
                        <a:solidFill>
                          <a:srgbClr val="000000"/>
                        </a:solidFill>
                        <a:effectLst/>
                        <a:latin typeface="Arial" panose="020B0604020202020204" pitchFamily="34" charset="0"/>
                        <a:cs typeface="Arial" panose="020B0604020202020204" pitchFamily="34" charset="0"/>
                      </a:endParaRPr>
                    </a:p>
                  </a:txBody>
                  <a:tcPr marL="6583" marR="6583" marT="6583"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41093381"/>
                  </a:ext>
                </a:extLst>
              </a:tr>
              <a:tr h="403200">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155</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127</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99</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80</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65</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54</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38</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26</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21</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12</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3</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2</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1</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tc>
                  <a:txBody>
                    <a:bodyPr/>
                    <a:lstStyle/>
                    <a:p>
                      <a:pPr algn="ctr" fontAlgn="ctr"/>
                      <a:r>
                        <a:rPr lang="en-GB" sz="1000" b="0" kern="1200" spc="0" baseline="0">
                          <a:solidFill>
                            <a:schemeClr val="accent3"/>
                          </a:solidFill>
                          <a:latin typeface="Arial" panose="020B0604020202020204" pitchFamily="34" charset="0"/>
                          <a:ea typeface="Heiti SC Light"/>
                          <a:cs typeface="Arial" panose="020B0604020202020204" pitchFamily="34" charset="0"/>
                        </a:rPr>
                        <a:t>0</a:t>
                      </a:r>
                      <a:endParaRPr lang="en-US" sz="1000" b="0" kern="1200" spc="0" baseline="0" dirty="0">
                        <a:solidFill>
                          <a:schemeClr val="accent3"/>
                        </a:solidFill>
                        <a:latin typeface="Arial" panose="020B0604020202020204" pitchFamily="34" charset="0"/>
                        <a:ea typeface="Heiti SC Light"/>
                        <a:cs typeface="Arial" panose="020B0604020202020204" pitchFamily="34" charset="0"/>
                      </a:endParaRPr>
                    </a:p>
                  </a:txBody>
                  <a:tcPr marL="6583" marR="6583" marT="6583"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alpha val="10000"/>
                      </a:schemeClr>
                    </a:solidFill>
                  </a:tcPr>
                </a:tc>
                <a:extLst>
                  <a:ext uri="{0D108BD9-81ED-4DB2-BD59-A6C34878D82A}">
                    <a16:rowId xmlns:a16="http://schemas.microsoft.com/office/drawing/2014/main" val="1300438399"/>
                  </a:ext>
                </a:extLst>
              </a:tr>
              <a:tr h="403200">
                <a:tc>
                  <a:txBody>
                    <a:bodyPr/>
                    <a:lstStyle/>
                    <a:p>
                      <a:pPr algn="ctr" fontAlgn="ctr"/>
                      <a:r>
                        <a:rPr lang="en-GB"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rPr>
                        <a:t>134</a:t>
                      </a:r>
                      <a:endParaRPr lang="en-US"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77</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48</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37</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28</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24</a:t>
                      </a:r>
                      <a:endParaRPr lang="en-US"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17</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11</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6</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2</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1</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1</a:t>
                      </a:r>
                      <a:endParaRPr lang="en-US"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rPr>
                        <a:t>0</a:t>
                      </a:r>
                      <a:endParaRPr lang="en-US" sz="1000" b="0" kern="1200" spc="0" baseline="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tc>
                  <a:txBody>
                    <a:bodyPr/>
                    <a:lstStyle/>
                    <a:p>
                      <a:pPr algn="ctr" fontAlgn="ctr"/>
                      <a:r>
                        <a:rPr lang="en-GB"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rPr>
                        <a:t>0</a:t>
                      </a:r>
                      <a:endParaRPr lang="en-US" sz="1000" b="0" kern="1200" spc="0" baseline="0" dirty="0">
                        <a:solidFill>
                          <a:schemeClr val="tx1">
                            <a:lumMod val="65000"/>
                            <a:lumOff val="35000"/>
                          </a:schemeClr>
                        </a:solidFill>
                        <a:latin typeface="Arial" panose="020B0604020202020204" pitchFamily="34" charset="0"/>
                        <a:ea typeface="Heiti SC Light"/>
                        <a:cs typeface="Arial" panose="020B0604020202020204" pitchFamily="34" charset="0"/>
                      </a:endParaRPr>
                    </a:p>
                  </a:txBody>
                  <a:tcPr marL="6583" marR="6583" marT="6583"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alpha val="10000"/>
                      </a:schemeClr>
                    </a:solidFill>
                  </a:tcPr>
                </a:tc>
                <a:extLst>
                  <a:ext uri="{0D108BD9-81ED-4DB2-BD59-A6C34878D82A}">
                    <a16:rowId xmlns:a16="http://schemas.microsoft.com/office/drawing/2014/main" val="663198674"/>
                  </a:ext>
                </a:extLst>
              </a:tr>
            </a:tbl>
          </a:graphicData>
        </a:graphic>
      </p:graphicFrame>
      <p:sp>
        <p:nvSpPr>
          <p:cNvPr id="3" name="Footer Placeholder 3">
            <a:extLst>
              <a:ext uri="{FF2B5EF4-FFF2-40B4-BE49-F238E27FC236}">
                <a16:creationId xmlns:a16="http://schemas.microsoft.com/office/drawing/2014/main" id="{14BCE715-69D9-1ED7-E86C-984646E674AB}"/>
              </a:ext>
            </a:extLst>
          </p:cNvPr>
          <p:cNvSpPr>
            <a:spLocks noGrp="1"/>
          </p:cNvSpPr>
          <p:nvPr>
            <p:ph type="ftr" sz="quarter" idx="3"/>
          </p:nvPr>
        </p:nvSpPr>
        <p:spPr>
          <a:xfrm>
            <a:off x="622301" y="5945188"/>
            <a:ext cx="7449714" cy="809625"/>
          </a:xfrm>
        </p:spPr>
        <p:txBody>
          <a:bodyPr/>
          <a:lstStyle/>
          <a:p>
            <a:r>
              <a:rPr lang="en-US" dirty="0"/>
              <a:t>+ indicates a censored observation. HR was estimated using the Cox proportional hazard model stratified by the presence of liver metastases, prior use of CDK4/6 inhibitor, and geographic region.</a:t>
            </a:r>
            <a:br>
              <a:rPr lang="en-US" dirty="0"/>
            </a:br>
            <a:r>
              <a:rPr lang="en-GB" altLang="en-US" dirty="0"/>
              <a:t>Turner et al. </a:t>
            </a:r>
            <a:r>
              <a:rPr lang="en-GB" altLang="en-US" i="1" dirty="0"/>
              <a:t>Cancer Res </a:t>
            </a:r>
            <a:r>
              <a:rPr lang="en-GB" altLang="en-US" dirty="0"/>
              <a:t>2023;83(</a:t>
            </a:r>
            <a:r>
              <a:rPr lang="en-GB" altLang="en-US" dirty="0" err="1"/>
              <a:t>Suppl</a:t>
            </a:r>
            <a:r>
              <a:rPr lang="en-GB" altLang="en-US" dirty="0"/>
              <a:t> 5):GS3-04. </a:t>
            </a:r>
            <a:endParaRPr lang="en-US" dirty="0"/>
          </a:p>
        </p:txBody>
      </p:sp>
      <p:grpSp>
        <p:nvGrpSpPr>
          <p:cNvPr id="62" name="Group 61">
            <a:extLst>
              <a:ext uri="{FF2B5EF4-FFF2-40B4-BE49-F238E27FC236}">
                <a16:creationId xmlns:a16="http://schemas.microsoft.com/office/drawing/2014/main" id="{C1D1C5D4-A815-056B-C263-53935BDD02EB}"/>
              </a:ext>
            </a:extLst>
          </p:cNvPr>
          <p:cNvGrpSpPr/>
          <p:nvPr/>
        </p:nvGrpSpPr>
        <p:grpSpPr>
          <a:xfrm>
            <a:off x="6509476" y="1552766"/>
            <a:ext cx="443989" cy="3251011"/>
            <a:chOff x="899251" y="1562290"/>
            <a:chExt cx="443989" cy="3251011"/>
          </a:xfrm>
        </p:grpSpPr>
        <p:cxnSp>
          <p:nvCxnSpPr>
            <p:cNvPr id="111" name="Straight Connector 110">
              <a:extLst>
                <a:ext uri="{FF2B5EF4-FFF2-40B4-BE49-F238E27FC236}">
                  <a16:creationId xmlns:a16="http://schemas.microsoft.com/office/drawing/2014/main" id="{A0A7A9B6-D01C-BAED-8700-26AB1EFEA692}"/>
                </a:ext>
              </a:extLst>
            </p:cNvPr>
            <p:cNvCxnSpPr>
              <a:cxnSpLocks/>
            </p:cNvCxnSpPr>
            <p:nvPr/>
          </p:nvCxnSpPr>
          <p:spPr bwMode="auto">
            <a:xfrm>
              <a:off x="1340027" y="1657923"/>
              <a:ext cx="0" cy="3036407"/>
            </a:xfrm>
            <a:prstGeom prst="line">
              <a:avLst/>
            </a:prstGeom>
            <a:solidFill>
              <a:srgbClr val="003366"/>
            </a:solidFill>
            <a:ln w="9525" cap="flat" cmpd="sng" algn="ctr">
              <a:solidFill>
                <a:srgbClr val="3F4444"/>
              </a:solidFill>
              <a:prstDash val="solid"/>
              <a:round/>
              <a:headEnd type="none" w="med" len="med"/>
              <a:tailEnd type="none" w="med" len="med"/>
            </a:ln>
            <a:effectLst/>
          </p:spPr>
        </p:cxnSp>
        <p:grpSp>
          <p:nvGrpSpPr>
            <p:cNvPr id="524" name="Group 523">
              <a:extLst>
                <a:ext uri="{FF2B5EF4-FFF2-40B4-BE49-F238E27FC236}">
                  <a16:creationId xmlns:a16="http://schemas.microsoft.com/office/drawing/2014/main" id="{161123AF-4FD2-39F0-FCAE-145381AEDD24}"/>
                </a:ext>
              </a:extLst>
            </p:cNvPr>
            <p:cNvGrpSpPr/>
            <p:nvPr/>
          </p:nvGrpSpPr>
          <p:grpSpPr>
            <a:xfrm>
              <a:off x="1271240" y="1662785"/>
              <a:ext cx="72000" cy="2725533"/>
              <a:chOff x="1263606" y="1708476"/>
              <a:chExt cx="72007" cy="2725533"/>
            </a:xfrm>
          </p:grpSpPr>
          <p:cxnSp>
            <p:nvCxnSpPr>
              <p:cNvPr id="587" name="Straight Connector 586">
                <a:extLst>
                  <a:ext uri="{FF2B5EF4-FFF2-40B4-BE49-F238E27FC236}">
                    <a16:creationId xmlns:a16="http://schemas.microsoft.com/office/drawing/2014/main" id="{A9684B12-7EB9-1AA1-EF06-DE711B7CD2D9}"/>
                  </a:ext>
                </a:extLst>
              </p:cNvPr>
              <p:cNvCxnSpPr/>
              <p:nvPr/>
            </p:nvCxnSpPr>
            <p:spPr bwMode="auto">
              <a:xfrm rot="5400000">
                <a:off x="1299608" y="1672474"/>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88" name="Straight Connector 587">
                <a:extLst>
                  <a:ext uri="{FF2B5EF4-FFF2-40B4-BE49-F238E27FC236}">
                    <a16:creationId xmlns:a16="http://schemas.microsoft.com/office/drawing/2014/main" id="{43BA6F49-8D1F-6B6C-982C-72E34C3CAA1F}"/>
                  </a:ext>
                </a:extLst>
              </p:cNvPr>
              <p:cNvCxnSpPr/>
              <p:nvPr/>
            </p:nvCxnSpPr>
            <p:spPr bwMode="auto">
              <a:xfrm rot="5400000">
                <a:off x="1299611" y="1975311"/>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89" name="Straight Connector 588">
                <a:extLst>
                  <a:ext uri="{FF2B5EF4-FFF2-40B4-BE49-F238E27FC236}">
                    <a16:creationId xmlns:a16="http://schemas.microsoft.com/office/drawing/2014/main" id="{37E9770B-7B92-7485-D250-434D54E2FB4C}"/>
                  </a:ext>
                </a:extLst>
              </p:cNvPr>
              <p:cNvCxnSpPr/>
              <p:nvPr/>
            </p:nvCxnSpPr>
            <p:spPr bwMode="auto">
              <a:xfrm rot="5400000">
                <a:off x="1299608" y="2278148"/>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94" name="Straight Connector 593">
                <a:extLst>
                  <a:ext uri="{FF2B5EF4-FFF2-40B4-BE49-F238E27FC236}">
                    <a16:creationId xmlns:a16="http://schemas.microsoft.com/office/drawing/2014/main" id="{1399DB3A-ED19-DE55-9339-563F018B9076}"/>
                  </a:ext>
                </a:extLst>
              </p:cNvPr>
              <p:cNvCxnSpPr/>
              <p:nvPr/>
            </p:nvCxnSpPr>
            <p:spPr bwMode="auto">
              <a:xfrm rot="5400000">
                <a:off x="1299608" y="2580985"/>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97" name="Straight Connector 596">
                <a:extLst>
                  <a:ext uri="{FF2B5EF4-FFF2-40B4-BE49-F238E27FC236}">
                    <a16:creationId xmlns:a16="http://schemas.microsoft.com/office/drawing/2014/main" id="{09380F24-E70D-0816-71F3-4AE7F85D1023}"/>
                  </a:ext>
                </a:extLst>
              </p:cNvPr>
              <p:cNvCxnSpPr/>
              <p:nvPr/>
            </p:nvCxnSpPr>
            <p:spPr bwMode="auto">
              <a:xfrm rot="5400000">
                <a:off x="1299608" y="2883822"/>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98" name="Straight Connector 597">
                <a:extLst>
                  <a:ext uri="{FF2B5EF4-FFF2-40B4-BE49-F238E27FC236}">
                    <a16:creationId xmlns:a16="http://schemas.microsoft.com/office/drawing/2014/main" id="{8507E577-4DB6-822F-CE62-A1297C2EC496}"/>
                  </a:ext>
                </a:extLst>
              </p:cNvPr>
              <p:cNvCxnSpPr/>
              <p:nvPr/>
            </p:nvCxnSpPr>
            <p:spPr bwMode="auto">
              <a:xfrm rot="5400000">
                <a:off x="1299608" y="3186659"/>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E123ABF9-A9DF-FD18-30CA-151DD37FBD32}"/>
                  </a:ext>
                </a:extLst>
              </p:cNvPr>
              <p:cNvCxnSpPr/>
              <p:nvPr/>
            </p:nvCxnSpPr>
            <p:spPr bwMode="auto">
              <a:xfrm rot="5400000">
                <a:off x="1299608" y="3489496"/>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600" name="Straight Connector 599">
                <a:extLst>
                  <a:ext uri="{FF2B5EF4-FFF2-40B4-BE49-F238E27FC236}">
                    <a16:creationId xmlns:a16="http://schemas.microsoft.com/office/drawing/2014/main" id="{4D3CD287-DEC6-0477-8169-3A259E86B824}"/>
                  </a:ext>
                </a:extLst>
              </p:cNvPr>
              <p:cNvCxnSpPr/>
              <p:nvPr/>
            </p:nvCxnSpPr>
            <p:spPr bwMode="auto">
              <a:xfrm rot="5400000">
                <a:off x="1299608" y="3792333"/>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601" name="Straight Connector 600">
                <a:extLst>
                  <a:ext uri="{FF2B5EF4-FFF2-40B4-BE49-F238E27FC236}">
                    <a16:creationId xmlns:a16="http://schemas.microsoft.com/office/drawing/2014/main" id="{66337CC9-010A-3727-E110-2DA2DD787C86}"/>
                  </a:ext>
                </a:extLst>
              </p:cNvPr>
              <p:cNvCxnSpPr/>
              <p:nvPr/>
            </p:nvCxnSpPr>
            <p:spPr bwMode="auto">
              <a:xfrm rot="5400000">
                <a:off x="1299608" y="4095170"/>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cxnSp>
            <p:nvCxnSpPr>
              <p:cNvPr id="602" name="Straight Connector 601">
                <a:extLst>
                  <a:ext uri="{FF2B5EF4-FFF2-40B4-BE49-F238E27FC236}">
                    <a16:creationId xmlns:a16="http://schemas.microsoft.com/office/drawing/2014/main" id="{93CFD0DE-8736-4639-BB46-7B4739D901B6}"/>
                  </a:ext>
                </a:extLst>
              </p:cNvPr>
              <p:cNvCxnSpPr/>
              <p:nvPr/>
            </p:nvCxnSpPr>
            <p:spPr bwMode="auto">
              <a:xfrm rot="5400000">
                <a:off x="1299608" y="4398007"/>
                <a:ext cx="0" cy="72004"/>
              </a:xfrm>
              <a:prstGeom prst="line">
                <a:avLst/>
              </a:prstGeom>
              <a:solidFill>
                <a:srgbClr val="003366"/>
              </a:solidFill>
              <a:ln w="9525" cap="flat" cmpd="sng" algn="ctr">
                <a:solidFill>
                  <a:srgbClr val="3F4444"/>
                </a:solidFill>
                <a:prstDash val="solid"/>
                <a:round/>
                <a:headEnd type="none" w="med" len="med"/>
                <a:tailEnd type="none" w="med" len="med"/>
              </a:ln>
              <a:effectLst/>
            </p:spPr>
          </p:cxnSp>
        </p:grpSp>
        <p:grpSp>
          <p:nvGrpSpPr>
            <p:cNvPr id="528" name="Group 527">
              <a:extLst>
                <a:ext uri="{FF2B5EF4-FFF2-40B4-BE49-F238E27FC236}">
                  <a16:creationId xmlns:a16="http://schemas.microsoft.com/office/drawing/2014/main" id="{2DF39A81-AF24-CE15-191B-F6D87F99FD8E}"/>
                </a:ext>
              </a:extLst>
            </p:cNvPr>
            <p:cNvGrpSpPr/>
            <p:nvPr/>
          </p:nvGrpSpPr>
          <p:grpSpPr>
            <a:xfrm>
              <a:off x="899251" y="1562290"/>
              <a:ext cx="303346" cy="3251011"/>
              <a:chOff x="899251" y="1609646"/>
              <a:chExt cx="303346" cy="3251011"/>
            </a:xfrm>
          </p:grpSpPr>
          <p:sp>
            <p:nvSpPr>
              <p:cNvPr id="529" name="TextBox 528">
                <a:extLst>
                  <a:ext uri="{FF2B5EF4-FFF2-40B4-BE49-F238E27FC236}">
                    <a16:creationId xmlns:a16="http://schemas.microsoft.com/office/drawing/2014/main" id="{87CB5225-E3E6-145B-5629-3827668CB59B}"/>
                  </a:ext>
                </a:extLst>
              </p:cNvPr>
              <p:cNvSpPr txBox="1"/>
              <p:nvPr/>
            </p:nvSpPr>
            <p:spPr>
              <a:xfrm>
                <a:off x="1052869" y="4627522"/>
                <a:ext cx="133427" cy="233135"/>
              </a:xfrm>
              <a:prstGeom prst="rect">
                <a:avLst/>
              </a:prstGeom>
              <a:noFill/>
              <a:ln>
                <a:noFill/>
              </a:ln>
            </p:spPr>
            <p:txBody>
              <a:bodyPr wrap="none" lIns="24000" tIns="24000" rIns="24000" bIns="24000" rtlCol="0">
                <a:spAutoFit/>
              </a:bodyPr>
              <a:lstStyle/>
              <a:p>
                <a:pPr algn="ctr" defTabSz="1219140">
                  <a:defRPr/>
                </a:pPr>
                <a:r>
                  <a:rPr lang="en-GB" sz="1200" kern="0">
                    <a:latin typeface="Arial" panose="020B0604020202020204" pitchFamily="34" charset="0"/>
                    <a:ea typeface="Heiti SC Light" charset="-122"/>
                    <a:cs typeface="Arial" panose="020B0604020202020204" pitchFamily="34" charset="0"/>
                    <a:sym typeface="Gill Sans" charset="0"/>
                  </a:rPr>
                  <a:t>0</a:t>
                </a:r>
              </a:p>
            </p:txBody>
          </p:sp>
          <p:sp>
            <p:nvSpPr>
              <p:cNvPr id="530" name="TextBox 529">
                <a:extLst>
                  <a:ext uri="{FF2B5EF4-FFF2-40B4-BE49-F238E27FC236}">
                    <a16:creationId xmlns:a16="http://schemas.microsoft.com/office/drawing/2014/main" id="{B659036D-27F9-24F4-CD29-E2D474D2875B}"/>
                  </a:ext>
                </a:extLst>
              </p:cNvPr>
              <p:cNvSpPr txBox="1"/>
              <p:nvPr/>
            </p:nvSpPr>
            <p:spPr>
              <a:xfrm>
                <a:off x="982390" y="4340153"/>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10</a:t>
                </a:r>
              </a:p>
            </p:txBody>
          </p:sp>
          <p:sp>
            <p:nvSpPr>
              <p:cNvPr id="531" name="TextBox 530">
                <a:extLst>
                  <a:ext uri="{FF2B5EF4-FFF2-40B4-BE49-F238E27FC236}">
                    <a16:creationId xmlns:a16="http://schemas.microsoft.com/office/drawing/2014/main" id="{19E3363F-1AB4-A404-702E-D45B37247B96}"/>
                  </a:ext>
                </a:extLst>
              </p:cNvPr>
              <p:cNvSpPr txBox="1"/>
              <p:nvPr/>
            </p:nvSpPr>
            <p:spPr>
              <a:xfrm>
                <a:off x="984210" y="4030560"/>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20</a:t>
                </a:r>
              </a:p>
            </p:txBody>
          </p:sp>
          <p:sp>
            <p:nvSpPr>
              <p:cNvPr id="552" name="TextBox 551">
                <a:extLst>
                  <a:ext uri="{FF2B5EF4-FFF2-40B4-BE49-F238E27FC236}">
                    <a16:creationId xmlns:a16="http://schemas.microsoft.com/office/drawing/2014/main" id="{C920E733-B21A-6E74-FA87-F5BD4714ACBC}"/>
                  </a:ext>
                </a:extLst>
              </p:cNvPr>
              <p:cNvSpPr txBox="1"/>
              <p:nvPr/>
            </p:nvSpPr>
            <p:spPr>
              <a:xfrm>
                <a:off x="984210" y="3722694"/>
                <a:ext cx="218387" cy="233135"/>
              </a:xfrm>
              <a:prstGeom prst="rect">
                <a:avLst/>
              </a:prstGeom>
              <a:noFill/>
              <a:ln>
                <a:noFill/>
              </a:ln>
            </p:spPr>
            <p:txBody>
              <a:bodyPr wrap="none" lIns="24000" tIns="24000" rIns="24000" bIns="24000" rtlCol="0">
                <a:spAutoFit/>
              </a:bodyPr>
              <a:lstStyle/>
              <a:p>
                <a:pPr algn="r" defTabSz="1219140">
                  <a:defRPr/>
                </a:pPr>
                <a:r>
                  <a:rPr lang="en-GB" sz="1200" kern="0" dirty="0">
                    <a:latin typeface="Arial" panose="020B0604020202020204" pitchFamily="34" charset="0"/>
                    <a:ea typeface="Heiti SC Light" charset="-122"/>
                    <a:cs typeface="Arial" panose="020B0604020202020204" pitchFamily="34" charset="0"/>
                    <a:sym typeface="Gill Sans" charset="0"/>
                  </a:rPr>
                  <a:t>30</a:t>
                </a:r>
              </a:p>
            </p:txBody>
          </p:sp>
          <p:sp>
            <p:nvSpPr>
              <p:cNvPr id="553" name="TextBox 552">
                <a:extLst>
                  <a:ext uri="{FF2B5EF4-FFF2-40B4-BE49-F238E27FC236}">
                    <a16:creationId xmlns:a16="http://schemas.microsoft.com/office/drawing/2014/main" id="{47204CFE-C737-37A5-9B2D-AF0D3A503241}"/>
                  </a:ext>
                </a:extLst>
              </p:cNvPr>
              <p:cNvSpPr txBox="1"/>
              <p:nvPr/>
            </p:nvSpPr>
            <p:spPr>
              <a:xfrm>
                <a:off x="984210" y="3421569"/>
                <a:ext cx="218387" cy="233135"/>
              </a:xfrm>
              <a:prstGeom prst="rect">
                <a:avLst/>
              </a:prstGeom>
              <a:noFill/>
              <a:ln>
                <a:noFill/>
              </a:ln>
            </p:spPr>
            <p:txBody>
              <a:bodyPr wrap="none" lIns="24000" tIns="24000" rIns="24000" bIns="24000" rtlCol="0">
                <a:spAutoFit/>
              </a:bodyPr>
              <a:lstStyle/>
              <a:p>
                <a:pPr algn="r" defTabSz="1219140">
                  <a:defRPr/>
                </a:pPr>
                <a:r>
                  <a:rPr lang="en-GB" sz="1200" kern="0" dirty="0">
                    <a:latin typeface="Arial" panose="020B0604020202020204" pitchFamily="34" charset="0"/>
                    <a:ea typeface="Heiti SC Light" charset="-122"/>
                    <a:cs typeface="Arial" panose="020B0604020202020204" pitchFamily="34" charset="0"/>
                    <a:sym typeface="Gill Sans" charset="0"/>
                  </a:rPr>
                  <a:t>40</a:t>
                </a:r>
              </a:p>
            </p:txBody>
          </p:sp>
          <p:sp>
            <p:nvSpPr>
              <p:cNvPr id="554" name="TextBox 553">
                <a:extLst>
                  <a:ext uri="{FF2B5EF4-FFF2-40B4-BE49-F238E27FC236}">
                    <a16:creationId xmlns:a16="http://schemas.microsoft.com/office/drawing/2014/main" id="{F0DAF579-2652-160E-1F9E-1FA277B8EE5E}"/>
                  </a:ext>
                </a:extLst>
              </p:cNvPr>
              <p:cNvSpPr txBox="1"/>
              <p:nvPr/>
            </p:nvSpPr>
            <p:spPr>
              <a:xfrm>
                <a:off x="984210" y="3113459"/>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50</a:t>
                </a:r>
              </a:p>
            </p:txBody>
          </p:sp>
          <p:sp>
            <p:nvSpPr>
              <p:cNvPr id="556" name="TextBox 555">
                <a:extLst>
                  <a:ext uri="{FF2B5EF4-FFF2-40B4-BE49-F238E27FC236}">
                    <a16:creationId xmlns:a16="http://schemas.microsoft.com/office/drawing/2014/main" id="{83E4A0CE-EFC4-EA7E-E02E-0076E8F66D60}"/>
                  </a:ext>
                </a:extLst>
              </p:cNvPr>
              <p:cNvSpPr txBox="1"/>
              <p:nvPr/>
            </p:nvSpPr>
            <p:spPr>
              <a:xfrm>
                <a:off x="984210" y="2810690"/>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60</a:t>
                </a:r>
              </a:p>
            </p:txBody>
          </p:sp>
          <p:sp>
            <p:nvSpPr>
              <p:cNvPr id="581" name="TextBox 580">
                <a:extLst>
                  <a:ext uri="{FF2B5EF4-FFF2-40B4-BE49-F238E27FC236}">
                    <a16:creationId xmlns:a16="http://schemas.microsoft.com/office/drawing/2014/main" id="{D76CDDC2-DB9D-E9A9-774E-4655C4D2D784}"/>
                  </a:ext>
                </a:extLst>
              </p:cNvPr>
              <p:cNvSpPr txBox="1"/>
              <p:nvPr/>
            </p:nvSpPr>
            <p:spPr>
              <a:xfrm>
                <a:off x="984210" y="2515521"/>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70</a:t>
                </a:r>
              </a:p>
            </p:txBody>
          </p:sp>
          <p:sp>
            <p:nvSpPr>
              <p:cNvPr id="584" name="TextBox 583">
                <a:extLst>
                  <a:ext uri="{FF2B5EF4-FFF2-40B4-BE49-F238E27FC236}">
                    <a16:creationId xmlns:a16="http://schemas.microsoft.com/office/drawing/2014/main" id="{DECCA118-93C6-B5C0-BCB0-B1E502740A40}"/>
                  </a:ext>
                </a:extLst>
              </p:cNvPr>
              <p:cNvSpPr txBox="1"/>
              <p:nvPr/>
            </p:nvSpPr>
            <p:spPr>
              <a:xfrm>
                <a:off x="984210" y="2207603"/>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80</a:t>
                </a:r>
              </a:p>
            </p:txBody>
          </p:sp>
          <p:sp>
            <p:nvSpPr>
              <p:cNvPr id="585" name="TextBox 584">
                <a:extLst>
                  <a:ext uri="{FF2B5EF4-FFF2-40B4-BE49-F238E27FC236}">
                    <a16:creationId xmlns:a16="http://schemas.microsoft.com/office/drawing/2014/main" id="{50B96E06-9808-0F7D-65CF-3CF39CF6125F}"/>
                  </a:ext>
                </a:extLst>
              </p:cNvPr>
              <p:cNvSpPr txBox="1"/>
              <p:nvPr/>
            </p:nvSpPr>
            <p:spPr>
              <a:xfrm>
                <a:off x="984210" y="1899198"/>
                <a:ext cx="218387"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90</a:t>
                </a:r>
              </a:p>
            </p:txBody>
          </p:sp>
          <p:sp>
            <p:nvSpPr>
              <p:cNvPr id="586" name="TextBox 585">
                <a:extLst>
                  <a:ext uri="{FF2B5EF4-FFF2-40B4-BE49-F238E27FC236}">
                    <a16:creationId xmlns:a16="http://schemas.microsoft.com/office/drawing/2014/main" id="{9F92468E-E811-0A58-A356-F14BA24255DB}"/>
                  </a:ext>
                </a:extLst>
              </p:cNvPr>
              <p:cNvSpPr txBox="1"/>
              <p:nvPr/>
            </p:nvSpPr>
            <p:spPr>
              <a:xfrm>
                <a:off x="899251" y="1609646"/>
                <a:ext cx="303346" cy="233135"/>
              </a:xfrm>
              <a:prstGeom prst="rect">
                <a:avLst/>
              </a:prstGeom>
              <a:noFill/>
              <a:ln>
                <a:noFill/>
              </a:ln>
            </p:spPr>
            <p:txBody>
              <a:bodyPr wrap="none" lIns="24000" tIns="24000" rIns="24000" bIns="24000" rtlCol="0">
                <a:spAutoFit/>
              </a:bodyPr>
              <a:lstStyle/>
              <a:p>
                <a:pPr algn="r" defTabSz="1219140">
                  <a:defRPr/>
                </a:pPr>
                <a:r>
                  <a:rPr lang="en-GB" sz="1200" kern="0">
                    <a:latin typeface="Arial" panose="020B0604020202020204" pitchFamily="34" charset="0"/>
                    <a:ea typeface="Heiti SC Light" charset="-122"/>
                    <a:cs typeface="Arial" panose="020B0604020202020204" pitchFamily="34" charset="0"/>
                    <a:sym typeface="Gill Sans" charset="0"/>
                  </a:rPr>
                  <a:t>100</a:t>
                </a:r>
              </a:p>
            </p:txBody>
          </p:sp>
        </p:grpSp>
      </p:grpSp>
    </p:spTree>
    <p:extLst>
      <p:ext uri="{BB962C8B-B14F-4D97-AF65-F5344CB8AC3E}">
        <p14:creationId xmlns:p14="http://schemas.microsoft.com/office/powerpoint/2010/main" val="23231549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1" name="Freeform 2018">
            <a:extLst>
              <a:ext uri="{FF2B5EF4-FFF2-40B4-BE49-F238E27FC236}">
                <a16:creationId xmlns:a16="http://schemas.microsoft.com/office/drawing/2014/main" id="{BE5CB840-1C41-7D55-B3DE-6455583396B4}"/>
              </a:ext>
            </a:extLst>
          </p:cNvPr>
          <p:cNvSpPr>
            <a:spLocks/>
          </p:cNvSpPr>
          <p:nvPr/>
        </p:nvSpPr>
        <p:spPr bwMode="auto">
          <a:xfrm>
            <a:off x="5597526" y="2782478"/>
            <a:ext cx="638175" cy="638175"/>
          </a:xfrm>
          <a:custGeom>
            <a:avLst/>
            <a:gdLst>
              <a:gd name="T0" fmla="*/ 0 w 720"/>
              <a:gd name="T1" fmla="*/ 360 h 720"/>
              <a:gd name="T2" fmla="*/ 0 w 720"/>
              <a:gd name="T3" fmla="*/ 360 h 720"/>
              <a:gd name="T4" fmla="*/ 360 w 720"/>
              <a:gd name="T5" fmla="*/ 0 h 720"/>
              <a:gd name="T6" fmla="*/ 720 w 720"/>
              <a:gd name="T7" fmla="*/ 360 h 720"/>
              <a:gd name="T8" fmla="*/ 360 w 720"/>
              <a:gd name="T9" fmla="*/ 720 h 720"/>
              <a:gd name="T10" fmla="*/ 0 w 720"/>
              <a:gd name="T11" fmla="*/ 360 h 720"/>
              <a:gd name="T12" fmla="*/ 0 w 720"/>
              <a:gd name="T13" fmla="*/ 360 h 720"/>
            </a:gdLst>
            <a:ahLst/>
            <a:cxnLst>
              <a:cxn ang="0">
                <a:pos x="T0" y="T1"/>
              </a:cxn>
              <a:cxn ang="0">
                <a:pos x="T2" y="T3"/>
              </a:cxn>
              <a:cxn ang="0">
                <a:pos x="T4" y="T5"/>
              </a:cxn>
              <a:cxn ang="0">
                <a:pos x="T6" y="T7"/>
              </a:cxn>
              <a:cxn ang="0">
                <a:pos x="T8" y="T9"/>
              </a:cxn>
              <a:cxn ang="0">
                <a:pos x="T10" y="T11"/>
              </a:cxn>
              <a:cxn ang="0">
                <a:pos x="T12" y="T13"/>
              </a:cxn>
            </a:cxnLst>
            <a:rect l="0" t="0" r="r" b="b"/>
            <a:pathLst>
              <a:path w="720" h="720">
                <a:moveTo>
                  <a:pt x="0" y="360"/>
                </a:moveTo>
                <a:lnTo>
                  <a:pt x="0" y="360"/>
                </a:lnTo>
                <a:cubicBezTo>
                  <a:pt x="0" y="161"/>
                  <a:pt x="161" y="0"/>
                  <a:pt x="360" y="0"/>
                </a:cubicBezTo>
                <a:cubicBezTo>
                  <a:pt x="559" y="0"/>
                  <a:pt x="720" y="161"/>
                  <a:pt x="720" y="360"/>
                </a:cubicBezTo>
                <a:cubicBezTo>
                  <a:pt x="720" y="559"/>
                  <a:pt x="559" y="720"/>
                  <a:pt x="360" y="720"/>
                </a:cubicBezTo>
                <a:cubicBezTo>
                  <a:pt x="161" y="720"/>
                  <a:pt x="0" y="559"/>
                  <a:pt x="0" y="360"/>
                </a:cubicBezTo>
                <a:lnTo>
                  <a:pt x="0" y="360"/>
                </a:lnTo>
                <a:close/>
              </a:path>
            </a:pathLst>
          </a:custGeom>
          <a:solidFill>
            <a:schemeClr val="accent1"/>
          </a:solidFill>
          <a:ln w="9525" cap="flat">
            <a:solidFill>
              <a:srgbClr val="00305D"/>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 name="Title 3">
            <a:extLst>
              <a:ext uri="{FF2B5EF4-FFF2-40B4-BE49-F238E27FC236}">
                <a16:creationId xmlns:a16="http://schemas.microsoft.com/office/drawing/2014/main" id="{2C214E02-207C-E48F-1C70-3FF23CE657C2}"/>
              </a:ext>
            </a:extLst>
          </p:cNvPr>
          <p:cNvSpPr>
            <a:spLocks noGrp="1"/>
          </p:cNvSpPr>
          <p:nvPr>
            <p:ph type="title"/>
          </p:nvPr>
        </p:nvSpPr>
        <p:spPr/>
        <p:txBody>
          <a:bodyPr/>
          <a:lstStyle/>
          <a:p>
            <a:r>
              <a:rPr lang="en-US" dirty="0"/>
              <a:t>VIKTORIA-1 Study 2 (</a:t>
            </a:r>
            <a:r>
              <a:rPr lang="en-US" i="1" dirty="0"/>
              <a:t>PIK3CA</a:t>
            </a:r>
            <a:r>
              <a:rPr lang="en-US" dirty="0"/>
              <a:t>-mutant)</a:t>
            </a:r>
          </a:p>
        </p:txBody>
      </p:sp>
      <p:sp>
        <p:nvSpPr>
          <p:cNvPr id="3" name="Footer Placeholder 3">
            <a:extLst>
              <a:ext uri="{FF2B5EF4-FFF2-40B4-BE49-F238E27FC236}">
                <a16:creationId xmlns:a16="http://schemas.microsoft.com/office/drawing/2014/main" id="{F61425E0-F74B-CA0F-1966-F39153762D2C}"/>
              </a:ext>
            </a:extLst>
          </p:cNvPr>
          <p:cNvSpPr>
            <a:spLocks noGrp="1"/>
          </p:cNvSpPr>
          <p:nvPr>
            <p:ph type="ftr" sz="quarter" idx="3"/>
          </p:nvPr>
        </p:nvSpPr>
        <p:spPr>
          <a:xfrm>
            <a:off x="622301" y="5945188"/>
            <a:ext cx="9443538" cy="809625"/>
          </a:xfrm>
        </p:spPr>
        <p:txBody>
          <a:bodyPr/>
          <a:lstStyle/>
          <a:p>
            <a:pPr defTabSz="1219170" fontAlgn="base">
              <a:spcBef>
                <a:spcPct val="0"/>
              </a:spcBef>
              <a:spcAft>
                <a:spcPct val="0"/>
              </a:spcAft>
              <a:defRPr/>
            </a:pPr>
            <a:r>
              <a:rPr lang="da-DK" dirty="0" err="1">
                <a:solidFill>
                  <a:srgbClr val="000000"/>
                </a:solidFill>
                <a:latin typeface="Arial" charset="0"/>
                <a:ea typeface="ＭＳ Ｐゴシック" charset="0"/>
              </a:rPr>
              <a:t>Hurvitz</a:t>
            </a:r>
            <a:r>
              <a:rPr lang="da-DK" dirty="0">
                <a:solidFill>
                  <a:srgbClr val="000000"/>
                </a:solidFill>
                <a:latin typeface="Arial" charset="0"/>
                <a:ea typeface="ＭＳ Ｐゴシック" charset="0"/>
              </a:rPr>
              <a:t> SA, et al. ASCO 2026. Abstract LBA1008.</a:t>
            </a:r>
          </a:p>
        </p:txBody>
      </p:sp>
      <p:sp>
        <p:nvSpPr>
          <p:cNvPr id="7" name="Freeform 2018">
            <a:extLst>
              <a:ext uri="{FF2B5EF4-FFF2-40B4-BE49-F238E27FC236}">
                <a16:creationId xmlns:a16="http://schemas.microsoft.com/office/drawing/2014/main" id="{FCF472DD-F38C-07B7-FFD8-78EF138A4732}"/>
              </a:ext>
            </a:extLst>
          </p:cNvPr>
          <p:cNvSpPr>
            <a:spLocks/>
          </p:cNvSpPr>
          <p:nvPr/>
        </p:nvSpPr>
        <p:spPr bwMode="auto">
          <a:xfrm>
            <a:off x="4289426" y="3914776"/>
            <a:ext cx="638175" cy="638175"/>
          </a:xfrm>
          <a:custGeom>
            <a:avLst/>
            <a:gdLst>
              <a:gd name="T0" fmla="*/ 0 w 720"/>
              <a:gd name="T1" fmla="*/ 360 h 720"/>
              <a:gd name="T2" fmla="*/ 0 w 720"/>
              <a:gd name="T3" fmla="*/ 360 h 720"/>
              <a:gd name="T4" fmla="*/ 360 w 720"/>
              <a:gd name="T5" fmla="*/ 0 h 720"/>
              <a:gd name="T6" fmla="*/ 720 w 720"/>
              <a:gd name="T7" fmla="*/ 360 h 720"/>
              <a:gd name="T8" fmla="*/ 360 w 720"/>
              <a:gd name="T9" fmla="*/ 720 h 720"/>
              <a:gd name="T10" fmla="*/ 0 w 720"/>
              <a:gd name="T11" fmla="*/ 360 h 720"/>
              <a:gd name="T12" fmla="*/ 0 w 720"/>
              <a:gd name="T13" fmla="*/ 360 h 720"/>
            </a:gdLst>
            <a:ahLst/>
            <a:cxnLst>
              <a:cxn ang="0">
                <a:pos x="T0" y="T1"/>
              </a:cxn>
              <a:cxn ang="0">
                <a:pos x="T2" y="T3"/>
              </a:cxn>
              <a:cxn ang="0">
                <a:pos x="T4" y="T5"/>
              </a:cxn>
              <a:cxn ang="0">
                <a:pos x="T6" y="T7"/>
              </a:cxn>
              <a:cxn ang="0">
                <a:pos x="T8" y="T9"/>
              </a:cxn>
              <a:cxn ang="0">
                <a:pos x="T10" y="T11"/>
              </a:cxn>
              <a:cxn ang="0">
                <a:pos x="T12" y="T13"/>
              </a:cxn>
            </a:cxnLst>
            <a:rect l="0" t="0" r="r" b="b"/>
            <a:pathLst>
              <a:path w="720" h="720">
                <a:moveTo>
                  <a:pt x="0" y="360"/>
                </a:moveTo>
                <a:lnTo>
                  <a:pt x="0" y="360"/>
                </a:lnTo>
                <a:cubicBezTo>
                  <a:pt x="0" y="161"/>
                  <a:pt x="161" y="0"/>
                  <a:pt x="360" y="0"/>
                </a:cubicBezTo>
                <a:cubicBezTo>
                  <a:pt x="559" y="0"/>
                  <a:pt x="720" y="161"/>
                  <a:pt x="720" y="360"/>
                </a:cubicBezTo>
                <a:cubicBezTo>
                  <a:pt x="720" y="559"/>
                  <a:pt x="559" y="720"/>
                  <a:pt x="360" y="720"/>
                </a:cubicBezTo>
                <a:cubicBezTo>
                  <a:pt x="161" y="720"/>
                  <a:pt x="0" y="559"/>
                  <a:pt x="0" y="360"/>
                </a:cubicBezTo>
                <a:lnTo>
                  <a:pt x="0" y="360"/>
                </a:lnTo>
                <a:close/>
              </a:path>
            </a:pathLst>
          </a:custGeom>
          <a:solidFill>
            <a:schemeClr val="accent1"/>
          </a:solidFill>
          <a:ln w="9525" cap="flat">
            <a:solidFill>
              <a:srgbClr val="00305D"/>
            </a:solidFill>
            <a:prstDash val="solid"/>
            <a:round/>
            <a:headEnd/>
            <a:tailEnd/>
          </a:ln>
        </p:spPr>
        <p:txBody>
          <a:bodyPr vert="horz" wrap="square" lIns="91440" tIns="45720" rIns="91440" bIns="45720" numCol="1" anchor="ctr" anchorCtr="0" compatLnSpc="1">
            <a:prstTxWarp prst="textNoShape">
              <a:avLst/>
            </a:prstTxWarp>
          </a:bodyPr>
          <a:lstStyle/>
          <a:p>
            <a:pPr algn="ctr"/>
            <a:r>
              <a:rPr lang="en-US" sz="1050" dirty="0">
                <a:solidFill>
                  <a:schemeClr val="bg1"/>
                </a:solidFill>
              </a:rPr>
              <a:t>Assign</a:t>
            </a:r>
          </a:p>
        </p:txBody>
      </p:sp>
      <p:sp>
        <p:nvSpPr>
          <p:cNvPr id="8" name="Freeform 2015">
            <a:extLst>
              <a:ext uri="{FF2B5EF4-FFF2-40B4-BE49-F238E27FC236}">
                <a16:creationId xmlns:a16="http://schemas.microsoft.com/office/drawing/2014/main" id="{E9C33D92-8D17-CCB6-CAC5-58C8495B78F7}"/>
              </a:ext>
            </a:extLst>
          </p:cNvPr>
          <p:cNvSpPr>
            <a:spLocks noEditPoints="1"/>
          </p:cNvSpPr>
          <p:nvPr/>
        </p:nvSpPr>
        <p:spPr bwMode="auto">
          <a:xfrm>
            <a:off x="4584701" y="4530726"/>
            <a:ext cx="971550" cy="1052493"/>
          </a:xfrm>
          <a:custGeom>
            <a:avLst/>
            <a:gdLst>
              <a:gd name="T0" fmla="*/ 0 w 1095"/>
              <a:gd name="T1" fmla="*/ 0 h 965"/>
              <a:gd name="T2" fmla="*/ 0 w 1095"/>
              <a:gd name="T3" fmla="*/ 0 h 965"/>
              <a:gd name="T4" fmla="*/ 0 w 1095"/>
              <a:gd name="T5" fmla="*/ 920 h 965"/>
              <a:gd name="T6" fmla="*/ 15 w 1095"/>
              <a:gd name="T7" fmla="*/ 935 h 965"/>
              <a:gd name="T8" fmla="*/ 1020 w 1095"/>
              <a:gd name="T9" fmla="*/ 935 h 965"/>
              <a:gd name="T10" fmla="*/ 1020 w 1095"/>
              <a:gd name="T11" fmla="*/ 905 h 965"/>
              <a:gd name="T12" fmla="*/ 15 w 1095"/>
              <a:gd name="T13" fmla="*/ 905 h 965"/>
              <a:gd name="T14" fmla="*/ 30 w 1095"/>
              <a:gd name="T15" fmla="*/ 920 h 965"/>
              <a:gd name="T16" fmla="*/ 30 w 1095"/>
              <a:gd name="T17" fmla="*/ 0 h 965"/>
              <a:gd name="T18" fmla="*/ 0 w 1095"/>
              <a:gd name="T19" fmla="*/ 0 h 965"/>
              <a:gd name="T20" fmla="*/ 1005 w 1095"/>
              <a:gd name="T21" fmla="*/ 965 h 965"/>
              <a:gd name="T22" fmla="*/ 1005 w 1095"/>
              <a:gd name="T23" fmla="*/ 965 h 965"/>
              <a:gd name="T24" fmla="*/ 1095 w 1095"/>
              <a:gd name="T25" fmla="*/ 920 h 965"/>
              <a:gd name="T26" fmla="*/ 1005 w 1095"/>
              <a:gd name="T27" fmla="*/ 875 h 965"/>
              <a:gd name="T28" fmla="*/ 1005 w 1095"/>
              <a:gd name="T29" fmla="*/ 965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5" h="965">
                <a:moveTo>
                  <a:pt x="0" y="0"/>
                </a:moveTo>
                <a:lnTo>
                  <a:pt x="0" y="0"/>
                </a:lnTo>
                <a:lnTo>
                  <a:pt x="0" y="920"/>
                </a:lnTo>
                <a:cubicBezTo>
                  <a:pt x="0" y="928"/>
                  <a:pt x="7" y="935"/>
                  <a:pt x="15" y="935"/>
                </a:cubicBezTo>
                <a:lnTo>
                  <a:pt x="1020" y="935"/>
                </a:lnTo>
                <a:lnTo>
                  <a:pt x="1020" y="905"/>
                </a:lnTo>
                <a:lnTo>
                  <a:pt x="15" y="905"/>
                </a:lnTo>
                <a:lnTo>
                  <a:pt x="30" y="920"/>
                </a:lnTo>
                <a:lnTo>
                  <a:pt x="30" y="0"/>
                </a:lnTo>
                <a:lnTo>
                  <a:pt x="0" y="0"/>
                </a:lnTo>
                <a:close/>
                <a:moveTo>
                  <a:pt x="1005" y="965"/>
                </a:moveTo>
                <a:lnTo>
                  <a:pt x="1005" y="965"/>
                </a:lnTo>
                <a:lnTo>
                  <a:pt x="1095" y="920"/>
                </a:lnTo>
                <a:lnTo>
                  <a:pt x="1005" y="875"/>
                </a:lnTo>
                <a:lnTo>
                  <a:pt x="1005" y="965"/>
                </a:lnTo>
                <a:close/>
              </a:path>
            </a:pathLst>
          </a:custGeom>
          <a:solidFill>
            <a:srgbClr val="00305D"/>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014">
            <a:extLst>
              <a:ext uri="{FF2B5EF4-FFF2-40B4-BE49-F238E27FC236}">
                <a16:creationId xmlns:a16="http://schemas.microsoft.com/office/drawing/2014/main" id="{DEBFA5F4-0242-6766-16B7-32E885604AD0}"/>
              </a:ext>
            </a:extLst>
          </p:cNvPr>
          <p:cNvSpPr>
            <a:spLocks noEditPoints="1"/>
          </p:cNvSpPr>
          <p:nvPr/>
        </p:nvSpPr>
        <p:spPr bwMode="auto">
          <a:xfrm>
            <a:off x="4595813" y="3082926"/>
            <a:ext cx="971550" cy="857250"/>
          </a:xfrm>
          <a:custGeom>
            <a:avLst/>
            <a:gdLst>
              <a:gd name="T0" fmla="*/ 0 w 1095"/>
              <a:gd name="T1" fmla="*/ 965 h 965"/>
              <a:gd name="T2" fmla="*/ 0 w 1095"/>
              <a:gd name="T3" fmla="*/ 965 h 965"/>
              <a:gd name="T4" fmla="*/ 0 w 1095"/>
              <a:gd name="T5" fmla="*/ 45 h 965"/>
              <a:gd name="T6" fmla="*/ 15 w 1095"/>
              <a:gd name="T7" fmla="*/ 30 h 965"/>
              <a:gd name="T8" fmla="*/ 1021 w 1095"/>
              <a:gd name="T9" fmla="*/ 30 h 965"/>
              <a:gd name="T10" fmla="*/ 1021 w 1095"/>
              <a:gd name="T11" fmla="*/ 60 h 965"/>
              <a:gd name="T12" fmla="*/ 15 w 1095"/>
              <a:gd name="T13" fmla="*/ 60 h 965"/>
              <a:gd name="T14" fmla="*/ 30 w 1095"/>
              <a:gd name="T15" fmla="*/ 45 h 965"/>
              <a:gd name="T16" fmla="*/ 30 w 1095"/>
              <a:gd name="T17" fmla="*/ 965 h 965"/>
              <a:gd name="T18" fmla="*/ 0 w 1095"/>
              <a:gd name="T19" fmla="*/ 965 h 965"/>
              <a:gd name="T20" fmla="*/ 1005 w 1095"/>
              <a:gd name="T21" fmla="*/ 0 h 965"/>
              <a:gd name="T22" fmla="*/ 1005 w 1095"/>
              <a:gd name="T23" fmla="*/ 0 h 965"/>
              <a:gd name="T24" fmla="*/ 1095 w 1095"/>
              <a:gd name="T25" fmla="*/ 45 h 965"/>
              <a:gd name="T26" fmla="*/ 1005 w 1095"/>
              <a:gd name="T27" fmla="*/ 90 h 965"/>
              <a:gd name="T28" fmla="*/ 1005 w 1095"/>
              <a:gd name="T29" fmla="*/ 0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5" h="965">
                <a:moveTo>
                  <a:pt x="0" y="965"/>
                </a:moveTo>
                <a:lnTo>
                  <a:pt x="0" y="965"/>
                </a:lnTo>
                <a:lnTo>
                  <a:pt x="0" y="45"/>
                </a:lnTo>
                <a:cubicBezTo>
                  <a:pt x="0" y="36"/>
                  <a:pt x="7" y="30"/>
                  <a:pt x="15" y="30"/>
                </a:cubicBezTo>
                <a:lnTo>
                  <a:pt x="1021" y="30"/>
                </a:lnTo>
                <a:lnTo>
                  <a:pt x="1021" y="60"/>
                </a:lnTo>
                <a:lnTo>
                  <a:pt x="15" y="60"/>
                </a:lnTo>
                <a:lnTo>
                  <a:pt x="30" y="45"/>
                </a:lnTo>
                <a:lnTo>
                  <a:pt x="30" y="965"/>
                </a:lnTo>
                <a:lnTo>
                  <a:pt x="0" y="965"/>
                </a:lnTo>
                <a:close/>
                <a:moveTo>
                  <a:pt x="1005" y="0"/>
                </a:moveTo>
                <a:lnTo>
                  <a:pt x="1005" y="0"/>
                </a:lnTo>
                <a:lnTo>
                  <a:pt x="1095" y="45"/>
                </a:lnTo>
                <a:lnTo>
                  <a:pt x="1005" y="90"/>
                </a:lnTo>
                <a:lnTo>
                  <a:pt x="1005" y="0"/>
                </a:lnTo>
                <a:close/>
              </a:path>
            </a:pathLst>
          </a:custGeom>
          <a:solidFill>
            <a:srgbClr val="00305D"/>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16">
            <a:extLst>
              <a:ext uri="{FF2B5EF4-FFF2-40B4-BE49-F238E27FC236}">
                <a16:creationId xmlns:a16="http://schemas.microsoft.com/office/drawing/2014/main" id="{446544D5-9673-8EBF-7764-B3F9FED92FDD}"/>
              </a:ext>
            </a:extLst>
          </p:cNvPr>
          <p:cNvSpPr>
            <a:spLocks/>
          </p:cNvSpPr>
          <p:nvPr/>
        </p:nvSpPr>
        <p:spPr bwMode="auto">
          <a:xfrm>
            <a:off x="763588" y="1981201"/>
            <a:ext cx="2990850" cy="4105275"/>
          </a:xfrm>
          <a:custGeom>
            <a:avLst/>
            <a:gdLst>
              <a:gd name="T0" fmla="*/ 0 w 3374"/>
              <a:gd name="T1" fmla="*/ 0 h 4627"/>
              <a:gd name="T2" fmla="*/ 0 w 3374"/>
              <a:gd name="T3" fmla="*/ 0 h 4627"/>
              <a:gd name="T4" fmla="*/ 3374 w 3374"/>
              <a:gd name="T5" fmla="*/ 0 h 4627"/>
              <a:gd name="T6" fmla="*/ 3374 w 3374"/>
              <a:gd name="T7" fmla="*/ 4627 h 4627"/>
              <a:gd name="T8" fmla="*/ 0 w 3374"/>
              <a:gd name="T9" fmla="*/ 4627 h 4627"/>
              <a:gd name="T10" fmla="*/ 0 w 3374"/>
              <a:gd name="T11" fmla="*/ 0 h 4627"/>
            </a:gdLst>
            <a:ahLst/>
            <a:cxnLst>
              <a:cxn ang="0">
                <a:pos x="T0" y="T1"/>
              </a:cxn>
              <a:cxn ang="0">
                <a:pos x="T2" y="T3"/>
              </a:cxn>
              <a:cxn ang="0">
                <a:pos x="T4" y="T5"/>
              </a:cxn>
              <a:cxn ang="0">
                <a:pos x="T6" y="T7"/>
              </a:cxn>
              <a:cxn ang="0">
                <a:pos x="T8" y="T9"/>
              </a:cxn>
              <a:cxn ang="0">
                <a:pos x="T10" y="T11"/>
              </a:cxn>
            </a:cxnLst>
            <a:rect l="0" t="0" r="r" b="b"/>
            <a:pathLst>
              <a:path w="3374" h="4627">
                <a:moveTo>
                  <a:pt x="0" y="0"/>
                </a:moveTo>
                <a:lnTo>
                  <a:pt x="0" y="0"/>
                </a:lnTo>
                <a:lnTo>
                  <a:pt x="3374" y="0"/>
                </a:lnTo>
                <a:lnTo>
                  <a:pt x="3374" y="4627"/>
                </a:lnTo>
                <a:lnTo>
                  <a:pt x="0" y="4627"/>
                </a:lnTo>
                <a:lnTo>
                  <a:pt x="0"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Freeform 2029">
            <a:extLst>
              <a:ext uri="{FF2B5EF4-FFF2-40B4-BE49-F238E27FC236}">
                <a16:creationId xmlns:a16="http://schemas.microsoft.com/office/drawing/2014/main" id="{129FE2BE-949E-1825-7B53-E5973F4997D1}"/>
              </a:ext>
            </a:extLst>
          </p:cNvPr>
          <p:cNvSpPr>
            <a:spLocks/>
          </p:cNvSpPr>
          <p:nvPr/>
        </p:nvSpPr>
        <p:spPr bwMode="auto">
          <a:xfrm>
            <a:off x="6275388" y="1716088"/>
            <a:ext cx="296863" cy="2708275"/>
          </a:xfrm>
          <a:custGeom>
            <a:avLst/>
            <a:gdLst>
              <a:gd name="T0" fmla="*/ 334 w 334"/>
              <a:gd name="T1" fmla="*/ 3053 h 3053"/>
              <a:gd name="T2" fmla="*/ 334 w 334"/>
              <a:gd name="T3" fmla="*/ 3053 h 3053"/>
              <a:gd name="T4" fmla="*/ 167 w 334"/>
              <a:gd name="T5" fmla="*/ 2927 h 3053"/>
              <a:gd name="T6" fmla="*/ 167 w 334"/>
              <a:gd name="T7" fmla="*/ 1709 h 3053"/>
              <a:gd name="T8" fmla="*/ 0 w 334"/>
              <a:gd name="T9" fmla="*/ 1582 h 3053"/>
              <a:gd name="T10" fmla="*/ 167 w 334"/>
              <a:gd name="T11" fmla="*/ 1456 h 3053"/>
              <a:gd name="T12" fmla="*/ 167 w 334"/>
              <a:gd name="T13" fmla="*/ 126 h 3053"/>
              <a:gd name="T14" fmla="*/ 334 w 334"/>
              <a:gd name="T15" fmla="*/ 0 h 30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4" h="3053">
                <a:moveTo>
                  <a:pt x="334" y="3053"/>
                </a:moveTo>
                <a:lnTo>
                  <a:pt x="334" y="3053"/>
                </a:lnTo>
                <a:cubicBezTo>
                  <a:pt x="242" y="3053"/>
                  <a:pt x="167" y="2997"/>
                  <a:pt x="167" y="2927"/>
                </a:cubicBezTo>
                <a:lnTo>
                  <a:pt x="167" y="1709"/>
                </a:lnTo>
                <a:cubicBezTo>
                  <a:pt x="167" y="1639"/>
                  <a:pt x="93" y="1582"/>
                  <a:pt x="0" y="1582"/>
                </a:cubicBezTo>
                <a:cubicBezTo>
                  <a:pt x="93" y="1582"/>
                  <a:pt x="167" y="1526"/>
                  <a:pt x="167" y="1456"/>
                </a:cubicBezTo>
                <a:lnTo>
                  <a:pt x="167" y="126"/>
                </a:lnTo>
                <a:cubicBezTo>
                  <a:pt x="167" y="56"/>
                  <a:pt x="242" y="0"/>
                  <a:pt x="334" y="0"/>
                </a:cubicBezTo>
              </a:path>
            </a:pathLst>
          </a:custGeom>
          <a:noFill/>
          <a:ln w="26988"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Rectangle 2030">
            <a:extLst>
              <a:ext uri="{FF2B5EF4-FFF2-40B4-BE49-F238E27FC236}">
                <a16:creationId xmlns:a16="http://schemas.microsoft.com/office/drawing/2014/main" id="{6E7383E2-230D-C4C6-F8D2-97E9AD54B3E3}"/>
              </a:ext>
            </a:extLst>
          </p:cNvPr>
          <p:cNvSpPr>
            <a:spLocks noChangeArrowheads="1"/>
          </p:cNvSpPr>
          <p:nvPr/>
        </p:nvSpPr>
        <p:spPr bwMode="auto">
          <a:xfrm>
            <a:off x="876301" y="2128838"/>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El</a:t>
            </a:r>
            <a:endParaRPr kumimoji="0" lang="en-US" altLang="en-US" sz="1800" b="0" i="0" u="none" strike="noStrike" cap="none" normalizeH="0" baseline="0">
              <a:ln>
                <a:noFill/>
              </a:ln>
              <a:effectLst/>
            </a:endParaRPr>
          </a:p>
        </p:txBody>
      </p:sp>
      <p:sp>
        <p:nvSpPr>
          <p:cNvPr id="26" name="Rectangle 2031">
            <a:extLst>
              <a:ext uri="{FF2B5EF4-FFF2-40B4-BE49-F238E27FC236}">
                <a16:creationId xmlns:a16="http://schemas.microsoft.com/office/drawing/2014/main" id="{3B74B785-9FB9-3A4C-2450-9ED48A8023BD}"/>
              </a:ext>
            </a:extLst>
          </p:cNvPr>
          <p:cNvSpPr>
            <a:spLocks noChangeArrowheads="1"/>
          </p:cNvSpPr>
          <p:nvPr/>
        </p:nvSpPr>
        <p:spPr bwMode="auto">
          <a:xfrm>
            <a:off x="1014413"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7" name="Rectangle 2032">
            <a:extLst>
              <a:ext uri="{FF2B5EF4-FFF2-40B4-BE49-F238E27FC236}">
                <a16:creationId xmlns:a16="http://schemas.microsoft.com/office/drawing/2014/main" id="{96EEEED8-7D2F-8C52-8EB2-CFC9D2061EE8}"/>
              </a:ext>
            </a:extLst>
          </p:cNvPr>
          <p:cNvSpPr>
            <a:spLocks noChangeArrowheads="1"/>
          </p:cNvSpPr>
          <p:nvPr/>
        </p:nvSpPr>
        <p:spPr bwMode="auto">
          <a:xfrm>
            <a:off x="1054101" y="2128838"/>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g</a:t>
            </a:r>
            <a:endParaRPr kumimoji="0" lang="en-US" altLang="en-US" sz="1800" b="0" i="0" u="none" strike="noStrike" cap="none" normalizeH="0" baseline="0">
              <a:ln>
                <a:noFill/>
              </a:ln>
              <a:effectLst/>
            </a:endParaRPr>
          </a:p>
        </p:txBody>
      </p:sp>
      <p:sp>
        <p:nvSpPr>
          <p:cNvPr id="28" name="Rectangle 2033">
            <a:extLst>
              <a:ext uri="{FF2B5EF4-FFF2-40B4-BE49-F238E27FC236}">
                <a16:creationId xmlns:a16="http://schemas.microsoft.com/office/drawing/2014/main" id="{A9982CD8-96F1-E437-C66A-AD0423023F83}"/>
              </a:ext>
            </a:extLst>
          </p:cNvPr>
          <p:cNvSpPr>
            <a:spLocks noChangeArrowheads="1"/>
          </p:cNvSpPr>
          <p:nvPr/>
        </p:nvSpPr>
        <p:spPr bwMode="auto">
          <a:xfrm>
            <a:off x="1143001"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9" name="Rectangle 2034">
            <a:extLst>
              <a:ext uri="{FF2B5EF4-FFF2-40B4-BE49-F238E27FC236}">
                <a16:creationId xmlns:a16="http://schemas.microsoft.com/office/drawing/2014/main" id="{12C19C31-DACE-EDBA-F4CA-DE4189E4812B}"/>
              </a:ext>
            </a:extLst>
          </p:cNvPr>
          <p:cNvSpPr>
            <a:spLocks noChangeArrowheads="1"/>
          </p:cNvSpPr>
          <p:nvPr/>
        </p:nvSpPr>
        <p:spPr bwMode="auto">
          <a:xfrm>
            <a:off x="1182688" y="2128838"/>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b</a:t>
            </a:r>
            <a:endParaRPr kumimoji="0" lang="en-US" altLang="en-US" sz="1800" b="0" i="0" u="none" strike="noStrike" cap="none" normalizeH="0" baseline="0">
              <a:ln>
                <a:noFill/>
              </a:ln>
              <a:effectLst/>
            </a:endParaRPr>
          </a:p>
        </p:txBody>
      </p:sp>
      <p:sp>
        <p:nvSpPr>
          <p:cNvPr id="30" name="Rectangle 2035">
            <a:extLst>
              <a:ext uri="{FF2B5EF4-FFF2-40B4-BE49-F238E27FC236}">
                <a16:creationId xmlns:a16="http://schemas.microsoft.com/office/drawing/2014/main" id="{7D9A4665-A5CF-F2D7-DB89-D89863C5894F}"/>
              </a:ext>
            </a:extLst>
          </p:cNvPr>
          <p:cNvSpPr>
            <a:spLocks noChangeArrowheads="1"/>
          </p:cNvSpPr>
          <p:nvPr/>
        </p:nvSpPr>
        <p:spPr bwMode="auto">
          <a:xfrm>
            <a:off x="1271588"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31" name="Rectangle 2036">
            <a:extLst>
              <a:ext uri="{FF2B5EF4-FFF2-40B4-BE49-F238E27FC236}">
                <a16:creationId xmlns:a16="http://schemas.microsoft.com/office/drawing/2014/main" id="{9444AD5D-B0E8-D7D9-E43A-3B01814579B0}"/>
              </a:ext>
            </a:extLst>
          </p:cNvPr>
          <p:cNvSpPr>
            <a:spLocks noChangeArrowheads="1"/>
          </p:cNvSpPr>
          <p:nvPr/>
        </p:nvSpPr>
        <p:spPr bwMode="auto">
          <a:xfrm>
            <a:off x="1311276"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l</a:t>
            </a:r>
            <a:endParaRPr kumimoji="0" lang="en-US" altLang="en-US" sz="1800" b="0" i="0" u="none" strike="noStrike" cap="none" normalizeH="0" baseline="0">
              <a:ln>
                <a:noFill/>
              </a:ln>
              <a:effectLst/>
            </a:endParaRPr>
          </a:p>
        </p:txBody>
      </p:sp>
      <p:sp>
        <p:nvSpPr>
          <p:cNvPr id="32" name="Rectangle 2037">
            <a:extLst>
              <a:ext uri="{FF2B5EF4-FFF2-40B4-BE49-F238E27FC236}">
                <a16:creationId xmlns:a16="http://schemas.microsoft.com/office/drawing/2014/main" id="{DF714C03-5202-6430-CF66-36D87FFDAA7A}"/>
              </a:ext>
            </a:extLst>
          </p:cNvPr>
          <p:cNvSpPr>
            <a:spLocks noChangeArrowheads="1"/>
          </p:cNvSpPr>
          <p:nvPr/>
        </p:nvSpPr>
        <p:spPr bwMode="auto">
          <a:xfrm>
            <a:off x="1350963"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33" name="Rectangle 2038">
            <a:extLst>
              <a:ext uri="{FF2B5EF4-FFF2-40B4-BE49-F238E27FC236}">
                <a16:creationId xmlns:a16="http://schemas.microsoft.com/office/drawing/2014/main" id="{9FBD49C2-5EE7-90E4-1E14-5F8C689F45A0}"/>
              </a:ext>
            </a:extLst>
          </p:cNvPr>
          <p:cNvSpPr>
            <a:spLocks noChangeArrowheads="1"/>
          </p:cNvSpPr>
          <p:nvPr/>
        </p:nvSpPr>
        <p:spPr bwMode="auto">
          <a:xfrm>
            <a:off x="1390651" y="212883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34" name="Rectangle 2039">
            <a:extLst>
              <a:ext uri="{FF2B5EF4-FFF2-40B4-BE49-F238E27FC236}">
                <a16:creationId xmlns:a16="http://schemas.microsoft.com/office/drawing/2014/main" id="{EDEEC90F-7D54-C8FE-0D25-177087F87690}"/>
              </a:ext>
            </a:extLst>
          </p:cNvPr>
          <p:cNvSpPr>
            <a:spLocks noChangeArrowheads="1"/>
          </p:cNvSpPr>
          <p:nvPr/>
        </p:nvSpPr>
        <p:spPr bwMode="auto">
          <a:xfrm>
            <a:off x="1439863" y="21288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y</a:t>
            </a:r>
            <a:endParaRPr kumimoji="0" lang="en-US" altLang="en-US" sz="1800" b="0" i="0" u="none" strike="noStrike" cap="none" normalizeH="0" baseline="0">
              <a:ln>
                <a:noFill/>
              </a:ln>
              <a:effectLst/>
            </a:endParaRPr>
          </a:p>
        </p:txBody>
      </p:sp>
      <p:sp>
        <p:nvSpPr>
          <p:cNvPr id="35" name="Rectangle 2040">
            <a:extLst>
              <a:ext uri="{FF2B5EF4-FFF2-40B4-BE49-F238E27FC236}">
                <a16:creationId xmlns:a16="http://schemas.microsoft.com/office/drawing/2014/main" id="{230053F9-DA46-F561-BA10-EB8A3C49CD32}"/>
              </a:ext>
            </a:extLst>
          </p:cNvPr>
          <p:cNvSpPr>
            <a:spLocks noChangeArrowheads="1"/>
          </p:cNvSpPr>
          <p:nvPr/>
        </p:nvSpPr>
        <p:spPr bwMode="auto">
          <a:xfrm>
            <a:off x="1520826"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36" name="Rectangle 2041">
            <a:extLst>
              <a:ext uri="{FF2B5EF4-FFF2-40B4-BE49-F238E27FC236}">
                <a16:creationId xmlns:a16="http://schemas.microsoft.com/office/drawing/2014/main" id="{D0C35486-642F-BA95-7FC8-E6199E584F1C}"/>
              </a:ext>
            </a:extLst>
          </p:cNvPr>
          <p:cNvSpPr>
            <a:spLocks noChangeArrowheads="1"/>
          </p:cNvSpPr>
          <p:nvPr/>
        </p:nvSpPr>
        <p:spPr bwMode="auto">
          <a:xfrm>
            <a:off x="1560513" y="2128838"/>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C</a:t>
            </a:r>
            <a:endParaRPr kumimoji="0" lang="en-US" altLang="en-US" sz="1800" b="0" i="0" u="none" strike="noStrike" cap="none" normalizeH="0" baseline="0">
              <a:ln>
                <a:noFill/>
              </a:ln>
              <a:effectLst/>
            </a:endParaRPr>
          </a:p>
        </p:txBody>
      </p:sp>
      <p:sp>
        <p:nvSpPr>
          <p:cNvPr id="37" name="Rectangle 2042">
            <a:extLst>
              <a:ext uri="{FF2B5EF4-FFF2-40B4-BE49-F238E27FC236}">
                <a16:creationId xmlns:a16="http://schemas.microsoft.com/office/drawing/2014/main" id="{F09BE6B8-CF4B-30FA-D010-B1AC1734F096}"/>
              </a:ext>
            </a:extLst>
          </p:cNvPr>
          <p:cNvSpPr>
            <a:spLocks noChangeArrowheads="1"/>
          </p:cNvSpPr>
          <p:nvPr/>
        </p:nvSpPr>
        <p:spPr bwMode="auto">
          <a:xfrm>
            <a:off x="1665288" y="2128838"/>
            <a:ext cx="571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38" name="Rectangle 2043">
            <a:extLst>
              <a:ext uri="{FF2B5EF4-FFF2-40B4-BE49-F238E27FC236}">
                <a16:creationId xmlns:a16="http://schemas.microsoft.com/office/drawing/2014/main" id="{B6C52002-AE02-3532-BA26-8D725F6D3C63}"/>
              </a:ext>
            </a:extLst>
          </p:cNvPr>
          <p:cNvSpPr>
            <a:spLocks noChangeArrowheads="1"/>
          </p:cNvSpPr>
          <p:nvPr/>
        </p:nvSpPr>
        <p:spPr bwMode="auto">
          <a:xfrm>
            <a:off x="1720851"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39" name="Rectangle 2044">
            <a:extLst>
              <a:ext uri="{FF2B5EF4-FFF2-40B4-BE49-F238E27FC236}">
                <a16:creationId xmlns:a16="http://schemas.microsoft.com/office/drawing/2014/main" id="{74D72482-879D-3935-4D28-DFDF25DD3097}"/>
              </a:ext>
            </a:extLst>
          </p:cNvPr>
          <p:cNvSpPr>
            <a:spLocks noChangeArrowheads="1"/>
          </p:cNvSpPr>
          <p:nvPr/>
        </p:nvSpPr>
        <p:spPr bwMode="auto">
          <a:xfrm>
            <a:off x="1762126" y="212883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40" name="Rectangle 2045">
            <a:extLst>
              <a:ext uri="{FF2B5EF4-FFF2-40B4-BE49-F238E27FC236}">
                <a16:creationId xmlns:a16="http://schemas.microsoft.com/office/drawing/2014/main" id="{65075290-4AFE-8C63-1C5A-18E8123B402A}"/>
              </a:ext>
            </a:extLst>
          </p:cNvPr>
          <p:cNvSpPr>
            <a:spLocks noChangeArrowheads="1"/>
          </p:cNvSpPr>
          <p:nvPr/>
        </p:nvSpPr>
        <p:spPr bwMode="auto">
          <a:xfrm>
            <a:off x="1809751" y="21288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e</a:t>
            </a:r>
            <a:endParaRPr kumimoji="0" lang="en-US" altLang="en-US" sz="1800" b="0" i="0" u="none" strike="noStrike" cap="none" normalizeH="0" baseline="0">
              <a:ln>
                <a:noFill/>
              </a:ln>
              <a:effectLst/>
            </a:endParaRPr>
          </a:p>
        </p:txBody>
      </p:sp>
      <p:sp>
        <p:nvSpPr>
          <p:cNvPr id="41" name="Rectangle 2046">
            <a:extLst>
              <a:ext uri="{FF2B5EF4-FFF2-40B4-BE49-F238E27FC236}">
                <a16:creationId xmlns:a16="http://schemas.microsoft.com/office/drawing/2014/main" id="{81F52BDA-7E8C-6A49-BCB2-70CD7C0BEACF}"/>
              </a:ext>
            </a:extLst>
          </p:cNvPr>
          <p:cNvSpPr>
            <a:spLocks noChangeArrowheads="1"/>
          </p:cNvSpPr>
          <p:nvPr/>
        </p:nvSpPr>
        <p:spPr bwMode="auto">
          <a:xfrm>
            <a:off x="1892301" y="2128838"/>
            <a:ext cx="571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42" name="Rectangle 2047">
            <a:extLst>
              <a:ext uri="{FF2B5EF4-FFF2-40B4-BE49-F238E27FC236}">
                <a16:creationId xmlns:a16="http://schemas.microsoft.com/office/drawing/2014/main" id="{14D43FF6-D315-FEF4-F265-9FFB81B340A4}"/>
              </a:ext>
            </a:extLst>
          </p:cNvPr>
          <p:cNvSpPr>
            <a:spLocks noChangeArrowheads="1"/>
          </p:cNvSpPr>
          <p:nvPr/>
        </p:nvSpPr>
        <p:spPr bwMode="auto">
          <a:xfrm>
            <a:off x="1947863" y="21288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43" name="Rectangle 2048">
            <a:extLst>
              <a:ext uri="{FF2B5EF4-FFF2-40B4-BE49-F238E27FC236}">
                <a16:creationId xmlns:a16="http://schemas.microsoft.com/office/drawing/2014/main" id="{A89B2C9F-26E1-EA6A-A591-667851265632}"/>
              </a:ext>
            </a:extLst>
          </p:cNvPr>
          <p:cNvSpPr>
            <a:spLocks noChangeArrowheads="1"/>
          </p:cNvSpPr>
          <p:nvPr/>
        </p:nvSpPr>
        <p:spPr bwMode="auto">
          <a:xfrm>
            <a:off x="1987551" y="21288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44" name="Rectangle 2049">
            <a:extLst>
              <a:ext uri="{FF2B5EF4-FFF2-40B4-BE49-F238E27FC236}">
                <a16:creationId xmlns:a16="http://schemas.microsoft.com/office/drawing/2014/main" id="{E07687BA-BDF6-D9E4-EA13-FE6D30D13E6B}"/>
              </a:ext>
            </a:extLst>
          </p:cNvPr>
          <p:cNvSpPr>
            <a:spLocks noChangeArrowheads="1"/>
          </p:cNvSpPr>
          <p:nvPr/>
        </p:nvSpPr>
        <p:spPr bwMode="auto">
          <a:xfrm>
            <a:off x="876301" y="2420938"/>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45" name="Rectangle 2050">
            <a:extLst>
              <a:ext uri="{FF2B5EF4-FFF2-40B4-BE49-F238E27FC236}">
                <a16:creationId xmlns:a16="http://schemas.microsoft.com/office/drawing/2014/main" id="{3F4E7E79-ED25-EA8D-9098-890BE43B59D4}"/>
              </a:ext>
            </a:extLst>
          </p:cNvPr>
          <p:cNvSpPr>
            <a:spLocks noChangeArrowheads="1"/>
          </p:cNvSpPr>
          <p:nvPr/>
        </p:nvSpPr>
        <p:spPr bwMode="auto">
          <a:xfrm>
            <a:off x="985838" y="2413001"/>
            <a:ext cx="1476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Pr</a:t>
            </a:r>
            <a:endParaRPr kumimoji="0" lang="en-US" altLang="en-US" sz="1800" b="0" i="0" u="none" strike="noStrike" cap="none" normalizeH="0" baseline="0">
              <a:ln>
                <a:noFill/>
              </a:ln>
              <a:effectLst/>
            </a:endParaRPr>
          </a:p>
        </p:txBody>
      </p:sp>
      <p:sp>
        <p:nvSpPr>
          <p:cNvPr id="46" name="Rectangle 2051">
            <a:extLst>
              <a:ext uri="{FF2B5EF4-FFF2-40B4-BE49-F238E27FC236}">
                <a16:creationId xmlns:a16="http://schemas.microsoft.com/office/drawing/2014/main" id="{E95BB32B-0358-C1B1-7524-E7A30709E1C5}"/>
              </a:ext>
            </a:extLst>
          </p:cNvPr>
          <p:cNvSpPr>
            <a:spLocks noChangeArrowheads="1"/>
          </p:cNvSpPr>
          <p:nvPr/>
        </p:nvSpPr>
        <p:spPr bwMode="auto">
          <a:xfrm>
            <a:off x="113188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47" name="Rectangle 2052">
            <a:extLst>
              <a:ext uri="{FF2B5EF4-FFF2-40B4-BE49-F238E27FC236}">
                <a16:creationId xmlns:a16="http://schemas.microsoft.com/office/drawing/2014/main" id="{D4DDA843-D9AA-BA7F-5F0C-13031C94A50D}"/>
              </a:ext>
            </a:extLst>
          </p:cNvPr>
          <p:cNvSpPr>
            <a:spLocks noChangeArrowheads="1"/>
          </p:cNvSpPr>
          <p:nvPr/>
        </p:nvSpPr>
        <p:spPr bwMode="auto">
          <a:xfrm>
            <a:off x="1214438" y="2413001"/>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48" name="Rectangle 2053">
            <a:extLst>
              <a:ext uri="{FF2B5EF4-FFF2-40B4-BE49-F238E27FC236}">
                <a16:creationId xmlns:a16="http://schemas.microsoft.com/office/drawing/2014/main" id="{E9ED6297-0BCC-A05B-FBE3-3AD168BDB058}"/>
              </a:ext>
            </a:extLst>
          </p:cNvPr>
          <p:cNvSpPr>
            <a:spLocks noChangeArrowheads="1"/>
          </p:cNvSpPr>
          <p:nvPr/>
        </p:nvSpPr>
        <p:spPr bwMode="auto">
          <a:xfrm>
            <a:off x="1301751" y="2413001"/>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49" name="Rectangle 2054">
            <a:extLst>
              <a:ext uri="{FF2B5EF4-FFF2-40B4-BE49-F238E27FC236}">
                <a16:creationId xmlns:a16="http://schemas.microsoft.com/office/drawing/2014/main" id="{BE1325E4-871D-6BEC-2824-11A63CE55805}"/>
              </a:ext>
            </a:extLst>
          </p:cNvPr>
          <p:cNvSpPr>
            <a:spLocks noChangeArrowheads="1"/>
          </p:cNvSpPr>
          <p:nvPr/>
        </p:nvSpPr>
        <p:spPr bwMode="auto">
          <a:xfrm>
            <a:off x="1439863"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50" name="Rectangle 2055">
            <a:extLst>
              <a:ext uri="{FF2B5EF4-FFF2-40B4-BE49-F238E27FC236}">
                <a16:creationId xmlns:a16="http://schemas.microsoft.com/office/drawing/2014/main" id="{FA37F3D4-D328-9A6E-40E5-43C427039461}"/>
              </a:ext>
            </a:extLst>
          </p:cNvPr>
          <p:cNvSpPr>
            <a:spLocks noChangeArrowheads="1"/>
          </p:cNvSpPr>
          <p:nvPr/>
        </p:nvSpPr>
        <p:spPr bwMode="auto">
          <a:xfrm>
            <a:off x="1520826"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51" name="Rectangle 2056">
            <a:extLst>
              <a:ext uri="{FF2B5EF4-FFF2-40B4-BE49-F238E27FC236}">
                <a16:creationId xmlns:a16="http://schemas.microsoft.com/office/drawing/2014/main" id="{1B907087-2940-501A-A145-A480B57F34F2}"/>
              </a:ext>
            </a:extLst>
          </p:cNvPr>
          <p:cNvSpPr>
            <a:spLocks noChangeArrowheads="1"/>
          </p:cNvSpPr>
          <p:nvPr/>
        </p:nvSpPr>
        <p:spPr bwMode="auto">
          <a:xfrm>
            <a:off x="1601788" y="2413001"/>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52" name="Rectangle 2057">
            <a:extLst>
              <a:ext uri="{FF2B5EF4-FFF2-40B4-BE49-F238E27FC236}">
                <a16:creationId xmlns:a16="http://schemas.microsoft.com/office/drawing/2014/main" id="{D7CC2623-9E70-A244-FCB0-6785A1569067}"/>
              </a:ext>
            </a:extLst>
          </p:cNvPr>
          <p:cNvSpPr>
            <a:spLocks noChangeArrowheads="1"/>
          </p:cNvSpPr>
          <p:nvPr/>
        </p:nvSpPr>
        <p:spPr bwMode="auto">
          <a:xfrm>
            <a:off x="1674813" y="2413001"/>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53" name="Rectangle 2058">
            <a:extLst>
              <a:ext uri="{FF2B5EF4-FFF2-40B4-BE49-F238E27FC236}">
                <a16:creationId xmlns:a16="http://schemas.microsoft.com/office/drawing/2014/main" id="{68FEA4A7-311C-8279-51EF-1CDD63254D4F}"/>
              </a:ext>
            </a:extLst>
          </p:cNvPr>
          <p:cNvSpPr>
            <a:spLocks noChangeArrowheads="1"/>
          </p:cNvSpPr>
          <p:nvPr/>
        </p:nvSpPr>
        <p:spPr bwMode="auto">
          <a:xfrm>
            <a:off x="1714501" y="2413001"/>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54" name="Rectangle 2059">
            <a:extLst>
              <a:ext uri="{FF2B5EF4-FFF2-40B4-BE49-F238E27FC236}">
                <a16:creationId xmlns:a16="http://schemas.microsoft.com/office/drawing/2014/main" id="{535CA54D-1D2C-1D16-1E8E-D2CCA07D0A93}"/>
              </a:ext>
            </a:extLst>
          </p:cNvPr>
          <p:cNvSpPr>
            <a:spLocks noChangeArrowheads="1"/>
          </p:cNvSpPr>
          <p:nvPr/>
        </p:nvSpPr>
        <p:spPr bwMode="auto">
          <a:xfrm>
            <a:off x="1835151"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55" name="Rectangle 2060">
            <a:extLst>
              <a:ext uri="{FF2B5EF4-FFF2-40B4-BE49-F238E27FC236}">
                <a16:creationId xmlns:a16="http://schemas.microsoft.com/office/drawing/2014/main" id="{24F97F2F-824F-B832-22CE-173CADD2F7CA}"/>
              </a:ext>
            </a:extLst>
          </p:cNvPr>
          <p:cNvSpPr>
            <a:spLocks noChangeArrowheads="1"/>
          </p:cNvSpPr>
          <p:nvPr/>
        </p:nvSpPr>
        <p:spPr bwMode="auto">
          <a:xfrm>
            <a:off x="1916113"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56" name="Rectangle 2061">
            <a:extLst>
              <a:ext uri="{FF2B5EF4-FFF2-40B4-BE49-F238E27FC236}">
                <a16:creationId xmlns:a16="http://schemas.microsoft.com/office/drawing/2014/main" id="{0D87D5BE-3229-FF0B-84C5-3618DC9CB1D2}"/>
              </a:ext>
            </a:extLst>
          </p:cNvPr>
          <p:cNvSpPr>
            <a:spLocks noChangeArrowheads="1"/>
          </p:cNvSpPr>
          <p:nvPr/>
        </p:nvSpPr>
        <p:spPr bwMode="auto">
          <a:xfrm>
            <a:off x="1998663"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57" name="Rectangle 2062">
            <a:extLst>
              <a:ext uri="{FF2B5EF4-FFF2-40B4-BE49-F238E27FC236}">
                <a16:creationId xmlns:a16="http://schemas.microsoft.com/office/drawing/2014/main" id="{4314C3E4-9F25-55FE-6DD7-B01D0935195D}"/>
              </a:ext>
            </a:extLst>
          </p:cNvPr>
          <p:cNvSpPr>
            <a:spLocks noChangeArrowheads="1"/>
          </p:cNvSpPr>
          <p:nvPr/>
        </p:nvSpPr>
        <p:spPr bwMode="auto">
          <a:xfrm>
            <a:off x="207803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58" name="Rectangle 2063">
            <a:extLst>
              <a:ext uri="{FF2B5EF4-FFF2-40B4-BE49-F238E27FC236}">
                <a16:creationId xmlns:a16="http://schemas.microsoft.com/office/drawing/2014/main" id="{EDD809AB-A0B4-7D29-FF6C-2CCBC728E74D}"/>
              </a:ext>
            </a:extLst>
          </p:cNvPr>
          <p:cNvSpPr>
            <a:spLocks noChangeArrowheads="1"/>
          </p:cNvSpPr>
          <p:nvPr/>
        </p:nvSpPr>
        <p:spPr bwMode="auto">
          <a:xfrm>
            <a:off x="216058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59" name="Rectangle 2064">
            <a:extLst>
              <a:ext uri="{FF2B5EF4-FFF2-40B4-BE49-F238E27FC236}">
                <a16:creationId xmlns:a16="http://schemas.microsoft.com/office/drawing/2014/main" id="{51C13072-BE33-C500-60D9-3F37D6FB78CA}"/>
              </a:ext>
            </a:extLst>
          </p:cNvPr>
          <p:cNvSpPr>
            <a:spLocks noChangeArrowheads="1"/>
          </p:cNvSpPr>
          <p:nvPr/>
        </p:nvSpPr>
        <p:spPr bwMode="auto">
          <a:xfrm>
            <a:off x="2241551"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60" name="Rectangle 2065">
            <a:extLst>
              <a:ext uri="{FF2B5EF4-FFF2-40B4-BE49-F238E27FC236}">
                <a16:creationId xmlns:a16="http://schemas.microsoft.com/office/drawing/2014/main" id="{D1312071-A11B-D88A-ABF5-907604381770}"/>
              </a:ext>
            </a:extLst>
          </p:cNvPr>
          <p:cNvSpPr>
            <a:spLocks noChangeArrowheads="1"/>
          </p:cNvSpPr>
          <p:nvPr/>
        </p:nvSpPr>
        <p:spPr bwMode="auto">
          <a:xfrm>
            <a:off x="2322513" y="2413001"/>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61" name="Rectangle 2066">
            <a:extLst>
              <a:ext uri="{FF2B5EF4-FFF2-40B4-BE49-F238E27FC236}">
                <a16:creationId xmlns:a16="http://schemas.microsoft.com/office/drawing/2014/main" id="{2D95535A-F14D-099B-65F3-47FABCD1041C}"/>
              </a:ext>
            </a:extLst>
          </p:cNvPr>
          <p:cNvSpPr>
            <a:spLocks noChangeArrowheads="1"/>
          </p:cNvSpPr>
          <p:nvPr/>
        </p:nvSpPr>
        <p:spPr bwMode="auto">
          <a:xfrm>
            <a:off x="239553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62" name="Rectangle 2067">
            <a:extLst>
              <a:ext uri="{FF2B5EF4-FFF2-40B4-BE49-F238E27FC236}">
                <a16:creationId xmlns:a16="http://schemas.microsoft.com/office/drawing/2014/main" id="{6A821C79-983F-B70C-245C-7D4FFC61AE52}"/>
              </a:ext>
            </a:extLst>
          </p:cNvPr>
          <p:cNvSpPr>
            <a:spLocks noChangeArrowheads="1"/>
          </p:cNvSpPr>
          <p:nvPr/>
        </p:nvSpPr>
        <p:spPr bwMode="auto">
          <a:xfrm>
            <a:off x="2476501" y="2413001"/>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63" name="Rectangle 2068">
            <a:extLst>
              <a:ext uri="{FF2B5EF4-FFF2-40B4-BE49-F238E27FC236}">
                <a16:creationId xmlns:a16="http://schemas.microsoft.com/office/drawing/2014/main" id="{3D72C78F-4052-2B98-9263-20385B187C13}"/>
              </a:ext>
            </a:extLst>
          </p:cNvPr>
          <p:cNvSpPr>
            <a:spLocks noChangeArrowheads="1"/>
          </p:cNvSpPr>
          <p:nvPr/>
        </p:nvSpPr>
        <p:spPr bwMode="auto">
          <a:xfrm>
            <a:off x="2508251" y="2413001"/>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64" name="Rectangle 2069">
            <a:extLst>
              <a:ext uri="{FF2B5EF4-FFF2-40B4-BE49-F238E27FC236}">
                <a16:creationId xmlns:a16="http://schemas.microsoft.com/office/drawing/2014/main" id="{8573A72F-11D8-D936-30E1-F2ADD64BFA25}"/>
              </a:ext>
            </a:extLst>
          </p:cNvPr>
          <p:cNvSpPr>
            <a:spLocks noChangeArrowheads="1"/>
          </p:cNvSpPr>
          <p:nvPr/>
        </p:nvSpPr>
        <p:spPr bwMode="auto">
          <a:xfrm>
            <a:off x="2547938" y="2413001"/>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w</a:t>
            </a:r>
            <a:endParaRPr kumimoji="0" lang="en-US" altLang="en-US" sz="1800" b="0" i="0" u="none" strike="noStrike" cap="none" normalizeH="0" baseline="0">
              <a:ln>
                <a:noFill/>
              </a:ln>
              <a:effectLst/>
            </a:endParaRPr>
          </a:p>
        </p:txBody>
      </p:sp>
      <p:sp>
        <p:nvSpPr>
          <p:cNvPr id="65" name="Rectangle 2070">
            <a:extLst>
              <a:ext uri="{FF2B5EF4-FFF2-40B4-BE49-F238E27FC236}">
                <a16:creationId xmlns:a16="http://schemas.microsoft.com/office/drawing/2014/main" id="{60A24C4D-70BF-0A9D-CFEE-FBB597650857}"/>
              </a:ext>
            </a:extLst>
          </p:cNvPr>
          <p:cNvSpPr>
            <a:spLocks noChangeArrowheads="1"/>
          </p:cNvSpPr>
          <p:nvPr/>
        </p:nvSpPr>
        <p:spPr bwMode="auto">
          <a:xfrm>
            <a:off x="2652713"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66" name="Rectangle 2071">
            <a:extLst>
              <a:ext uri="{FF2B5EF4-FFF2-40B4-BE49-F238E27FC236}">
                <a16:creationId xmlns:a16="http://schemas.microsoft.com/office/drawing/2014/main" id="{041C92FB-6507-1B3F-96FA-1BA90D97041E}"/>
              </a:ext>
            </a:extLst>
          </p:cNvPr>
          <p:cNvSpPr>
            <a:spLocks noChangeArrowheads="1"/>
          </p:cNvSpPr>
          <p:nvPr/>
        </p:nvSpPr>
        <p:spPr bwMode="auto">
          <a:xfrm>
            <a:off x="2735263" y="2413001"/>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67" name="Rectangle 2072">
            <a:extLst>
              <a:ext uri="{FF2B5EF4-FFF2-40B4-BE49-F238E27FC236}">
                <a16:creationId xmlns:a16="http://schemas.microsoft.com/office/drawing/2014/main" id="{F66C023C-4687-5A23-860C-5E0A3BF5C77D}"/>
              </a:ext>
            </a:extLst>
          </p:cNvPr>
          <p:cNvSpPr>
            <a:spLocks noChangeArrowheads="1"/>
          </p:cNvSpPr>
          <p:nvPr/>
        </p:nvSpPr>
        <p:spPr bwMode="auto">
          <a:xfrm>
            <a:off x="2854326"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68" name="Rectangle 2073">
            <a:extLst>
              <a:ext uri="{FF2B5EF4-FFF2-40B4-BE49-F238E27FC236}">
                <a16:creationId xmlns:a16="http://schemas.microsoft.com/office/drawing/2014/main" id="{95C7916E-FD0F-D0D1-8CE8-16599323BEFA}"/>
              </a:ext>
            </a:extLst>
          </p:cNvPr>
          <p:cNvSpPr>
            <a:spLocks noChangeArrowheads="1"/>
          </p:cNvSpPr>
          <p:nvPr/>
        </p:nvSpPr>
        <p:spPr bwMode="auto">
          <a:xfrm>
            <a:off x="2936876"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69" name="Rectangle 2074">
            <a:extLst>
              <a:ext uri="{FF2B5EF4-FFF2-40B4-BE49-F238E27FC236}">
                <a16:creationId xmlns:a16="http://schemas.microsoft.com/office/drawing/2014/main" id="{2FD4E194-FA22-4C0A-23AE-FBADC85F95A9}"/>
              </a:ext>
            </a:extLst>
          </p:cNvPr>
          <p:cNvSpPr>
            <a:spLocks noChangeArrowheads="1"/>
          </p:cNvSpPr>
          <p:nvPr/>
        </p:nvSpPr>
        <p:spPr bwMode="auto">
          <a:xfrm>
            <a:off x="3017838" y="2413001"/>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70" name="Rectangle 2075">
            <a:extLst>
              <a:ext uri="{FF2B5EF4-FFF2-40B4-BE49-F238E27FC236}">
                <a16:creationId xmlns:a16="http://schemas.microsoft.com/office/drawing/2014/main" id="{A8D635A6-2AB9-3A25-D77B-13CF01518439}"/>
              </a:ext>
            </a:extLst>
          </p:cNvPr>
          <p:cNvSpPr>
            <a:spLocks noChangeArrowheads="1"/>
          </p:cNvSpPr>
          <p:nvPr/>
        </p:nvSpPr>
        <p:spPr bwMode="auto">
          <a:xfrm>
            <a:off x="3057526" y="2413001"/>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71" name="Rectangle 2076">
            <a:extLst>
              <a:ext uri="{FF2B5EF4-FFF2-40B4-BE49-F238E27FC236}">
                <a16:creationId xmlns:a16="http://schemas.microsoft.com/office/drawing/2014/main" id="{1FA6601A-A526-A308-CD8A-21DD832811F7}"/>
              </a:ext>
            </a:extLst>
          </p:cNvPr>
          <p:cNvSpPr>
            <a:spLocks noChangeArrowheads="1"/>
          </p:cNvSpPr>
          <p:nvPr/>
        </p:nvSpPr>
        <p:spPr bwMode="auto">
          <a:xfrm>
            <a:off x="3195638" y="2413001"/>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72" name="Rectangle 2077">
            <a:extLst>
              <a:ext uri="{FF2B5EF4-FFF2-40B4-BE49-F238E27FC236}">
                <a16:creationId xmlns:a16="http://schemas.microsoft.com/office/drawing/2014/main" id="{E67B38BA-756E-4044-3D17-FF7C5EC8AD80}"/>
              </a:ext>
            </a:extLst>
          </p:cNvPr>
          <p:cNvSpPr>
            <a:spLocks noChangeArrowheads="1"/>
          </p:cNvSpPr>
          <p:nvPr/>
        </p:nvSpPr>
        <p:spPr bwMode="auto">
          <a:xfrm>
            <a:off x="3316288"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73" name="Rectangle 2078">
            <a:extLst>
              <a:ext uri="{FF2B5EF4-FFF2-40B4-BE49-F238E27FC236}">
                <a16:creationId xmlns:a16="http://schemas.microsoft.com/office/drawing/2014/main" id="{DDEBC27F-788C-44A8-5B31-2D200017CB24}"/>
              </a:ext>
            </a:extLst>
          </p:cNvPr>
          <p:cNvSpPr>
            <a:spLocks noChangeArrowheads="1"/>
          </p:cNvSpPr>
          <p:nvPr/>
        </p:nvSpPr>
        <p:spPr bwMode="auto">
          <a:xfrm>
            <a:off x="3397251" y="2413001"/>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74" name="Rectangle 2079">
            <a:extLst>
              <a:ext uri="{FF2B5EF4-FFF2-40B4-BE49-F238E27FC236}">
                <a16:creationId xmlns:a16="http://schemas.microsoft.com/office/drawing/2014/main" id="{2860D44B-7B85-604C-B6CC-A0BA1A410E37}"/>
              </a:ext>
            </a:extLst>
          </p:cNvPr>
          <p:cNvSpPr>
            <a:spLocks noChangeArrowheads="1"/>
          </p:cNvSpPr>
          <p:nvPr/>
        </p:nvSpPr>
        <p:spPr bwMode="auto">
          <a:xfrm>
            <a:off x="876301" y="2705101"/>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75" name="Rectangle 2080">
            <a:extLst>
              <a:ext uri="{FF2B5EF4-FFF2-40B4-BE49-F238E27FC236}">
                <a16:creationId xmlns:a16="http://schemas.microsoft.com/office/drawing/2014/main" id="{53130966-2C9F-E04B-2E46-C9ED007A52D5}"/>
              </a:ext>
            </a:extLst>
          </p:cNvPr>
          <p:cNvSpPr>
            <a:spLocks noChangeArrowheads="1"/>
          </p:cNvSpPr>
          <p:nvPr/>
        </p:nvSpPr>
        <p:spPr bwMode="auto">
          <a:xfrm>
            <a:off x="985838" y="2697163"/>
            <a:ext cx="1476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Pr</a:t>
            </a:r>
            <a:endParaRPr kumimoji="0" lang="en-US" altLang="en-US" sz="1800" b="0" i="0" u="none" strike="noStrike" cap="none" normalizeH="0" baseline="0">
              <a:ln>
                <a:noFill/>
              </a:ln>
              <a:effectLst/>
            </a:endParaRPr>
          </a:p>
        </p:txBody>
      </p:sp>
      <p:sp>
        <p:nvSpPr>
          <p:cNvPr id="76" name="Rectangle 2081">
            <a:extLst>
              <a:ext uri="{FF2B5EF4-FFF2-40B4-BE49-F238E27FC236}">
                <a16:creationId xmlns:a16="http://schemas.microsoft.com/office/drawing/2014/main" id="{17C96A17-6329-785C-0C5C-9F0ECC2ACA20}"/>
              </a:ext>
            </a:extLst>
          </p:cNvPr>
          <p:cNvSpPr>
            <a:spLocks noChangeArrowheads="1"/>
          </p:cNvSpPr>
          <p:nvPr/>
        </p:nvSpPr>
        <p:spPr bwMode="auto">
          <a:xfrm>
            <a:off x="1131888"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77" name="Rectangle 2082">
            <a:extLst>
              <a:ext uri="{FF2B5EF4-FFF2-40B4-BE49-F238E27FC236}">
                <a16:creationId xmlns:a16="http://schemas.microsoft.com/office/drawing/2014/main" id="{D6FC7386-715B-D264-CB40-DCC537CCCF08}"/>
              </a:ext>
            </a:extLst>
          </p:cNvPr>
          <p:cNvSpPr>
            <a:spLocks noChangeArrowheads="1"/>
          </p:cNvSpPr>
          <p:nvPr/>
        </p:nvSpPr>
        <p:spPr bwMode="auto">
          <a:xfrm>
            <a:off x="1214438"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78" name="Rectangle 2083">
            <a:extLst>
              <a:ext uri="{FF2B5EF4-FFF2-40B4-BE49-F238E27FC236}">
                <a16:creationId xmlns:a16="http://schemas.microsoft.com/office/drawing/2014/main" id="{114E5482-1F81-07B9-913A-98AB7BA5809A}"/>
              </a:ext>
            </a:extLst>
          </p:cNvPr>
          <p:cNvSpPr>
            <a:spLocks noChangeArrowheads="1"/>
          </p:cNvSpPr>
          <p:nvPr/>
        </p:nvSpPr>
        <p:spPr bwMode="auto">
          <a:xfrm>
            <a:off x="1295401" y="26971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79" name="Rectangle 2084">
            <a:extLst>
              <a:ext uri="{FF2B5EF4-FFF2-40B4-BE49-F238E27FC236}">
                <a16:creationId xmlns:a16="http://schemas.microsoft.com/office/drawing/2014/main" id="{020AC96D-D5BB-94AF-F01F-005CBF73A696}"/>
              </a:ext>
            </a:extLst>
          </p:cNvPr>
          <p:cNvSpPr>
            <a:spLocks noChangeArrowheads="1"/>
          </p:cNvSpPr>
          <p:nvPr/>
        </p:nvSpPr>
        <p:spPr bwMode="auto">
          <a:xfrm>
            <a:off x="1344613"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80" name="Rectangle 2085">
            <a:extLst>
              <a:ext uri="{FF2B5EF4-FFF2-40B4-BE49-F238E27FC236}">
                <a16:creationId xmlns:a16="http://schemas.microsoft.com/office/drawing/2014/main" id="{94D1F3FF-CE3D-4A6B-400C-79E785837374}"/>
              </a:ext>
            </a:extLst>
          </p:cNvPr>
          <p:cNvSpPr>
            <a:spLocks noChangeArrowheads="1"/>
          </p:cNvSpPr>
          <p:nvPr/>
        </p:nvSpPr>
        <p:spPr bwMode="auto">
          <a:xfrm>
            <a:off x="1423988" y="26971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81" name="Rectangle 2086">
            <a:extLst>
              <a:ext uri="{FF2B5EF4-FFF2-40B4-BE49-F238E27FC236}">
                <a16:creationId xmlns:a16="http://schemas.microsoft.com/office/drawing/2014/main" id="{68EAAAFC-0845-72E5-A718-D5D0DDDEFC81}"/>
              </a:ext>
            </a:extLst>
          </p:cNvPr>
          <p:cNvSpPr>
            <a:spLocks noChangeArrowheads="1"/>
          </p:cNvSpPr>
          <p:nvPr/>
        </p:nvSpPr>
        <p:spPr bwMode="auto">
          <a:xfrm>
            <a:off x="1497013" y="26971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82" name="Rectangle 2087">
            <a:extLst>
              <a:ext uri="{FF2B5EF4-FFF2-40B4-BE49-F238E27FC236}">
                <a16:creationId xmlns:a16="http://schemas.microsoft.com/office/drawing/2014/main" id="{CBD3E025-6F4B-AD9E-27D4-9BD93745914D}"/>
              </a:ext>
            </a:extLst>
          </p:cNvPr>
          <p:cNvSpPr>
            <a:spLocks noChangeArrowheads="1"/>
          </p:cNvSpPr>
          <p:nvPr/>
        </p:nvSpPr>
        <p:spPr bwMode="auto">
          <a:xfrm>
            <a:off x="1568451" y="2697163"/>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83" name="Rectangle 2088">
            <a:extLst>
              <a:ext uri="{FF2B5EF4-FFF2-40B4-BE49-F238E27FC236}">
                <a16:creationId xmlns:a16="http://schemas.microsoft.com/office/drawing/2014/main" id="{6BB80AB6-9408-1E91-C0B6-599BEB0C0EC8}"/>
              </a:ext>
            </a:extLst>
          </p:cNvPr>
          <p:cNvSpPr>
            <a:spLocks noChangeArrowheads="1"/>
          </p:cNvSpPr>
          <p:nvPr/>
        </p:nvSpPr>
        <p:spPr bwMode="auto">
          <a:xfrm>
            <a:off x="1601788"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84" name="Rectangle 2089">
            <a:extLst>
              <a:ext uri="{FF2B5EF4-FFF2-40B4-BE49-F238E27FC236}">
                <a16:creationId xmlns:a16="http://schemas.microsoft.com/office/drawing/2014/main" id="{4A5EA4E9-E082-F01B-2938-0ADCA59425D1}"/>
              </a:ext>
            </a:extLst>
          </p:cNvPr>
          <p:cNvSpPr>
            <a:spLocks noChangeArrowheads="1"/>
          </p:cNvSpPr>
          <p:nvPr/>
        </p:nvSpPr>
        <p:spPr bwMode="auto">
          <a:xfrm>
            <a:off x="1682751"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85" name="Rectangle 2090">
            <a:extLst>
              <a:ext uri="{FF2B5EF4-FFF2-40B4-BE49-F238E27FC236}">
                <a16:creationId xmlns:a16="http://schemas.microsoft.com/office/drawing/2014/main" id="{DCACE516-B8E3-8B33-CA55-5CDA8ACEEF70}"/>
              </a:ext>
            </a:extLst>
          </p:cNvPr>
          <p:cNvSpPr>
            <a:spLocks noChangeArrowheads="1"/>
          </p:cNvSpPr>
          <p:nvPr/>
        </p:nvSpPr>
        <p:spPr bwMode="auto">
          <a:xfrm>
            <a:off x="1763713"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86" name="Rectangle 2091">
            <a:extLst>
              <a:ext uri="{FF2B5EF4-FFF2-40B4-BE49-F238E27FC236}">
                <a16:creationId xmlns:a16="http://schemas.microsoft.com/office/drawing/2014/main" id="{2E225548-4319-F449-A3E1-C711CB345C35}"/>
              </a:ext>
            </a:extLst>
          </p:cNvPr>
          <p:cNvSpPr>
            <a:spLocks noChangeArrowheads="1"/>
          </p:cNvSpPr>
          <p:nvPr/>
        </p:nvSpPr>
        <p:spPr bwMode="auto">
          <a:xfrm>
            <a:off x="1803401"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87" name="Rectangle 2092">
            <a:extLst>
              <a:ext uri="{FF2B5EF4-FFF2-40B4-BE49-F238E27FC236}">
                <a16:creationId xmlns:a16="http://schemas.microsoft.com/office/drawing/2014/main" id="{A0D8862B-F184-4FB5-7AD1-9F967AB1B1EB}"/>
              </a:ext>
            </a:extLst>
          </p:cNvPr>
          <p:cNvSpPr>
            <a:spLocks noChangeArrowheads="1"/>
          </p:cNvSpPr>
          <p:nvPr/>
        </p:nvSpPr>
        <p:spPr bwMode="auto">
          <a:xfrm>
            <a:off x="1885951"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88" name="Rectangle 2093">
            <a:extLst>
              <a:ext uri="{FF2B5EF4-FFF2-40B4-BE49-F238E27FC236}">
                <a16:creationId xmlns:a16="http://schemas.microsoft.com/office/drawing/2014/main" id="{D1F1DA5E-8452-5EAB-9720-9FE4F698B11F}"/>
              </a:ext>
            </a:extLst>
          </p:cNvPr>
          <p:cNvSpPr>
            <a:spLocks noChangeArrowheads="1"/>
          </p:cNvSpPr>
          <p:nvPr/>
        </p:nvSpPr>
        <p:spPr bwMode="auto">
          <a:xfrm>
            <a:off x="1966913"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89" name="Rectangle 2094">
            <a:extLst>
              <a:ext uri="{FF2B5EF4-FFF2-40B4-BE49-F238E27FC236}">
                <a16:creationId xmlns:a16="http://schemas.microsoft.com/office/drawing/2014/main" id="{E497C4CF-6E05-665F-5028-299DB3F1C645}"/>
              </a:ext>
            </a:extLst>
          </p:cNvPr>
          <p:cNvSpPr>
            <a:spLocks noChangeArrowheads="1"/>
          </p:cNvSpPr>
          <p:nvPr/>
        </p:nvSpPr>
        <p:spPr bwMode="auto">
          <a:xfrm>
            <a:off x="2006601"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90" name="Rectangle 2095">
            <a:extLst>
              <a:ext uri="{FF2B5EF4-FFF2-40B4-BE49-F238E27FC236}">
                <a16:creationId xmlns:a16="http://schemas.microsoft.com/office/drawing/2014/main" id="{7B7E6754-35D3-94B5-551D-73E4F40B6EC7}"/>
              </a:ext>
            </a:extLst>
          </p:cNvPr>
          <p:cNvSpPr>
            <a:spLocks noChangeArrowheads="1"/>
          </p:cNvSpPr>
          <p:nvPr/>
        </p:nvSpPr>
        <p:spPr bwMode="auto">
          <a:xfrm>
            <a:off x="2087563"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91" name="Rectangle 2096">
            <a:extLst>
              <a:ext uri="{FF2B5EF4-FFF2-40B4-BE49-F238E27FC236}">
                <a16:creationId xmlns:a16="http://schemas.microsoft.com/office/drawing/2014/main" id="{F80070C7-475A-0C8B-AF01-1DABF2E8981E}"/>
              </a:ext>
            </a:extLst>
          </p:cNvPr>
          <p:cNvSpPr>
            <a:spLocks noChangeArrowheads="1"/>
          </p:cNvSpPr>
          <p:nvPr/>
        </p:nvSpPr>
        <p:spPr bwMode="auto">
          <a:xfrm>
            <a:off x="2127251"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92" name="Rectangle 2097">
            <a:extLst>
              <a:ext uri="{FF2B5EF4-FFF2-40B4-BE49-F238E27FC236}">
                <a16:creationId xmlns:a16="http://schemas.microsoft.com/office/drawing/2014/main" id="{DEB5D060-9AC4-BDC7-7DF6-884715B62B2D}"/>
              </a:ext>
            </a:extLst>
          </p:cNvPr>
          <p:cNvSpPr>
            <a:spLocks noChangeArrowheads="1"/>
          </p:cNvSpPr>
          <p:nvPr/>
        </p:nvSpPr>
        <p:spPr bwMode="auto">
          <a:xfrm>
            <a:off x="2166938"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93" name="Rectangle 2098">
            <a:extLst>
              <a:ext uri="{FF2B5EF4-FFF2-40B4-BE49-F238E27FC236}">
                <a16:creationId xmlns:a16="http://schemas.microsoft.com/office/drawing/2014/main" id="{B0D23F95-9E4E-FF23-C9F9-23F09F9A31FD}"/>
              </a:ext>
            </a:extLst>
          </p:cNvPr>
          <p:cNvSpPr>
            <a:spLocks noChangeArrowheads="1"/>
          </p:cNvSpPr>
          <p:nvPr/>
        </p:nvSpPr>
        <p:spPr bwMode="auto">
          <a:xfrm>
            <a:off x="2249488" y="26971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94" name="Rectangle 2099">
            <a:extLst>
              <a:ext uri="{FF2B5EF4-FFF2-40B4-BE49-F238E27FC236}">
                <a16:creationId xmlns:a16="http://schemas.microsoft.com/office/drawing/2014/main" id="{A886A127-4C65-86CD-362E-9F09E75D9062}"/>
              </a:ext>
            </a:extLst>
          </p:cNvPr>
          <p:cNvSpPr>
            <a:spLocks noChangeArrowheads="1"/>
          </p:cNvSpPr>
          <p:nvPr/>
        </p:nvSpPr>
        <p:spPr bwMode="auto">
          <a:xfrm>
            <a:off x="2297113"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95" name="Rectangle 2100">
            <a:extLst>
              <a:ext uri="{FF2B5EF4-FFF2-40B4-BE49-F238E27FC236}">
                <a16:creationId xmlns:a16="http://schemas.microsoft.com/office/drawing/2014/main" id="{5B54D6C3-8913-3888-E1A6-37B1E0E76C24}"/>
              </a:ext>
            </a:extLst>
          </p:cNvPr>
          <p:cNvSpPr>
            <a:spLocks noChangeArrowheads="1"/>
          </p:cNvSpPr>
          <p:nvPr/>
        </p:nvSpPr>
        <p:spPr bwMode="auto">
          <a:xfrm>
            <a:off x="2336801" y="2697163"/>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96" name="Rectangle 2101">
            <a:extLst>
              <a:ext uri="{FF2B5EF4-FFF2-40B4-BE49-F238E27FC236}">
                <a16:creationId xmlns:a16="http://schemas.microsoft.com/office/drawing/2014/main" id="{7B36CF02-2413-77B3-2A31-E1690118B5A8}"/>
              </a:ext>
            </a:extLst>
          </p:cNvPr>
          <p:cNvSpPr>
            <a:spLocks noChangeArrowheads="1"/>
          </p:cNvSpPr>
          <p:nvPr/>
        </p:nvSpPr>
        <p:spPr bwMode="auto">
          <a:xfrm>
            <a:off x="2441576" y="2697163"/>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97" name="Rectangle 2102">
            <a:extLst>
              <a:ext uri="{FF2B5EF4-FFF2-40B4-BE49-F238E27FC236}">
                <a16:creationId xmlns:a16="http://schemas.microsoft.com/office/drawing/2014/main" id="{9776559D-FD7E-5444-1020-DD79943B69CF}"/>
              </a:ext>
            </a:extLst>
          </p:cNvPr>
          <p:cNvSpPr>
            <a:spLocks noChangeArrowheads="1"/>
          </p:cNvSpPr>
          <p:nvPr/>
        </p:nvSpPr>
        <p:spPr bwMode="auto">
          <a:xfrm>
            <a:off x="2546351" y="2697163"/>
            <a:ext cx="1793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K4</a:t>
            </a:r>
            <a:endParaRPr kumimoji="0" lang="en-US" altLang="en-US" sz="1800" b="0" i="0" u="none" strike="noStrike" cap="none" normalizeH="0" baseline="0">
              <a:ln>
                <a:noFill/>
              </a:ln>
              <a:effectLst/>
            </a:endParaRPr>
          </a:p>
        </p:txBody>
      </p:sp>
      <p:sp>
        <p:nvSpPr>
          <p:cNvPr id="98" name="Rectangle 2103">
            <a:extLst>
              <a:ext uri="{FF2B5EF4-FFF2-40B4-BE49-F238E27FC236}">
                <a16:creationId xmlns:a16="http://schemas.microsoft.com/office/drawing/2014/main" id="{EE0A1D27-CFC6-00AF-ECD8-82A14395B141}"/>
              </a:ext>
            </a:extLst>
          </p:cNvPr>
          <p:cNvSpPr>
            <a:spLocks noChangeArrowheads="1"/>
          </p:cNvSpPr>
          <p:nvPr/>
        </p:nvSpPr>
        <p:spPr bwMode="auto">
          <a:xfrm>
            <a:off x="2725738"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99" name="Rectangle 2104">
            <a:extLst>
              <a:ext uri="{FF2B5EF4-FFF2-40B4-BE49-F238E27FC236}">
                <a16:creationId xmlns:a16="http://schemas.microsoft.com/office/drawing/2014/main" id="{28998991-148C-13A9-B912-DC20F5404B35}"/>
              </a:ext>
            </a:extLst>
          </p:cNvPr>
          <p:cNvSpPr>
            <a:spLocks noChangeArrowheads="1"/>
          </p:cNvSpPr>
          <p:nvPr/>
        </p:nvSpPr>
        <p:spPr bwMode="auto">
          <a:xfrm>
            <a:off x="2765426" y="26971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6</a:t>
            </a:r>
            <a:endParaRPr kumimoji="0" lang="en-US" altLang="en-US" sz="1800" b="0" i="0" u="none" strike="noStrike" cap="none" normalizeH="0" baseline="0">
              <a:ln>
                <a:noFill/>
              </a:ln>
              <a:effectLst/>
            </a:endParaRPr>
          </a:p>
        </p:txBody>
      </p:sp>
      <p:sp>
        <p:nvSpPr>
          <p:cNvPr id="100" name="Rectangle 2105">
            <a:extLst>
              <a:ext uri="{FF2B5EF4-FFF2-40B4-BE49-F238E27FC236}">
                <a16:creationId xmlns:a16="http://schemas.microsoft.com/office/drawing/2014/main" id="{775A1BDC-D9CF-08CC-DEA0-076754AF8625}"/>
              </a:ext>
            </a:extLst>
          </p:cNvPr>
          <p:cNvSpPr>
            <a:spLocks noChangeArrowheads="1"/>
          </p:cNvSpPr>
          <p:nvPr/>
        </p:nvSpPr>
        <p:spPr bwMode="auto">
          <a:xfrm>
            <a:off x="2846388" y="2697163"/>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101" name="Rectangle 2106">
            <a:extLst>
              <a:ext uri="{FF2B5EF4-FFF2-40B4-BE49-F238E27FC236}">
                <a16:creationId xmlns:a16="http://schemas.microsoft.com/office/drawing/2014/main" id="{4D968119-C6BE-C5AC-3F22-15F5EB996963}"/>
              </a:ext>
            </a:extLst>
          </p:cNvPr>
          <p:cNvSpPr>
            <a:spLocks noChangeArrowheads="1"/>
          </p:cNvSpPr>
          <p:nvPr/>
        </p:nvSpPr>
        <p:spPr bwMode="auto">
          <a:xfrm>
            <a:off x="2879726"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2" name="Rectangle 2107">
            <a:extLst>
              <a:ext uri="{FF2B5EF4-FFF2-40B4-BE49-F238E27FC236}">
                <a16:creationId xmlns:a16="http://schemas.microsoft.com/office/drawing/2014/main" id="{CD80908F-E024-A1A8-64B1-FC666D77EE29}"/>
              </a:ext>
            </a:extLst>
          </p:cNvPr>
          <p:cNvSpPr>
            <a:spLocks noChangeArrowheads="1"/>
          </p:cNvSpPr>
          <p:nvPr/>
        </p:nvSpPr>
        <p:spPr bwMode="auto">
          <a:xfrm>
            <a:off x="2919413" y="2697163"/>
            <a:ext cx="873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103" name="Rectangle 2108">
            <a:extLst>
              <a:ext uri="{FF2B5EF4-FFF2-40B4-BE49-F238E27FC236}">
                <a16:creationId xmlns:a16="http://schemas.microsoft.com/office/drawing/2014/main" id="{6A98EA5B-2357-B6FC-3B2F-14B11B054BFC}"/>
              </a:ext>
            </a:extLst>
          </p:cNvPr>
          <p:cNvSpPr>
            <a:spLocks noChangeArrowheads="1"/>
          </p:cNvSpPr>
          <p:nvPr/>
        </p:nvSpPr>
        <p:spPr bwMode="auto">
          <a:xfrm>
            <a:off x="3003551" y="26971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4" name="Rectangle 2109">
            <a:extLst>
              <a:ext uri="{FF2B5EF4-FFF2-40B4-BE49-F238E27FC236}">
                <a16:creationId xmlns:a16="http://schemas.microsoft.com/office/drawing/2014/main" id="{BC05F0BC-F401-64C5-BA31-80D9E4B624FF}"/>
              </a:ext>
            </a:extLst>
          </p:cNvPr>
          <p:cNvSpPr>
            <a:spLocks noChangeArrowheads="1"/>
          </p:cNvSpPr>
          <p:nvPr/>
        </p:nvSpPr>
        <p:spPr bwMode="auto">
          <a:xfrm>
            <a:off x="3043238" y="2697163"/>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105" name="Rectangle 2110">
            <a:extLst>
              <a:ext uri="{FF2B5EF4-FFF2-40B4-BE49-F238E27FC236}">
                <a16:creationId xmlns:a16="http://schemas.microsoft.com/office/drawing/2014/main" id="{1D86827A-8ED1-8380-25EA-D7260065E116}"/>
              </a:ext>
            </a:extLst>
          </p:cNvPr>
          <p:cNvSpPr>
            <a:spLocks noChangeArrowheads="1"/>
          </p:cNvSpPr>
          <p:nvPr/>
        </p:nvSpPr>
        <p:spPr bwMode="auto">
          <a:xfrm>
            <a:off x="3148013" y="2697163"/>
            <a:ext cx="2365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SAI</a:t>
            </a:r>
            <a:endParaRPr kumimoji="0" lang="en-US" altLang="en-US" sz="1800" b="0" i="0" u="none" strike="noStrike" cap="none" normalizeH="0" baseline="0">
              <a:ln>
                <a:noFill/>
              </a:ln>
              <a:effectLst/>
            </a:endParaRPr>
          </a:p>
        </p:txBody>
      </p:sp>
      <p:sp>
        <p:nvSpPr>
          <p:cNvPr id="106" name="Rectangle 2111">
            <a:extLst>
              <a:ext uri="{FF2B5EF4-FFF2-40B4-BE49-F238E27FC236}">
                <a16:creationId xmlns:a16="http://schemas.microsoft.com/office/drawing/2014/main" id="{A84358F9-6AE8-15F2-EB73-81AE10C12F97}"/>
              </a:ext>
            </a:extLst>
          </p:cNvPr>
          <p:cNvSpPr>
            <a:spLocks noChangeArrowheads="1"/>
          </p:cNvSpPr>
          <p:nvPr/>
        </p:nvSpPr>
        <p:spPr bwMode="auto">
          <a:xfrm>
            <a:off x="876301" y="2989263"/>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107" name="Rectangle 2112">
            <a:extLst>
              <a:ext uri="{FF2B5EF4-FFF2-40B4-BE49-F238E27FC236}">
                <a16:creationId xmlns:a16="http://schemas.microsoft.com/office/drawing/2014/main" id="{2695C435-1DD6-A8B4-9FFA-C997A6A003A5}"/>
              </a:ext>
            </a:extLst>
          </p:cNvPr>
          <p:cNvSpPr>
            <a:spLocks noChangeArrowheads="1"/>
          </p:cNvSpPr>
          <p:nvPr/>
        </p:nvSpPr>
        <p:spPr bwMode="auto">
          <a:xfrm>
            <a:off x="985838" y="29813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108" name="Rectangle 2113">
            <a:extLst>
              <a:ext uri="{FF2B5EF4-FFF2-40B4-BE49-F238E27FC236}">
                <a16:creationId xmlns:a16="http://schemas.microsoft.com/office/drawing/2014/main" id="{64FD59E2-FD1F-8579-A220-275BE01543BD}"/>
              </a:ext>
            </a:extLst>
          </p:cNvPr>
          <p:cNvSpPr>
            <a:spLocks noChangeArrowheads="1"/>
          </p:cNvSpPr>
          <p:nvPr/>
        </p:nvSpPr>
        <p:spPr bwMode="auto">
          <a:xfrm>
            <a:off x="1084263"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2</a:t>
            </a:r>
            <a:endParaRPr kumimoji="0" lang="en-US" altLang="en-US" sz="1800" b="0" i="0" u="none" strike="noStrike" cap="none" normalizeH="0" baseline="0">
              <a:ln>
                <a:noFill/>
              </a:ln>
              <a:effectLst/>
            </a:endParaRPr>
          </a:p>
        </p:txBody>
      </p:sp>
      <p:sp>
        <p:nvSpPr>
          <p:cNvPr id="109" name="Rectangle 2114">
            <a:extLst>
              <a:ext uri="{FF2B5EF4-FFF2-40B4-BE49-F238E27FC236}">
                <a16:creationId xmlns:a16="http://schemas.microsoft.com/office/drawing/2014/main" id="{C6656D26-4270-4B3E-518F-C41AEDA89D1E}"/>
              </a:ext>
            </a:extLst>
          </p:cNvPr>
          <p:cNvSpPr>
            <a:spLocks noChangeArrowheads="1"/>
          </p:cNvSpPr>
          <p:nvPr/>
        </p:nvSpPr>
        <p:spPr bwMode="auto">
          <a:xfrm>
            <a:off x="1165226"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10" name="Rectangle 2115">
            <a:extLst>
              <a:ext uri="{FF2B5EF4-FFF2-40B4-BE49-F238E27FC236}">
                <a16:creationId xmlns:a16="http://schemas.microsoft.com/office/drawing/2014/main" id="{3E764E22-9C5B-17A1-11E1-D3721C0D7E9D}"/>
              </a:ext>
            </a:extLst>
          </p:cNvPr>
          <p:cNvSpPr>
            <a:spLocks noChangeArrowheads="1"/>
          </p:cNvSpPr>
          <p:nvPr/>
        </p:nvSpPr>
        <p:spPr bwMode="auto">
          <a:xfrm>
            <a:off x="1204913" y="2981326"/>
            <a:ext cx="1460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lin</a:t>
            </a:r>
            <a:endParaRPr kumimoji="0" lang="en-US" altLang="en-US" sz="1800" b="0" i="0" u="none" strike="noStrike" cap="none" normalizeH="0" baseline="0">
              <a:ln>
                <a:noFill/>
              </a:ln>
              <a:effectLst/>
            </a:endParaRPr>
          </a:p>
        </p:txBody>
      </p:sp>
      <p:sp>
        <p:nvSpPr>
          <p:cNvPr id="111" name="Rectangle 2116">
            <a:extLst>
              <a:ext uri="{FF2B5EF4-FFF2-40B4-BE49-F238E27FC236}">
                <a16:creationId xmlns:a16="http://schemas.microsoft.com/office/drawing/2014/main" id="{E340D68C-5371-069C-6DF6-9C8F8EF1E515}"/>
              </a:ext>
            </a:extLst>
          </p:cNvPr>
          <p:cNvSpPr>
            <a:spLocks noChangeArrowheads="1"/>
          </p:cNvSpPr>
          <p:nvPr/>
        </p:nvSpPr>
        <p:spPr bwMode="auto">
          <a:xfrm>
            <a:off x="1350963"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112" name="Rectangle 2117">
            <a:extLst>
              <a:ext uri="{FF2B5EF4-FFF2-40B4-BE49-F238E27FC236}">
                <a16:creationId xmlns:a16="http://schemas.microsoft.com/office/drawing/2014/main" id="{C6EC9863-0FAE-D00A-D96F-14BB9C3C7A70}"/>
              </a:ext>
            </a:extLst>
          </p:cNvPr>
          <p:cNvSpPr>
            <a:spLocks noChangeArrowheads="1"/>
          </p:cNvSpPr>
          <p:nvPr/>
        </p:nvSpPr>
        <p:spPr bwMode="auto">
          <a:xfrm>
            <a:off x="1431926" y="2981326"/>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13" name="Rectangle 2118">
            <a:extLst>
              <a:ext uri="{FF2B5EF4-FFF2-40B4-BE49-F238E27FC236}">
                <a16:creationId xmlns:a16="http://schemas.microsoft.com/office/drawing/2014/main" id="{AB4A6AAE-FB21-97AA-E957-734D2B6BD1A3}"/>
              </a:ext>
            </a:extLst>
          </p:cNvPr>
          <p:cNvSpPr>
            <a:spLocks noChangeArrowheads="1"/>
          </p:cNvSpPr>
          <p:nvPr/>
        </p:nvSpPr>
        <p:spPr bwMode="auto">
          <a:xfrm>
            <a:off x="1504951"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14" name="Rectangle 2119">
            <a:extLst>
              <a:ext uri="{FF2B5EF4-FFF2-40B4-BE49-F238E27FC236}">
                <a16:creationId xmlns:a16="http://schemas.microsoft.com/office/drawing/2014/main" id="{04FE19F7-34C6-5A4E-901D-1BF41B9845B4}"/>
              </a:ext>
            </a:extLst>
          </p:cNvPr>
          <p:cNvSpPr>
            <a:spLocks noChangeArrowheads="1"/>
          </p:cNvSpPr>
          <p:nvPr/>
        </p:nvSpPr>
        <p:spPr bwMode="auto">
          <a:xfrm>
            <a:off x="1544638"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115" name="Rectangle 2120">
            <a:extLst>
              <a:ext uri="{FF2B5EF4-FFF2-40B4-BE49-F238E27FC236}">
                <a16:creationId xmlns:a16="http://schemas.microsoft.com/office/drawing/2014/main" id="{C1FD50BE-474C-87E8-1958-A23C6967966F}"/>
              </a:ext>
            </a:extLst>
          </p:cNvPr>
          <p:cNvSpPr>
            <a:spLocks noChangeArrowheads="1"/>
          </p:cNvSpPr>
          <p:nvPr/>
        </p:nvSpPr>
        <p:spPr bwMode="auto">
          <a:xfrm>
            <a:off x="1625601"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116" name="Rectangle 2121">
            <a:extLst>
              <a:ext uri="{FF2B5EF4-FFF2-40B4-BE49-F238E27FC236}">
                <a16:creationId xmlns:a16="http://schemas.microsoft.com/office/drawing/2014/main" id="{3A353097-7427-8D04-872E-FF927FDD3919}"/>
              </a:ext>
            </a:extLst>
          </p:cNvPr>
          <p:cNvSpPr>
            <a:spLocks noChangeArrowheads="1"/>
          </p:cNvSpPr>
          <p:nvPr/>
        </p:nvSpPr>
        <p:spPr bwMode="auto">
          <a:xfrm>
            <a:off x="1665288"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17" name="Rectangle 2122">
            <a:extLst>
              <a:ext uri="{FF2B5EF4-FFF2-40B4-BE49-F238E27FC236}">
                <a16:creationId xmlns:a16="http://schemas.microsoft.com/office/drawing/2014/main" id="{7D025E96-7EE8-7015-0757-927C297BDF23}"/>
              </a:ext>
            </a:extLst>
          </p:cNvPr>
          <p:cNvSpPr>
            <a:spLocks noChangeArrowheads="1"/>
          </p:cNvSpPr>
          <p:nvPr/>
        </p:nvSpPr>
        <p:spPr bwMode="auto">
          <a:xfrm>
            <a:off x="1704976"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118" name="Rectangle 2123">
            <a:extLst>
              <a:ext uri="{FF2B5EF4-FFF2-40B4-BE49-F238E27FC236}">
                <a16:creationId xmlns:a16="http://schemas.microsoft.com/office/drawing/2014/main" id="{B2671C90-F4E1-32AA-E286-BA461683AEEB}"/>
              </a:ext>
            </a:extLst>
          </p:cNvPr>
          <p:cNvSpPr>
            <a:spLocks noChangeArrowheads="1"/>
          </p:cNvSpPr>
          <p:nvPr/>
        </p:nvSpPr>
        <p:spPr bwMode="auto">
          <a:xfrm>
            <a:off x="1785938" y="2981326"/>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119" name="Rectangle 2124">
            <a:extLst>
              <a:ext uri="{FF2B5EF4-FFF2-40B4-BE49-F238E27FC236}">
                <a16:creationId xmlns:a16="http://schemas.microsoft.com/office/drawing/2014/main" id="{6B87412C-38AE-E348-33B8-2AADD5DA4C35}"/>
              </a:ext>
            </a:extLst>
          </p:cNvPr>
          <p:cNvSpPr>
            <a:spLocks noChangeArrowheads="1"/>
          </p:cNvSpPr>
          <p:nvPr/>
        </p:nvSpPr>
        <p:spPr bwMode="auto">
          <a:xfrm>
            <a:off x="1835151" y="2981326"/>
            <a:ext cx="114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io</a:t>
            </a:r>
            <a:endParaRPr kumimoji="0" lang="en-US" altLang="en-US" sz="1800" b="0" i="0" u="none" strike="noStrike" cap="none" normalizeH="0" baseline="0">
              <a:ln>
                <a:noFill/>
              </a:ln>
              <a:effectLst/>
            </a:endParaRPr>
          </a:p>
        </p:txBody>
      </p:sp>
      <p:sp>
        <p:nvSpPr>
          <p:cNvPr id="120" name="Rectangle 2125">
            <a:extLst>
              <a:ext uri="{FF2B5EF4-FFF2-40B4-BE49-F238E27FC236}">
                <a16:creationId xmlns:a16="http://schemas.microsoft.com/office/drawing/2014/main" id="{B11A3A1E-9125-2764-14D5-DF9680BAF81D}"/>
              </a:ext>
            </a:extLst>
          </p:cNvPr>
          <p:cNvSpPr>
            <a:spLocks noChangeArrowheads="1"/>
          </p:cNvSpPr>
          <p:nvPr/>
        </p:nvSpPr>
        <p:spPr bwMode="auto">
          <a:xfrm>
            <a:off x="1947863" y="2981326"/>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121" name="Rectangle 2126">
            <a:extLst>
              <a:ext uri="{FF2B5EF4-FFF2-40B4-BE49-F238E27FC236}">
                <a16:creationId xmlns:a16="http://schemas.microsoft.com/office/drawing/2014/main" id="{9BDF6049-829B-28BF-5B95-F85FDDD5C1CB}"/>
              </a:ext>
            </a:extLst>
          </p:cNvPr>
          <p:cNvSpPr>
            <a:spLocks noChangeArrowheads="1"/>
          </p:cNvSpPr>
          <p:nvPr/>
        </p:nvSpPr>
        <p:spPr bwMode="auto">
          <a:xfrm>
            <a:off x="1997076"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22" name="Rectangle 2127">
            <a:extLst>
              <a:ext uri="{FF2B5EF4-FFF2-40B4-BE49-F238E27FC236}">
                <a16:creationId xmlns:a16="http://schemas.microsoft.com/office/drawing/2014/main" id="{D3C2F530-8C11-44FC-36F0-74645871ACE8}"/>
              </a:ext>
            </a:extLst>
          </p:cNvPr>
          <p:cNvSpPr>
            <a:spLocks noChangeArrowheads="1"/>
          </p:cNvSpPr>
          <p:nvPr/>
        </p:nvSpPr>
        <p:spPr bwMode="auto">
          <a:xfrm>
            <a:off x="2036763" y="29813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123" name="Rectangle 2128">
            <a:extLst>
              <a:ext uri="{FF2B5EF4-FFF2-40B4-BE49-F238E27FC236}">
                <a16:creationId xmlns:a16="http://schemas.microsoft.com/office/drawing/2014/main" id="{C62CA3D5-E0C9-9031-B8A2-0F5A1BE3A580}"/>
              </a:ext>
            </a:extLst>
          </p:cNvPr>
          <p:cNvSpPr>
            <a:spLocks noChangeArrowheads="1"/>
          </p:cNvSpPr>
          <p:nvPr/>
        </p:nvSpPr>
        <p:spPr bwMode="auto">
          <a:xfrm>
            <a:off x="2135188" y="2981326"/>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124" name="Rectangle 2129">
            <a:extLst>
              <a:ext uri="{FF2B5EF4-FFF2-40B4-BE49-F238E27FC236}">
                <a16:creationId xmlns:a16="http://schemas.microsoft.com/office/drawing/2014/main" id="{776CE781-8461-1929-2521-C265292C7436}"/>
              </a:ext>
            </a:extLst>
          </p:cNvPr>
          <p:cNvSpPr>
            <a:spLocks noChangeArrowheads="1"/>
          </p:cNvSpPr>
          <p:nvPr/>
        </p:nvSpPr>
        <p:spPr bwMode="auto">
          <a:xfrm>
            <a:off x="2222501"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25" name="Rectangle 2130">
            <a:extLst>
              <a:ext uri="{FF2B5EF4-FFF2-40B4-BE49-F238E27FC236}">
                <a16:creationId xmlns:a16="http://schemas.microsoft.com/office/drawing/2014/main" id="{94F1AF2E-2CF0-CD52-3F41-B0D542C4E7A1}"/>
              </a:ext>
            </a:extLst>
          </p:cNvPr>
          <p:cNvSpPr>
            <a:spLocks noChangeArrowheads="1"/>
          </p:cNvSpPr>
          <p:nvPr/>
        </p:nvSpPr>
        <p:spPr bwMode="auto">
          <a:xfrm>
            <a:off x="2263776"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126" name="Rectangle 2131">
            <a:extLst>
              <a:ext uri="{FF2B5EF4-FFF2-40B4-BE49-F238E27FC236}">
                <a16:creationId xmlns:a16="http://schemas.microsoft.com/office/drawing/2014/main" id="{E14C19B8-7068-DC7C-9C18-28B0EF960B9A}"/>
              </a:ext>
            </a:extLst>
          </p:cNvPr>
          <p:cNvSpPr>
            <a:spLocks noChangeArrowheads="1"/>
          </p:cNvSpPr>
          <p:nvPr/>
        </p:nvSpPr>
        <p:spPr bwMode="auto">
          <a:xfrm>
            <a:off x="2303463" y="29813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127" name="Rectangle 2132">
            <a:extLst>
              <a:ext uri="{FF2B5EF4-FFF2-40B4-BE49-F238E27FC236}">
                <a16:creationId xmlns:a16="http://schemas.microsoft.com/office/drawing/2014/main" id="{81CDD19C-52E4-4EEF-E31E-189C48F8A3B0}"/>
              </a:ext>
            </a:extLst>
          </p:cNvPr>
          <p:cNvSpPr>
            <a:spLocks noChangeArrowheads="1"/>
          </p:cNvSpPr>
          <p:nvPr/>
        </p:nvSpPr>
        <p:spPr bwMode="auto">
          <a:xfrm>
            <a:off x="2384426" y="2981326"/>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128" name="Rectangle 2133">
            <a:extLst>
              <a:ext uri="{FF2B5EF4-FFF2-40B4-BE49-F238E27FC236}">
                <a16:creationId xmlns:a16="http://schemas.microsoft.com/office/drawing/2014/main" id="{236C817B-3F83-5EED-D2AB-21BCBB7D80A3}"/>
              </a:ext>
            </a:extLst>
          </p:cNvPr>
          <p:cNvSpPr>
            <a:spLocks noChangeArrowheads="1"/>
          </p:cNvSpPr>
          <p:nvPr/>
        </p:nvSpPr>
        <p:spPr bwMode="auto">
          <a:xfrm>
            <a:off x="2433638" y="29813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29" name="Rectangle 2134">
            <a:extLst>
              <a:ext uri="{FF2B5EF4-FFF2-40B4-BE49-F238E27FC236}">
                <a16:creationId xmlns:a16="http://schemas.microsoft.com/office/drawing/2014/main" id="{C8DBB91C-3637-7D03-0945-4E44CF97421B}"/>
              </a:ext>
            </a:extLst>
          </p:cNvPr>
          <p:cNvSpPr>
            <a:spLocks noChangeArrowheads="1"/>
          </p:cNvSpPr>
          <p:nvPr/>
        </p:nvSpPr>
        <p:spPr bwMode="auto">
          <a:xfrm>
            <a:off x="2473326" y="29813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130" name="Rectangle 2135">
            <a:extLst>
              <a:ext uri="{FF2B5EF4-FFF2-40B4-BE49-F238E27FC236}">
                <a16:creationId xmlns:a16="http://schemas.microsoft.com/office/drawing/2014/main" id="{32EDFAAE-262A-E818-CD8C-E38F928C2923}"/>
              </a:ext>
            </a:extLst>
          </p:cNvPr>
          <p:cNvSpPr>
            <a:spLocks noChangeArrowheads="1"/>
          </p:cNvSpPr>
          <p:nvPr/>
        </p:nvSpPr>
        <p:spPr bwMode="auto">
          <a:xfrm>
            <a:off x="2570163" y="29813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131" name="Rectangle 2136">
            <a:extLst>
              <a:ext uri="{FF2B5EF4-FFF2-40B4-BE49-F238E27FC236}">
                <a16:creationId xmlns:a16="http://schemas.microsoft.com/office/drawing/2014/main" id="{BCA3DB1A-3966-9B48-BB64-0D68D33C32D5}"/>
              </a:ext>
            </a:extLst>
          </p:cNvPr>
          <p:cNvSpPr>
            <a:spLocks noChangeArrowheads="1"/>
          </p:cNvSpPr>
          <p:nvPr/>
        </p:nvSpPr>
        <p:spPr bwMode="auto">
          <a:xfrm>
            <a:off x="2668588" y="2981326"/>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132" name="Rectangle 2137">
            <a:extLst>
              <a:ext uri="{FF2B5EF4-FFF2-40B4-BE49-F238E27FC236}">
                <a16:creationId xmlns:a16="http://schemas.microsoft.com/office/drawing/2014/main" id="{85B4A9BD-CD0B-B1CC-1A28-FA18E35559AC}"/>
              </a:ext>
            </a:extLst>
          </p:cNvPr>
          <p:cNvSpPr>
            <a:spLocks noChangeArrowheads="1"/>
          </p:cNvSpPr>
          <p:nvPr/>
        </p:nvSpPr>
        <p:spPr bwMode="auto">
          <a:xfrm>
            <a:off x="876301" y="3273426"/>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133" name="Rectangle 2138">
            <a:extLst>
              <a:ext uri="{FF2B5EF4-FFF2-40B4-BE49-F238E27FC236}">
                <a16:creationId xmlns:a16="http://schemas.microsoft.com/office/drawing/2014/main" id="{8B858F97-BB99-C0A0-159A-EAFB420D940E}"/>
              </a:ext>
            </a:extLst>
          </p:cNvPr>
          <p:cNvSpPr>
            <a:spLocks noChangeArrowheads="1"/>
          </p:cNvSpPr>
          <p:nvPr/>
        </p:nvSpPr>
        <p:spPr bwMode="auto">
          <a:xfrm>
            <a:off x="985838" y="3265488"/>
            <a:ext cx="2047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Me</a:t>
            </a:r>
            <a:endParaRPr kumimoji="0" lang="en-US" altLang="en-US" sz="1800" b="0" i="0" u="none" strike="noStrike" cap="none" normalizeH="0" baseline="0">
              <a:ln>
                <a:noFill/>
              </a:ln>
              <a:effectLst/>
            </a:endParaRPr>
          </a:p>
        </p:txBody>
      </p:sp>
      <p:sp>
        <p:nvSpPr>
          <p:cNvPr id="134" name="Rectangle 2139">
            <a:extLst>
              <a:ext uri="{FF2B5EF4-FFF2-40B4-BE49-F238E27FC236}">
                <a16:creationId xmlns:a16="http://schemas.microsoft.com/office/drawing/2014/main" id="{867B4663-46D1-0475-7A52-1AB3979E400B}"/>
              </a:ext>
            </a:extLst>
          </p:cNvPr>
          <p:cNvSpPr>
            <a:spLocks noChangeArrowheads="1"/>
          </p:cNvSpPr>
          <p:nvPr/>
        </p:nvSpPr>
        <p:spPr bwMode="auto">
          <a:xfrm>
            <a:off x="1189038"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135" name="Rectangle 2140">
            <a:extLst>
              <a:ext uri="{FF2B5EF4-FFF2-40B4-BE49-F238E27FC236}">
                <a16:creationId xmlns:a16="http://schemas.microsoft.com/office/drawing/2014/main" id="{859AB6FB-436A-DF28-29E0-8587080DFFE6}"/>
              </a:ext>
            </a:extLst>
          </p:cNvPr>
          <p:cNvSpPr>
            <a:spLocks noChangeArrowheads="1"/>
          </p:cNvSpPr>
          <p:nvPr/>
        </p:nvSpPr>
        <p:spPr bwMode="auto">
          <a:xfrm>
            <a:off x="1270001" y="326548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36" name="Rectangle 2141">
            <a:extLst>
              <a:ext uri="{FF2B5EF4-FFF2-40B4-BE49-F238E27FC236}">
                <a16:creationId xmlns:a16="http://schemas.microsoft.com/office/drawing/2014/main" id="{81C83C55-2C22-DA78-F13E-2074C02AA7BC}"/>
              </a:ext>
            </a:extLst>
          </p:cNvPr>
          <p:cNvSpPr>
            <a:spLocks noChangeArrowheads="1"/>
          </p:cNvSpPr>
          <p:nvPr/>
        </p:nvSpPr>
        <p:spPr bwMode="auto">
          <a:xfrm>
            <a:off x="1343026"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137" name="Rectangle 2142">
            <a:extLst>
              <a:ext uri="{FF2B5EF4-FFF2-40B4-BE49-F238E27FC236}">
                <a16:creationId xmlns:a16="http://schemas.microsoft.com/office/drawing/2014/main" id="{DF4F83AC-5304-A1D6-E637-43A1D9B30FEB}"/>
              </a:ext>
            </a:extLst>
          </p:cNvPr>
          <p:cNvSpPr>
            <a:spLocks noChangeArrowheads="1"/>
          </p:cNvSpPr>
          <p:nvPr/>
        </p:nvSpPr>
        <p:spPr bwMode="auto">
          <a:xfrm>
            <a:off x="1423988" y="326548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138" name="Rectangle 2143">
            <a:extLst>
              <a:ext uri="{FF2B5EF4-FFF2-40B4-BE49-F238E27FC236}">
                <a16:creationId xmlns:a16="http://schemas.microsoft.com/office/drawing/2014/main" id="{E4EA8133-35C3-C7A5-395D-64D6994DB55A}"/>
              </a:ext>
            </a:extLst>
          </p:cNvPr>
          <p:cNvSpPr>
            <a:spLocks noChangeArrowheads="1"/>
          </p:cNvSpPr>
          <p:nvPr/>
        </p:nvSpPr>
        <p:spPr bwMode="auto">
          <a:xfrm>
            <a:off x="147320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139" name="Rectangle 2144">
            <a:extLst>
              <a:ext uri="{FF2B5EF4-FFF2-40B4-BE49-F238E27FC236}">
                <a16:creationId xmlns:a16="http://schemas.microsoft.com/office/drawing/2014/main" id="{03762CE8-4C14-8671-3715-9FB399B995A4}"/>
              </a:ext>
            </a:extLst>
          </p:cNvPr>
          <p:cNvSpPr>
            <a:spLocks noChangeArrowheads="1"/>
          </p:cNvSpPr>
          <p:nvPr/>
        </p:nvSpPr>
        <p:spPr bwMode="auto">
          <a:xfrm>
            <a:off x="1552576"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140" name="Rectangle 2145">
            <a:extLst>
              <a:ext uri="{FF2B5EF4-FFF2-40B4-BE49-F238E27FC236}">
                <a16:creationId xmlns:a16="http://schemas.microsoft.com/office/drawing/2014/main" id="{40BF668D-5633-8AFC-1609-8342F69D527C}"/>
              </a:ext>
            </a:extLst>
          </p:cNvPr>
          <p:cNvSpPr>
            <a:spLocks noChangeArrowheads="1"/>
          </p:cNvSpPr>
          <p:nvPr/>
        </p:nvSpPr>
        <p:spPr bwMode="auto">
          <a:xfrm>
            <a:off x="1635126" y="32654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141" name="Rectangle 2146">
            <a:extLst>
              <a:ext uri="{FF2B5EF4-FFF2-40B4-BE49-F238E27FC236}">
                <a16:creationId xmlns:a16="http://schemas.microsoft.com/office/drawing/2014/main" id="{45F0AFF2-4618-AE4C-8250-E6E4BA84B6CF}"/>
              </a:ext>
            </a:extLst>
          </p:cNvPr>
          <p:cNvSpPr>
            <a:spLocks noChangeArrowheads="1"/>
          </p:cNvSpPr>
          <p:nvPr/>
        </p:nvSpPr>
        <p:spPr bwMode="auto">
          <a:xfrm>
            <a:off x="1666876"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142" name="Rectangle 2147">
            <a:extLst>
              <a:ext uri="{FF2B5EF4-FFF2-40B4-BE49-F238E27FC236}">
                <a16:creationId xmlns:a16="http://schemas.microsoft.com/office/drawing/2014/main" id="{7918901C-CE8E-106A-9971-9988DB8D775F}"/>
              </a:ext>
            </a:extLst>
          </p:cNvPr>
          <p:cNvSpPr>
            <a:spLocks noChangeArrowheads="1"/>
          </p:cNvSpPr>
          <p:nvPr/>
        </p:nvSpPr>
        <p:spPr bwMode="auto">
          <a:xfrm>
            <a:off x="1747838" y="32654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43" name="Rectangle 2148">
            <a:extLst>
              <a:ext uri="{FF2B5EF4-FFF2-40B4-BE49-F238E27FC236}">
                <a16:creationId xmlns:a16="http://schemas.microsoft.com/office/drawing/2014/main" id="{7907329B-785F-3C0D-DEE5-556C1CD331FE}"/>
              </a:ext>
            </a:extLst>
          </p:cNvPr>
          <p:cNvSpPr>
            <a:spLocks noChangeArrowheads="1"/>
          </p:cNvSpPr>
          <p:nvPr/>
        </p:nvSpPr>
        <p:spPr bwMode="auto">
          <a:xfrm>
            <a:off x="1787526"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144" name="Rectangle 2149">
            <a:extLst>
              <a:ext uri="{FF2B5EF4-FFF2-40B4-BE49-F238E27FC236}">
                <a16:creationId xmlns:a16="http://schemas.microsoft.com/office/drawing/2014/main" id="{8300BFC6-24AC-77B2-66C2-6DED761358E1}"/>
              </a:ext>
            </a:extLst>
          </p:cNvPr>
          <p:cNvSpPr>
            <a:spLocks noChangeArrowheads="1"/>
          </p:cNvSpPr>
          <p:nvPr/>
        </p:nvSpPr>
        <p:spPr bwMode="auto">
          <a:xfrm>
            <a:off x="1870076" y="32654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145" name="Rectangle 2150">
            <a:extLst>
              <a:ext uri="{FF2B5EF4-FFF2-40B4-BE49-F238E27FC236}">
                <a16:creationId xmlns:a16="http://schemas.microsoft.com/office/drawing/2014/main" id="{D51F849D-BEA6-93FD-18B8-E053437620AB}"/>
              </a:ext>
            </a:extLst>
          </p:cNvPr>
          <p:cNvSpPr>
            <a:spLocks noChangeArrowheads="1"/>
          </p:cNvSpPr>
          <p:nvPr/>
        </p:nvSpPr>
        <p:spPr bwMode="auto">
          <a:xfrm>
            <a:off x="1901826" y="326548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46" name="Rectangle 2151">
            <a:extLst>
              <a:ext uri="{FF2B5EF4-FFF2-40B4-BE49-F238E27FC236}">
                <a16:creationId xmlns:a16="http://schemas.microsoft.com/office/drawing/2014/main" id="{902379AA-7F58-4EF4-56E4-64E6F03A86F2}"/>
              </a:ext>
            </a:extLst>
          </p:cNvPr>
          <p:cNvSpPr>
            <a:spLocks noChangeArrowheads="1"/>
          </p:cNvSpPr>
          <p:nvPr/>
        </p:nvSpPr>
        <p:spPr bwMode="auto">
          <a:xfrm>
            <a:off x="197485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147" name="Rectangle 2152">
            <a:extLst>
              <a:ext uri="{FF2B5EF4-FFF2-40B4-BE49-F238E27FC236}">
                <a16:creationId xmlns:a16="http://schemas.microsoft.com/office/drawing/2014/main" id="{A161F8F6-77E4-3E09-0696-6538EC6A66FC}"/>
              </a:ext>
            </a:extLst>
          </p:cNvPr>
          <p:cNvSpPr>
            <a:spLocks noChangeArrowheads="1"/>
          </p:cNvSpPr>
          <p:nvPr/>
        </p:nvSpPr>
        <p:spPr bwMode="auto">
          <a:xfrm>
            <a:off x="2055813"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148" name="Rectangle 2153">
            <a:extLst>
              <a:ext uri="{FF2B5EF4-FFF2-40B4-BE49-F238E27FC236}">
                <a16:creationId xmlns:a16="http://schemas.microsoft.com/office/drawing/2014/main" id="{6FECD034-57DC-144E-8CB6-28B8CF03CF75}"/>
              </a:ext>
            </a:extLst>
          </p:cNvPr>
          <p:cNvSpPr>
            <a:spLocks noChangeArrowheads="1"/>
          </p:cNvSpPr>
          <p:nvPr/>
        </p:nvSpPr>
        <p:spPr bwMode="auto">
          <a:xfrm>
            <a:off x="2136776" y="326548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49" name="Rectangle 2154">
            <a:extLst>
              <a:ext uri="{FF2B5EF4-FFF2-40B4-BE49-F238E27FC236}">
                <a16:creationId xmlns:a16="http://schemas.microsoft.com/office/drawing/2014/main" id="{ABCCED92-7DD8-B2B7-13F3-83A7EC28FE8E}"/>
              </a:ext>
            </a:extLst>
          </p:cNvPr>
          <p:cNvSpPr>
            <a:spLocks noChangeArrowheads="1"/>
          </p:cNvSpPr>
          <p:nvPr/>
        </p:nvSpPr>
        <p:spPr bwMode="auto">
          <a:xfrm>
            <a:off x="220980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150" name="Rectangle 2155">
            <a:extLst>
              <a:ext uri="{FF2B5EF4-FFF2-40B4-BE49-F238E27FC236}">
                <a16:creationId xmlns:a16="http://schemas.microsoft.com/office/drawing/2014/main" id="{0864B370-C0F4-AAFF-87AC-3BC3CC03975B}"/>
              </a:ext>
            </a:extLst>
          </p:cNvPr>
          <p:cNvSpPr>
            <a:spLocks noChangeArrowheads="1"/>
          </p:cNvSpPr>
          <p:nvPr/>
        </p:nvSpPr>
        <p:spPr bwMode="auto">
          <a:xfrm>
            <a:off x="2290763" y="32654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151" name="Rectangle 2156">
            <a:extLst>
              <a:ext uri="{FF2B5EF4-FFF2-40B4-BE49-F238E27FC236}">
                <a16:creationId xmlns:a16="http://schemas.microsoft.com/office/drawing/2014/main" id="{39D978D8-81CA-627C-0ED2-B2F28D91A722}"/>
              </a:ext>
            </a:extLst>
          </p:cNvPr>
          <p:cNvSpPr>
            <a:spLocks noChangeArrowheads="1"/>
          </p:cNvSpPr>
          <p:nvPr/>
        </p:nvSpPr>
        <p:spPr bwMode="auto">
          <a:xfrm>
            <a:off x="2370138" y="3265488"/>
            <a:ext cx="2032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RE</a:t>
            </a:r>
            <a:endParaRPr kumimoji="0" lang="en-US" altLang="en-US" sz="1800" b="0" i="0" u="none" strike="noStrike" cap="none" normalizeH="0" baseline="0">
              <a:ln>
                <a:noFill/>
              </a:ln>
              <a:effectLst/>
            </a:endParaRPr>
          </a:p>
        </p:txBody>
      </p:sp>
      <p:sp>
        <p:nvSpPr>
          <p:cNvPr id="152" name="Rectangle 2157">
            <a:extLst>
              <a:ext uri="{FF2B5EF4-FFF2-40B4-BE49-F238E27FC236}">
                <a16:creationId xmlns:a16="http://schemas.microsoft.com/office/drawing/2014/main" id="{CF724F9D-5924-B4EA-A131-DF5D41260381}"/>
              </a:ext>
            </a:extLst>
          </p:cNvPr>
          <p:cNvSpPr>
            <a:spLocks noChangeArrowheads="1"/>
          </p:cNvSpPr>
          <p:nvPr/>
        </p:nvSpPr>
        <p:spPr bwMode="auto">
          <a:xfrm>
            <a:off x="2571751" y="3265488"/>
            <a:ext cx="1476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CI</a:t>
            </a:r>
            <a:endParaRPr kumimoji="0" lang="en-US" altLang="en-US" sz="1800" b="0" i="0" u="none" strike="noStrike" cap="none" normalizeH="0" baseline="0">
              <a:ln>
                <a:noFill/>
              </a:ln>
              <a:effectLst/>
            </a:endParaRPr>
          </a:p>
        </p:txBody>
      </p:sp>
      <p:sp>
        <p:nvSpPr>
          <p:cNvPr id="153" name="Rectangle 2158">
            <a:extLst>
              <a:ext uri="{FF2B5EF4-FFF2-40B4-BE49-F238E27FC236}">
                <a16:creationId xmlns:a16="http://schemas.microsoft.com/office/drawing/2014/main" id="{ED369A3F-280F-BD87-D99D-6991B3407BBA}"/>
              </a:ext>
            </a:extLst>
          </p:cNvPr>
          <p:cNvSpPr>
            <a:spLocks noChangeArrowheads="1"/>
          </p:cNvSpPr>
          <p:nvPr/>
        </p:nvSpPr>
        <p:spPr bwMode="auto">
          <a:xfrm>
            <a:off x="2717801" y="3265488"/>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54" name="Rectangle 2159">
            <a:extLst>
              <a:ext uri="{FF2B5EF4-FFF2-40B4-BE49-F238E27FC236}">
                <a16:creationId xmlns:a16="http://schemas.microsoft.com/office/drawing/2014/main" id="{2172AA6B-BB03-9AE5-8465-3305E11E3117}"/>
              </a:ext>
            </a:extLst>
          </p:cNvPr>
          <p:cNvSpPr>
            <a:spLocks noChangeArrowheads="1"/>
          </p:cNvSpPr>
          <p:nvPr/>
        </p:nvSpPr>
        <p:spPr bwMode="auto">
          <a:xfrm>
            <a:off x="2814638" y="3265488"/>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155" name="Rectangle 2160">
            <a:extLst>
              <a:ext uri="{FF2B5EF4-FFF2-40B4-BE49-F238E27FC236}">
                <a16:creationId xmlns:a16="http://schemas.microsoft.com/office/drawing/2014/main" id="{05EC6A97-41C5-A17E-83E6-41AD28C12F2B}"/>
              </a:ext>
            </a:extLst>
          </p:cNvPr>
          <p:cNvSpPr>
            <a:spLocks noChangeArrowheads="1"/>
          </p:cNvSpPr>
          <p:nvPr/>
        </p:nvSpPr>
        <p:spPr bwMode="auto">
          <a:xfrm>
            <a:off x="2903538" y="32654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56" name="Rectangle 2161">
            <a:extLst>
              <a:ext uri="{FF2B5EF4-FFF2-40B4-BE49-F238E27FC236}">
                <a16:creationId xmlns:a16="http://schemas.microsoft.com/office/drawing/2014/main" id="{15A1A7AF-3943-35EC-191E-F07D12AE5473}"/>
              </a:ext>
            </a:extLst>
          </p:cNvPr>
          <p:cNvSpPr>
            <a:spLocks noChangeArrowheads="1"/>
          </p:cNvSpPr>
          <p:nvPr/>
        </p:nvSpPr>
        <p:spPr bwMode="auto">
          <a:xfrm>
            <a:off x="2943226" y="326548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157" name="Rectangle 2162">
            <a:extLst>
              <a:ext uri="{FF2B5EF4-FFF2-40B4-BE49-F238E27FC236}">
                <a16:creationId xmlns:a16="http://schemas.microsoft.com/office/drawing/2014/main" id="{3ABE282A-FA03-52C7-AEBA-02FF8C1010CB}"/>
              </a:ext>
            </a:extLst>
          </p:cNvPr>
          <p:cNvSpPr>
            <a:spLocks noChangeArrowheads="1"/>
          </p:cNvSpPr>
          <p:nvPr/>
        </p:nvSpPr>
        <p:spPr bwMode="auto">
          <a:xfrm>
            <a:off x="301625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158" name="Rectangle 2163">
            <a:extLst>
              <a:ext uri="{FF2B5EF4-FFF2-40B4-BE49-F238E27FC236}">
                <a16:creationId xmlns:a16="http://schemas.microsoft.com/office/drawing/2014/main" id="{B495F7F1-192A-EA71-65A5-7BBF62B74F19}"/>
              </a:ext>
            </a:extLst>
          </p:cNvPr>
          <p:cNvSpPr>
            <a:spLocks noChangeArrowheads="1"/>
          </p:cNvSpPr>
          <p:nvPr/>
        </p:nvSpPr>
        <p:spPr bwMode="auto">
          <a:xfrm>
            <a:off x="3097213" y="32654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159" name="Rectangle 2164">
            <a:extLst>
              <a:ext uri="{FF2B5EF4-FFF2-40B4-BE49-F238E27FC236}">
                <a16:creationId xmlns:a16="http://schemas.microsoft.com/office/drawing/2014/main" id="{67BDDB14-8427-0573-10CB-5F24965B3FC9}"/>
              </a:ext>
            </a:extLst>
          </p:cNvPr>
          <p:cNvSpPr>
            <a:spLocks noChangeArrowheads="1"/>
          </p:cNvSpPr>
          <p:nvPr/>
        </p:nvSpPr>
        <p:spPr bwMode="auto">
          <a:xfrm>
            <a:off x="3136901" y="32654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160" name="Rectangle 2165">
            <a:extLst>
              <a:ext uri="{FF2B5EF4-FFF2-40B4-BE49-F238E27FC236}">
                <a16:creationId xmlns:a16="http://schemas.microsoft.com/office/drawing/2014/main" id="{052A993A-E460-2EE6-03E9-04AFB5FA1EA3}"/>
              </a:ext>
            </a:extLst>
          </p:cNvPr>
          <p:cNvSpPr>
            <a:spLocks noChangeArrowheads="1"/>
          </p:cNvSpPr>
          <p:nvPr/>
        </p:nvSpPr>
        <p:spPr bwMode="auto">
          <a:xfrm>
            <a:off x="876301" y="3556001"/>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161" name="Rectangle 2166">
            <a:extLst>
              <a:ext uri="{FF2B5EF4-FFF2-40B4-BE49-F238E27FC236}">
                <a16:creationId xmlns:a16="http://schemas.microsoft.com/office/drawing/2014/main" id="{31267C23-6C9A-AD6F-D753-388269AD5F65}"/>
              </a:ext>
            </a:extLst>
          </p:cNvPr>
          <p:cNvSpPr>
            <a:spLocks noChangeArrowheads="1"/>
          </p:cNvSpPr>
          <p:nvPr/>
        </p:nvSpPr>
        <p:spPr bwMode="auto">
          <a:xfrm>
            <a:off x="985838" y="3548063"/>
            <a:ext cx="1714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Sc</a:t>
            </a:r>
            <a:endParaRPr kumimoji="0" lang="en-US" altLang="en-US" sz="1800" b="0" i="0" u="none" strike="noStrike" cap="none" normalizeH="0" baseline="0">
              <a:ln>
                <a:noFill/>
              </a:ln>
              <a:effectLst/>
            </a:endParaRPr>
          </a:p>
        </p:txBody>
      </p:sp>
      <p:sp>
        <p:nvSpPr>
          <p:cNvPr id="162" name="Rectangle 2167">
            <a:extLst>
              <a:ext uri="{FF2B5EF4-FFF2-40B4-BE49-F238E27FC236}">
                <a16:creationId xmlns:a16="http://schemas.microsoft.com/office/drawing/2014/main" id="{E2D8D48D-D8A2-36DF-A6EE-F331D035F291}"/>
              </a:ext>
            </a:extLst>
          </p:cNvPr>
          <p:cNvSpPr>
            <a:spLocks noChangeArrowheads="1"/>
          </p:cNvSpPr>
          <p:nvPr/>
        </p:nvSpPr>
        <p:spPr bwMode="auto">
          <a:xfrm>
            <a:off x="1155701" y="35480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163" name="Rectangle 2168">
            <a:extLst>
              <a:ext uri="{FF2B5EF4-FFF2-40B4-BE49-F238E27FC236}">
                <a16:creationId xmlns:a16="http://schemas.microsoft.com/office/drawing/2014/main" id="{F8C94D57-C5FA-3FD7-6FF3-C1CBD93BA6F7}"/>
              </a:ext>
            </a:extLst>
          </p:cNvPr>
          <p:cNvSpPr>
            <a:spLocks noChangeArrowheads="1"/>
          </p:cNvSpPr>
          <p:nvPr/>
        </p:nvSpPr>
        <p:spPr bwMode="auto">
          <a:xfrm>
            <a:off x="1204913"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164" name="Rectangle 2169">
            <a:extLst>
              <a:ext uri="{FF2B5EF4-FFF2-40B4-BE49-F238E27FC236}">
                <a16:creationId xmlns:a16="http://schemas.microsoft.com/office/drawing/2014/main" id="{64DC68BB-6187-2D0E-C204-E50D1C3C782F}"/>
              </a:ext>
            </a:extLst>
          </p:cNvPr>
          <p:cNvSpPr>
            <a:spLocks noChangeArrowheads="1"/>
          </p:cNvSpPr>
          <p:nvPr/>
        </p:nvSpPr>
        <p:spPr bwMode="auto">
          <a:xfrm>
            <a:off x="1285876"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165" name="Rectangle 2170">
            <a:extLst>
              <a:ext uri="{FF2B5EF4-FFF2-40B4-BE49-F238E27FC236}">
                <a16:creationId xmlns:a16="http://schemas.microsoft.com/office/drawing/2014/main" id="{8D86DE9F-DEF6-3B42-69DF-E3899723474B}"/>
              </a:ext>
            </a:extLst>
          </p:cNvPr>
          <p:cNvSpPr>
            <a:spLocks noChangeArrowheads="1"/>
          </p:cNvSpPr>
          <p:nvPr/>
        </p:nvSpPr>
        <p:spPr bwMode="auto">
          <a:xfrm>
            <a:off x="1366838"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166" name="Rectangle 2171">
            <a:extLst>
              <a:ext uri="{FF2B5EF4-FFF2-40B4-BE49-F238E27FC236}">
                <a16:creationId xmlns:a16="http://schemas.microsoft.com/office/drawing/2014/main" id="{9E4BF36E-453F-F1C1-ADC6-E55BB956E42C}"/>
              </a:ext>
            </a:extLst>
          </p:cNvPr>
          <p:cNvSpPr>
            <a:spLocks noChangeArrowheads="1"/>
          </p:cNvSpPr>
          <p:nvPr/>
        </p:nvSpPr>
        <p:spPr bwMode="auto">
          <a:xfrm>
            <a:off x="1449388" y="3548063"/>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167" name="Rectangle 2172">
            <a:extLst>
              <a:ext uri="{FF2B5EF4-FFF2-40B4-BE49-F238E27FC236}">
                <a16:creationId xmlns:a16="http://schemas.microsoft.com/office/drawing/2014/main" id="{264609C8-75BD-A1A4-4B31-E7DAFE10FF5D}"/>
              </a:ext>
            </a:extLst>
          </p:cNvPr>
          <p:cNvSpPr>
            <a:spLocks noChangeArrowheads="1"/>
          </p:cNvSpPr>
          <p:nvPr/>
        </p:nvSpPr>
        <p:spPr bwMode="auto">
          <a:xfrm>
            <a:off x="1481138"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168" name="Rectangle 2173">
            <a:extLst>
              <a:ext uri="{FF2B5EF4-FFF2-40B4-BE49-F238E27FC236}">
                <a16:creationId xmlns:a16="http://schemas.microsoft.com/office/drawing/2014/main" id="{FE7A8B30-A2AB-76C1-CC52-6187C3680CC1}"/>
              </a:ext>
            </a:extLst>
          </p:cNvPr>
          <p:cNvSpPr>
            <a:spLocks noChangeArrowheads="1"/>
          </p:cNvSpPr>
          <p:nvPr/>
        </p:nvSpPr>
        <p:spPr bwMode="auto">
          <a:xfrm>
            <a:off x="1562101"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169" name="Rectangle 2174">
            <a:extLst>
              <a:ext uri="{FF2B5EF4-FFF2-40B4-BE49-F238E27FC236}">
                <a16:creationId xmlns:a16="http://schemas.microsoft.com/office/drawing/2014/main" id="{5F616652-59F1-0AB9-85D2-510BE228BB19}"/>
              </a:ext>
            </a:extLst>
          </p:cNvPr>
          <p:cNvSpPr>
            <a:spLocks noChangeArrowheads="1"/>
          </p:cNvSpPr>
          <p:nvPr/>
        </p:nvSpPr>
        <p:spPr bwMode="auto">
          <a:xfrm>
            <a:off x="1643063"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70" name="Rectangle 2175">
            <a:extLst>
              <a:ext uri="{FF2B5EF4-FFF2-40B4-BE49-F238E27FC236}">
                <a16:creationId xmlns:a16="http://schemas.microsoft.com/office/drawing/2014/main" id="{B71C8FF2-13EB-8312-3A4E-C79F2ADDEAC4}"/>
              </a:ext>
            </a:extLst>
          </p:cNvPr>
          <p:cNvSpPr>
            <a:spLocks noChangeArrowheads="1"/>
          </p:cNvSpPr>
          <p:nvPr/>
        </p:nvSpPr>
        <p:spPr bwMode="auto">
          <a:xfrm>
            <a:off x="1682751" y="35480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171" name="Rectangle 2176">
            <a:extLst>
              <a:ext uri="{FF2B5EF4-FFF2-40B4-BE49-F238E27FC236}">
                <a16:creationId xmlns:a16="http://schemas.microsoft.com/office/drawing/2014/main" id="{2EF63C54-AEFD-8104-FAAF-5B354E07C327}"/>
              </a:ext>
            </a:extLst>
          </p:cNvPr>
          <p:cNvSpPr>
            <a:spLocks noChangeArrowheads="1"/>
          </p:cNvSpPr>
          <p:nvPr/>
        </p:nvSpPr>
        <p:spPr bwMode="auto">
          <a:xfrm>
            <a:off x="1731963"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172" name="Rectangle 2177">
            <a:extLst>
              <a:ext uri="{FF2B5EF4-FFF2-40B4-BE49-F238E27FC236}">
                <a16:creationId xmlns:a16="http://schemas.microsoft.com/office/drawing/2014/main" id="{D4C1B313-E97F-820E-B27E-14248D8300D6}"/>
              </a:ext>
            </a:extLst>
          </p:cNvPr>
          <p:cNvSpPr>
            <a:spLocks noChangeArrowheads="1"/>
          </p:cNvSpPr>
          <p:nvPr/>
        </p:nvSpPr>
        <p:spPr bwMode="auto">
          <a:xfrm>
            <a:off x="1812926" y="35480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73" name="Rectangle 2178">
            <a:extLst>
              <a:ext uri="{FF2B5EF4-FFF2-40B4-BE49-F238E27FC236}">
                <a16:creationId xmlns:a16="http://schemas.microsoft.com/office/drawing/2014/main" id="{0AE924CA-23AA-BB17-2A16-F79A2DC06464}"/>
              </a:ext>
            </a:extLst>
          </p:cNvPr>
          <p:cNvSpPr>
            <a:spLocks noChangeArrowheads="1"/>
          </p:cNvSpPr>
          <p:nvPr/>
        </p:nvSpPr>
        <p:spPr bwMode="auto">
          <a:xfrm>
            <a:off x="1885951"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174" name="Rectangle 2179">
            <a:extLst>
              <a:ext uri="{FF2B5EF4-FFF2-40B4-BE49-F238E27FC236}">
                <a16:creationId xmlns:a16="http://schemas.microsoft.com/office/drawing/2014/main" id="{3726D7A3-7367-FD41-3394-5574FB319B72}"/>
              </a:ext>
            </a:extLst>
          </p:cNvPr>
          <p:cNvSpPr>
            <a:spLocks noChangeArrowheads="1"/>
          </p:cNvSpPr>
          <p:nvPr/>
        </p:nvSpPr>
        <p:spPr bwMode="auto">
          <a:xfrm>
            <a:off x="1966913" y="3548063"/>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175" name="Rectangle 2180">
            <a:extLst>
              <a:ext uri="{FF2B5EF4-FFF2-40B4-BE49-F238E27FC236}">
                <a16:creationId xmlns:a16="http://schemas.microsoft.com/office/drawing/2014/main" id="{5A24CC7E-B06D-056B-B9E9-9429B5BC1FDD}"/>
              </a:ext>
            </a:extLst>
          </p:cNvPr>
          <p:cNvSpPr>
            <a:spLocks noChangeArrowheads="1"/>
          </p:cNvSpPr>
          <p:nvPr/>
        </p:nvSpPr>
        <p:spPr bwMode="auto">
          <a:xfrm>
            <a:off x="1998663"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176" name="Rectangle 2181">
            <a:extLst>
              <a:ext uri="{FF2B5EF4-FFF2-40B4-BE49-F238E27FC236}">
                <a16:creationId xmlns:a16="http://schemas.microsoft.com/office/drawing/2014/main" id="{3253DA4A-513F-93B2-135C-0FCFEE920842}"/>
              </a:ext>
            </a:extLst>
          </p:cNvPr>
          <p:cNvSpPr>
            <a:spLocks noChangeArrowheads="1"/>
          </p:cNvSpPr>
          <p:nvPr/>
        </p:nvSpPr>
        <p:spPr bwMode="auto">
          <a:xfrm>
            <a:off x="2038351"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77" name="Rectangle 2182">
            <a:extLst>
              <a:ext uri="{FF2B5EF4-FFF2-40B4-BE49-F238E27FC236}">
                <a16:creationId xmlns:a16="http://schemas.microsoft.com/office/drawing/2014/main" id="{6C063218-BA62-5D6E-EF77-13C6E3523764}"/>
              </a:ext>
            </a:extLst>
          </p:cNvPr>
          <p:cNvSpPr>
            <a:spLocks noChangeArrowheads="1"/>
          </p:cNvSpPr>
          <p:nvPr/>
        </p:nvSpPr>
        <p:spPr bwMode="auto">
          <a:xfrm>
            <a:off x="2078038"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178" name="Rectangle 2183">
            <a:extLst>
              <a:ext uri="{FF2B5EF4-FFF2-40B4-BE49-F238E27FC236}">
                <a16:creationId xmlns:a16="http://schemas.microsoft.com/office/drawing/2014/main" id="{4CE9D64D-4B89-ED37-AC66-5B8875F0D70C}"/>
              </a:ext>
            </a:extLst>
          </p:cNvPr>
          <p:cNvSpPr>
            <a:spLocks noChangeArrowheads="1"/>
          </p:cNvSpPr>
          <p:nvPr/>
        </p:nvSpPr>
        <p:spPr bwMode="auto">
          <a:xfrm>
            <a:off x="2119313"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179" name="Rectangle 2184">
            <a:extLst>
              <a:ext uri="{FF2B5EF4-FFF2-40B4-BE49-F238E27FC236}">
                <a16:creationId xmlns:a16="http://schemas.microsoft.com/office/drawing/2014/main" id="{34F0458D-83A3-5769-399E-47DEB9909A5E}"/>
              </a:ext>
            </a:extLst>
          </p:cNvPr>
          <p:cNvSpPr>
            <a:spLocks noChangeArrowheads="1"/>
          </p:cNvSpPr>
          <p:nvPr/>
        </p:nvSpPr>
        <p:spPr bwMode="auto">
          <a:xfrm>
            <a:off x="2200276" y="35480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180" name="Rectangle 2185">
            <a:extLst>
              <a:ext uri="{FF2B5EF4-FFF2-40B4-BE49-F238E27FC236}">
                <a16:creationId xmlns:a16="http://schemas.microsoft.com/office/drawing/2014/main" id="{EAE0B612-BE81-48AE-8DB5-BA77C49CBBC4}"/>
              </a:ext>
            </a:extLst>
          </p:cNvPr>
          <p:cNvSpPr>
            <a:spLocks noChangeArrowheads="1"/>
          </p:cNvSpPr>
          <p:nvPr/>
        </p:nvSpPr>
        <p:spPr bwMode="auto">
          <a:xfrm>
            <a:off x="2249488"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81" name="Rectangle 2186">
            <a:extLst>
              <a:ext uri="{FF2B5EF4-FFF2-40B4-BE49-F238E27FC236}">
                <a16:creationId xmlns:a16="http://schemas.microsoft.com/office/drawing/2014/main" id="{6F729E37-7AA6-F7A8-A1D2-EFF58C06327A}"/>
              </a:ext>
            </a:extLst>
          </p:cNvPr>
          <p:cNvSpPr>
            <a:spLocks noChangeArrowheads="1"/>
          </p:cNvSpPr>
          <p:nvPr/>
        </p:nvSpPr>
        <p:spPr bwMode="auto">
          <a:xfrm>
            <a:off x="2289176" y="3548063"/>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1" u="none" strike="noStrike" cap="none" normalizeH="0" baseline="0">
                <a:ln>
                  <a:noFill/>
                </a:ln>
                <a:effectLst/>
                <a:latin typeface="Arial Narrow Italic" panose="020B06060202020A0204" pitchFamily="34" charset="0"/>
              </a:rPr>
              <a:t>PI</a:t>
            </a:r>
            <a:endParaRPr kumimoji="0" lang="en-US" altLang="en-US" sz="1800" b="0" i="0" u="none" strike="noStrike" cap="none" normalizeH="0" baseline="0">
              <a:ln>
                <a:noFill/>
              </a:ln>
              <a:effectLst/>
            </a:endParaRPr>
          </a:p>
        </p:txBody>
      </p:sp>
      <p:sp>
        <p:nvSpPr>
          <p:cNvPr id="182" name="Rectangle 2187">
            <a:extLst>
              <a:ext uri="{FF2B5EF4-FFF2-40B4-BE49-F238E27FC236}">
                <a16:creationId xmlns:a16="http://schemas.microsoft.com/office/drawing/2014/main" id="{93F29B00-3290-3173-D235-1E217F4E1545}"/>
              </a:ext>
            </a:extLst>
          </p:cNvPr>
          <p:cNvSpPr>
            <a:spLocks noChangeArrowheads="1"/>
          </p:cNvSpPr>
          <p:nvPr/>
        </p:nvSpPr>
        <p:spPr bwMode="auto">
          <a:xfrm>
            <a:off x="2425701" y="3548063"/>
            <a:ext cx="1793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1" u="none" strike="noStrike" cap="none" normalizeH="0" baseline="0">
                <a:ln>
                  <a:noFill/>
                </a:ln>
                <a:effectLst/>
                <a:latin typeface="Arial Narrow Italic" panose="020B06060202020A0204" pitchFamily="34" charset="0"/>
              </a:rPr>
              <a:t>K3</a:t>
            </a:r>
            <a:endParaRPr kumimoji="0" lang="en-US" altLang="en-US" sz="1800" b="0" i="0" u="none" strike="noStrike" cap="none" normalizeH="0" baseline="0">
              <a:ln>
                <a:noFill/>
              </a:ln>
              <a:effectLst/>
            </a:endParaRPr>
          </a:p>
        </p:txBody>
      </p:sp>
      <p:sp>
        <p:nvSpPr>
          <p:cNvPr id="183" name="Rectangle 2188">
            <a:extLst>
              <a:ext uri="{FF2B5EF4-FFF2-40B4-BE49-F238E27FC236}">
                <a16:creationId xmlns:a16="http://schemas.microsoft.com/office/drawing/2014/main" id="{8A0A8E7A-3AD9-A7D9-728A-B26EE25B9E9A}"/>
              </a:ext>
            </a:extLst>
          </p:cNvPr>
          <p:cNvSpPr>
            <a:spLocks noChangeArrowheads="1"/>
          </p:cNvSpPr>
          <p:nvPr/>
        </p:nvSpPr>
        <p:spPr bwMode="auto">
          <a:xfrm>
            <a:off x="2605088" y="3548063"/>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1" u="none" strike="noStrike" cap="none" normalizeH="0" baseline="0">
                <a:ln>
                  <a:noFill/>
                </a:ln>
                <a:effectLst/>
                <a:latin typeface="Arial Narrow Italic" panose="020B06060202020A0204" pitchFamily="34" charset="0"/>
              </a:rPr>
              <a:t>C</a:t>
            </a:r>
            <a:endParaRPr kumimoji="0" lang="en-US" altLang="en-US" sz="1800" b="0" i="0" u="none" strike="noStrike" cap="none" normalizeH="0" baseline="0">
              <a:ln>
                <a:noFill/>
              </a:ln>
              <a:effectLst/>
            </a:endParaRPr>
          </a:p>
        </p:txBody>
      </p:sp>
      <p:sp>
        <p:nvSpPr>
          <p:cNvPr id="184" name="Rectangle 2189">
            <a:extLst>
              <a:ext uri="{FF2B5EF4-FFF2-40B4-BE49-F238E27FC236}">
                <a16:creationId xmlns:a16="http://schemas.microsoft.com/office/drawing/2014/main" id="{C99DD14A-1D6D-2C2C-12BF-54DE385718DE}"/>
              </a:ext>
            </a:extLst>
          </p:cNvPr>
          <p:cNvSpPr>
            <a:spLocks noChangeArrowheads="1"/>
          </p:cNvSpPr>
          <p:nvPr/>
        </p:nvSpPr>
        <p:spPr bwMode="auto">
          <a:xfrm>
            <a:off x="2709863" y="3548063"/>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1" u="none" strike="noStrike" cap="none" normalizeH="0" baseline="0">
                <a:ln>
                  <a:noFill/>
                </a:ln>
                <a:effectLst/>
                <a:latin typeface="Arial Narrow Italic" panose="020B06060202020A0204" pitchFamily="34" charset="0"/>
              </a:rPr>
              <a:t>A</a:t>
            </a:r>
            <a:endParaRPr kumimoji="0" lang="en-US" altLang="en-US" sz="1800" b="0" i="0" u="none" strike="noStrike" cap="none" normalizeH="0" baseline="0">
              <a:ln>
                <a:noFill/>
              </a:ln>
              <a:effectLst/>
            </a:endParaRPr>
          </a:p>
        </p:txBody>
      </p:sp>
      <p:sp>
        <p:nvSpPr>
          <p:cNvPr id="185" name="Rectangle 2190">
            <a:extLst>
              <a:ext uri="{FF2B5EF4-FFF2-40B4-BE49-F238E27FC236}">
                <a16:creationId xmlns:a16="http://schemas.microsoft.com/office/drawing/2014/main" id="{C93C07BF-319D-1CD3-2898-806A089E9451}"/>
              </a:ext>
            </a:extLst>
          </p:cNvPr>
          <p:cNvSpPr>
            <a:spLocks noChangeArrowheads="1"/>
          </p:cNvSpPr>
          <p:nvPr/>
        </p:nvSpPr>
        <p:spPr bwMode="auto">
          <a:xfrm>
            <a:off x="2846388" y="3548063"/>
            <a:ext cx="1158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st</a:t>
            </a:r>
            <a:endParaRPr kumimoji="0" lang="en-US" altLang="en-US" sz="1800" b="0" i="0" u="none" strike="noStrike" cap="none" normalizeH="0" baseline="0">
              <a:ln>
                <a:noFill/>
              </a:ln>
              <a:effectLst/>
            </a:endParaRPr>
          </a:p>
        </p:txBody>
      </p:sp>
      <p:sp>
        <p:nvSpPr>
          <p:cNvPr id="186" name="Rectangle 2191">
            <a:extLst>
              <a:ext uri="{FF2B5EF4-FFF2-40B4-BE49-F238E27FC236}">
                <a16:creationId xmlns:a16="http://schemas.microsoft.com/office/drawing/2014/main" id="{6AF47615-4224-6FB3-FBD8-FA4172A62497}"/>
              </a:ext>
            </a:extLst>
          </p:cNvPr>
          <p:cNvSpPr>
            <a:spLocks noChangeArrowheads="1"/>
          </p:cNvSpPr>
          <p:nvPr/>
        </p:nvSpPr>
        <p:spPr bwMode="auto">
          <a:xfrm>
            <a:off x="2959101"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187" name="Rectangle 2192">
            <a:extLst>
              <a:ext uri="{FF2B5EF4-FFF2-40B4-BE49-F238E27FC236}">
                <a16:creationId xmlns:a16="http://schemas.microsoft.com/office/drawing/2014/main" id="{9E053AF3-FD06-DC22-74A6-08E2C843BF1B}"/>
              </a:ext>
            </a:extLst>
          </p:cNvPr>
          <p:cNvSpPr>
            <a:spLocks noChangeArrowheads="1"/>
          </p:cNvSpPr>
          <p:nvPr/>
        </p:nvSpPr>
        <p:spPr bwMode="auto">
          <a:xfrm>
            <a:off x="3041651" y="354806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188" name="Rectangle 2193">
            <a:extLst>
              <a:ext uri="{FF2B5EF4-FFF2-40B4-BE49-F238E27FC236}">
                <a16:creationId xmlns:a16="http://schemas.microsoft.com/office/drawing/2014/main" id="{DCB80FD3-9B92-53ED-329F-D32B30A213BA}"/>
              </a:ext>
            </a:extLst>
          </p:cNvPr>
          <p:cNvSpPr>
            <a:spLocks noChangeArrowheads="1"/>
          </p:cNvSpPr>
          <p:nvPr/>
        </p:nvSpPr>
        <p:spPr bwMode="auto">
          <a:xfrm>
            <a:off x="3081338" y="35480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189" name="Rectangle 2194">
            <a:extLst>
              <a:ext uri="{FF2B5EF4-FFF2-40B4-BE49-F238E27FC236}">
                <a16:creationId xmlns:a16="http://schemas.microsoft.com/office/drawing/2014/main" id="{1CFB79FB-1453-7CE0-784C-815ECC7E88EC}"/>
              </a:ext>
            </a:extLst>
          </p:cNvPr>
          <p:cNvSpPr>
            <a:spLocks noChangeArrowheads="1"/>
          </p:cNvSpPr>
          <p:nvPr/>
        </p:nvSpPr>
        <p:spPr bwMode="auto">
          <a:xfrm>
            <a:off x="3162301" y="35480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90" name="Rectangle 2195">
            <a:extLst>
              <a:ext uri="{FF2B5EF4-FFF2-40B4-BE49-F238E27FC236}">
                <a16:creationId xmlns:a16="http://schemas.microsoft.com/office/drawing/2014/main" id="{BE70E4DE-833B-28FB-F078-F5CAAE5C6BC1}"/>
              </a:ext>
            </a:extLst>
          </p:cNvPr>
          <p:cNvSpPr>
            <a:spLocks noChangeArrowheads="1"/>
          </p:cNvSpPr>
          <p:nvPr/>
        </p:nvSpPr>
        <p:spPr bwMode="auto">
          <a:xfrm>
            <a:off x="876301" y="3840163"/>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191" name="Rectangle 2196">
            <a:extLst>
              <a:ext uri="{FF2B5EF4-FFF2-40B4-BE49-F238E27FC236}">
                <a16:creationId xmlns:a16="http://schemas.microsoft.com/office/drawing/2014/main" id="{8CEAD8BE-FF0B-A8BA-DB00-8DEBC845B210}"/>
              </a:ext>
            </a:extLst>
          </p:cNvPr>
          <p:cNvSpPr>
            <a:spLocks noChangeArrowheads="1"/>
          </p:cNvSpPr>
          <p:nvPr/>
        </p:nvSpPr>
        <p:spPr bwMode="auto">
          <a:xfrm>
            <a:off x="985838" y="3832226"/>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No</a:t>
            </a:r>
            <a:endParaRPr kumimoji="0" lang="en-US" altLang="en-US" sz="1800" b="0" i="0" u="none" strike="noStrike" cap="none" normalizeH="0" baseline="0">
              <a:ln>
                <a:noFill/>
              </a:ln>
              <a:effectLst/>
            </a:endParaRPr>
          </a:p>
        </p:txBody>
      </p:sp>
      <p:sp>
        <p:nvSpPr>
          <p:cNvPr id="192" name="Rectangle 2197">
            <a:extLst>
              <a:ext uri="{FF2B5EF4-FFF2-40B4-BE49-F238E27FC236}">
                <a16:creationId xmlns:a16="http://schemas.microsoft.com/office/drawing/2014/main" id="{E2DBBBD8-2C58-1CEB-119A-49F66C0FAE60}"/>
              </a:ext>
            </a:extLst>
          </p:cNvPr>
          <p:cNvSpPr>
            <a:spLocks noChangeArrowheads="1"/>
          </p:cNvSpPr>
          <p:nvPr/>
        </p:nvSpPr>
        <p:spPr bwMode="auto">
          <a:xfrm>
            <a:off x="1171576"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93" name="Rectangle 2198">
            <a:extLst>
              <a:ext uri="{FF2B5EF4-FFF2-40B4-BE49-F238E27FC236}">
                <a16:creationId xmlns:a16="http://schemas.microsoft.com/office/drawing/2014/main" id="{114A00CD-91A6-9CEC-A1C6-175C2F2303EC}"/>
              </a:ext>
            </a:extLst>
          </p:cNvPr>
          <p:cNvSpPr>
            <a:spLocks noChangeArrowheads="1"/>
          </p:cNvSpPr>
          <p:nvPr/>
        </p:nvSpPr>
        <p:spPr bwMode="auto">
          <a:xfrm>
            <a:off x="1211263" y="3832226"/>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194" name="Rectangle 2199">
            <a:extLst>
              <a:ext uri="{FF2B5EF4-FFF2-40B4-BE49-F238E27FC236}">
                <a16:creationId xmlns:a16="http://schemas.microsoft.com/office/drawing/2014/main" id="{ADD7F308-7445-33B7-343F-A3BFD7F11897}"/>
              </a:ext>
            </a:extLst>
          </p:cNvPr>
          <p:cNvSpPr>
            <a:spLocks noChangeArrowheads="1"/>
          </p:cNvSpPr>
          <p:nvPr/>
        </p:nvSpPr>
        <p:spPr bwMode="auto">
          <a:xfrm>
            <a:off x="1300163" y="38322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2</a:t>
            </a:r>
            <a:endParaRPr kumimoji="0" lang="en-US" altLang="en-US" sz="1800" b="0" i="0" u="none" strike="noStrike" cap="none" normalizeH="0" baseline="0">
              <a:ln>
                <a:noFill/>
              </a:ln>
              <a:effectLst/>
            </a:endParaRPr>
          </a:p>
        </p:txBody>
      </p:sp>
      <p:sp>
        <p:nvSpPr>
          <p:cNvPr id="195" name="Rectangle 2200">
            <a:extLst>
              <a:ext uri="{FF2B5EF4-FFF2-40B4-BE49-F238E27FC236}">
                <a16:creationId xmlns:a16="http://schemas.microsoft.com/office/drawing/2014/main" id="{8FC47201-3EBA-0DC5-9670-2C7902054D2D}"/>
              </a:ext>
            </a:extLst>
          </p:cNvPr>
          <p:cNvSpPr>
            <a:spLocks noChangeArrowheads="1"/>
          </p:cNvSpPr>
          <p:nvPr/>
        </p:nvSpPr>
        <p:spPr bwMode="auto">
          <a:xfrm>
            <a:off x="1382713" y="3832226"/>
            <a:ext cx="2286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DM</a:t>
            </a:r>
            <a:endParaRPr kumimoji="0" lang="en-US" altLang="en-US" sz="1800" b="0" i="0" u="none" strike="noStrike" cap="none" normalizeH="0" baseline="0">
              <a:ln>
                <a:noFill/>
              </a:ln>
              <a:effectLst/>
            </a:endParaRPr>
          </a:p>
        </p:txBody>
      </p:sp>
      <p:sp>
        <p:nvSpPr>
          <p:cNvPr id="196" name="Rectangle 2201">
            <a:extLst>
              <a:ext uri="{FF2B5EF4-FFF2-40B4-BE49-F238E27FC236}">
                <a16:creationId xmlns:a16="http://schemas.microsoft.com/office/drawing/2014/main" id="{B315AE22-F09E-F512-E936-8132096CC9DD}"/>
              </a:ext>
            </a:extLst>
          </p:cNvPr>
          <p:cNvSpPr>
            <a:spLocks noChangeArrowheads="1"/>
          </p:cNvSpPr>
          <p:nvPr/>
        </p:nvSpPr>
        <p:spPr bwMode="auto">
          <a:xfrm>
            <a:off x="1608138"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97" name="Rectangle 2202">
            <a:extLst>
              <a:ext uri="{FF2B5EF4-FFF2-40B4-BE49-F238E27FC236}">
                <a16:creationId xmlns:a16="http://schemas.microsoft.com/office/drawing/2014/main" id="{891DBCAC-DE97-9368-41D8-AB800ED0E660}"/>
              </a:ext>
            </a:extLst>
          </p:cNvPr>
          <p:cNvSpPr>
            <a:spLocks noChangeArrowheads="1"/>
          </p:cNvSpPr>
          <p:nvPr/>
        </p:nvSpPr>
        <p:spPr bwMode="auto">
          <a:xfrm>
            <a:off x="1647826" y="3832226"/>
            <a:ext cx="1381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wi</a:t>
            </a:r>
            <a:endParaRPr kumimoji="0" lang="en-US" altLang="en-US" sz="1800" b="0" i="0" u="none" strike="noStrike" cap="none" normalizeH="0" baseline="0">
              <a:ln>
                <a:noFill/>
              </a:ln>
              <a:effectLst/>
            </a:endParaRPr>
          </a:p>
        </p:txBody>
      </p:sp>
      <p:sp>
        <p:nvSpPr>
          <p:cNvPr id="198" name="Rectangle 2203">
            <a:extLst>
              <a:ext uri="{FF2B5EF4-FFF2-40B4-BE49-F238E27FC236}">
                <a16:creationId xmlns:a16="http://schemas.microsoft.com/office/drawing/2014/main" id="{8CFDF08C-1F6B-BFD7-C24C-78823B1D644B}"/>
              </a:ext>
            </a:extLst>
          </p:cNvPr>
          <p:cNvSpPr>
            <a:spLocks noChangeArrowheads="1"/>
          </p:cNvSpPr>
          <p:nvPr/>
        </p:nvSpPr>
        <p:spPr bwMode="auto">
          <a:xfrm>
            <a:off x="1785938"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199" name="Rectangle 2204">
            <a:extLst>
              <a:ext uri="{FF2B5EF4-FFF2-40B4-BE49-F238E27FC236}">
                <a16:creationId xmlns:a16="http://schemas.microsoft.com/office/drawing/2014/main" id="{90C1CB07-8503-7E56-539C-32401F0DB26A}"/>
              </a:ext>
            </a:extLst>
          </p:cNvPr>
          <p:cNvSpPr>
            <a:spLocks noChangeArrowheads="1"/>
          </p:cNvSpPr>
          <p:nvPr/>
        </p:nvSpPr>
        <p:spPr bwMode="auto">
          <a:xfrm>
            <a:off x="1825626" y="38322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200" name="Rectangle 2205">
            <a:extLst>
              <a:ext uri="{FF2B5EF4-FFF2-40B4-BE49-F238E27FC236}">
                <a16:creationId xmlns:a16="http://schemas.microsoft.com/office/drawing/2014/main" id="{FA47301A-ECB0-3744-2B8C-3630EC4767E8}"/>
              </a:ext>
            </a:extLst>
          </p:cNvPr>
          <p:cNvSpPr>
            <a:spLocks noChangeArrowheads="1"/>
          </p:cNvSpPr>
          <p:nvPr/>
        </p:nvSpPr>
        <p:spPr bwMode="auto">
          <a:xfrm>
            <a:off x="1906588"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01" name="Rectangle 2206">
            <a:extLst>
              <a:ext uri="{FF2B5EF4-FFF2-40B4-BE49-F238E27FC236}">
                <a16:creationId xmlns:a16="http://schemas.microsoft.com/office/drawing/2014/main" id="{62A11059-B2C1-0BCE-71B6-DFE7FCE02B07}"/>
              </a:ext>
            </a:extLst>
          </p:cNvPr>
          <p:cNvSpPr>
            <a:spLocks noChangeArrowheads="1"/>
          </p:cNvSpPr>
          <p:nvPr/>
        </p:nvSpPr>
        <p:spPr bwMode="auto">
          <a:xfrm>
            <a:off x="1946276" y="3832226"/>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Hb</a:t>
            </a:r>
            <a:endParaRPr kumimoji="0" lang="en-US" altLang="en-US" sz="1800" b="0" i="0" u="none" strike="noStrike" cap="none" normalizeH="0" baseline="0">
              <a:ln>
                <a:noFill/>
              </a:ln>
              <a:effectLst/>
            </a:endParaRPr>
          </a:p>
        </p:txBody>
      </p:sp>
      <p:sp>
        <p:nvSpPr>
          <p:cNvPr id="202" name="Rectangle 2207">
            <a:extLst>
              <a:ext uri="{FF2B5EF4-FFF2-40B4-BE49-F238E27FC236}">
                <a16:creationId xmlns:a16="http://schemas.microsoft.com/office/drawing/2014/main" id="{8B9B05D0-0C7B-7377-2507-D5F7B8F2CF09}"/>
              </a:ext>
            </a:extLst>
          </p:cNvPr>
          <p:cNvSpPr>
            <a:spLocks noChangeArrowheads="1"/>
          </p:cNvSpPr>
          <p:nvPr/>
        </p:nvSpPr>
        <p:spPr bwMode="auto">
          <a:xfrm>
            <a:off x="2132013" y="3832226"/>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03" name="Rectangle 2208">
            <a:extLst>
              <a:ext uri="{FF2B5EF4-FFF2-40B4-BE49-F238E27FC236}">
                <a16:creationId xmlns:a16="http://schemas.microsoft.com/office/drawing/2014/main" id="{68AD52D4-24FA-CA5B-5FD8-E5DFE052BEE0}"/>
              </a:ext>
            </a:extLst>
          </p:cNvPr>
          <p:cNvSpPr>
            <a:spLocks noChangeArrowheads="1"/>
          </p:cNvSpPr>
          <p:nvPr/>
        </p:nvSpPr>
        <p:spPr bwMode="auto">
          <a:xfrm>
            <a:off x="2230438" y="38322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204" name="Rectangle 2209">
            <a:extLst>
              <a:ext uri="{FF2B5EF4-FFF2-40B4-BE49-F238E27FC236}">
                <a16:creationId xmlns:a16="http://schemas.microsoft.com/office/drawing/2014/main" id="{575FD945-494F-E93F-4297-5ACB142F43D6}"/>
              </a:ext>
            </a:extLst>
          </p:cNvPr>
          <p:cNvSpPr>
            <a:spLocks noChangeArrowheads="1"/>
          </p:cNvSpPr>
          <p:nvPr/>
        </p:nvSpPr>
        <p:spPr bwMode="auto">
          <a:xfrm>
            <a:off x="2311401" y="3832226"/>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05" name="Rectangle 2210">
            <a:extLst>
              <a:ext uri="{FF2B5EF4-FFF2-40B4-BE49-F238E27FC236}">
                <a16:creationId xmlns:a16="http://schemas.microsoft.com/office/drawing/2014/main" id="{25F45FE5-8962-96E5-D274-F96884EAF416}"/>
              </a:ext>
            </a:extLst>
          </p:cNvPr>
          <p:cNvSpPr>
            <a:spLocks noChangeArrowheads="1"/>
          </p:cNvSpPr>
          <p:nvPr/>
        </p:nvSpPr>
        <p:spPr bwMode="auto">
          <a:xfrm>
            <a:off x="2382838" y="3832226"/>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06" name="Rectangle 2211">
            <a:extLst>
              <a:ext uri="{FF2B5EF4-FFF2-40B4-BE49-F238E27FC236}">
                <a16:creationId xmlns:a16="http://schemas.microsoft.com/office/drawing/2014/main" id="{5213715C-2033-8E97-640F-2A94D0B8D550}"/>
              </a:ext>
            </a:extLst>
          </p:cNvPr>
          <p:cNvSpPr>
            <a:spLocks noChangeArrowheads="1"/>
          </p:cNvSpPr>
          <p:nvPr/>
        </p:nvSpPr>
        <p:spPr bwMode="auto">
          <a:xfrm>
            <a:off x="2424113" y="3832226"/>
            <a:ext cx="873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&gt;</a:t>
            </a:r>
            <a:endParaRPr kumimoji="0" lang="en-US" altLang="en-US" sz="1800" b="0" i="0" u="none" strike="noStrike" cap="none" normalizeH="0" baseline="0">
              <a:ln>
                <a:noFill/>
              </a:ln>
              <a:effectLst/>
            </a:endParaRPr>
          </a:p>
        </p:txBody>
      </p:sp>
      <p:sp>
        <p:nvSpPr>
          <p:cNvPr id="207" name="Rectangle 2212">
            <a:extLst>
              <a:ext uri="{FF2B5EF4-FFF2-40B4-BE49-F238E27FC236}">
                <a16:creationId xmlns:a16="http://schemas.microsoft.com/office/drawing/2014/main" id="{C9536DF9-4149-F844-EEB3-3875EC64CD03}"/>
              </a:ext>
            </a:extLst>
          </p:cNvPr>
          <p:cNvSpPr>
            <a:spLocks noChangeArrowheads="1"/>
          </p:cNvSpPr>
          <p:nvPr/>
        </p:nvSpPr>
        <p:spPr bwMode="auto">
          <a:xfrm>
            <a:off x="2508251" y="3832226"/>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6</a:t>
            </a:r>
            <a:endParaRPr kumimoji="0" lang="en-US" altLang="en-US" sz="1800" b="0" i="0" u="none" strike="noStrike" cap="none" normalizeH="0" baseline="0">
              <a:ln>
                <a:noFill/>
              </a:ln>
              <a:effectLst/>
            </a:endParaRPr>
          </a:p>
        </p:txBody>
      </p:sp>
      <p:sp>
        <p:nvSpPr>
          <p:cNvPr id="208" name="Rectangle 2214">
            <a:extLst>
              <a:ext uri="{FF2B5EF4-FFF2-40B4-BE49-F238E27FC236}">
                <a16:creationId xmlns:a16="http://schemas.microsoft.com/office/drawing/2014/main" id="{A2215C4A-7654-2A07-839F-66D0F38D12CC}"/>
              </a:ext>
            </a:extLst>
          </p:cNvPr>
          <p:cNvSpPr>
            <a:spLocks noChangeArrowheads="1"/>
          </p:cNvSpPr>
          <p:nvPr/>
        </p:nvSpPr>
        <p:spPr bwMode="auto">
          <a:xfrm>
            <a:off x="2589213" y="38322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09" name="Rectangle 2215">
            <a:extLst>
              <a:ext uri="{FF2B5EF4-FFF2-40B4-BE49-F238E27FC236}">
                <a16:creationId xmlns:a16="http://schemas.microsoft.com/office/drawing/2014/main" id="{A8317609-80D6-978C-FF75-E193D88BEA6D}"/>
              </a:ext>
            </a:extLst>
          </p:cNvPr>
          <p:cNvSpPr>
            <a:spLocks noChangeArrowheads="1"/>
          </p:cNvSpPr>
          <p:nvPr/>
        </p:nvSpPr>
        <p:spPr bwMode="auto">
          <a:xfrm>
            <a:off x="2628901" y="38322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4</a:t>
            </a:r>
            <a:endParaRPr kumimoji="0" lang="en-US" altLang="en-US" sz="1800" b="0" i="0" u="none" strike="noStrike" cap="none" normalizeH="0" baseline="0">
              <a:ln>
                <a:noFill/>
              </a:ln>
              <a:effectLst/>
            </a:endParaRPr>
          </a:p>
        </p:txBody>
      </p:sp>
      <p:sp>
        <p:nvSpPr>
          <p:cNvPr id="210" name="Rectangle 2216">
            <a:extLst>
              <a:ext uri="{FF2B5EF4-FFF2-40B4-BE49-F238E27FC236}">
                <a16:creationId xmlns:a16="http://schemas.microsoft.com/office/drawing/2014/main" id="{C8C5455D-BD0E-3F01-84BC-B7FC01ACFCEA}"/>
              </a:ext>
            </a:extLst>
          </p:cNvPr>
          <p:cNvSpPr>
            <a:spLocks noChangeArrowheads="1"/>
          </p:cNvSpPr>
          <p:nvPr/>
        </p:nvSpPr>
        <p:spPr bwMode="auto">
          <a:xfrm>
            <a:off x="2709863" y="3832225"/>
            <a:ext cx="1317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211" name="Rectangle 2217">
            <a:extLst>
              <a:ext uri="{FF2B5EF4-FFF2-40B4-BE49-F238E27FC236}">
                <a16:creationId xmlns:a16="http://schemas.microsoft.com/office/drawing/2014/main" id="{BB58663C-53BB-608F-522D-B5AA51C9C3E8}"/>
              </a:ext>
            </a:extLst>
          </p:cNvPr>
          <p:cNvSpPr>
            <a:spLocks noChangeArrowheads="1"/>
          </p:cNvSpPr>
          <p:nvPr/>
        </p:nvSpPr>
        <p:spPr bwMode="auto">
          <a:xfrm>
            <a:off x="2838451" y="38322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2" name="Rectangle 2218">
            <a:extLst>
              <a:ext uri="{FF2B5EF4-FFF2-40B4-BE49-F238E27FC236}">
                <a16:creationId xmlns:a16="http://schemas.microsoft.com/office/drawing/2014/main" id="{4BF97A2C-2C92-5C5E-FCDE-C1D79914900E}"/>
              </a:ext>
            </a:extLst>
          </p:cNvPr>
          <p:cNvSpPr>
            <a:spLocks noChangeArrowheads="1"/>
          </p:cNvSpPr>
          <p:nvPr/>
        </p:nvSpPr>
        <p:spPr bwMode="auto">
          <a:xfrm>
            <a:off x="2879726" y="38322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13" name="Rectangle 2219">
            <a:extLst>
              <a:ext uri="{FF2B5EF4-FFF2-40B4-BE49-F238E27FC236}">
                <a16:creationId xmlns:a16="http://schemas.microsoft.com/office/drawing/2014/main" id="{46DD1A20-EC6B-499F-B12E-A20FCDFDD2D1}"/>
              </a:ext>
            </a:extLst>
          </p:cNvPr>
          <p:cNvSpPr>
            <a:spLocks noChangeArrowheads="1"/>
          </p:cNvSpPr>
          <p:nvPr/>
        </p:nvSpPr>
        <p:spPr bwMode="auto">
          <a:xfrm>
            <a:off x="2959101" y="3832225"/>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14" name="Rectangle 2220">
            <a:extLst>
              <a:ext uri="{FF2B5EF4-FFF2-40B4-BE49-F238E27FC236}">
                <a16:creationId xmlns:a16="http://schemas.microsoft.com/office/drawing/2014/main" id="{D1304353-FA70-F331-4582-86582438E7D5}"/>
              </a:ext>
            </a:extLst>
          </p:cNvPr>
          <p:cNvSpPr>
            <a:spLocks noChangeArrowheads="1"/>
          </p:cNvSpPr>
          <p:nvPr/>
        </p:nvSpPr>
        <p:spPr bwMode="auto">
          <a:xfrm>
            <a:off x="3008313" y="38322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15" name="Rectangle 2221">
            <a:extLst>
              <a:ext uri="{FF2B5EF4-FFF2-40B4-BE49-F238E27FC236}">
                <a16:creationId xmlns:a16="http://schemas.microsoft.com/office/drawing/2014/main" id="{1B0DD533-63A3-E610-EBAB-6397B71EF5F5}"/>
              </a:ext>
            </a:extLst>
          </p:cNvPr>
          <p:cNvSpPr>
            <a:spLocks noChangeArrowheads="1"/>
          </p:cNvSpPr>
          <p:nvPr/>
        </p:nvSpPr>
        <p:spPr bwMode="auto">
          <a:xfrm>
            <a:off x="3048001" y="3832225"/>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16" name="Rectangle 2222">
            <a:extLst>
              <a:ext uri="{FF2B5EF4-FFF2-40B4-BE49-F238E27FC236}">
                <a16:creationId xmlns:a16="http://schemas.microsoft.com/office/drawing/2014/main" id="{C16C24EF-EB0D-D015-9EE2-684077CD9760}"/>
              </a:ext>
            </a:extLst>
          </p:cNvPr>
          <p:cNvSpPr>
            <a:spLocks noChangeArrowheads="1"/>
          </p:cNvSpPr>
          <p:nvPr/>
        </p:nvSpPr>
        <p:spPr bwMode="auto">
          <a:xfrm>
            <a:off x="3136901" y="38322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217" name="Rectangle 2223">
            <a:extLst>
              <a:ext uri="{FF2B5EF4-FFF2-40B4-BE49-F238E27FC236}">
                <a16:creationId xmlns:a16="http://schemas.microsoft.com/office/drawing/2014/main" id="{B4AA65BD-A868-6D8B-F1FB-FE100564AC3C}"/>
              </a:ext>
            </a:extLst>
          </p:cNvPr>
          <p:cNvSpPr>
            <a:spLocks noChangeArrowheads="1"/>
          </p:cNvSpPr>
          <p:nvPr/>
        </p:nvSpPr>
        <p:spPr bwMode="auto">
          <a:xfrm>
            <a:off x="3217863" y="3832225"/>
            <a:ext cx="2286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DM</a:t>
            </a:r>
            <a:endParaRPr kumimoji="0" lang="en-US" altLang="en-US" sz="1800" b="0" i="0" u="none" strike="noStrike" cap="none" normalizeH="0" baseline="0">
              <a:ln>
                <a:noFill/>
              </a:ln>
              <a:effectLst/>
            </a:endParaRPr>
          </a:p>
        </p:txBody>
      </p:sp>
      <p:sp>
        <p:nvSpPr>
          <p:cNvPr id="218" name="Rectangle 2224">
            <a:extLst>
              <a:ext uri="{FF2B5EF4-FFF2-40B4-BE49-F238E27FC236}">
                <a16:creationId xmlns:a16="http://schemas.microsoft.com/office/drawing/2014/main" id="{9AEFEA5F-54AD-5B51-9BE0-B38ABEF3AFEA}"/>
              </a:ext>
            </a:extLst>
          </p:cNvPr>
          <p:cNvSpPr>
            <a:spLocks noChangeArrowheads="1"/>
          </p:cNvSpPr>
          <p:nvPr/>
        </p:nvSpPr>
        <p:spPr bwMode="auto">
          <a:xfrm>
            <a:off x="876301" y="4124325"/>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19" name="Rectangle 2225">
            <a:extLst>
              <a:ext uri="{FF2B5EF4-FFF2-40B4-BE49-F238E27FC236}">
                <a16:creationId xmlns:a16="http://schemas.microsoft.com/office/drawing/2014/main" id="{2F36B62F-C298-8EA2-BF82-DFEAE08C9F75}"/>
              </a:ext>
            </a:extLst>
          </p:cNvPr>
          <p:cNvSpPr>
            <a:spLocks noChangeArrowheads="1"/>
          </p:cNvSpPr>
          <p:nvPr/>
        </p:nvSpPr>
        <p:spPr bwMode="auto">
          <a:xfrm>
            <a:off x="985838" y="4116388"/>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No</a:t>
            </a:r>
            <a:endParaRPr kumimoji="0" lang="en-US" altLang="en-US" sz="1800" b="0" i="0" u="none" strike="noStrike" cap="none" normalizeH="0" baseline="0">
              <a:ln>
                <a:noFill/>
              </a:ln>
              <a:effectLst/>
            </a:endParaRPr>
          </a:p>
        </p:txBody>
      </p:sp>
      <p:sp>
        <p:nvSpPr>
          <p:cNvPr id="220" name="Rectangle 2226">
            <a:extLst>
              <a:ext uri="{FF2B5EF4-FFF2-40B4-BE49-F238E27FC236}">
                <a16:creationId xmlns:a16="http://schemas.microsoft.com/office/drawing/2014/main" id="{AA4EEEFB-9414-CEDC-72AB-E6176AA27068}"/>
              </a:ext>
            </a:extLst>
          </p:cNvPr>
          <p:cNvSpPr>
            <a:spLocks noChangeArrowheads="1"/>
          </p:cNvSpPr>
          <p:nvPr/>
        </p:nvSpPr>
        <p:spPr bwMode="auto">
          <a:xfrm>
            <a:off x="1171576" y="41163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21" name="Rectangle 2227">
            <a:extLst>
              <a:ext uri="{FF2B5EF4-FFF2-40B4-BE49-F238E27FC236}">
                <a16:creationId xmlns:a16="http://schemas.microsoft.com/office/drawing/2014/main" id="{F746B121-D221-CA1C-29FB-0AECCCD9425B}"/>
              </a:ext>
            </a:extLst>
          </p:cNvPr>
          <p:cNvSpPr>
            <a:spLocks noChangeArrowheads="1"/>
          </p:cNvSpPr>
          <p:nvPr/>
        </p:nvSpPr>
        <p:spPr bwMode="auto">
          <a:xfrm>
            <a:off x="1211263" y="41163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22" name="Rectangle 2228">
            <a:extLst>
              <a:ext uri="{FF2B5EF4-FFF2-40B4-BE49-F238E27FC236}">
                <a16:creationId xmlns:a16="http://schemas.microsoft.com/office/drawing/2014/main" id="{18D2A46F-BB02-49FC-3CFF-F272C4F506F0}"/>
              </a:ext>
            </a:extLst>
          </p:cNvPr>
          <p:cNvSpPr>
            <a:spLocks noChangeArrowheads="1"/>
          </p:cNvSpPr>
          <p:nvPr/>
        </p:nvSpPr>
        <p:spPr bwMode="auto">
          <a:xfrm>
            <a:off x="1293813" y="411638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23" name="Rectangle 2229">
            <a:extLst>
              <a:ext uri="{FF2B5EF4-FFF2-40B4-BE49-F238E27FC236}">
                <a16:creationId xmlns:a16="http://schemas.microsoft.com/office/drawing/2014/main" id="{7BED6768-5DD8-B96A-394C-9F187F95DD0D}"/>
              </a:ext>
            </a:extLst>
          </p:cNvPr>
          <p:cNvSpPr>
            <a:spLocks noChangeArrowheads="1"/>
          </p:cNvSpPr>
          <p:nvPr/>
        </p:nvSpPr>
        <p:spPr bwMode="auto">
          <a:xfrm>
            <a:off x="1343026" y="41163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24" name="Rectangle 2230">
            <a:extLst>
              <a:ext uri="{FF2B5EF4-FFF2-40B4-BE49-F238E27FC236}">
                <a16:creationId xmlns:a16="http://schemas.microsoft.com/office/drawing/2014/main" id="{1773FB81-EC94-D95C-E7A7-1D32F016054B}"/>
              </a:ext>
            </a:extLst>
          </p:cNvPr>
          <p:cNvSpPr>
            <a:spLocks noChangeArrowheads="1"/>
          </p:cNvSpPr>
          <p:nvPr/>
        </p:nvSpPr>
        <p:spPr bwMode="auto">
          <a:xfrm>
            <a:off x="1374776" y="411638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25" name="Rectangle 2231">
            <a:extLst>
              <a:ext uri="{FF2B5EF4-FFF2-40B4-BE49-F238E27FC236}">
                <a16:creationId xmlns:a16="http://schemas.microsoft.com/office/drawing/2014/main" id="{CA0D71E5-54F5-B1FF-17E6-9B817E5A1E0D}"/>
              </a:ext>
            </a:extLst>
          </p:cNvPr>
          <p:cNvSpPr>
            <a:spLocks noChangeArrowheads="1"/>
          </p:cNvSpPr>
          <p:nvPr/>
        </p:nvSpPr>
        <p:spPr bwMode="auto">
          <a:xfrm>
            <a:off x="1457326" y="411638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26" name="Rectangle 2232">
            <a:extLst>
              <a:ext uri="{FF2B5EF4-FFF2-40B4-BE49-F238E27FC236}">
                <a16:creationId xmlns:a16="http://schemas.microsoft.com/office/drawing/2014/main" id="{D4E39498-D46A-7228-6D5E-6748748C03A5}"/>
              </a:ext>
            </a:extLst>
          </p:cNvPr>
          <p:cNvSpPr>
            <a:spLocks noChangeArrowheads="1"/>
          </p:cNvSpPr>
          <p:nvPr/>
        </p:nvSpPr>
        <p:spPr bwMode="auto">
          <a:xfrm>
            <a:off x="1504951" y="41163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27" name="Rectangle 2233">
            <a:extLst>
              <a:ext uri="{FF2B5EF4-FFF2-40B4-BE49-F238E27FC236}">
                <a16:creationId xmlns:a16="http://schemas.microsoft.com/office/drawing/2014/main" id="{4A617D0B-2E45-422B-AC5E-DD3C7A114142}"/>
              </a:ext>
            </a:extLst>
          </p:cNvPr>
          <p:cNvSpPr>
            <a:spLocks noChangeArrowheads="1"/>
          </p:cNvSpPr>
          <p:nvPr/>
        </p:nvSpPr>
        <p:spPr bwMode="auto">
          <a:xfrm>
            <a:off x="1544638" y="4116388"/>
            <a:ext cx="212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mT</a:t>
            </a:r>
            <a:endParaRPr kumimoji="0" lang="en-US" altLang="en-US" sz="1800" b="0" i="0" u="none" strike="noStrike" cap="none" normalizeH="0" baseline="0">
              <a:ln>
                <a:noFill/>
              </a:ln>
              <a:effectLst/>
            </a:endParaRPr>
          </a:p>
        </p:txBody>
      </p:sp>
      <p:sp>
        <p:nvSpPr>
          <p:cNvPr id="228" name="Rectangle 2234">
            <a:extLst>
              <a:ext uri="{FF2B5EF4-FFF2-40B4-BE49-F238E27FC236}">
                <a16:creationId xmlns:a16="http://schemas.microsoft.com/office/drawing/2014/main" id="{597AA2B5-7FBC-C91E-2054-0F1705405617}"/>
              </a:ext>
            </a:extLst>
          </p:cNvPr>
          <p:cNvSpPr>
            <a:spLocks noChangeArrowheads="1"/>
          </p:cNvSpPr>
          <p:nvPr/>
        </p:nvSpPr>
        <p:spPr bwMode="auto">
          <a:xfrm>
            <a:off x="1754188" y="4116388"/>
            <a:ext cx="114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29" name="Rectangle 2235">
            <a:extLst>
              <a:ext uri="{FF2B5EF4-FFF2-40B4-BE49-F238E27FC236}">
                <a16:creationId xmlns:a16="http://schemas.microsoft.com/office/drawing/2014/main" id="{3669F8D7-832A-57E1-ED4E-C9182CEED615}"/>
              </a:ext>
            </a:extLst>
          </p:cNvPr>
          <p:cNvSpPr>
            <a:spLocks noChangeArrowheads="1"/>
          </p:cNvSpPr>
          <p:nvPr/>
        </p:nvSpPr>
        <p:spPr bwMode="auto">
          <a:xfrm>
            <a:off x="1868488" y="4116388"/>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30" name="Rectangle 2236">
            <a:extLst>
              <a:ext uri="{FF2B5EF4-FFF2-40B4-BE49-F238E27FC236}">
                <a16:creationId xmlns:a16="http://schemas.microsoft.com/office/drawing/2014/main" id="{A298AD7E-41CF-3464-7006-979D0E58C6AB}"/>
              </a:ext>
            </a:extLst>
          </p:cNvPr>
          <p:cNvSpPr>
            <a:spLocks noChangeArrowheads="1"/>
          </p:cNvSpPr>
          <p:nvPr/>
        </p:nvSpPr>
        <p:spPr bwMode="auto">
          <a:xfrm>
            <a:off x="1973263" y="41163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31" name="Rectangle 2237">
            <a:extLst>
              <a:ext uri="{FF2B5EF4-FFF2-40B4-BE49-F238E27FC236}">
                <a16:creationId xmlns:a16="http://schemas.microsoft.com/office/drawing/2014/main" id="{E4C15ABD-2B3A-A7F4-2081-03D6D2B70B74}"/>
              </a:ext>
            </a:extLst>
          </p:cNvPr>
          <p:cNvSpPr>
            <a:spLocks noChangeArrowheads="1"/>
          </p:cNvSpPr>
          <p:nvPr/>
        </p:nvSpPr>
        <p:spPr bwMode="auto">
          <a:xfrm>
            <a:off x="2005013" y="4116388"/>
            <a:ext cx="1809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P</a:t>
            </a:r>
            <a:endParaRPr kumimoji="0" lang="en-US" altLang="en-US" sz="1800" b="0" i="0" u="none" strike="noStrike" cap="none" normalizeH="0" baseline="0">
              <a:ln>
                <a:noFill/>
              </a:ln>
              <a:effectLst/>
            </a:endParaRPr>
          </a:p>
        </p:txBody>
      </p:sp>
      <p:sp>
        <p:nvSpPr>
          <p:cNvPr id="232" name="Rectangle 2238">
            <a:extLst>
              <a:ext uri="{FF2B5EF4-FFF2-40B4-BE49-F238E27FC236}">
                <a16:creationId xmlns:a16="http://schemas.microsoft.com/office/drawing/2014/main" id="{D84CC68F-11FB-16E2-16B1-ADB9C45A59E7}"/>
              </a:ext>
            </a:extLst>
          </p:cNvPr>
          <p:cNvSpPr>
            <a:spLocks noChangeArrowheads="1"/>
          </p:cNvSpPr>
          <p:nvPr/>
        </p:nvSpPr>
        <p:spPr bwMode="auto">
          <a:xfrm>
            <a:off x="2182813" y="411638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I3</a:t>
            </a:r>
            <a:endParaRPr kumimoji="0" lang="en-US" altLang="en-US" sz="1800" b="0" i="0" u="none" strike="noStrike" cap="none" normalizeH="0" baseline="0">
              <a:ln>
                <a:noFill/>
              </a:ln>
              <a:effectLst/>
            </a:endParaRPr>
          </a:p>
        </p:txBody>
      </p:sp>
      <p:sp>
        <p:nvSpPr>
          <p:cNvPr id="233" name="Rectangle 2239">
            <a:extLst>
              <a:ext uri="{FF2B5EF4-FFF2-40B4-BE49-F238E27FC236}">
                <a16:creationId xmlns:a16="http://schemas.microsoft.com/office/drawing/2014/main" id="{E52D28E4-731A-1550-818F-B11701B61FD3}"/>
              </a:ext>
            </a:extLst>
          </p:cNvPr>
          <p:cNvSpPr>
            <a:spLocks noChangeArrowheads="1"/>
          </p:cNvSpPr>
          <p:nvPr/>
        </p:nvSpPr>
        <p:spPr bwMode="auto">
          <a:xfrm>
            <a:off x="2303463" y="4116388"/>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K</a:t>
            </a:r>
            <a:endParaRPr kumimoji="0" lang="en-US" altLang="en-US" sz="1800" b="0" i="0" u="none" strike="noStrike" cap="none" normalizeH="0" baseline="0">
              <a:ln>
                <a:noFill/>
              </a:ln>
              <a:effectLst/>
            </a:endParaRPr>
          </a:p>
        </p:txBody>
      </p:sp>
      <p:sp>
        <p:nvSpPr>
          <p:cNvPr id="234" name="Rectangle 2240">
            <a:extLst>
              <a:ext uri="{FF2B5EF4-FFF2-40B4-BE49-F238E27FC236}">
                <a16:creationId xmlns:a16="http://schemas.microsoft.com/office/drawing/2014/main" id="{17EA17E2-46FC-84DC-D278-178C34361AF0}"/>
              </a:ext>
            </a:extLst>
          </p:cNvPr>
          <p:cNvSpPr>
            <a:spLocks noChangeArrowheads="1"/>
          </p:cNvSpPr>
          <p:nvPr/>
        </p:nvSpPr>
        <p:spPr bwMode="auto">
          <a:xfrm>
            <a:off x="2401888" y="41163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35" name="Rectangle 2241">
            <a:extLst>
              <a:ext uri="{FF2B5EF4-FFF2-40B4-BE49-F238E27FC236}">
                <a16:creationId xmlns:a16="http://schemas.microsoft.com/office/drawing/2014/main" id="{080CFE9C-DBB8-AF17-AA9C-3B3D2764B83A}"/>
              </a:ext>
            </a:extLst>
          </p:cNvPr>
          <p:cNvSpPr>
            <a:spLocks noChangeArrowheads="1"/>
          </p:cNvSpPr>
          <p:nvPr/>
        </p:nvSpPr>
        <p:spPr bwMode="auto">
          <a:xfrm>
            <a:off x="2433638" y="4116388"/>
            <a:ext cx="1651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o</a:t>
            </a:r>
            <a:endParaRPr kumimoji="0" lang="en-US" altLang="en-US" sz="1800" b="0" i="0" u="none" strike="noStrike" cap="none" normalizeH="0" baseline="0">
              <a:ln>
                <a:noFill/>
              </a:ln>
              <a:effectLst/>
            </a:endParaRPr>
          </a:p>
        </p:txBody>
      </p:sp>
      <p:sp>
        <p:nvSpPr>
          <p:cNvPr id="236" name="Rectangle 2242">
            <a:extLst>
              <a:ext uri="{FF2B5EF4-FFF2-40B4-BE49-F238E27FC236}">
                <a16:creationId xmlns:a16="http://schemas.microsoft.com/office/drawing/2014/main" id="{50D0A091-3D25-71A2-A2D2-AB644C9D004D}"/>
              </a:ext>
            </a:extLst>
          </p:cNvPr>
          <p:cNvSpPr>
            <a:spLocks noChangeArrowheads="1"/>
          </p:cNvSpPr>
          <p:nvPr/>
        </p:nvSpPr>
        <p:spPr bwMode="auto">
          <a:xfrm>
            <a:off x="2593976" y="4116388"/>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37" name="Rectangle 2243">
            <a:extLst>
              <a:ext uri="{FF2B5EF4-FFF2-40B4-BE49-F238E27FC236}">
                <a16:creationId xmlns:a16="http://schemas.microsoft.com/office/drawing/2014/main" id="{8FFB91A6-46A2-5FDF-E02C-9799325E8EF3}"/>
              </a:ext>
            </a:extLst>
          </p:cNvPr>
          <p:cNvSpPr>
            <a:spLocks noChangeArrowheads="1"/>
          </p:cNvSpPr>
          <p:nvPr/>
        </p:nvSpPr>
        <p:spPr bwMode="auto">
          <a:xfrm>
            <a:off x="2643188" y="411638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38" name="Rectangle 2244">
            <a:extLst>
              <a:ext uri="{FF2B5EF4-FFF2-40B4-BE49-F238E27FC236}">
                <a16:creationId xmlns:a16="http://schemas.microsoft.com/office/drawing/2014/main" id="{CF594ACB-3150-1A4F-C997-4DA87127BDBA}"/>
              </a:ext>
            </a:extLst>
          </p:cNvPr>
          <p:cNvSpPr>
            <a:spLocks noChangeArrowheads="1"/>
          </p:cNvSpPr>
          <p:nvPr/>
        </p:nvSpPr>
        <p:spPr bwMode="auto">
          <a:xfrm>
            <a:off x="2682876" y="4116388"/>
            <a:ext cx="285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AKT</a:t>
            </a:r>
            <a:endParaRPr kumimoji="0" lang="en-US" altLang="en-US" sz="1800" b="0" i="0" u="none" strike="noStrike" cap="none" normalizeH="0" baseline="0">
              <a:ln>
                <a:noFill/>
              </a:ln>
              <a:effectLst/>
            </a:endParaRPr>
          </a:p>
        </p:txBody>
      </p:sp>
      <p:sp>
        <p:nvSpPr>
          <p:cNvPr id="239" name="Rectangle 2245">
            <a:extLst>
              <a:ext uri="{FF2B5EF4-FFF2-40B4-BE49-F238E27FC236}">
                <a16:creationId xmlns:a16="http://schemas.microsoft.com/office/drawing/2014/main" id="{EC934039-4F5D-29B4-0C9E-6B53176904DC}"/>
              </a:ext>
            </a:extLst>
          </p:cNvPr>
          <p:cNvSpPr>
            <a:spLocks noChangeArrowheads="1"/>
          </p:cNvSpPr>
          <p:nvPr/>
        </p:nvSpPr>
        <p:spPr bwMode="auto">
          <a:xfrm>
            <a:off x="2967038" y="411638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40" name="Rectangle 2246">
            <a:extLst>
              <a:ext uri="{FF2B5EF4-FFF2-40B4-BE49-F238E27FC236}">
                <a16:creationId xmlns:a16="http://schemas.microsoft.com/office/drawing/2014/main" id="{48ACB5A5-0BE9-CB08-58EF-CC70A16D48EB}"/>
              </a:ext>
            </a:extLst>
          </p:cNvPr>
          <p:cNvSpPr>
            <a:spLocks noChangeArrowheads="1"/>
          </p:cNvSpPr>
          <p:nvPr/>
        </p:nvSpPr>
        <p:spPr bwMode="auto">
          <a:xfrm>
            <a:off x="876301" y="4408488"/>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41" name="Rectangle 2247">
            <a:extLst>
              <a:ext uri="{FF2B5EF4-FFF2-40B4-BE49-F238E27FC236}">
                <a16:creationId xmlns:a16="http://schemas.microsoft.com/office/drawing/2014/main" id="{21E9D264-7092-7A8D-394C-61038024B6CC}"/>
              </a:ext>
            </a:extLst>
          </p:cNvPr>
          <p:cNvSpPr>
            <a:spLocks noChangeArrowheads="1"/>
          </p:cNvSpPr>
          <p:nvPr/>
        </p:nvSpPr>
        <p:spPr bwMode="auto">
          <a:xfrm>
            <a:off x="985838" y="4400550"/>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No</a:t>
            </a:r>
            <a:endParaRPr kumimoji="0" lang="en-US" altLang="en-US" sz="1800" b="0" i="0" u="none" strike="noStrike" cap="none" normalizeH="0" baseline="0">
              <a:ln>
                <a:noFill/>
              </a:ln>
              <a:effectLst/>
            </a:endParaRPr>
          </a:p>
        </p:txBody>
      </p:sp>
      <p:sp>
        <p:nvSpPr>
          <p:cNvPr id="242" name="Rectangle 2248">
            <a:extLst>
              <a:ext uri="{FF2B5EF4-FFF2-40B4-BE49-F238E27FC236}">
                <a16:creationId xmlns:a16="http://schemas.microsoft.com/office/drawing/2014/main" id="{CE701022-731F-EC6D-2B5A-64D260283489}"/>
              </a:ext>
            </a:extLst>
          </p:cNvPr>
          <p:cNvSpPr>
            <a:spLocks noChangeArrowheads="1"/>
          </p:cNvSpPr>
          <p:nvPr/>
        </p:nvSpPr>
        <p:spPr bwMode="auto">
          <a:xfrm>
            <a:off x="1171576"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3" name="Rectangle 2249">
            <a:extLst>
              <a:ext uri="{FF2B5EF4-FFF2-40B4-BE49-F238E27FC236}">
                <a16:creationId xmlns:a16="http://schemas.microsoft.com/office/drawing/2014/main" id="{28478FFB-7814-4BA5-E4B6-BAA5C73A36F3}"/>
              </a:ext>
            </a:extLst>
          </p:cNvPr>
          <p:cNvSpPr>
            <a:spLocks noChangeArrowheads="1"/>
          </p:cNvSpPr>
          <p:nvPr/>
        </p:nvSpPr>
        <p:spPr bwMode="auto">
          <a:xfrm>
            <a:off x="1211263"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44" name="Rectangle 2250">
            <a:extLst>
              <a:ext uri="{FF2B5EF4-FFF2-40B4-BE49-F238E27FC236}">
                <a16:creationId xmlns:a16="http://schemas.microsoft.com/office/drawing/2014/main" id="{AE120BBA-F7F7-F8C8-7FB7-0C0EB9373069}"/>
              </a:ext>
            </a:extLst>
          </p:cNvPr>
          <p:cNvSpPr>
            <a:spLocks noChangeArrowheads="1"/>
          </p:cNvSpPr>
          <p:nvPr/>
        </p:nvSpPr>
        <p:spPr bwMode="auto">
          <a:xfrm>
            <a:off x="1293813" y="4400550"/>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45" name="Rectangle 2251">
            <a:extLst>
              <a:ext uri="{FF2B5EF4-FFF2-40B4-BE49-F238E27FC236}">
                <a16:creationId xmlns:a16="http://schemas.microsoft.com/office/drawing/2014/main" id="{82593241-6A8D-43F4-F59B-74083E52A730}"/>
              </a:ext>
            </a:extLst>
          </p:cNvPr>
          <p:cNvSpPr>
            <a:spLocks noChangeArrowheads="1"/>
          </p:cNvSpPr>
          <p:nvPr/>
        </p:nvSpPr>
        <p:spPr bwMode="auto">
          <a:xfrm>
            <a:off x="1343026" y="4400550"/>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46" name="Rectangle 2252">
            <a:extLst>
              <a:ext uri="{FF2B5EF4-FFF2-40B4-BE49-F238E27FC236}">
                <a16:creationId xmlns:a16="http://schemas.microsoft.com/office/drawing/2014/main" id="{0FEB6FC9-3FFF-7F8B-9B62-095CE871E69C}"/>
              </a:ext>
            </a:extLst>
          </p:cNvPr>
          <p:cNvSpPr>
            <a:spLocks noChangeArrowheads="1"/>
          </p:cNvSpPr>
          <p:nvPr/>
        </p:nvSpPr>
        <p:spPr bwMode="auto">
          <a:xfrm>
            <a:off x="1374776"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47" name="Rectangle 2253">
            <a:extLst>
              <a:ext uri="{FF2B5EF4-FFF2-40B4-BE49-F238E27FC236}">
                <a16:creationId xmlns:a16="http://schemas.microsoft.com/office/drawing/2014/main" id="{0BD968C7-BBE7-AE9F-CDF4-00AA35EE7F81}"/>
              </a:ext>
            </a:extLst>
          </p:cNvPr>
          <p:cNvSpPr>
            <a:spLocks noChangeArrowheads="1"/>
          </p:cNvSpPr>
          <p:nvPr/>
        </p:nvSpPr>
        <p:spPr bwMode="auto">
          <a:xfrm>
            <a:off x="1457326" y="4400550"/>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48" name="Rectangle 2254">
            <a:extLst>
              <a:ext uri="{FF2B5EF4-FFF2-40B4-BE49-F238E27FC236}">
                <a16:creationId xmlns:a16="http://schemas.microsoft.com/office/drawing/2014/main" id="{0B587C3A-BACC-4F99-E71E-0CF6B9732215}"/>
              </a:ext>
            </a:extLst>
          </p:cNvPr>
          <p:cNvSpPr>
            <a:spLocks noChangeArrowheads="1"/>
          </p:cNvSpPr>
          <p:nvPr/>
        </p:nvSpPr>
        <p:spPr bwMode="auto">
          <a:xfrm>
            <a:off x="1504951"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49" name="Rectangle 2255">
            <a:extLst>
              <a:ext uri="{FF2B5EF4-FFF2-40B4-BE49-F238E27FC236}">
                <a16:creationId xmlns:a16="http://schemas.microsoft.com/office/drawing/2014/main" id="{95F74160-9C54-0142-E64E-BD006516534C}"/>
              </a:ext>
            </a:extLst>
          </p:cNvPr>
          <p:cNvSpPr>
            <a:spLocks noChangeArrowheads="1"/>
          </p:cNvSpPr>
          <p:nvPr/>
        </p:nvSpPr>
        <p:spPr bwMode="auto">
          <a:xfrm>
            <a:off x="1544638" y="4400550"/>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50" name="Rectangle 2256">
            <a:extLst>
              <a:ext uri="{FF2B5EF4-FFF2-40B4-BE49-F238E27FC236}">
                <a16:creationId xmlns:a16="http://schemas.microsoft.com/office/drawing/2014/main" id="{47511210-FD33-4063-8258-2D5198EC7556}"/>
              </a:ext>
            </a:extLst>
          </p:cNvPr>
          <p:cNvSpPr>
            <a:spLocks noChangeArrowheads="1"/>
          </p:cNvSpPr>
          <p:nvPr/>
        </p:nvSpPr>
        <p:spPr bwMode="auto">
          <a:xfrm>
            <a:off x="1617663"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251" name="Rectangle 2257">
            <a:extLst>
              <a:ext uri="{FF2B5EF4-FFF2-40B4-BE49-F238E27FC236}">
                <a16:creationId xmlns:a16="http://schemas.microsoft.com/office/drawing/2014/main" id="{1ECF77BA-1773-88A7-4919-39B12A7B3A5E}"/>
              </a:ext>
            </a:extLst>
          </p:cNvPr>
          <p:cNvSpPr>
            <a:spLocks noChangeArrowheads="1"/>
          </p:cNvSpPr>
          <p:nvPr/>
        </p:nvSpPr>
        <p:spPr bwMode="auto">
          <a:xfrm>
            <a:off x="1698626"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52" name="Rectangle 2258">
            <a:extLst>
              <a:ext uri="{FF2B5EF4-FFF2-40B4-BE49-F238E27FC236}">
                <a16:creationId xmlns:a16="http://schemas.microsoft.com/office/drawing/2014/main" id="{64365781-0DE6-41BE-5B39-38537EBDE372}"/>
              </a:ext>
            </a:extLst>
          </p:cNvPr>
          <p:cNvSpPr>
            <a:spLocks noChangeArrowheads="1"/>
          </p:cNvSpPr>
          <p:nvPr/>
        </p:nvSpPr>
        <p:spPr bwMode="auto">
          <a:xfrm>
            <a:off x="1779588" y="4400550"/>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53" name="Rectangle 2259">
            <a:extLst>
              <a:ext uri="{FF2B5EF4-FFF2-40B4-BE49-F238E27FC236}">
                <a16:creationId xmlns:a16="http://schemas.microsoft.com/office/drawing/2014/main" id="{5D742A72-165D-A904-37EB-53F42B8D4B9B}"/>
              </a:ext>
            </a:extLst>
          </p:cNvPr>
          <p:cNvSpPr>
            <a:spLocks noChangeArrowheads="1"/>
          </p:cNvSpPr>
          <p:nvPr/>
        </p:nvSpPr>
        <p:spPr bwMode="auto">
          <a:xfrm>
            <a:off x="1900238"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54" name="Rectangle 2260">
            <a:extLst>
              <a:ext uri="{FF2B5EF4-FFF2-40B4-BE49-F238E27FC236}">
                <a16:creationId xmlns:a16="http://schemas.microsoft.com/office/drawing/2014/main" id="{79E73C15-8E6A-2D4F-ED16-0B5D1CC259CA}"/>
              </a:ext>
            </a:extLst>
          </p:cNvPr>
          <p:cNvSpPr>
            <a:spLocks noChangeArrowheads="1"/>
          </p:cNvSpPr>
          <p:nvPr/>
        </p:nvSpPr>
        <p:spPr bwMode="auto">
          <a:xfrm>
            <a:off x="1982788"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255" name="Rectangle 2261">
            <a:extLst>
              <a:ext uri="{FF2B5EF4-FFF2-40B4-BE49-F238E27FC236}">
                <a16:creationId xmlns:a16="http://schemas.microsoft.com/office/drawing/2014/main" id="{43090006-BF7B-8F03-8A4C-6F51B52C5D03}"/>
              </a:ext>
            </a:extLst>
          </p:cNvPr>
          <p:cNvSpPr>
            <a:spLocks noChangeArrowheads="1"/>
          </p:cNvSpPr>
          <p:nvPr/>
        </p:nvSpPr>
        <p:spPr bwMode="auto">
          <a:xfrm>
            <a:off x="2022476"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256" name="Rectangle 2262">
            <a:extLst>
              <a:ext uri="{FF2B5EF4-FFF2-40B4-BE49-F238E27FC236}">
                <a16:creationId xmlns:a16="http://schemas.microsoft.com/office/drawing/2014/main" id="{0A96164F-54CA-B49F-D812-21F97C339562}"/>
              </a:ext>
            </a:extLst>
          </p:cNvPr>
          <p:cNvSpPr>
            <a:spLocks noChangeArrowheads="1"/>
          </p:cNvSpPr>
          <p:nvPr/>
        </p:nvSpPr>
        <p:spPr bwMode="auto">
          <a:xfrm>
            <a:off x="2103438"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257" name="Rectangle 2263">
            <a:extLst>
              <a:ext uri="{FF2B5EF4-FFF2-40B4-BE49-F238E27FC236}">
                <a16:creationId xmlns:a16="http://schemas.microsoft.com/office/drawing/2014/main" id="{EF1A6AE5-02E1-1FE1-0AE6-BCD49D00C9CD}"/>
              </a:ext>
            </a:extLst>
          </p:cNvPr>
          <p:cNvSpPr>
            <a:spLocks noChangeArrowheads="1"/>
          </p:cNvSpPr>
          <p:nvPr/>
        </p:nvSpPr>
        <p:spPr bwMode="auto">
          <a:xfrm>
            <a:off x="2184401" y="4400550"/>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58" name="Rectangle 2264">
            <a:extLst>
              <a:ext uri="{FF2B5EF4-FFF2-40B4-BE49-F238E27FC236}">
                <a16:creationId xmlns:a16="http://schemas.microsoft.com/office/drawing/2014/main" id="{F3A0F214-0094-BCC0-BFA5-1B6EEBD326BA}"/>
              </a:ext>
            </a:extLst>
          </p:cNvPr>
          <p:cNvSpPr>
            <a:spLocks noChangeArrowheads="1"/>
          </p:cNvSpPr>
          <p:nvPr/>
        </p:nvSpPr>
        <p:spPr bwMode="auto">
          <a:xfrm>
            <a:off x="2233613"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59" name="Rectangle 2265">
            <a:extLst>
              <a:ext uri="{FF2B5EF4-FFF2-40B4-BE49-F238E27FC236}">
                <a16:creationId xmlns:a16="http://schemas.microsoft.com/office/drawing/2014/main" id="{2348C0F4-689E-5453-64B5-F2C04EDA7DF4}"/>
              </a:ext>
            </a:extLst>
          </p:cNvPr>
          <p:cNvSpPr>
            <a:spLocks noChangeArrowheads="1"/>
          </p:cNvSpPr>
          <p:nvPr/>
        </p:nvSpPr>
        <p:spPr bwMode="auto">
          <a:xfrm>
            <a:off x="2314576"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260" name="Rectangle 2266">
            <a:extLst>
              <a:ext uri="{FF2B5EF4-FFF2-40B4-BE49-F238E27FC236}">
                <a16:creationId xmlns:a16="http://schemas.microsoft.com/office/drawing/2014/main" id="{C8C5E50E-6AC2-F6D7-305F-5CB101E7EC4B}"/>
              </a:ext>
            </a:extLst>
          </p:cNvPr>
          <p:cNvSpPr>
            <a:spLocks noChangeArrowheads="1"/>
          </p:cNvSpPr>
          <p:nvPr/>
        </p:nvSpPr>
        <p:spPr bwMode="auto">
          <a:xfrm>
            <a:off x="2395538" y="4400550"/>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261" name="Rectangle 2267">
            <a:extLst>
              <a:ext uri="{FF2B5EF4-FFF2-40B4-BE49-F238E27FC236}">
                <a16:creationId xmlns:a16="http://schemas.microsoft.com/office/drawing/2014/main" id="{245EC934-E687-D520-9165-31900B479165}"/>
              </a:ext>
            </a:extLst>
          </p:cNvPr>
          <p:cNvSpPr>
            <a:spLocks noChangeArrowheads="1"/>
          </p:cNvSpPr>
          <p:nvPr/>
        </p:nvSpPr>
        <p:spPr bwMode="auto">
          <a:xfrm>
            <a:off x="2468563"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2" name="Rectangle 2268">
            <a:extLst>
              <a:ext uri="{FF2B5EF4-FFF2-40B4-BE49-F238E27FC236}">
                <a16:creationId xmlns:a16="http://schemas.microsoft.com/office/drawing/2014/main" id="{30BE507C-217F-848E-6BA1-88BFEF3AC461}"/>
              </a:ext>
            </a:extLst>
          </p:cNvPr>
          <p:cNvSpPr>
            <a:spLocks noChangeArrowheads="1"/>
          </p:cNvSpPr>
          <p:nvPr/>
        </p:nvSpPr>
        <p:spPr bwMode="auto">
          <a:xfrm>
            <a:off x="2508251"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263" name="Rectangle 2269">
            <a:extLst>
              <a:ext uri="{FF2B5EF4-FFF2-40B4-BE49-F238E27FC236}">
                <a16:creationId xmlns:a16="http://schemas.microsoft.com/office/drawing/2014/main" id="{CC44D4C5-42FC-F640-9650-E12505F337D9}"/>
              </a:ext>
            </a:extLst>
          </p:cNvPr>
          <p:cNvSpPr>
            <a:spLocks noChangeArrowheads="1"/>
          </p:cNvSpPr>
          <p:nvPr/>
        </p:nvSpPr>
        <p:spPr bwMode="auto">
          <a:xfrm>
            <a:off x="2547938" y="4400550"/>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264" name="Rectangle 2270">
            <a:extLst>
              <a:ext uri="{FF2B5EF4-FFF2-40B4-BE49-F238E27FC236}">
                <a16:creationId xmlns:a16="http://schemas.microsoft.com/office/drawing/2014/main" id="{CC58D966-BC2E-D3B0-F977-FD2428D86AAD}"/>
              </a:ext>
            </a:extLst>
          </p:cNvPr>
          <p:cNvSpPr>
            <a:spLocks noChangeArrowheads="1"/>
          </p:cNvSpPr>
          <p:nvPr/>
        </p:nvSpPr>
        <p:spPr bwMode="auto">
          <a:xfrm>
            <a:off x="2628901" y="4400550"/>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265" name="Rectangle 2271">
            <a:extLst>
              <a:ext uri="{FF2B5EF4-FFF2-40B4-BE49-F238E27FC236}">
                <a16:creationId xmlns:a16="http://schemas.microsoft.com/office/drawing/2014/main" id="{04A0B232-DDCF-5281-51F2-1911D35990D6}"/>
              </a:ext>
            </a:extLst>
          </p:cNvPr>
          <p:cNvSpPr>
            <a:spLocks noChangeArrowheads="1"/>
          </p:cNvSpPr>
          <p:nvPr/>
        </p:nvSpPr>
        <p:spPr bwMode="auto">
          <a:xfrm>
            <a:off x="2678113" y="4400550"/>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266" name="Rectangle 2272">
            <a:extLst>
              <a:ext uri="{FF2B5EF4-FFF2-40B4-BE49-F238E27FC236}">
                <a16:creationId xmlns:a16="http://schemas.microsoft.com/office/drawing/2014/main" id="{83A98DA4-5C0F-8D0A-A1B5-670601F0EDAB}"/>
              </a:ext>
            </a:extLst>
          </p:cNvPr>
          <p:cNvSpPr>
            <a:spLocks noChangeArrowheads="1"/>
          </p:cNvSpPr>
          <p:nvPr/>
        </p:nvSpPr>
        <p:spPr bwMode="auto">
          <a:xfrm>
            <a:off x="2717801" y="4400550"/>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267" name="Rectangle 2273">
            <a:extLst>
              <a:ext uri="{FF2B5EF4-FFF2-40B4-BE49-F238E27FC236}">
                <a16:creationId xmlns:a16="http://schemas.microsoft.com/office/drawing/2014/main" id="{1FC43F3C-5725-ABC0-64A4-06E92A594F84}"/>
              </a:ext>
            </a:extLst>
          </p:cNvPr>
          <p:cNvSpPr>
            <a:spLocks noChangeArrowheads="1"/>
          </p:cNvSpPr>
          <p:nvPr/>
        </p:nvSpPr>
        <p:spPr bwMode="auto">
          <a:xfrm>
            <a:off x="2814638" y="4400550"/>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268" name="Rectangle 2274">
            <a:extLst>
              <a:ext uri="{FF2B5EF4-FFF2-40B4-BE49-F238E27FC236}">
                <a16:creationId xmlns:a16="http://schemas.microsoft.com/office/drawing/2014/main" id="{5E429770-C7BB-9653-4A1B-F10BF0030474}"/>
              </a:ext>
            </a:extLst>
          </p:cNvPr>
          <p:cNvSpPr>
            <a:spLocks noChangeArrowheads="1"/>
          </p:cNvSpPr>
          <p:nvPr/>
        </p:nvSpPr>
        <p:spPr bwMode="auto">
          <a:xfrm>
            <a:off x="2913063" y="4400550"/>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269" name="Rectangle 2275">
            <a:extLst>
              <a:ext uri="{FF2B5EF4-FFF2-40B4-BE49-F238E27FC236}">
                <a16:creationId xmlns:a16="http://schemas.microsoft.com/office/drawing/2014/main" id="{9FF38FAE-57E2-4BE4-01C3-3BBE4324E037}"/>
              </a:ext>
            </a:extLst>
          </p:cNvPr>
          <p:cNvSpPr>
            <a:spLocks noChangeArrowheads="1"/>
          </p:cNvSpPr>
          <p:nvPr/>
        </p:nvSpPr>
        <p:spPr bwMode="auto">
          <a:xfrm>
            <a:off x="876301" y="4684713"/>
            <a:ext cx="1476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St</a:t>
            </a:r>
            <a:endParaRPr kumimoji="0" lang="en-US" altLang="en-US" sz="1800" b="0" i="0" u="none" strike="noStrike" cap="none" normalizeH="0" baseline="0">
              <a:ln>
                <a:noFill/>
              </a:ln>
              <a:effectLst/>
            </a:endParaRPr>
          </a:p>
        </p:txBody>
      </p:sp>
      <p:sp>
        <p:nvSpPr>
          <p:cNvPr id="270" name="Rectangle 2276">
            <a:extLst>
              <a:ext uri="{FF2B5EF4-FFF2-40B4-BE49-F238E27FC236}">
                <a16:creationId xmlns:a16="http://schemas.microsoft.com/office/drawing/2014/main" id="{75CA65A3-B6B9-F8D8-C0AC-CA59900AB59A}"/>
              </a:ext>
            </a:extLst>
          </p:cNvPr>
          <p:cNvSpPr>
            <a:spLocks noChangeArrowheads="1"/>
          </p:cNvSpPr>
          <p:nvPr/>
        </p:nvSpPr>
        <p:spPr bwMode="auto">
          <a:xfrm>
            <a:off x="1023938" y="4684713"/>
            <a:ext cx="571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271" name="Rectangle 2277">
            <a:extLst>
              <a:ext uri="{FF2B5EF4-FFF2-40B4-BE49-F238E27FC236}">
                <a16:creationId xmlns:a16="http://schemas.microsoft.com/office/drawing/2014/main" id="{309A0D9B-E98B-F7EC-E603-EFC4ED77979E}"/>
              </a:ext>
            </a:extLst>
          </p:cNvPr>
          <p:cNvSpPr>
            <a:spLocks noChangeArrowheads="1"/>
          </p:cNvSpPr>
          <p:nvPr/>
        </p:nvSpPr>
        <p:spPr bwMode="auto">
          <a:xfrm>
            <a:off x="1079501"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72" name="Rectangle 2278">
            <a:extLst>
              <a:ext uri="{FF2B5EF4-FFF2-40B4-BE49-F238E27FC236}">
                <a16:creationId xmlns:a16="http://schemas.microsoft.com/office/drawing/2014/main" id="{C383AF5A-8CE6-E929-DBAB-18957595A9EC}"/>
              </a:ext>
            </a:extLst>
          </p:cNvPr>
          <p:cNvSpPr>
            <a:spLocks noChangeArrowheads="1"/>
          </p:cNvSpPr>
          <p:nvPr/>
        </p:nvSpPr>
        <p:spPr bwMode="auto">
          <a:xfrm>
            <a:off x="1160463" y="468471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73" name="Rectangle 2279">
            <a:extLst>
              <a:ext uri="{FF2B5EF4-FFF2-40B4-BE49-F238E27FC236}">
                <a16:creationId xmlns:a16="http://schemas.microsoft.com/office/drawing/2014/main" id="{471F0208-CA19-A859-89CA-BA5C9B7261F5}"/>
              </a:ext>
            </a:extLst>
          </p:cNvPr>
          <p:cNvSpPr>
            <a:spLocks noChangeArrowheads="1"/>
          </p:cNvSpPr>
          <p:nvPr/>
        </p:nvSpPr>
        <p:spPr bwMode="auto">
          <a:xfrm>
            <a:off x="1209676" y="468471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74" name="Rectangle 2280">
            <a:extLst>
              <a:ext uri="{FF2B5EF4-FFF2-40B4-BE49-F238E27FC236}">
                <a16:creationId xmlns:a16="http://schemas.microsoft.com/office/drawing/2014/main" id="{2CCA334C-306A-4C73-4090-E0C4FBF47A5B}"/>
              </a:ext>
            </a:extLst>
          </p:cNvPr>
          <p:cNvSpPr>
            <a:spLocks noChangeArrowheads="1"/>
          </p:cNvSpPr>
          <p:nvPr/>
        </p:nvSpPr>
        <p:spPr bwMode="auto">
          <a:xfrm>
            <a:off x="1249363" y="468471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f</a:t>
            </a:r>
            <a:endParaRPr kumimoji="0" lang="en-US" altLang="en-US" sz="1800" b="0" i="0" u="none" strike="noStrike" cap="none" normalizeH="0" baseline="0">
              <a:ln>
                <a:noFill/>
              </a:ln>
              <a:effectLst/>
            </a:endParaRPr>
          </a:p>
        </p:txBody>
      </p:sp>
      <p:sp>
        <p:nvSpPr>
          <p:cNvPr id="275" name="Rectangle 2281">
            <a:extLst>
              <a:ext uri="{FF2B5EF4-FFF2-40B4-BE49-F238E27FC236}">
                <a16:creationId xmlns:a16="http://schemas.microsoft.com/office/drawing/2014/main" id="{C7D9E663-0760-E7DC-81D8-1C0408C45BEE}"/>
              </a:ext>
            </a:extLst>
          </p:cNvPr>
          <p:cNvSpPr>
            <a:spLocks noChangeArrowheads="1"/>
          </p:cNvSpPr>
          <p:nvPr/>
        </p:nvSpPr>
        <p:spPr bwMode="auto">
          <a:xfrm>
            <a:off x="1298576" y="468471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76" name="Rectangle 2282">
            <a:extLst>
              <a:ext uri="{FF2B5EF4-FFF2-40B4-BE49-F238E27FC236}">
                <a16:creationId xmlns:a16="http://schemas.microsoft.com/office/drawing/2014/main" id="{70C52A9C-BAB8-FA5C-A7F1-000E38A6BDA3}"/>
              </a:ext>
            </a:extLst>
          </p:cNvPr>
          <p:cNvSpPr>
            <a:spLocks noChangeArrowheads="1"/>
          </p:cNvSpPr>
          <p:nvPr/>
        </p:nvSpPr>
        <p:spPr bwMode="auto">
          <a:xfrm>
            <a:off x="1338263"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c</a:t>
            </a:r>
            <a:endParaRPr kumimoji="0" lang="en-US" altLang="en-US" sz="1800" b="0" i="0" u="none" strike="noStrike" cap="none" normalizeH="0" baseline="0">
              <a:ln>
                <a:noFill/>
              </a:ln>
              <a:effectLst/>
            </a:endParaRPr>
          </a:p>
        </p:txBody>
      </p:sp>
      <p:sp>
        <p:nvSpPr>
          <p:cNvPr id="277" name="Rectangle 2283">
            <a:extLst>
              <a:ext uri="{FF2B5EF4-FFF2-40B4-BE49-F238E27FC236}">
                <a16:creationId xmlns:a16="http://schemas.microsoft.com/office/drawing/2014/main" id="{39BCF2EC-FBC6-3F03-C374-5CDE98030F7B}"/>
              </a:ext>
            </a:extLst>
          </p:cNvPr>
          <p:cNvSpPr>
            <a:spLocks noChangeArrowheads="1"/>
          </p:cNvSpPr>
          <p:nvPr/>
        </p:nvSpPr>
        <p:spPr bwMode="auto">
          <a:xfrm>
            <a:off x="1419226"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78" name="Rectangle 2284">
            <a:extLst>
              <a:ext uri="{FF2B5EF4-FFF2-40B4-BE49-F238E27FC236}">
                <a16:creationId xmlns:a16="http://schemas.microsoft.com/office/drawing/2014/main" id="{B184C297-F66A-240B-9128-618D36893D83}"/>
              </a:ext>
            </a:extLst>
          </p:cNvPr>
          <p:cNvSpPr>
            <a:spLocks noChangeArrowheads="1"/>
          </p:cNvSpPr>
          <p:nvPr/>
        </p:nvSpPr>
        <p:spPr bwMode="auto">
          <a:xfrm>
            <a:off x="1500188" y="468471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79" name="Rectangle 2285">
            <a:extLst>
              <a:ext uri="{FF2B5EF4-FFF2-40B4-BE49-F238E27FC236}">
                <a16:creationId xmlns:a16="http://schemas.microsoft.com/office/drawing/2014/main" id="{48C9C9A4-D9E3-2EF4-574C-49829A38E025}"/>
              </a:ext>
            </a:extLst>
          </p:cNvPr>
          <p:cNvSpPr>
            <a:spLocks noChangeArrowheads="1"/>
          </p:cNvSpPr>
          <p:nvPr/>
        </p:nvSpPr>
        <p:spPr bwMode="auto">
          <a:xfrm>
            <a:off x="1549401" y="468471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i</a:t>
            </a:r>
            <a:endParaRPr kumimoji="0" lang="en-US" altLang="en-US" sz="1800" b="0" i="0" u="none" strike="noStrike" cap="none" normalizeH="0" baseline="0">
              <a:ln>
                <a:noFill/>
              </a:ln>
              <a:effectLst/>
            </a:endParaRPr>
          </a:p>
        </p:txBody>
      </p:sp>
      <p:sp>
        <p:nvSpPr>
          <p:cNvPr id="280" name="Rectangle 2286">
            <a:extLst>
              <a:ext uri="{FF2B5EF4-FFF2-40B4-BE49-F238E27FC236}">
                <a16:creationId xmlns:a16="http://schemas.microsoft.com/office/drawing/2014/main" id="{743F7BE6-D5CE-E5A6-4AD4-431FC79B9006}"/>
              </a:ext>
            </a:extLst>
          </p:cNvPr>
          <p:cNvSpPr>
            <a:spLocks noChangeArrowheads="1"/>
          </p:cNvSpPr>
          <p:nvPr/>
        </p:nvSpPr>
        <p:spPr bwMode="auto">
          <a:xfrm>
            <a:off x="1589088" y="4684713"/>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o</a:t>
            </a:r>
            <a:endParaRPr kumimoji="0" lang="en-US" altLang="en-US" sz="1800" b="0" i="0" u="none" strike="noStrike" cap="none" normalizeH="0" baseline="0">
              <a:ln>
                <a:noFill/>
              </a:ln>
              <a:effectLst/>
            </a:endParaRPr>
          </a:p>
        </p:txBody>
      </p:sp>
      <p:sp>
        <p:nvSpPr>
          <p:cNvPr id="281" name="Rectangle 2287">
            <a:extLst>
              <a:ext uri="{FF2B5EF4-FFF2-40B4-BE49-F238E27FC236}">
                <a16:creationId xmlns:a16="http://schemas.microsoft.com/office/drawing/2014/main" id="{454F2267-F300-1389-498C-B3B58AD7109C}"/>
              </a:ext>
            </a:extLst>
          </p:cNvPr>
          <p:cNvSpPr>
            <a:spLocks noChangeArrowheads="1"/>
          </p:cNvSpPr>
          <p:nvPr/>
        </p:nvSpPr>
        <p:spPr bwMode="auto">
          <a:xfrm>
            <a:off x="1677988" y="4684713"/>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n</a:t>
            </a:r>
            <a:endParaRPr kumimoji="0" lang="en-US" altLang="en-US" sz="1800" b="0" i="0" u="none" strike="noStrike" cap="none" normalizeH="0" baseline="0">
              <a:ln>
                <a:noFill/>
              </a:ln>
              <a:effectLst/>
            </a:endParaRPr>
          </a:p>
        </p:txBody>
      </p:sp>
      <p:sp>
        <p:nvSpPr>
          <p:cNvPr id="282" name="Rectangle 2288">
            <a:extLst>
              <a:ext uri="{FF2B5EF4-FFF2-40B4-BE49-F238E27FC236}">
                <a16:creationId xmlns:a16="http://schemas.microsoft.com/office/drawing/2014/main" id="{BA905162-615D-4EC9-5038-691C090E5A07}"/>
              </a:ext>
            </a:extLst>
          </p:cNvPr>
          <p:cNvSpPr>
            <a:spLocks noChangeArrowheads="1"/>
          </p:cNvSpPr>
          <p:nvPr/>
        </p:nvSpPr>
        <p:spPr bwMode="auto">
          <a:xfrm>
            <a:off x="1765301" y="4684713"/>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283" name="Rectangle 2289">
            <a:extLst>
              <a:ext uri="{FF2B5EF4-FFF2-40B4-BE49-F238E27FC236}">
                <a16:creationId xmlns:a16="http://schemas.microsoft.com/office/drawing/2014/main" id="{2EFDE9F8-53C0-3233-E5FB-601CA882BC50}"/>
              </a:ext>
            </a:extLst>
          </p:cNvPr>
          <p:cNvSpPr>
            <a:spLocks noChangeArrowheads="1"/>
          </p:cNvSpPr>
          <p:nvPr/>
        </p:nvSpPr>
        <p:spPr bwMode="auto">
          <a:xfrm>
            <a:off x="1804988" y="4684713"/>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F</a:t>
            </a:r>
            <a:endParaRPr kumimoji="0" lang="en-US" altLang="en-US" sz="1800" b="0" i="0" u="none" strike="noStrike" cap="none" normalizeH="0" baseline="0">
              <a:ln>
                <a:noFill/>
              </a:ln>
              <a:effectLst/>
            </a:endParaRPr>
          </a:p>
        </p:txBody>
      </p:sp>
      <p:sp>
        <p:nvSpPr>
          <p:cNvPr id="284" name="Rectangle 2290">
            <a:extLst>
              <a:ext uri="{FF2B5EF4-FFF2-40B4-BE49-F238E27FC236}">
                <a16:creationId xmlns:a16="http://schemas.microsoft.com/office/drawing/2014/main" id="{1B5B4C3C-4B46-E59D-63F8-E20DF1DDC485}"/>
              </a:ext>
            </a:extLst>
          </p:cNvPr>
          <p:cNvSpPr>
            <a:spLocks noChangeArrowheads="1"/>
          </p:cNvSpPr>
          <p:nvPr/>
        </p:nvSpPr>
        <p:spPr bwMode="auto">
          <a:xfrm>
            <a:off x="1893888"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a:t>
            </a:r>
            <a:endParaRPr kumimoji="0" lang="en-US" altLang="en-US" sz="1800" b="0" i="0" u="none" strike="noStrike" cap="none" normalizeH="0" baseline="0">
              <a:ln>
                <a:noFill/>
              </a:ln>
              <a:effectLst/>
            </a:endParaRPr>
          </a:p>
        </p:txBody>
      </p:sp>
      <p:sp>
        <p:nvSpPr>
          <p:cNvPr id="285" name="Rectangle 2291">
            <a:extLst>
              <a:ext uri="{FF2B5EF4-FFF2-40B4-BE49-F238E27FC236}">
                <a16:creationId xmlns:a16="http://schemas.microsoft.com/office/drawing/2014/main" id="{688D8D14-F090-E310-908E-E4CA3C55259A}"/>
              </a:ext>
            </a:extLst>
          </p:cNvPr>
          <p:cNvSpPr>
            <a:spLocks noChangeArrowheads="1"/>
          </p:cNvSpPr>
          <p:nvPr/>
        </p:nvSpPr>
        <p:spPr bwMode="auto">
          <a:xfrm>
            <a:off x="1976438"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c</a:t>
            </a:r>
            <a:endParaRPr kumimoji="0" lang="en-US" altLang="en-US" sz="1800" b="0" i="0" u="none" strike="noStrike" cap="none" normalizeH="0" baseline="0">
              <a:ln>
                <a:noFill/>
              </a:ln>
              <a:effectLst/>
            </a:endParaRPr>
          </a:p>
        </p:txBody>
      </p:sp>
      <p:sp>
        <p:nvSpPr>
          <p:cNvPr id="286" name="Rectangle 2292">
            <a:extLst>
              <a:ext uri="{FF2B5EF4-FFF2-40B4-BE49-F238E27FC236}">
                <a16:creationId xmlns:a16="http://schemas.microsoft.com/office/drawing/2014/main" id="{3AB4F20F-67E8-2CAE-358F-DBD54D9D2CC9}"/>
              </a:ext>
            </a:extLst>
          </p:cNvPr>
          <p:cNvSpPr>
            <a:spLocks noChangeArrowheads="1"/>
          </p:cNvSpPr>
          <p:nvPr/>
        </p:nvSpPr>
        <p:spPr bwMode="auto">
          <a:xfrm>
            <a:off x="2055813" y="468471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t</a:t>
            </a:r>
            <a:endParaRPr kumimoji="0" lang="en-US" altLang="en-US" sz="1800" b="0" i="0" u="none" strike="noStrike" cap="none" normalizeH="0" baseline="0">
              <a:ln>
                <a:noFill/>
              </a:ln>
              <a:effectLst/>
            </a:endParaRPr>
          </a:p>
        </p:txBody>
      </p:sp>
      <p:sp>
        <p:nvSpPr>
          <p:cNvPr id="287" name="Rectangle 2293">
            <a:extLst>
              <a:ext uri="{FF2B5EF4-FFF2-40B4-BE49-F238E27FC236}">
                <a16:creationId xmlns:a16="http://schemas.microsoft.com/office/drawing/2014/main" id="{BD50DD00-C94F-563B-091F-23BA42D8C705}"/>
              </a:ext>
            </a:extLst>
          </p:cNvPr>
          <p:cNvSpPr>
            <a:spLocks noChangeArrowheads="1"/>
          </p:cNvSpPr>
          <p:nvPr/>
        </p:nvSpPr>
        <p:spPr bwMode="auto">
          <a:xfrm>
            <a:off x="2105026" y="4684713"/>
            <a:ext cx="904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o</a:t>
            </a:r>
            <a:endParaRPr kumimoji="0" lang="en-US" altLang="en-US" sz="1800" b="0" i="0" u="none" strike="noStrike" cap="none" normalizeH="0" baseline="0">
              <a:ln>
                <a:noFill/>
              </a:ln>
              <a:effectLst/>
            </a:endParaRPr>
          </a:p>
        </p:txBody>
      </p:sp>
      <p:sp>
        <p:nvSpPr>
          <p:cNvPr id="288" name="Rectangle 2294">
            <a:extLst>
              <a:ext uri="{FF2B5EF4-FFF2-40B4-BE49-F238E27FC236}">
                <a16:creationId xmlns:a16="http://schemas.microsoft.com/office/drawing/2014/main" id="{77EE0D16-D7D0-4508-0CE2-9720EC6D629C}"/>
              </a:ext>
            </a:extLst>
          </p:cNvPr>
          <p:cNvSpPr>
            <a:spLocks noChangeArrowheads="1"/>
          </p:cNvSpPr>
          <p:nvPr/>
        </p:nvSpPr>
        <p:spPr bwMode="auto">
          <a:xfrm>
            <a:off x="2193926" y="4684713"/>
            <a:ext cx="571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r</a:t>
            </a:r>
            <a:endParaRPr kumimoji="0" lang="en-US" altLang="en-US" sz="1800" b="0" i="0" u="none" strike="noStrike" cap="none" normalizeH="0" baseline="0">
              <a:ln>
                <a:noFill/>
              </a:ln>
              <a:effectLst/>
            </a:endParaRPr>
          </a:p>
        </p:txBody>
      </p:sp>
      <p:sp>
        <p:nvSpPr>
          <p:cNvPr id="289" name="Rectangle 2295">
            <a:extLst>
              <a:ext uri="{FF2B5EF4-FFF2-40B4-BE49-F238E27FC236}">
                <a16:creationId xmlns:a16="http://schemas.microsoft.com/office/drawing/2014/main" id="{41F4227C-233A-D852-D0DC-713CA3DC5CE9}"/>
              </a:ext>
            </a:extLst>
          </p:cNvPr>
          <p:cNvSpPr>
            <a:spLocks noChangeArrowheads="1"/>
          </p:cNvSpPr>
          <p:nvPr/>
        </p:nvSpPr>
        <p:spPr bwMode="auto">
          <a:xfrm>
            <a:off x="2251076" y="468471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s</a:t>
            </a:r>
            <a:endParaRPr kumimoji="0" lang="en-US" altLang="en-US" sz="1800" b="0" i="0" u="none" strike="noStrike" cap="none" normalizeH="0" baseline="0">
              <a:ln>
                <a:noFill/>
              </a:ln>
              <a:effectLst/>
            </a:endParaRPr>
          </a:p>
        </p:txBody>
      </p:sp>
      <p:sp>
        <p:nvSpPr>
          <p:cNvPr id="290" name="Rectangle 2296">
            <a:extLst>
              <a:ext uri="{FF2B5EF4-FFF2-40B4-BE49-F238E27FC236}">
                <a16:creationId xmlns:a16="http://schemas.microsoft.com/office/drawing/2014/main" id="{FC4D560E-A3F6-F89C-8885-892A76A10140}"/>
              </a:ext>
            </a:extLst>
          </p:cNvPr>
          <p:cNvSpPr>
            <a:spLocks noChangeArrowheads="1"/>
          </p:cNvSpPr>
          <p:nvPr/>
        </p:nvSpPr>
        <p:spPr bwMode="auto">
          <a:xfrm>
            <a:off x="876301" y="4976813"/>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291" name="Rectangle 2297">
            <a:extLst>
              <a:ext uri="{FF2B5EF4-FFF2-40B4-BE49-F238E27FC236}">
                <a16:creationId xmlns:a16="http://schemas.microsoft.com/office/drawing/2014/main" id="{D1331AD2-A253-B28F-4332-8906802608B6}"/>
              </a:ext>
            </a:extLst>
          </p:cNvPr>
          <p:cNvSpPr>
            <a:spLocks noChangeArrowheads="1"/>
          </p:cNvSpPr>
          <p:nvPr/>
        </p:nvSpPr>
        <p:spPr bwMode="auto">
          <a:xfrm>
            <a:off x="985838" y="4968875"/>
            <a:ext cx="368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Lung/</a:t>
            </a:r>
            <a:endParaRPr kumimoji="0" lang="en-US" altLang="en-US" sz="1800" b="0" i="0" u="none" strike="noStrike" cap="none" normalizeH="0" baseline="0">
              <a:ln>
                <a:noFill/>
              </a:ln>
              <a:effectLst/>
            </a:endParaRPr>
          </a:p>
        </p:txBody>
      </p:sp>
      <p:sp>
        <p:nvSpPr>
          <p:cNvPr id="292" name="Rectangle 2298">
            <a:extLst>
              <a:ext uri="{FF2B5EF4-FFF2-40B4-BE49-F238E27FC236}">
                <a16:creationId xmlns:a16="http://schemas.microsoft.com/office/drawing/2014/main" id="{052E76D5-94EC-5001-542D-C81D8CC8AC44}"/>
              </a:ext>
            </a:extLst>
          </p:cNvPr>
          <p:cNvSpPr>
            <a:spLocks noChangeArrowheads="1"/>
          </p:cNvSpPr>
          <p:nvPr/>
        </p:nvSpPr>
        <p:spPr bwMode="auto">
          <a:xfrm>
            <a:off x="1350963" y="4968875"/>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293" name="Rectangle 2299">
            <a:extLst>
              <a:ext uri="{FF2B5EF4-FFF2-40B4-BE49-F238E27FC236}">
                <a16:creationId xmlns:a16="http://schemas.microsoft.com/office/drawing/2014/main" id="{8E829F5A-D4FF-58F6-3E26-FE0B2D0C5550}"/>
              </a:ext>
            </a:extLst>
          </p:cNvPr>
          <p:cNvSpPr>
            <a:spLocks noChangeArrowheads="1"/>
          </p:cNvSpPr>
          <p:nvPr/>
        </p:nvSpPr>
        <p:spPr bwMode="auto">
          <a:xfrm>
            <a:off x="1384301" y="4968875"/>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294" name="Rectangle 2300">
            <a:extLst>
              <a:ext uri="{FF2B5EF4-FFF2-40B4-BE49-F238E27FC236}">
                <a16:creationId xmlns:a16="http://schemas.microsoft.com/office/drawing/2014/main" id="{0DF8D0F0-774D-CF56-A449-0E366DE4975B}"/>
              </a:ext>
            </a:extLst>
          </p:cNvPr>
          <p:cNvSpPr>
            <a:spLocks noChangeArrowheads="1"/>
          </p:cNvSpPr>
          <p:nvPr/>
        </p:nvSpPr>
        <p:spPr bwMode="auto">
          <a:xfrm>
            <a:off x="1416051" y="4968875"/>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295" name="Rectangle 2301">
            <a:extLst>
              <a:ext uri="{FF2B5EF4-FFF2-40B4-BE49-F238E27FC236}">
                <a16:creationId xmlns:a16="http://schemas.microsoft.com/office/drawing/2014/main" id="{7DD132D8-158D-2E5C-B76E-97F9E789A00D}"/>
              </a:ext>
            </a:extLst>
          </p:cNvPr>
          <p:cNvSpPr>
            <a:spLocks noChangeArrowheads="1"/>
          </p:cNvSpPr>
          <p:nvPr/>
        </p:nvSpPr>
        <p:spPr bwMode="auto">
          <a:xfrm>
            <a:off x="1489076" y="4968875"/>
            <a:ext cx="1730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er </a:t>
            </a:r>
            <a:endParaRPr kumimoji="0" lang="en-US" altLang="en-US" sz="1800" b="0" i="0" u="none" strike="noStrike" cap="none" normalizeH="0" baseline="0">
              <a:ln>
                <a:noFill/>
              </a:ln>
              <a:effectLst/>
            </a:endParaRPr>
          </a:p>
        </p:txBody>
      </p:sp>
      <p:sp>
        <p:nvSpPr>
          <p:cNvPr id="296" name="Rectangle 2302">
            <a:extLst>
              <a:ext uri="{FF2B5EF4-FFF2-40B4-BE49-F238E27FC236}">
                <a16:creationId xmlns:a16="http://schemas.microsoft.com/office/drawing/2014/main" id="{3BAED26E-113E-D247-8951-C651F2BFC5BD}"/>
              </a:ext>
            </a:extLst>
          </p:cNvPr>
          <p:cNvSpPr>
            <a:spLocks noChangeArrowheads="1"/>
          </p:cNvSpPr>
          <p:nvPr/>
        </p:nvSpPr>
        <p:spPr bwMode="auto">
          <a:xfrm>
            <a:off x="1658938" y="4968875"/>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297" name="Rectangle 2303">
            <a:extLst>
              <a:ext uri="{FF2B5EF4-FFF2-40B4-BE49-F238E27FC236}">
                <a16:creationId xmlns:a16="http://schemas.microsoft.com/office/drawing/2014/main" id="{71CE6758-587E-A431-BCCB-ED4E3084A70D}"/>
              </a:ext>
            </a:extLst>
          </p:cNvPr>
          <p:cNvSpPr>
            <a:spLocks noChangeArrowheads="1"/>
          </p:cNvSpPr>
          <p:nvPr/>
        </p:nvSpPr>
        <p:spPr bwMode="auto">
          <a:xfrm>
            <a:off x="1779588" y="4968875"/>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et</a:t>
            </a:r>
            <a:endParaRPr kumimoji="0" lang="en-US" altLang="en-US" sz="1800" b="0" i="0" u="none" strike="noStrike" cap="none" normalizeH="0" baseline="0">
              <a:ln>
                <a:noFill/>
              </a:ln>
              <a:effectLst/>
            </a:endParaRPr>
          </a:p>
        </p:txBody>
      </p:sp>
      <p:sp>
        <p:nvSpPr>
          <p:cNvPr id="298" name="Rectangle 2304">
            <a:extLst>
              <a:ext uri="{FF2B5EF4-FFF2-40B4-BE49-F238E27FC236}">
                <a16:creationId xmlns:a16="http://schemas.microsoft.com/office/drawing/2014/main" id="{6E59F3D2-2DA1-22C4-6790-FBD2F9DDC637}"/>
              </a:ext>
            </a:extLst>
          </p:cNvPr>
          <p:cNvSpPr>
            <a:spLocks noChangeArrowheads="1"/>
          </p:cNvSpPr>
          <p:nvPr/>
        </p:nvSpPr>
        <p:spPr bwMode="auto">
          <a:xfrm>
            <a:off x="1900238" y="4968875"/>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as</a:t>
            </a:r>
            <a:endParaRPr kumimoji="0" lang="en-US" altLang="en-US" sz="1800" b="0" i="0" u="none" strike="noStrike" cap="none" normalizeH="0" baseline="0">
              <a:ln>
                <a:noFill/>
              </a:ln>
              <a:effectLst/>
            </a:endParaRPr>
          </a:p>
        </p:txBody>
      </p:sp>
      <p:sp>
        <p:nvSpPr>
          <p:cNvPr id="299" name="Rectangle 2305">
            <a:extLst>
              <a:ext uri="{FF2B5EF4-FFF2-40B4-BE49-F238E27FC236}">
                <a16:creationId xmlns:a16="http://schemas.microsoft.com/office/drawing/2014/main" id="{EECFC92E-6CCA-AE39-E624-050250862E55}"/>
              </a:ext>
            </a:extLst>
          </p:cNvPr>
          <p:cNvSpPr>
            <a:spLocks noChangeArrowheads="1"/>
          </p:cNvSpPr>
          <p:nvPr/>
        </p:nvSpPr>
        <p:spPr bwMode="auto">
          <a:xfrm>
            <a:off x="2054226" y="496887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300" name="Rectangle 2306">
            <a:extLst>
              <a:ext uri="{FF2B5EF4-FFF2-40B4-BE49-F238E27FC236}">
                <a16:creationId xmlns:a16="http://schemas.microsoft.com/office/drawing/2014/main" id="{61218C52-511F-9A84-E867-169C2E099569}"/>
              </a:ext>
            </a:extLst>
          </p:cNvPr>
          <p:cNvSpPr>
            <a:spLocks noChangeArrowheads="1"/>
          </p:cNvSpPr>
          <p:nvPr/>
        </p:nvSpPr>
        <p:spPr bwMode="auto">
          <a:xfrm>
            <a:off x="2093913" y="4968875"/>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as</a:t>
            </a:r>
            <a:endParaRPr kumimoji="0" lang="en-US" altLang="en-US" sz="1800" b="0" i="0" u="none" strike="noStrike" cap="none" normalizeH="0" baseline="0">
              <a:ln>
                <a:noFill/>
              </a:ln>
              <a:effectLst/>
            </a:endParaRPr>
          </a:p>
        </p:txBody>
      </p:sp>
      <p:sp>
        <p:nvSpPr>
          <p:cNvPr id="301" name="Rectangle 2307">
            <a:extLst>
              <a:ext uri="{FF2B5EF4-FFF2-40B4-BE49-F238E27FC236}">
                <a16:creationId xmlns:a16="http://schemas.microsoft.com/office/drawing/2014/main" id="{DF5328E1-3F19-CE1B-4CC9-CD19898E9A98}"/>
              </a:ext>
            </a:extLst>
          </p:cNvPr>
          <p:cNvSpPr>
            <a:spLocks noChangeArrowheads="1"/>
          </p:cNvSpPr>
          <p:nvPr/>
        </p:nvSpPr>
        <p:spPr bwMode="auto">
          <a:xfrm>
            <a:off x="2247901" y="4968875"/>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es</a:t>
            </a:r>
            <a:endParaRPr kumimoji="0" lang="en-US" altLang="en-US" sz="1800" b="0" i="0" u="none" strike="noStrike" cap="none" normalizeH="0" baseline="0">
              <a:ln>
                <a:noFill/>
              </a:ln>
              <a:effectLst/>
            </a:endParaRPr>
          </a:p>
        </p:txBody>
      </p:sp>
      <p:sp>
        <p:nvSpPr>
          <p:cNvPr id="302" name="Rectangle 2308">
            <a:extLst>
              <a:ext uri="{FF2B5EF4-FFF2-40B4-BE49-F238E27FC236}">
                <a16:creationId xmlns:a16="http://schemas.microsoft.com/office/drawing/2014/main" id="{2BF434A2-3641-8969-EA93-7C340618E12C}"/>
              </a:ext>
            </a:extLst>
          </p:cNvPr>
          <p:cNvSpPr>
            <a:spLocks noChangeArrowheads="1"/>
          </p:cNvSpPr>
          <p:nvPr/>
        </p:nvSpPr>
        <p:spPr bwMode="auto">
          <a:xfrm>
            <a:off x="2401888" y="496887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303" name="Rectangle 2309">
            <a:extLst>
              <a:ext uri="{FF2B5EF4-FFF2-40B4-BE49-F238E27FC236}">
                <a16:creationId xmlns:a16="http://schemas.microsoft.com/office/drawing/2014/main" id="{E535A554-E352-4079-F200-780E8A9E7792}"/>
              </a:ext>
            </a:extLst>
          </p:cNvPr>
          <p:cNvSpPr>
            <a:spLocks noChangeArrowheads="1"/>
          </p:cNvSpPr>
          <p:nvPr/>
        </p:nvSpPr>
        <p:spPr bwMode="auto">
          <a:xfrm>
            <a:off x="2441576" y="4968875"/>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304" name="Rectangle 2310">
            <a:extLst>
              <a:ext uri="{FF2B5EF4-FFF2-40B4-BE49-F238E27FC236}">
                <a16:creationId xmlns:a16="http://schemas.microsoft.com/office/drawing/2014/main" id="{68D53982-B065-52BD-2105-7AB56032E792}"/>
              </a:ext>
            </a:extLst>
          </p:cNvPr>
          <p:cNvSpPr>
            <a:spLocks noChangeArrowheads="1"/>
          </p:cNvSpPr>
          <p:nvPr/>
        </p:nvSpPr>
        <p:spPr bwMode="auto">
          <a:xfrm>
            <a:off x="2562226" y="4968875"/>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es</a:t>
            </a:r>
            <a:endParaRPr kumimoji="0" lang="en-US" altLang="en-US" sz="1800" b="0" i="0" u="none" strike="noStrike" cap="none" normalizeH="0" baseline="0">
              <a:ln>
                <a:noFill/>
              </a:ln>
              <a:effectLst/>
            </a:endParaRPr>
          </a:p>
        </p:txBody>
      </p:sp>
      <p:sp>
        <p:nvSpPr>
          <p:cNvPr id="305" name="Rectangle 2311">
            <a:extLst>
              <a:ext uri="{FF2B5EF4-FFF2-40B4-BE49-F238E27FC236}">
                <a16:creationId xmlns:a16="http://schemas.microsoft.com/office/drawing/2014/main" id="{9EABC85B-1518-9249-2214-2F2A578D1CC5}"/>
              </a:ext>
            </a:extLst>
          </p:cNvPr>
          <p:cNvSpPr>
            <a:spLocks noChangeArrowheads="1"/>
          </p:cNvSpPr>
          <p:nvPr/>
        </p:nvSpPr>
        <p:spPr bwMode="auto">
          <a:xfrm>
            <a:off x="2716213" y="496887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306" name="Rectangle 2312">
            <a:extLst>
              <a:ext uri="{FF2B5EF4-FFF2-40B4-BE49-F238E27FC236}">
                <a16:creationId xmlns:a16="http://schemas.microsoft.com/office/drawing/2014/main" id="{DA3431B8-4BEE-BF89-044B-A062FCB84A32}"/>
              </a:ext>
            </a:extLst>
          </p:cNvPr>
          <p:cNvSpPr>
            <a:spLocks noChangeArrowheads="1"/>
          </p:cNvSpPr>
          <p:nvPr/>
        </p:nvSpPr>
        <p:spPr bwMode="auto">
          <a:xfrm>
            <a:off x="2755901" y="4968875"/>
            <a:ext cx="212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no)</a:t>
            </a:r>
            <a:endParaRPr kumimoji="0" lang="en-US" altLang="en-US" sz="1800" b="0" i="0" u="none" strike="noStrike" cap="none" normalizeH="0" baseline="0">
              <a:ln>
                <a:noFill/>
              </a:ln>
              <a:effectLst/>
            </a:endParaRPr>
          </a:p>
        </p:txBody>
      </p:sp>
      <p:sp>
        <p:nvSpPr>
          <p:cNvPr id="307" name="Rectangle 2313">
            <a:extLst>
              <a:ext uri="{FF2B5EF4-FFF2-40B4-BE49-F238E27FC236}">
                <a16:creationId xmlns:a16="http://schemas.microsoft.com/office/drawing/2014/main" id="{4D79ED67-2B88-12AF-A53B-61A0BE3B8065}"/>
              </a:ext>
            </a:extLst>
          </p:cNvPr>
          <p:cNvSpPr>
            <a:spLocks noChangeArrowheads="1"/>
          </p:cNvSpPr>
          <p:nvPr/>
        </p:nvSpPr>
        <p:spPr bwMode="auto">
          <a:xfrm>
            <a:off x="876301" y="5260975"/>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308" name="Rectangle 2314">
            <a:extLst>
              <a:ext uri="{FF2B5EF4-FFF2-40B4-BE49-F238E27FC236}">
                <a16:creationId xmlns:a16="http://schemas.microsoft.com/office/drawing/2014/main" id="{D4CF1AE7-FF6F-BF74-2E23-A53E62B44D93}"/>
              </a:ext>
            </a:extLst>
          </p:cNvPr>
          <p:cNvSpPr>
            <a:spLocks noChangeArrowheads="1"/>
          </p:cNvSpPr>
          <p:nvPr/>
        </p:nvSpPr>
        <p:spPr bwMode="auto">
          <a:xfrm>
            <a:off x="985838" y="5253038"/>
            <a:ext cx="1190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Ti</a:t>
            </a:r>
            <a:endParaRPr kumimoji="0" lang="en-US" altLang="en-US" sz="1800" b="0" i="0" u="none" strike="noStrike" cap="none" normalizeH="0" baseline="0">
              <a:ln>
                <a:noFill/>
              </a:ln>
              <a:effectLst/>
            </a:endParaRPr>
          </a:p>
        </p:txBody>
      </p:sp>
      <p:sp>
        <p:nvSpPr>
          <p:cNvPr id="309" name="Rectangle 2315">
            <a:extLst>
              <a:ext uri="{FF2B5EF4-FFF2-40B4-BE49-F238E27FC236}">
                <a16:creationId xmlns:a16="http://schemas.microsoft.com/office/drawing/2014/main" id="{A9188D04-A9AF-D752-B7ED-082DF99611C6}"/>
              </a:ext>
            </a:extLst>
          </p:cNvPr>
          <p:cNvSpPr>
            <a:spLocks noChangeArrowheads="1"/>
          </p:cNvSpPr>
          <p:nvPr/>
        </p:nvSpPr>
        <p:spPr bwMode="auto">
          <a:xfrm>
            <a:off x="1108076"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310" name="Rectangle 2316">
            <a:extLst>
              <a:ext uri="{FF2B5EF4-FFF2-40B4-BE49-F238E27FC236}">
                <a16:creationId xmlns:a16="http://schemas.microsoft.com/office/drawing/2014/main" id="{B988F743-4803-37F0-62AA-ABA0EDAE9D98}"/>
              </a:ext>
            </a:extLst>
          </p:cNvPr>
          <p:cNvSpPr>
            <a:spLocks noChangeArrowheads="1"/>
          </p:cNvSpPr>
          <p:nvPr/>
        </p:nvSpPr>
        <p:spPr bwMode="auto">
          <a:xfrm>
            <a:off x="1228726" y="52530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311" name="Rectangle 2317">
            <a:extLst>
              <a:ext uri="{FF2B5EF4-FFF2-40B4-BE49-F238E27FC236}">
                <a16:creationId xmlns:a16="http://schemas.microsoft.com/office/drawing/2014/main" id="{784B8613-C4AA-B1F0-8867-D9E88D385859}"/>
              </a:ext>
            </a:extLst>
          </p:cNvPr>
          <p:cNvSpPr>
            <a:spLocks noChangeArrowheads="1"/>
          </p:cNvSpPr>
          <p:nvPr/>
        </p:nvSpPr>
        <p:spPr bwMode="auto">
          <a:xfrm>
            <a:off x="1309688" y="52530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312" name="Rectangle 2318">
            <a:extLst>
              <a:ext uri="{FF2B5EF4-FFF2-40B4-BE49-F238E27FC236}">
                <a16:creationId xmlns:a16="http://schemas.microsoft.com/office/drawing/2014/main" id="{F6922CCD-DAC1-5A3A-398E-3C1BAE3A68AB}"/>
              </a:ext>
            </a:extLst>
          </p:cNvPr>
          <p:cNvSpPr>
            <a:spLocks noChangeArrowheads="1"/>
          </p:cNvSpPr>
          <p:nvPr/>
        </p:nvSpPr>
        <p:spPr bwMode="auto">
          <a:xfrm>
            <a:off x="1349376" y="5253038"/>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313" name="Rectangle 2319">
            <a:extLst>
              <a:ext uri="{FF2B5EF4-FFF2-40B4-BE49-F238E27FC236}">
                <a16:creationId xmlns:a16="http://schemas.microsoft.com/office/drawing/2014/main" id="{2ABC4078-54C0-322A-F3B1-1377BE9D490E}"/>
              </a:ext>
            </a:extLst>
          </p:cNvPr>
          <p:cNvSpPr>
            <a:spLocks noChangeArrowheads="1"/>
          </p:cNvSpPr>
          <p:nvPr/>
        </p:nvSpPr>
        <p:spPr bwMode="auto">
          <a:xfrm>
            <a:off x="1389063" y="5253038"/>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314" name="Rectangle 2320">
            <a:extLst>
              <a:ext uri="{FF2B5EF4-FFF2-40B4-BE49-F238E27FC236}">
                <a16:creationId xmlns:a16="http://schemas.microsoft.com/office/drawing/2014/main" id="{A81393B2-9016-4904-DC24-C4CAECFE28AC}"/>
              </a:ext>
            </a:extLst>
          </p:cNvPr>
          <p:cNvSpPr>
            <a:spLocks noChangeArrowheads="1"/>
          </p:cNvSpPr>
          <p:nvPr/>
        </p:nvSpPr>
        <p:spPr bwMode="auto">
          <a:xfrm>
            <a:off x="1511301" y="5253038"/>
            <a:ext cx="5000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progres</a:t>
            </a:r>
            <a:endParaRPr kumimoji="0" lang="en-US" altLang="en-US" sz="1800" b="0" i="0" u="none" strike="noStrike" cap="none" normalizeH="0" baseline="0">
              <a:ln>
                <a:noFill/>
              </a:ln>
              <a:effectLst/>
            </a:endParaRPr>
          </a:p>
        </p:txBody>
      </p:sp>
      <p:sp>
        <p:nvSpPr>
          <p:cNvPr id="315" name="Rectangle 2321">
            <a:extLst>
              <a:ext uri="{FF2B5EF4-FFF2-40B4-BE49-F238E27FC236}">
                <a16:creationId xmlns:a16="http://schemas.microsoft.com/office/drawing/2014/main" id="{C26F401F-B3A8-FFD7-70B9-C2BF2D8D96D3}"/>
              </a:ext>
            </a:extLst>
          </p:cNvPr>
          <p:cNvSpPr>
            <a:spLocks noChangeArrowheads="1"/>
          </p:cNvSpPr>
          <p:nvPr/>
        </p:nvSpPr>
        <p:spPr bwMode="auto">
          <a:xfrm>
            <a:off x="2005013" y="5253038"/>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316" name="Rectangle 2322">
            <a:extLst>
              <a:ext uri="{FF2B5EF4-FFF2-40B4-BE49-F238E27FC236}">
                <a16:creationId xmlns:a16="http://schemas.microsoft.com/office/drawing/2014/main" id="{C924B216-C1CE-5156-BC00-8A8C3312F2DA}"/>
              </a:ext>
            </a:extLst>
          </p:cNvPr>
          <p:cNvSpPr>
            <a:spLocks noChangeArrowheads="1"/>
          </p:cNvSpPr>
          <p:nvPr/>
        </p:nvSpPr>
        <p:spPr bwMode="auto">
          <a:xfrm>
            <a:off x="2078038" y="525303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317" name="Rectangle 2323">
            <a:extLst>
              <a:ext uri="{FF2B5EF4-FFF2-40B4-BE49-F238E27FC236}">
                <a16:creationId xmlns:a16="http://schemas.microsoft.com/office/drawing/2014/main" id="{40ED45D3-3078-43EC-1164-D9852801CEA7}"/>
              </a:ext>
            </a:extLst>
          </p:cNvPr>
          <p:cNvSpPr>
            <a:spLocks noChangeArrowheads="1"/>
          </p:cNvSpPr>
          <p:nvPr/>
        </p:nvSpPr>
        <p:spPr bwMode="auto">
          <a:xfrm>
            <a:off x="2111376" y="5253038"/>
            <a:ext cx="2047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on </a:t>
            </a:r>
            <a:endParaRPr kumimoji="0" lang="en-US" altLang="en-US" sz="1800" b="0" i="0" u="none" strike="noStrike" cap="none" normalizeH="0" baseline="0">
              <a:ln>
                <a:noFill/>
              </a:ln>
              <a:effectLst/>
            </a:endParaRPr>
          </a:p>
        </p:txBody>
      </p:sp>
      <p:sp>
        <p:nvSpPr>
          <p:cNvPr id="318" name="Rectangle 2324">
            <a:extLst>
              <a:ext uri="{FF2B5EF4-FFF2-40B4-BE49-F238E27FC236}">
                <a16:creationId xmlns:a16="http://schemas.microsoft.com/office/drawing/2014/main" id="{F0AABA95-E870-2BFB-5121-D2E3B52CA989}"/>
              </a:ext>
            </a:extLst>
          </p:cNvPr>
          <p:cNvSpPr>
            <a:spLocks noChangeArrowheads="1"/>
          </p:cNvSpPr>
          <p:nvPr/>
        </p:nvSpPr>
        <p:spPr bwMode="auto">
          <a:xfrm>
            <a:off x="2312988" y="5253038"/>
            <a:ext cx="2047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on </a:t>
            </a:r>
            <a:endParaRPr kumimoji="0" lang="en-US" altLang="en-US" sz="1800" b="0" i="0" u="none" strike="noStrike" cap="none" normalizeH="0" baseline="0">
              <a:ln>
                <a:noFill/>
              </a:ln>
              <a:effectLst/>
            </a:endParaRPr>
          </a:p>
        </p:txBody>
      </p:sp>
      <p:sp>
        <p:nvSpPr>
          <p:cNvPr id="319" name="Rectangle 2325">
            <a:extLst>
              <a:ext uri="{FF2B5EF4-FFF2-40B4-BE49-F238E27FC236}">
                <a16:creationId xmlns:a16="http://schemas.microsoft.com/office/drawing/2014/main" id="{047DC376-2496-9608-50AB-B673ADD35AFA}"/>
              </a:ext>
            </a:extLst>
          </p:cNvPr>
          <p:cNvSpPr>
            <a:spLocks noChangeArrowheads="1"/>
          </p:cNvSpPr>
          <p:nvPr/>
        </p:nvSpPr>
        <p:spPr bwMode="auto">
          <a:xfrm>
            <a:off x="2516188" y="5253038"/>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320" name="Rectangle 2326">
            <a:extLst>
              <a:ext uri="{FF2B5EF4-FFF2-40B4-BE49-F238E27FC236}">
                <a16:creationId xmlns:a16="http://schemas.microsoft.com/office/drawing/2014/main" id="{FFB17F98-F99A-70F1-F0EA-D154476CD27E}"/>
              </a:ext>
            </a:extLst>
          </p:cNvPr>
          <p:cNvSpPr>
            <a:spLocks noChangeArrowheads="1"/>
          </p:cNvSpPr>
          <p:nvPr/>
        </p:nvSpPr>
        <p:spPr bwMode="auto">
          <a:xfrm>
            <a:off x="2547938"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321" name="Rectangle 2327">
            <a:extLst>
              <a:ext uri="{FF2B5EF4-FFF2-40B4-BE49-F238E27FC236}">
                <a16:creationId xmlns:a16="http://schemas.microsoft.com/office/drawing/2014/main" id="{809E0C4E-C7C7-EB12-B16F-20A8A378FB69}"/>
              </a:ext>
            </a:extLst>
          </p:cNvPr>
          <p:cNvSpPr>
            <a:spLocks noChangeArrowheads="1"/>
          </p:cNvSpPr>
          <p:nvPr/>
        </p:nvSpPr>
        <p:spPr bwMode="auto">
          <a:xfrm>
            <a:off x="2668588"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322" name="Rectangle 2328">
            <a:extLst>
              <a:ext uri="{FF2B5EF4-FFF2-40B4-BE49-F238E27FC236}">
                <a16:creationId xmlns:a16="http://schemas.microsoft.com/office/drawing/2014/main" id="{18E0F53F-ECF7-237A-54D2-BDF1C407A113}"/>
              </a:ext>
            </a:extLst>
          </p:cNvPr>
          <p:cNvSpPr>
            <a:spLocks noChangeArrowheads="1"/>
          </p:cNvSpPr>
          <p:nvPr/>
        </p:nvSpPr>
        <p:spPr bwMode="auto">
          <a:xfrm>
            <a:off x="2790826" y="5253038"/>
            <a:ext cx="1952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edi</a:t>
            </a:r>
            <a:endParaRPr kumimoji="0" lang="en-US" altLang="en-US" sz="1800" b="0" i="0" u="none" strike="noStrike" cap="none" normalizeH="0" baseline="0">
              <a:ln>
                <a:noFill/>
              </a:ln>
              <a:effectLst/>
            </a:endParaRPr>
          </a:p>
        </p:txBody>
      </p:sp>
      <p:sp>
        <p:nvSpPr>
          <p:cNvPr id="323" name="Rectangle 2329">
            <a:extLst>
              <a:ext uri="{FF2B5EF4-FFF2-40B4-BE49-F238E27FC236}">
                <a16:creationId xmlns:a16="http://schemas.microsoft.com/office/drawing/2014/main" id="{B828573A-08B5-C7D7-02E1-9D83346D9437}"/>
              </a:ext>
            </a:extLst>
          </p:cNvPr>
          <p:cNvSpPr>
            <a:spLocks noChangeArrowheads="1"/>
          </p:cNvSpPr>
          <p:nvPr/>
        </p:nvSpPr>
        <p:spPr bwMode="auto">
          <a:xfrm>
            <a:off x="2986088"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a:t>
            </a:r>
            <a:endParaRPr kumimoji="0" lang="en-US" altLang="en-US" sz="1800" b="0" i="0" u="none" strike="noStrike" cap="none" normalizeH="0" baseline="0">
              <a:ln>
                <a:noFill/>
              </a:ln>
              <a:effectLst/>
            </a:endParaRPr>
          </a:p>
        </p:txBody>
      </p:sp>
      <p:sp>
        <p:nvSpPr>
          <p:cNvPr id="324" name="Rectangle 2330">
            <a:extLst>
              <a:ext uri="{FF2B5EF4-FFF2-40B4-BE49-F238E27FC236}">
                <a16:creationId xmlns:a16="http://schemas.microsoft.com/office/drawing/2014/main" id="{D8D38CC1-1876-07BD-52EE-BC82DADED16F}"/>
              </a:ext>
            </a:extLst>
          </p:cNvPr>
          <p:cNvSpPr>
            <a:spLocks noChangeArrowheads="1"/>
          </p:cNvSpPr>
          <p:nvPr/>
        </p:nvSpPr>
        <p:spPr bwMode="auto">
          <a:xfrm>
            <a:off x="3105151" y="5253038"/>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325" name="Rectangle 2331">
            <a:extLst>
              <a:ext uri="{FF2B5EF4-FFF2-40B4-BE49-F238E27FC236}">
                <a16:creationId xmlns:a16="http://schemas.microsoft.com/office/drawing/2014/main" id="{85FD7ED7-F18F-0190-498D-6C2529040760}"/>
              </a:ext>
            </a:extLst>
          </p:cNvPr>
          <p:cNvSpPr>
            <a:spLocks noChangeArrowheads="1"/>
          </p:cNvSpPr>
          <p:nvPr/>
        </p:nvSpPr>
        <p:spPr bwMode="auto">
          <a:xfrm>
            <a:off x="3227388" y="5253038"/>
            <a:ext cx="1635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pri</a:t>
            </a:r>
            <a:endParaRPr kumimoji="0" lang="en-US" altLang="en-US" sz="1800" b="0" i="0" u="none" strike="noStrike" cap="none" normalizeH="0" baseline="0">
              <a:ln>
                <a:noFill/>
              </a:ln>
              <a:effectLst/>
            </a:endParaRPr>
          </a:p>
        </p:txBody>
      </p:sp>
      <p:sp>
        <p:nvSpPr>
          <p:cNvPr id="326" name="Rectangle 2332">
            <a:extLst>
              <a:ext uri="{FF2B5EF4-FFF2-40B4-BE49-F238E27FC236}">
                <a16:creationId xmlns:a16="http://schemas.microsoft.com/office/drawing/2014/main" id="{045C3D58-1089-3F8D-FD0A-65771A42404A}"/>
              </a:ext>
            </a:extLst>
          </p:cNvPr>
          <p:cNvSpPr>
            <a:spLocks noChangeArrowheads="1"/>
          </p:cNvSpPr>
          <p:nvPr/>
        </p:nvSpPr>
        <p:spPr bwMode="auto">
          <a:xfrm>
            <a:off x="3389313" y="5253038"/>
            <a:ext cx="1730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or </a:t>
            </a:r>
            <a:endParaRPr kumimoji="0" lang="en-US" altLang="en-US" sz="1800" b="0" i="0" u="none" strike="noStrike" cap="none" normalizeH="0" baseline="0">
              <a:ln>
                <a:noFill/>
              </a:ln>
              <a:effectLst/>
            </a:endParaRPr>
          </a:p>
        </p:txBody>
      </p:sp>
      <p:sp>
        <p:nvSpPr>
          <p:cNvPr id="327" name="Rectangle 2333">
            <a:extLst>
              <a:ext uri="{FF2B5EF4-FFF2-40B4-BE49-F238E27FC236}">
                <a16:creationId xmlns:a16="http://schemas.microsoft.com/office/drawing/2014/main" id="{41E318AC-107C-F11A-DCCD-53DDDAFFE096}"/>
              </a:ext>
            </a:extLst>
          </p:cNvPr>
          <p:cNvSpPr>
            <a:spLocks noChangeArrowheads="1"/>
          </p:cNvSpPr>
          <p:nvPr/>
        </p:nvSpPr>
        <p:spPr bwMode="auto">
          <a:xfrm>
            <a:off x="985838" y="5465763"/>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th</a:t>
            </a:r>
            <a:endParaRPr kumimoji="0" lang="en-US" altLang="en-US" sz="1800" b="0" i="0" u="none" strike="noStrike" cap="none" normalizeH="0" baseline="0">
              <a:ln>
                <a:noFill/>
              </a:ln>
              <a:effectLst/>
            </a:endParaRPr>
          </a:p>
        </p:txBody>
      </p:sp>
      <p:sp>
        <p:nvSpPr>
          <p:cNvPr id="328" name="Rectangle 2334">
            <a:extLst>
              <a:ext uri="{FF2B5EF4-FFF2-40B4-BE49-F238E27FC236}">
                <a16:creationId xmlns:a16="http://schemas.microsoft.com/office/drawing/2014/main" id="{443D6097-7B89-77BF-9B27-BA38BB3A23BE}"/>
              </a:ext>
            </a:extLst>
          </p:cNvPr>
          <p:cNvSpPr>
            <a:spLocks noChangeArrowheads="1"/>
          </p:cNvSpPr>
          <p:nvPr/>
        </p:nvSpPr>
        <p:spPr bwMode="auto">
          <a:xfrm>
            <a:off x="1108076" y="54657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329" name="Rectangle 2335">
            <a:extLst>
              <a:ext uri="{FF2B5EF4-FFF2-40B4-BE49-F238E27FC236}">
                <a16:creationId xmlns:a16="http://schemas.microsoft.com/office/drawing/2014/main" id="{4F2766F6-10DE-0C39-7D93-D5BA3F862D09}"/>
              </a:ext>
            </a:extLst>
          </p:cNvPr>
          <p:cNvSpPr>
            <a:spLocks noChangeArrowheads="1"/>
          </p:cNvSpPr>
          <p:nvPr/>
        </p:nvSpPr>
        <p:spPr bwMode="auto">
          <a:xfrm>
            <a:off x="1189038" y="54657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330" name="Rectangle 2336">
            <a:extLst>
              <a:ext uri="{FF2B5EF4-FFF2-40B4-BE49-F238E27FC236}">
                <a16:creationId xmlns:a16="http://schemas.microsoft.com/office/drawing/2014/main" id="{B1086BD5-C930-C75B-ABD8-DEC73D6B8844}"/>
              </a:ext>
            </a:extLst>
          </p:cNvPr>
          <p:cNvSpPr>
            <a:spLocks noChangeArrowheads="1"/>
          </p:cNvSpPr>
          <p:nvPr/>
        </p:nvSpPr>
        <p:spPr bwMode="auto">
          <a:xfrm>
            <a:off x="1238251" y="54657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331" name="Rectangle 2337">
            <a:extLst>
              <a:ext uri="{FF2B5EF4-FFF2-40B4-BE49-F238E27FC236}">
                <a16:creationId xmlns:a16="http://schemas.microsoft.com/office/drawing/2014/main" id="{5F5B913C-CEF6-8952-4CCE-E355EA85A7C4}"/>
              </a:ext>
            </a:extLst>
          </p:cNvPr>
          <p:cNvSpPr>
            <a:spLocks noChangeArrowheads="1"/>
          </p:cNvSpPr>
          <p:nvPr/>
        </p:nvSpPr>
        <p:spPr bwMode="auto">
          <a:xfrm>
            <a:off x="1317626" y="5465763"/>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332" name="Rectangle 2338">
            <a:extLst>
              <a:ext uri="{FF2B5EF4-FFF2-40B4-BE49-F238E27FC236}">
                <a16:creationId xmlns:a16="http://schemas.microsoft.com/office/drawing/2014/main" id="{F5E145A2-29ED-E5AA-C485-86732BBFED96}"/>
              </a:ext>
            </a:extLst>
          </p:cNvPr>
          <p:cNvSpPr>
            <a:spLocks noChangeArrowheads="1"/>
          </p:cNvSpPr>
          <p:nvPr/>
        </p:nvSpPr>
        <p:spPr bwMode="auto">
          <a:xfrm>
            <a:off x="1400176" y="5465763"/>
            <a:ext cx="73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333" name="Rectangle 2339">
            <a:extLst>
              <a:ext uri="{FF2B5EF4-FFF2-40B4-BE49-F238E27FC236}">
                <a16:creationId xmlns:a16="http://schemas.microsoft.com/office/drawing/2014/main" id="{55C5F361-8C0E-CB58-64F6-029AAB801844}"/>
              </a:ext>
            </a:extLst>
          </p:cNvPr>
          <p:cNvSpPr>
            <a:spLocks noChangeArrowheads="1"/>
          </p:cNvSpPr>
          <p:nvPr/>
        </p:nvSpPr>
        <p:spPr bwMode="auto">
          <a:xfrm>
            <a:off x="1471613" y="5465763"/>
            <a:ext cx="92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334" name="Rectangle 2340">
            <a:extLst>
              <a:ext uri="{FF2B5EF4-FFF2-40B4-BE49-F238E27FC236}">
                <a16:creationId xmlns:a16="http://schemas.microsoft.com/office/drawing/2014/main" id="{E701FF4C-87C6-12BE-084B-5AD8B2B1AE9E}"/>
              </a:ext>
            </a:extLst>
          </p:cNvPr>
          <p:cNvSpPr>
            <a:spLocks noChangeArrowheads="1"/>
          </p:cNvSpPr>
          <p:nvPr/>
        </p:nvSpPr>
        <p:spPr bwMode="auto">
          <a:xfrm>
            <a:off x="1560513" y="5473700"/>
            <a:ext cx="98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latin typeface="Arial Narrow" panose="020B0606020202030204" pitchFamily="34" charset="0"/>
            </a:endParaRPr>
          </a:p>
        </p:txBody>
      </p:sp>
      <p:sp>
        <p:nvSpPr>
          <p:cNvPr id="335" name="Rectangle 2341">
            <a:extLst>
              <a:ext uri="{FF2B5EF4-FFF2-40B4-BE49-F238E27FC236}">
                <a16:creationId xmlns:a16="http://schemas.microsoft.com/office/drawing/2014/main" id="{E3B4E5CA-971D-9A7D-BF2F-DA9D148794A0}"/>
              </a:ext>
            </a:extLst>
          </p:cNvPr>
          <p:cNvSpPr>
            <a:spLocks noChangeArrowheads="1"/>
          </p:cNvSpPr>
          <p:nvPr/>
        </p:nvSpPr>
        <p:spPr bwMode="auto">
          <a:xfrm>
            <a:off x="1698626" y="5465763"/>
            <a:ext cx="1730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or </a:t>
            </a:r>
            <a:endParaRPr kumimoji="0" lang="en-US" altLang="en-US" sz="1800" b="0" i="0" u="none" strike="noStrike" cap="none" normalizeH="0" baseline="0">
              <a:ln>
                <a:noFill/>
              </a:ln>
              <a:effectLst/>
            </a:endParaRPr>
          </a:p>
        </p:txBody>
      </p:sp>
      <p:sp>
        <p:nvSpPr>
          <p:cNvPr id="336" name="Rectangle 2342">
            <a:extLst>
              <a:ext uri="{FF2B5EF4-FFF2-40B4-BE49-F238E27FC236}">
                <a16:creationId xmlns:a16="http://schemas.microsoft.com/office/drawing/2014/main" id="{0CA65FE7-BB21-EA8C-BA15-BF41D71FC02C}"/>
              </a:ext>
            </a:extLst>
          </p:cNvPr>
          <p:cNvSpPr>
            <a:spLocks noChangeArrowheads="1"/>
          </p:cNvSpPr>
          <p:nvPr/>
        </p:nvSpPr>
        <p:spPr bwMode="auto">
          <a:xfrm>
            <a:off x="1868488" y="5465763"/>
            <a:ext cx="873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&gt;</a:t>
            </a:r>
            <a:endParaRPr kumimoji="0" lang="en-US" altLang="en-US" sz="1800" b="0" i="0" u="none" strike="noStrike" cap="none" normalizeH="0" baseline="0">
              <a:ln>
                <a:noFill/>
              </a:ln>
              <a:effectLst/>
            </a:endParaRPr>
          </a:p>
        </p:txBody>
      </p:sp>
      <p:sp>
        <p:nvSpPr>
          <p:cNvPr id="337" name="Rectangle 2343">
            <a:extLst>
              <a:ext uri="{FF2B5EF4-FFF2-40B4-BE49-F238E27FC236}">
                <a16:creationId xmlns:a16="http://schemas.microsoft.com/office/drawing/2014/main" id="{E8FA03E5-2928-467D-FAEC-C757BD66631C}"/>
              </a:ext>
            </a:extLst>
          </p:cNvPr>
          <p:cNvSpPr>
            <a:spLocks noChangeArrowheads="1"/>
          </p:cNvSpPr>
          <p:nvPr/>
        </p:nvSpPr>
        <p:spPr bwMode="auto">
          <a:xfrm>
            <a:off x="1952626" y="5465763"/>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6 </a:t>
            </a:r>
            <a:endParaRPr kumimoji="0" lang="en-US" altLang="en-US" sz="1800" b="0" i="0" u="none" strike="noStrike" cap="none" normalizeH="0" baseline="0">
              <a:ln>
                <a:noFill/>
              </a:ln>
              <a:effectLst/>
            </a:endParaRPr>
          </a:p>
        </p:txBody>
      </p:sp>
      <p:sp>
        <p:nvSpPr>
          <p:cNvPr id="338" name="Rectangle 2344">
            <a:extLst>
              <a:ext uri="{FF2B5EF4-FFF2-40B4-BE49-F238E27FC236}">
                <a16:creationId xmlns:a16="http://schemas.microsoft.com/office/drawing/2014/main" id="{2D6ECB74-5EA2-D6FA-EAC7-55D5F458A29E}"/>
              </a:ext>
            </a:extLst>
          </p:cNvPr>
          <p:cNvSpPr>
            <a:spLocks noChangeArrowheads="1"/>
          </p:cNvSpPr>
          <p:nvPr/>
        </p:nvSpPr>
        <p:spPr bwMode="auto">
          <a:xfrm>
            <a:off x="2073276" y="5465763"/>
            <a:ext cx="1238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339" name="Rectangle 2345">
            <a:extLst>
              <a:ext uri="{FF2B5EF4-FFF2-40B4-BE49-F238E27FC236}">
                <a16:creationId xmlns:a16="http://schemas.microsoft.com/office/drawing/2014/main" id="{5BA91841-A88C-2BC0-2277-DC5EDDFD1215}"/>
              </a:ext>
            </a:extLst>
          </p:cNvPr>
          <p:cNvSpPr>
            <a:spLocks noChangeArrowheads="1"/>
          </p:cNvSpPr>
          <p:nvPr/>
        </p:nvSpPr>
        <p:spPr bwMode="auto">
          <a:xfrm>
            <a:off x="2195513" y="5465763"/>
            <a:ext cx="2047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ont</a:t>
            </a:r>
            <a:endParaRPr kumimoji="0" lang="en-US" altLang="en-US" sz="1800" b="0" i="0" u="none" strike="noStrike" cap="none" normalizeH="0" baseline="0">
              <a:ln>
                <a:noFill/>
              </a:ln>
              <a:effectLst/>
            </a:endParaRPr>
          </a:p>
        </p:txBody>
      </p:sp>
      <p:sp>
        <p:nvSpPr>
          <p:cNvPr id="340" name="Rectangle 2346">
            <a:extLst>
              <a:ext uri="{FF2B5EF4-FFF2-40B4-BE49-F238E27FC236}">
                <a16:creationId xmlns:a16="http://schemas.microsoft.com/office/drawing/2014/main" id="{976C648B-EA58-9522-A6AD-1A6C354E4682}"/>
              </a:ext>
            </a:extLst>
          </p:cNvPr>
          <p:cNvSpPr>
            <a:spLocks noChangeArrowheads="1"/>
          </p:cNvSpPr>
          <p:nvPr/>
        </p:nvSpPr>
        <p:spPr bwMode="auto">
          <a:xfrm>
            <a:off x="2397126" y="5465763"/>
            <a:ext cx="1555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hs</a:t>
            </a:r>
            <a:endParaRPr kumimoji="0" lang="en-US" altLang="en-US" sz="1800" b="0" i="0" u="none" strike="noStrike" cap="none" normalizeH="0" baseline="0">
              <a:ln>
                <a:noFill/>
              </a:ln>
              <a:effectLst/>
            </a:endParaRPr>
          </a:p>
        </p:txBody>
      </p:sp>
      <p:sp>
        <p:nvSpPr>
          <p:cNvPr id="341" name="Rectangle 2347">
            <a:extLst>
              <a:ext uri="{FF2B5EF4-FFF2-40B4-BE49-F238E27FC236}">
                <a16:creationId xmlns:a16="http://schemas.microsoft.com/office/drawing/2014/main" id="{524CB423-E4F7-3D19-D797-E2B92E45A40B}"/>
              </a:ext>
            </a:extLst>
          </p:cNvPr>
          <p:cNvSpPr>
            <a:spLocks noChangeArrowheads="1"/>
          </p:cNvSpPr>
          <p:nvPr/>
        </p:nvSpPr>
        <p:spPr bwMode="auto">
          <a:xfrm>
            <a:off x="2551113" y="5465763"/>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342" name="Rectangle 2348">
            <a:extLst>
              <a:ext uri="{FF2B5EF4-FFF2-40B4-BE49-F238E27FC236}">
                <a16:creationId xmlns:a16="http://schemas.microsoft.com/office/drawing/2014/main" id="{D814B39A-C52A-D212-C8FC-A8AD6B53D7AA}"/>
              </a:ext>
            </a:extLst>
          </p:cNvPr>
          <p:cNvSpPr>
            <a:spLocks noChangeArrowheads="1"/>
          </p:cNvSpPr>
          <p:nvPr/>
        </p:nvSpPr>
        <p:spPr bwMode="auto">
          <a:xfrm>
            <a:off x="876301" y="5757863"/>
            <a:ext cx="619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panose="020B0604020202020204" pitchFamily="34" charset="0"/>
              </a:rPr>
              <a:t>•</a:t>
            </a:r>
            <a:endParaRPr kumimoji="0" lang="en-US" altLang="en-US" sz="1800" b="0" i="0" u="none" strike="noStrike" cap="none" normalizeH="0" baseline="0">
              <a:ln>
                <a:noFill/>
              </a:ln>
              <a:effectLst/>
              <a:latin typeface="Arial" panose="020B0604020202020204" pitchFamily="34" charset="0"/>
            </a:endParaRPr>
          </a:p>
        </p:txBody>
      </p:sp>
      <p:sp>
        <p:nvSpPr>
          <p:cNvPr id="343" name="Rectangle 2349">
            <a:extLst>
              <a:ext uri="{FF2B5EF4-FFF2-40B4-BE49-F238E27FC236}">
                <a16:creationId xmlns:a16="http://schemas.microsoft.com/office/drawing/2014/main" id="{B12DE91B-21F5-D7A8-83E5-E80BD373F40B}"/>
              </a:ext>
            </a:extLst>
          </p:cNvPr>
          <p:cNvSpPr>
            <a:spLocks noChangeArrowheads="1"/>
          </p:cNvSpPr>
          <p:nvPr/>
        </p:nvSpPr>
        <p:spPr bwMode="auto">
          <a:xfrm>
            <a:off x="985838" y="5749925"/>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Re</a:t>
            </a:r>
            <a:endParaRPr kumimoji="0" lang="en-US" altLang="en-US" sz="1800" b="0" i="0" u="none" strike="noStrike" cap="none" normalizeH="0" baseline="0">
              <a:ln>
                <a:noFill/>
              </a:ln>
              <a:effectLst/>
            </a:endParaRPr>
          </a:p>
        </p:txBody>
      </p:sp>
      <p:sp>
        <p:nvSpPr>
          <p:cNvPr id="344" name="Rectangle 2350">
            <a:extLst>
              <a:ext uri="{FF2B5EF4-FFF2-40B4-BE49-F238E27FC236}">
                <a16:creationId xmlns:a16="http://schemas.microsoft.com/office/drawing/2014/main" id="{08F8339B-909B-E018-7BE4-24B03D0FB287}"/>
              </a:ext>
            </a:extLst>
          </p:cNvPr>
          <p:cNvSpPr>
            <a:spLocks noChangeArrowheads="1"/>
          </p:cNvSpPr>
          <p:nvPr/>
        </p:nvSpPr>
        <p:spPr bwMode="auto">
          <a:xfrm>
            <a:off x="1171576"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345" name="Rectangle 2351">
            <a:extLst>
              <a:ext uri="{FF2B5EF4-FFF2-40B4-BE49-F238E27FC236}">
                <a16:creationId xmlns:a16="http://schemas.microsoft.com/office/drawing/2014/main" id="{8CBEA582-0ED9-D8A1-EE71-25BA8EB92199}"/>
              </a:ext>
            </a:extLst>
          </p:cNvPr>
          <p:cNvSpPr>
            <a:spLocks noChangeArrowheads="1"/>
          </p:cNvSpPr>
          <p:nvPr/>
        </p:nvSpPr>
        <p:spPr bwMode="auto">
          <a:xfrm>
            <a:off x="1254126" y="5749925"/>
            <a:ext cx="317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346" name="Rectangle 2352">
            <a:extLst>
              <a:ext uri="{FF2B5EF4-FFF2-40B4-BE49-F238E27FC236}">
                <a16:creationId xmlns:a16="http://schemas.microsoft.com/office/drawing/2014/main" id="{481D042A-C3BF-34C2-EDEB-38D9D8E940CD}"/>
              </a:ext>
            </a:extLst>
          </p:cNvPr>
          <p:cNvSpPr>
            <a:spLocks noChangeArrowheads="1"/>
          </p:cNvSpPr>
          <p:nvPr/>
        </p:nvSpPr>
        <p:spPr bwMode="auto">
          <a:xfrm>
            <a:off x="1285876"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347" name="Rectangle 2353">
            <a:extLst>
              <a:ext uri="{FF2B5EF4-FFF2-40B4-BE49-F238E27FC236}">
                <a16:creationId xmlns:a16="http://schemas.microsoft.com/office/drawing/2014/main" id="{1D877D3F-8D8D-A5B3-2608-DE50C2C37050}"/>
              </a:ext>
            </a:extLst>
          </p:cNvPr>
          <p:cNvSpPr>
            <a:spLocks noChangeArrowheads="1"/>
          </p:cNvSpPr>
          <p:nvPr/>
        </p:nvSpPr>
        <p:spPr bwMode="auto">
          <a:xfrm>
            <a:off x="1368426"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348" name="Rectangle 2354">
            <a:extLst>
              <a:ext uri="{FF2B5EF4-FFF2-40B4-BE49-F238E27FC236}">
                <a16:creationId xmlns:a16="http://schemas.microsoft.com/office/drawing/2014/main" id="{16EC11D7-4DD1-6749-F7D9-8A0F7551A68D}"/>
              </a:ext>
            </a:extLst>
          </p:cNvPr>
          <p:cNvSpPr>
            <a:spLocks noChangeArrowheads="1"/>
          </p:cNvSpPr>
          <p:nvPr/>
        </p:nvSpPr>
        <p:spPr bwMode="auto">
          <a:xfrm>
            <a:off x="1449388" y="57499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349" name="Rectangle 2355">
            <a:extLst>
              <a:ext uri="{FF2B5EF4-FFF2-40B4-BE49-F238E27FC236}">
                <a16:creationId xmlns:a16="http://schemas.microsoft.com/office/drawing/2014/main" id="{9A1B9DB5-906B-9AA9-7358-A3F8DE2D647C}"/>
              </a:ext>
            </a:extLst>
          </p:cNvPr>
          <p:cNvSpPr>
            <a:spLocks noChangeArrowheads="1"/>
          </p:cNvSpPr>
          <p:nvPr/>
        </p:nvSpPr>
        <p:spPr bwMode="auto">
          <a:xfrm>
            <a:off x="1489076" y="5749925"/>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350" name="Rectangle 2356">
            <a:extLst>
              <a:ext uri="{FF2B5EF4-FFF2-40B4-BE49-F238E27FC236}">
                <a16:creationId xmlns:a16="http://schemas.microsoft.com/office/drawing/2014/main" id="{F86E13B9-3513-3DF1-582B-F45A7A43C2FB}"/>
              </a:ext>
            </a:extLst>
          </p:cNvPr>
          <p:cNvSpPr>
            <a:spLocks noChangeArrowheads="1"/>
          </p:cNvSpPr>
          <p:nvPr/>
        </p:nvSpPr>
        <p:spPr bwMode="auto">
          <a:xfrm>
            <a:off x="1536701" y="5749925"/>
            <a:ext cx="2032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US</a:t>
            </a:r>
            <a:endParaRPr kumimoji="0" lang="en-US" altLang="en-US" sz="1800" b="0" i="0" u="none" strike="noStrike" cap="none" normalizeH="0" baseline="0">
              <a:ln>
                <a:noFill/>
              </a:ln>
              <a:effectLst/>
            </a:endParaRPr>
          </a:p>
        </p:txBody>
      </p:sp>
      <p:sp>
        <p:nvSpPr>
          <p:cNvPr id="351" name="Rectangle 2357">
            <a:extLst>
              <a:ext uri="{FF2B5EF4-FFF2-40B4-BE49-F238E27FC236}">
                <a16:creationId xmlns:a16="http://schemas.microsoft.com/office/drawing/2014/main" id="{098815B2-B96F-716B-6520-1A4206F62B7C}"/>
              </a:ext>
            </a:extLst>
          </p:cNvPr>
          <p:cNvSpPr>
            <a:spLocks noChangeArrowheads="1"/>
          </p:cNvSpPr>
          <p:nvPr/>
        </p:nvSpPr>
        <p:spPr bwMode="auto">
          <a:xfrm>
            <a:off x="1739901" y="5749925"/>
            <a:ext cx="41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352" name="Rectangle 2358">
            <a:extLst>
              <a:ext uri="{FF2B5EF4-FFF2-40B4-BE49-F238E27FC236}">
                <a16:creationId xmlns:a16="http://schemas.microsoft.com/office/drawing/2014/main" id="{F4770C5E-0961-F884-0CFE-8772AD80E00B}"/>
              </a:ext>
            </a:extLst>
          </p:cNvPr>
          <p:cNvSpPr>
            <a:spLocks noChangeArrowheads="1"/>
          </p:cNvSpPr>
          <p:nvPr/>
        </p:nvSpPr>
        <p:spPr bwMode="auto">
          <a:xfrm>
            <a:off x="1779588" y="5749925"/>
            <a:ext cx="1873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Ca</a:t>
            </a:r>
            <a:endParaRPr kumimoji="0" lang="en-US" altLang="en-US" sz="1800" b="0" i="0" u="none" strike="noStrike" cap="none" normalizeH="0" baseline="0">
              <a:ln>
                <a:noFill/>
              </a:ln>
              <a:effectLst/>
            </a:endParaRPr>
          </a:p>
        </p:txBody>
      </p:sp>
      <p:sp>
        <p:nvSpPr>
          <p:cNvPr id="353" name="Rectangle 2359">
            <a:extLst>
              <a:ext uri="{FF2B5EF4-FFF2-40B4-BE49-F238E27FC236}">
                <a16:creationId xmlns:a16="http://schemas.microsoft.com/office/drawing/2014/main" id="{5346C144-E73E-B2FD-AA46-9E19F1640762}"/>
              </a:ext>
            </a:extLst>
          </p:cNvPr>
          <p:cNvSpPr>
            <a:spLocks noChangeArrowheads="1"/>
          </p:cNvSpPr>
          <p:nvPr/>
        </p:nvSpPr>
        <p:spPr bwMode="auto">
          <a:xfrm>
            <a:off x="1966913"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354" name="Rectangle 2360">
            <a:extLst>
              <a:ext uri="{FF2B5EF4-FFF2-40B4-BE49-F238E27FC236}">
                <a16:creationId xmlns:a16="http://schemas.microsoft.com/office/drawing/2014/main" id="{637F97D9-AF25-2758-9C88-DF9BE4016BC6}"/>
              </a:ext>
            </a:extLst>
          </p:cNvPr>
          <p:cNvSpPr>
            <a:spLocks noChangeArrowheads="1"/>
          </p:cNvSpPr>
          <p:nvPr/>
        </p:nvSpPr>
        <p:spPr bwMode="auto">
          <a:xfrm>
            <a:off x="2046288"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355" name="Rectangle 2361">
            <a:extLst>
              <a:ext uri="{FF2B5EF4-FFF2-40B4-BE49-F238E27FC236}">
                <a16:creationId xmlns:a16="http://schemas.microsoft.com/office/drawing/2014/main" id="{0497A495-5963-3B4D-8DF6-5402E5FB935B}"/>
              </a:ext>
            </a:extLst>
          </p:cNvPr>
          <p:cNvSpPr>
            <a:spLocks noChangeArrowheads="1"/>
          </p:cNvSpPr>
          <p:nvPr/>
        </p:nvSpPr>
        <p:spPr bwMode="auto">
          <a:xfrm>
            <a:off x="2128838"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356" name="Rectangle 2362">
            <a:extLst>
              <a:ext uri="{FF2B5EF4-FFF2-40B4-BE49-F238E27FC236}">
                <a16:creationId xmlns:a16="http://schemas.microsoft.com/office/drawing/2014/main" id="{8A463D6E-5EFC-80F6-50B6-9B7708D5DD2A}"/>
              </a:ext>
            </a:extLst>
          </p:cNvPr>
          <p:cNvSpPr>
            <a:spLocks noChangeArrowheads="1"/>
          </p:cNvSpPr>
          <p:nvPr/>
        </p:nvSpPr>
        <p:spPr bwMode="auto">
          <a:xfrm>
            <a:off x="2209801" y="5749925"/>
            <a:ext cx="80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357" name="Rectangle 2363">
            <a:extLst>
              <a:ext uri="{FF2B5EF4-FFF2-40B4-BE49-F238E27FC236}">
                <a16:creationId xmlns:a16="http://schemas.microsoft.com/office/drawing/2014/main" id="{E394C0E3-3444-1369-F5BB-0476C355CDAF}"/>
              </a:ext>
            </a:extLst>
          </p:cNvPr>
          <p:cNvSpPr>
            <a:spLocks noChangeArrowheads="1"/>
          </p:cNvSpPr>
          <p:nvPr/>
        </p:nvSpPr>
        <p:spPr bwMode="auto">
          <a:xfrm>
            <a:off x="2330451" y="5749925"/>
            <a:ext cx="1730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or </a:t>
            </a:r>
            <a:endParaRPr kumimoji="0" lang="en-US" altLang="en-US" sz="1800" b="0" i="0" u="none" strike="noStrike" cap="none" normalizeH="0" baseline="0">
              <a:ln>
                <a:noFill/>
              </a:ln>
              <a:effectLst/>
            </a:endParaRPr>
          </a:p>
        </p:txBody>
      </p:sp>
      <p:sp>
        <p:nvSpPr>
          <p:cNvPr id="358" name="Rectangle 2364">
            <a:extLst>
              <a:ext uri="{FF2B5EF4-FFF2-40B4-BE49-F238E27FC236}">
                <a16:creationId xmlns:a16="http://schemas.microsoft.com/office/drawing/2014/main" id="{779C2973-9EA2-15CD-ACA8-F2374DDC19B4}"/>
              </a:ext>
            </a:extLst>
          </p:cNvPr>
          <p:cNvSpPr>
            <a:spLocks noChangeArrowheads="1"/>
          </p:cNvSpPr>
          <p:nvPr/>
        </p:nvSpPr>
        <p:spPr bwMode="auto">
          <a:xfrm>
            <a:off x="2500313" y="5749925"/>
            <a:ext cx="1063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359" name="Rectangle 2365">
            <a:extLst>
              <a:ext uri="{FF2B5EF4-FFF2-40B4-BE49-F238E27FC236}">
                <a16:creationId xmlns:a16="http://schemas.microsoft.com/office/drawing/2014/main" id="{447C3DF8-8980-307E-997A-0A93D5506CC4}"/>
              </a:ext>
            </a:extLst>
          </p:cNvPr>
          <p:cNvSpPr>
            <a:spLocks noChangeArrowheads="1"/>
          </p:cNvSpPr>
          <p:nvPr/>
        </p:nvSpPr>
        <p:spPr bwMode="auto">
          <a:xfrm>
            <a:off x="2605088" y="5749925"/>
            <a:ext cx="114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360" name="Rectangle 2366">
            <a:extLst>
              <a:ext uri="{FF2B5EF4-FFF2-40B4-BE49-F238E27FC236}">
                <a16:creationId xmlns:a16="http://schemas.microsoft.com/office/drawing/2014/main" id="{608B656F-1AD3-62C1-800D-BDE47AB23DDC}"/>
              </a:ext>
            </a:extLst>
          </p:cNvPr>
          <p:cNvSpPr>
            <a:spLocks noChangeArrowheads="1"/>
          </p:cNvSpPr>
          <p:nvPr/>
        </p:nvSpPr>
        <p:spPr bwMode="auto">
          <a:xfrm>
            <a:off x="2719388" y="5749925"/>
            <a:ext cx="13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effectLst/>
                <a:latin typeface="Arial Narrow" panose="020B0606020202030204" pitchFamily="34" charset="0"/>
              </a:rPr>
              <a:t>W</a:t>
            </a:r>
            <a:endParaRPr kumimoji="0" lang="en-US" altLang="en-US" sz="1800" b="0" i="0" u="none" strike="noStrike" cap="none" normalizeH="0" baseline="0">
              <a:ln>
                <a:noFill/>
              </a:ln>
              <a:effectLst/>
            </a:endParaRPr>
          </a:p>
        </p:txBody>
      </p:sp>
      <p:sp>
        <p:nvSpPr>
          <p:cNvPr id="361" name="Rectangle 2367">
            <a:extLst>
              <a:ext uri="{FF2B5EF4-FFF2-40B4-BE49-F238E27FC236}">
                <a16:creationId xmlns:a16="http://schemas.microsoft.com/office/drawing/2014/main" id="{720D4E09-61F5-04DA-A771-91EFDA418BC9}"/>
              </a:ext>
            </a:extLst>
          </p:cNvPr>
          <p:cNvSpPr>
            <a:spLocks noChangeArrowheads="1"/>
          </p:cNvSpPr>
          <p:nvPr/>
        </p:nvSpPr>
        <p:spPr bwMode="auto">
          <a:xfrm>
            <a:off x="2855913" y="5749925"/>
            <a:ext cx="49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a:ln>
                  <a:noFill/>
                </a:ln>
                <a:effectLst/>
                <a:latin typeface="Arial Narrow Bold" panose="020B0706020202030204" pitchFamily="34" charset="0"/>
              </a:rPr>
              <a:t>)</a:t>
            </a:r>
            <a:endParaRPr kumimoji="0" lang="en-US" altLang="en-US" sz="1800" b="0" i="0" u="none" strike="noStrike" cap="none" normalizeH="0" baseline="0">
              <a:ln>
                <a:noFill/>
              </a:ln>
              <a:effectLst/>
            </a:endParaRPr>
          </a:p>
        </p:txBody>
      </p:sp>
      <p:sp>
        <p:nvSpPr>
          <p:cNvPr id="362" name="Freeform 2368">
            <a:extLst>
              <a:ext uri="{FF2B5EF4-FFF2-40B4-BE49-F238E27FC236}">
                <a16:creationId xmlns:a16="http://schemas.microsoft.com/office/drawing/2014/main" id="{0227CE81-5310-3520-24DC-CEC32E668453}"/>
              </a:ext>
            </a:extLst>
          </p:cNvPr>
          <p:cNvSpPr>
            <a:spLocks/>
          </p:cNvSpPr>
          <p:nvPr/>
        </p:nvSpPr>
        <p:spPr bwMode="auto">
          <a:xfrm>
            <a:off x="763588" y="1460500"/>
            <a:ext cx="2990850" cy="568325"/>
          </a:xfrm>
          <a:custGeom>
            <a:avLst/>
            <a:gdLst>
              <a:gd name="T0" fmla="*/ 107 w 3374"/>
              <a:gd name="T1" fmla="*/ 0 h 640"/>
              <a:gd name="T2" fmla="*/ 107 w 3374"/>
              <a:gd name="T3" fmla="*/ 0 h 640"/>
              <a:gd name="T4" fmla="*/ 3267 w 3374"/>
              <a:gd name="T5" fmla="*/ 0 h 640"/>
              <a:gd name="T6" fmla="*/ 3374 w 3374"/>
              <a:gd name="T7" fmla="*/ 107 h 640"/>
              <a:gd name="T8" fmla="*/ 3374 w 3374"/>
              <a:gd name="T9" fmla="*/ 640 h 640"/>
              <a:gd name="T10" fmla="*/ 0 w 3374"/>
              <a:gd name="T11" fmla="*/ 640 h 640"/>
              <a:gd name="T12" fmla="*/ 0 w 3374"/>
              <a:gd name="T13" fmla="*/ 107 h 640"/>
              <a:gd name="T14" fmla="*/ 107 w 3374"/>
              <a:gd name="T15" fmla="*/ 0 h 640"/>
              <a:gd name="T16" fmla="*/ 107 w 3374"/>
              <a:gd name="T1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74" h="640">
                <a:moveTo>
                  <a:pt x="107" y="0"/>
                </a:moveTo>
                <a:lnTo>
                  <a:pt x="107" y="0"/>
                </a:lnTo>
                <a:lnTo>
                  <a:pt x="3267" y="0"/>
                </a:lnTo>
                <a:cubicBezTo>
                  <a:pt x="3326" y="0"/>
                  <a:pt x="3374" y="48"/>
                  <a:pt x="3374" y="107"/>
                </a:cubicBezTo>
                <a:lnTo>
                  <a:pt x="3374" y="640"/>
                </a:lnTo>
                <a:lnTo>
                  <a:pt x="0" y="640"/>
                </a:lnTo>
                <a:lnTo>
                  <a:pt x="0" y="107"/>
                </a:lnTo>
                <a:cubicBezTo>
                  <a:pt x="0" y="48"/>
                  <a:pt x="48" y="0"/>
                  <a:pt x="107" y="0"/>
                </a:cubicBezTo>
                <a:lnTo>
                  <a:pt x="107" y="0"/>
                </a:lnTo>
                <a:close/>
              </a:path>
            </a:pathLst>
          </a:custGeom>
          <a:solidFill>
            <a:schemeClr val="accent1"/>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63" name="Freeform 2369">
            <a:extLst>
              <a:ext uri="{FF2B5EF4-FFF2-40B4-BE49-F238E27FC236}">
                <a16:creationId xmlns:a16="http://schemas.microsoft.com/office/drawing/2014/main" id="{7ECE49E7-3FA1-0D96-F0EC-E36A00EB504D}"/>
              </a:ext>
            </a:extLst>
          </p:cNvPr>
          <p:cNvSpPr>
            <a:spLocks/>
          </p:cNvSpPr>
          <p:nvPr/>
        </p:nvSpPr>
        <p:spPr bwMode="auto">
          <a:xfrm>
            <a:off x="763588" y="1460500"/>
            <a:ext cx="2990850" cy="568325"/>
          </a:xfrm>
          <a:custGeom>
            <a:avLst/>
            <a:gdLst>
              <a:gd name="T0" fmla="*/ 107 w 3374"/>
              <a:gd name="T1" fmla="*/ 0 h 640"/>
              <a:gd name="T2" fmla="*/ 107 w 3374"/>
              <a:gd name="T3" fmla="*/ 0 h 640"/>
              <a:gd name="T4" fmla="*/ 3267 w 3374"/>
              <a:gd name="T5" fmla="*/ 0 h 640"/>
              <a:gd name="T6" fmla="*/ 3374 w 3374"/>
              <a:gd name="T7" fmla="*/ 107 h 640"/>
              <a:gd name="T8" fmla="*/ 3374 w 3374"/>
              <a:gd name="T9" fmla="*/ 640 h 640"/>
              <a:gd name="T10" fmla="*/ 0 w 3374"/>
              <a:gd name="T11" fmla="*/ 640 h 640"/>
              <a:gd name="T12" fmla="*/ 0 w 3374"/>
              <a:gd name="T13" fmla="*/ 107 h 640"/>
              <a:gd name="T14" fmla="*/ 107 w 3374"/>
              <a:gd name="T15" fmla="*/ 0 h 640"/>
              <a:gd name="T16" fmla="*/ 107 w 3374"/>
              <a:gd name="T1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74" h="640">
                <a:moveTo>
                  <a:pt x="107" y="0"/>
                </a:moveTo>
                <a:lnTo>
                  <a:pt x="107" y="0"/>
                </a:lnTo>
                <a:lnTo>
                  <a:pt x="3267" y="0"/>
                </a:lnTo>
                <a:cubicBezTo>
                  <a:pt x="3326" y="0"/>
                  <a:pt x="3374" y="48"/>
                  <a:pt x="3374" y="107"/>
                </a:cubicBezTo>
                <a:lnTo>
                  <a:pt x="3374" y="640"/>
                </a:lnTo>
                <a:lnTo>
                  <a:pt x="0" y="640"/>
                </a:lnTo>
                <a:lnTo>
                  <a:pt x="0" y="107"/>
                </a:lnTo>
                <a:cubicBezTo>
                  <a:pt x="0" y="48"/>
                  <a:pt x="48" y="0"/>
                  <a:pt x="107" y="0"/>
                </a:cubicBezTo>
                <a:lnTo>
                  <a:pt x="107"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64" name="Rectangle 2370">
            <a:extLst>
              <a:ext uri="{FF2B5EF4-FFF2-40B4-BE49-F238E27FC236}">
                <a16:creationId xmlns:a16="http://schemas.microsoft.com/office/drawing/2014/main" id="{0B6F8494-4EC1-FFC8-9EC5-E33A51046501}"/>
              </a:ext>
            </a:extLst>
          </p:cNvPr>
          <p:cNvSpPr>
            <a:spLocks noChangeArrowheads="1"/>
          </p:cNvSpPr>
          <p:nvPr/>
        </p:nvSpPr>
        <p:spPr bwMode="auto">
          <a:xfrm>
            <a:off x="1843088" y="1538288"/>
            <a:ext cx="3190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HR+</a:t>
            </a:r>
            <a:endParaRPr kumimoji="0" lang="en-US" altLang="en-US" sz="1800" b="0" i="0" u="none" strike="noStrike" cap="none" normalizeH="0" baseline="0">
              <a:ln>
                <a:noFill/>
              </a:ln>
              <a:solidFill>
                <a:schemeClr val="bg1"/>
              </a:solidFill>
              <a:effectLst/>
            </a:endParaRPr>
          </a:p>
        </p:txBody>
      </p:sp>
      <p:sp>
        <p:nvSpPr>
          <p:cNvPr id="365" name="Rectangle 2371">
            <a:extLst>
              <a:ext uri="{FF2B5EF4-FFF2-40B4-BE49-F238E27FC236}">
                <a16:creationId xmlns:a16="http://schemas.microsoft.com/office/drawing/2014/main" id="{2B1F2EAB-BA1E-9E1C-0FA8-F38AAAB12343}"/>
              </a:ext>
            </a:extLst>
          </p:cNvPr>
          <p:cNvSpPr>
            <a:spLocks noChangeArrowheads="1"/>
          </p:cNvSpPr>
          <p:nvPr/>
        </p:nvSpPr>
        <p:spPr bwMode="auto">
          <a:xfrm>
            <a:off x="2157413" y="1538288"/>
            <a:ext cx="4286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366" name="Rectangle 2372">
            <a:extLst>
              <a:ext uri="{FF2B5EF4-FFF2-40B4-BE49-F238E27FC236}">
                <a16:creationId xmlns:a16="http://schemas.microsoft.com/office/drawing/2014/main" id="{0293CFC3-2EB6-01EB-8E77-094BF67D12F0}"/>
              </a:ext>
            </a:extLst>
          </p:cNvPr>
          <p:cNvSpPr>
            <a:spLocks noChangeArrowheads="1"/>
          </p:cNvSpPr>
          <p:nvPr/>
        </p:nvSpPr>
        <p:spPr bwMode="auto">
          <a:xfrm>
            <a:off x="2200276" y="1538288"/>
            <a:ext cx="21907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HE</a:t>
            </a:r>
            <a:endParaRPr kumimoji="0" lang="en-US" altLang="en-US" sz="1800" b="0" i="0" u="none" strike="noStrike" cap="none" normalizeH="0" baseline="0">
              <a:ln>
                <a:noFill/>
              </a:ln>
              <a:solidFill>
                <a:schemeClr val="bg1"/>
              </a:solidFill>
              <a:effectLst/>
            </a:endParaRPr>
          </a:p>
        </p:txBody>
      </p:sp>
      <p:sp>
        <p:nvSpPr>
          <p:cNvPr id="367" name="Rectangle 2373">
            <a:extLst>
              <a:ext uri="{FF2B5EF4-FFF2-40B4-BE49-F238E27FC236}">
                <a16:creationId xmlns:a16="http://schemas.microsoft.com/office/drawing/2014/main" id="{5ED815E7-BF61-084F-6045-14E35EEE23FA}"/>
              </a:ext>
            </a:extLst>
          </p:cNvPr>
          <p:cNvSpPr>
            <a:spLocks noChangeArrowheads="1"/>
          </p:cNvSpPr>
          <p:nvPr/>
        </p:nvSpPr>
        <p:spPr bwMode="auto">
          <a:xfrm>
            <a:off x="2416176" y="1538288"/>
            <a:ext cx="20161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dirty="0">
                <a:ln>
                  <a:noFill/>
                </a:ln>
                <a:solidFill>
                  <a:schemeClr val="bg1"/>
                </a:solidFill>
                <a:effectLst/>
                <a:latin typeface="Arial Narrow" panose="020B0606020202030204" pitchFamily="34" charset="0"/>
              </a:rPr>
              <a:t>R2</a:t>
            </a:r>
            <a:endParaRPr kumimoji="0" lang="en-US" altLang="en-US" sz="1800" b="0" i="0" u="none" strike="noStrike" cap="none" normalizeH="0" baseline="0" dirty="0">
              <a:ln>
                <a:noFill/>
              </a:ln>
              <a:solidFill>
                <a:schemeClr val="bg1"/>
              </a:solidFill>
              <a:effectLst/>
            </a:endParaRPr>
          </a:p>
        </p:txBody>
      </p:sp>
      <p:sp>
        <p:nvSpPr>
          <p:cNvPr id="368" name="Rectangle 2374">
            <a:extLst>
              <a:ext uri="{FF2B5EF4-FFF2-40B4-BE49-F238E27FC236}">
                <a16:creationId xmlns:a16="http://schemas.microsoft.com/office/drawing/2014/main" id="{0EAA3461-506A-8F8D-28F7-559401514B59}"/>
              </a:ext>
            </a:extLst>
          </p:cNvPr>
          <p:cNvSpPr>
            <a:spLocks noChangeArrowheads="1"/>
          </p:cNvSpPr>
          <p:nvPr/>
        </p:nvSpPr>
        <p:spPr bwMode="auto">
          <a:xfrm>
            <a:off x="2614613" y="1538288"/>
            <a:ext cx="523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369" name="Rectangle 2375">
            <a:extLst>
              <a:ext uri="{FF2B5EF4-FFF2-40B4-BE49-F238E27FC236}">
                <a16:creationId xmlns:a16="http://schemas.microsoft.com/office/drawing/2014/main" id="{8CA93581-2520-9358-DED9-063E628DCC76}"/>
              </a:ext>
            </a:extLst>
          </p:cNvPr>
          <p:cNvSpPr>
            <a:spLocks noChangeArrowheads="1"/>
          </p:cNvSpPr>
          <p:nvPr/>
        </p:nvSpPr>
        <p:spPr bwMode="auto">
          <a:xfrm>
            <a:off x="1393826" y="1762125"/>
            <a:ext cx="19367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Ad</a:t>
            </a:r>
            <a:endParaRPr kumimoji="0" lang="en-US" altLang="en-US" sz="1800" b="0" i="0" u="none" strike="noStrike" cap="none" normalizeH="0" baseline="0">
              <a:ln>
                <a:noFill/>
              </a:ln>
              <a:solidFill>
                <a:schemeClr val="bg1"/>
              </a:solidFill>
              <a:effectLst/>
            </a:endParaRPr>
          </a:p>
        </p:txBody>
      </p:sp>
      <p:sp>
        <p:nvSpPr>
          <p:cNvPr id="370" name="Rectangle 2376">
            <a:extLst>
              <a:ext uri="{FF2B5EF4-FFF2-40B4-BE49-F238E27FC236}">
                <a16:creationId xmlns:a16="http://schemas.microsoft.com/office/drawing/2014/main" id="{C933BFA8-A14A-0C6B-710E-EBDE29FB75F1}"/>
              </a:ext>
            </a:extLst>
          </p:cNvPr>
          <p:cNvSpPr>
            <a:spLocks noChangeArrowheads="1"/>
          </p:cNvSpPr>
          <p:nvPr/>
        </p:nvSpPr>
        <p:spPr bwMode="auto">
          <a:xfrm>
            <a:off x="1582738" y="1762125"/>
            <a:ext cx="777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371" name="Rectangle 2377">
            <a:extLst>
              <a:ext uri="{FF2B5EF4-FFF2-40B4-BE49-F238E27FC236}">
                <a16:creationId xmlns:a16="http://schemas.microsoft.com/office/drawing/2014/main" id="{775D28D3-7C2D-F682-E4CF-0F97544AC62B}"/>
              </a:ext>
            </a:extLst>
          </p:cNvPr>
          <p:cNvSpPr>
            <a:spLocks noChangeArrowheads="1"/>
          </p:cNvSpPr>
          <p:nvPr/>
        </p:nvSpPr>
        <p:spPr bwMode="auto">
          <a:xfrm>
            <a:off x="1660526"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372" name="Rectangle 2378">
            <a:extLst>
              <a:ext uri="{FF2B5EF4-FFF2-40B4-BE49-F238E27FC236}">
                <a16:creationId xmlns:a16="http://schemas.microsoft.com/office/drawing/2014/main" id="{C69670FC-94E9-7D7A-FD17-EE8231F0487E}"/>
              </a:ext>
            </a:extLst>
          </p:cNvPr>
          <p:cNvSpPr>
            <a:spLocks noChangeArrowheads="1"/>
          </p:cNvSpPr>
          <p:nvPr/>
        </p:nvSpPr>
        <p:spPr bwMode="auto">
          <a:xfrm>
            <a:off x="1746251"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373" name="Rectangle 2379">
            <a:extLst>
              <a:ext uri="{FF2B5EF4-FFF2-40B4-BE49-F238E27FC236}">
                <a16:creationId xmlns:a16="http://schemas.microsoft.com/office/drawing/2014/main" id="{BD0C9673-DB69-1B53-671F-999136F0978E}"/>
              </a:ext>
            </a:extLst>
          </p:cNvPr>
          <p:cNvSpPr>
            <a:spLocks noChangeArrowheads="1"/>
          </p:cNvSpPr>
          <p:nvPr/>
        </p:nvSpPr>
        <p:spPr bwMode="auto">
          <a:xfrm>
            <a:off x="1831976" y="1762125"/>
            <a:ext cx="777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c</a:t>
            </a:r>
            <a:endParaRPr kumimoji="0" lang="en-US" altLang="en-US" sz="1800" b="0" i="0" u="none" strike="noStrike" cap="none" normalizeH="0" baseline="0">
              <a:ln>
                <a:noFill/>
              </a:ln>
              <a:solidFill>
                <a:schemeClr val="bg1"/>
              </a:solidFill>
              <a:effectLst/>
            </a:endParaRPr>
          </a:p>
        </p:txBody>
      </p:sp>
      <p:sp>
        <p:nvSpPr>
          <p:cNvPr id="374" name="Rectangle 2380">
            <a:extLst>
              <a:ext uri="{FF2B5EF4-FFF2-40B4-BE49-F238E27FC236}">
                <a16:creationId xmlns:a16="http://schemas.microsoft.com/office/drawing/2014/main" id="{233F6E02-7A42-D2E9-57F1-B6BC008F7DEC}"/>
              </a:ext>
            </a:extLst>
          </p:cNvPr>
          <p:cNvSpPr>
            <a:spLocks noChangeArrowheads="1"/>
          </p:cNvSpPr>
          <p:nvPr/>
        </p:nvSpPr>
        <p:spPr bwMode="auto">
          <a:xfrm>
            <a:off x="1909763"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375" name="Rectangle 2381">
            <a:extLst>
              <a:ext uri="{FF2B5EF4-FFF2-40B4-BE49-F238E27FC236}">
                <a16:creationId xmlns:a16="http://schemas.microsoft.com/office/drawing/2014/main" id="{0F5F0E99-9ADF-25DE-01B7-FF2547877186}"/>
              </a:ext>
            </a:extLst>
          </p:cNvPr>
          <p:cNvSpPr>
            <a:spLocks noChangeArrowheads="1"/>
          </p:cNvSpPr>
          <p:nvPr/>
        </p:nvSpPr>
        <p:spPr bwMode="auto">
          <a:xfrm>
            <a:off x="1997076"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376" name="Rectangle 2382">
            <a:extLst>
              <a:ext uri="{FF2B5EF4-FFF2-40B4-BE49-F238E27FC236}">
                <a16:creationId xmlns:a16="http://schemas.microsoft.com/office/drawing/2014/main" id="{BFE88EB4-94A7-1B26-5E7C-C85BAA7CE745}"/>
              </a:ext>
            </a:extLst>
          </p:cNvPr>
          <p:cNvSpPr>
            <a:spLocks noChangeArrowheads="1"/>
          </p:cNvSpPr>
          <p:nvPr/>
        </p:nvSpPr>
        <p:spPr bwMode="auto">
          <a:xfrm>
            <a:off x="2082801" y="1762125"/>
            <a:ext cx="4286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377" name="Rectangle 2383">
            <a:extLst>
              <a:ext uri="{FF2B5EF4-FFF2-40B4-BE49-F238E27FC236}">
                <a16:creationId xmlns:a16="http://schemas.microsoft.com/office/drawing/2014/main" id="{389BDD6A-1784-9E3F-328C-F4C03130B67E}"/>
              </a:ext>
            </a:extLst>
          </p:cNvPr>
          <p:cNvSpPr>
            <a:spLocks noChangeArrowheads="1"/>
          </p:cNvSpPr>
          <p:nvPr/>
        </p:nvSpPr>
        <p:spPr bwMode="auto">
          <a:xfrm>
            <a:off x="2124076" y="1762125"/>
            <a:ext cx="15875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Br</a:t>
            </a:r>
            <a:endParaRPr kumimoji="0" lang="en-US" altLang="en-US" sz="1800" b="0" i="0" u="none" strike="noStrike" cap="none" normalizeH="0" baseline="0">
              <a:ln>
                <a:noFill/>
              </a:ln>
              <a:solidFill>
                <a:schemeClr val="bg1"/>
              </a:solidFill>
              <a:effectLst/>
            </a:endParaRPr>
          </a:p>
        </p:txBody>
      </p:sp>
      <p:sp>
        <p:nvSpPr>
          <p:cNvPr id="378" name="Rectangle 2384">
            <a:extLst>
              <a:ext uri="{FF2B5EF4-FFF2-40B4-BE49-F238E27FC236}">
                <a16:creationId xmlns:a16="http://schemas.microsoft.com/office/drawing/2014/main" id="{13A38C89-0CF6-0F2E-7813-FE88FEFAAF5B}"/>
              </a:ext>
            </a:extLst>
          </p:cNvPr>
          <p:cNvSpPr>
            <a:spLocks noChangeArrowheads="1"/>
          </p:cNvSpPr>
          <p:nvPr/>
        </p:nvSpPr>
        <p:spPr bwMode="auto">
          <a:xfrm>
            <a:off x="2279651"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379" name="Rectangle 2385">
            <a:extLst>
              <a:ext uri="{FF2B5EF4-FFF2-40B4-BE49-F238E27FC236}">
                <a16:creationId xmlns:a16="http://schemas.microsoft.com/office/drawing/2014/main" id="{2DF14086-90F2-64ED-9719-04DA0BEA79DB}"/>
              </a:ext>
            </a:extLst>
          </p:cNvPr>
          <p:cNvSpPr>
            <a:spLocks noChangeArrowheads="1"/>
          </p:cNvSpPr>
          <p:nvPr/>
        </p:nvSpPr>
        <p:spPr bwMode="auto">
          <a:xfrm>
            <a:off x="2365376"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380" name="Rectangle 2386">
            <a:extLst>
              <a:ext uri="{FF2B5EF4-FFF2-40B4-BE49-F238E27FC236}">
                <a16:creationId xmlns:a16="http://schemas.microsoft.com/office/drawing/2014/main" id="{88CCC935-8C8C-872B-E6E6-7EDB2D694C88}"/>
              </a:ext>
            </a:extLst>
          </p:cNvPr>
          <p:cNvSpPr>
            <a:spLocks noChangeArrowheads="1"/>
          </p:cNvSpPr>
          <p:nvPr/>
        </p:nvSpPr>
        <p:spPr bwMode="auto">
          <a:xfrm>
            <a:off x="2451101" y="1762125"/>
            <a:ext cx="777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381" name="Rectangle 2387">
            <a:extLst>
              <a:ext uri="{FF2B5EF4-FFF2-40B4-BE49-F238E27FC236}">
                <a16:creationId xmlns:a16="http://schemas.microsoft.com/office/drawing/2014/main" id="{D663BB9E-DFDD-7792-55C0-0AE81A43C1AD}"/>
              </a:ext>
            </a:extLst>
          </p:cNvPr>
          <p:cNvSpPr>
            <a:spLocks noChangeArrowheads="1"/>
          </p:cNvSpPr>
          <p:nvPr/>
        </p:nvSpPr>
        <p:spPr bwMode="auto">
          <a:xfrm>
            <a:off x="2530476" y="1762125"/>
            <a:ext cx="4286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382" name="Rectangle 2388">
            <a:extLst>
              <a:ext uri="{FF2B5EF4-FFF2-40B4-BE49-F238E27FC236}">
                <a16:creationId xmlns:a16="http://schemas.microsoft.com/office/drawing/2014/main" id="{40BCD4D6-F17C-06D0-B54C-613F2E45FAB6}"/>
              </a:ext>
            </a:extLst>
          </p:cNvPr>
          <p:cNvSpPr>
            <a:spLocks noChangeArrowheads="1"/>
          </p:cNvSpPr>
          <p:nvPr/>
        </p:nvSpPr>
        <p:spPr bwMode="auto">
          <a:xfrm>
            <a:off x="2571751" y="1762125"/>
            <a:ext cx="42863"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383" name="Rectangle 2389">
            <a:extLst>
              <a:ext uri="{FF2B5EF4-FFF2-40B4-BE49-F238E27FC236}">
                <a16:creationId xmlns:a16="http://schemas.microsoft.com/office/drawing/2014/main" id="{83F0F1A1-9083-696D-46B7-2D87821A39D2}"/>
              </a:ext>
            </a:extLst>
          </p:cNvPr>
          <p:cNvSpPr>
            <a:spLocks noChangeArrowheads="1"/>
          </p:cNvSpPr>
          <p:nvPr/>
        </p:nvSpPr>
        <p:spPr bwMode="auto">
          <a:xfrm>
            <a:off x="2614613" y="1762125"/>
            <a:ext cx="1143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C</a:t>
            </a:r>
            <a:endParaRPr kumimoji="0" lang="en-US" altLang="en-US" sz="1800" b="0" i="0" u="none" strike="noStrike" cap="none" normalizeH="0" baseline="0">
              <a:ln>
                <a:noFill/>
              </a:ln>
              <a:solidFill>
                <a:schemeClr val="bg1"/>
              </a:solidFill>
              <a:effectLst/>
            </a:endParaRPr>
          </a:p>
        </p:txBody>
      </p:sp>
      <p:sp>
        <p:nvSpPr>
          <p:cNvPr id="384" name="Rectangle 2390">
            <a:extLst>
              <a:ext uri="{FF2B5EF4-FFF2-40B4-BE49-F238E27FC236}">
                <a16:creationId xmlns:a16="http://schemas.microsoft.com/office/drawing/2014/main" id="{8C2F2D38-B41C-9AC9-68A1-C827EE3C1652}"/>
              </a:ext>
            </a:extLst>
          </p:cNvPr>
          <p:cNvSpPr>
            <a:spLocks noChangeArrowheads="1"/>
          </p:cNvSpPr>
          <p:nvPr/>
        </p:nvSpPr>
        <p:spPr bwMode="auto">
          <a:xfrm>
            <a:off x="2727326"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385" name="Rectangle 2391">
            <a:extLst>
              <a:ext uri="{FF2B5EF4-FFF2-40B4-BE49-F238E27FC236}">
                <a16:creationId xmlns:a16="http://schemas.microsoft.com/office/drawing/2014/main" id="{4883233D-C08B-C8C5-8179-63473B6350C4}"/>
              </a:ext>
            </a:extLst>
          </p:cNvPr>
          <p:cNvSpPr>
            <a:spLocks noChangeArrowheads="1"/>
          </p:cNvSpPr>
          <p:nvPr/>
        </p:nvSpPr>
        <p:spPr bwMode="auto">
          <a:xfrm>
            <a:off x="2813051"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386" name="Rectangle 2392">
            <a:extLst>
              <a:ext uri="{FF2B5EF4-FFF2-40B4-BE49-F238E27FC236}">
                <a16:creationId xmlns:a16="http://schemas.microsoft.com/office/drawing/2014/main" id="{1AE0D0F7-AB57-B828-08D4-5EE9AE788020}"/>
              </a:ext>
            </a:extLst>
          </p:cNvPr>
          <p:cNvSpPr>
            <a:spLocks noChangeArrowheads="1"/>
          </p:cNvSpPr>
          <p:nvPr/>
        </p:nvSpPr>
        <p:spPr bwMode="auto">
          <a:xfrm>
            <a:off x="2898776" y="1762125"/>
            <a:ext cx="777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c</a:t>
            </a:r>
            <a:endParaRPr kumimoji="0" lang="en-US" altLang="en-US" sz="1800" b="0" i="0" u="none" strike="noStrike" cap="none" normalizeH="0" baseline="0">
              <a:ln>
                <a:noFill/>
              </a:ln>
              <a:solidFill>
                <a:schemeClr val="bg1"/>
              </a:solidFill>
              <a:effectLst/>
            </a:endParaRPr>
          </a:p>
        </p:txBody>
      </p:sp>
      <p:sp>
        <p:nvSpPr>
          <p:cNvPr id="387" name="Rectangle 2393">
            <a:extLst>
              <a:ext uri="{FF2B5EF4-FFF2-40B4-BE49-F238E27FC236}">
                <a16:creationId xmlns:a16="http://schemas.microsoft.com/office/drawing/2014/main" id="{2AAF24A6-B652-C792-C587-4F1E03A54FBC}"/>
              </a:ext>
            </a:extLst>
          </p:cNvPr>
          <p:cNvSpPr>
            <a:spLocks noChangeArrowheads="1"/>
          </p:cNvSpPr>
          <p:nvPr/>
        </p:nvSpPr>
        <p:spPr bwMode="auto">
          <a:xfrm>
            <a:off x="2978151" y="1762125"/>
            <a:ext cx="88900"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388" name="Rectangle 2394">
            <a:extLst>
              <a:ext uri="{FF2B5EF4-FFF2-40B4-BE49-F238E27FC236}">
                <a16:creationId xmlns:a16="http://schemas.microsoft.com/office/drawing/2014/main" id="{F2C9FE37-6ACB-FFEC-0932-7DEE05C8BB70}"/>
              </a:ext>
            </a:extLst>
          </p:cNvPr>
          <p:cNvSpPr>
            <a:spLocks noChangeArrowheads="1"/>
          </p:cNvSpPr>
          <p:nvPr/>
        </p:nvSpPr>
        <p:spPr bwMode="auto">
          <a:xfrm>
            <a:off x="3062288" y="1762125"/>
            <a:ext cx="52388"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5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389" name="Freeform 2395">
            <a:extLst>
              <a:ext uri="{FF2B5EF4-FFF2-40B4-BE49-F238E27FC236}">
                <a16:creationId xmlns:a16="http://schemas.microsoft.com/office/drawing/2014/main" id="{AE3B1D35-A410-6B1F-40DF-BA798B1F8756}"/>
              </a:ext>
            </a:extLst>
          </p:cNvPr>
          <p:cNvSpPr>
            <a:spLocks/>
          </p:cNvSpPr>
          <p:nvPr/>
        </p:nvSpPr>
        <p:spPr bwMode="auto">
          <a:xfrm>
            <a:off x="6624639" y="1720850"/>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2396">
            <a:extLst>
              <a:ext uri="{FF2B5EF4-FFF2-40B4-BE49-F238E27FC236}">
                <a16:creationId xmlns:a16="http://schemas.microsoft.com/office/drawing/2014/main" id="{E8D5E9B1-CA74-CCB7-8D52-D4AA065F79EA}"/>
              </a:ext>
            </a:extLst>
          </p:cNvPr>
          <p:cNvSpPr>
            <a:spLocks/>
          </p:cNvSpPr>
          <p:nvPr/>
        </p:nvSpPr>
        <p:spPr bwMode="auto">
          <a:xfrm>
            <a:off x="6624639" y="1720850"/>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1" name="Rectangle 2397">
            <a:extLst>
              <a:ext uri="{FF2B5EF4-FFF2-40B4-BE49-F238E27FC236}">
                <a16:creationId xmlns:a16="http://schemas.microsoft.com/office/drawing/2014/main" id="{D7421294-E3CF-E50C-4581-41B3AADE9C50}"/>
              </a:ext>
            </a:extLst>
          </p:cNvPr>
          <p:cNvSpPr>
            <a:spLocks noChangeArrowheads="1"/>
          </p:cNvSpPr>
          <p:nvPr/>
        </p:nvSpPr>
        <p:spPr bwMode="auto">
          <a:xfrm>
            <a:off x="6750051" y="1797050"/>
            <a:ext cx="180975"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effectLst/>
                <a:latin typeface="Arial Narrow" panose="020B0606020202030204" pitchFamily="34" charset="0"/>
              </a:rPr>
              <a:t>Ge</a:t>
            </a:r>
            <a:endParaRPr kumimoji="0" lang="en-US" altLang="en-US" sz="1800" b="0" i="0" u="none" strike="noStrike" cap="none" normalizeH="0" baseline="0" dirty="0">
              <a:ln>
                <a:noFill/>
              </a:ln>
              <a:effectLst/>
            </a:endParaRPr>
          </a:p>
        </p:txBody>
      </p:sp>
      <p:sp>
        <p:nvSpPr>
          <p:cNvPr id="392" name="Rectangle 2398">
            <a:extLst>
              <a:ext uri="{FF2B5EF4-FFF2-40B4-BE49-F238E27FC236}">
                <a16:creationId xmlns:a16="http://schemas.microsoft.com/office/drawing/2014/main" id="{1797637D-8A85-D5FA-F440-45EAC0560A94}"/>
              </a:ext>
            </a:extLst>
          </p:cNvPr>
          <p:cNvSpPr>
            <a:spLocks noChangeArrowheads="1"/>
          </p:cNvSpPr>
          <p:nvPr/>
        </p:nvSpPr>
        <p:spPr bwMode="auto">
          <a:xfrm>
            <a:off x="6929439" y="1797050"/>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393" name="Rectangle 2399">
            <a:extLst>
              <a:ext uri="{FF2B5EF4-FFF2-40B4-BE49-F238E27FC236}">
                <a16:creationId xmlns:a16="http://schemas.microsoft.com/office/drawing/2014/main" id="{5C548128-9985-139D-A582-C672536B9488}"/>
              </a:ext>
            </a:extLst>
          </p:cNvPr>
          <p:cNvSpPr>
            <a:spLocks noChangeArrowheads="1"/>
          </p:cNvSpPr>
          <p:nvPr/>
        </p:nvSpPr>
        <p:spPr bwMode="auto">
          <a:xfrm>
            <a:off x="7005639" y="1797050"/>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394" name="Rectangle 2400">
            <a:extLst>
              <a:ext uri="{FF2B5EF4-FFF2-40B4-BE49-F238E27FC236}">
                <a16:creationId xmlns:a16="http://schemas.microsoft.com/office/drawing/2014/main" id="{FC706EB7-23E7-562E-180E-FFB184F168E8}"/>
              </a:ext>
            </a:extLst>
          </p:cNvPr>
          <p:cNvSpPr>
            <a:spLocks noChangeArrowheads="1"/>
          </p:cNvSpPr>
          <p:nvPr/>
        </p:nvSpPr>
        <p:spPr bwMode="auto">
          <a:xfrm>
            <a:off x="7080251" y="1797050"/>
            <a:ext cx="38100"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395" name="Rectangle 2401">
            <a:extLst>
              <a:ext uri="{FF2B5EF4-FFF2-40B4-BE49-F238E27FC236}">
                <a16:creationId xmlns:a16="http://schemas.microsoft.com/office/drawing/2014/main" id="{DDE608A2-FBD7-3902-3072-99C31C5E78CB}"/>
              </a:ext>
            </a:extLst>
          </p:cNvPr>
          <p:cNvSpPr>
            <a:spLocks noChangeArrowheads="1"/>
          </p:cNvSpPr>
          <p:nvPr/>
        </p:nvSpPr>
        <p:spPr bwMode="auto">
          <a:xfrm>
            <a:off x="7118351" y="1797050"/>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396" name="Rectangle 2402">
            <a:extLst>
              <a:ext uri="{FF2B5EF4-FFF2-40B4-BE49-F238E27FC236}">
                <a16:creationId xmlns:a16="http://schemas.microsoft.com/office/drawing/2014/main" id="{3374CB33-D005-FF31-391C-E1F418DF7121}"/>
              </a:ext>
            </a:extLst>
          </p:cNvPr>
          <p:cNvSpPr>
            <a:spLocks noChangeArrowheads="1"/>
          </p:cNvSpPr>
          <p:nvPr/>
        </p:nvSpPr>
        <p:spPr bwMode="auto">
          <a:xfrm>
            <a:off x="7194551" y="1797050"/>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397" name="Rectangle 2403">
            <a:extLst>
              <a:ext uri="{FF2B5EF4-FFF2-40B4-BE49-F238E27FC236}">
                <a16:creationId xmlns:a16="http://schemas.microsoft.com/office/drawing/2014/main" id="{0D7B3179-AB67-4FBE-BF0D-F050BB4BAC67}"/>
              </a:ext>
            </a:extLst>
          </p:cNvPr>
          <p:cNvSpPr>
            <a:spLocks noChangeArrowheads="1"/>
          </p:cNvSpPr>
          <p:nvPr/>
        </p:nvSpPr>
        <p:spPr bwMode="auto">
          <a:xfrm>
            <a:off x="7224714" y="1797050"/>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398" name="Rectangle 2404">
            <a:extLst>
              <a:ext uri="{FF2B5EF4-FFF2-40B4-BE49-F238E27FC236}">
                <a16:creationId xmlns:a16="http://schemas.microsoft.com/office/drawing/2014/main" id="{7B820343-53F0-03C7-E347-8232D394DA39}"/>
              </a:ext>
            </a:extLst>
          </p:cNvPr>
          <p:cNvSpPr>
            <a:spLocks noChangeArrowheads="1"/>
          </p:cNvSpPr>
          <p:nvPr/>
        </p:nvSpPr>
        <p:spPr bwMode="auto">
          <a:xfrm>
            <a:off x="7253289" y="1797050"/>
            <a:ext cx="682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399" name="Rectangle 2405">
            <a:extLst>
              <a:ext uri="{FF2B5EF4-FFF2-40B4-BE49-F238E27FC236}">
                <a16:creationId xmlns:a16="http://schemas.microsoft.com/office/drawing/2014/main" id="{A63616E1-B37B-CCF4-75B3-F71E601D5EBE}"/>
              </a:ext>
            </a:extLst>
          </p:cNvPr>
          <p:cNvSpPr>
            <a:spLocks noChangeArrowheads="1"/>
          </p:cNvSpPr>
          <p:nvPr/>
        </p:nvSpPr>
        <p:spPr bwMode="auto">
          <a:xfrm>
            <a:off x="7321551" y="1797050"/>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400" name="Rectangle 2406">
            <a:extLst>
              <a:ext uri="{FF2B5EF4-FFF2-40B4-BE49-F238E27FC236}">
                <a16:creationId xmlns:a16="http://schemas.microsoft.com/office/drawing/2014/main" id="{02633F5A-14B7-E7D7-5701-8076A8D1FFF8}"/>
              </a:ext>
            </a:extLst>
          </p:cNvPr>
          <p:cNvSpPr>
            <a:spLocks noChangeArrowheads="1"/>
          </p:cNvSpPr>
          <p:nvPr/>
        </p:nvSpPr>
        <p:spPr bwMode="auto">
          <a:xfrm>
            <a:off x="7351714" y="1797050"/>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401" name="Freeform 2407">
            <a:extLst>
              <a:ext uri="{FF2B5EF4-FFF2-40B4-BE49-F238E27FC236}">
                <a16:creationId xmlns:a16="http://schemas.microsoft.com/office/drawing/2014/main" id="{344DE728-B35F-865E-DD56-855545023735}"/>
              </a:ext>
            </a:extLst>
          </p:cNvPr>
          <p:cNvSpPr>
            <a:spLocks/>
          </p:cNvSpPr>
          <p:nvPr/>
        </p:nvSpPr>
        <p:spPr bwMode="auto">
          <a:xfrm>
            <a:off x="7735889" y="1720850"/>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2408">
            <a:extLst>
              <a:ext uri="{FF2B5EF4-FFF2-40B4-BE49-F238E27FC236}">
                <a16:creationId xmlns:a16="http://schemas.microsoft.com/office/drawing/2014/main" id="{D44A43C2-FD9A-54A1-7975-88AA38D82C28}"/>
              </a:ext>
            </a:extLst>
          </p:cNvPr>
          <p:cNvSpPr>
            <a:spLocks/>
          </p:cNvSpPr>
          <p:nvPr/>
        </p:nvSpPr>
        <p:spPr bwMode="auto">
          <a:xfrm>
            <a:off x="7735889" y="1720850"/>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3" name="Rectangle 2409">
            <a:extLst>
              <a:ext uri="{FF2B5EF4-FFF2-40B4-BE49-F238E27FC236}">
                <a16:creationId xmlns:a16="http://schemas.microsoft.com/office/drawing/2014/main" id="{55D241A2-D10A-9EA8-2971-A4B7E7B04081}"/>
              </a:ext>
            </a:extLst>
          </p:cNvPr>
          <p:cNvSpPr>
            <a:spLocks noChangeArrowheads="1"/>
          </p:cNvSpPr>
          <p:nvPr/>
        </p:nvSpPr>
        <p:spPr bwMode="auto">
          <a:xfrm>
            <a:off x="8081964" y="1733550"/>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180 </a:t>
            </a:r>
            <a:endParaRPr kumimoji="0" lang="en-US" altLang="en-US" sz="1800" b="0" i="0" u="none" strike="noStrike" cap="none" normalizeH="0" baseline="0">
              <a:ln>
                <a:noFill/>
              </a:ln>
              <a:effectLst/>
            </a:endParaRPr>
          </a:p>
        </p:txBody>
      </p:sp>
      <p:sp>
        <p:nvSpPr>
          <p:cNvPr id="404" name="Rectangle 2410">
            <a:extLst>
              <a:ext uri="{FF2B5EF4-FFF2-40B4-BE49-F238E27FC236}">
                <a16:creationId xmlns:a16="http://schemas.microsoft.com/office/drawing/2014/main" id="{7D0A2E66-B259-A5A7-DED0-02A2AEB911B0}"/>
              </a:ext>
            </a:extLst>
          </p:cNvPr>
          <p:cNvSpPr>
            <a:spLocks noChangeArrowheads="1"/>
          </p:cNvSpPr>
          <p:nvPr/>
        </p:nvSpPr>
        <p:spPr bwMode="auto">
          <a:xfrm>
            <a:off x="8289926" y="1733550"/>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 </a:t>
            </a:r>
            <a:endParaRPr kumimoji="0" lang="en-US" altLang="en-US" sz="1800" b="0" i="0" u="none" strike="noStrike" cap="none" normalizeH="0" baseline="0">
              <a:ln>
                <a:noFill/>
              </a:ln>
              <a:effectLst/>
            </a:endParaRPr>
          </a:p>
        </p:txBody>
      </p:sp>
      <p:sp>
        <p:nvSpPr>
          <p:cNvPr id="405" name="Rectangle 2411">
            <a:extLst>
              <a:ext uri="{FF2B5EF4-FFF2-40B4-BE49-F238E27FC236}">
                <a16:creationId xmlns:a16="http://schemas.microsoft.com/office/drawing/2014/main" id="{3660C399-617E-077E-E4AA-C8A3D9EA32CC}"/>
              </a:ext>
            </a:extLst>
          </p:cNvPr>
          <p:cNvSpPr>
            <a:spLocks noChangeArrowheads="1"/>
          </p:cNvSpPr>
          <p:nvPr/>
        </p:nvSpPr>
        <p:spPr bwMode="auto">
          <a:xfrm>
            <a:off x="8466139" y="1733550"/>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406" name="Rectangle 2412">
            <a:extLst>
              <a:ext uri="{FF2B5EF4-FFF2-40B4-BE49-F238E27FC236}">
                <a16:creationId xmlns:a16="http://schemas.microsoft.com/office/drawing/2014/main" id="{EEE8F4C9-2FA4-615A-E5CE-99ECBF5CE7EF}"/>
              </a:ext>
            </a:extLst>
          </p:cNvPr>
          <p:cNvSpPr>
            <a:spLocks noChangeArrowheads="1"/>
          </p:cNvSpPr>
          <p:nvPr/>
        </p:nvSpPr>
        <p:spPr bwMode="auto">
          <a:xfrm>
            <a:off x="8496301" y="1733550"/>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V </a:t>
            </a:r>
            <a:endParaRPr kumimoji="0" lang="en-US" altLang="en-US" sz="1800" b="0" i="0" u="none" strike="noStrike" cap="none" normalizeH="0" baseline="0">
              <a:ln>
                <a:noFill/>
              </a:ln>
              <a:effectLst/>
            </a:endParaRPr>
          </a:p>
        </p:txBody>
      </p:sp>
      <p:sp>
        <p:nvSpPr>
          <p:cNvPr id="407" name="Rectangle 2413">
            <a:extLst>
              <a:ext uri="{FF2B5EF4-FFF2-40B4-BE49-F238E27FC236}">
                <a16:creationId xmlns:a16="http://schemas.microsoft.com/office/drawing/2014/main" id="{A11D8007-1F7A-4431-7FCB-7980D4E05582}"/>
              </a:ext>
            </a:extLst>
          </p:cNvPr>
          <p:cNvSpPr>
            <a:spLocks noChangeArrowheads="1"/>
          </p:cNvSpPr>
          <p:nvPr/>
        </p:nvSpPr>
        <p:spPr bwMode="auto">
          <a:xfrm>
            <a:off x="8596314" y="1733550"/>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onc</a:t>
            </a:r>
            <a:endParaRPr kumimoji="0" lang="en-US" altLang="en-US" sz="1800" b="0" i="0" u="none" strike="noStrike" cap="none" normalizeH="0" baseline="0">
              <a:ln>
                <a:noFill/>
              </a:ln>
              <a:effectLst/>
            </a:endParaRPr>
          </a:p>
        </p:txBody>
      </p:sp>
      <p:sp>
        <p:nvSpPr>
          <p:cNvPr id="408" name="Rectangle 2415">
            <a:extLst>
              <a:ext uri="{FF2B5EF4-FFF2-40B4-BE49-F238E27FC236}">
                <a16:creationId xmlns:a16="http://schemas.microsoft.com/office/drawing/2014/main" id="{88BCB7DE-FB63-FD02-CF5B-EFFF5D0780AB}"/>
              </a:ext>
            </a:extLst>
          </p:cNvPr>
          <p:cNvSpPr>
            <a:spLocks noChangeArrowheads="1"/>
          </p:cNvSpPr>
          <p:nvPr/>
        </p:nvSpPr>
        <p:spPr bwMode="auto">
          <a:xfrm>
            <a:off x="8767764" y="1733551"/>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409" name="Rectangle 2416">
            <a:extLst>
              <a:ext uri="{FF2B5EF4-FFF2-40B4-BE49-F238E27FC236}">
                <a16:creationId xmlns:a16="http://schemas.microsoft.com/office/drawing/2014/main" id="{693CBF39-71E6-4007-25A9-D243140FD38A}"/>
              </a:ext>
            </a:extLst>
          </p:cNvPr>
          <p:cNvSpPr>
            <a:spLocks noChangeArrowheads="1"/>
          </p:cNvSpPr>
          <p:nvPr/>
        </p:nvSpPr>
        <p:spPr bwMode="auto">
          <a:xfrm>
            <a:off x="8856664" y="1733551"/>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410" name="Rectangle 2417">
            <a:extLst>
              <a:ext uri="{FF2B5EF4-FFF2-40B4-BE49-F238E27FC236}">
                <a16:creationId xmlns:a16="http://schemas.microsoft.com/office/drawing/2014/main" id="{04E52440-19D9-F1C3-5DC3-DEE8EECBD6CF}"/>
              </a:ext>
            </a:extLst>
          </p:cNvPr>
          <p:cNvSpPr>
            <a:spLocks noChangeArrowheads="1"/>
          </p:cNvSpPr>
          <p:nvPr/>
        </p:nvSpPr>
        <p:spPr bwMode="auto">
          <a:xfrm>
            <a:off x="9104314" y="1733551"/>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411" name="Rectangle 2418">
            <a:extLst>
              <a:ext uri="{FF2B5EF4-FFF2-40B4-BE49-F238E27FC236}">
                <a16:creationId xmlns:a16="http://schemas.microsoft.com/office/drawing/2014/main" id="{A688FAB8-2044-CE11-5FDF-55882A8E2DBD}"/>
              </a:ext>
            </a:extLst>
          </p:cNvPr>
          <p:cNvSpPr>
            <a:spLocks noChangeArrowheads="1"/>
          </p:cNvSpPr>
          <p:nvPr/>
        </p:nvSpPr>
        <p:spPr bwMode="auto">
          <a:xfrm>
            <a:off x="9128127" y="1733551"/>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412" name="Rectangle 2419">
            <a:extLst>
              <a:ext uri="{FF2B5EF4-FFF2-40B4-BE49-F238E27FC236}">
                <a16:creationId xmlns:a16="http://schemas.microsoft.com/office/drawing/2014/main" id="{28978E72-37A5-06D1-88CA-181B73B7830E}"/>
              </a:ext>
            </a:extLst>
          </p:cNvPr>
          <p:cNvSpPr>
            <a:spLocks noChangeArrowheads="1"/>
          </p:cNvSpPr>
          <p:nvPr/>
        </p:nvSpPr>
        <p:spPr bwMode="auto">
          <a:xfrm>
            <a:off x="9182102" y="1733551"/>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413" name="Rectangle 2420">
            <a:extLst>
              <a:ext uri="{FF2B5EF4-FFF2-40B4-BE49-F238E27FC236}">
                <a16:creationId xmlns:a16="http://schemas.microsoft.com/office/drawing/2014/main" id="{B4180CB2-6A18-00F1-E5BB-60C64BE226A6}"/>
              </a:ext>
            </a:extLst>
          </p:cNvPr>
          <p:cNvSpPr>
            <a:spLocks noChangeArrowheads="1"/>
          </p:cNvSpPr>
          <p:nvPr/>
        </p:nvSpPr>
        <p:spPr bwMode="auto">
          <a:xfrm>
            <a:off x="9210677" y="1733551"/>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14" name="Rectangle 2421">
            <a:extLst>
              <a:ext uri="{FF2B5EF4-FFF2-40B4-BE49-F238E27FC236}">
                <a16:creationId xmlns:a16="http://schemas.microsoft.com/office/drawing/2014/main" id="{06F931EF-3A36-9136-0B8A-351CC2470EAC}"/>
              </a:ext>
            </a:extLst>
          </p:cNvPr>
          <p:cNvSpPr>
            <a:spLocks noChangeArrowheads="1"/>
          </p:cNvSpPr>
          <p:nvPr/>
        </p:nvSpPr>
        <p:spPr bwMode="auto">
          <a:xfrm>
            <a:off x="8105777" y="18748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3 </a:t>
            </a:r>
            <a:endParaRPr kumimoji="0" lang="en-US" altLang="en-US" sz="1800" b="0" i="0" u="none" strike="noStrike" cap="none" normalizeH="0" baseline="0">
              <a:ln>
                <a:noFill/>
              </a:ln>
              <a:effectLst/>
            </a:endParaRPr>
          </a:p>
        </p:txBody>
      </p:sp>
      <p:sp>
        <p:nvSpPr>
          <p:cNvPr id="415" name="Rectangle 2422">
            <a:extLst>
              <a:ext uri="{FF2B5EF4-FFF2-40B4-BE49-F238E27FC236}">
                <a16:creationId xmlns:a16="http://schemas.microsoft.com/office/drawing/2014/main" id="{6210621D-7584-F791-2DBE-E148F050B477}"/>
              </a:ext>
            </a:extLst>
          </p:cNvPr>
          <p:cNvSpPr>
            <a:spLocks noChangeArrowheads="1"/>
          </p:cNvSpPr>
          <p:nvPr/>
        </p:nvSpPr>
        <p:spPr bwMode="auto">
          <a:xfrm>
            <a:off x="8194677" y="1874838"/>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416" name="Rectangle 2423">
            <a:extLst>
              <a:ext uri="{FF2B5EF4-FFF2-40B4-BE49-F238E27FC236}">
                <a16:creationId xmlns:a16="http://schemas.microsoft.com/office/drawing/2014/main" id="{75937463-0B13-F413-6035-9FC23925D2F0}"/>
              </a:ext>
            </a:extLst>
          </p:cNvPr>
          <p:cNvSpPr>
            <a:spLocks noChangeArrowheads="1"/>
          </p:cNvSpPr>
          <p:nvPr/>
        </p:nvSpPr>
        <p:spPr bwMode="auto">
          <a:xfrm>
            <a:off x="8442327" y="187483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417" name="Rectangle 2424">
            <a:extLst>
              <a:ext uri="{FF2B5EF4-FFF2-40B4-BE49-F238E27FC236}">
                <a16:creationId xmlns:a16="http://schemas.microsoft.com/office/drawing/2014/main" id="{652C2625-D7D6-94D8-DF38-DD1C5AF7E2C3}"/>
              </a:ext>
            </a:extLst>
          </p:cNvPr>
          <p:cNvSpPr>
            <a:spLocks noChangeArrowheads="1"/>
          </p:cNvSpPr>
          <p:nvPr/>
        </p:nvSpPr>
        <p:spPr bwMode="auto">
          <a:xfrm>
            <a:off x="8496302" y="18748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18" name="Rectangle 2425">
            <a:extLst>
              <a:ext uri="{FF2B5EF4-FFF2-40B4-BE49-F238E27FC236}">
                <a16:creationId xmlns:a16="http://schemas.microsoft.com/office/drawing/2014/main" id="{CD2DA534-EAE7-3C2A-D4C9-4CC57F7A9E90}"/>
              </a:ext>
            </a:extLst>
          </p:cNvPr>
          <p:cNvSpPr>
            <a:spLocks noChangeArrowheads="1"/>
          </p:cNvSpPr>
          <p:nvPr/>
        </p:nvSpPr>
        <p:spPr bwMode="auto">
          <a:xfrm>
            <a:off x="8526464" y="1874838"/>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a:t>
            </a:r>
            <a:endParaRPr kumimoji="0" lang="en-US" altLang="en-US" sz="1800" b="0" i="0" u="none" strike="noStrike" cap="none" normalizeH="0" baseline="0">
              <a:ln>
                <a:noFill/>
              </a:ln>
              <a:effectLst/>
            </a:endParaRPr>
          </a:p>
        </p:txBody>
      </p:sp>
      <p:sp>
        <p:nvSpPr>
          <p:cNvPr id="419" name="Rectangle 2426">
            <a:extLst>
              <a:ext uri="{FF2B5EF4-FFF2-40B4-BE49-F238E27FC236}">
                <a16:creationId xmlns:a16="http://schemas.microsoft.com/office/drawing/2014/main" id="{9004B300-1917-1979-F9D0-EF1076F90B4D}"/>
              </a:ext>
            </a:extLst>
          </p:cNvPr>
          <p:cNvSpPr>
            <a:spLocks noChangeArrowheads="1"/>
          </p:cNvSpPr>
          <p:nvPr/>
        </p:nvSpPr>
        <p:spPr bwMode="auto">
          <a:xfrm>
            <a:off x="8674102" y="18748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20" name="Rectangle 2427">
            <a:extLst>
              <a:ext uri="{FF2B5EF4-FFF2-40B4-BE49-F238E27FC236}">
                <a16:creationId xmlns:a16="http://schemas.microsoft.com/office/drawing/2014/main" id="{79E35DD9-32EE-CA4B-8F54-D3E0683F2394}"/>
              </a:ext>
            </a:extLst>
          </p:cNvPr>
          <p:cNvSpPr>
            <a:spLocks noChangeArrowheads="1"/>
          </p:cNvSpPr>
          <p:nvPr/>
        </p:nvSpPr>
        <p:spPr bwMode="auto">
          <a:xfrm>
            <a:off x="8702677" y="18748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421" name="Rectangle 2428">
            <a:extLst>
              <a:ext uri="{FF2B5EF4-FFF2-40B4-BE49-F238E27FC236}">
                <a16:creationId xmlns:a16="http://schemas.microsoft.com/office/drawing/2014/main" id="{94928AE8-10E0-F471-B0AB-835F46DDED65}"/>
              </a:ext>
            </a:extLst>
          </p:cNvPr>
          <p:cNvSpPr>
            <a:spLocks noChangeArrowheads="1"/>
          </p:cNvSpPr>
          <p:nvPr/>
        </p:nvSpPr>
        <p:spPr bwMode="auto">
          <a:xfrm>
            <a:off x="8791577" y="1874838"/>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422" name="Rectangle 2429">
            <a:extLst>
              <a:ext uri="{FF2B5EF4-FFF2-40B4-BE49-F238E27FC236}">
                <a16:creationId xmlns:a16="http://schemas.microsoft.com/office/drawing/2014/main" id="{5CE56FA7-8859-56C7-5619-7C1E94A9AB13}"/>
              </a:ext>
            </a:extLst>
          </p:cNvPr>
          <p:cNvSpPr>
            <a:spLocks noChangeArrowheads="1"/>
          </p:cNvSpPr>
          <p:nvPr/>
        </p:nvSpPr>
        <p:spPr bwMode="auto">
          <a:xfrm>
            <a:off x="9040814" y="18748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23" name="Rectangle 2430">
            <a:extLst>
              <a:ext uri="{FF2B5EF4-FFF2-40B4-BE49-F238E27FC236}">
                <a16:creationId xmlns:a16="http://schemas.microsoft.com/office/drawing/2014/main" id="{A5F04365-9E9A-364E-E031-71784A4D4CF7}"/>
              </a:ext>
            </a:extLst>
          </p:cNvPr>
          <p:cNvSpPr>
            <a:spLocks noChangeArrowheads="1"/>
          </p:cNvSpPr>
          <p:nvPr/>
        </p:nvSpPr>
        <p:spPr bwMode="auto">
          <a:xfrm>
            <a:off x="9069389" y="18748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of</a:t>
            </a:r>
            <a:endParaRPr kumimoji="0" lang="en-US" altLang="en-US" sz="1800" b="0" i="0" u="none" strike="noStrike" cap="none" normalizeH="0" baseline="0">
              <a:ln>
                <a:noFill/>
              </a:ln>
              <a:effectLst/>
            </a:endParaRPr>
          </a:p>
        </p:txBody>
      </p:sp>
      <p:sp>
        <p:nvSpPr>
          <p:cNvPr id="424" name="Rectangle 2431">
            <a:extLst>
              <a:ext uri="{FF2B5EF4-FFF2-40B4-BE49-F238E27FC236}">
                <a16:creationId xmlns:a16="http://schemas.microsoft.com/office/drawing/2014/main" id="{EDF8B9B3-677B-D312-F4E7-CB0638BA0CF7}"/>
              </a:ext>
            </a:extLst>
          </p:cNvPr>
          <p:cNvSpPr>
            <a:spLocks noChangeArrowheads="1"/>
          </p:cNvSpPr>
          <p:nvPr/>
        </p:nvSpPr>
        <p:spPr bwMode="auto">
          <a:xfrm>
            <a:off x="9158289" y="18748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425" name="Freeform 2432">
            <a:extLst>
              <a:ext uri="{FF2B5EF4-FFF2-40B4-BE49-F238E27FC236}">
                <a16:creationId xmlns:a16="http://schemas.microsoft.com/office/drawing/2014/main" id="{7908919A-D096-B24B-9A51-A6CCBD0207BE}"/>
              </a:ext>
            </a:extLst>
          </p:cNvPr>
          <p:cNvSpPr>
            <a:spLocks/>
          </p:cNvSpPr>
          <p:nvPr/>
        </p:nvSpPr>
        <p:spPr bwMode="auto">
          <a:xfrm>
            <a:off x="6624639" y="2111376"/>
            <a:ext cx="1111250" cy="342900"/>
          </a:xfrm>
          <a:custGeom>
            <a:avLst/>
            <a:gdLst>
              <a:gd name="T0" fmla="*/ 0 w 1253"/>
              <a:gd name="T1" fmla="*/ 0 h 386"/>
              <a:gd name="T2" fmla="*/ 0 w 1253"/>
              <a:gd name="T3" fmla="*/ 0 h 386"/>
              <a:gd name="T4" fmla="*/ 1253 w 1253"/>
              <a:gd name="T5" fmla="*/ 0 h 386"/>
              <a:gd name="T6" fmla="*/ 1253 w 1253"/>
              <a:gd name="T7" fmla="*/ 386 h 386"/>
              <a:gd name="T8" fmla="*/ 0 w 1253"/>
              <a:gd name="T9" fmla="*/ 386 h 386"/>
              <a:gd name="T10" fmla="*/ 0 w 1253"/>
              <a:gd name="T11" fmla="*/ 0 h 386"/>
            </a:gdLst>
            <a:ahLst/>
            <a:cxnLst>
              <a:cxn ang="0">
                <a:pos x="T0" y="T1"/>
              </a:cxn>
              <a:cxn ang="0">
                <a:pos x="T2" y="T3"/>
              </a:cxn>
              <a:cxn ang="0">
                <a:pos x="T4" y="T5"/>
              </a:cxn>
              <a:cxn ang="0">
                <a:pos x="T6" y="T7"/>
              </a:cxn>
              <a:cxn ang="0">
                <a:pos x="T8" y="T9"/>
              </a:cxn>
              <a:cxn ang="0">
                <a:pos x="T10" y="T11"/>
              </a:cxn>
            </a:cxnLst>
            <a:rect l="0" t="0" r="r" b="b"/>
            <a:pathLst>
              <a:path w="1253" h="386">
                <a:moveTo>
                  <a:pt x="0" y="0"/>
                </a:moveTo>
                <a:lnTo>
                  <a:pt x="0" y="0"/>
                </a:lnTo>
                <a:lnTo>
                  <a:pt x="1253" y="0"/>
                </a:lnTo>
                <a:lnTo>
                  <a:pt x="1253" y="386"/>
                </a:lnTo>
                <a:lnTo>
                  <a:pt x="0" y="386"/>
                </a:lnTo>
                <a:lnTo>
                  <a:pt x="0" y="0"/>
                </a:lnTo>
                <a:close/>
              </a:path>
            </a:pathLst>
          </a:custGeom>
          <a:solidFill>
            <a:schemeClr val="accent3">
              <a:lumMod val="40000"/>
              <a:lumOff val="6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2433">
            <a:extLst>
              <a:ext uri="{FF2B5EF4-FFF2-40B4-BE49-F238E27FC236}">
                <a16:creationId xmlns:a16="http://schemas.microsoft.com/office/drawing/2014/main" id="{7D5E9DBE-E026-4556-8759-C0233439A23B}"/>
              </a:ext>
            </a:extLst>
          </p:cNvPr>
          <p:cNvSpPr>
            <a:spLocks/>
          </p:cNvSpPr>
          <p:nvPr/>
        </p:nvSpPr>
        <p:spPr bwMode="auto">
          <a:xfrm>
            <a:off x="6624639" y="2111376"/>
            <a:ext cx="1111250" cy="342900"/>
          </a:xfrm>
          <a:custGeom>
            <a:avLst/>
            <a:gdLst>
              <a:gd name="T0" fmla="*/ 0 w 1253"/>
              <a:gd name="T1" fmla="*/ 0 h 386"/>
              <a:gd name="T2" fmla="*/ 0 w 1253"/>
              <a:gd name="T3" fmla="*/ 0 h 386"/>
              <a:gd name="T4" fmla="*/ 1253 w 1253"/>
              <a:gd name="T5" fmla="*/ 0 h 386"/>
              <a:gd name="T6" fmla="*/ 1253 w 1253"/>
              <a:gd name="T7" fmla="*/ 386 h 386"/>
              <a:gd name="T8" fmla="*/ 0 w 1253"/>
              <a:gd name="T9" fmla="*/ 386 h 386"/>
              <a:gd name="T10" fmla="*/ 0 w 1253"/>
              <a:gd name="T11" fmla="*/ 0 h 386"/>
            </a:gdLst>
            <a:ahLst/>
            <a:cxnLst>
              <a:cxn ang="0">
                <a:pos x="T0" y="T1"/>
              </a:cxn>
              <a:cxn ang="0">
                <a:pos x="T2" y="T3"/>
              </a:cxn>
              <a:cxn ang="0">
                <a:pos x="T4" y="T5"/>
              </a:cxn>
              <a:cxn ang="0">
                <a:pos x="T6" y="T7"/>
              </a:cxn>
              <a:cxn ang="0">
                <a:pos x="T8" y="T9"/>
              </a:cxn>
              <a:cxn ang="0">
                <a:pos x="T10" y="T11"/>
              </a:cxn>
            </a:cxnLst>
            <a:rect l="0" t="0" r="r" b="b"/>
            <a:pathLst>
              <a:path w="1253" h="386">
                <a:moveTo>
                  <a:pt x="0" y="0"/>
                </a:moveTo>
                <a:lnTo>
                  <a:pt x="0" y="0"/>
                </a:lnTo>
                <a:lnTo>
                  <a:pt x="1253" y="0"/>
                </a:lnTo>
                <a:lnTo>
                  <a:pt x="1253" y="386"/>
                </a:lnTo>
                <a:lnTo>
                  <a:pt x="0" y="386"/>
                </a:lnTo>
                <a:lnTo>
                  <a:pt x="0" y="0"/>
                </a:lnTo>
                <a:close/>
              </a:path>
            </a:pathLst>
          </a:custGeom>
          <a:solidFill>
            <a:schemeClr val="accent3">
              <a:lumMod val="40000"/>
              <a:lumOff val="6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Rectangle 2434">
            <a:extLst>
              <a:ext uri="{FF2B5EF4-FFF2-40B4-BE49-F238E27FC236}">
                <a16:creationId xmlns:a16="http://schemas.microsoft.com/office/drawing/2014/main" id="{67B2E9C9-B3F9-9A3E-A180-8B68DDC44BBD}"/>
              </a:ext>
            </a:extLst>
          </p:cNvPr>
          <p:cNvSpPr>
            <a:spLocks noChangeArrowheads="1"/>
          </p:cNvSpPr>
          <p:nvPr/>
        </p:nvSpPr>
        <p:spPr bwMode="auto">
          <a:xfrm>
            <a:off x="6750052" y="2187576"/>
            <a:ext cx="166688"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Pa</a:t>
            </a:r>
            <a:endParaRPr kumimoji="0" lang="en-US" altLang="en-US" sz="1800" b="0" i="0" u="none" strike="noStrike" cap="none" normalizeH="0" baseline="0">
              <a:ln>
                <a:noFill/>
              </a:ln>
              <a:effectLst/>
            </a:endParaRPr>
          </a:p>
        </p:txBody>
      </p:sp>
      <p:sp>
        <p:nvSpPr>
          <p:cNvPr id="428" name="Rectangle 2435">
            <a:extLst>
              <a:ext uri="{FF2B5EF4-FFF2-40B4-BE49-F238E27FC236}">
                <a16:creationId xmlns:a16="http://schemas.microsoft.com/office/drawing/2014/main" id="{D701326E-022A-0CED-E401-1E7DD2A12761}"/>
              </a:ext>
            </a:extLst>
          </p:cNvPr>
          <p:cNvSpPr>
            <a:spLocks noChangeArrowheads="1"/>
          </p:cNvSpPr>
          <p:nvPr/>
        </p:nvSpPr>
        <p:spPr bwMode="auto">
          <a:xfrm>
            <a:off x="6915152" y="2187576"/>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429" name="Rectangle 2436">
            <a:extLst>
              <a:ext uri="{FF2B5EF4-FFF2-40B4-BE49-F238E27FC236}">
                <a16:creationId xmlns:a16="http://schemas.microsoft.com/office/drawing/2014/main" id="{99859429-33ED-C13A-D976-3CF757144388}"/>
              </a:ext>
            </a:extLst>
          </p:cNvPr>
          <p:cNvSpPr>
            <a:spLocks noChangeArrowheads="1"/>
          </p:cNvSpPr>
          <p:nvPr/>
        </p:nvSpPr>
        <p:spPr bwMode="auto">
          <a:xfrm>
            <a:off x="6945314" y="2187576"/>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430" name="Rectangle 2437">
            <a:extLst>
              <a:ext uri="{FF2B5EF4-FFF2-40B4-BE49-F238E27FC236}">
                <a16:creationId xmlns:a16="http://schemas.microsoft.com/office/drawing/2014/main" id="{B04519ED-05AE-6829-29E1-5B21E71A232E}"/>
              </a:ext>
            </a:extLst>
          </p:cNvPr>
          <p:cNvSpPr>
            <a:spLocks noChangeArrowheads="1"/>
          </p:cNvSpPr>
          <p:nvPr/>
        </p:nvSpPr>
        <p:spPr bwMode="auto">
          <a:xfrm>
            <a:off x="7019927" y="2187576"/>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431" name="Rectangle 2438">
            <a:extLst>
              <a:ext uri="{FF2B5EF4-FFF2-40B4-BE49-F238E27FC236}">
                <a16:creationId xmlns:a16="http://schemas.microsoft.com/office/drawing/2014/main" id="{5A14B882-E41A-1E71-9623-24F5AD3C3CD0}"/>
              </a:ext>
            </a:extLst>
          </p:cNvPr>
          <p:cNvSpPr>
            <a:spLocks noChangeArrowheads="1"/>
          </p:cNvSpPr>
          <p:nvPr/>
        </p:nvSpPr>
        <p:spPr bwMode="auto">
          <a:xfrm>
            <a:off x="7096127" y="2187576"/>
            <a:ext cx="682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432" name="Rectangle 2439">
            <a:extLst>
              <a:ext uri="{FF2B5EF4-FFF2-40B4-BE49-F238E27FC236}">
                <a16:creationId xmlns:a16="http://schemas.microsoft.com/office/drawing/2014/main" id="{209EAB3E-A36E-C654-7447-CBFC6FA82B8D}"/>
              </a:ext>
            </a:extLst>
          </p:cNvPr>
          <p:cNvSpPr>
            <a:spLocks noChangeArrowheads="1"/>
          </p:cNvSpPr>
          <p:nvPr/>
        </p:nvSpPr>
        <p:spPr bwMode="auto">
          <a:xfrm>
            <a:off x="7164389" y="2187576"/>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err="1">
                <a:ln>
                  <a:noFill/>
                </a:ln>
                <a:effectLst/>
                <a:latin typeface="Arial Narrow" panose="020B0606020202030204" pitchFamily="34" charset="0"/>
              </a:rPr>
              <a:t>i</a:t>
            </a:r>
            <a:endParaRPr kumimoji="0" lang="en-US" altLang="en-US" sz="1800" b="0" i="0" u="none" strike="noStrike" cap="none" normalizeH="0" baseline="0" dirty="0">
              <a:ln>
                <a:noFill/>
              </a:ln>
              <a:effectLst/>
            </a:endParaRPr>
          </a:p>
        </p:txBody>
      </p:sp>
      <p:sp>
        <p:nvSpPr>
          <p:cNvPr id="433" name="Rectangle 2440">
            <a:extLst>
              <a:ext uri="{FF2B5EF4-FFF2-40B4-BE49-F238E27FC236}">
                <a16:creationId xmlns:a16="http://schemas.microsoft.com/office/drawing/2014/main" id="{BB422812-9D22-6998-1D46-13478B6396E9}"/>
              </a:ext>
            </a:extLst>
          </p:cNvPr>
          <p:cNvSpPr>
            <a:spLocks noChangeArrowheads="1"/>
          </p:cNvSpPr>
          <p:nvPr/>
        </p:nvSpPr>
        <p:spPr bwMode="auto">
          <a:xfrm>
            <a:off x="7192964" y="2187576"/>
            <a:ext cx="682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effectLst/>
                <a:latin typeface="Arial Narrow" panose="020B0606020202030204" pitchFamily="34" charset="0"/>
              </a:rPr>
              <a:t>c</a:t>
            </a:r>
            <a:endParaRPr kumimoji="0" lang="en-US" altLang="en-US" sz="1800" b="0" i="0" u="none" strike="noStrike" cap="none" normalizeH="0" baseline="0" dirty="0">
              <a:ln>
                <a:noFill/>
              </a:ln>
              <a:effectLst/>
            </a:endParaRPr>
          </a:p>
        </p:txBody>
      </p:sp>
      <p:sp>
        <p:nvSpPr>
          <p:cNvPr id="434" name="Rectangle 2441">
            <a:extLst>
              <a:ext uri="{FF2B5EF4-FFF2-40B4-BE49-F238E27FC236}">
                <a16:creationId xmlns:a16="http://schemas.microsoft.com/office/drawing/2014/main" id="{E4DF0903-83DE-29F4-420C-2FF9AB47E44C}"/>
              </a:ext>
            </a:extLst>
          </p:cNvPr>
          <p:cNvSpPr>
            <a:spLocks noChangeArrowheads="1"/>
          </p:cNvSpPr>
          <p:nvPr/>
        </p:nvSpPr>
        <p:spPr bwMode="auto">
          <a:xfrm>
            <a:off x="7261227" y="2187576"/>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435" name="Rectangle 2442">
            <a:extLst>
              <a:ext uri="{FF2B5EF4-FFF2-40B4-BE49-F238E27FC236}">
                <a16:creationId xmlns:a16="http://schemas.microsoft.com/office/drawing/2014/main" id="{9DF79CAD-B2F1-F309-DBC1-274520D566B9}"/>
              </a:ext>
            </a:extLst>
          </p:cNvPr>
          <p:cNvSpPr>
            <a:spLocks noChangeArrowheads="1"/>
          </p:cNvSpPr>
          <p:nvPr/>
        </p:nvSpPr>
        <p:spPr bwMode="auto">
          <a:xfrm>
            <a:off x="7291389" y="2187576"/>
            <a:ext cx="301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436" name="Rectangle 2443">
            <a:extLst>
              <a:ext uri="{FF2B5EF4-FFF2-40B4-BE49-F238E27FC236}">
                <a16:creationId xmlns:a16="http://schemas.microsoft.com/office/drawing/2014/main" id="{AB6F2560-15C4-DE6A-73FE-9049ED8C5B0C}"/>
              </a:ext>
            </a:extLst>
          </p:cNvPr>
          <p:cNvSpPr>
            <a:spLocks noChangeArrowheads="1"/>
          </p:cNvSpPr>
          <p:nvPr/>
        </p:nvSpPr>
        <p:spPr bwMode="auto">
          <a:xfrm>
            <a:off x="7319964" y="2187576"/>
            <a:ext cx="746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437" name="Freeform 2444">
            <a:extLst>
              <a:ext uri="{FF2B5EF4-FFF2-40B4-BE49-F238E27FC236}">
                <a16:creationId xmlns:a16="http://schemas.microsoft.com/office/drawing/2014/main" id="{67A6829D-C9E7-753E-46C7-8E1E7AB4754A}"/>
              </a:ext>
            </a:extLst>
          </p:cNvPr>
          <p:cNvSpPr>
            <a:spLocks/>
          </p:cNvSpPr>
          <p:nvPr/>
        </p:nvSpPr>
        <p:spPr bwMode="auto">
          <a:xfrm>
            <a:off x="7735889" y="2111376"/>
            <a:ext cx="1831975" cy="342900"/>
          </a:xfrm>
          <a:custGeom>
            <a:avLst/>
            <a:gdLst>
              <a:gd name="T0" fmla="*/ 0 w 2067"/>
              <a:gd name="T1" fmla="*/ 0 h 386"/>
              <a:gd name="T2" fmla="*/ 0 w 2067"/>
              <a:gd name="T3" fmla="*/ 0 h 386"/>
              <a:gd name="T4" fmla="*/ 2067 w 2067"/>
              <a:gd name="T5" fmla="*/ 0 h 386"/>
              <a:gd name="T6" fmla="*/ 2067 w 2067"/>
              <a:gd name="T7" fmla="*/ 386 h 386"/>
              <a:gd name="T8" fmla="*/ 0 w 2067"/>
              <a:gd name="T9" fmla="*/ 386 h 386"/>
              <a:gd name="T10" fmla="*/ 0 w 2067"/>
              <a:gd name="T11" fmla="*/ 0 h 386"/>
            </a:gdLst>
            <a:ahLst/>
            <a:cxnLst>
              <a:cxn ang="0">
                <a:pos x="T0" y="T1"/>
              </a:cxn>
              <a:cxn ang="0">
                <a:pos x="T2" y="T3"/>
              </a:cxn>
              <a:cxn ang="0">
                <a:pos x="T4" y="T5"/>
              </a:cxn>
              <a:cxn ang="0">
                <a:pos x="T6" y="T7"/>
              </a:cxn>
              <a:cxn ang="0">
                <a:pos x="T8" y="T9"/>
              </a:cxn>
              <a:cxn ang="0">
                <a:pos x="T10" y="T11"/>
              </a:cxn>
            </a:cxnLst>
            <a:rect l="0" t="0" r="r" b="b"/>
            <a:pathLst>
              <a:path w="2067" h="386">
                <a:moveTo>
                  <a:pt x="0" y="0"/>
                </a:moveTo>
                <a:lnTo>
                  <a:pt x="0" y="0"/>
                </a:lnTo>
                <a:lnTo>
                  <a:pt x="2067" y="0"/>
                </a:lnTo>
                <a:lnTo>
                  <a:pt x="2067" y="386"/>
                </a:lnTo>
                <a:lnTo>
                  <a:pt x="0" y="386"/>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2445">
            <a:extLst>
              <a:ext uri="{FF2B5EF4-FFF2-40B4-BE49-F238E27FC236}">
                <a16:creationId xmlns:a16="http://schemas.microsoft.com/office/drawing/2014/main" id="{3DFE6173-41C9-975E-5BD6-AC88743FCF76}"/>
              </a:ext>
            </a:extLst>
          </p:cNvPr>
          <p:cNvSpPr>
            <a:spLocks/>
          </p:cNvSpPr>
          <p:nvPr/>
        </p:nvSpPr>
        <p:spPr bwMode="auto">
          <a:xfrm>
            <a:off x="7735889" y="2111376"/>
            <a:ext cx="1831975" cy="342900"/>
          </a:xfrm>
          <a:custGeom>
            <a:avLst/>
            <a:gdLst>
              <a:gd name="T0" fmla="*/ 0 w 2067"/>
              <a:gd name="T1" fmla="*/ 0 h 386"/>
              <a:gd name="T2" fmla="*/ 0 w 2067"/>
              <a:gd name="T3" fmla="*/ 0 h 386"/>
              <a:gd name="T4" fmla="*/ 2067 w 2067"/>
              <a:gd name="T5" fmla="*/ 0 h 386"/>
              <a:gd name="T6" fmla="*/ 2067 w 2067"/>
              <a:gd name="T7" fmla="*/ 386 h 386"/>
              <a:gd name="T8" fmla="*/ 0 w 2067"/>
              <a:gd name="T9" fmla="*/ 386 h 386"/>
              <a:gd name="T10" fmla="*/ 0 w 2067"/>
              <a:gd name="T11" fmla="*/ 0 h 386"/>
            </a:gdLst>
            <a:ahLst/>
            <a:cxnLst>
              <a:cxn ang="0">
                <a:pos x="T0" y="T1"/>
              </a:cxn>
              <a:cxn ang="0">
                <a:pos x="T2" y="T3"/>
              </a:cxn>
              <a:cxn ang="0">
                <a:pos x="T4" y="T5"/>
              </a:cxn>
              <a:cxn ang="0">
                <a:pos x="T6" y="T7"/>
              </a:cxn>
              <a:cxn ang="0">
                <a:pos x="T8" y="T9"/>
              </a:cxn>
              <a:cxn ang="0">
                <a:pos x="T10" y="T11"/>
              </a:cxn>
            </a:cxnLst>
            <a:rect l="0" t="0" r="r" b="b"/>
            <a:pathLst>
              <a:path w="2067" h="386">
                <a:moveTo>
                  <a:pt x="0" y="0"/>
                </a:moveTo>
                <a:lnTo>
                  <a:pt x="0" y="0"/>
                </a:lnTo>
                <a:lnTo>
                  <a:pt x="2067" y="0"/>
                </a:lnTo>
                <a:lnTo>
                  <a:pt x="2067" y="386"/>
                </a:lnTo>
                <a:lnTo>
                  <a:pt x="0" y="386"/>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9" name="Rectangle 2446">
            <a:extLst>
              <a:ext uri="{FF2B5EF4-FFF2-40B4-BE49-F238E27FC236}">
                <a16:creationId xmlns:a16="http://schemas.microsoft.com/office/drawing/2014/main" id="{700DA56B-6E1E-B8AD-67E4-8E22AB1F22B3}"/>
              </a:ext>
            </a:extLst>
          </p:cNvPr>
          <p:cNvSpPr>
            <a:spLocks noChangeArrowheads="1"/>
          </p:cNvSpPr>
          <p:nvPr/>
        </p:nvSpPr>
        <p:spPr bwMode="auto">
          <a:xfrm>
            <a:off x="8329614" y="2124076"/>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125 </a:t>
            </a:r>
            <a:endParaRPr kumimoji="0" lang="en-US" altLang="en-US" sz="1800" b="0" i="0" u="none" strike="noStrike" cap="none" normalizeH="0" baseline="0">
              <a:ln>
                <a:noFill/>
              </a:ln>
              <a:effectLst/>
            </a:endParaRPr>
          </a:p>
        </p:txBody>
      </p:sp>
      <p:sp>
        <p:nvSpPr>
          <p:cNvPr id="440" name="Rectangle 2447">
            <a:extLst>
              <a:ext uri="{FF2B5EF4-FFF2-40B4-BE49-F238E27FC236}">
                <a16:creationId xmlns:a16="http://schemas.microsoft.com/office/drawing/2014/main" id="{2E8A432C-975F-196B-CC5D-4A388B96E22F}"/>
              </a:ext>
            </a:extLst>
          </p:cNvPr>
          <p:cNvSpPr>
            <a:spLocks noChangeArrowheads="1"/>
          </p:cNvSpPr>
          <p:nvPr/>
        </p:nvSpPr>
        <p:spPr bwMode="auto">
          <a:xfrm>
            <a:off x="8537577" y="2124076"/>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 </a:t>
            </a:r>
            <a:endParaRPr kumimoji="0" lang="en-US" altLang="en-US" sz="1800" b="0" i="0" u="none" strike="noStrike" cap="none" normalizeH="0" baseline="0">
              <a:ln>
                <a:noFill/>
              </a:ln>
              <a:effectLst/>
            </a:endParaRPr>
          </a:p>
        </p:txBody>
      </p:sp>
      <p:sp>
        <p:nvSpPr>
          <p:cNvPr id="441" name="Rectangle 2448">
            <a:extLst>
              <a:ext uri="{FF2B5EF4-FFF2-40B4-BE49-F238E27FC236}">
                <a16:creationId xmlns:a16="http://schemas.microsoft.com/office/drawing/2014/main" id="{C94C53E9-64CF-AA9F-0B60-78DBACD3615E}"/>
              </a:ext>
            </a:extLst>
          </p:cNvPr>
          <p:cNvSpPr>
            <a:spLocks noChangeArrowheads="1"/>
          </p:cNvSpPr>
          <p:nvPr/>
        </p:nvSpPr>
        <p:spPr bwMode="auto">
          <a:xfrm>
            <a:off x="8715377" y="2124076"/>
            <a:ext cx="1397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dai</a:t>
            </a:r>
            <a:endParaRPr kumimoji="0" lang="en-US" altLang="en-US" sz="1800" b="0" i="0" u="none" strike="noStrike" cap="none" normalizeH="0" baseline="0">
              <a:ln>
                <a:noFill/>
              </a:ln>
              <a:effectLst/>
            </a:endParaRPr>
          </a:p>
        </p:txBody>
      </p:sp>
      <p:sp>
        <p:nvSpPr>
          <p:cNvPr id="442" name="Rectangle 2449">
            <a:extLst>
              <a:ext uri="{FF2B5EF4-FFF2-40B4-BE49-F238E27FC236}">
                <a16:creationId xmlns:a16="http://schemas.microsoft.com/office/drawing/2014/main" id="{9359FDE9-D94E-2F2B-CF19-347AC47B0AD8}"/>
              </a:ext>
            </a:extLst>
          </p:cNvPr>
          <p:cNvSpPr>
            <a:spLocks noChangeArrowheads="1"/>
          </p:cNvSpPr>
          <p:nvPr/>
        </p:nvSpPr>
        <p:spPr bwMode="auto">
          <a:xfrm>
            <a:off x="8856664" y="2124076"/>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443" name="Rectangle 2450">
            <a:extLst>
              <a:ext uri="{FF2B5EF4-FFF2-40B4-BE49-F238E27FC236}">
                <a16:creationId xmlns:a16="http://schemas.microsoft.com/office/drawing/2014/main" id="{D2A79AFB-57F8-513A-AB2F-5F7FE988CD86}"/>
              </a:ext>
            </a:extLst>
          </p:cNvPr>
          <p:cNvSpPr>
            <a:spLocks noChangeArrowheads="1"/>
          </p:cNvSpPr>
          <p:nvPr/>
        </p:nvSpPr>
        <p:spPr bwMode="auto">
          <a:xfrm>
            <a:off x="8880477" y="2124076"/>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444" name="Rectangle 2451">
            <a:extLst>
              <a:ext uri="{FF2B5EF4-FFF2-40B4-BE49-F238E27FC236}">
                <a16:creationId xmlns:a16="http://schemas.microsoft.com/office/drawing/2014/main" id="{BADD01B0-D164-4DFF-2538-D376AE6BDE47}"/>
              </a:ext>
            </a:extLst>
          </p:cNvPr>
          <p:cNvSpPr>
            <a:spLocks noChangeArrowheads="1"/>
          </p:cNvSpPr>
          <p:nvPr/>
        </p:nvSpPr>
        <p:spPr bwMode="auto">
          <a:xfrm>
            <a:off x="8932864" y="212407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445" name="Rectangle 2452">
            <a:extLst>
              <a:ext uri="{FF2B5EF4-FFF2-40B4-BE49-F238E27FC236}">
                <a16:creationId xmlns:a16="http://schemas.microsoft.com/office/drawing/2014/main" id="{DDE1C48D-3C71-84B9-EE9D-952EAC7DDC1A}"/>
              </a:ext>
            </a:extLst>
          </p:cNvPr>
          <p:cNvSpPr>
            <a:spLocks noChangeArrowheads="1"/>
          </p:cNvSpPr>
          <p:nvPr/>
        </p:nvSpPr>
        <p:spPr bwMode="auto">
          <a:xfrm>
            <a:off x="8126414" y="2265363"/>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21 </a:t>
            </a:r>
            <a:endParaRPr kumimoji="0" lang="en-US" altLang="en-US" sz="1800" b="0" i="0" u="none" strike="noStrike" cap="none" normalizeH="0" baseline="0">
              <a:ln>
                <a:noFill/>
              </a:ln>
              <a:effectLst/>
            </a:endParaRPr>
          </a:p>
        </p:txBody>
      </p:sp>
      <p:sp>
        <p:nvSpPr>
          <p:cNvPr id="446" name="Rectangle 2453">
            <a:extLst>
              <a:ext uri="{FF2B5EF4-FFF2-40B4-BE49-F238E27FC236}">
                <a16:creationId xmlns:a16="http://schemas.microsoft.com/office/drawing/2014/main" id="{B032E4D1-EDE1-F2FF-6A37-8EB134B1EE5F}"/>
              </a:ext>
            </a:extLst>
          </p:cNvPr>
          <p:cNvSpPr>
            <a:spLocks noChangeArrowheads="1"/>
          </p:cNvSpPr>
          <p:nvPr/>
        </p:nvSpPr>
        <p:spPr bwMode="auto">
          <a:xfrm>
            <a:off x="8274052" y="2265363"/>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447" name="Rectangle 2454">
            <a:extLst>
              <a:ext uri="{FF2B5EF4-FFF2-40B4-BE49-F238E27FC236}">
                <a16:creationId xmlns:a16="http://schemas.microsoft.com/office/drawing/2014/main" id="{076F11A4-FC77-F19E-CEAE-973020C42068}"/>
              </a:ext>
            </a:extLst>
          </p:cNvPr>
          <p:cNvSpPr>
            <a:spLocks noChangeArrowheads="1"/>
          </p:cNvSpPr>
          <p:nvPr/>
        </p:nvSpPr>
        <p:spPr bwMode="auto">
          <a:xfrm>
            <a:off x="8445502" y="22653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448" name="Rectangle 2455">
            <a:extLst>
              <a:ext uri="{FF2B5EF4-FFF2-40B4-BE49-F238E27FC236}">
                <a16:creationId xmlns:a16="http://schemas.microsoft.com/office/drawing/2014/main" id="{0B1155A3-83C3-52ED-99FB-1ABBB7041985}"/>
              </a:ext>
            </a:extLst>
          </p:cNvPr>
          <p:cNvSpPr>
            <a:spLocks noChangeArrowheads="1"/>
          </p:cNvSpPr>
          <p:nvPr/>
        </p:nvSpPr>
        <p:spPr bwMode="auto">
          <a:xfrm>
            <a:off x="8499477"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49" name="Rectangle 2456">
            <a:extLst>
              <a:ext uri="{FF2B5EF4-FFF2-40B4-BE49-F238E27FC236}">
                <a16:creationId xmlns:a16="http://schemas.microsoft.com/office/drawing/2014/main" id="{FC15562C-6E2A-21F7-74A6-EBA626499F07}"/>
              </a:ext>
            </a:extLst>
          </p:cNvPr>
          <p:cNvSpPr>
            <a:spLocks noChangeArrowheads="1"/>
          </p:cNvSpPr>
          <p:nvPr/>
        </p:nvSpPr>
        <p:spPr bwMode="auto">
          <a:xfrm>
            <a:off x="8529639" y="2265363"/>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a:t>
            </a:r>
            <a:endParaRPr kumimoji="0" lang="en-US" altLang="en-US" sz="1800" b="0" i="0" u="none" strike="noStrike" cap="none" normalizeH="0" baseline="0">
              <a:ln>
                <a:noFill/>
              </a:ln>
              <a:effectLst/>
            </a:endParaRPr>
          </a:p>
        </p:txBody>
      </p:sp>
      <p:sp>
        <p:nvSpPr>
          <p:cNvPr id="450" name="Rectangle 2457">
            <a:extLst>
              <a:ext uri="{FF2B5EF4-FFF2-40B4-BE49-F238E27FC236}">
                <a16:creationId xmlns:a16="http://schemas.microsoft.com/office/drawing/2014/main" id="{A1A5521C-DC72-E368-969F-08788BA20008}"/>
              </a:ext>
            </a:extLst>
          </p:cNvPr>
          <p:cNvSpPr>
            <a:spLocks noChangeArrowheads="1"/>
          </p:cNvSpPr>
          <p:nvPr/>
        </p:nvSpPr>
        <p:spPr bwMode="auto">
          <a:xfrm>
            <a:off x="8677277"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51" name="Rectangle 2458">
            <a:extLst>
              <a:ext uri="{FF2B5EF4-FFF2-40B4-BE49-F238E27FC236}">
                <a16:creationId xmlns:a16="http://schemas.microsoft.com/office/drawing/2014/main" id="{888A5840-5392-C01F-DBFB-3A619FB6F23E}"/>
              </a:ext>
            </a:extLst>
          </p:cNvPr>
          <p:cNvSpPr>
            <a:spLocks noChangeArrowheads="1"/>
          </p:cNvSpPr>
          <p:nvPr/>
        </p:nvSpPr>
        <p:spPr bwMode="auto">
          <a:xfrm>
            <a:off x="8705852" y="22653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7 </a:t>
            </a:r>
            <a:endParaRPr kumimoji="0" lang="en-US" altLang="en-US" sz="1800" b="0" i="0" u="none" strike="noStrike" cap="none" normalizeH="0" baseline="0">
              <a:ln>
                <a:noFill/>
              </a:ln>
              <a:effectLst/>
            </a:endParaRPr>
          </a:p>
        </p:txBody>
      </p:sp>
      <p:sp>
        <p:nvSpPr>
          <p:cNvPr id="452" name="Rectangle 2459">
            <a:extLst>
              <a:ext uri="{FF2B5EF4-FFF2-40B4-BE49-F238E27FC236}">
                <a16:creationId xmlns:a16="http://schemas.microsoft.com/office/drawing/2014/main" id="{8517BBD4-76C7-C88F-5C3E-06899DDAEAA4}"/>
              </a:ext>
            </a:extLst>
          </p:cNvPr>
          <p:cNvSpPr>
            <a:spLocks noChangeArrowheads="1"/>
          </p:cNvSpPr>
          <p:nvPr/>
        </p:nvSpPr>
        <p:spPr bwMode="auto">
          <a:xfrm>
            <a:off x="8794752" y="2265363"/>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453" name="Rectangle 2460">
            <a:extLst>
              <a:ext uri="{FF2B5EF4-FFF2-40B4-BE49-F238E27FC236}">
                <a16:creationId xmlns:a16="http://schemas.microsoft.com/office/drawing/2014/main" id="{9DCE7A10-F6AD-D63C-4F3C-31D09D7FD7E0}"/>
              </a:ext>
            </a:extLst>
          </p:cNvPr>
          <p:cNvSpPr>
            <a:spLocks noChangeArrowheads="1"/>
          </p:cNvSpPr>
          <p:nvPr/>
        </p:nvSpPr>
        <p:spPr bwMode="auto">
          <a:xfrm>
            <a:off x="8966202" y="22653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454" name="Rectangle 2461">
            <a:extLst>
              <a:ext uri="{FF2B5EF4-FFF2-40B4-BE49-F238E27FC236}">
                <a16:creationId xmlns:a16="http://schemas.microsoft.com/office/drawing/2014/main" id="{56929D70-DFE8-EA18-1FA0-3C08470AB739}"/>
              </a:ext>
            </a:extLst>
          </p:cNvPr>
          <p:cNvSpPr>
            <a:spLocks noChangeArrowheads="1"/>
          </p:cNvSpPr>
          <p:nvPr/>
        </p:nvSpPr>
        <p:spPr bwMode="auto">
          <a:xfrm>
            <a:off x="9018589"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55" name="Rectangle 2462">
            <a:extLst>
              <a:ext uri="{FF2B5EF4-FFF2-40B4-BE49-F238E27FC236}">
                <a16:creationId xmlns:a16="http://schemas.microsoft.com/office/drawing/2014/main" id="{806A39FD-C4FD-1E17-1349-B8C3DDEB8461}"/>
              </a:ext>
            </a:extLst>
          </p:cNvPr>
          <p:cNvSpPr>
            <a:spLocks noChangeArrowheads="1"/>
          </p:cNvSpPr>
          <p:nvPr/>
        </p:nvSpPr>
        <p:spPr bwMode="auto">
          <a:xfrm>
            <a:off x="9048752" y="22653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of</a:t>
            </a:r>
            <a:endParaRPr kumimoji="0" lang="en-US" altLang="en-US" sz="1800" b="0" i="0" u="none" strike="noStrike" cap="none" normalizeH="0" baseline="0">
              <a:ln>
                <a:noFill/>
              </a:ln>
              <a:effectLst/>
            </a:endParaRPr>
          </a:p>
        </p:txBody>
      </p:sp>
      <p:sp>
        <p:nvSpPr>
          <p:cNvPr id="456" name="Rectangle 2463">
            <a:extLst>
              <a:ext uri="{FF2B5EF4-FFF2-40B4-BE49-F238E27FC236}">
                <a16:creationId xmlns:a16="http://schemas.microsoft.com/office/drawing/2014/main" id="{BB42A19D-1531-9D73-F4EC-47269D2AAD0C}"/>
              </a:ext>
            </a:extLst>
          </p:cNvPr>
          <p:cNvSpPr>
            <a:spLocks noChangeArrowheads="1"/>
          </p:cNvSpPr>
          <p:nvPr/>
        </p:nvSpPr>
        <p:spPr bwMode="auto">
          <a:xfrm>
            <a:off x="9137652"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457" name="Rectangle 2464">
            <a:extLst>
              <a:ext uri="{FF2B5EF4-FFF2-40B4-BE49-F238E27FC236}">
                <a16:creationId xmlns:a16="http://schemas.microsoft.com/office/drawing/2014/main" id="{89B21F05-ECDB-8A16-B18A-ED77491BB9AE}"/>
              </a:ext>
            </a:extLst>
          </p:cNvPr>
          <p:cNvSpPr>
            <a:spLocks noChangeArrowheads="1"/>
          </p:cNvSpPr>
          <p:nvPr/>
        </p:nvSpPr>
        <p:spPr bwMode="auto">
          <a:xfrm>
            <a:off x="9166227" y="2265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58" name="Freeform 2465">
            <a:extLst>
              <a:ext uri="{FF2B5EF4-FFF2-40B4-BE49-F238E27FC236}">
                <a16:creationId xmlns:a16="http://schemas.microsoft.com/office/drawing/2014/main" id="{EFB39113-F75D-F2B1-C944-CDBFD9950661}"/>
              </a:ext>
            </a:extLst>
          </p:cNvPr>
          <p:cNvSpPr>
            <a:spLocks/>
          </p:cNvSpPr>
          <p:nvPr/>
        </p:nvSpPr>
        <p:spPr bwMode="auto">
          <a:xfrm>
            <a:off x="6624639" y="2489201"/>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2466">
            <a:extLst>
              <a:ext uri="{FF2B5EF4-FFF2-40B4-BE49-F238E27FC236}">
                <a16:creationId xmlns:a16="http://schemas.microsoft.com/office/drawing/2014/main" id="{A1219A47-02CE-B099-75B5-776D0128A8DC}"/>
              </a:ext>
            </a:extLst>
          </p:cNvPr>
          <p:cNvSpPr>
            <a:spLocks/>
          </p:cNvSpPr>
          <p:nvPr/>
        </p:nvSpPr>
        <p:spPr bwMode="auto">
          <a:xfrm>
            <a:off x="6624639" y="2489201"/>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0" name="Rectangle 2467">
            <a:extLst>
              <a:ext uri="{FF2B5EF4-FFF2-40B4-BE49-F238E27FC236}">
                <a16:creationId xmlns:a16="http://schemas.microsoft.com/office/drawing/2014/main" id="{BABFE8D8-91CC-806C-EFCC-42ED12169AEB}"/>
              </a:ext>
            </a:extLst>
          </p:cNvPr>
          <p:cNvSpPr>
            <a:spLocks noChangeArrowheads="1"/>
          </p:cNvSpPr>
          <p:nvPr/>
        </p:nvSpPr>
        <p:spPr bwMode="auto">
          <a:xfrm>
            <a:off x="6750052" y="2578101"/>
            <a:ext cx="1889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Ful</a:t>
            </a:r>
            <a:endParaRPr kumimoji="0" lang="en-US" altLang="en-US" sz="1800" b="0" i="0" u="none" strike="noStrike" cap="none" normalizeH="0" baseline="0">
              <a:ln>
                <a:noFill/>
              </a:ln>
              <a:effectLst/>
            </a:endParaRPr>
          </a:p>
        </p:txBody>
      </p:sp>
      <p:sp>
        <p:nvSpPr>
          <p:cNvPr id="461" name="Rectangle 2468">
            <a:extLst>
              <a:ext uri="{FF2B5EF4-FFF2-40B4-BE49-F238E27FC236}">
                <a16:creationId xmlns:a16="http://schemas.microsoft.com/office/drawing/2014/main" id="{55B67728-5F01-B63C-8857-06DBD0344478}"/>
              </a:ext>
            </a:extLst>
          </p:cNvPr>
          <p:cNvSpPr>
            <a:spLocks noChangeArrowheads="1"/>
          </p:cNvSpPr>
          <p:nvPr/>
        </p:nvSpPr>
        <p:spPr bwMode="auto">
          <a:xfrm>
            <a:off x="6937377" y="2578101"/>
            <a:ext cx="682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462" name="Rectangle 2469">
            <a:extLst>
              <a:ext uri="{FF2B5EF4-FFF2-40B4-BE49-F238E27FC236}">
                <a16:creationId xmlns:a16="http://schemas.microsoft.com/office/drawing/2014/main" id="{4F9994B9-597F-51E4-FAD0-ED062E8CD470}"/>
              </a:ext>
            </a:extLst>
          </p:cNvPr>
          <p:cNvSpPr>
            <a:spLocks noChangeArrowheads="1"/>
          </p:cNvSpPr>
          <p:nvPr/>
        </p:nvSpPr>
        <p:spPr bwMode="auto">
          <a:xfrm>
            <a:off x="7005639" y="2578101"/>
            <a:ext cx="14446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es</a:t>
            </a:r>
            <a:endParaRPr kumimoji="0" lang="en-US" altLang="en-US" sz="1800" b="0" i="0" u="none" strike="noStrike" cap="none" normalizeH="0" baseline="0">
              <a:ln>
                <a:noFill/>
              </a:ln>
              <a:effectLst/>
            </a:endParaRPr>
          </a:p>
        </p:txBody>
      </p:sp>
      <p:sp>
        <p:nvSpPr>
          <p:cNvPr id="463" name="Rectangle 2470">
            <a:extLst>
              <a:ext uri="{FF2B5EF4-FFF2-40B4-BE49-F238E27FC236}">
                <a16:creationId xmlns:a16="http://schemas.microsoft.com/office/drawing/2014/main" id="{630E7DD6-50BE-6A7B-7017-CAF8BFF72241}"/>
              </a:ext>
            </a:extLst>
          </p:cNvPr>
          <p:cNvSpPr>
            <a:spLocks noChangeArrowheads="1"/>
          </p:cNvSpPr>
          <p:nvPr/>
        </p:nvSpPr>
        <p:spPr bwMode="auto">
          <a:xfrm>
            <a:off x="7148514" y="2578101"/>
            <a:ext cx="38100"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464" name="Rectangle 2471">
            <a:extLst>
              <a:ext uri="{FF2B5EF4-FFF2-40B4-BE49-F238E27FC236}">
                <a16:creationId xmlns:a16="http://schemas.microsoft.com/office/drawing/2014/main" id="{B40BE8F4-5AEB-EFB8-EDD1-6184B9ABF476}"/>
              </a:ext>
            </a:extLst>
          </p:cNvPr>
          <p:cNvSpPr>
            <a:spLocks noChangeArrowheads="1"/>
          </p:cNvSpPr>
          <p:nvPr/>
        </p:nvSpPr>
        <p:spPr bwMode="auto">
          <a:xfrm>
            <a:off x="7186614" y="2578101"/>
            <a:ext cx="44450"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465" name="Rectangle 2472">
            <a:extLst>
              <a:ext uri="{FF2B5EF4-FFF2-40B4-BE49-F238E27FC236}">
                <a16:creationId xmlns:a16="http://schemas.microsoft.com/office/drawing/2014/main" id="{00D58FE5-1905-660E-B42B-55A7C6F9B9F0}"/>
              </a:ext>
            </a:extLst>
          </p:cNvPr>
          <p:cNvSpPr>
            <a:spLocks noChangeArrowheads="1"/>
          </p:cNvSpPr>
          <p:nvPr/>
        </p:nvSpPr>
        <p:spPr bwMode="auto">
          <a:xfrm>
            <a:off x="7232652" y="2578101"/>
            <a:ext cx="188913" cy="200025"/>
          </a:xfrm>
          <a:prstGeom prst="rect">
            <a:avLst/>
          </a:prstGeom>
          <a:solidFill>
            <a:schemeClr val="accent3">
              <a:lumMod val="40000"/>
              <a:lumOff val="6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ant</a:t>
            </a:r>
            <a:endParaRPr kumimoji="0" lang="en-US" altLang="en-US" sz="1800" b="0" i="0" u="none" strike="noStrike" cap="none" normalizeH="0" baseline="0">
              <a:ln>
                <a:noFill/>
              </a:ln>
              <a:effectLst/>
            </a:endParaRPr>
          </a:p>
        </p:txBody>
      </p:sp>
      <p:sp>
        <p:nvSpPr>
          <p:cNvPr id="466" name="Freeform 2473">
            <a:extLst>
              <a:ext uri="{FF2B5EF4-FFF2-40B4-BE49-F238E27FC236}">
                <a16:creationId xmlns:a16="http://schemas.microsoft.com/office/drawing/2014/main" id="{278872DC-8C8E-334D-EF0C-97335661716E}"/>
              </a:ext>
            </a:extLst>
          </p:cNvPr>
          <p:cNvSpPr>
            <a:spLocks/>
          </p:cNvSpPr>
          <p:nvPr/>
        </p:nvSpPr>
        <p:spPr bwMode="auto">
          <a:xfrm>
            <a:off x="7735889" y="2489201"/>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2474">
            <a:extLst>
              <a:ext uri="{FF2B5EF4-FFF2-40B4-BE49-F238E27FC236}">
                <a16:creationId xmlns:a16="http://schemas.microsoft.com/office/drawing/2014/main" id="{8BFAB310-7F84-9608-CF50-374282161AE1}"/>
              </a:ext>
            </a:extLst>
          </p:cNvPr>
          <p:cNvSpPr>
            <a:spLocks/>
          </p:cNvSpPr>
          <p:nvPr/>
        </p:nvSpPr>
        <p:spPr bwMode="auto">
          <a:xfrm>
            <a:off x="7735889" y="2489201"/>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8" name="Rectangle 2475">
            <a:extLst>
              <a:ext uri="{FF2B5EF4-FFF2-40B4-BE49-F238E27FC236}">
                <a16:creationId xmlns:a16="http://schemas.microsoft.com/office/drawing/2014/main" id="{F426284E-FF20-CBC8-7BF7-C94B81DDE0C9}"/>
              </a:ext>
            </a:extLst>
          </p:cNvPr>
          <p:cNvSpPr>
            <a:spLocks noChangeArrowheads="1"/>
          </p:cNvSpPr>
          <p:nvPr/>
        </p:nvSpPr>
        <p:spPr bwMode="auto">
          <a:xfrm>
            <a:off x="7831139" y="2503488"/>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500 </a:t>
            </a:r>
            <a:endParaRPr kumimoji="0" lang="en-US" altLang="en-US" sz="1800" b="0" i="0" u="none" strike="noStrike" cap="none" normalizeH="0" baseline="0">
              <a:ln>
                <a:noFill/>
              </a:ln>
              <a:effectLst/>
            </a:endParaRPr>
          </a:p>
        </p:txBody>
      </p:sp>
      <p:sp>
        <p:nvSpPr>
          <p:cNvPr id="469" name="Rectangle 2476">
            <a:extLst>
              <a:ext uri="{FF2B5EF4-FFF2-40B4-BE49-F238E27FC236}">
                <a16:creationId xmlns:a16="http://schemas.microsoft.com/office/drawing/2014/main" id="{CE0D0A47-EE2E-0884-EBBB-FF9AB7C6FF4A}"/>
              </a:ext>
            </a:extLst>
          </p:cNvPr>
          <p:cNvSpPr>
            <a:spLocks noChangeArrowheads="1"/>
          </p:cNvSpPr>
          <p:nvPr/>
        </p:nvSpPr>
        <p:spPr bwMode="auto">
          <a:xfrm>
            <a:off x="8037514" y="2503488"/>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a:t>
            </a:r>
            <a:endParaRPr kumimoji="0" lang="en-US" altLang="en-US" sz="1800" b="0" i="0" u="none" strike="noStrike" cap="none" normalizeH="0" baseline="0">
              <a:ln>
                <a:noFill/>
              </a:ln>
              <a:effectLst/>
            </a:endParaRPr>
          </a:p>
        </p:txBody>
      </p:sp>
      <p:sp>
        <p:nvSpPr>
          <p:cNvPr id="470" name="Rectangle 2477">
            <a:extLst>
              <a:ext uri="{FF2B5EF4-FFF2-40B4-BE49-F238E27FC236}">
                <a16:creationId xmlns:a16="http://schemas.microsoft.com/office/drawing/2014/main" id="{3E8E593E-809E-800C-9145-F8A929E29AD5}"/>
              </a:ext>
            </a:extLst>
          </p:cNvPr>
          <p:cNvSpPr>
            <a:spLocks noChangeArrowheads="1"/>
          </p:cNvSpPr>
          <p:nvPr/>
        </p:nvSpPr>
        <p:spPr bwMode="auto">
          <a:xfrm>
            <a:off x="8215314"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71" name="Rectangle 2478">
            <a:extLst>
              <a:ext uri="{FF2B5EF4-FFF2-40B4-BE49-F238E27FC236}">
                <a16:creationId xmlns:a16="http://schemas.microsoft.com/office/drawing/2014/main" id="{1CE92221-B342-8B15-41EF-CD09109E5357}"/>
              </a:ext>
            </a:extLst>
          </p:cNvPr>
          <p:cNvSpPr>
            <a:spLocks noChangeArrowheads="1"/>
          </p:cNvSpPr>
          <p:nvPr/>
        </p:nvSpPr>
        <p:spPr bwMode="auto">
          <a:xfrm>
            <a:off x="8245477" y="25034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472" name="Rectangle 2479">
            <a:extLst>
              <a:ext uri="{FF2B5EF4-FFF2-40B4-BE49-F238E27FC236}">
                <a16:creationId xmlns:a16="http://schemas.microsoft.com/office/drawing/2014/main" id="{D34A41F0-D53F-E470-B74C-7652EA01619D}"/>
              </a:ext>
            </a:extLst>
          </p:cNvPr>
          <p:cNvSpPr>
            <a:spLocks noChangeArrowheads="1"/>
          </p:cNvSpPr>
          <p:nvPr/>
        </p:nvSpPr>
        <p:spPr bwMode="auto">
          <a:xfrm>
            <a:off x="8297864" y="25034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473" name="Rectangle 2480">
            <a:extLst>
              <a:ext uri="{FF2B5EF4-FFF2-40B4-BE49-F238E27FC236}">
                <a16:creationId xmlns:a16="http://schemas.microsoft.com/office/drawing/2014/main" id="{3DC687BA-68D8-C51C-C732-393741DAF3FE}"/>
              </a:ext>
            </a:extLst>
          </p:cNvPr>
          <p:cNvSpPr>
            <a:spLocks noChangeArrowheads="1"/>
          </p:cNvSpPr>
          <p:nvPr/>
        </p:nvSpPr>
        <p:spPr bwMode="auto">
          <a:xfrm>
            <a:off x="8351839" y="25034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474" name="Rectangle 2481">
            <a:extLst>
              <a:ext uri="{FF2B5EF4-FFF2-40B4-BE49-F238E27FC236}">
                <a16:creationId xmlns:a16="http://schemas.microsoft.com/office/drawing/2014/main" id="{131031CB-3AE3-A54E-BF50-0A5AE73C5859}"/>
              </a:ext>
            </a:extLst>
          </p:cNvPr>
          <p:cNvSpPr>
            <a:spLocks noChangeArrowheads="1"/>
          </p:cNvSpPr>
          <p:nvPr/>
        </p:nvSpPr>
        <p:spPr bwMode="auto">
          <a:xfrm>
            <a:off x="8404227" y="250348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475" name="Rectangle 2482">
            <a:extLst>
              <a:ext uri="{FF2B5EF4-FFF2-40B4-BE49-F238E27FC236}">
                <a16:creationId xmlns:a16="http://schemas.microsoft.com/office/drawing/2014/main" id="{5524F6BA-6B45-64C8-DF15-028F1AA77FCA}"/>
              </a:ext>
            </a:extLst>
          </p:cNvPr>
          <p:cNvSpPr>
            <a:spLocks noChangeArrowheads="1"/>
          </p:cNvSpPr>
          <p:nvPr/>
        </p:nvSpPr>
        <p:spPr bwMode="auto">
          <a:xfrm>
            <a:off x="8428039" y="250348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476" name="Rectangle 2483">
            <a:extLst>
              <a:ext uri="{FF2B5EF4-FFF2-40B4-BE49-F238E27FC236}">
                <a16:creationId xmlns:a16="http://schemas.microsoft.com/office/drawing/2014/main" id="{393DC7B1-F06B-6BAE-9696-31DE8466C33C}"/>
              </a:ext>
            </a:extLst>
          </p:cNvPr>
          <p:cNvSpPr>
            <a:spLocks noChangeArrowheads="1"/>
          </p:cNvSpPr>
          <p:nvPr/>
        </p:nvSpPr>
        <p:spPr bwMode="auto">
          <a:xfrm>
            <a:off x="8516939" y="250348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477" name="Rectangle 2484">
            <a:extLst>
              <a:ext uri="{FF2B5EF4-FFF2-40B4-BE49-F238E27FC236}">
                <a16:creationId xmlns:a16="http://schemas.microsoft.com/office/drawing/2014/main" id="{4C47C731-DB4B-0CA1-9955-6498DA1C44BF}"/>
              </a:ext>
            </a:extLst>
          </p:cNvPr>
          <p:cNvSpPr>
            <a:spLocks noChangeArrowheads="1"/>
          </p:cNvSpPr>
          <p:nvPr/>
        </p:nvSpPr>
        <p:spPr bwMode="auto">
          <a:xfrm>
            <a:off x="8605839"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78" name="Rectangle 2485">
            <a:extLst>
              <a:ext uri="{FF2B5EF4-FFF2-40B4-BE49-F238E27FC236}">
                <a16:creationId xmlns:a16="http://schemas.microsoft.com/office/drawing/2014/main" id="{BB48F894-0570-76AB-71DB-5678D3FA6162}"/>
              </a:ext>
            </a:extLst>
          </p:cNvPr>
          <p:cNvSpPr>
            <a:spLocks noChangeArrowheads="1"/>
          </p:cNvSpPr>
          <p:nvPr/>
        </p:nvSpPr>
        <p:spPr bwMode="auto">
          <a:xfrm>
            <a:off x="8636002" y="2503488"/>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479" name="Rectangle 2486">
            <a:extLst>
              <a:ext uri="{FF2B5EF4-FFF2-40B4-BE49-F238E27FC236}">
                <a16:creationId xmlns:a16="http://schemas.microsoft.com/office/drawing/2014/main" id="{AB1BFC0E-0682-BBC2-CB90-FCD3D1A3AFF7}"/>
              </a:ext>
            </a:extLst>
          </p:cNvPr>
          <p:cNvSpPr>
            <a:spLocks noChangeArrowheads="1"/>
          </p:cNvSpPr>
          <p:nvPr/>
        </p:nvSpPr>
        <p:spPr bwMode="auto">
          <a:xfrm>
            <a:off x="8805864" y="25034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480" name="Rectangle 2487">
            <a:extLst>
              <a:ext uri="{FF2B5EF4-FFF2-40B4-BE49-F238E27FC236}">
                <a16:creationId xmlns:a16="http://schemas.microsoft.com/office/drawing/2014/main" id="{A5B81A85-4A0F-AC33-3F5D-98D373F3E732}"/>
              </a:ext>
            </a:extLst>
          </p:cNvPr>
          <p:cNvSpPr>
            <a:spLocks noChangeArrowheads="1"/>
          </p:cNvSpPr>
          <p:nvPr/>
        </p:nvSpPr>
        <p:spPr bwMode="auto">
          <a:xfrm>
            <a:off x="8859839"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81" name="Rectangle 2488">
            <a:extLst>
              <a:ext uri="{FF2B5EF4-FFF2-40B4-BE49-F238E27FC236}">
                <a16:creationId xmlns:a16="http://schemas.microsoft.com/office/drawing/2014/main" id="{DBF3FB4A-CBB5-1A3B-160B-1D52A0CCD088}"/>
              </a:ext>
            </a:extLst>
          </p:cNvPr>
          <p:cNvSpPr>
            <a:spLocks noChangeArrowheads="1"/>
          </p:cNvSpPr>
          <p:nvPr/>
        </p:nvSpPr>
        <p:spPr bwMode="auto">
          <a:xfrm>
            <a:off x="8890002" y="250348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482" name="Rectangle 2489">
            <a:extLst>
              <a:ext uri="{FF2B5EF4-FFF2-40B4-BE49-F238E27FC236}">
                <a16:creationId xmlns:a16="http://schemas.microsoft.com/office/drawing/2014/main" id="{A41A08A6-AD95-6759-AA75-4C7686A333A9}"/>
              </a:ext>
            </a:extLst>
          </p:cNvPr>
          <p:cNvSpPr>
            <a:spLocks noChangeArrowheads="1"/>
          </p:cNvSpPr>
          <p:nvPr/>
        </p:nvSpPr>
        <p:spPr bwMode="auto">
          <a:xfrm>
            <a:off x="8978902" y="2503488"/>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483" name="Rectangle 2490">
            <a:extLst>
              <a:ext uri="{FF2B5EF4-FFF2-40B4-BE49-F238E27FC236}">
                <a16:creationId xmlns:a16="http://schemas.microsoft.com/office/drawing/2014/main" id="{2FF835AE-D675-98B9-6459-EDA788914C69}"/>
              </a:ext>
            </a:extLst>
          </p:cNvPr>
          <p:cNvSpPr>
            <a:spLocks noChangeArrowheads="1"/>
          </p:cNvSpPr>
          <p:nvPr/>
        </p:nvSpPr>
        <p:spPr bwMode="auto">
          <a:xfrm>
            <a:off x="9078914" y="2503488"/>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15,</a:t>
            </a:r>
            <a:endParaRPr kumimoji="0" lang="en-US" altLang="en-US" sz="1800" b="0" i="0" u="none" strike="noStrike" cap="none" normalizeH="0" baseline="0">
              <a:ln>
                <a:noFill/>
              </a:ln>
              <a:effectLst/>
            </a:endParaRPr>
          </a:p>
        </p:txBody>
      </p:sp>
      <p:sp>
        <p:nvSpPr>
          <p:cNvPr id="484" name="Rectangle 2491">
            <a:extLst>
              <a:ext uri="{FF2B5EF4-FFF2-40B4-BE49-F238E27FC236}">
                <a16:creationId xmlns:a16="http://schemas.microsoft.com/office/drawing/2014/main" id="{7B2982F5-0209-196E-F627-8CC431DFC85F}"/>
              </a:ext>
            </a:extLst>
          </p:cNvPr>
          <p:cNvSpPr>
            <a:spLocks noChangeArrowheads="1"/>
          </p:cNvSpPr>
          <p:nvPr/>
        </p:nvSpPr>
        <p:spPr bwMode="auto">
          <a:xfrm>
            <a:off x="9226552"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85" name="Rectangle 2492">
            <a:extLst>
              <a:ext uri="{FF2B5EF4-FFF2-40B4-BE49-F238E27FC236}">
                <a16:creationId xmlns:a16="http://schemas.microsoft.com/office/drawing/2014/main" id="{482CAC95-E312-7529-ED2A-E6AD98ED0FAE}"/>
              </a:ext>
            </a:extLst>
          </p:cNvPr>
          <p:cNvSpPr>
            <a:spLocks noChangeArrowheads="1"/>
          </p:cNvSpPr>
          <p:nvPr/>
        </p:nvSpPr>
        <p:spPr bwMode="auto">
          <a:xfrm>
            <a:off x="9255127" y="25034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486" name="Rectangle 2493">
            <a:extLst>
              <a:ext uri="{FF2B5EF4-FFF2-40B4-BE49-F238E27FC236}">
                <a16:creationId xmlns:a16="http://schemas.microsoft.com/office/drawing/2014/main" id="{BA727A11-F28F-62F4-6A65-59EA3DC7EAAC}"/>
              </a:ext>
            </a:extLst>
          </p:cNvPr>
          <p:cNvSpPr>
            <a:spLocks noChangeArrowheads="1"/>
          </p:cNvSpPr>
          <p:nvPr/>
        </p:nvSpPr>
        <p:spPr bwMode="auto">
          <a:xfrm>
            <a:off x="9285289" y="2503488"/>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hen </a:t>
            </a:r>
            <a:endParaRPr kumimoji="0" lang="en-US" altLang="en-US" sz="1800" b="0" i="0" u="none" strike="noStrike" cap="none" normalizeH="0" baseline="0">
              <a:ln>
                <a:noFill/>
              </a:ln>
              <a:effectLst/>
            </a:endParaRPr>
          </a:p>
        </p:txBody>
      </p:sp>
      <p:sp>
        <p:nvSpPr>
          <p:cNvPr id="487" name="Rectangle 2494">
            <a:extLst>
              <a:ext uri="{FF2B5EF4-FFF2-40B4-BE49-F238E27FC236}">
                <a16:creationId xmlns:a16="http://schemas.microsoft.com/office/drawing/2014/main" id="{13D46660-D459-66F4-FCAC-485E2CE1CEC7}"/>
              </a:ext>
            </a:extLst>
          </p:cNvPr>
          <p:cNvSpPr>
            <a:spLocks noChangeArrowheads="1"/>
          </p:cNvSpPr>
          <p:nvPr/>
        </p:nvSpPr>
        <p:spPr bwMode="auto">
          <a:xfrm>
            <a:off x="8307389" y="2644776"/>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ev</a:t>
            </a:r>
            <a:endParaRPr kumimoji="0" lang="en-US" altLang="en-US" sz="1800" b="0" i="0" u="none" strike="noStrike" cap="none" normalizeH="0" baseline="0">
              <a:ln>
                <a:noFill/>
              </a:ln>
              <a:effectLst/>
            </a:endParaRPr>
          </a:p>
        </p:txBody>
      </p:sp>
      <p:sp>
        <p:nvSpPr>
          <p:cNvPr id="488" name="Rectangle 2495">
            <a:extLst>
              <a:ext uri="{FF2B5EF4-FFF2-40B4-BE49-F238E27FC236}">
                <a16:creationId xmlns:a16="http://schemas.microsoft.com/office/drawing/2014/main" id="{DD49918D-464D-9884-D22A-889CE546A10E}"/>
              </a:ext>
            </a:extLst>
          </p:cNvPr>
          <p:cNvSpPr>
            <a:spLocks noChangeArrowheads="1"/>
          </p:cNvSpPr>
          <p:nvPr/>
        </p:nvSpPr>
        <p:spPr bwMode="auto">
          <a:xfrm>
            <a:off x="8418514" y="2644776"/>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er</a:t>
            </a:r>
            <a:endParaRPr kumimoji="0" lang="en-US" altLang="en-US" sz="1800" b="0" i="0" u="none" strike="noStrike" cap="none" normalizeH="0" baseline="0">
              <a:ln>
                <a:noFill/>
              </a:ln>
              <a:effectLst/>
            </a:endParaRPr>
          </a:p>
        </p:txBody>
      </p:sp>
      <p:sp>
        <p:nvSpPr>
          <p:cNvPr id="489" name="Rectangle 2496">
            <a:extLst>
              <a:ext uri="{FF2B5EF4-FFF2-40B4-BE49-F238E27FC236}">
                <a16:creationId xmlns:a16="http://schemas.microsoft.com/office/drawing/2014/main" id="{2CF35DE9-1C12-AB1F-11F6-8C88F5B8D417}"/>
              </a:ext>
            </a:extLst>
          </p:cNvPr>
          <p:cNvSpPr>
            <a:spLocks noChangeArrowheads="1"/>
          </p:cNvSpPr>
          <p:nvPr/>
        </p:nvSpPr>
        <p:spPr bwMode="auto">
          <a:xfrm>
            <a:off x="8513764" y="2644776"/>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490" name="Rectangle 2497">
            <a:extLst>
              <a:ext uri="{FF2B5EF4-FFF2-40B4-BE49-F238E27FC236}">
                <a16:creationId xmlns:a16="http://schemas.microsoft.com/office/drawing/2014/main" id="{4CF08E14-E22C-B4D0-F59E-B0714519349A}"/>
              </a:ext>
            </a:extLst>
          </p:cNvPr>
          <p:cNvSpPr>
            <a:spLocks noChangeArrowheads="1"/>
          </p:cNvSpPr>
          <p:nvPr/>
        </p:nvSpPr>
        <p:spPr bwMode="auto">
          <a:xfrm>
            <a:off x="8567739" y="264477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491" name="Rectangle 2498">
            <a:extLst>
              <a:ext uri="{FF2B5EF4-FFF2-40B4-BE49-F238E27FC236}">
                <a16:creationId xmlns:a16="http://schemas.microsoft.com/office/drawing/2014/main" id="{ECD9DF62-8F0C-49BA-C9F9-1DE04342FB87}"/>
              </a:ext>
            </a:extLst>
          </p:cNvPr>
          <p:cNvSpPr>
            <a:spLocks noChangeArrowheads="1"/>
          </p:cNvSpPr>
          <p:nvPr/>
        </p:nvSpPr>
        <p:spPr bwMode="auto">
          <a:xfrm>
            <a:off x="8597902" y="2644776"/>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4 </a:t>
            </a:r>
            <a:endParaRPr kumimoji="0" lang="en-US" altLang="en-US" sz="1800" b="0" i="0" u="none" strike="noStrike" cap="none" normalizeH="0" baseline="0">
              <a:ln>
                <a:noFill/>
              </a:ln>
              <a:effectLst/>
            </a:endParaRPr>
          </a:p>
        </p:txBody>
      </p:sp>
      <p:sp>
        <p:nvSpPr>
          <p:cNvPr id="492" name="Rectangle 2499">
            <a:extLst>
              <a:ext uri="{FF2B5EF4-FFF2-40B4-BE49-F238E27FC236}">
                <a16:creationId xmlns:a16="http://schemas.microsoft.com/office/drawing/2014/main" id="{2B4AB8C3-74E2-74BB-3E87-EDF10E8EF46D}"/>
              </a:ext>
            </a:extLst>
          </p:cNvPr>
          <p:cNvSpPr>
            <a:spLocks noChangeArrowheads="1"/>
          </p:cNvSpPr>
          <p:nvPr/>
        </p:nvSpPr>
        <p:spPr bwMode="auto">
          <a:xfrm>
            <a:off x="8685214" y="2644776"/>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493" name="Rectangle 2500">
            <a:extLst>
              <a:ext uri="{FF2B5EF4-FFF2-40B4-BE49-F238E27FC236}">
                <a16:creationId xmlns:a16="http://schemas.microsoft.com/office/drawing/2014/main" id="{95B0B82F-391B-83A6-0CB6-0A30122F977C}"/>
              </a:ext>
            </a:extLst>
          </p:cNvPr>
          <p:cNvSpPr>
            <a:spLocks noChangeArrowheads="1"/>
          </p:cNvSpPr>
          <p:nvPr/>
        </p:nvSpPr>
        <p:spPr bwMode="auto">
          <a:xfrm>
            <a:off x="8934452" y="2644776"/>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494" name="Rectangle 2501">
            <a:extLst>
              <a:ext uri="{FF2B5EF4-FFF2-40B4-BE49-F238E27FC236}">
                <a16:creationId xmlns:a16="http://schemas.microsoft.com/office/drawing/2014/main" id="{93FC2248-F97E-AD41-D8CF-26509D4DDFE0}"/>
              </a:ext>
            </a:extLst>
          </p:cNvPr>
          <p:cNvSpPr>
            <a:spLocks noChangeArrowheads="1"/>
          </p:cNvSpPr>
          <p:nvPr/>
        </p:nvSpPr>
        <p:spPr bwMode="auto">
          <a:xfrm>
            <a:off x="7915277" y="1512888"/>
            <a:ext cx="1524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Ar</a:t>
            </a:r>
            <a:endParaRPr kumimoji="0" lang="en-US" altLang="en-US" sz="1800" b="0" i="0" u="none" strike="noStrike" cap="none" normalizeH="0" baseline="0">
              <a:ln>
                <a:noFill/>
              </a:ln>
              <a:effectLst/>
            </a:endParaRPr>
          </a:p>
        </p:txBody>
      </p:sp>
      <p:sp>
        <p:nvSpPr>
          <p:cNvPr id="495" name="Rectangle 2502">
            <a:extLst>
              <a:ext uri="{FF2B5EF4-FFF2-40B4-BE49-F238E27FC236}">
                <a16:creationId xmlns:a16="http://schemas.microsoft.com/office/drawing/2014/main" id="{60E21419-E77B-D299-3770-34602C66DEBC}"/>
              </a:ext>
            </a:extLst>
          </p:cNvPr>
          <p:cNvSpPr>
            <a:spLocks noChangeArrowheads="1"/>
          </p:cNvSpPr>
          <p:nvPr/>
        </p:nvSpPr>
        <p:spPr bwMode="auto">
          <a:xfrm>
            <a:off x="8066089" y="1512888"/>
            <a:ext cx="1222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effectLst/>
                <a:latin typeface="Arial Narrow Bold" panose="020B0706020202030204" pitchFamily="34" charset="0"/>
              </a:rPr>
              <a:t>m</a:t>
            </a:r>
            <a:endParaRPr kumimoji="0" lang="en-US" altLang="en-US" sz="1800" b="0" i="0" u="none" strike="noStrike" cap="none" normalizeH="0" baseline="0" dirty="0">
              <a:ln>
                <a:noFill/>
              </a:ln>
              <a:effectLst/>
            </a:endParaRPr>
          </a:p>
        </p:txBody>
      </p:sp>
      <p:sp>
        <p:nvSpPr>
          <p:cNvPr id="496" name="Rectangle 2503">
            <a:extLst>
              <a:ext uri="{FF2B5EF4-FFF2-40B4-BE49-F238E27FC236}">
                <a16:creationId xmlns:a16="http://schemas.microsoft.com/office/drawing/2014/main" id="{BF2BC939-6394-41F9-DEC9-E93E600C96A2}"/>
              </a:ext>
            </a:extLst>
          </p:cNvPr>
          <p:cNvSpPr>
            <a:spLocks noChangeArrowheads="1"/>
          </p:cNvSpPr>
          <p:nvPr/>
        </p:nvSpPr>
        <p:spPr bwMode="auto">
          <a:xfrm>
            <a:off x="8185152" y="15128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497" name="Rectangle 2504">
            <a:extLst>
              <a:ext uri="{FF2B5EF4-FFF2-40B4-BE49-F238E27FC236}">
                <a16:creationId xmlns:a16="http://schemas.microsoft.com/office/drawing/2014/main" id="{D922A97C-7329-797C-966A-BC8AD3357FBB}"/>
              </a:ext>
            </a:extLst>
          </p:cNvPr>
          <p:cNvSpPr>
            <a:spLocks noChangeArrowheads="1"/>
          </p:cNvSpPr>
          <p:nvPr/>
        </p:nvSpPr>
        <p:spPr bwMode="auto">
          <a:xfrm>
            <a:off x="8224839" y="1512888"/>
            <a:ext cx="1522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effectLst/>
                <a:latin typeface="Arial Narrow Bold" panose="020B0706020202030204" pitchFamily="34" charset="0"/>
              </a:rPr>
              <a:t>D*</a:t>
            </a:r>
            <a:endParaRPr kumimoji="0" lang="en-US" altLang="en-US" sz="1800" b="0" i="0" u="none" strike="noStrike" cap="none" normalizeH="0" baseline="0" dirty="0">
              <a:ln>
                <a:noFill/>
              </a:ln>
              <a:effectLst/>
            </a:endParaRPr>
          </a:p>
        </p:txBody>
      </p:sp>
      <p:sp>
        <p:nvSpPr>
          <p:cNvPr id="499" name="Freeform 2506">
            <a:extLst>
              <a:ext uri="{FF2B5EF4-FFF2-40B4-BE49-F238E27FC236}">
                <a16:creationId xmlns:a16="http://schemas.microsoft.com/office/drawing/2014/main" id="{2F1240C4-1E02-C336-E1EA-AB12C54612AF}"/>
              </a:ext>
            </a:extLst>
          </p:cNvPr>
          <p:cNvSpPr>
            <a:spLocks/>
          </p:cNvSpPr>
          <p:nvPr/>
        </p:nvSpPr>
        <p:spPr bwMode="auto">
          <a:xfrm>
            <a:off x="6624639" y="3094038"/>
            <a:ext cx="1111250" cy="354013"/>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60000"/>
              <a:lumOff val="4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0" name="Freeform 2507">
            <a:extLst>
              <a:ext uri="{FF2B5EF4-FFF2-40B4-BE49-F238E27FC236}">
                <a16:creationId xmlns:a16="http://schemas.microsoft.com/office/drawing/2014/main" id="{6FE79ECA-C695-B9D4-17CC-1A95464325CB}"/>
              </a:ext>
            </a:extLst>
          </p:cNvPr>
          <p:cNvSpPr>
            <a:spLocks/>
          </p:cNvSpPr>
          <p:nvPr/>
        </p:nvSpPr>
        <p:spPr bwMode="auto">
          <a:xfrm>
            <a:off x="6624639" y="3094038"/>
            <a:ext cx="1111250" cy="354013"/>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60000"/>
              <a:lumOff val="4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1" name="Rectangle 2508">
            <a:extLst>
              <a:ext uri="{FF2B5EF4-FFF2-40B4-BE49-F238E27FC236}">
                <a16:creationId xmlns:a16="http://schemas.microsoft.com/office/drawing/2014/main" id="{262BA685-FD3C-062F-3C44-E40EB79D3038}"/>
              </a:ext>
            </a:extLst>
          </p:cNvPr>
          <p:cNvSpPr>
            <a:spLocks noChangeArrowheads="1"/>
          </p:cNvSpPr>
          <p:nvPr/>
        </p:nvSpPr>
        <p:spPr bwMode="auto">
          <a:xfrm>
            <a:off x="6750052" y="3181351"/>
            <a:ext cx="508152" cy="20005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err="1">
                <a:ln>
                  <a:noFill/>
                </a:ln>
                <a:solidFill>
                  <a:schemeClr val="bg1"/>
                </a:solidFill>
                <a:effectLst/>
                <a:latin typeface="Arial Narrow" panose="020B0606020202030204" pitchFamily="34" charset="0"/>
              </a:rPr>
              <a:t>Alpelisib</a:t>
            </a:r>
            <a:endParaRPr kumimoji="0" lang="en-US" altLang="en-US" sz="1800" b="0" i="0" u="none" strike="noStrike" cap="none" normalizeH="0" baseline="0" dirty="0">
              <a:ln>
                <a:noFill/>
              </a:ln>
              <a:solidFill>
                <a:schemeClr val="bg1"/>
              </a:solidFill>
              <a:effectLst/>
            </a:endParaRPr>
          </a:p>
        </p:txBody>
      </p:sp>
      <p:sp>
        <p:nvSpPr>
          <p:cNvPr id="511" name="Freeform 2518">
            <a:extLst>
              <a:ext uri="{FF2B5EF4-FFF2-40B4-BE49-F238E27FC236}">
                <a16:creationId xmlns:a16="http://schemas.microsoft.com/office/drawing/2014/main" id="{1AB13483-505C-25F4-0CFD-B964F9B5E2A5}"/>
              </a:ext>
            </a:extLst>
          </p:cNvPr>
          <p:cNvSpPr>
            <a:spLocks/>
          </p:cNvSpPr>
          <p:nvPr/>
        </p:nvSpPr>
        <p:spPr bwMode="auto">
          <a:xfrm>
            <a:off x="7735889" y="3094038"/>
            <a:ext cx="1831975" cy="354013"/>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 name="Freeform 2519">
            <a:extLst>
              <a:ext uri="{FF2B5EF4-FFF2-40B4-BE49-F238E27FC236}">
                <a16:creationId xmlns:a16="http://schemas.microsoft.com/office/drawing/2014/main" id="{45077D94-BFD4-802A-800D-76C0A447225C}"/>
              </a:ext>
            </a:extLst>
          </p:cNvPr>
          <p:cNvSpPr>
            <a:spLocks/>
          </p:cNvSpPr>
          <p:nvPr/>
        </p:nvSpPr>
        <p:spPr bwMode="auto">
          <a:xfrm>
            <a:off x="7735889" y="3094038"/>
            <a:ext cx="1831975" cy="354013"/>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3" name="Rectangle 2520">
            <a:extLst>
              <a:ext uri="{FF2B5EF4-FFF2-40B4-BE49-F238E27FC236}">
                <a16:creationId xmlns:a16="http://schemas.microsoft.com/office/drawing/2014/main" id="{1AD36ED2-E9ED-3BA6-C0E1-71BA1313C395}"/>
              </a:ext>
            </a:extLst>
          </p:cNvPr>
          <p:cNvSpPr>
            <a:spLocks noChangeArrowheads="1"/>
          </p:cNvSpPr>
          <p:nvPr/>
        </p:nvSpPr>
        <p:spPr bwMode="auto">
          <a:xfrm>
            <a:off x="7920038" y="3192800"/>
            <a:ext cx="1465145"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effectLst/>
                <a:latin typeface="Arial Narrow" panose="020B0606020202030204" pitchFamily="34" charset="0"/>
              </a:rPr>
              <a:t>300 mg orally daily for 4 weeks </a:t>
            </a:r>
            <a:endParaRPr kumimoji="0" lang="en-US" altLang="en-US" sz="1800" b="0" i="0" u="none" strike="noStrike" cap="none" normalizeH="0" baseline="0" dirty="0">
              <a:ln>
                <a:noFill/>
              </a:ln>
              <a:effectLst/>
            </a:endParaRPr>
          </a:p>
        </p:txBody>
      </p:sp>
      <p:sp>
        <p:nvSpPr>
          <p:cNvPr id="535" name="Freeform 2542">
            <a:extLst>
              <a:ext uri="{FF2B5EF4-FFF2-40B4-BE49-F238E27FC236}">
                <a16:creationId xmlns:a16="http://schemas.microsoft.com/office/drawing/2014/main" id="{D1C23F5C-249C-8C9A-1228-60CE9BE5838E}"/>
              </a:ext>
            </a:extLst>
          </p:cNvPr>
          <p:cNvSpPr>
            <a:spLocks/>
          </p:cNvSpPr>
          <p:nvPr/>
        </p:nvSpPr>
        <p:spPr bwMode="auto">
          <a:xfrm>
            <a:off x="6624639" y="3471863"/>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60000"/>
              <a:lumOff val="4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 name="Freeform 2543">
            <a:extLst>
              <a:ext uri="{FF2B5EF4-FFF2-40B4-BE49-F238E27FC236}">
                <a16:creationId xmlns:a16="http://schemas.microsoft.com/office/drawing/2014/main" id="{E3FF404E-4BB9-92EA-AB6E-96832B695122}"/>
              </a:ext>
            </a:extLst>
          </p:cNvPr>
          <p:cNvSpPr>
            <a:spLocks/>
          </p:cNvSpPr>
          <p:nvPr/>
        </p:nvSpPr>
        <p:spPr bwMode="auto">
          <a:xfrm>
            <a:off x="6624639" y="3471863"/>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60000"/>
              <a:lumOff val="4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 name="Rectangle 2544">
            <a:extLst>
              <a:ext uri="{FF2B5EF4-FFF2-40B4-BE49-F238E27FC236}">
                <a16:creationId xmlns:a16="http://schemas.microsoft.com/office/drawing/2014/main" id="{AAD8E5DC-725B-F89C-7F5A-3CB20C26842A}"/>
              </a:ext>
            </a:extLst>
          </p:cNvPr>
          <p:cNvSpPr>
            <a:spLocks noChangeArrowheads="1"/>
          </p:cNvSpPr>
          <p:nvPr/>
        </p:nvSpPr>
        <p:spPr bwMode="auto">
          <a:xfrm>
            <a:off x="6750052" y="3559176"/>
            <a:ext cx="18891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Ful</a:t>
            </a:r>
            <a:endParaRPr kumimoji="0" lang="en-US" altLang="en-US" sz="1800" b="0" i="0" u="none" strike="noStrike" cap="none" normalizeH="0" baseline="0">
              <a:ln>
                <a:noFill/>
              </a:ln>
              <a:solidFill>
                <a:schemeClr val="bg1"/>
              </a:solidFill>
              <a:effectLst/>
            </a:endParaRPr>
          </a:p>
        </p:txBody>
      </p:sp>
      <p:sp>
        <p:nvSpPr>
          <p:cNvPr id="538" name="Rectangle 2545">
            <a:extLst>
              <a:ext uri="{FF2B5EF4-FFF2-40B4-BE49-F238E27FC236}">
                <a16:creationId xmlns:a16="http://schemas.microsoft.com/office/drawing/2014/main" id="{B8AB7552-EA8D-375B-C83D-3962AE746055}"/>
              </a:ext>
            </a:extLst>
          </p:cNvPr>
          <p:cNvSpPr>
            <a:spLocks noChangeArrowheads="1"/>
          </p:cNvSpPr>
          <p:nvPr/>
        </p:nvSpPr>
        <p:spPr bwMode="auto">
          <a:xfrm>
            <a:off x="6937377" y="3559176"/>
            <a:ext cx="6826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539" name="Rectangle 2546">
            <a:extLst>
              <a:ext uri="{FF2B5EF4-FFF2-40B4-BE49-F238E27FC236}">
                <a16:creationId xmlns:a16="http://schemas.microsoft.com/office/drawing/2014/main" id="{17EDDFDF-23B6-3F0A-3520-9DFAC37BD43B}"/>
              </a:ext>
            </a:extLst>
          </p:cNvPr>
          <p:cNvSpPr>
            <a:spLocks noChangeArrowheads="1"/>
          </p:cNvSpPr>
          <p:nvPr/>
        </p:nvSpPr>
        <p:spPr bwMode="auto">
          <a:xfrm>
            <a:off x="7005639" y="3559176"/>
            <a:ext cx="14446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es</a:t>
            </a:r>
            <a:endParaRPr kumimoji="0" lang="en-US" altLang="en-US" sz="1800" b="0" i="0" u="none" strike="noStrike" cap="none" normalizeH="0" baseline="0">
              <a:ln>
                <a:noFill/>
              </a:ln>
              <a:solidFill>
                <a:schemeClr val="bg1"/>
              </a:solidFill>
              <a:effectLst/>
            </a:endParaRPr>
          </a:p>
        </p:txBody>
      </p:sp>
      <p:sp>
        <p:nvSpPr>
          <p:cNvPr id="540" name="Rectangle 2547">
            <a:extLst>
              <a:ext uri="{FF2B5EF4-FFF2-40B4-BE49-F238E27FC236}">
                <a16:creationId xmlns:a16="http://schemas.microsoft.com/office/drawing/2014/main" id="{5AD9833D-2A32-04A7-7A43-E1A18F72D7FE}"/>
              </a:ext>
            </a:extLst>
          </p:cNvPr>
          <p:cNvSpPr>
            <a:spLocks noChangeArrowheads="1"/>
          </p:cNvSpPr>
          <p:nvPr/>
        </p:nvSpPr>
        <p:spPr bwMode="auto">
          <a:xfrm>
            <a:off x="7148514" y="3559176"/>
            <a:ext cx="38100"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541" name="Rectangle 2548">
            <a:extLst>
              <a:ext uri="{FF2B5EF4-FFF2-40B4-BE49-F238E27FC236}">
                <a16:creationId xmlns:a16="http://schemas.microsoft.com/office/drawing/2014/main" id="{A7494ADF-5391-305C-A535-3C59145AFF5F}"/>
              </a:ext>
            </a:extLst>
          </p:cNvPr>
          <p:cNvSpPr>
            <a:spLocks noChangeArrowheads="1"/>
          </p:cNvSpPr>
          <p:nvPr/>
        </p:nvSpPr>
        <p:spPr bwMode="auto">
          <a:xfrm>
            <a:off x="7186614" y="3559176"/>
            <a:ext cx="44450"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542" name="Rectangle 2549">
            <a:extLst>
              <a:ext uri="{FF2B5EF4-FFF2-40B4-BE49-F238E27FC236}">
                <a16:creationId xmlns:a16="http://schemas.microsoft.com/office/drawing/2014/main" id="{737393C3-82BD-7706-38C9-81EC411EAACF}"/>
              </a:ext>
            </a:extLst>
          </p:cNvPr>
          <p:cNvSpPr>
            <a:spLocks noChangeArrowheads="1"/>
          </p:cNvSpPr>
          <p:nvPr/>
        </p:nvSpPr>
        <p:spPr bwMode="auto">
          <a:xfrm>
            <a:off x="7232652" y="3559176"/>
            <a:ext cx="188913" cy="200025"/>
          </a:xfrm>
          <a:prstGeom prst="rect">
            <a:avLst/>
          </a:prstGeom>
          <a:solidFill>
            <a:schemeClr val="accent3">
              <a:lumMod val="60000"/>
              <a:lumOff val="40000"/>
            </a:schemeClr>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ant</a:t>
            </a:r>
            <a:endParaRPr kumimoji="0" lang="en-US" altLang="en-US" sz="1800" b="0" i="0" u="none" strike="noStrike" cap="none" normalizeH="0" baseline="0">
              <a:ln>
                <a:noFill/>
              </a:ln>
              <a:solidFill>
                <a:schemeClr val="bg1"/>
              </a:solidFill>
              <a:effectLst/>
            </a:endParaRPr>
          </a:p>
        </p:txBody>
      </p:sp>
      <p:sp>
        <p:nvSpPr>
          <p:cNvPr id="543" name="Freeform 2550">
            <a:extLst>
              <a:ext uri="{FF2B5EF4-FFF2-40B4-BE49-F238E27FC236}">
                <a16:creationId xmlns:a16="http://schemas.microsoft.com/office/drawing/2014/main" id="{B8822AE5-782B-C0A5-E6C9-45DE4D0602F6}"/>
              </a:ext>
            </a:extLst>
          </p:cNvPr>
          <p:cNvSpPr>
            <a:spLocks/>
          </p:cNvSpPr>
          <p:nvPr/>
        </p:nvSpPr>
        <p:spPr bwMode="auto">
          <a:xfrm>
            <a:off x="7735889" y="3471863"/>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 name="Freeform 2551">
            <a:extLst>
              <a:ext uri="{FF2B5EF4-FFF2-40B4-BE49-F238E27FC236}">
                <a16:creationId xmlns:a16="http://schemas.microsoft.com/office/drawing/2014/main" id="{6FA2FC07-F0A1-BA6C-1B49-7F9D5A66C15A}"/>
              </a:ext>
            </a:extLst>
          </p:cNvPr>
          <p:cNvSpPr>
            <a:spLocks/>
          </p:cNvSpPr>
          <p:nvPr/>
        </p:nvSpPr>
        <p:spPr bwMode="auto">
          <a:xfrm>
            <a:off x="7735889" y="3471863"/>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5" name="Rectangle 2552">
            <a:extLst>
              <a:ext uri="{FF2B5EF4-FFF2-40B4-BE49-F238E27FC236}">
                <a16:creationId xmlns:a16="http://schemas.microsoft.com/office/drawing/2014/main" id="{26E09950-D40B-AD61-EA72-794F2572FBD6}"/>
              </a:ext>
            </a:extLst>
          </p:cNvPr>
          <p:cNvSpPr>
            <a:spLocks noChangeArrowheads="1"/>
          </p:cNvSpPr>
          <p:nvPr/>
        </p:nvSpPr>
        <p:spPr bwMode="auto">
          <a:xfrm>
            <a:off x="7831139" y="3484563"/>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500 </a:t>
            </a:r>
            <a:endParaRPr kumimoji="0" lang="en-US" altLang="en-US" sz="1800" b="0" i="0" u="none" strike="noStrike" cap="none" normalizeH="0" baseline="0">
              <a:ln>
                <a:noFill/>
              </a:ln>
              <a:effectLst/>
            </a:endParaRPr>
          </a:p>
        </p:txBody>
      </p:sp>
      <p:sp>
        <p:nvSpPr>
          <p:cNvPr id="546" name="Rectangle 2553">
            <a:extLst>
              <a:ext uri="{FF2B5EF4-FFF2-40B4-BE49-F238E27FC236}">
                <a16:creationId xmlns:a16="http://schemas.microsoft.com/office/drawing/2014/main" id="{CA9541A8-0783-A609-476A-28B1BC0D3F2A}"/>
              </a:ext>
            </a:extLst>
          </p:cNvPr>
          <p:cNvSpPr>
            <a:spLocks noChangeArrowheads="1"/>
          </p:cNvSpPr>
          <p:nvPr/>
        </p:nvSpPr>
        <p:spPr bwMode="auto">
          <a:xfrm>
            <a:off x="8037514" y="3484563"/>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a:t>
            </a:r>
            <a:endParaRPr kumimoji="0" lang="en-US" altLang="en-US" sz="1800" b="0" i="0" u="none" strike="noStrike" cap="none" normalizeH="0" baseline="0">
              <a:ln>
                <a:noFill/>
              </a:ln>
              <a:effectLst/>
            </a:endParaRPr>
          </a:p>
        </p:txBody>
      </p:sp>
      <p:sp>
        <p:nvSpPr>
          <p:cNvPr id="547" name="Rectangle 2554">
            <a:extLst>
              <a:ext uri="{FF2B5EF4-FFF2-40B4-BE49-F238E27FC236}">
                <a16:creationId xmlns:a16="http://schemas.microsoft.com/office/drawing/2014/main" id="{02E9356D-CCEA-F7DF-57E2-0DFADDAC649A}"/>
              </a:ext>
            </a:extLst>
          </p:cNvPr>
          <p:cNvSpPr>
            <a:spLocks noChangeArrowheads="1"/>
          </p:cNvSpPr>
          <p:nvPr/>
        </p:nvSpPr>
        <p:spPr bwMode="auto">
          <a:xfrm>
            <a:off x="8215314"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548" name="Rectangle 2555">
            <a:extLst>
              <a:ext uri="{FF2B5EF4-FFF2-40B4-BE49-F238E27FC236}">
                <a16:creationId xmlns:a16="http://schemas.microsoft.com/office/drawing/2014/main" id="{8BEA5DAB-79B4-98A4-040B-EBC65BD5069F}"/>
              </a:ext>
            </a:extLst>
          </p:cNvPr>
          <p:cNvSpPr>
            <a:spLocks noChangeArrowheads="1"/>
          </p:cNvSpPr>
          <p:nvPr/>
        </p:nvSpPr>
        <p:spPr bwMode="auto">
          <a:xfrm>
            <a:off x="8245477" y="34845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549" name="Rectangle 2556">
            <a:extLst>
              <a:ext uri="{FF2B5EF4-FFF2-40B4-BE49-F238E27FC236}">
                <a16:creationId xmlns:a16="http://schemas.microsoft.com/office/drawing/2014/main" id="{D5018B6A-A82B-5A1E-E1E0-F3F609BAE77A}"/>
              </a:ext>
            </a:extLst>
          </p:cNvPr>
          <p:cNvSpPr>
            <a:spLocks noChangeArrowheads="1"/>
          </p:cNvSpPr>
          <p:nvPr/>
        </p:nvSpPr>
        <p:spPr bwMode="auto">
          <a:xfrm>
            <a:off x="8297864" y="34845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550" name="Rectangle 2557">
            <a:extLst>
              <a:ext uri="{FF2B5EF4-FFF2-40B4-BE49-F238E27FC236}">
                <a16:creationId xmlns:a16="http://schemas.microsoft.com/office/drawing/2014/main" id="{43E02C1D-6F15-3570-9F49-4978801E52E3}"/>
              </a:ext>
            </a:extLst>
          </p:cNvPr>
          <p:cNvSpPr>
            <a:spLocks noChangeArrowheads="1"/>
          </p:cNvSpPr>
          <p:nvPr/>
        </p:nvSpPr>
        <p:spPr bwMode="auto">
          <a:xfrm>
            <a:off x="8351839" y="34845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551" name="Rectangle 2558">
            <a:extLst>
              <a:ext uri="{FF2B5EF4-FFF2-40B4-BE49-F238E27FC236}">
                <a16:creationId xmlns:a16="http://schemas.microsoft.com/office/drawing/2014/main" id="{93FD36CA-EDE3-7863-2669-E9B974DFA36E}"/>
              </a:ext>
            </a:extLst>
          </p:cNvPr>
          <p:cNvSpPr>
            <a:spLocks noChangeArrowheads="1"/>
          </p:cNvSpPr>
          <p:nvPr/>
        </p:nvSpPr>
        <p:spPr bwMode="auto">
          <a:xfrm>
            <a:off x="8404227" y="348456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552" name="Rectangle 2559">
            <a:extLst>
              <a:ext uri="{FF2B5EF4-FFF2-40B4-BE49-F238E27FC236}">
                <a16:creationId xmlns:a16="http://schemas.microsoft.com/office/drawing/2014/main" id="{B013B089-32D2-45C7-858D-D4DF9E462399}"/>
              </a:ext>
            </a:extLst>
          </p:cNvPr>
          <p:cNvSpPr>
            <a:spLocks noChangeArrowheads="1"/>
          </p:cNvSpPr>
          <p:nvPr/>
        </p:nvSpPr>
        <p:spPr bwMode="auto">
          <a:xfrm>
            <a:off x="8428039" y="34845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553" name="Rectangle 2560">
            <a:extLst>
              <a:ext uri="{FF2B5EF4-FFF2-40B4-BE49-F238E27FC236}">
                <a16:creationId xmlns:a16="http://schemas.microsoft.com/office/drawing/2014/main" id="{B2A58F1F-328D-C232-33E7-A78CA6117698}"/>
              </a:ext>
            </a:extLst>
          </p:cNvPr>
          <p:cNvSpPr>
            <a:spLocks noChangeArrowheads="1"/>
          </p:cNvSpPr>
          <p:nvPr/>
        </p:nvSpPr>
        <p:spPr bwMode="auto">
          <a:xfrm>
            <a:off x="8516939" y="34845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554" name="Rectangle 2561">
            <a:extLst>
              <a:ext uri="{FF2B5EF4-FFF2-40B4-BE49-F238E27FC236}">
                <a16:creationId xmlns:a16="http://schemas.microsoft.com/office/drawing/2014/main" id="{AF16C75A-92EA-5575-DA15-7D26ADD9B8C7}"/>
              </a:ext>
            </a:extLst>
          </p:cNvPr>
          <p:cNvSpPr>
            <a:spLocks noChangeArrowheads="1"/>
          </p:cNvSpPr>
          <p:nvPr/>
        </p:nvSpPr>
        <p:spPr bwMode="auto">
          <a:xfrm>
            <a:off x="8605839"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555" name="Rectangle 2562">
            <a:extLst>
              <a:ext uri="{FF2B5EF4-FFF2-40B4-BE49-F238E27FC236}">
                <a16:creationId xmlns:a16="http://schemas.microsoft.com/office/drawing/2014/main" id="{DD42ED46-D50F-FEEA-86CB-465CA9227AF8}"/>
              </a:ext>
            </a:extLst>
          </p:cNvPr>
          <p:cNvSpPr>
            <a:spLocks noChangeArrowheads="1"/>
          </p:cNvSpPr>
          <p:nvPr/>
        </p:nvSpPr>
        <p:spPr bwMode="auto">
          <a:xfrm>
            <a:off x="8636002" y="3484563"/>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556" name="Rectangle 2563">
            <a:extLst>
              <a:ext uri="{FF2B5EF4-FFF2-40B4-BE49-F238E27FC236}">
                <a16:creationId xmlns:a16="http://schemas.microsoft.com/office/drawing/2014/main" id="{314A38F2-0CC9-4B1A-318C-8C2DD3E4315C}"/>
              </a:ext>
            </a:extLst>
          </p:cNvPr>
          <p:cNvSpPr>
            <a:spLocks noChangeArrowheads="1"/>
          </p:cNvSpPr>
          <p:nvPr/>
        </p:nvSpPr>
        <p:spPr bwMode="auto">
          <a:xfrm>
            <a:off x="8805864" y="3484563"/>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557" name="Rectangle 2564">
            <a:extLst>
              <a:ext uri="{FF2B5EF4-FFF2-40B4-BE49-F238E27FC236}">
                <a16:creationId xmlns:a16="http://schemas.microsoft.com/office/drawing/2014/main" id="{75C4BDE9-A572-AA54-35D1-520B2E7C275F}"/>
              </a:ext>
            </a:extLst>
          </p:cNvPr>
          <p:cNvSpPr>
            <a:spLocks noChangeArrowheads="1"/>
          </p:cNvSpPr>
          <p:nvPr/>
        </p:nvSpPr>
        <p:spPr bwMode="auto">
          <a:xfrm>
            <a:off x="8859839"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558" name="Rectangle 2565">
            <a:extLst>
              <a:ext uri="{FF2B5EF4-FFF2-40B4-BE49-F238E27FC236}">
                <a16:creationId xmlns:a16="http://schemas.microsoft.com/office/drawing/2014/main" id="{060263D2-EB63-613A-D087-7B41154202AF}"/>
              </a:ext>
            </a:extLst>
          </p:cNvPr>
          <p:cNvSpPr>
            <a:spLocks noChangeArrowheads="1"/>
          </p:cNvSpPr>
          <p:nvPr/>
        </p:nvSpPr>
        <p:spPr bwMode="auto">
          <a:xfrm>
            <a:off x="8890002" y="3484563"/>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559" name="Rectangle 2566">
            <a:extLst>
              <a:ext uri="{FF2B5EF4-FFF2-40B4-BE49-F238E27FC236}">
                <a16:creationId xmlns:a16="http://schemas.microsoft.com/office/drawing/2014/main" id="{B00A3065-42EE-3D3A-721E-A3CFC4010E6E}"/>
              </a:ext>
            </a:extLst>
          </p:cNvPr>
          <p:cNvSpPr>
            <a:spLocks noChangeArrowheads="1"/>
          </p:cNvSpPr>
          <p:nvPr/>
        </p:nvSpPr>
        <p:spPr bwMode="auto">
          <a:xfrm>
            <a:off x="8978902" y="3484563"/>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560" name="Rectangle 2567">
            <a:extLst>
              <a:ext uri="{FF2B5EF4-FFF2-40B4-BE49-F238E27FC236}">
                <a16:creationId xmlns:a16="http://schemas.microsoft.com/office/drawing/2014/main" id="{6EA636B4-8DC5-A1F4-FA4F-B202E64AC586}"/>
              </a:ext>
            </a:extLst>
          </p:cNvPr>
          <p:cNvSpPr>
            <a:spLocks noChangeArrowheads="1"/>
          </p:cNvSpPr>
          <p:nvPr/>
        </p:nvSpPr>
        <p:spPr bwMode="auto">
          <a:xfrm>
            <a:off x="9078914" y="3484563"/>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15,</a:t>
            </a:r>
            <a:endParaRPr kumimoji="0" lang="en-US" altLang="en-US" sz="1800" b="0" i="0" u="none" strike="noStrike" cap="none" normalizeH="0" baseline="0">
              <a:ln>
                <a:noFill/>
              </a:ln>
              <a:effectLst/>
            </a:endParaRPr>
          </a:p>
        </p:txBody>
      </p:sp>
      <p:sp>
        <p:nvSpPr>
          <p:cNvPr id="561" name="Rectangle 2568">
            <a:extLst>
              <a:ext uri="{FF2B5EF4-FFF2-40B4-BE49-F238E27FC236}">
                <a16:creationId xmlns:a16="http://schemas.microsoft.com/office/drawing/2014/main" id="{527303A4-D3FC-11AA-E04D-2D4F93A130D3}"/>
              </a:ext>
            </a:extLst>
          </p:cNvPr>
          <p:cNvSpPr>
            <a:spLocks noChangeArrowheads="1"/>
          </p:cNvSpPr>
          <p:nvPr/>
        </p:nvSpPr>
        <p:spPr bwMode="auto">
          <a:xfrm>
            <a:off x="9226552"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562" name="Rectangle 2569">
            <a:extLst>
              <a:ext uri="{FF2B5EF4-FFF2-40B4-BE49-F238E27FC236}">
                <a16:creationId xmlns:a16="http://schemas.microsoft.com/office/drawing/2014/main" id="{9E8CBDAE-2549-2CC9-B878-5263357522DA}"/>
              </a:ext>
            </a:extLst>
          </p:cNvPr>
          <p:cNvSpPr>
            <a:spLocks noChangeArrowheads="1"/>
          </p:cNvSpPr>
          <p:nvPr/>
        </p:nvSpPr>
        <p:spPr bwMode="auto">
          <a:xfrm>
            <a:off x="9255127" y="34845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563" name="Rectangle 2570">
            <a:extLst>
              <a:ext uri="{FF2B5EF4-FFF2-40B4-BE49-F238E27FC236}">
                <a16:creationId xmlns:a16="http://schemas.microsoft.com/office/drawing/2014/main" id="{79E0469D-3D64-CFFD-5D64-CB8756F76625}"/>
              </a:ext>
            </a:extLst>
          </p:cNvPr>
          <p:cNvSpPr>
            <a:spLocks noChangeArrowheads="1"/>
          </p:cNvSpPr>
          <p:nvPr/>
        </p:nvSpPr>
        <p:spPr bwMode="auto">
          <a:xfrm>
            <a:off x="9285289" y="3484563"/>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hen </a:t>
            </a:r>
            <a:endParaRPr kumimoji="0" lang="en-US" altLang="en-US" sz="1800" b="0" i="0" u="none" strike="noStrike" cap="none" normalizeH="0" baseline="0">
              <a:ln>
                <a:noFill/>
              </a:ln>
              <a:effectLst/>
            </a:endParaRPr>
          </a:p>
        </p:txBody>
      </p:sp>
      <p:sp>
        <p:nvSpPr>
          <p:cNvPr id="564" name="Rectangle 2571">
            <a:extLst>
              <a:ext uri="{FF2B5EF4-FFF2-40B4-BE49-F238E27FC236}">
                <a16:creationId xmlns:a16="http://schemas.microsoft.com/office/drawing/2014/main" id="{28DB88AF-9D64-9F9C-8455-E39BB64E5CFC}"/>
              </a:ext>
            </a:extLst>
          </p:cNvPr>
          <p:cNvSpPr>
            <a:spLocks noChangeArrowheads="1"/>
          </p:cNvSpPr>
          <p:nvPr/>
        </p:nvSpPr>
        <p:spPr bwMode="auto">
          <a:xfrm>
            <a:off x="8307389" y="362743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ev</a:t>
            </a:r>
            <a:endParaRPr kumimoji="0" lang="en-US" altLang="en-US" sz="1800" b="0" i="0" u="none" strike="noStrike" cap="none" normalizeH="0" baseline="0">
              <a:ln>
                <a:noFill/>
              </a:ln>
              <a:effectLst/>
            </a:endParaRPr>
          </a:p>
        </p:txBody>
      </p:sp>
      <p:sp>
        <p:nvSpPr>
          <p:cNvPr id="565" name="Rectangle 2572">
            <a:extLst>
              <a:ext uri="{FF2B5EF4-FFF2-40B4-BE49-F238E27FC236}">
                <a16:creationId xmlns:a16="http://schemas.microsoft.com/office/drawing/2014/main" id="{22620B9C-118A-610E-1C3A-823E99931267}"/>
              </a:ext>
            </a:extLst>
          </p:cNvPr>
          <p:cNvSpPr>
            <a:spLocks noChangeArrowheads="1"/>
          </p:cNvSpPr>
          <p:nvPr/>
        </p:nvSpPr>
        <p:spPr bwMode="auto">
          <a:xfrm>
            <a:off x="8418514" y="3627438"/>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er</a:t>
            </a:r>
            <a:endParaRPr kumimoji="0" lang="en-US" altLang="en-US" sz="1800" b="0" i="0" u="none" strike="noStrike" cap="none" normalizeH="0" baseline="0">
              <a:ln>
                <a:noFill/>
              </a:ln>
              <a:effectLst/>
            </a:endParaRPr>
          </a:p>
        </p:txBody>
      </p:sp>
      <p:sp>
        <p:nvSpPr>
          <p:cNvPr id="566" name="Rectangle 2573">
            <a:extLst>
              <a:ext uri="{FF2B5EF4-FFF2-40B4-BE49-F238E27FC236}">
                <a16:creationId xmlns:a16="http://schemas.microsoft.com/office/drawing/2014/main" id="{AB433624-50CB-B523-E9E3-AF041C6ADED7}"/>
              </a:ext>
            </a:extLst>
          </p:cNvPr>
          <p:cNvSpPr>
            <a:spLocks noChangeArrowheads="1"/>
          </p:cNvSpPr>
          <p:nvPr/>
        </p:nvSpPr>
        <p:spPr bwMode="auto">
          <a:xfrm>
            <a:off x="8513764" y="362743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567" name="Rectangle 2574">
            <a:extLst>
              <a:ext uri="{FF2B5EF4-FFF2-40B4-BE49-F238E27FC236}">
                <a16:creationId xmlns:a16="http://schemas.microsoft.com/office/drawing/2014/main" id="{2E5B3322-964F-7C1D-C317-2185F97EEBE0}"/>
              </a:ext>
            </a:extLst>
          </p:cNvPr>
          <p:cNvSpPr>
            <a:spLocks noChangeArrowheads="1"/>
          </p:cNvSpPr>
          <p:nvPr/>
        </p:nvSpPr>
        <p:spPr bwMode="auto">
          <a:xfrm>
            <a:off x="8567739" y="362743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568" name="Rectangle 2575">
            <a:extLst>
              <a:ext uri="{FF2B5EF4-FFF2-40B4-BE49-F238E27FC236}">
                <a16:creationId xmlns:a16="http://schemas.microsoft.com/office/drawing/2014/main" id="{02E72B47-CD6F-0EB9-99C4-0B6CBACEACAB}"/>
              </a:ext>
            </a:extLst>
          </p:cNvPr>
          <p:cNvSpPr>
            <a:spLocks noChangeArrowheads="1"/>
          </p:cNvSpPr>
          <p:nvPr/>
        </p:nvSpPr>
        <p:spPr bwMode="auto">
          <a:xfrm>
            <a:off x="8597902" y="362743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4 </a:t>
            </a:r>
            <a:endParaRPr kumimoji="0" lang="en-US" altLang="en-US" sz="1800" b="0" i="0" u="none" strike="noStrike" cap="none" normalizeH="0" baseline="0">
              <a:ln>
                <a:noFill/>
              </a:ln>
              <a:effectLst/>
            </a:endParaRPr>
          </a:p>
        </p:txBody>
      </p:sp>
      <p:sp>
        <p:nvSpPr>
          <p:cNvPr id="569" name="Rectangle 2576">
            <a:extLst>
              <a:ext uri="{FF2B5EF4-FFF2-40B4-BE49-F238E27FC236}">
                <a16:creationId xmlns:a16="http://schemas.microsoft.com/office/drawing/2014/main" id="{D358CD9F-FA44-56C1-D8BB-814D40AB1038}"/>
              </a:ext>
            </a:extLst>
          </p:cNvPr>
          <p:cNvSpPr>
            <a:spLocks noChangeArrowheads="1"/>
          </p:cNvSpPr>
          <p:nvPr/>
        </p:nvSpPr>
        <p:spPr bwMode="auto">
          <a:xfrm>
            <a:off x="8685214" y="3627438"/>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570" name="Rectangle 2577">
            <a:extLst>
              <a:ext uri="{FF2B5EF4-FFF2-40B4-BE49-F238E27FC236}">
                <a16:creationId xmlns:a16="http://schemas.microsoft.com/office/drawing/2014/main" id="{0E734142-9AC9-D3CE-B052-DD9E7DDAAA73}"/>
              </a:ext>
            </a:extLst>
          </p:cNvPr>
          <p:cNvSpPr>
            <a:spLocks noChangeArrowheads="1"/>
          </p:cNvSpPr>
          <p:nvPr/>
        </p:nvSpPr>
        <p:spPr bwMode="auto">
          <a:xfrm>
            <a:off x="8934452" y="362743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571" name="Rectangle 2578">
            <a:extLst>
              <a:ext uri="{FF2B5EF4-FFF2-40B4-BE49-F238E27FC236}">
                <a16:creationId xmlns:a16="http://schemas.microsoft.com/office/drawing/2014/main" id="{ABEAA145-5398-7DBD-C725-D797770D83D5}"/>
              </a:ext>
            </a:extLst>
          </p:cNvPr>
          <p:cNvSpPr>
            <a:spLocks noChangeArrowheads="1"/>
          </p:cNvSpPr>
          <p:nvPr/>
        </p:nvSpPr>
        <p:spPr bwMode="auto">
          <a:xfrm>
            <a:off x="7908927" y="2897188"/>
            <a:ext cx="1524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Ar</a:t>
            </a:r>
            <a:endParaRPr kumimoji="0" lang="en-US" altLang="en-US" sz="1800" b="0" i="0" u="none" strike="noStrike" cap="none" normalizeH="0" baseline="0">
              <a:ln>
                <a:noFill/>
              </a:ln>
              <a:effectLst/>
            </a:endParaRPr>
          </a:p>
        </p:txBody>
      </p:sp>
      <p:sp>
        <p:nvSpPr>
          <p:cNvPr id="572" name="Rectangle 2579">
            <a:extLst>
              <a:ext uri="{FF2B5EF4-FFF2-40B4-BE49-F238E27FC236}">
                <a16:creationId xmlns:a16="http://schemas.microsoft.com/office/drawing/2014/main" id="{56B7B27C-D712-751E-575E-3945C6A43359}"/>
              </a:ext>
            </a:extLst>
          </p:cNvPr>
          <p:cNvSpPr>
            <a:spLocks noChangeArrowheads="1"/>
          </p:cNvSpPr>
          <p:nvPr/>
        </p:nvSpPr>
        <p:spPr bwMode="auto">
          <a:xfrm>
            <a:off x="8059739" y="2897188"/>
            <a:ext cx="1222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m</a:t>
            </a:r>
            <a:endParaRPr kumimoji="0" lang="en-US" altLang="en-US" sz="1800" b="0" i="0" u="none" strike="noStrike" cap="none" normalizeH="0" baseline="0">
              <a:ln>
                <a:noFill/>
              </a:ln>
              <a:effectLst/>
            </a:endParaRPr>
          </a:p>
        </p:txBody>
      </p:sp>
      <p:sp>
        <p:nvSpPr>
          <p:cNvPr id="573" name="Rectangle 2580">
            <a:extLst>
              <a:ext uri="{FF2B5EF4-FFF2-40B4-BE49-F238E27FC236}">
                <a16:creationId xmlns:a16="http://schemas.microsoft.com/office/drawing/2014/main" id="{71640F44-91F5-5165-26C9-B06D0E596CB8}"/>
              </a:ext>
            </a:extLst>
          </p:cNvPr>
          <p:cNvSpPr>
            <a:spLocks noChangeArrowheads="1"/>
          </p:cNvSpPr>
          <p:nvPr/>
        </p:nvSpPr>
        <p:spPr bwMode="auto">
          <a:xfrm>
            <a:off x="8181977" y="28971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574" name="Rectangle 2581">
            <a:extLst>
              <a:ext uri="{FF2B5EF4-FFF2-40B4-BE49-F238E27FC236}">
                <a16:creationId xmlns:a16="http://schemas.microsoft.com/office/drawing/2014/main" id="{7E259B4E-EF25-2D6F-28BA-044928925988}"/>
              </a:ext>
            </a:extLst>
          </p:cNvPr>
          <p:cNvSpPr>
            <a:spLocks noChangeArrowheads="1"/>
          </p:cNvSpPr>
          <p:nvPr/>
        </p:nvSpPr>
        <p:spPr bwMode="auto">
          <a:xfrm>
            <a:off x="8220077" y="2897188"/>
            <a:ext cx="9137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300" b="1" dirty="0">
                <a:latin typeface="Arial Narrow Bold" panose="020B0706020202030204" pitchFamily="34" charset="0"/>
              </a:rPr>
              <a:t>E</a:t>
            </a:r>
            <a:endParaRPr kumimoji="0" lang="en-US" altLang="en-US" sz="1800" b="0" i="0" u="none" strike="noStrike" cap="none" normalizeH="0" baseline="0" dirty="0">
              <a:ln>
                <a:noFill/>
              </a:ln>
              <a:effectLst/>
            </a:endParaRPr>
          </a:p>
        </p:txBody>
      </p:sp>
      <p:sp>
        <p:nvSpPr>
          <p:cNvPr id="612" name="Rectangle 2620">
            <a:extLst>
              <a:ext uri="{FF2B5EF4-FFF2-40B4-BE49-F238E27FC236}">
                <a16:creationId xmlns:a16="http://schemas.microsoft.com/office/drawing/2014/main" id="{16E40228-0B34-607C-7383-22076F0D1F05}"/>
              </a:ext>
            </a:extLst>
          </p:cNvPr>
          <p:cNvSpPr>
            <a:spLocks noChangeArrowheads="1"/>
          </p:cNvSpPr>
          <p:nvPr/>
        </p:nvSpPr>
        <p:spPr bwMode="auto">
          <a:xfrm>
            <a:off x="7908926" y="3890963"/>
            <a:ext cx="1524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Ar</a:t>
            </a:r>
            <a:endParaRPr kumimoji="0" lang="en-US" altLang="en-US" sz="1800" b="0" i="0" u="none" strike="noStrike" cap="none" normalizeH="0" baseline="0">
              <a:ln>
                <a:noFill/>
              </a:ln>
              <a:effectLst/>
            </a:endParaRPr>
          </a:p>
        </p:txBody>
      </p:sp>
      <p:sp>
        <p:nvSpPr>
          <p:cNvPr id="613" name="Rectangle 2621">
            <a:extLst>
              <a:ext uri="{FF2B5EF4-FFF2-40B4-BE49-F238E27FC236}">
                <a16:creationId xmlns:a16="http://schemas.microsoft.com/office/drawing/2014/main" id="{A562FDBA-BD7F-4CB5-DD68-1CE856711A63}"/>
              </a:ext>
            </a:extLst>
          </p:cNvPr>
          <p:cNvSpPr>
            <a:spLocks noChangeArrowheads="1"/>
          </p:cNvSpPr>
          <p:nvPr/>
        </p:nvSpPr>
        <p:spPr bwMode="auto">
          <a:xfrm>
            <a:off x="8059739" y="3890963"/>
            <a:ext cx="1222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effectLst/>
                <a:latin typeface="Arial Narrow Bold" panose="020B0706020202030204" pitchFamily="34" charset="0"/>
              </a:rPr>
              <a:t>m</a:t>
            </a:r>
            <a:endParaRPr kumimoji="0" lang="en-US" altLang="en-US" sz="1800" b="0" i="0" u="none" strike="noStrike" cap="none" normalizeH="0" baseline="0" dirty="0">
              <a:ln>
                <a:noFill/>
              </a:ln>
              <a:effectLst/>
            </a:endParaRPr>
          </a:p>
        </p:txBody>
      </p:sp>
      <p:sp>
        <p:nvSpPr>
          <p:cNvPr id="614" name="Rectangle 2622">
            <a:extLst>
              <a:ext uri="{FF2B5EF4-FFF2-40B4-BE49-F238E27FC236}">
                <a16:creationId xmlns:a16="http://schemas.microsoft.com/office/drawing/2014/main" id="{EA1ABC5B-8E3A-B019-C446-4EADD1162E03}"/>
              </a:ext>
            </a:extLst>
          </p:cNvPr>
          <p:cNvSpPr>
            <a:spLocks noChangeArrowheads="1"/>
          </p:cNvSpPr>
          <p:nvPr/>
        </p:nvSpPr>
        <p:spPr bwMode="auto">
          <a:xfrm>
            <a:off x="8181976" y="3890963"/>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 </a:t>
            </a:r>
            <a:endParaRPr kumimoji="0" lang="en-US" altLang="en-US" sz="1800" b="0" i="0" u="none" strike="noStrike" cap="none" normalizeH="0" baseline="0">
              <a:ln>
                <a:noFill/>
              </a:ln>
              <a:effectLst/>
            </a:endParaRPr>
          </a:p>
        </p:txBody>
      </p:sp>
      <p:sp>
        <p:nvSpPr>
          <p:cNvPr id="615" name="Rectangle 2623">
            <a:extLst>
              <a:ext uri="{FF2B5EF4-FFF2-40B4-BE49-F238E27FC236}">
                <a16:creationId xmlns:a16="http://schemas.microsoft.com/office/drawing/2014/main" id="{D8630AC5-49C1-535E-60D4-8A3C5C5E0386}"/>
              </a:ext>
            </a:extLst>
          </p:cNvPr>
          <p:cNvSpPr>
            <a:spLocks noChangeArrowheads="1"/>
          </p:cNvSpPr>
          <p:nvPr/>
        </p:nvSpPr>
        <p:spPr bwMode="auto">
          <a:xfrm>
            <a:off x="8220076" y="3890963"/>
            <a:ext cx="13625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effectLst/>
                <a:latin typeface="Arial Narrow Bold" panose="020B0706020202030204" pitchFamily="34" charset="0"/>
              </a:rPr>
              <a:t>F*</a:t>
            </a:r>
            <a:endParaRPr kumimoji="0" lang="en-US" altLang="en-US" sz="1800" b="0" i="0" u="none" strike="noStrike" cap="none" normalizeH="0" baseline="0" dirty="0">
              <a:ln>
                <a:noFill/>
              </a:ln>
              <a:effectLst/>
            </a:endParaRPr>
          </a:p>
        </p:txBody>
      </p:sp>
      <p:sp>
        <p:nvSpPr>
          <p:cNvPr id="616" name="Freeform 2624">
            <a:extLst>
              <a:ext uri="{FF2B5EF4-FFF2-40B4-BE49-F238E27FC236}">
                <a16:creationId xmlns:a16="http://schemas.microsoft.com/office/drawing/2014/main" id="{35604EEE-60A6-C95E-C87F-E175945C3E34}"/>
              </a:ext>
            </a:extLst>
          </p:cNvPr>
          <p:cNvSpPr>
            <a:spLocks/>
          </p:cNvSpPr>
          <p:nvPr/>
        </p:nvSpPr>
        <p:spPr bwMode="auto">
          <a:xfrm>
            <a:off x="9969501" y="1779588"/>
            <a:ext cx="1512888" cy="296863"/>
          </a:xfrm>
          <a:custGeom>
            <a:avLst/>
            <a:gdLst>
              <a:gd name="T0" fmla="*/ 56 w 1707"/>
              <a:gd name="T1" fmla="*/ 0 h 334"/>
              <a:gd name="T2" fmla="*/ 56 w 1707"/>
              <a:gd name="T3" fmla="*/ 0 h 334"/>
              <a:gd name="T4" fmla="*/ 1651 w 1707"/>
              <a:gd name="T5" fmla="*/ 0 h 334"/>
              <a:gd name="T6" fmla="*/ 1707 w 1707"/>
              <a:gd name="T7" fmla="*/ 56 h 334"/>
              <a:gd name="T8" fmla="*/ 1707 w 1707"/>
              <a:gd name="T9" fmla="*/ 334 h 334"/>
              <a:gd name="T10" fmla="*/ 0 w 1707"/>
              <a:gd name="T11" fmla="*/ 334 h 334"/>
              <a:gd name="T12" fmla="*/ 0 w 1707"/>
              <a:gd name="T13" fmla="*/ 56 h 334"/>
              <a:gd name="T14" fmla="*/ 56 w 1707"/>
              <a:gd name="T15" fmla="*/ 0 h 334"/>
              <a:gd name="T16" fmla="*/ 56 w 1707"/>
              <a:gd name="T17"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34">
                <a:moveTo>
                  <a:pt x="56" y="0"/>
                </a:moveTo>
                <a:lnTo>
                  <a:pt x="56" y="0"/>
                </a:lnTo>
                <a:lnTo>
                  <a:pt x="1651" y="0"/>
                </a:lnTo>
                <a:cubicBezTo>
                  <a:pt x="1682" y="0"/>
                  <a:pt x="1707" y="25"/>
                  <a:pt x="1707" y="56"/>
                </a:cubicBezTo>
                <a:lnTo>
                  <a:pt x="1707" y="334"/>
                </a:lnTo>
                <a:lnTo>
                  <a:pt x="0" y="334"/>
                </a:lnTo>
                <a:lnTo>
                  <a:pt x="0" y="56"/>
                </a:lnTo>
                <a:cubicBezTo>
                  <a:pt x="0" y="25"/>
                  <a:pt x="25" y="0"/>
                  <a:pt x="56" y="0"/>
                </a:cubicBezTo>
                <a:lnTo>
                  <a:pt x="56" y="0"/>
                </a:lnTo>
                <a:close/>
              </a:path>
            </a:pathLst>
          </a:custGeom>
          <a:solidFill>
            <a:schemeClr val="accent1"/>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7" name="Freeform 2625">
            <a:extLst>
              <a:ext uri="{FF2B5EF4-FFF2-40B4-BE49-F238E27FC236}">
                <a16:creationId xmlns:a16="http://schemas.microsoft.com/office/drawing/2014/main" id="{0929CB19-7032-7121-DF74-70DDA4551454}"/>
              </a:ext>
            </a:extLst>
          </p:cNvPr>
          <p:cNvSpPr>
            <a:spLocks/>
          </p:cNvSpPr>
          <p:nvPr/>
        </p:nvSpPr>
        <p:spPr bwMode="auto">
          <a:xfrm>
            <a:off x="9969501" y="1779588"/>
            <a:ext cx="1512888" cy="296863"/>
          </a:xfrm>
          <a:custGeom>
            <a:avLst/>
            <a:gdLst>
              <a:gd name="T0" fmla="*/ 56 w 1707"/>
              <a:gd name="T1" fmla="*/ 0 h 334"/>
              <a:gd name="T2" fmla="*/ 56 w 1707"/>
              <a:gd name="T3" fmla="*/ 0 h 334"/>
              <a:gd name="T4" fmla="*/ 1651 w 1707"/>
              <a:gd name="T5" fmla="*/ 0 h 334"/>
              <a:gd name="T6" fmla="*/ 1707 w 1707"/>
              <a:gd name="T7" fmla="*/ 56 h 334"/>
              <a:gd name="T8" fmla="*/ 1707 w 1707"/>
              <a:gd name="T9" fmla="*/ 334 h 334"/>
              <a:gd name="T10" fmla="*/ 0 w 1707"/>
              <a:gd name="T11" fmla="*/ 334 h 334"/>
              <a:gd name="T12" fmla="*/ 0 w 1707"/>
              <a:gd name="T13" fmla="*/ 56 h 334"/>
              <a:gd name="T14" fmla="*/ 56 w 1707"/>
              <a:gd name="T15" fmla="*/ 0 h 334"/>
              <a:gd name="T16" fmla="*/ 56 w 1707"/>
              <a:gd name="T17"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34">
                <a:moveTo>
                  <a:pt x="56" y="0"/>
                </a:moveTo>
                <a:lnTo>
                  <a:pt x="56" y="0"/>
                </a:lnTo>
                <a:lnTo>
                  <a:pt x="1651" y="0"/>
                </a:lnTo>
                <a:cubicBezTo>
                  <a:pt x="1682" y="0"/>
                  <a:pt x="1707" y="25"/>
                  <a:pt x="1707" y="56"/>
                </a:cubicBezTo>
                <a:lnTo>
                  <a:pt x="1707" y="334"/>
                </a:lnTo>
                <a:lnTo>
                  <a:pt x="0" y="334"/>
                </a:lnTo>
                <a:lnTo>
                  <a:pt x="0" y="56"/>
                </a:lnTo>
                <a:cubicBezTo>
                  <a:pt x="0" y="25"/>
                  <a:pt x="25" y="0"/>
                  <a:pt x="56" y="0"/>
                </a:cubicBezTo>
                <a:lnTo>
                  <a:pt x="56"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18" name="Rectangle 2626">
            <a:extLst>
              <a:ext uri="{FF2B5EF4-FFF2-40B4-BE49-F238E27FC236}">
                <a16:creationId xmlns:a16="http://schemas.microsoft.com/office/drawing/2014/main" id="{4D46FEDB-1CFD-12D0-9916-3D447DB634E0}"/>
              </a:ext>
            </a:extLst>
          </p:cNvPr>
          <p:cNvSpPr>
            <a:spLocks noChangeArrowheads="1"/>
          </p:cNvSpPr>
          <p:nvPr/>
        </p:nvSpPr>
        <p:spPr bwMode="auto">
          <a:xfrm>
            <a:off x="10161589" y="1843088"/>
            <a:ext cx="1365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err="1">
                <a:ln>
                  <a:noFill/>
                </a:ln>
                <a:solidFill>
                  <a:schemeClr val="bg1"/>
                </a:solidFill>
                <a:effectLst/>
                <a:latin typeface="Arial Narrow" panose="020B0606020202030204" pitchFamily="34" charset="0"/>
              </a:rPr>
              <a:t>Pr</a:t>
            </a:r>
            <a:endParaRPr kumimoji="0" lang="en-US" altLang="en-US" sz="1800" b="0" i="0" u="none" strike="noStrike" cap="none" normalizeH="0" baseline="0" dirty="0">
              <a:ln>
                <a:noFill/>
              </a:ln>
              <a:solidFill>
                <a:schemeClr val="bg1"/>
              </a:solidFill>
              <a:effectLst/>
            </a:endParaRPr>
          </a:p>
        </p:txBody>
      </p:sp>
      <p:sp>
        <p:nvSpPr>
          <p:cNvPr id="619" name="Rectangle 2627">
            <a:extLst>
              <a:ext uri="{FF2B5EF4-FFF2-40B4-BE49-F238E27FC236}">
                <a16:creationId xmlns:a16="http://schemas.microsoft.com/office/drawing/2014/main" id="{39E3F815-9501-64AD-6CD4-67F22455385C}"/>
              </a:ext>
            </a:extLst>
          </p:cNvPr>
          <p:cNvSpPr>
            <a:spLocks noChangeArrowheads="1"/>
          </p:cNvSpPr>
          <p:nvPr/>
        </p:nvSpPr>
        <p:spPr bwMode="auto">
          <a:xfrm>
            <a:off x="10298114" y="1843088"/>
            <a:ext cx="301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620" name="Rectangle 2628">
            <a:extLst>
              <a:ext uri="{FF2B5EF4-FFF2-40B4-BE49-F238E27FC236}">
                <a16:creationId xmlns:a16="http://schemas.microsoft.com/office/drawing/2014/main" id="{AA3DBC32-A405-6097-7F15-D3E87C8EB823}"/>
              </a:ext>
            </a:extLst>
          </p:cNvPr>
          <p:cNvSpPr>
            <a:spLocks noChangeArrowheads="1"/>
          </p:cNvSpPr>
          <p:nvPr/>
        </p:nvSpPr>
        <p:spPr bwMode="auto">
          <a:xfrm>
            <a:off x="10328276" y="1843088"/>
            <a:ext cx="114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m</a:t>
            </a:r>
            <a:endParaRPr kumimoji="0" lang="en-US" altLang="en-US" sz="1800" b="0" i="0" u="none" strike="noStrike" cap="none" normalizeH="0" baseline="0">
              <a:ln>
                <a:noFill/>
              </a:ln>
              <a:solidFill>
                <a:schemeClr val="bg1"/>
              </a:solidFill>
              <a:effectLst/>
            </a:endParaRPr>
          </a:p>
        </p:txBody>
      </p:sp>
      <p:sp>
        <p:nvSpPr>
          <p:cNvPr id="621" name="Rectangle 2629">
            <a:extLst>
              <a:ext uri="{FF2B5EF4-FFF2-40B4-BE49-F238E27FC236}">
                <a16:creationId xmlns:a16="http://schemas.microsoft.com/office/drawing/2014/main" id="{7DE1C802-CEB9-C465-65CD-962221D3997B}"/>
              </a:ext>
            </a:extLst>
          </p:cNvPr>
          <p:cNvSpPr>
            <a:spLocks noChangeArrowheads="1"/>
          </p:cNvSpPr>
          <p:nvPr/>
        </p:nvSpPr>
        <p:spPr bwMode="auto">
          <a:xfrm>
            <a:off x="10440989"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622" name="Rectangle 2630">
            <a:extLst>
              <a:ext uri="{FF2B5EF4-FFF2-40B4-BE49-F238E27FC236}">
                <a16:creationId xmlns:a16="http://schemas.microsoft.com/office/drawing/2014/main" id="{3C2E3493-E132-8BB3-DD02-7D01634AD523}"/>
              </a:ext>
            </a:extLst>
          </p:cNvPr>
          <p:cNvSpPr>
            <a:spLocks noChangeArrowheads="1"/>
          </p:cNvSpPr>
          <p:nvPr/>
        </p:nvSpPr>
        <p:spPr bwMode="auto">
          <a:xfrm>
            <a:off x="10517189" y="1843088"/>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623" name="Rectangle 2631">
            <a:extLst>
              <a:ext uri="{FF2B5EF4-FFF2-40B4-BE49-F238E27FC236}">
                <a16:creationId xmlns:a16="http://schemas.microsoft.com/office/drawing/2014/main" id="{BA12A873-48A2-3F69-2E57-F45680F0AAC8}"/>
              </a:ext>
            </a:extLst>
          </p:cNvPr>
          <p:cNvSpPr>
            <a:spLocks noChangeArrowheads="1"/>
          </p:cNvSpPr>
          <p:nvPr/>
        </p:nvSpPr>
        <p:spPr bwMode="auto">
          <a:xfrm>
            <a:off x="10563226" y="18430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y</a:t>
            </a:r>
            <a:endParaRPr kumimoji="0" lang="en-US" altLang="en-US" sz="1800" b="0" i="0" u="none" strike="noStrike" cap="none" normalizeH="0" baseline="0">
              <a:ln>
                <a:noFill/>
              </a:ln>
              <a:solidFill>
                <a:schemeClr val="bg1"/>
              </a:solidFill>
              <a:effectLst/>
            </a:endParaRPr>
          </a:p>
        </p:txBody>
      </p:sp>
      <p:sp>
        <p:nvSpPr>
          <p:cNvPr id="624" name="Rectangle 2632">
            <a:extLst>
              <a:ext uri="{FF2B5EF4-FFF2-40B4-BE49-F238E27FC236}">
                <a16:creationId xmlns:a16="http://schemas.microsoft.com/office/drawing/2014/main" id="{FD50E395-175A-49B4-0C07-5A58EA77CBD4}"/>
              </a:ext>
            </a:extLst>
          </p:cNvPr>
          <p:cNvSpPr>
            <a:spLocks noChangeArrowheads="1"/>
          </p:cNvSpPr>
          <p:nvPr/>
        </p:nvSpPr>
        <p:spPr bwMode="auto">
          <a:xfrm>
            <a:off x="10631489" y="18430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625" name="Rectangle 2633">
            <a:extLst>
              <a:ext uri="{FF2B5EF4-FFF2-40B4-BE49-F238E27FC236}">
                <a16:creationId xmlns:a16="http://schemas.microsoft.com/office/drawing/2014/main" id="{E8B12370-8396-5D29-026F-50DDCE8C68C2}"/>
              </a:ext>
            </a:extLst>
          </p:cNvPr>
          <p:cNvSpPr>
            <a:spLocks noChangeArrowheads="1"/>
          </p:cNvSpPr>
          <p:nvPr/>
        </p:nvSpPr>
        <p:spPr bwMode="auto">
          <a:xfrm>
            <a:off x="10669589" y="1843088"/>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En</a:t>
            </a:r>
            <a:endParaRPr kumimoji="0" lang="en-US" altLang="en-US" sz="1800" b="0" i="0" u="none" strike="noStrike" cap="none" normalizeH="0" baseline="0">
              <a:ln>
                <a:noFill/>
              </a:ln>
              <a:solidFill>
                <a:schemeClr val="bg1"/>
              </a:solidFill>
              <a:effectLst/>
            </a:endParaRPr>
          </a:p>
        </p:txBody>
      </p:sp>
      <p:sp>
        <p:nvSpPr>
          <p:cNvPr id="626" name="Rectangle 2634">
            <a:extLst>
              <a:ext uri="{FF2B5EF4-FFF2-40B4-BE49-F238E27FC236}">
                <a16:creationId xmlns:a16="http://schemas.microsoft.com/office/drawing/2014/main" id="{18EB8FBF-F510-BF24-9D01-65B7B07307F9}"/>
              </a:ext>
            </a:extLst>
          </p:cNvPr>
          <p:cNvSpPr>
            <a:spLocks noChangeArrowheads="1"/>
          </p:cNvSpPr>
          <p:nvPr/>
        </p:nvSpPr>
        <p:spPr bwMode="auto">
          <a:xfrm>
            <a:off x="10834689"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627" name="Rectangle 2635">
            <a:extLst>
              <a:ext uri="{FF2B5EF4-FFF2-40B4-BE49-F238E27FC236}">
                <a16:creationId xmlns:a16="http://schemas.microsoft.com/office/drawing/2014/main" id="{EF32CAC1-043E-329E-0C71-CB94EDA4082E}"/>
              </a:ext>
            </a:extLst>
          </p:cNvPr>
          <p:cNvSpPr>
            <a:spLocks noChangeArrowheads="1"/>
          </p:cNvSpPr>
          <p:nvPr/>
        </p:nvSpPr>
        <p:spPr bwMode="auto">
          <a:xfrm>
            <a:off x="10910889"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p</a:t>
            </a:r>
            <a:endParaRPr kumimoji="0" lang="en-US" altLang="en-US" sz="1800" b="0" i="0" u="none" strike="noStrike" cap="none" normalizeH="0" baseline="0">
              <a:ln>
                <a:noFill/>
              </a:ln>
              <a:solidFill>
                <a:schemeClr val="bg1"/>
              </a:solidFill>
              <a:effectLst/>
            </a:endParaRPr>
          </a:p>
        </p:txBody>
      </p:sp>
      <p:sp>
        <p:nvSpPr>
          <p:cNvPr id="628" name="Rectangle 2636">
            <a:extLst>
              <a:ext uri="{FF2B5EF4-FFF2-40B4-BE49-F238E27FC236}">
                <a16:creationId xmlns:a16="http://schemas.microsoft.com/office/drawing/2014/main" id="{5878A341-78D3-B0E4-4F02-6E812AD41A95}"/>
              </a:ext>
            </a:extLst>
          </p:cNvPr>
          <p:cNvSpPr>
            <a:spLocks noChangeArrowheads="1"/>
          </p:cNvSpPr>
          <p:nvPr/>
        </p:nvSpPr>
        <p:spPr bwMode="auto">
          <a:xfrm>
            <a:off x="10985501"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o</a:t>
            </a:r>
            <a:endParaRPr kumimoji="0" lang="en-US" altLang="en-US" sz="1800" b="0" i="0" u="none" strike="noStrike" cap="none" normalizeH="0" baseline="0">
              <a:ln>
                <a:noFill/>
              </a:ln>
              <a:solidFill>
                <a:schemeClr val="bg1"/>
              </a:solidFill>
              <a:effectLst/>
            </a:endParaRPr>
          </a:p>
        </p:txBody>
      </p:sp>
      <p:sp>
        <p:nvSpPr>
          <p:cNvPr id="629" name="Rectangle 2637">
            <a:extLst>
              <a:ext uri="{FF2B5EF4-FFF2-40B4-BE49-F238E27FC236}">
                <a16:creationId xmlns:a16="http://schemas.microsoft.com/office/drawing/2014/main" id="{9810AC15-CB89-9C22-C553-16A35E3FB288}"/>
              </a:ext>
            </a:extLst>
          </p:cNvPr>
          <p:cNvSpPr>
            <a:spLocks noChangeArrowheads="1"/>
          </p:cNvSpPr>
          <p:nvPr/>
        </p:nvSpPr>
        <p:spPr bwMode="auto">
          <a:xfrm>
            <a:off x="11060114" y="1843088"/>
            <a:ext cx="301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630" name="Rectangle 2638">
            <a:extLst>
              <a:ext uri="{FF2B5EF4-FFF2-40B4-BE49-F238E27FC236}">
                <a16:creationId xmlns:a16="http://schemas.microsoft.com/office/drawing/2014/main" id="{AEBC0D6D-52CA-5E1B-0082-A1A92ED520AE}"/>
              </a:ext>
            </a:extLst>
          </p:cNvPr>
          <p:cNvSpPr>
            <a:spLocks noChangeArrowheads="1"/>
          </p:cNvSpPr>
          <p:nvPr/>
        </p:nvSpPr>
        <p:spPr bwMode="auto">
          <a:xfrm>
            <a:off x="11090276" y="18430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631" name="Rectangle 2639">
            <a:extLst>
              <a:ext uri="{FF2B5EF4-FFF2-40B4-BE49-F238E27FC236}">
                <a16:creationId xmlns:a16="http://schemas.microsoft.com/office/drawing/2014/main" id="{0750A7EA-0A29-ACAF-B1F1-3121DE549FE7}"/>
              </a:ext>
            </a:extLst>
          </p:cNvPr>
          <p:cNvSpPr>
            <a:spLocks noChangeArrowheads="1"/>
          </p:cNvSpPr>
          <p:nvPr/>
        </p:nvSpPr>
        <p:spPr bwMode="auto">
          <a:xfrm>
            <a:off x="11164889" y="18430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solidFill>
                  <a:schemeClr val="bg1"/>
                </a:solidFill>
                <a:effectLst/>
                <a:latin typeface="Arial Narrow" panose="020B0606020202030204" pitchFamily="34" charset="0"/>
              </a:rPr>
              <a:t>t</a:t>
            </a:r>
            <a:endParaRPr kumimoji="0" lang="en-US" altLang="en-US" sz="1800" b="0" i="0" u="none" strike="noStrike" cap="none" normalizeH="0" baseline="0" dirty="0">
              <a:ln>
                <a:noFill/>
              </a:ln>
              <a:solidFill>
                <a:schemeClr val="bg1"/>
              </a:solidFill>
              <a:effectLst/>
            </a:endParaRPr>
          </a:p>
        </p:txBody>
      </p:sp>
      <p:sp>
        <p:nvSpPr>
          <p:cNvPr id="632" name="Rectangle 2640">
            <a:extLst>
              <a:ext uri="{FF2B5EF4-FFF2-40B4-BE49-F238E27FC236}">
                <a16:creationId xmlns:a16="http://schemas.microsoft.com/office/drawing/2014/main" id="{0CD8756B-6407-623B-6259-0E1925A7BC0D}"/>
              </a:ext>
            </a:extLst>
          </p:cNvPr>
          <p:cNvSpPr>
            <a:spLocks noChangeArrowheads="1"/>
          </p:cNvSpPr>
          <p:nvPr/>
        </p:nvSpPr>
        <p:spPr bwMode="auto">
          <a:xfrm>
            <a:off x="11204576" y="18430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673" name="Freeform 2682">
            <a:extLst>
              <a:ext uri="{FF2B5EF4-FFF2-40B4-BE49-F238E27FC236}">
                <a16:creationId xmlns:a16="http://schemas.microsoft.com/office/drawing/2014/main" id="{D2F47594-1C9E-DF52-9F2C-F2BF564390C6}"/>
              </a:ext>
            </a:extLst>
          </p:cNvPr>
          <p:cNvSpPr>
            <a:spLocks/>
          </p:cNvSpPr>
          <p:nvPr/>
        </p:nvSpPr>
        <p:spPr bwMode="auto">
          <a:xfrm>
            <a:off x="9607551" y="1716088"/>
            <a:ext cx="296863" cy="2708275"/>
          </a:xfrm>
          <a:custGeom>
            <a:avLst/>
            <a:gdLst>
              <a:gd name="T0" fmla="*/ 0 w 334"/>
              <a:gd name="T1" fmla="*/ 3053 h 3053"/>
              <a:gd name="T2" fmla="*/ 0 w 334"/>
              <a:gd name="T3" fmla="*/ 3053 h 3053"/>
              <a:gd name="T4" fmla="*/ 167 w 334"/>
              <a:gd name="T5" fmla="*/ 2927 h 3053"/>
              <a:gd name="T6" fmla="*/ 167 w 334"/>
              <a:gd name="T7" fmla="*/ 1709 h 3053"/>
              <a:gd name="T8" fmla="*/ 334 w 334"/>
              <a:gd name="T9" fmla="*/ 1582 h 3053"/>
              <a:gd name="T10" fmla="*/ 167 w 334"/>
              <a:gd name="T11" fmla="*/ 1456 h 3053"/>
              <a:gd name="T12" fmla="*/ 167 w 334"/>
              <a:gd name="T13" fmla="*/ 126 h 3053"/>
              <a:gd name="T14" fmla="*/ 0 w 334"/>
              <a:gd name="T15" fmla="*/ 0 h 30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4" h="3053">
                <a:moveTo>
                  <a:pt x="0" y="3053"/>
                </a:moveTo>
                <a:lnTo>
                  <a:pt x="0" y="3053"/>
                </a:lnTo>
                <a:cubicBezTo>
                  <a:pt x="93" y="3053"/>
                  <a:pt x="167" y="2997"/>
                  <a:pt x="167" y="2927"/>
                </a:cubicBezTo>
                <a:lnTo>
                  <a:pt x="167" y="1709"/>
                </a:lnTo>
                <a:cubicBezTo>
                  <a:pt x="167" y="1639"/>
                  <a:pt x="242" y="1582"/>
                  <a:pt x="334" y="1582"/>
                </a:cubicBezTo>
                <a:cubicBezTo>
                  <a:pt x="242" y="1582"/>
                  <a:pt x="167" y="1526"/>
                  <a:pt x="167" y="1456"/>
                </a:cubicBezTo>
                <a:lnTo>
                  <a:pt x="167" y="126"/>
                </a:lnTo>
                <a:cubicBezTo>
                  <a:pt x="167" y="56"/>
                  <a:pt x="93" y="0"/>
                  <a:pt x="0" y="0"/>
                </a:cubicBezTo>
              </a:path>
            </a:pathLst>
          </a:custGeom>
          <a:noFill/>
          <a:ln w="26988"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4" name="Freeform 2683">
            <a:extLst>
              <a:ext uri="{FF2B5EF4-FFF2-40B4-BE49-F238E27FC236}">
                <a16:creationId xmlns:a16="http://schemas.microsoft.com/office/drawing/2014/main" id="{3A12A714-B8F2-7ABF-69FF-23E7D1103FAF}"/>
              </a:ext>
            </a:extLst>
          </p:cNvPr>
          <p:cNvSpPr>
            <a:spLocks/>
          </p:cNvSpPr>
          <p:nvPr/>
        </p:nvSpPr>
        <p:spPr bwMode="auto">
          <a:xfrm>
            <a:off x="9969501" y="2063751"/>
            <a:ext cx="1512888" cy="911225"/>
          </a:xfrm>
          <a:custGeom>
            <a:avLst/>
            <a:gdLst>
              <a:gd name="T0" fmla="*/ 0 w 1707"/>
              <a:gd name="T1" fmla="*/ 0 h 1027"/>
              <a:gd name="T2" fmla="*/ 0 w 1707"/>
              <a:gd name="T3" fmla="*/ 0 h 1027"/>
              <a:gd name="T4" fmla="*/ 1707 w 1707"/>
              <a:gd name="T5" fmla="*/ 0 h 1027"/>
              <a:gd name="T6" fmla="*/ 1707 w 1707"/>
              <a:gd name="T7" fmla="*/ 1027 h 1027"/>
              <a:gd name="T8" fmla="*/ 0 w 1707"/>
              <a:gd name="T9" fmla="*/ 1027 h 1027"/>
              <a:gd name="T10" fmla="*/ 0 w 1707"/>
              <a:gd name="T11" fmla="*/ 0 h 1027"/>
            </a:gdLst>
            <a:ahLst/>
            <a:cxnLst>
              <a:cxn ang="0">
                <a:pos x="T0" y="T1"/>
              </a:cxn>
              <a:cxn ang="0">
                <a:pos x="T2" y="T3"/>
              </a:cxn>
              <a:cxn ang="0">
                <a:pos x="T4" y="T5"/>
              </a:cxn>
              <a:cxn ang="0">
                <a:pos x="T6" y="T7"/>
              </a:cxn>
              <a:cxn ang="0">
                <a:pos x="T8" y="T9"/>
              </a:cxn>
              <a:cxn ang="0">
                <a:pos x="T10" y="T11"/>
              </a:cxn>
            </a:cxnLst>
            <a:rect l="0" t="0" r="r" b="b"/>
            <a:pathLst>
              <a:path w="1707" h="1027">
                <a:moveTo>
                  <a:pt x="0" y="0"/>
                </a:moveTo>
                <a:lnTo>
                  <a:pt x="0" y="0"/>
                </a:lnTo>
                <a:lnTo>
                  <a:pt x="1707" y="0"/>
                </a:lnTo>
                <a:lnTo>
                  <a:pt x="1707" y="1027"/>
                </a:lnTo>
                <a:lnTo>
                  <a:pt x="0" y="1027"/>
                </a:lnTo>
                <a:lnTo>
                  <a:pt x="0"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0" name="Rectangle 2689">
            <a:extLst>
              <a:ext uri="{FF2B5EF4-FFF2-40B4-BE49-F238E27FC236}">
                <a16:creationId xmlns:a16="http://schemas.microsoft.com/office/drawing/2014/main" id="{FE426EA5-26A7-3C66-6FEC-C8E15034BDAB}"/>
              </a:ext>
            </a:extLst>
          </p:cNvPr>
          <p:cNvSpPr>
            <a:spLocks noChangeArrowheads="1"/>
          </p:cNvSpPr>
          <p:nvPr/>
        </p:nvSpPr>
        <p:spPr bwMode="auto">
          <a:xfrm>
            <a:off x="10225087" y="2320896"/>
            <a:ext cx="10136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effectLst/>
                <a:latin typeface="Arial Narrow" panose="020B0606020202030204" pitchFamily="34" charset="0"/>
              </a:rPr>
              <a:t>PFS (BICR)</a:t>
            </a:r>
          </a:p>
          <a:p>
            <a:pPr marL="0" marR="0" lvl="0" indent="0" algn="ctr" defTabSz="914400" rtl="0" eaLnBrk="0" fontAlgn="base" latinLnBrk="0" hangingPunct="0">
              <a:lnSpc>
                <a:spcPct val="100000"/>
              </a:lnSpc>
              <a:spcBef>
                <a:spcPct val="0"/>
              </a:spcBef>
              <a:spcAft>
                <a:spcPct val="0"/>
              </a:spcAft>
              <a:buClrTx/>
              <a:buSzTx/>
              <a:buFontTx/>
              <a:buNone/>
              <a:tabLst/>
            </a:pPr>
            <a:r>
              <a:rPr lang="en-US" altLang="en-US" sz="1300" dirty="0">
                <a:latin typeface="Arial Narrow" panose="020B0606020202030204" pitchFamily="34" charset="0"/>
              </a:rPr>
              <a:t>Arm D vs. Arm E</a:t>
            </a:r>
            <a:endParaRPr kumimoji="0" lang="en-US" altLang="en-US" sz="1800" b="0" i="0" u="none" strike="noStrike" cap="none" normalizeH="0" baseline="0" dirty="0">
              <a:ln>
                <a:noFill/>
              </a:ln>
              <a:effectLst/>
            </a:endParaRPr>
          </a:p>
        </p:txBody>
      </p:sp>
      <p:sp>
        <p:nvSpPr>
          <p:cNvPr id="704" name="Freeform 2713">
            <a:extLst>
              <a:ext uri="{FF2B5EF4-FFF2-40B4-BE49-F238E27FC236}">
                <a16:creationId xmlns:a16="http://schemas.microsoft.com/office/drawing/2014/main" id="{BA129914-1F8A-BCB6-2254-B937CABBEDD9}"/>
              </a:ext>
            </a:extLst>
          </p:cNvPr>
          <p:cNvSpPr>
            <a:spLocks/>
          </p:cNvSpPr>
          <p:nvPr/>
        </p:nvSpPr>
        <p:spPr bwMode="auto">
          <a:xfrm>
            <a:off x="5597526" y="2790825"/>
            <a:ext cx="638175" cy="638175"/>
          </a:xfrm>
          <a:custGeom>
            <a:avLst/>
            <a:gdLst>
              <a:gd name="T0" fmla="*/ 0 w 720"/>
              <a:gd name="T1" fmla="*/ 360 h 720"/>
              <a:gd name="T2" fmla="*/ 0 w 720"/>
              <a:gd name="T3" fmla="*/ 360 h 720"/>
              <a:gd name="T4" fmla="*/ 360 w 720"/>
              <a:gd name="T5" fmla="*/ 0 h 720"/>
              <a:gd name="T6" fmla="*/ 720 w 720"/>
              <a:gd name="T7" fmla="*/ 360 h 720"/>
              <a:gd name="T8" fmla="*/ 360 w 720"/>
              <a:gd name="T9" fmla="*/ 720 h 720"/>
              <a:gd name="T10" fmla="*/ 0 w 720"/>
              <a:gd name="T11" fmla="*/ 360 h 720"/>
              <a:gd name="T12" fmla="*/ 0 w 720"/>
              <a:gd name="T13" fmla="*/ 360 h 720"/>
            </a:gdLst>
            <a:ahLst/>
            <a:cxnLst>
              <a:cxn ang="0">
                <a:pos x="T0" y="T1"/>
              </a:cxn>
              <a:cxn ang="0">
                <a:pos x="T2" y="T3"/>
              </a:cxn>
              <a:cxn ang="0">
                <a:pos x="T4" y="T5"/>
              </a:cxn>
              <a:cxn ang="0">
                <a:pos x="T6" y="T7"/>
              </a:cxn>
              <a:cxn ang="0">
                <a:pos x="T8" y="T9"/>
              </a:cxn>
              <a:cxn ang="0">
                <a:pos x="T10" y="T11"/>
              </a:cxn>
              <a:cxn ang="0">
                <a:pos x="T12" y="T13"/>
              </a:cxn>
            </a:cxnLst>
            <a:rect l="0" t="0" r="r" b="b"/>
            <a:pathLst>
              <a:path w="720" h="720">
                <a:moveTo>
                  <a:pt x="0" y="360"/>
                </a:moveTo>
                <a:lnTo>
                  <a:pt x="0" y="360"/>
                </a:lnTo>
                <a:cubicBezTo>
                  <a:pt x="0" y="161"/>
                  <a:pt x="161" y="0"/>
                  <a:pt x="360" y="0"/>
                </a:cubicBezTo>
                <a:cubicBezTo>
                  <a:pt x="559" y="0"/>
                  <a:pt x="720" y="161"/>
                  <a:pt x="720" y="360"/>
                </a:cubicBezTo>
                <a:cubicBezTo>
                  <a:pt x="720" y="558"/>
                  <a:pt x="559" y="720"/>
                  <a:pt x="360" y="720"/>
                </a:cubicBezTo>
                <a:cubicBezTo>
                  <a:pt x="161" y="720"/>
                  <a:pt x="0" y="558"/>
                  <a:pt x="0" y="360"/>
                </a:cubicBezTo>
                <a:lnTo>
                  <a:pt x="0" y="360"/>
                </a:lnTo>
                <a:close/>
              </a:path>
            </a:pathLst>
          </a:custGeom>
          <a:noFill/>
          <a:ln w="9525"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5" name="Rectangle 2714">
            <a:extLst>
              <a:ext uri="{FF2B5EF4-FFF2-40B4-BE49-F238E27FC236}">
                <a16:creationId xmlns:a16="http://schemas.microsoft.com/office/drawing/2014/main" id="{72F552A2-BBD3-B8B3-E3D5-AD205C2F0F0C}"/>
              </a:ext>
            </a:extLst>
          </p:cNvPr>
          <p:cNvSpPr>
            <a:spLocks noChangeArrowheads="1"/>
          </p:cNvSpPr>
          <p:nvPr/>
        </p:nvSpPr>
        <p:spPr bwMode="auto">
          <a:xfrm>
            <a:off x="5726113" y="2944473"/>
            <a:ext cx="1158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R </a:t>
            </a:r>
            <a:endParaRPr kumimoji="0" lang="en-US" altLang="en-US" sz="1800" b="0" i="0" u="none" strike="noStrike" cap="none" normalizeH="0" baseline="0">
              <a:ln>
                <a:noFill/>
              </a:ln>
              <a:solidFill>
                <a:schemeClr val="bg1"/>
              </a:solidFill>
              <a:effectLst/>
            </a:endParaRPr>
          </a:p>
        </p:txBody>
      </p:sp>
      <p:sp>
        <p:nvSpPr>
          <p:cNvPr id="706" name="Rectangle 2715">
            <a:extLst>
              <a:ext uri="{FF2B5EF4-FFF2-40B4-BE49-F238E27FC236}">
                <a16:creationId xmlns:a16="http://schemas.microsoft.com/office/drawing/2014/main" id="{89DB1D72-3086-B4F4-8057-5222280EF5E6}"/>
              </a:ext>
            </a:extLst>
          </p:cNvPr>
          <p:cNvSpPr>
            <a:spLocks noChangeArrowheads="1"/>
          </p:cNvSpPr>
          <p:nvPr/>
        </p:nvSpPr>
        <p:spPr bwMode="auto">
          <a:xfrm>
            <a:off x="5842001" y="2944473"/>
            <a:ext cx="968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bg1"/>
                </a:solidFill>
                <a:effectLst/>
                <a:latin typeface="Arial Narrow" panose="020B0606020202030204" pitchFamily="34" charset="0"/>
              </a:rPr>
              <a:t>3:</a:t>
            </a:r>
            <a:endParaRPr kumimoji="0" lang="en-US" altLang="en-US" sz="1800" b="0" i="0" u="none" strike="noStrike" cap="none" normalizeH="0" baseline="0" dirty="0">
              <a:ln>
                <a:noFill/>
              </a:ln>
              <a:solidFill>
                <a:schemeClr val="bg1"/>
              </a:solidFill>
              <a:effectLst/>
            </a:endParaRPr>
          </a:p>
        </p:txBody>
      </p:sp>
      <p:sp>
        <p:nvSpPr>
          <p:cNvPr id="707" name="Rectangle 2716">
            <a:extLst>
              <a:ext uri="{FF2B5EF4-FFF2-40B4-BE49-F238E27FC236}">
                <a16:creationId xmlns:a16="http://schemas.microsoft.com/office/drawing/2014/main" id="{B70F8C3A-E3F8-74C4-8976-0A1DECEF6A23}"/>
              </a:ext>
            </a:extLst>
          </p:cNvPr>
          <p:cNvSpPr>
            <a:spLocks noChangeArrowheads="1"/>
          </p:cNvSpPr>
          <p:nvPr/>
        </p:nvSpPr>
        <p:spPr bwMode="auto">
          <a:xfrm>
            <a:off x="5940426" y="2944473"/>
            <a:ext cx="9618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bg1"/>
                </a:solidFill>
                <a:effectLst/>
                <a:latin typeface="Arial Narrow" panose="020B0606020202030204" pitchFamily="34" charset="0"/>
              </a:rPr>
              <a:t>3:</a:t>
            </a:r>
            <a:endParaRPr kumimoji="0" lang="en-US" altLang="en-US" sz="1800" b="0" i="0" u="none" strike="noStrike" cap="none" normalizeH="0" baseline="0" dirty="0">
              <a:ln>
                <a:noFill/>
              </a:ln>
              <a:solidFill>
                <a:schemeClr val="bg1"/>
              </a:solidFill>
              <a:effectLst/>
            </a:endParaRPr>
          </a:p>
        </p:txBody>
      </p:sp>
      <p:sp>
        <p:nvSpPr>
          <p:cNvPr id="708" name="Rectangle 2717">
            <a:extLst>
              <a:ext uri="{FF2B5EF4-FFF2-40B4-BE49-F238E27FC236}">
                <a16:creationId xmlns:a16="http://schemas.microsoft.com/office/drawing/2014/main" id="{0FCB2E03-9024-EE32-4EF6-B6F6689755F9}"/>
              </a:ext>
            </a:extLst>
          </p:cNvPr>
          <p:cNvSpPr>
            <a:spLocks noChangeArrowheads="1"/>
          </p:cNvSpPr>
          <p:nvPr/>
        </p:nvSpPr>
        <p:spPr bwMode="auto">
          <a:xfrm>
            <a:off x="6037263" y="294447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bg1"/>
                </a:solidFill>
                <a:effectLst/>
                <a:latin typeface="Arial Narrow" panose="020B0606020202030204" pitchFamily="34" charset="0"/>
              </a:rPr>
              <a:t>1</a:t>
            </a:r>
            <a:endParaRPr kumimoji="0" lang="en-US" altLang="en-US" sz="1800" b="0" i="0" u="none" strike="noStrike" cap="none" normalizeH="0" baseline="0" dirty="0">
              <a:ln>
                <a:noFill/>
              </a:ln>
              <a:solidFill>
                <a:schemeClr val="bg1"/>
              </a:solidFill>
              <a:effectLst/>
            </a:endParaRPr>
          </a:p>
        </p:txBody>
      </p:sp>
      <p:sp>
        <p:nvSpPr>
          <p:cNvPr id="709" name="Freeform 2718">
            <a:extLst>
              <a:ext uri="{FF2B5EF4-FFF2-40B4-BE49-F238E27FC236}">
                <a16:creationId xmlns:a16="http://schemas.microsoft.com/office/drawing/2014/main" id="{F21C8F44-227B-303A-4E22-3CC85BF32B44}"/>
              </a:ext>
            </a:extLst>
          </p:cNvPr>
          <p:cNvSpPr>
            <a:spLocks/>
          </p:cNvSpPr>
          <p:nvPr/>
        </p:nvSpPr>
        <p:spPr bwMode="auto">
          <a:xfrm>
            <a:off x="6275388" y="5035551"/>
            <a:ext cx="307975" cy="958850"/>
          </a:xfrm>
          <a:custGeom>
            <a:avLst/>
            <a:gdLst>
              <a:gd name="T0" fmla="*/ 347 w 347"/>
              <a:gd name="T1" fmla="*/ 1080 h 1080"/>
              <a:gd name="T2" fmla="*/ 347 w 347"/>
              <a:gd name="T3" fmla="*/ 1080 h 1080"/>
              <a:gd name="T4" fmla="*/ 174 w 347"/>
              <a:gd name="T5" fmla="*/ 948 h 1080"/>
              <a:gd name="T6" fmla="*/ 174 w 347"/>
              <a:gd name="T7" fmla="*/ 691 h 1080"/>
              <a:gd name="T8" fmla="*/ 0 w 347"/>
              <a:gd name="T9" fmla="*/ 560 h 1080"/>
              <a:gd name="T10" fmla="*/ 174 w 347"/>
              <a:gd name="T11" fmla="*/ 428 h 1080"/>
              <a:gd name="T12" fmla="*/ 174 w 347"/>
              <a:gd name="T13" fmla="*/ 131 h 1080"/>
              <a:gd name="T14" fmla="*/ 347 w 347"/>
              <a:gd name="T15" fmla="*/ 0 h 10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7" h="1080">
                <a:moveTo>
                  <a:pt x="347" y="1080"/>
                </a:moveTo>
                <a:lnTo>
                  <a:pt x="347" y="1080"/>
                </a:lnTo>
                <a:cubicBezTo>
                  <a:pt x="251" y="1080"/>
                  <a:pt x="174" y="1021"/>
                  <a:pt x="174" y="948"/>
                </a:cubicBezTo>
                <a:lnTo>
                  <a:pt x="174" y="691"/>
                </a:lnTo>
                <a:cubicBezTo>
                  <a:pt x="174" y="618"/>
                  <a:pt x="96" y="560"/>
                  <a:pt x="0" y="560"/>
                </a:cubicBezTo>
                <a:cubicBezTo>
                  <a:pt x="96" y="560"/>
                  <a:pt x="174" y="501"/>
                  <a:pt x="174" y="428"/>
                </a:cubicBezTo>
                <a:lnTo>
                  <a:pt x="174" y="131"/>
                </a:lnTo>
                <a:cubicBezTo>
                  <a:pt x="174" y="59"/>
                  <a:pt x="251" y="0"/>
                  <a:pt x="347" y="0"/>
                </a:cubicBezTo>
              </a:path>
            </a:pathLst>
          </a:custGeom>
          <a:noFill/>
          <a:ln w="26988"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0" name="Freeform 2719">
            <a:extLst>
              <a:ext uri="{FF2B5EF4-FFF2-40B4-BE49-F238E27FC236}">
                <a16:creationId xmlns:a16="http://schemas.microsoft.com/office/drawing/2014/main" id="{5760C07F-9FEC-4B1A-8BBE-C1D477BAE163}"/>
              </a:ext>
            </a:extLst>
          </p:cNvPr>
          <p:cNvSpPr>
            <a:spLocks/>
          </p:cNvSpPr>
          <p:nvPr/>
        </p:nvSpPr>
        <p:spPr bwMode="auto">
          <a:xfrm>
            <a:off x="7249926" y="5064126"/>
            <a:ext cx="2292615" cy="273050"/>
          </a:xfrm>
          <a:custGeom>
            <a:avLst/>
            <a:gdLst>
              <a:gd name="T0" fmla="*/ 0 w 3280"/>
              <a:gd name="T1" fmla="*/ 0 h 307"/>
              <a:gd name="T2" fmla="*/ 0 w 3280"/>
              <a:gd name="T3" fmla="*/ 0 h 307"/>
              <a:gd name="T4" fmla="*/ 3280 w 3280"/>
              <a:gd name="T5" fmla="*/ 0 h 307"/>
              <a:gd name="T6" fmla="*/ 3280 w 3280"/>
              <a:gd name="T7" fmla="*/ 307 h 307"/>
              <a:gd name="T8" fmla="*/ 0 w 3280"/>
              <a:gd name="T9" fmla="*/ 307 h 307"/>
              <a:gd name="T10" fmla="*/ 0 w 3280"/>
              <a:gd name="T11" fmla="*/ 0 h 307"/>
            </a:gdLst>
            <a:ahLst/>
            <a:cxnLst>
              <a:cxn ang="0">
                <a:pos x="T0" y="T1"/>
              </a:cxn>
              <a:cxn ang="0">
                <a:pos x="T2" y="T3"/>
              </a:cxn>
              <a:cxn ang="0">
                <a:pos x="T4" y="T5"/>
              </a:cxn>
              <a:cxn ang="0">
                <a:pos x="T6" y="T7"/>
              </a:cxn>
              <a:cxn ang="0">
                <a:pos x="T8" y="T9"/>
              </a:cxn>
              <a:cxn ang="0">
                <a:pos x="T10" y="T11"/>
              </a:cxn>
            </a:cxnLst>
            <a:rect l="0" t="0" r="r" b="b"/>
            <a:pathLst>
              <a:path w="3280" h="307">
                <a:moveTo>
                  <a:pt x="0" y="0"/>
                </a:moveTo>
                <a:lnTo>
                  <a:pt x="0" y="0"/>
                </a:lnTo>
                <a:lnTo>
                  <a:pt x="3280" y="0"/>
                </a:lnTo>
                <a:lnTo>
                  <a:pt x="3280" y="307"/>
                </a:lnTo>
                <a:lnTo>
                  <a:pt x="0" y="307"/>
                </a:lnTo>
                <a:lnTo>
                  <a:pt x="0" y="0"/>
                </a:lnTo>
                <a:close/>
              </a:path>
            </a:pathLst>
          </a:custGeom>
          <a:solidFill>
            <a:schemeClr val="accent3">
              <a:lumMod val="40000"/>
              <a:lumOff val="6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 name="Rectangle 2720">
            <a:extLst>
              <a:ext uri="{FF2B5EF4-FFF2-40B4-BE49-F238E27FC236}">
                <a16:creationId xmlns:a16="http://schemas.microsoft.com/office/drawing/2014/main" id="{E5C94702-7114-20AB-2279-F945899FDC46}"/>
              </a:ext>
            </a:extLst>
          </p:cNvPr>
          <p:cNvSpPr>
            <a:spLocks noChangeArrowheads="1"/>
          </p:cNvSpPr>
          <p:nvPr/>
        </p:nvSpPr>
        <p:spPr bwMode="auto">
          <a:xfrm>
            <a:off x="7365813" y="5116513"/>
            <a:ext cx="1539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Ge</a:t>
            </a:r>
            <a:endParaRPr kumimoji="0" lang="en-US" altLang="en-US" sz="1800" b="0" i="0" u="none" strike="noStrike" cap="none" normalizeH="0" baseline="0">
              <a:ln>
                <a:noFill/>
              </a:ln>
              <a:effectLst/>
            </a:endParaRPr>
          </a:p>
        </p:txBody>
      </p:sp>
      <p:sp>
        <p:nvSpPr>
          <p:cNvPr id="712" name="Rectangle 2721">
            <a:extLst>
              <a:ext uri="{FF2B5EF4-FFF2-40B4-BE49-F238E27FC236}">
                <a16:creationId xmlns:a16="http://schemas.microsoft.com/office/drawing/2014/main" id="{14A4F69B-10CE-A47F-ED8C-7766325CC762}"/>
              </a:ext>
            </a:extLst>
          </p:cNvPr>
          <p:cNvSpPr>
            <a:spLocks noChangeArrowheads="1"/>
          </p:cNvSpPr>
          <p:nvPr/>
        </p:nvSpPr>
        <p:spPr bwMode="auto">
          <a:xfrm>
            <a:off x="7521388"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713" name="Rectangle 2722">
            <a:extLst>
              <a:ext uri="{FF2B5EF4-FFF2-40B4-BE49-F238E27FC236}">
                <a16:creationId xmlns:a16="http://schemas.microsoft.com/office/drawing/2014/main" id="{C71EA20E-1B63-D524-16A8-EDB35F2D30E2}"/>
              </a:ext>
            </a:extLst>
          </p:cNvPr>
          <p:cNvSpPr>
            <a:spLocks noChangeArrowheads="1"/>
          </p:cNvSpPr>
          <p:nvPr/>
        </p:nvSpPr>
        <p:spPr bwMode="auto">
          <a:xfrm>
            <a:off x="7584888"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714" name="Rectangle 2723">
            <a:extLst>
              <a:ext uri="{FF2B5EF4-FFF2-40B4-BE49-F238E27FC236}">
                <a16:creationId xmlns:a16="http://schemas.microsoft.com/office/drawing/2014/main" id="{5C5508BD-90BC-5F13-D503-5FD758AD3E9C}"/>
              </a:ext>
            </a:extLst>
          </p:cNvPr>
          <p:cNvSpPr>
            <a:spLocks noChangeArrowheads="1"/>
          </p:cNvSpPr>
          <p:nvPr/>
        </p:nvSpPr>
        <p:spPr bwMode="auto">
          <a:xfrm>
            <a:off x="7651563" y="5116513"/>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715" name="Rectangle 2724">
            <a:extLst>
              <a:ext uri="{FF2B5EF4-FFF2-40B4-BE49-F238E27FC236}">
                <a16:creationId xmlns:a16="http://schemas.microsoft.com/office/drawing/2014/main" id="{9D120D22-9C17-5CA8-E8F1-0858F0921C21}"/>
              </a:ext>
            </a:extLst>
          </p:cNvPr>
          <p:cNvSpPr>
            <a:spLocks noChangeArrowheads="1"/>
          </p:cNvSpPr>
          <p:nvPr/>
        </p:nvSpPr>
        <p:spPr bwMode="auto">
          <a:xfrm>
            <a:off x="7683313"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716" name="Rectangle 2725">
            <a:extLst>
              <a:ext uri="{FF2B5EF4-FFF2-40B4-BE49-F238E27FC236}">
                <a16:creationId xmlns:a16="http://schemas.microsoft.com/office/drawing/2014/main" id="{26908CC2-1341-8EDF-046A-9490476EA816}"/>
              </a:ext>
            </a:extLst>
          </p:cNvPr>
          <p:cNvSpPr>
            <a:spLocks noChangeArrowheads="1"/>
          </p:cNvSpPr>
          <p:nvPr/>
        </p:nvSpPr>
        <p:spPr bwMode="auto">
          <a:xfrm>
            <a:off x="7748401" y="511651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717" name="Rectangle 2726">
            <a:extLst>
              <a:ext uri="{FF2B5EF4-FFF2-40B4-BE49-F238E27FC236}">
                <a16:creationId xmlns:a16="http://schemas.microsoft.com/office/drawing/2014/main" id="{8370E290-1AEB-48CE-F858-7021F274F36F}"/>
              </a:ext>
            </a:extLst>
          </p:cNvPr>
          <p:cNvSpPr>
            <a:spLocks noChangeArrowheads="1"/>
          </p:cNvSpPr>
          <p:nvPr/>
        </p:nvSpPr>
        <p:spPr bwMode="auto">
          <a:xfrm>
            <a:off x="7773801" y="511651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718" name="Rectangle 2727">
            <a:extLst>
              <a:ext uri="{FF2B5EF4-FFF2-40B4-BE49-F238E27FC236}">
                <a16:creationId xmlns:a16="http://schemas.microsoft.com/office/drawing/2014/main" id="{8EFD063F-CBF5-EBAF-F97A-661F52031303}"/>
              </a:ext>
            </a:extLst>
          </p:cNvPr>
          <p:cNvSpPr>
            <a:spLocks noChangeArrowheads="1"/>
          </p:cNvSpPr>
          <p:nvPr/>
        </p:nvSpPr>
        <p:spPr bwMode="auto">
          <a:xfrm>
            <a:off x="7799201" y="511651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719" name="Rectangle 2728">
            <a:extLst>
              <a:ext uri="{FF2B5EF4-FFF2-40B4-BE49-F238E27FC236}">
                <a16:creationId xmlns:a16="http://schemas.microsoft.com/office/drawing/2014/main" id="{D1BA70FF-BE85-D1E6-D23B-A381930FCC7E}"/>
              </a:ext>
            </a:extLst>
          </p:cNvPr>
          <p:cNvSpPr>
            <a:spLocks noChangeArrowheads="1"/>
          </p:cNvSpPr>
          <p:nvPr/>
        </p:nvSpPr>
        <p:spPr bwMode="auto">
          <a:xfrm>
            <a:off x="7856351" y="511651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720" name="Rectangle 2729">
            <a:extLst>
              <a:ext uri="{FF2B5EF4-FFF2-40B4-BE49-F238E27FC236}">
                <a16:creationId xmlns:a16="http://schemas.microsoft.com/office/drawing/2014/main" id="{8F7E7C68-8098-C826-BA42-2382BDAB452A}"/>
              </a:ext>
            </a:extLst>
          </p:cNvPr>
          <p:cNvSpPr>
            <a:spLocks noChangeArrowheads="1"/>
          </p:cNvSpPr>
          <p:nvPr/>
        </p:nvSpPr>
        <p:spPr bwMode="auto">
          <a:xfrm>
            <a:off x="7881751"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721" name="Rectangle 2730">
            <a:extLst>
              <a:ext uri="{FF2B5EF4-FFF2-40B4-BE49-F238E27FC236}">
                <a16:creationId xmlns:a16="http://schemas.microsoft.com/office/drawing/2014/main" id="{3F6211F9-7DA1-3AED-85DD-B67CD2FB91E5}"/>
              </a:ext>
            </a:extLst>
          </p:cNvPr>
          <p:cNvSpPr>
            <a:spLocks noChangeArrowheads="1"/>
          </p:cNvSpPr>
          <p:nvPr/>
        </p:nvSpPr>
        <p:spPr bwMode="auto">
          <a:xfrm>
            <a:off x="7945251" y="5114926"/>
            <a:ext cx="41275"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722" name="Rectangle 2731">
            <a:extLst>
              <a:ext uri="{FF2B5EF4-FFF2-40B4-BE49-F238E27FC236}">
                <a16:creationId xmlns:a16="http://schemas.microsoft.com/office/drawing/2014/main" id="{284BC0C9-3624-C1F7-0D8E-A496AE38C753}"/>
              </a:ext>
            </a:extLst>
          </p:cNvPr>
          <p:cNvSpPr>
            <a:spLocks noChangeArrowheads="1"/>
          </p:cNvSpPr>
          <p:nvPr/>
        </p:nvSpPr>
        <p:spPr bwMode="auto">
          <a:xfrm>
            <a:off x="8021451" y="5116513"/>
            <a:ext cx="10001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723" name="Rectangle 2732">
            <a:extLst>
              <a:ext uri="{FF2B5EF4-FFF2-40B4-BE49-F238E27FC236}">
                <a16:creationId xmlns:a16="http://schemas.microsoft.com/office/drawing/2014/main" id="{1D93F672-7DCD-9D81-6EFA-DDDB9821FA11}"/>
              </a:ext>
            </a:extLst>
          </p:cNvPr>
          <p:cNvSpPr>
            <a:spLocks noChangeArrowheads="1"/>
          </p:cNvSpPr>
          <p:nvPr/>
        </p:nvSpPr>
        <p:spPr bwMode="auto">
          <a:xfrm>
            <a:off x="8121463" y="5116513"/>
            <a:ext cx="762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724" name="Rectangle 2733">
            <a:extLst>
              <a:ext uri="{FF2B5EF4-FFF2-40B4-BE49-F238E27FC236}">
                <a16:creationId xmlns:a16="http://schemas.microsoft.com/office/drawing/2014/main" id="{31E14FE7-C554-08C2-E63F-68C18DB2B4A6}"/>
              </a:ext>
            </a:extLst>
          </p:cNvPr>
          <p:cNvSpPr>
            <a:spLocks noChangeArrowheads="1"/>
          </p:cNvSpPr>
          <p:nvPr/>
        </p:nvSpPr>
        <p:spPr bwMode="auto">
          <a:xfrm>
            <a:off x="8200838"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725" name="Rectangle 2734">
            <a:extLst>
              <a:ext uri="{FF2B5EF4-FFF2-40B4-BE49-F238E27FC236}">
                <a16:creationId xmlns:a16="http://schemas.microsoft.com/office/drawing/2014/main" id="{FE6F4CDD-C080-A423-E206-882475D4889B}"/>
              </a:ext>
            </a:extLst>
          </p:cNvPr>
          <p:cNvSpPr>
            <a:spLocks noChangeArrowheads="1"/>
          </p:cNvSpPr>
          <p:nvPr/>
        </p:nvSpPr>
        <p:spPr bwMode="auto">
          <a:xfrm>
            <a:off x="8264338" y="511651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726" name="Rectangle 2735">
            <a:extLst>
              <a:ext uri="{FF2B5EF4-FFF2-40B4-BE49-F238E27FC236}">
                <a16:creationId xmlns:a16="http://schemas.microsoft.com/office/drawing/2014/main" id="{092226E3-174C-E8D4-B328-22C08ED217EF}"/>
              </a:ext>
            </a:extLst>
          </p:cNvPr>
          <p:cNvSpPr>
            <a:spLocks noChangeArrowheads="1"/>
          </p:cNvSpPr>
          <p:nvPr/>
        </p:nvSpPr>
        <p:spPr bwMode="auto">
          <a:xfrm>
            <a:off x="8291326"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727" name="Rectangle 2736">
            <a:extLst>
              <a:ext uri="{FF2B5EF4-FFF2-40B4-BE49-F238E27FC236}">
                <a16:creationId xmlns:a16="http://schemas.microsoft.com/office/drawing/2014/main" id="{E8A21DF7-E490-26D6-71D2-489C1B5DDDFE}"/>
              </a:ext>
            </a:extLst>
          </p:cNvPr>
          <p:cNvSpPr>
            <a:spLocks noChangeArrowheads="1"/>
          </p:cNvSpPr>
          <p:nvPr/>
        </p:nvSpPr>
        <p:spPr bwMode="auto">
          <a:xfrm>
            <a:off x="8354826"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728" name="Rectangle 2737">
            <a:extLst>
              <a:ext uri="{FF2B5EF4-FFF2-40B4-BE49-F238E27FC236}">
                <a16:creationId xmlns:a16="http://schemas.microsoft.com/office/drawing/2014/main" id="{7FFF2AEE-85D8-0529-7FD6-073D2D247823}"/>
              </a:ext>
            </a:extLst>
          </p:cNvPr>
          <p:cNvSpPr>
            <a:spLocks noChangeArrowheads="1"/>
          </p:cNvSpPr>
          <p:nvPr/>
        </p:nvSpPr>
        <p:spPr bwMode="auto">
          <a:xfrm>
            <a:off x="8419913" y="511651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729" name="Rectangle 2738">
            <a:extLst>
              <a:ext uri="{FF2B5EF4-FFF2-40B4-BE49-F238E27FC236}">
                <a16:creationId xmlns:a16="http://schemas.microsoft.com/office/drawing/2014/main" id="{8604BFE6-C3A2-04D7-1B49-50F5D2C35966}"/>
              </a:ext>
            </a:extLst>
          </p:cNvPr>
          <p:cNvSpPr>
            <a:spLocks noChangeArrowheads="1"/>
          </p:cNvSpPr>
          <p:nvPr/>
        </p:nvSpPr>
        <p:spPr bwMode="auto">
          <a:xfrm>
            <a:off x="8477063" y="511651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730" name="Rectangle 2739">
            <a:extLst>
              <a:ext uri="{FF2B5EF4-FFF2-40B4-BE49-F238E27FC236}">
                <a16:creationId xmlns:a16="http://schemas.microsoft.com/office/drawing/2014/main" id="{A42EF438-D9FD-B87C-0B24-B088E3130551}"/>
              </a:ext>
            </a:extLst>
          </p:cNvPr>
          <p:cNvSpPr>
            <a:spLocks noChangeArrowheads="1"/>
          </p:cNvSpPr>
          <p:nvPr/>
        </p:nvSpPr>
        <p:spPr bwMode="auto">
          <a:xfrm>
            <a:off x="8502463" y="511651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731" name="Rectangle 2740">
            <a:extLst>
              <a:ext uri="{FF2B5EF4-FFF2-40B4-BE49-F238E27FC236}">
                <a16:creationId xmlns:a16="http://schemas.microsoft.com/office/drawing/2014/main" id="{04ECB1E9-EC8C-CBF4-9812-B14131B62AFC}"/>
              </a:ext>
            </a:extLst>
          </p:cNvPr>
          <p:cNvSpPr>
            <a:spLocks noChangeArrowheads="1"/>
          </p:cNvSpPr>
          <p:nvPr/>
        </p:nvSpPr>
        <p:spPr bwMode="auto">
          <a:xfrm>
            <a:off x="8559614" y="511651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732" name="Rectangle 2741">
            <a:extLst>
              <a:ext uri="{FF2B5EF4-FFF2-40B4-BE49-F238E27FC236}">
                <a16:creationId xmlns:a16="http://schemas.microsoft.com/office/drawing/2014/main" id="{C8A24F2B-A578-2500-8ABA-B5097F7F3AC0}"/>
              </a:ext>
            </a:extLst>
          </p:cNvPr>
          <p:cNvSpPr>
            <a:spLocks noChangeArrowheads="1"/>
          </p:cNvSpPr>
          <p:nvPr/>
        </p:nvSpPr>
        <p:spPr bwMode="auto">
          <a:xfrm>
            <a:off x="8586601" y="511651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733" name="Rectangle 2742">
            <a:extLst>
              <a:ext uri="{FF2B5EF4-FFF2-40B4-BE49-F238E27FC236}">
                <a16:creationId xmlns:a16="http://schemas.microsoft.com/office/drawing/2014/main" id="{87025C83-D4BE-1EB4-6A2E-03EF5C6CE1BF}"/>
              </a:ext>
            </a:extLst>
          </p:cNvPr>
          <p:cNvSpPr>
            <a:spLocks noChangeArrowheads="1"/>
          </p:cNvSpPr>
          <p:nvPr/>
        </p:nvSpPr>
        <p:spPr bwMode="auto">
          <a:xfrm>
            <a:off x="8610414"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b</a:t>
            </a:r>
            <a:endParaRPr kumimoji="0" lang="en-US" altLang="en-US" sz="1800" b="0" i="0" u="none" strike="noStrike" cap="none" normalizeH="0" baseline="0">
              <a:ln>
                <a:noFill/>
              </a:ln>
              <a:effectLst/>
            </a:endParaRPr>
          </a:p>
        </p:txBody>
      </p:sp>
      <p:sp>
        <p:nvSpPr>
          <p:cNvPr id="734" name="Rectangle 2743">
            <a:extLst>
              <a:ext uri="{FF2B5EF4-FFF2-40B4-BE49-F238E27FC236}">
                <a16:creationId xmlns:a16="http://schemas.microsoft.com/office/drawing/2014/main" id="{D6DFE617-F744-E7CD-0269-FC3CAB37AC25}"/>
              </a:ext>
            </a:extLst>
          </p:cNvPr>
          <p:cNvSpPr>
            <a:spLocks noChangeArrowheads="1"/>
          </p:cNvSpPr>
          <p:nvPr/>
        </p:nvSpPr>
        <p:spPr bwMode="auto">
          <a:xfrm>
            <a:off x="8675501" y="5116513"/>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735" name="Rectangle 2744">
            <a:extLst>
              <a:ext uri="{FF2B5EF4-FFF2-40B4-BE49-F238E27FC236}">
                <a16:creationId xmlns:a16="http://schemas.microsoft.com/office/drawing/2014/main" id="{4A783250-412E-A651-A0AB-8385F6FA4DB1}"/>
              </a:ext>
            </a:extLst>
          </p:cNvPr>
          <p:cNvSpPr>
            <a:spLocks noChangeArrowheads="1"/>
          </p:cNvSpPr>
          <p:nvPr/>
        </p:nvSpPr>
        <p:spPr bwMode="auto">
          <a:xfrm>
            <a:off x="8708839" y="5116513"/>
            <a:ext cx="10001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736" name="Rectangle 2745">
            <a:extLst>
              <a:ext uri="{FF2B5EF4-FFF2-40B4-BE49-F238E27FC236}">
                <a16:creationId xmlns:a16="http://schemas.microsoft.com/office/drawing/2014/main" id="{AA9CD997-9867-4706-FA80-84BF87E07D65}"/>
              </a:ext>
            </a:extLst>
          </p:cNvPr>
          <p:cNvSpPr>
            <a:spLocks noChangeArrowheads="1"/>
          </p:cNvSpPr>
          <p:nvPr/>
        </p:nvSpPr>
        <p:spPr bwMode="auto">
          <a:xfrm>
            <a:off x="8808851" y="5116513"/>
            <a:ext cx="698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737" name="Rectangle 2746">
            <a:extLst>
              <a:ext uri="{FF2B5EF4-FFF2-40B4-BE49-F238E27FC236}">
                <a16:creationId xmlns:a16="http://schemas.microsoft.com/office/drawing/2014/main" id="{D3529FAC-A860-4F57-9840-75A75B4509D8}"/>
              </a:ext>
            </a:extLst>
          </p:cNvPr>
          <p:cNvSpPr>
            <a:spLocks noChangeArrowheads="1"/>
          </p:cNvSpPr>
          <p:nvPr/>
        </p:nvSpPr>
        <p:spPr bwMode="auto">
          <a:xfrm>
            <a:off x="8880289"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u</a:t>
            </a:r>
            <a:endParaRPr kumimoji="0" lang="en-US" altLang="en-US" sz="1800" b="0" i="0" u="none" strike="noStrike" cap="none" normalizeH="0" baseline="0">
              <a:ln>
                <a:noFill/>
              </a:ln>
              <a:effectLst/>
            </a:endParaRPr>
          </a:p>
        </p:txBody>
      </p:sp>
      <p:sp>
        <p:nvSpPr>
          <p:cNvPr id="738" name="Rectangle 2747">
            <a:extLst>
              <a:ext uri="{FF2B5EF4-FFF2-40B4-BE49-F238E27FC236}">
                <a16:creationId xmlns:a16="http://schemas.microsoft.com/office/drawing/2014/main" id="{BDC28AC3-22BD-BB16-429E-2FA2D5F3BD88}"/>
              </a:ext>
            </a:extLst>
          </p:cNvPr>
          <p:cNvSpPr>
            <a:spLocks noChangeArrowheads="1"/>
          </p:cNvSpPr>
          <p:nvPr/>
        </p:nvSpPr>
        <p:spPr bwMode="auto">
          <a:xfrm>
            <a:off x="8945376" y="5116513"/>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739" name="Rectangle 2748">
            <a:extLst>
              <a:ext uri="{FF2B5EF4-FFF2-40B4-BE49-F238E27FC236}">
                <a16:creationId xmlns:a16="http://schemas.microsoft.com/office/drawing/2014/main" id="{CF7BEE02-A803-5714-E548-50C2430B197B}"/>
              </a:ext>
            </a:extLst>
          </p:cNvPr>
          <p:cNvSpPr>
            <a:spLocks noChangeArrowheads="1"/>
          </p:cNvSpPr>
          <p:nvPr/>
        </p:nvSpPr>
        <p:spPr bwMode="auto">
          <a:xfrm>
            <a:off x="8969189" y="511651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v</a:t>
            </a:r>
            <a:endParaRPr kumimoji="0" lang="en-US" altLang="en-US" sz="1800" b="0" i="0" u="none" strike="noStrike" cap="none" normalizeH="0" baseline="0">
              <a:ln>
                <a:noFill/>
              </a:ln>
              <a:effectLst/>
            </a:endParaRPr>
          </a:p>
        </p:txBody>
      </p:sp>
      <p:sp>
        <p:nvSpPr>
          <p:cNvPr id="740" name="Rectangle 2749">
            <a:extLst>
              <a:ext uri="{FF2B5EF4-FFF2-40B4-BE49-F238E27FC236}">
                <a16:creationId xmlns:a16="http://schemas.microsoft.com/office/drawing/2014/main" id="{FB1D132A-51B0-E6C0-2F7E-63F7CE0F6DD3}"/>
              </a:ext>
            </a:extLst>
          </p:cNvPr>
          <p:cNvSpPr>
            <a:spLocks noChangeArrowheads="1"/>
          </p:cNvSpPr>
          <p:nvPr/>
        </p:nvSpPr>
        <p:spPr bwMode="auto">
          <a:xfrm>
            <a:off x="9027926"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741" name="Rectangle 2750">
            <a:extLst>
              <a:ext uri="{FF2B5EF4-FFF2-40B4-BE49-F238E27FC236}">
                <a16:creationId xmlns:a16="http://schemas.microsoft.com/office/drawing/2014/main" id="{36C770DB-6C6E-F409-1374-8B72DA4BE325}"/>
              </a:ext>
            </a:extLst>
          </p:cNvPr>
          <p:cNvSpPr>
            <a:spLocks noChangeArrowheads="1"/>
          </p:cNvSpPr>
          <p:nvPr/>
        </p:nvSpPr>
        <p:spPr bwMode="auto">
          <a:xfrm>
            <a:off x="9091426" y="5116513"/>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742" name="Rectangle 2751">
            <a:extLst>
              <a:ext uri="{FF2B5EF4-FFF2-40B4-BE49-F238E27FC236}">
                <a16:creationId xmlns:a16="http://schemas.microsoft.com/office/drawing/2014/main" id="{9E6E8C78-7CD3-6DDD-CF4D-75391094AD91}"/>
              </a:ext>
            </a:extLst>
          </p:cNvPr>
          <p:cNvSpPr>
            <a:spLocks noChangeArrowheads="1"/>
          </p:cNvSpPr>
          <p:nvPr/>
        </p:nvSpPr>
        <p:spPr bwMode="auto">
          <a:xfrm>
            <a:off x="9150164" y="5116513"/>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743" name="Rectangle 2752">
            <a:extLst>
              <a:ext uri="{FF2B5EF4-FFF2-40B4-BE49-F238E27FC236}">
                <a16:creationId xmlns:a16="http://schemas.microsoft.com/office/drawing/2014/main" id="{AEC8B950-02EE-0D16-EE4D-971F7924C7B9}"/>
              </a:ext>
            </a:extLst>
          </p:cNvPr>
          <p:cNvSpPr>
            <a:spLocks noChangeArrowheads="1"/>
          </p:cNvSpPr>
          <p:nvPr/>
        </p:nvSpPr>
        <p:spPr bwMode="auto">
          <a:xfrm>
            <a:off x="9181914" y="5116513"/>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744" name="Rectangle 2753">
            <a:extLst>
              <a:ext uri="{FF2B5EF4-FFF2-40B4-BE49-F238E27FC236}">
                <a16:creationId xmlns:a16="http://schemas.microsoft.com/office/drawing/2014/main" id="{B3192153-D0C2-B74A-F824-14A70B6D43BA}"/>
              </a:ext>
            </a:extLst>
          </p:cNvPr>
          <p:cNvSpPr>
            <a:spLocks noChangeArrowheads="1"/>
          </p:cNvSpPr>
          <p:nvPr/>
        </p:nvSpPr>
        <p:spPr bwMode="auto">
          <a:xfrm>
            <a:off x="9221601"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745" name="Rectangle 2754">
            <a:extLst>
              <a:ext uri="{FF2B5EF4-FFF2-40B4-BE49-F238E27FC236}">
                <a16:creationId xmlns:a16="http://schemas.microsoft.com/office/drawing/2014/main" id="{723736D8-1BF4-0F80-073F-F51449D33A90}"/>
              </a:ext>
            </a:extLst>
          </p:cNvPr>
          <p:cNvSpPr>
            <a:spLocks noChangeArrowheads="1"/>
          </p:cNvSpPr>
          <p:nvPr/>
        </p:nvSpPr>
        <p:spPr bwMode="auto">
          <a:xfrm>
            <a:off x="9286689" y="5116513"/>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746" name="Rectangle 2755">
            <a:extLst>
              <a:ext uri="{FF2B5EF4-FFF2-40B4-BE49-F238E27FC236}">
                <a16:creationId xmlns:a16="http://schemas.microsoft.com/office/drawing/2014/main" id="{52F720C5-C96F-1702-6F14-AB285DB17E16}"/>
              </a:ext>
            </a:extLst>
          </p:cNvPr>
          <p:cNvSpPr>
            <a:spLocks noChangeArrowheads="1"/>
          </p:cNvSpPr>
          <p:nvPr/>
        </p:nvSpPr>
        <p:spPr bwMode="auto">
          <a:xfrm>
            <a:off x="9350189" y="5116513"/>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747" name="Freeform 2756">
            <a:extLst>
              <a:ext uri="{FF2B5EF4-FFF2-40B4-BE49-F238E27FC236}">
                <a16:creationId xmlns:a16="http://schemas.microsoft.com/office/drawing/2014/main" id="{4A412EAA-F27B-AFAA-3893-CB265E41FE6B}"/>
              </a:ext>
            </a:extLst>
          </p:cNvPr>
          <p:cNvSpPr>
            <a:spLocks/>
          </p:cNvSpPr>
          <p:nvPr/>
        </p:nvSpPr>
        <p:spPr bwMode="auto">
          <a:xfrm>
            <a:off x="7249926" y="5384801"/>
            <a:ext cx="2289211" cy="271463"/>
          </a:xfrm>
          <a:custGeom>
            <a:avLst/>
            <a:gdLst>
              <a:gd name="T0" fmla="*/ 0 w 3293"/>
              <a:gd name="T1" fmla="*/ 0 h 307"/>
              <a:gd name="T2" fmla="*/ 0 w 3293"/>
              <a:gd name="T3" fmla="*/ 0 h 307"/>
              <a:gd name="T4" fmla="*/ 3293 w 3293"/>
              <a:gd name="T5" fmla="*/ 0 h 307"/>
              <a:gd name="T6" fmla="*/ 3293 w 3293"/>
              <a:gd name="T7" fmla="*/ 307 h 307"/>
              <a:gd name="T8" fmla="*/ 0 w 3293"/>
              <a:gd name="T9" fmla="*/ 307 h 307"/>
              <a:gd name="T10" fmla="*/ 0 w 3293"/>
              <a:gd name="T11" fmla="*/ 0 h 307"/>
            </a:gdLst>
            <a:ahLst/>
            <a:cxnLst>
              <a:cxn ang="0">
                <a:pos x="T0" y="T1"/>
              </a:cxn>
              <a:cxn ang="0">
                <a:pos x="T2" y="T3"/>
              </a:cxn>
              <a:cxn ang="0">
                <a:pos x="T4" y="T5"/>
              </a:cxn>
              <a:cxn ang="0">
                <a:pos x="T6" y="T7"/>
              </a:cxn>
              <a:cxn ang="0">
                <a:pos x="T8" y="T9"/>
              </a:cxn>
              <a:cxn ang="0">
                <a:pos x="T10" y="T11"/>
              </a:cxn>
            </a:cxnLst>
            <a:rect l="0" t="0" r="r" b="b"/>
            <a:pathLst>
              <a:path w="3293" h="307">
                <a:moveTo>
                  <a:pt x="0" y="0"/>
                </a:moveTo>
                <a:lnTo>
                  <a:pt x="0" y="0"/>
                </a:lnTo>
                <a:lnTo>
                  <a:pt x="3293" y="0"/>
                </a:lnTo>
                <a:lnTo>
                  <a:pt x="3293" y="307"/>
                </a:lnTo>
                <a:lnTo>
                  <a:pt x="0" y="307"/>
                </a:lnTo>
                <a:lnTo>
                  <a:pt x="0" y="0"/>
                </a:lnTo>
                <a:close/>
              </a:path>
            </a:pathLst>
          </a:custGeom>
          <a:solidFill>
            <a:schemeClr val="accent3">
              <a:lumMod val="60000"/>
              <a:lumOff val="40000"/>
            </a:schemeClr>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 name="Rectangle 2757">
            <a:extLst>
              <a:ext uri="{FF2B5EF4-FFF2-40B4-BE49-F238E27FC236}">
                <a16:creationId xmlns:a16="http://schemas.microsoft.com/office/drawing/2014/main" id="{381F9402-4B11-4163-C887-744A6E55DBF5}"/>
              </a:ext>
            </a:extLst>
          </p:cNvPr>
          <p:cNvSpPr>
            <a:spLocks noChangeArrowheads="1"/>
          </p:cNvSpPr>
          <p:nvPr/>
        </p:nvSpPr>
        <p:spPr bwMode="auto">
          <a:xfrm>
            <a:off x="7367401" y="5435601"/>
            <a:ext cx="1539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Ge</a:t>
            </a:r>
            <a:endParaRPr kumimoji="0" lang="en-US" altLang="en-US" sz="1800" b="0" i="0" u="none" strike="noStrike" cap="none" normalizeH="0" baseline="0">
              <a:ln>
                <a:noFill/>
              </a:ln>
              <a:solidFill>
                <a:schemeClr val="bg1"/>
              </a:solidFill>
              <a:effectLst/>
            </a:endParaRPr>
          </a:p>
        </p:txBody>
      </p:sp>
      <p:sp>
        <p:nvSpPr>
          <p:cNvPr id="749" name="Rectangle 2758">
            <a:extLst>
              <a:ext uri="{FF2B5EF4-FFF2-40B4-BE49-F238E27FC236}">
                <a16:creationId xmlns:a16="http://schemas.microsoft.com/office/drawing/2014/main" id="{B41685D4-AE79-AE11-7AF7-42C8D800DB11}"/>
              </a:ext>
            </a:extLst>
          </p:cNvPr>
          <p:cNvSpPr>
            <a:spLocks noChangeArrowheads="1"/>
          </p:cNvSpPr>
          <p:nvPr/>
        </p:nvSpPr>
        <p:spPr bwMode="auto">
          <a:xfrm>
            <a:off x="7522976" y="54356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750" name="Rectangle 2759">
            <a:extLst>
              <a:ext uri="{FF2B5EF4-FFF2-40B4-BE49-F238E27FC236}">
                <a16:creationId xmlns:a16="http://schemas.microsoft.com/office/drawing/2014/main" id="{C346E940-04EE-32E3-F3D1-2F34E2DDA4C1}"/>
              </a:ext>
            </a:extLst>
          </p:cNvPr>
          <p:cNvSpPr>
            <a:spLocks noChangeArrowheads="1"/>
          </p:cNvSpPr>
          <p:nvPr/>
        </p:nvSpPr>
        <p:spPr bwMode="auto">
          <a:xfrm>
            <a:off x="7588063" y="54356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751" name="Rectangle 2760">
            <a:extLst>
              <a:ext uri="{FF2B5EF4-FFF2-40B4-BE49-F238E27FC236}">
                <a16:creationId xmlns:a16="http://schemas.microsoft.com/office/drawing/2014/main" id="{4F64D5DC-D59F-1E9D-F06C-12E87BB9C576}"/>
              </a:ext>
            </a:extLst>
          </p:cNvPr>
          <p:cNvSpPr>
            <a:spLocks noChangeArrowheads="1"/>
          </p:cNvSpPr>
          <p:nvPr/>
        </p:nvSpPr>
        <p:spPr bwMode="auto">
          <a:xfrm>
            <a:off x="7653151" y="54356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752" name="Rectangle 2761">
            <a:extLst>
              <a:ext uri="{FF2B5EF4-FFF2-40B4-BE49-F238E27FC236}">
                <a16:creationId xmlns:a16="http://schemas.microsoft.com/office/drawing/2014/main" id="{F5E910BF-62B5-0636-74A0-940CE53B4849}"/>
              </a:ext>
            </a:extLst>
          </p:cNvPr>
          <p:cNvSpPr>
            <a:spLocks noChangeArrowheads="1"/>
          </p:cNvSpPr>
          <p:nvPr/>
        </p:nvSpPr>
        <p:spPr bwMode="auto">
          <a:xfrm>
            <a:off x="7684901" y="54356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o</a:t>
            </a:r>
            <a:endParaRPr kumimoji="0" lang="en-US" altLang="en-US" sz="1800" b="0" i="0" u="none" strike="noStrike" cap="none" normalizeH="0" baseline="0">
              <a:ln>
                <a:noFill/>
              </a:ln>
              <a:solidFill>
                <a:schemeClr val="bg1"/>
              </a:solidFill>
              <a:effectLst/>
            </a:endParaRPr>
          </a:p>
        </p:txBody>
      </p:sp>
      <p:sp>
        <p:nvSpPr>
          <p:cNvPr id="753" name="Rectangle 2762">
            <a:extLst>
              <a:ext uri="{FF2B5EF4-FFF2-40B4-BE49-F238E27FC236}">
                <a16:creationId xmlns:a16="http://schemas.microsoft.com/office/drawing/2014/main" id="{640FF404-2E36-2832-FF06-FA293E8FBCC6}"/>
              </a:ext>
            </a:extLst>
          </p:cNvPr>
          <p:cNvSpPr>
            <a:spLocks noChangeArrowheads="1"/>
          </p:cNvSpPr>
          <p:nvPr/>
        </p:nvSpPr>
        <p:spPr bwMode="auto">
          <a:xfrm>
            <a:off x="7751576" y="5435601"/>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754" name="Rectangle 2763">
            <a:extLst>
              <a:ext uri="{FF2B5EF4-FFF2-40B4-BE49-F238E27FC236}">
                <a16:creationId xmlns:a16="http://schemas.microsoft.com/office/drawing/2014/main" id="{41E62226-A573-0CA3-1729-FA70C4E80A6B}"/>
              </a:ext>
            </a:extLst>
          </p:cNvPr>
          <p:cNvSpPr>
            <a:spLocks noChangeArrowheads="1"/>
          </p:cNvSpPr>
          <p:nvPr/>
        </p:nvSpPr>
        <p:spPr bwMode="auto">
          <a:xfrm>
            <a:off x="7775388" y="5435601"/>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755" name="Rectangle 2764">
            <a:extLst>
              <a:ext uri="{FF2B5EF4-FFF2-40B4-BE49-F238E27FC236}">
                <a16:creationId xmlns:a16="http://schemas.microsoft.com/office/drawing/2014/main" id="{752A6C81-9C28-FF0E-3164-C4A2A7F66D12}"/>
              </a:ext>
            </a:extLst>
          </p:cNvPr>
          <p:cNvSpPr>
            <a:spLocks noChangeArrowheads="1"/>
          </p:cNvSpPr>
          <p:nvPr/>
        </p:nvSpPr>
        <p:spPr bwMode="auto">
          <a:xfrm>
            <a:off x="7800788" y="5435601"/>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756" name="Rectangle 2765">
            <a:extLst>
              <a:ext uri="{FF2B5EF4-FFF2-40B4-BE49-F238E27FC236}">
                <a16:creationId xmlns:a16="http://schemas.microsoft.com/office/drawing/2014/main" id="{10DCFAF6-BEE2-EB88-134A-652F5BBF7288}"/>
              </a:ext>
            </a:extLst>
          </p:cNvPr>
          <p:cNvSpPr>
            <a:spLocks noChangeArrowheads="1"/>
          </p:cNvSpPr>
          <p:nvPr/>
        </p:nvSpPr>
        <p:spPr bwMode="auto">
          <a:xfrm>
            <a:off x="7857938" y="5435601"/>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757" name="Rectangle 2766">
            <a:extLst>
              <a:ext uri="{FF2B5EF4-FFF2-40B4-BE49-F238E27FC236}">
                <a16:creationId xmlns:a16="http://schemas.microsoft.com/office/drawing/2014/main" id="{967AF4E2-191D-38B5-53DB-09779CFA9D88}"/>
              </a:ext>
            </a:extLst>
          </p:cNvPr>
          <p:cNvSpPr>
            <a:spLocks noChangeArrowheads="1"/>
          </p:cNvSpPr>
          <p:nvPr/>
        </p:nvSpPr>
        <p:spPr bwMode="auto">
          <a:xfrm>
            <a:off x="7883338" y="54356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b</a:t>
            </a:r>
            <a:endParaRPr kumimoji="0" lang="en-US" altLang="en-US" sz="1800" b="0" i="0" u="none" strike="noStrike" cap="none" normalizeH="0" baseline="0">
              <a:ln>
                <a:noFill/>
              </a:ln>
              <a:solidFill>
                <a:schemeClr val="bg1"/>
              </a:solidFill>
              <a:effectLst/>
            </a:endParaRPr>
          </a:p>
        </p:txBody>
      </p:sp>
      <p:sp>
        <p:nvSpPr>
          <p:cNvPr id="758" name="Rectangle 2767">
            <a:extLst>
              <a:ext uri="{FF2B5EF4-FFF2-40B4-BE49-F238E27FC236}">
                <a16:creationId xmlns:a16="http://schemas.microsoft.com/office/drawing/2014/main" id="{6DE9BEF3-F69D-E351-D874-DEC2EAF09236}"/>
              </a:ext>
            </a:extLst>
          </p:cNvPr>
          <p:cNvSpPr>
            <a:spLocks noChangeArrowheads="1"/>
          </p:cNvSpPr>
          <p:nvPr/>
        </p:nvSpPr>
        <p:spPr bwMode="auto">
          <a:xfrm>
            <a:off x="7948426" y="5434013"/>
            <a:ext cx="41275"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759" name="Rectangle 2768">
            <a:extLst>
              <a:ext uri="{FF2B5EF4-FFF2-40B4-BE49-F238E27FC236}">
                <a16:creationId xmlns:a16="http://schemas.microsoft.com/office/drawing/2014/main" id="{4AFCCEEE-876C-E6CC-C3E4-FB9ED6DA8F4B}"/>
              </a:ext>
            </a:extLst>
          </p:cNvPr>
          <p:cNvSpPr>
            <a:spLocks noChangeArrowheads="1"/>
          </p:cNvSpPr>
          <p:nvPr/>
        </p:nvSpPr>
        <p:spPr bwMode="auto">
          <a:xfrm>
            <a:off x="8024626" y="5435601"/>
            <a:ext cx="10001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760" name="Rectangle 2769">
            <a:extLst>
              <a:ext uri="{FF2B5EF4-FFF2-40B4-BE49-F238E27FC236}">
                <a16:creationId xmlns:a16="http://schemas.microsoft.com/office/drawing/2014/main" id="{2F243E80-5F22-3D9E-9865-4CF826751FFF}"/>
              </a:ext>
            </a:extLst>
          </p:cNvPr>
          <p:cNvSpPr>
            <a:spLocks noChangeArrowheads="1"/>
          </p:cNvSpPr>
          <p:nvPr/>
        </p:nvSpPr>
        <p:spPr bwMode="auto">
          <a:xfrm>
            <a:off x="8124638" y="5435601"/>
            <a:ext cx="1349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Fu</a:t>
            </a:r>
            <a:endParaRPr kumimoji="0" lang="en-US" altLang="en-US" sz="1800" b="0" i="0" u="none" strike="noStrike" cap="none" normalizeH="0" baseline="0">
              <a:ln>
                <a:noFill/>
              </a:ln>
              <a:solidFill>
                <a:schemeClr val="bg1"/>
              </a:solidFill>
              <a:effectLst/>
            </a:endParaRPr>
          </a:p>
        </p:txBody>
      </p:sp>
      <p:sp>
        <p:nvSpPr>
          <p:cNvPr id="761" name="Rectangle 2770">
            <a:extLst>
              <a:ext uri="{FF2B5EF4-FFF2-40B4-BE49-F238E27FC236}">
                <a16:creationId xmlns:a16="http://schemas.microsoft.com/office/drawing/2014/main" id="{AD346F57-F7C2-4F13-9560-5837D735EA5B}"/>
              </a:ext>
            </a:extLst>
          </p:cNvPr>
          <p:cNvSpPr>
            <a:spLocks noChangeArrowheads="1"/>
          </p:cNvSpPr>
          <p:nvPr/>
        </p:nvSpPr>
        <p:spPr bwMode="auto">
          <a:xfrm>
            <a:off x="8261163" y="5435601"/>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762" name="Rectangle 2771">
            <a:extLst>
              <a:ext uri="{FF2B5EF4-FFF2-40B4-BE49-F238E27FC236}">
                <a16:creationId xmlns:a16="http://schemas.microsoft.com/office/drawing/2014/main" id="{9312F104-62AB-3F18-DE77-1D83733D281C}"/>
              </a:ext>
            </a:extLst>
          </p:cNvPr>
          <p:cNvSpPr>
            <a:spLocks noChangeArrowheads="1"/>
          </p:cNvSpPr>
          <p:nvPr/>
        </p:nvSpPr>
        <p:spPr bwMode="auto">
          <a:xfrm>
            <a:off x="8284976" y="5435601"/>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763" name="Rectangle 2772">
            <a:extLst>
              <a:ext uri="{FF2B5EF4-FFF2-40B4-BE49-F238E27FC236}">
                <a16:creationId xmlns:a16="http://schemas.microsoft.com/office/drawing/2014/main" id="{9A6AA4DE-5736-C3E7-8615-16857347B0D4}"/>
              </a:ext>
            </a:extLst>
          </p:cNvPr>
          <p:cNvSpPr>
            <a:spLocks noChangeArrowheads="1"/>
          </p:cNvSpPr>
          <p:nvPr/>
        </p:nvSpPr>
        <p:spPr bwMode="auto">
          <a:xfrm>
            <a:off x="8343713" y="54356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764" name="Rectangle 2773">
            <a:extLst>
              <a:ext uri="{FF2B5EF4-FFF2-40B4-BE49-F238E27FC236}">
                <a16:creationId xmlns:a16="http://schemas.microsoft.com/office/drawing/2014/main" id="{F9BD0EA5-63EF-9998-C843-69D309FECD34}"/>
              </a:ext>
            </a:extLst>
          </p:cNvPr>
          <p:cNvSpPr>
            <a:spLocks noChangeArrowheads="1"/>
          </p:cNvSpPr>
          <p:nvPr/>
        </p:nvSpPr>
        <p:spPr bwMode="auto">
          <a:xfrm>
            <a:off x="8407213" y="5435601"/>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765" name="Rectangle 2774">
            <a:extLst>
              <a:ext uri="{FF2B5EF4-FFF2-40B4-BE49-F238E27FC236}">
                <a16:creationId xmlns:a16="http://schemas.microsoft.com/office/drawing/2014/main" id="{2AEE4D6F-03E3-F83C-7971-AECF33B688BA}"/>
              </a:ext>
            </a:extLst>
          </p:cNvPr>
          <p:cNvSpPr>
            <a:spLocks noChangeArrowheads="1"/>
          </p:cNvSpPr>
          <p:nvPr/>
        </p:nvSpPr>
        <p:spPr bwMode="auto">
          <a:xfrm>
            <a:off x="8465951" y="54356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766" name="Rectangle 2775">
            <a:extLst>
              <a:ext uri="{FF2B5EF4-FFF2-40B4-BE49-F238E27FC236}">
                <a16:creationId xmlns:a16="http://schemas.microsoft.com/office/drawing/2014/main" id="{BA909685-9E82-0196-D7CD-597CFD3DB4AE}"/>
              </a:ext>
            </a:extLst>
          </p:cNvPr>
          <p:cNvSpPr>
            <a:spLocks noChangeArrowheads="1"/>
          </p:cNvSpPr>
          <p:nvPr/>
        </p:nvSpPr>
        <p:spPr bwMode="auto">
          <a:xfrm>
            <a:off x="8497701" y="5435601"/>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767" name="Rectangle 2776">
            <a:extLst>
              <a:ext uri="{FF2B5EF4-FFF2-40B4-BE49-F238E27FC236}">
                <a16:creationId xmlns:a16="http://schemas.microsoft.com/office/drawing/2014/main" id="{01382746-ACEA-4A88-22A7-C60056238B7A}"/>
              </a:ext>
            </a:extLst>
          </p:cNvPr>
          <p:cNvSpPr>
            <a:spLocks noChangeArrowheads="1"/>
          </p:cNvSpPr>
          <p:nvPr/>
        </p:nvSpPr>
        <p:spPr bwMode="auto">
          <a:xfrm>
            <a:off x="8535801" y="54356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768" name="Rectangle 2777">
            <a:extLst>
              <a:ext uri="{FF2B5EF4-FFF2-40B4-BE49-F238E27FC236}">
                <a16:creationId xmlns:a16="http://schemas.microsoft.com/office/drawing/2014/main" id="{40430164-E1A8-7DFB-FA39-39CA5423872F}"/>
              </a:ext>
            </a:extLst>
          </p:cNvPr>
          <p:cNvSpPr>
            <a:spLocks noChangeArrowheads="1"/>
          </p:cNvSpPr>
          <p:nvPr/>
        </p:nvSpPr>
        <p:spPr bwMode="auto">
          <a:xfrm>
            <a:off x="8600889" y="5435601"/>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769" name="Rectangle 2778">
            <a:extLst>
              <a:ext uri="{FF2B5EF4-FFF2-40B4-BE49-F238E27FC236}">
                <a16:creationId xmlns:a16="http://schemas.microsoft.com/office/drawing/2014/main" id="{359E395F-686E-FDD1-69CC-C1AB56E98A86}"/>
              </a:ext>
            </a:extLst>
          </p:cNvPr>
          <p:cNvSpPr>
            <a:spLocks noChangeArrowheads="1"/>
          </p:cNvSpPr>
          <p:nvPr/>
        </p:nvSpPr>
        <p:spPr bwMode="auto">
          <a:xfrm>
            <a:off x="8665976" y="5435601"/>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770" name="Freeform 2779">
            <a:extLst>
              <a:ext uri="{FF2B5EF4-FFF2-40B4-BE49-F238E27FC236}">
                <a16:creationId xmlns:a16="http://schemas.microsoft.com/office/drawing/2014/main" id="{38979609-5273-04F2-EC43-11D136EB626C}"/>
              </a:ext>
            </a:extLst>
          </p:cNvPr>
          <p:cNvSpPr>
            <a:spLocks/>
          </p:cNvSpPr>
          <p:nvPr/>
        </p:nvSpPr>
        <p:spPr bwMode="auto">
          <a:xfrm>
            <a:off x="7249926" y="5703888"/>
            <a:ext cx="2289211" cy="284163"/>
          </a:xfrm>
          <a:custGeom>
            <a:avLst/>
            <a:gdLst>
              <a:gd name="T0" fmla="*/ 0 w 3293"/>
              <a:gd name="T1" fmla="*/ 0 h 320"/>
              <a:gd name="T2" fmla="*/ 0 w 3293"/>
              <a:gd name="T3" fmla="*/ 0 h 320"/>
              <a:gd name="T4" fmla="*/ 3293 w 3293"/>
              <a:gd name="T5" fmla="*/ 0 h 320"/>
              <a:gd name="T6" fmla="*/ 3293 w 3293"/>
              <a:gd name="T7" fmla="*/ 320 h 320"/>
              <a:gd name="T8" fmla="*/ 0 w 3293"/>
              <a:gd name="T9" fmla="*/ 320 h 320"/>
              <a:gd name="T10" fmla="*/ 0 w 3293"/>
              <a:gd name="T11" fmla="*/ 0 h 320"/>
            </a:gdLst>
            <a:ahLst/>
            <a:cxnLst>
              <a:cxn ang="0">
                <a:pos x="T0" y="T1"/>
              </a:cxn>
              <a:cxn ang="0">
                <a:pos x="T2" y="T3"/>
              </a:cxn>
              <a:cxn ang="0">
                <a:pos x="T4" y="T5"/>
              </a:cxn>
              <a:cxn ang="0">
                <a:pos x="T6" y="T7"/>
              </a:cxn>
              <a:cxn ang="0">
                <a:pos x="T8" y="T9"/>
              </a:cxn>
              <a:cxn ang="0">
                <a:pos x="T10" y="T11"/>
              </a:cxn>
            </a:cxnLst>
            <a:rect l="0" t="0" r="r" b="b"/>
            <a:pathLst>
              <a:path w="3293" h="320">
                <a:moveTo>
                  <a:pt x="0" y="0"/>
                </a:moveTo>
                <a:lnTo>
                  <a:pt x="0" y="0"/>
                </a:lnTo>
                <a:lnTo>
                  <a:pt x="3293" y="0"/>
                </a:lnTo>
                <a:lnTo>
                  <a:pt x="3293" y="320"/>
                </a:lnTo>
                <a:lnTo>
                  <a:pt x="0" y="320"/>
                </a:lnTo>
                <a:lnTo>
                  <a:pt x="0" y="0"/>
                </a:lnTo>
                <a:close/>
              </a:path>
            </a:pathLst>
          </a:custGeom>
          <a:solidFill>
            <a:schemeClr val="accent3"/>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 name="Rectangle 2780">
            <a:extLst>
              <a:ext uri="{FF2B5EF4-FFF2-40B4-BE49-F238E27FC236}">
                <a16:creationId xmlns:a16="http://schemas.microsoft.com/office/drawing/2014/main" id="{15ACF968-CF6A-1B3F-A669-AAB9919D3309}"/>
              </a:ext>
            </a:extLst>
          </p:cNvPr>
          <p:cNvSpPr>
            <a:spLocks noChangeArrowheads="1"/>
          </p:cNvSpPr>
          <p:nvPr/>
        </p:nvSpPr>
        <p:spPr bwMode="auto">
          <a:xfrm>
            <a:off x="7367401" y="5767388"/>
            <a:ext cx="1031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Al</a:t>
            </a:r>
            <a:endParaRPr kumimoji="0" lang="en-US" altLang="en-US" sz="1800" b="0" i="0" u="none" strike="noStrike" cap="none" normalizeH="0" baseline="0">
              <a:ln>
                <a:noFill/>
              </a:ln>
              <a:solidFill>
                <a:schemeClr val="bg1"/>
              </a:solidFill>
              <a:effectLst/>
            </a:endParaRPr>
          </a:p>
        </p:txBody>
      </p:sp>
      <p:sp>
        <p:nvSpPr>
          <p:cNvPr id="772" name="Rectangle 2781">
            <a:extLst>
              <a:ext uri="{FF2B5EF4-FFF2-40B4-BE49-F238E27FC236}">
                <a16:creationId xmlns:a16="http://schemas.microsoft.com/office/drawing/2014/main" id="{244E64F1-CAB9-415F-B6CA-B11B0FFF24B1}"/>
              </a:ext>
            </a:extLst>
          </p:cNvPr>
          <p:cNvSpPr>
            <a:spLocks noChangeArrowheads="1"/>
          </p:cNvSpPr>
          <p:nvPr/>
        </p:nvSpPr>
        <p:spPr bwMode="auto">
          <a:xfrm>
            <a:off x="7470588" y="576738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p</a:t>
            </a:r>
            <a:endParaRPr kumimoji="0" lang="en-US" altLang="en-US" sz="1800" b="0" i="0" u="none" strike="noStrike" cap="none" normalizeH="0" baseline="0">
              <a:ln>
                <a:noFill/>
              </a:ln>
              <a:solidFill>
                <a:schemeClr val="bg1"/>
              </a:solidFill>
              <a:effectLst/>
            </a:endParaRPr>
          </a:p>
        </p:txBody>
      </p:sp>
      <p:sp>
        <p:nvSpPr>
          <p:cNvPr id="773" name="Rectangle 2782">
            <a:extLst>
              <a:ext uri="{FF2B5EF4-FFF2-40B4-BE49-F238E27FC236}">
                <a16:creationId xmlns:a16="http://schemas.microsoft.com/office/drawing/2014/main" id="{EAC643B7-2371-ED1C-ACEC-D13A72E6F912}"/>
              </a:ext>
            </a:extLst>
          </p:cNvPr>
          <p:cNvSpPr>
            <a:spLocks noChangeArrowheads="1"/>
          </p:cNvSpPr>
          <p:nvPr/>
        </p:nvSpPr>
        <p:spPr bwMode="auto">
          <a:xfrm>
            <a:off x="7535676" y="576738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774" name="Rectangle 2783">
            <a:extLst>
              <a:ext uri="{FF2B5EF4-FFF2-40B4-BE49-F238E27FC236}">
                <a16:creationId xmlns:a16="http://schemas.microsoft.com/office/drawing/2014/main" id="{FB92C0F5-4D1C-3BE1-7484-1B979567E060}"/>
              </a:ext>
            </a:extLst>
          </p:cNvPr>
          <p:cNvSpPr>
            <a:spLocks noChangeArrowheads="1"/>
          </p:cNvSpPr>
          <p:nvPr/>
        </p:nvSpPr>
        <p:spPr bwMode="auto">
          <a:xfrm>
            <a:off x="7600763" y="5767388"/>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775" name="Rectangle 2784">
            <a:extLst>
              <a:ext uri="{FF2B5EF4-FFF2-40B4-BE49-F238E27FC236}">
                <a16:creationId xmlns:a16="http://schemas.microsoft.com/office/drawing/2014/main" id="{FF1CC23E-1B11-061E-C737-BACA0EFCAD4C}"/>
              </a:ext>
            </a:extLst>
          </p:cNvPr>
          <p:cNvSpPr>
            <a:spLocks noChangeArrowheads="1"/>
          </p:cNvSpPr>
          <p:nvPr/>
        </p:nvSpPr>
        <p:spPr bwMode="auto">
          <a:xfrm>
            <a:off x="7626163" y="5767388"/>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776" name="Rectangle 2785">
            <a:extLst>
              <a:ext uri="{FF2B5EF4-FFF2-40B4-BE49-F238E27FC236}">
                <a16:creationId xmlns:a16="http://schemas.microsoft.com/office/drawing/2014/main" id="{88AC042E-7EE1-685A-CB2E-19BCC945CEB5}"/>
              </a:ext>
            </a:extLst>
          </p:cNvPr>
          <p:cNvSpPr>
            <a:spLocks noChangeArrowheads="1"/>
          </p:cNvSpPr>
          <p:nvPr/>
        </p:nvSpPr>
        <p:spPr bwMode="auto">
          <a:xfrm>
            <a:off x="7651563" y="5767388"/>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777" name="Rectangle 2786">
            <a:extLst>
              <a:ext uri="{FF2B5EF4-FFF2-40B4-BE49-F238E27FC236}">
                <a16:creationId xmlns:a16="http://schemas.microsoft.com/office/drawing/2014/main" id="{3D4C882A-CB92-EEBB-112D-2E901257CC55}"/>
              </a:ext>
            </a:extLst>
          </p:cNvPr>
          <p:cNvSpPr>
            <a:spLocks noChangeArrowheads="1"/>
          </p:cNvSpPr>
          <p:nvPr/>
        </p:nvSpPr>
        <p:spPr bwMode="auto">
          <a:xfrm>
            <a:off x="7708713" y="5767388"/>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778" name="Rectangle 2787">
            <a:extLst>
              <a:ext uri="{FF2B5EF4-FFF2-40B4-BE49-F238E27FC236}">
                <a16:creationId xmlns:a16="http://schemas.microsoft.com/office/drawing/2014/main" id="{F2133D15-D913-50CD-D311-2B30B528508A}"/>
              </a:ext>
            </a:extLst>
          </p:cNvPr>
          <p:cNvSpPr>
            <a:spLocks noChangeArrowheads="1"/>
          </p:cNvSpPr>
          <p:nvPr/>
        </p:nvSpPr>
        <p:spPr bwMode="auto">
          <a:xfrm>
            <a:off x="7734113" y="576738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b</a:t>
            </a:r>
            <a:endParaRPr kumimoji="0" lang="en-US" altLang="en-US" sz="1800" b="0" i="0" u="none" strike="noStrike" cap="none" normalizeH="0" baseline="0">
              <a:ln>
                <a:noFill/>
              </a:ln>
              <a:solidFill>
                <a:schemeClr val="bg1"/>
              </a:solidFill>
              <a:effectLst/>
            </a:endParaRPr>
          </a:p>
        </p:txBody>
      </p:sp>
      <p:sp>
        <p:nvSpPr>
          <p:cNvPr id="779" name="Rectangle 2788">
            <a:extLst>
              <a:ext uri="{FF2B5EF4-FFF2-40B4-BE49-F238E27FC236}">
                <a16:creationId xmlns:a16="http://schemas.microsoft.com/office/drawing/2014/main" id="{0C7605AE-AE6F-672D-2655-89DEDEE43884}"/>
              </a:ext>
            </a:extLst>
          </p:cNvPr>
          <p:cNvSpPr>
            <a:spLocks noChangeArrowheads="1"/>
          </p:cNvSpPr>
          <p:nvPr/>
        </p:nvSpPr>
        <p:spPr bwMode="auto">
          <a:xfrm>
            <a:off x="7799201" y="576738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780" name="Rectangle 2789">
            <a:extLst>
              <a:ext uri="{FF2B5EF4-FFF2-40B4-BE49-F238E27FC236}">
                <a16:creationId xmlns:a16="http://schemas.microsoft.com/office/drawing/2014/main" id="{71F4BBF8-C17B-DADD-3BC2-8049888BD2EB}"/>
              </a:ext>
            </a:extLst>
          </p:cNvPr>
          <p:cNvSpPr>
            <a:spLocks noChangeArrowheads="1"/>
          </p:cNvSpPr>
          <p:nvPr/>
        </p:nvSpPr>
        <p:spPr bwMode="auto">
          <a:xfrm>
            <a:off x="7830951" y="5767388"/>
            <a:ext cx="6667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781" name="Rectangle 2790">
            <a:extLst>
              <a:ext uri="{FF2B5EF4-FFF2-40B4-BE49-F238E27FC236}">
                <a16:creationId xmlns:a16="http://schemas.microsoft.com/office/drawing/2014/main" id="{B147DEB9-9DEC-5005-D602-0C9D75048DC2}"/>
              </a:ext>
            </a:extLst>
          </p:cNvPr>
          <p:cNvSpPr>
            <a:spLocks noChangeArrowheads="1"/>
          </p:cNvSpPr>
          <p:nvPr/>
        </p:nvSpPr>
        <p:spPr bwMode="auto">
          <a:xfrm>
            <a:off x="7899213" y="576738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782" name="Rectangle 2791">
            <a:extLst>
              <a:ext uri="{FF2B5EF4-FFF2-40B4-BE49-F238E27FC236}">
                <a16:creationId xmlns:a16="http://schemas.microsoft.com/office/drawing/2014/main" id="{7DDF5EF1-A85D-AF17-5743-D5710165F8BF}"/>
              </a:ext>
            </a:extLst>
          </p:cNvPr>
          <p:cNvSpPr>
            <a:spLocks noChangeArrowheads="1"/>
          </p:cNvSpPr>
          <p:nvPr/>
        </p:nvSpPr>
        <p:spPr bwMode="auto">
          <a:xfrm>
            <a:off x="7932551" y="5767388"/>
            <a:ext cx="698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F</a:t>
            </a:r>
            <a:endParaRPr kumimoji="0" lang="en-US" altLang="en-US" sz="1800" b="0" i="0" u="none" strike="noStrike" cap="none" normalizeH="0" baseline="0">
              <a:ln>
                <a:noFill/>
              </a:ln>
              <a:solidFill>
                <a:schemeClr val="bg1"/>
              </a:solidFill>
              <a:effectLst/>
            </a:endParaRPr>
          </a:p>
        </p:txBody>
      </p:sp>
      <p:sp>
        <p:nvSpPr>
          <p:cNvPr id="783" name="Rectangle 2792">
            <a:extLst>
              <a:ext uri="{FF2B5EF4-FFF2-40B4-BE49-F238E27FC236}">
                <a16:creationId xmlns:a16="http://schemas.microsoft.com/office/drawing/2014/main" id="{DCFA857D-92FA-089A-561C-13B16282A59F}"/>
              </a:ext>
            </a:extLst>
          </p:cNvPr>
          <p:cNvSpPr>
            <a:spLocks noChangeArrowheads="1"/>
          </p:cNvSpPr>
          <p:nvPr/>
        </p:nvSpPr>
        <p:spPr bwMode="auto">
          <a:xfrm>
            <a:off x="8002401" y="576738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u</a:t>
            </a:r>
            <a:endParaRPr kumimoji="0" lang="en-US" altLang="en-US" sz="1800" b="0" i="0" u="none" strike="noStrike" cap="none" normalizeH="0" baseline="0">
              <a:ln>
                <a:noFill/>
              </a:ln>
              <a:solidFill>
                <a:schemeClr val="bg1"/>
              </a:solidFill>
              <a:effectLst/>
            </a:endParaRPr>
          </a:p>
        </p:txBody>
      </p:sp>
      <p:sp>
        <p:nvSpPr>
          <p:cNvPr id="784" name="Rectangle 2793">
            <a:extLst>
              <a:ext uri="{FF2B5EF4-FFF2-40B4-BE49-F238E27FC236}">
                <a16:creationId xmlns:a16="http://schemas.microsoft.com/office/drawing/2014/main" id="{0581D695-3870-8808-6BEE-B76F689D9D78}"/>
              </a:ext>
            </a:extLst>
          </p:cNvPr>
          <p:cNvSpPr>
            <a:spLocks noChangeArrowheads="1"/>
          </p:cNvSpPr>
          <p:nvPr/>
        </p:nvSpPr>
        <p:spPr bwMode="auto">
          <a:xfrm>
            <a:off x="8067488" y="5767388"/>
            <a:ext cx="254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785" name="Rectangle 2794">
            <a:extLst>
              <a:ext uri="{FF2B5EF4-FFF2-40B4-BE49-F238E27FC236}">
                <a16:creationId xmlns:a16="http://schemas.microsoft.com/office/drawing/2014/main" id="{543BF9BA-5E16-9B3B-B69A-9FDB0EFD113F}"/>
              </a:ext>
            </a:extLst>
          </p:cNvPr>
          <p:cNvSpPr>
            <a:spLocks noChangeArrowheads="1"/>
          </p:cNvSpPr>
          <p:nvPr/>
        </p:nvSpPr>
        <p:spPr bwMode="auto">
          <a:xfrm>
            <a:off x="8092888" y="5767388"/>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786" name="Rectangle 2795">
            <a:extLst>
              <a:ext uri="{FF2B5EF4-FFF2-40B4-BE49-F238E27FC236}">
                <a16:creationId xmlns:a16="http://schemas.microsoft.com/office/drawing/2014/main" id="{7C43700E-7EDB-967D-8585-4999DD7C771F}"/>
              </a:ext>
            </a:extLst>
          </p:cNvPr>
          <p:cNvSpPr>
            <a:spLocks noChangeArrowheads="1"/>
          </p:cNvSpPr>
          <p:nvPr/>
        </p:nvSpPr>
        <p:spPr bwMode="auto">
          <a:xfrm>
            <a:off x="8150038" y="576738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e</a:t>
            </a:r>
            <a:endParaRPr kumimoji="0" lang="en-US" altLang="en-US" sz="1800" b="0" i="0" u="none" strike="noStrike" cap="none" normalizeH="0" baseline="0">
              <a:ln>
                <a:noFill/>
              </a:ln>
              <a:solidFill>
                <a:schemeClr val="bg1"/>
              </a:solidFill>
              <a:effectLst/>
            </a:endParaRPr>
          </a:p>
        </p:txBody>
      </p:sp>
      <p:sp>
        <p:nvSpPr>
          <p:cNvPr id="787" name="Rectangle 2796">
            <a:extLst>
              <a:ext uri="{FF2B5EF4-FFF2-40B4-BE49-F238E27FC236}">
                <a16:creationId xmlns:a16="http://schemas.microsoft.com/office/drawing/2014/main" id="{A0BF61B5-643D-FBE9-782B-CFB7B5241A3D}"/>
              </a:ext>
            </a:extLst>
          </p:cNvPr>
          <p:cNvSpPr>
            <a:spLocks noChangeArrowheads="1"/>
          </p:cNvSpPr>
          <p:nvPr/>
        </p:nvSpPr>
        <p:spPr bwMode="auto">
          <a:xfrm>
            <a:off x="8215126" y="5767388"/>
            <a:ext cx="571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788" name="Rectangle 2797">
            <a:extLst>
              <a:ext uri="{FF2B5EF4-FFF2-40B4-BE49-F238E27FC236}">
                <a16:creationId xmlns:a16="http://schemas.microsoft.com/office/drawing/2014/main" id="{3397E8F1-B17D-16F1-64D7-DB918867F150}"/>
              </a:ext>
            </a:extLst>
          </p:cNvPr>
          <p:cNvSpPr>
            <a:spLocks noChangeArrowheads="1"/>
          </p:cNvSpPr>
          <p:nvPr/>
        </p:nvSpPr>
        <p:spPr bwMode="auto">
          <a:xfrm>
            <a:off x="8272276" y="576738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789" name="Rectangle 2798">
            <a:extLst>
              <a:ext uri="{FF2B5EF4-FFF2-40B4-BE49-F238E27FC236}">
                <a16:creationId xmlns:a16="http://schemas.microsoft.com/office/drawing/2014/main" id="{22DDBBD9-E854-E418-924B-7C4623DC0126}"/>
              </a:ext>
            </a:extLst>
          </p:cNvPr>
          <p:cNvSpPr>
            <a:spLocks noChangeArrowheads="1"/>
          </p:cNvSpPr>
          <p:nvPr/>
        </p:nvSpPr>
        <p:spPr bwMode="auto">
          <a:xfrm>
            <a:off x="8305613" y="5767388"/>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790" name="Rectangle 2799">
            <a:extLst>
              <a:ext uri="{FF2B5EF4-FFF2-40B4-BE49-F238E27FC236}">
                <a16:creationId xmlns:a16="http://schemas.microsoft.com/office/drawing/2014/main" id="{F79139AB-50DE-728F-0E2A-133DDB388633}"/>
              </a:ext>
            </a:extLst>
          </p:cNvPr>
          <p:cNvSpPr>
            <a:spLocks noChangeArrowheads="1"/>
          </p:cNvSpPr>
          <p:nvPr/>
        </p:nvSpPr>
        <p:spPr bwMode="auto">
          <a:xfrm>
            <a:off x="8343713" y="576738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791" name="Rectangle 2800">
            <a:extLst>
              <a:ext uri="{FF2B5EF4-FFF2-40B4-BE49-F238E27FC236}">
                <a16:creationId xmlns:a16="http://schemas.microsoft.com/office/drawing/2014/main" id="{7B17657A-6144-C13E-9C36-FD73BE7469B4}"/>
              </a:ext>
            </a:extLst>
          </p:cNvPr>
          <p:cNvSpPr>
            <a:spLocks noChangeArrowheads="1"/>
          </p:cNvSpPr>
          <p:nvPr/>
        </p:nvSpPr>
        <p:spPr bwMode="auto">
          <a:xfrm>
            <a:off x="8408801" y="5767388"/>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792" name="Rectangle 2801">
            <a:extLst>
              <a:ext uri="{FF2B5EF4-FFF2-40B4-BE49-F238E27FC236}">
                <a16:creationId xmlns:a16="http://schemas.microsoft.com/office/drawing/2014/main" id="{F93C2E93-9FE2-C1C4-1CD6-FD2852DBD448}"/>
              </a:ext>
            </a:extLst>
          </p:cNvPr>
          <p:cNvSpPr>
            <a:spLocks noChangeArrowheads="1"/>
          </p:cNvSpPr>
          <p:nvPr/>
        </p:nvSpPr>
        <p:spPr bwMode="auto">
          <a:xfrm>
            <a:off x="8473888" y="576738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793" name="Rectangle 2802">
            <a:extLst>
              <a:ext uri="{FF2B5EF4-FFF2-40B4-BE49-F238E27FC236}">
                <a16:creationId xmlns:a16="http://schemas.microsoft.com/office/drawing/2014/main" id="{06CBF49B-C767-6270-E40E-EF1C8202F68A}"/>
              </a:ext>
            </a:extLst>
          </p:cNvPr>
          <p:cNvSpPr>
            <a:spLocks noChangeArrowheads="1"/>
          </p:cNvSpPr>
          <p:nvPr/>
        </p:nvSpPr>
        <p:spPr bwMode="auto">
          <a:xfrm>
            <a:off x="8505638" y="5767388"/>
            <a:ext cx="317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794" name="Freeform 2844">
            <a:extLst>
              <a:ext uri="{FF2B5EF4-FFF2-40B4-BE49-F238E27FC236}">
                <a16:creationId xmlns:a16="http://schemas.microsoft.com/office/drawing/2014/main" id="{A737B862-96CD-112F-8352-09B63EAEEC42}"/>
              </a:ext>
            </a:extLst>
          </p:cNvPr>
          <p:cNvSpPr>
            <a:spLocks/>
          </p:cNvSpPr>
          <p:nvPr/>
        </p:nvSpPr>
        <p:spPr bwMode="auto">
          <a:xfrm>
            <a:off x="9969501" y="3022600"/>
            <a:ext cx="1512888" cy="284163"/>
          </a:xfrm>
          <a:custGeom>
            <a:avLst/>
            <a:gdLst>
              <a:gd name="T0" fmla="*/ 54 w 1707"/>
              <a:gd name="T1" fmla="*/ 0 h 320"/>
              <a:gd name="T2" fmla="*/ 54 w 1707"/>
              <a:gd name="T3" fmla="*/ 0 h 320"/>
              <a:gd name="T4" fmla="*/ 1653 w 1707"/>
              <a:gd name="T5" fmla="*/ 0 h 320"/>
              <a:gd name="T6" fmla="*/ 1707 w 1707"/>
              <a:gd name="T7" fmla="*/ 54 h 320"/>
              <a:gd name="T8" fmla="*/ 1707 w 1707"/>
              <a:gd name="T9" fmla="*/ 320 h 320"/>
              <a:gd name="T10" fmla="*/ 0 w 1707"/>
              <a:gd name="T11" fmla="*/ 320 h 320"/>
              <a:gd name="T12" fmla="*/ 0 w 1707"/>
              <a:gd name="T13" fmla="*/ 54 h 320"/>
              <a:gd name="T14" fmla="*/ 54 w 1707"/>
              <a:gd name="T15" fmla="*/ 0 h 320"/>
              <a:gd name="T16" fmla="*/ 54 w 1707"/>
              <a:gd name="T1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20">
                <a:moveTo>
                  <a:pt x="54" y="0"/>
                </a:moveTo>
                <a:lnTo>
                  <a:pt x="54" y="0"/>
                </a:lnTo>
                <a:lnTo>
                  <a:pt x="1653" y="0"/>
                </a:lnTo>
                <a:cubicBezTo>
                  <a:pt x="1683" y="0"/>
                  <a:pt x="1707" y="24"/>
                  <a:pt x="1707" y="54"/>
                </a:cubicBezTo>
                <a:lnTo>
                  <a:pt x="1707" y="320"/>
                </a:lnTo>
                <a:lnTo>
                  <a:pt x="0" y="320"/>
                </a:lnTo>
                <a:lnTo>
                  <a:pt x="0" y="54"/>
                </a:lnTo>
                <a:cubicBezTo>
                  <a:pt x="0" y="24"/>
                  <a:pt x="24" y="0"/>
                  <a:pt x="54" y="0"/>
                </a:cubicBezTo>
                <a:lnTo>
                  <a:pt x="54" y="0"/>
                </a:lnTo>
                <a:close/>
              </a:path>
            </a:pathLst>
          </a:custGeom>
          <a:solidFill>
            <a:schemeClr val="accent1"/>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95" name="Freeform 2845">
            <a:extLst>
              <a:ext uri="{FF2B5EF4-FFF2-40B4-BE49-F238E27FC236}">
                <a16:creationId xmlns:a16="http://schemas.microsoft.com/office/drawing/2014/main" id="{82DAE028-E244-53BC-1C84-31BE0CD0008B}"/>
              </a:ext>
            </a:extLst>
          </p:cNvPr>
          <p:cNvSpPr>
            <a:spLocks/>
          </p:cNvSpPr>
          <p:nvPr/>
        </p:nvSpPr>
        <p:spPr bwMode="auto">
          <a:xfrm>
            <a:off x="9969501" y="3022600"/>
            <a:ext cx="1512888" cy="284163"/>
          </a:xfrm>
          <a:custGeom>
            <a:avLst/>
            <a:gdLst>
              <a:gd name="T0" fmla="*/ 54 w 1707"/>
              <a:gd name="T1" fmla="*/ 0 h 320"/>
              <a:gd name="T2" fmla="*/ 54 w 1707"/>
              <a:gd name="T3" fmla="*/ 0 h 320"/>
              <a:gd name="T4" fmla="*/ 1653 w 1707"/>
              <a:gd name="T5" fmla="*/ 0 h 320"/>
              <a:gd name="T6" fmla="*/ 1707 w 1707"/>
              <a:gd name="T7" fmla="*/ 54 h 320"/>
              <a:gd name="T8" fmla="*/ 1707 w 1707"/>
              <a:gd name="T9" fmla="*/ 320 h 320"/>
              <a:gd name="T10" fmla="*/ 0 w 1707"/>
              <a:gd name="T11" fmla="*/ 320 h 320"/>
              <a:gd name="T12" fmla="*/ 0 w 1707"/>
              <a:gd name="T13" fmla="*/ 54 h 320"/>
              <a:gd name="T14" fmla="*/ 54 w 1707"/>
              <a:gd name="T15" fmla="*/ 0 h 320"/>
              <a:gd name="T16" fmla="*/ 54 w 1707"/>
              <a:gd name="T1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20">
                <a:moveTo>
                  <a:pt x="54" y="0"/>
                </a:moveTo>
                <a:lnTo>
                  <a:pt x="54" y="0"/>
                </a:lnTo>
                <a:lnTo>
                  <a:pt x="1653" y="0"/>
                </a:lnTo>
                <a:cubicBezTo>
                  <a:pt x="1683" y="0"/>
                  <a:pt x="1707" y="24"/>
                  <a:pt x="1707" y="54"/>
                </a:cubicBezTo>
                <a:lnTo>
                  <a:pt x="1707" y="320"/>
                </a:lnTo>
                <a:lnTo>
                  <a:pt x="0" y="320"/>
                </a:lnTo>
                <a:lnTo>
                  <a:pt x="0" y="54"/>
                </a:lnTo>
                <a:cubicBezTo>
                  <a:pt x="0" y="24"/>
                  <a:pt x="24" y="0"/>
                  <a:pt x="54" y="0"/>
                </a:cubicBezTo>
                <a:lnTo>
                  <a:pt x="54"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96" name="Rectangle 2846">
            <a:extLst>
              <a:ext uri="{FF2B5EF4-FFF2-40B4-BE49-F238E27FC236}">
                <a16:creationId xmlns:a16="http://schemas.microsoft.com/office/drawing/2014/main" id="{EB929983-43F0-8E61-996F-EFBE987336FC}"/>
              </a:ext>
            </a:extLst>
          </p:cNvPr>
          <p:cNvSpPr>
            <a:spLocks noChangeArrowheads="1"/>
          </p:cNvSpPr>
          <p:nvPr/>
        </p:nvSpPr>
        <p:spPr bwMode="auto">
          <a:xfrm>
            <a:off x="10072689" y="3074988"/>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Se</a:t>
            </a:r>
            <a:endParaRPr kumimoji="0" lang="en-US" altLang="en-US" sz="1800" b="0" i="0" u="none" strike="noStrike" cap="none" normalizeH="0" baseline="0">
              <a:ln>
                <a:noFill/>
              </a:ln>
              <a:solidFill>
                <a:schemeClr val="bg1"/>
              </a:solidFill>
              <a:effectLst/>
            </a:endParaRPr>
          </a:p>
        </p:txBody>
      </p:sp>
      <p:sp>
        <p:nvSpPr>
          <p:cNvPr id="797" name="Rectangle 2847">
            <a:extLst>
              <a:ext uri="{FF2B5EF4-FFF2-40B4-BE49-F238E27FC236}">
                <a16:creationId xmlns:a16="http://schemas.microsoft.com/office/drawing/2014/main" id="{76AB8107-83FE-AC43-DACB-99831E5FF844}"/>
              </a:ext>
            </a:extLst>
          </p:cNvPr>
          <p:cNvSpPr>
            <a:spLocks noChangeArrowheads="1"/>
          </p:cNvSpPr>
          <p:nvPr/>
        </p:nvSpPr>
        <p:spPr bwMode="auto">
          <a:xfrm>
            <a:off x="10237789" y="30749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c</a:t>
            </a:r>
            <a:endParaRPr kumimoji="0" lang="en-US" altLang="en-US" sz="1800" b="0" i="0" u="none" strike="noStrike" cap="none" normalizeH="0" baseline="0">
              <a:ln>
                <a:noFill/>
              </a:ln>
              <a:solidFill>
                <a:schemeClr val="bg1"/>
              </a:solidFill>
              <a:effectLst/>
            </a:endParaRPr>
          </a:p>
        </p:txBody>
      </p:sp>
      <p:sp>
        <p:nvSpPr>
          <p:cNvPr id="798" name="Rectangle 2848">
            <a:extLst>
              <a:ext uri="{FF2B5EF4-FFF2-40B4-BE49-F238E27FC236}">
                <a16:creationId xmlns:a16="http://schemas.microsoft.com/office/drawing/2014/main" id="{46D4A81B-36D3-4E6F-2BF1-7E0FDD1B44AF}"/>
              </a:ext>
            </a:extLst>
          </p:cNvPr>
          <p:cNvSpPr>
            <a:spLocks noChangeArrowheads="1"/>
          </p:cNvSpPr>
          <p:nvPr/>
        </p:nvSpPr>
        <p:spPr bwMode="auto">
          <a:xfrm>
            <a:off x="10306051"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solidFill>
                  <a:schemeClr val="bg1"/>
                </a:solidFill>
                <a:effectLst/>
                <a:latin typeface="Arial Narrow" panose="020B0606020202030204" pitchFamily="34" charset="0"/>
              </a:rPr>
              <a:t>o</a:t>
            </a:r>
            <a:endParaRPr kumimoji="0" lang="en-US" altLang="en-US" sz="1800" b="0" i="0" u="none" strike="noStrike" cap="none" normalizeH="0" baseline="0" dirty="0">
              <a:ln>
                <a:noFill/>
              </a:ln>
              <a:solidFill>
                <a:schemeClr val="bg1"/>
              </a:solidFill>
              <a:effectLst/>
            </a:endParaRPr>
          </a:p>
        </p:txBody>
      </p:sp>
      <p:sp>
        <p:nvSpPr>
          <p:cNvPr id="799" name="Rectangle 2849">
            <a:extLst>
              <a:ext uri="{FF2B5EF4-FFF2-40B4-BE49-F238E27FC236}">
                <a16:creationId xmlns:a16="http://schemas.microsoft.com/office/drawing/2014/main" id="{E9299948-D635-BCB8-021B-FD02E4EF632D}"/>
              </a:ext>
            </a:extLst>
          </p:cNvPr>
          <p:cNvSpPr>
            <a:spLocks noChangeArrowheads="1"/>
          </p:cNvSpPr>
          <p:nvPr/>
        </p:nvSpPr>
        <p:spPr bwMode="auto">
          <a:xfrm>
            <a:off x="10380664"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800" name="Rectangle 2850">
            <a:extLst>
              <a:ext uri="{FF2B5EF4-FFF2-40B4-BE49-F238E27FC236}">
                <a16:creationId xmlns:a16="http://schemas.microsoft.com/office/drawing/2014/main" id="{3558B168-CFAE-41C9-54D9-7DA567E04DD7}"/>
              </a:ext>
            </a:extLst>
          </p:cNvPr>
          <p:cNvSpPr>
            <a:spLocks noChangeArrowheads="1"/>
          </p:cNvSpPr>
          <p:nvPr/>
        </p:nvSpPr>
        <p:spPr bwMode="auto">
          <a:xfrm>
            <a:off x="10456864"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801" name="Rectangle 2851">
            <a:extLst>
              <a:ext uri="{FF2B5EF4-FFF2-40B4-BE49-F238E27FC236}">
                <a16:creationId xmlns:a16="http://schemas.microsoft.com/office/drawing/2014/main" id="{49822985-307B-9A81-8D2B-C3E99F12DBD2}"/>
              </a:ext>
            </a:extLst>
          </p:cNvPr>
          <p:cNvSpPr>
            <a:spLocks noChangeArrowheads="1"/>
          </p:cNvSpPr>
          <p:nvPr/>
        </p:nvSpPr>
        <p:spPr bwMode="auto">
          <a:xfrm>
            <a:off x="10531476"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802" name="Rectangle 2852">
            <a:extLst>
              <a:ext uri="{FF2B5EF4-FFF2-40B4-BE49-F238E27FC236}">
                <a16:creationId xmlns:a16="http://schemas.microsoft.com/office/drawing/2014/main" id="{F5402DC0-C35D-C9C7-2846-39D923EDC7EA}"/>
              </a:ext>
            </a:extLst>
          </p:cNvPr>
          <p:cNvSpPr>
            <a:spLocks noChangeArrowheads="1"/>
          </p:cNvSpPr>
          <p:nvPr/>
        </p:nvSpPr>
        <p:spPr bwMode="auto">
          <a:xfrm>
            <a:off x="10607676" y="3074988"/>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803" name="Rectangle 2853">
            <a:extLst>
              <a:ext uri="{FF2B5EF4-FFF2-40B4-BE49-F238E27FC236}">
                <a16:creationId xmlns:a16="http://schemas.microsoft.com/office/drawing/2014/main" id="{65045D25-286D-B12F-3083-0A7F0F14A2AE}"/>
              </a:ext>
            </a:extLst>
          </p:cNvPr>
          <p:cNvSpPr>
            <a:spLocks noChangeArrowheads="1"/>
          </p:cNvSpPr>
          <p:nvPr/>
        </p:nvSpPr>
        <p:spPr bwMode="auto">
          <a:xfrm>
            <a:off x="10653714" y="30749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y</a:t>
            </a:r>
            <a:endParaRPr kumimoji="0" lang="en-US" altLang="en-US" sz="1800" b="0" i="0" u="none" strike="noStrike" cap="none" normalizeH="0" baseline="0">
              <a:ln>
                <a:noFill/>
              </a:ln>
              <a:solidFill>
                <a:schemeClr val="bg1"/>
              </a:solidFill>
              <a:effectLst/>
            </a:endParaRPr>
          </a:p>
        </p:txBody>
      </p:sp>
      <p:sp>
        <p:nvSpPr>
          <p:cNvPr id="804" name="Rectangle 2854">
            <a:extLst>
              <a:ext uri="{FF2B5EF4-FFF2-40B4-BE49-F238E27FC236}">
                <a16:creationId xmlns:a16="http://schemas.microsoft.com/office/drawing/2014/main" id="{A93EB909-1EE3-8918-6307-C36AB750324F}"/>
              </a:ext>
            </a:extLst>
          </p:cNvPr>
          <p:cNvSpPr>
            <a:spLocks noChangeArrowheads="1"/>
          </p:cNvSpPr>
          <p:nvPr/>
        </p:nvSpPr>
        <p:spPr bwMode="auto">
          <a:xfrm>
            <a:off x="10720389" y="30749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 </a:t>
            </a:r>
            <a:endParaRPr kumimoji="0" lang="en-US" altLang="en-US" sz="1800" b="0" i="0" u="none" strike="noStrike" cap="none" normalizeH="0" baseline="0">
              <a:ln>
                <a:noFill/>
              </a:ln>
              <a:solidFill>
                <a:schemeClr val="bg1"/>
              </a:solidFill>
              <a:effectLst/>
            </a:endParaRPr>
          </a:p>
        </p:txBody>
      </p:sp>
      <p:sp>
        <p:nvSpPr>
          <p:cNvPr id="805" name="Rectangle 2855">
            <a:extLst>
              <a:ext uri="{FF2B5EF4-FFF2-40B4-BE49-F238E27FC236}">
                <a16:creationId xmlns:a16="http://schemas.microsoft.com/office/drawing/2014/main" id="{4D1F5624-3068-02BC-D15C-1D584949E63C}"/>
              </a:ext>
            </a:extLst>
          </p:cNvPr>
          <p:cNvSpPr>
            <a:spLocks noChangeArrowheads="1"/>
          </p:cNvSpPr>
          <p:nvPr/>
        </p:nvSpPr>
        <p:spPr bwMode="auto">
          <a:xfrm>
            <a:off x="10760076" y="3074988"/>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En</a:t>
            </a:r>
            <a:endParaRPr kumimoji="0" lang="en-US" altLang="en-US" sz="1800" b="0" i="0" u="none" strike="noStrike" cap="none" normalizeH="0" baseline="0">
              <a:ln>
                <a:noFill/>
              </a:ln>
              <a:solidFill>
                <a:schemeClr val="bg1"/>
              </a:solidFill>
              <a:effectLst/>
            </a:endParaRPr>
          </a:p>
        </p:txBody>
      </p:sp>
      <p:sp>
        <p:nvSpPr>
          <p:cNvPr id="806" name="Rectangle 2856">
            <a:extLst>
              <a:ext uri="{FF2B5EF4-FFF2-40B4-BE49-F238E27FC236}">
                <a16:creationId xmlns:a16="http://schemas.microsoft.com/office/drawing/2014/main" id="{E60920B0-66C3-5D17-8751-6D4B46129F59}"/>
              </a:ext>
            </a:extLst>
          </p:cNvPr>
          <p:cNvSpPr>
            <a:spLocks noChangeArrowheads="1"/>
          </p:cNvSpPr>
          <p:nvPr/>
        </p:nvSpPr>
        <p:spPr bwMode="auto">
          <a:xfrm>
            <a:off x="10925176"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807" name="Rectangle 2857">
            <a:extLst>
              <a:ext uri="{FF2B5EF4-FFF2-40B4-BE49-F238E27FC236}">
                <a16:creationId xmlns:a16="http://schemas.microsoft.com/office/drawing/2014/main" id="{50C473BD-F0AA-F7A9-1AED-4FC4D4747432}"/>
              </a:ext>
            </a:extLst>
          </p:cNvPr>
          <p:cNvSpPr>
            <a:spLocks noChangeArrowheads="1"/>
          </p:cNvSpPr>
          <p:nvPr/>
        </p:nvSpPr>
        <p:spPr bwMode="auto">
          <a:xfrm>
            <a:off x="11001376"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p</a:t>
            </a:r>
            <a:endParaRPr kumimoji="0" lang="en-US" altLang="en-US" sz="1800" b="0" i="0" u="none" strike="noStrike" cap="none" normalizeH="0" baseline="0">
              <a:ln>
                <a:noFill/>
              </a:ln>
              <a:solidFill>
                <a:schemeClr val="bg1"/>
              </a:solidFill>
              <a:effectLst/>
            </a:endParaRPr>
          </a:p>
        </p:txBody>
      </p:sp>
      <p:sp>
        <p:nvSpPr>
          <p:cNvPr id="808" name="Rectangle 2858">
            <a:extLst>
              <a:ext uri="{FF2B5EF4-FFF2-40B4-BE49-F238E27FC236}">
                <a16:creationId xmlns:a16="http://schemas.microsoft.com/office/drawing/2014/main" id="{A521E2C4-2EB5-894B-BAC9-1CC43A84FBE0}"/>
              </a:ext>
            </a:extLst>
          </p:cNvPr>
          <p:cNvSpPr>
            <a:spLocks noChangeArrowheads="1"/>
          </p:cNvSpPr>
          <p:nvPr/>
        </p:nvSpPr>
        <p:spPr bwMode="auto">
          <a:xfrm>
            <a:off x="11075989"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o</a:t>
            </a:r>
            <a:endParaRPr kumimoji="0" lang="en-US" altLang="en-US" sz="1800" b="0" i="0" u="none" strike="noStrike" cap="none" normalizeH="0" baseline="0">
              <a:ln>
                <a:noFill/>
              </a:ln>
              <a:solidFill>
                <a:schemeClr val="bg1"/>
              </a:solidFill>
              <a:effectLst/>
            </a:endParaRPr>
          </a:p>
        </p:txBody>
      </p:sp>
      <p:sp>
        <p:nvSpPr>
          <p:cNvPr id="809" name="Rectangle 2859">
            <a:extLst>
              <a:ext uri="{FF2B5EF4-FFF2-40B4-BE49-F238E27FC236}">
                <a16:creationId xmlns:a16="http://schemas.microsoft.com/office/drawing/2014/main" id="{B0B81526-A636-7009-13CC-9BB013E1835F}"/>
              </a:ext>
            </a:extLst>
          </p:cNvPr>
          <p:cNvSpPr>
            <a:spLocks noChangeArrowheads="1"/>
          </p:cNvSpPr>
          <p:nvPr/>
        </p:nvSpPr>
        <p:spPr bwMode="auto">
          <a:xfrm>
            <a:off x="11150601" y="3074988"/>
            <a:ext cx="301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810" name="Rectangle 2860">
            <a:extLst>
              <a:ext uri="{FF2B5EF4-FFF2-40B4-BE49-F238E27FC236}">
                <a16:creationId xmlns:a16="http://schemas.microsoft.com/office/drawing/2014/main" id="{2E29472E-6394-323A-0357-C48D922D33DB}"/>
              </a:ext>
            </a:extLst>
          </p:cNvPr>
          <p:cNvSpPr>
            <a:spLocks noChangeArrowheads="1"/>
          </p:cNvSpPr>
          <p:nvPr/>
        </p:nvSpPr>
        <p:spPr bwMode="auto">
          <a:xfrm>
            <a:off x="11180764" y="3074988"/>
            <a:ext cx="746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n</a:t>
            </a:r>
            <a:endParaRPr kumimoji="0" lang="en-US" altLang="en-US" sz="1800" b="0" i="0" u="none" strike="noStrike" cap="none" normalizeH="0" baseline="0">
              <a:ln>
                <a:noFill/>
              </a:ln>
              <a:solidFill>
                <a:schemeClr val="bg1"/>
              </a:solidFill>
              <a:effectLst/>
            </a:endParaRPr>
          </a:p>
        </p:txBody>
      </p:sp>
      <p:sp>
        <p:nvSpPr>
          <p:cNvPr id="811" name="Rectangle 2861">
            <a:extLst>
              <a:ext uri="{FF2B5EF4-FFF2-40B4-BE49-F238E27FC236}">
                <a16:creationId xmlns:a16="http://schemas.microsoft.com/office/drawing/2014/main" id="{AE0B9E41-6C34-5800-565A-A1FF934CDD4F}"/>
              </a:ext>
            </a:extLst>
          </p:cNvPr>
          <p:cNvSpPr>
            <a:spLocks noChangeArrowheads="1"/>
          </p:cNvSpPr>
          <p:nvPr/>
        </p:nvSpPr>
        <p:spPr bwMode="auto">
          <a:xfrm>
            <a:off x="11255376" y="3074988"/>
            <a:ext cx="381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812" name="Rectangle 2862">
            <a:extLst>
              <a:ext uri="{FF2B5EF4-FFF2-40B4-BE49-F238E27FC236}">
                <a16:creationId xmlns:a16="http://schemas.microsoft.com/office/drawing/2014/main" id="{3A241933-A78A-E4CF-A0F5-FA291F2A5D7E}"/>
              </a:ext>
            </a:extLst>
          </p:cNvPr>
          <p:cNvSpPr>
            <a:spLocks noChangeArrowheads="1"/>
          </p:cNvSpPr>
          <p:nvPr/>
        </p:nvSpPr>
        <p:spPr bwMode="auto">
          <a:xfrm>
            <a:off x="11293476" y="3074988"/>
            <a:ext cx="682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813" name="Freeform 2863">
            <a:extLst>
              <a:ext uri="{FF2B5EF4-FFF2-40B4-BE49-F238E27FC236}">
                <a16:creationId xmlns:a16="http://schemas.microsoft.com/office/drawing/2014/main" id="{960C3242-E870-CC99-F4E2-B118DE9657AC}"/>
              </a:ext>
            </a:extLst>
          </p:cNvPr>
          <p:cNvSpPr>
            <a:spLocks/>
          </p:cNvSpPr>
          <p:nvPr/>
        </p:nvSpPr>
        <p:spPr bwMode="auto">
          <a:xfrm>
            <a:off x="9969501" y="3319463"/>
            <a:ext cx="1512888" cy="1182688"/>
          </a:xfrm>
          <a:custGeom>
            <a:avLst/>
            <a:gdLst>
              <a:gd name="T0" fmla="*/ 0 w 1707"/>
              <a:gd name="T1" fmla="*/ 0 h 1333"/>
              <a:gd name="T2" fmla="*/ 0 w 1707"/>
              <a:gd name="T3" fmla="*/ 0 h 1333"/>
              <a:gd name="T4" fmla="*/ 1707 w 1707"/>
              <a:gd name="T5" fmla="*/ 0 h 1333"/>
              <a:gd name="T6" fmla="*/ 1707 w 1707"/>
              <a:gd name="T7" fmla="*/ 1333 h 1333"/>
              <a:gd name="T8" fmla="*/ 0 w 1707"/>
              <a:gd name="T9" fmla="*/ 1333 h 1333"/>
              <a:gd name="T10" fmla="*/ 0 w 1707"/>
              <a:gd name="T11" fmla="*/ 0 h 1333"/>
            </a:gdLst>
            <a:ahLst/>
            <a:cxnLst>
              <a:cxn ang="0">
                <a:pos x="T0" y="T1"/>
              </a:cxn>
              <a:cxn ang="0">
                <a:pos x="T2" y="T3"/>
              </a:cxn>
              <a:cxn ang="0">
                <a:pos x="T4" y="T5"/>
              </a:cxn>
              <a:cxn ang="0">
                <a:pos x="T6" y="T7"/>
              </a:cxn>
              <a:cxn ang="0">
                <a:pos x="T8" y="T9"/>
              </a:cxn>
              <a:cxn ang="0">
                <a:pos x="T10" y="T11"/>
              </a:cxn>
            </a:cxnLst>
            <a:rect l="0" t="0" r="r" b="b"/>
            <a:pathLst>
              <a:path w="1707" h="1333">
                <a:moveTo>
                  <a:pt x="0" y="0"/>
                </a:moveTo>
                <a:lnTo>
                  <a:pt x="0" y="0"/>
                </a:lnTo>
                <a:lnTo>
                  <a:pt x="1707" y="0"/>
                </a:lnTo>
                <a:lnTo>
                  <a:pt x="1707" y="1333"/>
                </a:lnTo>
                <a:lnTo>
                  <a:pt x="0" y="1333"/>
                </a:lnTo>
                <a:lnTo>
                  <a:pt x="0" y="0"/>
                </a:lnTo>
                <a:close/>
              </a:path>
            </a:pathLst>
          </a:custGeom>
          <a:noFill/>
          <a:ln w="11113"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9" name="Rectangle 2880">
            <a:extLst>
              <a:ext uri="{FF2B5EF4-FFF2-40B4-BE49-F238E27FC236}">
                <a16:creationId xmlns:a16="http://schemas.microsoft.com/office/drawing/2014/main" id="{E780DC54-1E00-99D2-B927-6A014C4D48AF}"/>
              </a:ext>
            </a:extLst>
          </p:cNvPr>
          <p:cNvSpPr>
            <a:spLocks noChangeArrowheads="1"/>
          </p:cNvSpPr>
          <p:nvPr/>
        </p:nvSpPr>
        <p:spPr bwMode="auto">
          <a:xfrm>
            <a:off x="6664326" y="6056313"/>
            <a:ext cx="41275"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830" name="Rectangle 2881">
            <a:extLst>
              <a:ext uri="{FF2B5EF4-FFF2-40B4-BE49-F238E27FC236}">
                <a16:creationId xmlns:a16="http://schemas.microsoft.com/office/drawing/2014/main" id="{47790D3E-438A-5E7F-81F2-50AF89EE08F5}"/>
              </a:ext>
            </a:extLst>
          </p:cNvPr>
          <p:cNvSpPr>
            <a:spLocks noChangeArrowheads="1"/>
          </p:cNvSpPr>
          <p:nvPr/>
        </p:nvSpPr>
        <p:spPr bwMode="auto">
          <a:xfrm>
            <a:off x="6702426" y="6046788"/>
            <a:ext cx="1063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Pr</a:t>
            </a:r>
            <a:endParaRPr kumimoji="0" lang="en-US" altLang="en-US" sz="1800" b="0" i="0" u="none" strike="noStrike" cap="none" normalizeH="0" baseline="0">
              <a:ln>
                <a:noFill/>
              </a:ln>
              <a:effectLst/>
            </a:endParaRPr>
          </a:p>
        </p:txBody>
      </p:sp>
      <p:sp>
        <p:nvSpPr>
          <p:cNvPr id="831" name="Rectangle 2882">
            <a:extLst>
              <a:ext uri="{FF2B5EF4-FFF2-40B4-BE49-F238E27FC236}">
                <a16:creationId xmlns:a16="http://schemas.microsoft.com/office/drawing/2014/main" id="{9ECC128F-A7DF-0866-A1FB-664B74005133}"/>
              </a:ext>
            </a:extLst>
          </p:cNvPr>
          <p:cNvSpPr>
            <a:spLocks noChangeArrowheads="1"/>
          </p:cNvSpPr>
          <p:nvPr/>
        </p:nvSpPr>
        <p:spPr bwMode="auto">
          <a:xfrm>
            <a:off x="6805614" y="6046788"/>
            <a:ext cx="2254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ophy</a:t>
            </a:r>
            <a:endParaRPr kumimoji="0" lang="en-US" altLang="en-US" sz="1800" b="0" i="0" u="none" strike="noStrike" cap="none" normalizeH="0" baseline="0">
              <a:ln>
                <a:noFill/>
              </a:ln>
              <a:effectLst/>
            </a:endParaRPr>
          </a:p>
        </p:txBody>
      </p:sp>
      <p:sp>
        <p:nvSpPr>
          <p:cNvPr id="832" name="Rectangle 2883">
            <a:extLst>
              <a:ext uri="{FF2B5EF4-FFF2-40B4-BE49-F238E27FC236}">
                <a16:creationId xmlns:a16="http://schemas.microsoft.com/office/drawing/2014/main" id="{05F720AA-8AF9-9955-9E14-EBE592378CCB}"/>
              </a:ext>
            </a:extLst>
          </p:cNvPr>
          <p:cNvSpPr>
            <a:spLocks noChangeArrowheads="1"/>
          </p:cNvSpPr>
          <p:nvPr/>
        </p:nvSpPr>
        <p:spPr bwMode="auto">
          <a:xfrm>
            <a:off x="7023101" y="604678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833" name="Rectangle 2884">
            <a:extLst>
              <a:ext uri="{FF2B5EF4-FFF2-40B4-BE49-F238E27FC236}">
                <a16:creationId xmlns:a16="http://schemas.microsoft.com/office/drawing/2014/main" id="{19858CFE-2194-4578-1433-7615F6FA79D2}"/>
              </a:ext>
            </a:extLst>
          </p:cNvPr>
          <p:cNvSpPr>
            <a:spLocks noChangeArrowheads="1"/>
          </p:cNvSpPr>
          <p:nvPr/>
        </p:nvSpPr>
        <p:spPr bwMode="auto">
          <a:xfrm>
            <a:off x="7045326" y="604678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ac</a:t>
            </a:r>
            <a:endParaRPr kumimoji="0" lang="en-US" altLang="en-US" sz="1800" b="0" i="0" u="none" strike="noStrike" cap="none" normalizeH="0" baseline="0">
              <a:ln>
                <a:noFill/>
              </a:ln>
              <a:effectLst/>
            </a:endParaRPr>
          </a:p>
        </p:txBody>
      </p:sp>
      <p:sp>
        <p:nvSpPr>
          <p:cNvPr id="834" name="Rectangle 2885">
            <a:extLst>
              <a:ext uri="{FF2B5EF4-FFF2-40B4-BE49-F238E27FC236}">
                <a16:creationId xmlns:a16="http://schemas.microsoft.com/office/drawing/2014/main" id="{254C3A80-4033-C09A-7EAC-8AB947B1E591}"/>
              </a:ext>
            </a:extLst>
          </p:cNvPr>
          <p:cNvSpPr>
            <a:spLocks noChangeArrowheads="1"/>
          </p:cNvSpPr>
          <p:nvPr/>
        </p:nvSpPr>
        <p:spPr bwMode="auto">
          <a:xfrm>
            <a:off x="7151689"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835" name="Rectangle 2886">
            <a:extLst>
              <a:ext uri="{FF2B5EF4-FFF2-40B4-BE49-F238E27FC236}">
                <a16:creationId xmlns:a16="http://schemas.microsoft.com/office/drawing/2014/main" id="{2E378348-073E-CE26-DEEF-F4A85631A926}"/>
              </a:ext>
            </a:extLst>
          </p:cNvPr>
          <p:cNvSpPr>
            <a:spLocks noChangeArrowheads="1"/>
          </p:cNvSpPr>
          <p:nvPr/>
        </p:nvSpPr>
        <p:spPr bwMode="auto">
          <a:xfrm>
            <a:off x="7180264" y="604678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836" name="Rectangle 2887">
            <a:extLst>
              <a:ext uri="{FF2B5EF4-FFF2-40B4-BE49-F238E27FC236}">
                <a16:creationId xmlns:a16="http://schemas.microsoft.com/office/drawing/2014/main" id="{DD79A8BD-EDA2-05E2-6A76-8F70719D17F7}"/>
              </a:ext>
            </a:extLst>
          </p:cNvPr>
          <p:cNvSpPr>
            <a:spLocks noChangeArrowheads="1"/>
          </p:cNvSpPr>
          <p:nvPr/>
        </p:nvSpPr>
        <p:spPr bwMode="auto">
          <a:xfrm>
            <a:off x="7202489" y="60467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837" name="Rectangle 2888">
            <a:extLst>
              <a:ext uri="{FF2B5EF4-FFF2-40B4-BE49-F238E27FC236}">
                <a16:creationId xmlns:a16="http://schemas.microsoft.com/office/drawing/2014/main" id="{271AFF82-466F-FDA2-50D3-9BA86C01330B}"/>
              </a:ext>
            </a:extLst>
          </p:cNvPr>
          <p:cNvSpPr>
            <a:spLocks noChangeArrowheads="1"/>
          </p:cNvSpPr>
          <p:nvPr/>
        </p:nvSpPr>
        <p:spPr bwMode="auto">
          <a:xfrm>
            <a:off x="7253289"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838" name="Rectangle 2889">
            <a:extLst>
              <a:ext uri="{FF2B5EF4-FFF2-40B4-BE49-F238E27FC236}">
                <a16:creationId xmlns:a16="http://schemas.microsoft.com/office/drawing/2014/main" id="{8D2DBBD0-0E07-9DFC-1971-C36F8E124780}"/>
              </a:ext>
            </a:extLst>
          </p:cNvPr>
          <p:cNvSpPr>
            <a:spLocks noChangeArrowheads="1"/>
          </p:cNvSpPr>
          <p:nvPr/>
        </p:nvSpPr>
        <p:spPr bwMode="auto">
          <a:xfrm>
            <a:off x="7280276" y="604678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us</a:t>
            </a:r>
            <a:endParaRPr kumimoji="0" lang="en-US" altLang="en-US" sz="1800" b="0" i="0" u="none" strike="noStrike" cap="none" normalizeH="0" baseline="0">
              <a:ln>
                <a:noFill/>
              </a:ln>
              <a:effectLst/>
            </a:endParaRPr>
          </a:p>
        </p:txBody>
      </p:sp>
      <p:sp>
        <p:nvSpPr>
          <p:cNvPr id="839" name="Rectangle 2890">
            <a:extLst>
              <a:ext uri="{FF2B5EF4-FFF2-40B4-BE49-F238E27FC236}">
                <a16:creationId xmlns:a16="http://schemas.microsoft.com/office/drawing/2014/main" id="{B12AD22F-ED6F-4A17-E999-88E5E3FD6327}"/>
              </a:ext>
            </a:extLst>
          </p:cNvPr>
          <p:cNvSpPr>
            <a:spLocks noChangeArrowheads="1"/>
          </p:cNvSpPr>
          <p:nvPr/>
        </p:nvSpPr>
        <p:spPr bwMode="auto">
          <a:xfrm>
            <a:off x="7386639" y="604678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840" name="Rectangle 2891">
            <a:extLst>
              <a:ext uri="{FF2B5EF4-FFF2-40B4-BE49-F238E27FC236}">
                <a16:creationId xmlns:a16="http://schemas.microsoft.com/office/drawing/2014/main" id="{F6A1F50A-D1FA-FC8C-D3DB-96D2926F0B91}"/>
              </a:ext>
            </a:extLst>
          </p:cNvPr>
          <p:cNvSpPr>
            <a:spLocks noChangeArrowheads="1"/>
          </p:cNvSpPr>
          <p:nvPr/>
        </p:nvSpPr>
        <p:spPr bwMode="auto">
          <a:xfrm>
            <a:off x="7470776" y="604678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of</a:t>
            </a:r>
            <a:endParaRPr kumimoji="0" lang="en-US" altLang="en-US" sz="1800" b="0" i="0" u="none" strike="noStrike" cap="none" normalizeH="0" baseline="0">
              <a:ln>
                <a:noFill/>
              </a:ln>
              <a:effectLst/>
            </a:endParaRPr>
          </a:p>
        </p:txBody>
      </p:sp>
      <p:sp>
        <p:nvSpPr>
          <p:cNvPr id="841" name="Rectangle 2892">
            <a:extLst>
              <a:ext uri="{FF2B5EF4-FFF2-40B4-BE49-F238E27FC236}">
                <a16:creationId xmlns:a16="http://schemas.microsoft.com/office/drawing/2014/main" id="{58144154-5EA4-BD31-BCCD-31A43016556F}"/>
              </a:ext>
            </a:extLst>
          </p:cNvPr>
          <p:cNvSpPr>
            <a:spLocks noChangeArrowheads="1"/>
          </p:cNvSpPr>
          <p:nvPr/>
        </p:nvSpPr>
        <p:spPr bwMode="auto">
          <a:xfrm>
            <a:off x="7554914"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842" name="Rectangle 2893">
            <a:extLst>
              <a:ext uri="{FF2B5EF4-FFF2-40B4-BE49-F238E27FC236}">
                <a16:creationId xmlns:a16="http://schemas.microsoft.com/office/drawing/2014/main" id="{48B861B5-C818-3214-7845-5FEF2D4BD978}"/>
              </a:ext>
            </a:extLst>
          </p:cNvPr>
          <p:cNvSpPr>
            <a:spLocks noChangeArrowheads="1"/>
          </p:cNvSpPr>
          <p:nvPr/>
        </p:nvSpPr>
        <p:spPr bwMode="auto">
          <a:xfrm>
            <a:off x="7583489" y="6046788"/>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 </a:t>
            </a:r>
            <a:endParaRPr kumimoji="0" lang="en-US" altLang="en-US" sz="1800" b="0" i="0" u="none" strike="noStrike" cap="none" normalizeH="0" baseline="0">
              <a:ln>
                <a:noFill/>
              </a:ln>
              <a:effectLst/>
            </a:endParaRPr>
          </a:p>
        </p:txBody>
      </p:sp>
      <p:sp>
        <p:nvSpPr>
          <p:cNvPr id="843" name="Rectangle 2894">
            <a:extLst>
              <a:ext uri="{FF2B5EF4-FFF2-40B4-BE49-F238E27FC236}">
                <a16:creationId xmlns:a16="http://schemas.microsoft.com/office/drawing/2014/main" id="{4D06F71A-F22A-79DE-E9D6-6EC402E0B016}"/>
              </a:ext>
            </a:extLst>
          </p:cNvPr>
          <p:cNvSpPr>
            <a:spLocks noChangeArrowheads="1"/>
          </p:cNvSpPr>
          <p:nvPr/>
        </p:nvSpPr>
        <p:spPr bwMode="auto">
          <a:xfrm>
            <a:off x="7667626" y="6046788"/>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844" name="Rectangle 2895">
            <a:extLst>
              <a:ext uri="{FF2B5EF4-FFF2-40B4-BE49-F238E27FC236}">
                <a16:creationId xmlns:a16="http://schemas.microsoft.com/office/drawing/2014/main" id="{51A6510C-EF77-ABEA-6F01-D0CEDB453053}"/>
              </a:ext>
            </a:extLst>
          </p:cNvPr>
          <p:cNvSpPr>
            <a:spLocks noChangeArrowheads="1"/>
          </p:cNvSpPr>
          <p:nvPr/>
        </p:nvSpPr>
        <p:spPr bwMode="auto">
          <a:xfrm>
            <a:off x="7718426"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845" name="Rectangle 2896">
            <a:extLst>
              <a:ext uri="{FF2B5EF4-FFF2-40B4-BE49-F238E27FC236}">
                <a16:creationId xmlns:a16="http://schemas.microsoft.com/office/drawing/2014/main" id="{DE2B2CE9-B0AA-A1FE-8071-67EBD3DCB2F1}"/>
              </a:ext>
            </a:extLst>
          </p:cNvPr>
          <p:cNvSpPr>
            <a:spLocks noChangeArrowheads="1"/>
          </p:cNvSpPr>
          <p:nvPr/>
        </p:nvSpPr>
        <p:spPr bwMode="auto">
          <a:xfrm>
            <a:off x="7745414" y="6046788"/>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er</a:t>
            </a:r>
            <a:endParaRPr kumimoji="0" lang="en-US" altLang="en-US" sz="1800" b="0" i="0" u="none" strike="noStrike" cap="none" normalizeH="0" baseline="0">
              <a:ln>
                <a:noFill/>
              </a:ln>
              <a:effectLst/>
            </a:endParaRPr>
          </a:p>
        </p:txBody>
      </p:sp>
      <p:sp>
        <p:nvSpPr>
          <p:cNvPr id="846" name="Rectangle 2897">
            <a:extLst>
              <a:ext uri="{FF2B5EF4-FFF2-40B4-BE49-F238E27FC236}">
                <a16:creationId xmlns:a16="http://schemas.microsoft.com/office/drawing/2014/main" id="{0E6C246C-58AD-086A-83AF-84F81B8FD70C}"/>
              </a:ext>
            </a:extLst>
          </p:cNvPr>
          <p:cNvSpPr>
            <a:spLocks noChangeArrowheads="1"/>
          </p:cNvSpPr>
          <p:nvPr/>
        </p:nvSpPr>
        <p:spPr bwMode="auto">
          <a:xfrm>
            <a:off x="7835901" y="6046788"/>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oi</a:t>
            </a:r>
            <a:endParaRPr kumimoji="0" lang="en-US" altLang="en-US" sz="1800" b="0" i="0" u="none" strike="noStrike" cap="none" normalizeH="0" baseline="0">
              <a:ln>
                <a:noFill/>
              </a:ln>
              <a:effectLst/>
            </a:endParaRPr>
          </a:p>
        </p:txBody>
      </p:sp>
      <p:sp>
        <p:nvSpPr>
          <p:cNvPr id="847" name="Rectangle 2898">
            <a:extLst>
              <a:ext uri="{FF2B5EF4-FFF2-40B4-BE49-F238E27FC236}">
                <a16:creationId xmlns:a16="http://schemas.microsoft.com/office/drawing/2014/main" id="{3B637A3A-B01F-BF6B-D9DA-96B557B667C8}"/>
              </a:ext>
            </a:extLst>
          </p:cNvPr>
          <p:cNvSpPr>
            <a:spLocks noChangeArrowheads="1"/>
          </p:cNvSpPr>
          <p:nvPr/>
        </p:nvSpPr>
        <p:spPr bwMode="auto">
          <a:xfrm>
            <a:off x="7913689"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848" name="Rectangle 2899">
            <a:extLst>
              <a:ext uri="{FF2B5EF4-FFF2-40B4-BE49-F238E27FC236}">
                <a16:creationId xmlns:a16="http://schemas.microsoft.com/office/drawing/2014/main" id="{423FC306-1A22-E690-CA0B-CB6FE0CC323D}"/>
              </a:ext>
            </a:extLst>
          </p:cNvPr>
          <p:cNvSpPr>
            <a:spLocks noChangeArrowheads="1"/>
          </p:cNvSpPr>
          <p:nvPr/>
        </p:nvSpPr>
        <p:spPr bwMode="auto">
          <a:xfrm>
            <a:off x="7970839" y="604678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849" name="Rectangle 2900">
            <a:extLst>
              <a:ext uri="{FF2B5EF4-FFF2-40B4-BE49-F238E27FC236}">
                <a16:creationId xmlns:a16="http://schemas.microsoft.com/office/drawing/2014/main" id="{7E9746D4-54AF-ABEA-A04E-556D6CC8FFFF}"/>
              </a:ext>
            </a:extLst>
          </p:cNvPr>
          <p:cNvSpPr>
            <a:spLocks noChangeArrowheads="1"/>
          </p:cNvSpPr>
          <p:nvPr/>
        </p:nvSpPr>
        <p:spPr bwMode="auto">
          <a:xfrm>
            <a:off x="8004176" y="604678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co</a:t>
            </a:r>
            <a:endParaRPr kumimoji="0" lang="en-US" altLang="en-US" sz="1800" b="0" i="0" u="none" strike="noStrike" cap="none" normalizeH="0" baseline="0">
              <a:ln>
                <a:noFill/>
              </a:ln>
              <a:effectLst/>
            </a:endParaRPr>
          </a:p>
        </p:txBody>
      </p:sp>
      <p:sp>
        <p:nvSpPr>
          <p:cNvPr id="850" name="Rectangle 2901">
            <a:extLst>
              <a:ext uri="{FF2B5EF4-FFF2-40B4-BE49-F238E27FC236}">
                <a16:creationId xmlns:a16="http://schemas.microsoft.com/office/drawing/2014/main" id="{6B34D951-08DC-255F-0793-C15E87116152}"/>
              </a:ext>
            </a:extLst>
          </p:cNvPr>
          <p:cNvSpPr>
            <a:spLocks noChangeArrowheads="1"/>
          </p:cNvSpPr>
          <p:nvPr/>
        </p:nvSpPr>
        <p:spPr bwMode="auto">
          <a:xfrm>
            <a:off x="8110539"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851" name="Rectangle 2902">
            <a:extLst>
              <a:ext uri="{FF2B5EF4-FFF2-40B4-BE49-F238E27FC236}">
                <a16:creationId xmlns:a16="http://schemas.microsoft.com/office/drawing/2014/main" id="{112E17B6-F50A-B8D3-8004-CD9478BF97FF}"/>
              </a:ext>
            </a:extLst>
          </p:cNvPr>
          <p:cNvSpPr>
            <a:spLocks noChangeArrowheads="1"/>
          </p:cNvSpPr>
          <p:nvPr/>
        </p:nvSpPr>
        <p:spPr bwMode="auto">
          <a:xfrm>
            <a:off x="8166101"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852" name="Rectangle 2903">
            <a:extLst>
              <a:ext uri="{FF2B5EF4-FFF2-40B4-BE49-F238E27FC236}">
                <a16:creationId xmlns:a16="http://schemas.microsoft.com/office/drawing/2014/main" id="{9B9F4140-F6AA-600C-60F0-7C878DEDDEF8}"/>
              </a:ext>
            </a:extLst>
          </p:cNvPr>
          <p:cNvSpPr>
            <a:spLocks noChangeArrowheads="1"/>
          </p:cNvSpPr>
          <p:nvPr/>
        </p:nvSpPr>
        <p:spPr bwMode="auto">
          <a:xfrm>
            <a:off x="8194676"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853" name="Rectangle 2904">
            <a:extLst>
              <a:ext uri="{FF2B5EF4-FFF2-40B4-BE49-F238E27FC236}">
                <a16:creationId xmlns:a16="http://schemas.microsoft.com/office/drawing/2014/main" id="{68D41C82-DC4A-8808-A453-B465FD289B60}"/>
              </a:ext>
            </a:extLst>
          </p:cNvPr>
          <p:cNvSpPr>
            <a:spLocks noChangeArrowheads="1"/>
          </p:cNvSpPr>
          <p:nvPr/>
        </p:nvSpPr>
        <p:spPr bwMode="auto">
          <a:xfrm>
            <a:off x="8250239" y="604678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854" name="Rectangle 2905">
            <a:extLst>
              <a:ext uri="{FF2B5EF4-FFF2-40B4-BE49-F238E27FC236}">
                <a16:creationId xmlns:a16="http://schemas.microsoft.com/office/drawing/2014/main" id="{9E3F68F3-9FCE-5691-40FE-135C15E3316E}"/>
              </a:ext>
            </a:extLst>
          </p:cNvPr>
          <p:cNvSpPr>
            <a:spLocks noChangeArrowheads="1"/>
          </p:cNvSpPr>
          <p:nvPr/>
        </p:nvSpPr>
        <p:spPr bwMode="auto">
          <a:xfrm>
            <a:off x="8272464"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855" name="Rectangle 2906">
            <a:extLst>
              <a:ext uri="{FF2B5EF4-FFF2-40B4-BE49-F238E27FC236}">
                <a16:creationId xmlns:a16="http://schemas.microsoft.com/office/drawing/2014/main" id="{46C0D81C-15DF-E8BE-8E77-5C09E69B2B17}"/>
              </a:ext>
            </a:extLst>
          </p:cNvPr>
          <p:cNvSpPr>
            <a:spLocks noChangeArrowheads="1"/>
          </p:cNvSpPr>
          <p:nvPr/>
        </p:nvSpPr>
        <p:spPr bwMode="auto">
          <a:xfrm>
            <a:off x="8328026" y="604678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856" name="Rectangle 2907">
            <a:extLst>
              <a:ext uri="{FF2B5EF4-FFF2-40B4-BE49-F238E27FC236}">
                <a16:creationId xmlns:a16="http://schemas.microsoft.com/office/drawing/2014/main" id="{6920BC65-1AF5-895B-0A4A-F415FAADB8EA}"/>
              </a:ext>
            </a:extLst>
          </p:cNvPr>
          <p:cNvSpPr>
            <a:spLocks noChangeArrowheads="1"/>
          </p:cNvSpPr>
          <p:nvPr/>
        </p:nvSpPr>
        <p:spPr bwMode="auto">
          <a:xfrm>
            <a:off x="8350251"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857" name="Rectangle 2908">
            <a:extLst>
              <a:ext uri="{FF2B5EF4-FFF2-40B4-BE49-F238E27FC236}">
                <a16:creationId xmlns:a16="http://schemas.microsoft.com/office/drawing/2014/main" id="{B862322E-D63B-C743-2930-72F6A5C890D6}"/>
              </a:ext>
            </a:extLst>
          </p:cNvPr>
          <p:cNvSpPr>
            <a:spLocks noChangeArrowheads="1"/>
          </p:cNvSpPr>
          <p:nvPr/>
        </p:nvSpPr>
        <p:spPr bwMode="auto">
          <a:xfrm>
            <a:off x="8407401"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858" name="Rectangle 2909">
            <a:extLst>
              <a:ext uri="{FF2B5EF4-FFF2-40B4-BE49-F238E27FC236}">
                <a16:creationId xmlns:a16="http://schemas.microsoft.com/office/drawing/2014/main" id="{51E04CBC-ED01-C3F0-CB96-6971D0CDDD86}"/>
              </a:ext>
            </a:extLst>
          </p:cNvPr>
          <p:cNvSpPr>
            <a:spLocks noChangeArrowheads="1"/>
          </p:cNvSpPr>
          <p:nvPr/>
        </p:nvSpPr>
        <p:spPr bwMode="auto">
          <a:xfrm>
            <a:off x="8462964"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859" name="Rectangle 2910">
            <a:extLst>
              <a:ext uri="{FF2B5EF4-FFF2-40B4-BE49-F238E27FC236}">
                <a16:creationId xmlns:a16="http://schemas.microsoft.com/office/drawing/2014/main" id="{EAD819BE-AA56-D254-B3F2-54BBC47E1B37}"/>
              </a:ext>
            </a:extLst>
          </p:cNvPr>
          <p:cNvSpPr>
            <a:spLocks noChangeArrowheads="1"/>
          </p:cNvSpPr>
          <p:nvPr/>
        </p:nvSpPr>
        <p:spPr bwMode="auto">
          <a:xfrm>
            <a:off x="8491539" y="604678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860" name="Rectangle 2911">
            <a:extLst>
              <a:ext uri="{FF2B5EF4-FFF2-40B4-BE49-F238E27FC236}">
                <a16:creationId xmlns:a16="http://schemas.microsoft.com/office/drawing/2014/main" id="{02D65A35-27D0-018B-E11F-9F90247861D6}"/>
              </a:ext>
            </a:extLst>
          </p:cNvPr>
          <p:cNvSpPr>
            <a:spLocks noChangeArrowheads="1"/>
          </p:cNvSpPr>
          <p:nvPr/>
        </p:nvSpPr>
        <p:spPr bwMode="auto">
          <a:xfrm>
            <a:off x="8524876" y="6046788"/>
            <a:ext cx="1524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swi</a:t>
            </a:r>
            <a:endParaRPr kumimoji="0" lang="en-US" altLang="en-US" sz="1800" b="0" i="0" u="none" strike="noStrike" cap="none" normalizeH="0" baseline="0">
              <a:ln>
                <a:noFill/>
              </a:ln>
              <a:effectLst/>
            </a:endParaRPr>
          </a:p>
        </p:txBody>
      </p:sp>
      <p:sp>
        <p:nvSpPr>
          <p:cNvPr id="861" name="Rectangle 2912">
            <a:extLst>
              <a:ext uri="{FF2B5EF4-FFF2-40B4-BE49-F238E27FC236}">
                <a16:creationId xmlns:a16="http://schemas.microsoft.com/office/drawing/2014/main" id="{D1C3D0EF-A13A-8208-7808-BDAC221B5A22}"/>
              </a:ext>
            </a:extLst>
          </p:cNvPr>
          <p:cNvSpPr>
            <a:spLocks noChangeArrowheads="1"/>
          </p:cNvSpPr>
          <p:nvPr/>
        </p:nvSpPr>
        <p:spPr bwMode="auto">
          <a:xfrm>
            <a:off x="8670926" y="604678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sh</a:t>
            </a:r>
            <a:endParaRPr kumimoji="0" lang="en-US" altLang="en-US" sz="1800" b="0" i="0" u="none" strike="noStrike" cap="none" normalizeH="0" baseline="0">
              <a:ln>
                <a:noFill/>
              </a:ln>
              <a:effectLst/>
            </a:endParaRPr>
          </a:p>
        </p:txBody>
      </p:sp>
      <p:sp>
        <p:nvSpPr>
          <p:cNvPr id="862" name="Rectangle 2913">
            <a:extLst>
              <a:ext uri="{FF2B5EF4-FFF2-40B4-BE49-F238E27FC236}">
                <a16:creationId xmlns:a16="http://schemas.microsoft.com/office/drawing/2014/main" id="{E9800421-B157-5E9B-3832-4AFDF49778D0}"/>
              </a:ext>
            </a:extLst>
          </p:cNvPr>
          <p:cNvSpPr>
            <a:spLocks noChangeArrowheads="1"/>
          </p:cNvSpPr>
          <p:nvPr/>
        </p:nvSpPr>
        <p:spPr bwMode="auto">
          <a:xfrm>
            <a:off x="8777289"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863" name="Rectangle 2914">
            <a:extLst>
              <a:ext uri="{FF2B5EF4-FFF2-40B4-BE49-F238E27FC236}">
                <a16:creationId xmlns:a16="http://schemas.microsoft.com/office/drawing/2014/main" id="{3897FBC9-6686-CE9D-505D-117BCB5A4626}"/>
              </a:ext>
            </a:extLst>
          </p:cNvPr>
          <p:cNvSpPr>
            <a:spLocks noChangeArrowheads="1"/>
          </p:cNvSpPr>
          <p:nvPr/>
        </p:nvSpPr>
        <p:spPr bwMode="auto">
          <a:xfrm>
            <a:off x="8805864"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864" name="Rectangle 2915">
            <a:extLst>
              <a:ext uri="{FF2B5EF4-FFF2-40B4-BE49-F238E27FC236}">
                <a16:creationId xmlns:a16="http://schemas.microsoft.com/office/drawing/2014/main" id="{7F303FA6-A6E5-2689-679B-2F236E5B2810}"/>
              </a:ext>
            </a:extLst>
          </p:cNvPr>
          <p:cNvSpPr>
            <a:spLocks noChangeArrowheads="1"/>
          </p:cNvSpPr>
          <p:nvPr/>
        </p:nvSpPr>
        <p:spPr bwMode="auto">
          <a:xfrm>
            <a:off x="8861426"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865" name="Rectangle 2916">
            <a:extLst>
              <a:ext uri="{FF2B5EF4-FFF2-40B4-BE49-F238E27FC236}">
                <a16:creationId xmlns:a16="http://schemas.microsoft.com/office/drawing/2014/main" id="{966112F9-2BEE-97DA-D68C-269C9D47C462}"/>
              </a:ext>
            </a:extLst>
          </p:cNvPr>
          <p:cNvSpPr>
            <a:spLocks noChangeArrowheads="1"/>
          </p:cNvSpPr>
          <p:nvPr/>
        </p:nvSpPr>
        <p:spPr bwMode="auto">
          <a:xfrm>
            <a:off x="8918576"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866" name="Rectangle 2917">
            <a:extLst>
              <a:ext uri="{FF2B5EF4-FFF2-40B4-BE49-F238E27FC236}">
                <a16:creationId xmlns:a16="http://schemas.microsoft.com/office/drawing/2014/main" id="{AE452C64-2FCC-023A-F61D-B57894F23CCD}"/>
              </a:ext>
            </a:extLst>
          </p:cNvPr>
          <p:cNvSpPr>
            <a:spLocks noChangeArrowheads="1"/>
          </p:cNvSpPr>
          <p:nvPr/>
        </p:nvSpPr>
        <p:spPr bwMode="auto">
          <a:xfrm>
            <a:off x="8974139"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867" name="Rectangle 2918">
            <a:extLst>
              <a:ext uri="{FF2B5EF4-FFF2-40B4-BE49-F238E27FC236}">
                <a16:creationId xmlns:a16="http://schemas.microsoft.com/office/drawing/2014/main" id="{D5309B0A-5363-56E0-4AD4-E82957CFD28D}"/>
              </a:ext>
            </a:extLst>
          </p:cNvPr>
          <p:cNvSpPr>
            <a:spLocks noChangeArrowheads="1"/>
          </p:cNvSpPr>
          <p:nvPr/>
        </p:nvSpPr>
        <p:spPr bwMode="auto">
          <a:xfrm>
            <a:off x="9002714" y="604678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sp</a:t>
            </a:r>
            <a:endParaRPr kumimoji="0" lang="en-US" altLang="en-US" sz="1800" b="0" i="0" u="none" strike="noStrike" cap="none" normalizeH="0" baseline="0">
              <a:ln>
                <a:noFill/>
              </a:ln>
              <a:effectLst/>
            </a:endParaRPr>
          </a:p>
        </p:txBody>
      </p:sp>
      <p:sp>
        <p:nvSpPr>
          <p:cNvPr id="868" name="Rectangle 2919">
            <a:extLst>
              <a:ext uri="{FF2B5EF4-FFF2-40B4-BE49-F238E27FC236}">
                <a16:creationId xmlns:a16="http://schemas.microsoft.com/office/drawing/2014/main" id="{248F8270-C8A5-00BA-B704-1A79345A841C}"/>
              </a:ext>
            </a:extLst>
          </p:cNvPr>
          <p:cNvSpPr>
            <a:spLocks noChangeArrowheads="1"/>
          </p:cNvSpPr>
          <p:nvPr/>
        </p:nvSpPr>
        <p:spPr bwMode="auto">
          <a:xfrm>
            <a:off x="9109076" y="604678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869" name="Rectangle 2920">
            <a:extLst>
              <a:ext uri="{FF2B5EF4-FFF2-40B4-BE49-F238E27FC236}">
                <a16:creationId xmlns:a16="http://schemas.microsoft.com/office/drawing/2014/main" id="{8968FA8F-ACC7-105D-A3EE-1D2E7CF9D95D}"/>
              </a:ext>
            </a:extLst>
          </p:cNvPr>
          <p:cNvSpPr>
            <a:spLocks noChangeArrowheads="1"/>
          </p:cNvSpPr>
          <p:nvPr/>
        </p:nvSpPr>
        <p:spPr bwMode="auto">
          <a:xfrm>
            <a:off x="9131301"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870" name="Rectangle 2921">
            <a:extLst>
              <a:ext uri="{FF2B5EF4-FFF2-40B4-BE49-F238E27FC236}">
                <a16:creationId xmlns:a16="http://schemas.microsoft.com/office/drawing/2014/main" id="{086F4FBB-6F7D-BCD3-F46A-966D02438805}"/>
              </a:ext>
            </a:extLst>
          </p:cNvPr>
          <p:cNvSpPr>
            <a:spLocks noChangeArrowheads="1"/>
          </p:cNvSpPr>
          <p:nvPr/>
        </p:nvSpPr>
        <p:spPr bwMode="auto">
          <a:xfrm>
            <a:off x="9158289" y="604678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871" name="Rectangle 2922">
            <a:extLst>
              <a:ext uri="{FF2B5EF4-FFF2-40B4-BE49-F238E27FC236}">
                <a16:creationId xmlns:a16="http://schemas.microsoft.com/office/drawing/2014/main" id="{74884F2E-A52A-EECF-31FE-9F13B2B33F34}"/>
              </a:ext>
            </a:extLst>
          </p:cNvPr>
          <p:cNvSpPr>
            <a:spLocks noChangeArrowheads="1"/>
          </p:cNvSpPr>
          <p:nvPr/>
        </p:nvSpPr>
        <p:spPr bwMode="auto">
          <a:xfrm>
            <a:off x="9193214"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872" name="Rectangle 2923">
            <a:extLst>
              <a:ext uri="{FF2B5EF4-FFF2-40B4-BE49-F238E27FC236}">
                <a16:creationId xmlns:a16="http://schemas.microsoft.com/office/drawing/2014/main" id="{F307D168-C1EC-9D0F-3173-8A453A7EB386}"/>
              </a:ext>
            </a:extLst>
          </p:cNvPr>
          <p:cNvSpPr>
            <a:spLocks noChangeArrowheads="1"/>
          </p:cNvSpPr>
          <p:nvPr/>
        </p:nvSpPr>
        <p:spPr bwMode="auto">
          <a:xfrm>
            <a:off x="9221789" y="604678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873" name="Rectangle 2924">
            <a:extLst>
              <a:ext uri="{FF2B5EF4-FFF2-40B4-BE49-F238E27FC236}">
                <a16:creationId xmlns:a16="http://schemas.microsoft.com/office/drawing/2014/main" id="{BED6CDD7-E169-9BDA-33F5-037CCF836CDE}"/>
              </a:ext>
            </a:extLst>
          </p:cNvPr>
          <p:cNvSpPr>
            <a:spLocks noChangeArrowheads="1"/>
          </p:cNvSpPr>
          <p:nvPr/>
        </p:nvSpPr>
        <p:spPr bwMode="auto">
          <a:xfrm>
            <a:off x="9255126"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874" name="Rectangle 2925">
            <a:extLst>
              <a:ext uri="{FF2B5EF4-FFF2-40B4-BE49-F238E27FC236}">
                <a16:creationId xmlns:a16="http://schemas.microsoft.com/office/drawing/2014/main" id="{F84A0251-E225-505B-A6BC-CE53DA4D44B1}"/>
              </a:ext>
            </a:extLst>
          </p:cNvPr>
          <p:cNvSpPr>
            <a:spLocks noChangeArrowheads="1"/>
          </p:cNvSpPr>
          <p:nvPr/>
        </p:nvSpPr>
        <p:spPr bwMode="auto">
          <a:xfrm>
            <a:off x="9310689"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875" name="Rectangle 2926">
            <a:extLst>
              <a:ext uri="{FF2B5EF4-FFF2-40B4-BE49-F238E27FC236}">
                <a16:creationId xmlns:a16="http://schemas.microsoft.com/office/drawing/2014/main" id="{C7DDE658-194E-637C-F8A4-976BC74AC79C}"/>
              </a:ext>
            </a:extLst>
          </p:cNvPr>
          <p:cNvSpPr>
            <a:spLocks noChangeArrowheads="1"/>
          </p:cNvSpPr>
          <p:nvPr/>
        </p:nvSpPr>
        <p:spPr bwMode="auto">
          <a:xfrm>
            <a:off x="9367839" y="604678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876" name="Rectangle 2927">
            <a:extLst>
              <a:ext uri="{FF2B5EF4-FFF2-40B4-BE49-F238E27FC236}">
                <a16:creationId xmlns:a16="http://schemas.microsoft.com/office/drawing/2014/main" id="{0D498619-6C70-D118-386C-6DB9F931E7A4}"/>
              </a:ext>
            </a:extLst>
          </p:cNvPr>
          <p:cNvSpPr>
            <a:spLocks noChangeArrowheads="1"/>
          </p:cNvSpPr>
          <p:nvPr/>
        </p:nvSpPr>
        <p:spPr bwMode="auto">
          <a:xfrm>
            <a:off x="9390064" y="6046788"/>
            <a:ext cx="889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877" name="Rectangle 2928">
            <a:extLst>
              <a:ext uri="{FF2B5EF4-FFF2-40B4-BE49-F238E27FC236}">
                <a16:creationId xmlns:a16="http://schemas.microsoft.com/office/drawing/2014/main" id="{27C2759D-9410-2700-2863-49A0FF52B968}"/>
              </a:ext>
            </a:extLst>
          </p:cNvPr>
          <p:cNvSpPr>
            <a:spLocks noChangeArrowheads="1"/>
          </p:cNvSpPr>
          <p:nvPr/>
        </p:nvSpPr>
        <p:spPr bwMode="auto">
          <a:xfrm>
            <a:off x="9474201"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878" name="Rectangle 2929">
            <a:extLst>
              <a:ext uri="{FF2B5EF4-FFF2-40B4-BE49-F238E27FC236}">
                <a16:creationId xmlns:a16="http://schemas.microsoft.com/office/drawing/2014/main" id="{75B4C236-C1D4-F78D-93C0-1DE156763757}"/>
              </a:ext>
            </a:extLst>
          </p:cNvPr>
          <p:cNvSpPr>
            <a:spLocks noChangeArrowheads="1"/>
          </p:cNvSpPr>
          <p:nvPr/>
        </p:nvSpPr>
        <p:spPr bwMode="auto">
          <a:xfrm>
            <a:off x="9529764"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879" name="Rectangle 2930">
            <a:extLst>
              <a:ext uri="{FF2B5EF4-FFF2-40B4-BE49-F238E27FC236}">
                <a16:creationId xmlns:a16="http://schemas.microsoft.com/office/drawing/2014/main" id="{DF826963-85C1-93EB-FF51-3826E7CB4F02}"/>
              </a:ext>
            </a:extLst>
          </p:cNvPr>
          <p:cNvSpPr>
            <a:spLocks noChangeArrowheads="1"/>
          </p:cNvSpPr>
          <p:nvPr/>
        </p:nvSpPr>
        <p:spPr bwMode="auto">
          <a:xfrm>
            <a:off x="9585326"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880" name="Rectangle 2931">
            <a:extLst>
              <a:ext uri="{FF2B5EF4-FFF2-40B4-BE49-F238E27FC236}">
                <a16:creationId xmlns:a16="http://schemas.microsoft.com/office/drawing/2014/main" id="{F7199EBB-E940-1BBD-7A01-4F8C0A3EC6B8}"/>
              </a:ext>
            </a:extLst>
          </p:cNvPr>
          <p:cNvSpPr>
            <a:spLocks noChangeArrowheads="1"/>
          </p:cNvSpPr>
          <p:nvPr/>
        </p:nvSpPr>
        <p:spPr bwMode="auto">
          <a:xfrm>
            <a:off x="9613901" y="6046788"/>
            <a:ext cx="1333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wa</a:t>
            </a:r>
            <a:endParaRPr kumimoji="0" lang="en-US" altLang="en-US" sz="1800" b="0" i="0" u="none" strike="noStrike" cap="none" normalizeH="0" baseline="0">
              <a:ln>
                <a:noFill/>
              </a:ln>
              <a:effectLst/>
            </a:endParaRPr>
          </a:p>
        </p:txBody>
      </p:sp>
      <p:sp>
        <p:nvSpPr>
          <p:cNvPr id="881" name="Rectangle 2932">
            <a:extLst>
              <a:ext uri="{FF2B5EF4-FFF2-40B4-BE49-F238E27FC236}">
                <a16:creationId xmlns:a16="http://schemas.microsoft.com/office/drawing/2014/main" id="{5E228528-3D5F-B7B1-11A7-68B7FFBFDF7E}"/>
              </a:ext>
            </a:extLst>
          </p:cNvPr>
          <p:cNvSpPr>
            <a:spLocks noChangeArrowheads="1"/>
          </p:cNvSpPr>
          <p:nvPr/>
        </p:nvSpPr>
        <p:spPr bwMode="auto">
          <a:xfrm>
            <a:off x="9744076" y="6046788"/>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 </a:t>
            </a:r>
            <a:endParaRPr kumimoji="0" lang="en-US" altLang="en-US" sz="1800" b="0" i="0" u="none" strike="noStrike" cap="none" normalizeH="0" baseline="0">
              <a:ln>
                <a:noFill/>
              </a:ln>
              <a:effectLst/>
            </a:endParaRPr>
          </a:p>
        </p:txBody>
      </p:sp>
      <p:sp>
        <p:nvSpPr>
          <p:cNvPr id="882" name="Rectangle 2933">
            <a:extLst>
              <a:ext uri="{FF2B5EF4-FFF2-40B4-BE49-F238E27FC236}">
                <a16:creationId xmlns:a16="http://schemas.microsoft.com/office/drawing/2014/main" id="{7EE46810-CB61-1F56-FF7F-2A07C409F4ED}"/>
              </a:ext>
            </a:extLst>
          </p:cNvPr>
          <p:cNvSpPr>
            <a:spLocks noChangeArrowheads="1"/>
          </p:cNvSpPr>
          <p:nvPr/>
        </p:nvSpPr>
        <p:spPr bwMode="auto">
          <a:xfrm>
            <a:off x="9821864"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883" name="Rectangle 2934">
            <a:extLst>
              <a:ext uri="{FF2B5EF4-FFF2-40B4-BE49-F238E27FC236}">
                <a16:creationId xmlns:a16="http://schemas.microsoft.com/office/drawing/2014/main" id="{C2DB57BE-1467-2618-0578-9F610455A446}"/>
              </a:ext>
            </a:extLst>
          </p:cNvPr>
          <p:cNvSpPr>
            <a:spLocks noChangeArrowheads="1"/>
          </p:cNvSpPr>
          <p:nvPr/>
        </p:nvSpPr>
        <p:spPr bwMode="auto">
          <a:xfrm>
            <a:off x="9877426" y="604678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884" name="Rectangle 2935">
            <a:extLst>
              <a:ext uri="{FF2B5EF4-FFF2-40B4-BE49-F238E27FC236}">
                <a16:creationId xmlns:a16="http://schemas.microsoft.com/office/drawing/2014/main" id="{DC993BD6-3D72-19F1-07D2-C46ACFFC6637}"/>
              </a:ext>
            </a:extLst>
          </p:cNvPr>
          <p:cNvSpPr>
            <a:spLocks noChangeArrowheads="1"/>
          </p:cNvSpPr>
          <p:nvPr/>
        </p:nvSpPr>
        <p:spPr bwMode="auto">
          <a:xfrm>
            <a:off x="9912351"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885" name="Rectangle 2936">
            <a:extLst>
              <a:ext uri="{FF2B5EF4-FFF2-40B4-BE49-F238E27FC236}">
                <a16:creationId xmlns:a16="http://schemas.microsoft.com/office/drawing/2014/main" id="{AE351560-3C64-AC06-5316-C7B8B4F78EEF}"/>
              </a:ext>
            </a:extLst>
          </p:cNvPr>
          <p:cNvSpPr>
            <a:spLocks noChangeArrowheads="1"/>
          </p:cNvSpPr>
          <p:nvPr/>
        </p:nvSpPr>
        <p:spPr bwMode="auto">
          <a:xfrm>
            <a:off x="9967914"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886" name="Rectangle 2937">
            <a:extLst>
              <a:ext uri="{FF2B5EF4-FFF2-40B4-BE49-F238E27FC236}">
                <a16:creationId xmlns:a16="http://schemas.microsoft.com/office/drawing/2014/main" id="{1AE8DBC4-8D44-585F-23DE-0A7F5F346B4A}"/>
              </a:ext>
            </a:extLst>
          </p:cNvPr>
          <p:cNvSpPr>
            <a:spLocks noChangeArrowheads="1"/>
          </p:cNvSpPr>
          <p:nvPr/>
        </p:nvSpPr>
        <p:spPr bwMode="auto">
          <a:xfrm>
            <a:off x="9996489"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a:t>
            </a:r>
            <a:endParaRPr kumimoji="0" lang="en-US" altLang="en-US" sz="1800" b="0" i="0" u="none" strike="noStrike" cap="none" normalizeH="0" baseline="0">
              <a:ln>
                <a:noFill/>
              </a:ln>
              <a:effectLst/>
            </a:endParaRPr>
          </a:p>
        </p:txBody>
      </p:sp>
      <p:sp>
        <p:nvSpPr>
          <p:cNvPr id="887" name="Rectangle 2938">
            <a:extLst>
              <a:ext uri="{FF2B5EF4-FFF2-40B4-BE49-F238E27FC236}">
                <a16:creationId xmlns:a16="http://schemas.microsoft.com/office/drawing/2014/main" id="{D3ED05C6-B69E-3E4D-18BB-0AE88F06C48E}"/>
              </a:ext>
            </a:extLst>
          </p:cNvPr>
          <p:cNvSpPr>
            <a:spLocks noChangeArrowheads="1"/>
          </p:cNvSpPr>
          <p:nvPr/>
        </p:nvSpPr>
        <p:spPr bwMode="auto">
          <a:xfrm>
            <a:off x="10052051" y="6046788"/>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co</a:t>
            </a:r>
            <a:endParaRPr kumimoji="0" lang="en-US" altLang="en-US" sz="1800" b="0" i="0" u="none" strike="noStrike" cap="none" normalizeH="0" baseline="0">
              <a:ln>
                <a:noFill/>
              </a:ln>
              <a:effectLst/>
            </a:endParaRPr>
          </a:p>
        </p:txBody>
      </p:sp>
      <p:sp>
        <p:nvSpPr>
          <p:cNvPr id="888" name="Rectangle 2939">
            <a:extLst>
              <a:ext uri="{FF2B5EF4-FFF2-40B4-BE49-F238E27FC236}">
                <a16:creationId xmlns:a16="http://schemas.microsoft.com/office/drawing/2014/main" id="{E3DC0D8E-DAA6-01C9-82C7-38204403B4BB}"/>
              </a:ext>
            </a:extLst>
          </p:cNvPr>
          <p:cNvSpPr>
            <a:spLocks noChangeArrowheads="1"/>
          </p:cNvSpPr>
          <p:nvPr/>
        </p:nvSpPr>
        <p:spPr bwMode="auto">
          <a:xfrm>
            <a:off x="10158414" y="6046788"/>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889" name="Rectangle 2940">
            <a:extLst>
              <a:ext uri="{FF2B5EF4-FFF2-40B4-BE49-F238E27FC236}">
                <a16:creationId xmlns:a16="http://schemas.microsoft.com/office/drawing/2014/main" id="{C17670CA-EA51-D980-9715-D8441351E5AB}"/>
              </a:ext>
            </a:extLst>
          </p:cNvPr>
          <p:cNvSpPr>
            <a:spLocks noChangeArrowheads="1"/>
          </p:cNvSpPr>
          <p:nvPr/>
        </p:nvSpPr>
        <p:spPr bwMode="auto">
          <a:xfrm>
            <a:off x="10182226" y="6046788"/>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890" name="Rectangle 2941">
            <a:extLst>
              <a:ext uri="{FF2B5EF4-FFF2-40B4-BE49-F238E27FC236}">
                <a16:creationId xmlns:a16="http://schemas.microsoft.com/office/drawing/2014/main" id="{EAF9542C-D313-BD0C-611A-72CEB8CB0B14}"/>
              </a:ext>
            </a:extLst>
          </p:cNvPr>
          <p:cNvSpPr>
            <a:spLocks noChangeArrowheads="1"/>
          </p:cNvSpPr>
          <p:nvPr/>
        </p:nvSpPr>
        <p:spPr bwMode="auto">
          <a:xfrm>
            <a:off x="10215564" y="6046788"/>
            <a:ext cx="1460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a:t>
            </a:r>
            <a:endParaRPr kumimoji="0" lang="en-US" altLang="en-US" sz="1800" b="0" i="0" u="none" strike="noStrike" cap="none" normalizeH="0" baseline="0">
              <a:ln>
                <a:noFill/>
              </a:ln>
              <a:effectLst/>
            </a:endParaRPr>
          </a:p>
        </p:txBody>
      </p:sp>
      <p:sp>
        <p:nvSpPr>
          <p:cNvPr id="891" name="Rectangle 2942">
            <a:extLst>
              <a:ext uri="{FF2B5EF4-FFF2-40B4-BE49-F238E27FC236}">
                <a16:creationId xmlns:a16="http://schemas.microsoft.com/office/drawing/2014/main" id="{03948228-69FD-20F2-7A68-90625B4D4AB1}"/>
              </a:ext>
            </a:extLst>
          </p:cNvPr>
          <p:cNvSpPr>
            <a:spLocks noChangeArrowheads="1"/>
          </p:cNvSpPr>
          <p:nvPr/>
        </p:nvSpPr>
        <p:spPr bwMode="auto">
          <a:xfrm>
            <a:off x="10355264"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892" name="Rectangle 2943">
            <a:extLst>
              <a:ext uri="{FF2B5EF4-FFF2-40B4-BE49-F238E27FC236}">
                <a16:creationId xmlns:a16="http://schemas.microsoft.com/office/drawing/2014/main" id="{15618F4B-D4E3-8E6D-0742-49EC2F12E45E}"/>
              </a:ext>
            </a:extLst>
          </p:cNvPr>
          <p:cNvSpPr>
            <a:spLocks noChangeArrowheads="1"/>
          </p:cNvSpPr>
          <p:nvPr/>
        </p:nvSpPr>
        <p:spPr bwMode="auto">
          <a:xfrm>
            <a:off x="10410826"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893" name="Rectangle 2944">
            <a:extLst>
              <a:ext uri="{FF2B5EF4-FFF2-40B4-BE49-F238E27FC236}">
                <a16:creationId xmlns:a16="http://schemas.microsoft.com/office/drawing/2014/main" id="{BFE5EA23-C1D4-BEA1-0343-ED0746A13940}"/>
              </a:ext>
            </a:extLst>
          </p:cNvPr>
          <p:cNvSpPr>
            <a:spLocks noChangeArrowheads="1"/>
          </p:cNvSpPr>
          <p:nvPr/>
        </p:nvSpPr>
        <p:spPr bwMode="auto">
          <a:xfrm>
            <a:off x="10467976"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894" name="Rectangle 2945">
            <a:extLst>
              <a:ext uri="{FF2B5EF4-FFF2-40B4-BE49-F238E27FC236}">
                <a16:creationId xmlns:a16="http://schemas.microsoft.com/office/drawing/2014/main" id="{3D054646-7A53-BFA3-EC31-4A44C4E8D7CB}"/>
              </a:ext>
            </a:extLst>
          </p:cNvPr>
          <p:cNvSpPr>
            <a:spLocks noChangeArrowheads="1"/>
          </p:cNvSpPr>
          <p:nvPr/>
        </p:nvSpPr>
        <p:spPr bwMode="auto">
          <a:xfrm>
            <a:off x="10523539"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895" name="Rectangle 2946">
            <a:extLst>
              <a:ext uri="{FF2B5EF4-FFF2-40B4-BE49-F238E27FC236}">
                <a16:creationId xmlns:a16="http://schemas.microsoft.com/office/drawing/2014/main" id="{ED87A580-DE85-99C3-9E66-86D0C6385BE7}"/>
              </a:ext>
            </a:extLst>
          </p:cNvPr>
          <p:cNvSpPr>
            <a:spLocks noChangeArrowheads="1"/>
          </p:cNvSpPr>
          <p:nvPr/>
        </p:nvSpPr>
        <p:spPr bwMode="auto">
          <a:xfrm>
            <a:off x="10552114"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896" name="Rectangle 2947">
            <a:extLst>
              <a:ext uri="{FF2B5EF4-FFF2-40B4-BE49-F238E27FC236}">
                <a16:creationId xmlns:a16="http://schemas.microsoft.com/office/drawing/2014/main" id="{89960843-9DB4-FCC2-66AE-B84589A44CFF}"/>
              </a:ext>
            </a:extLst>
          </p:cNvPr>
          <p:cNvSpPr>
            <a:spLocks noChangeArrowheads="1"/>
          </p:cNvSpPr>
          <p:nvPr/>
        </p:nvSpPr>
        <p:spPr bwMode="auto">
          <a:xfrm>
            <a:off x="10607676" y="6046788"/>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897" name="Rectangle 2948">
            <a:extLst>
              <a:ext uri="{FF2B5EF4-FFF2-40B4-BE49-F238E27FC236}">
                <a16:creationId xmlns:a16="http://schemas.microsoft.com/office/drawing/2014/main" id="{BDDFF366-2F19-B5D8-A927-354F18F5062C}"/>
              </a:ext>
            </a:extLst>
          </p:cNvPr>
          <p:cNvSpPr>
            <a:spLocks noChangeArrowheads="1"/>
          </p:cNvSpPr>
          <p:nvPr/>
        </p:nvSpPr>
        <p:spPr bwMode="auto">
          <a:xfrm>
            <a:off x="10663239"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898" name="Rectangle 2949">
            <a:extLst>
              <a:ext uri="{FF2B5EF4-FFF2-40B4-BE49-F238E27FC236}">
                <a16:creationId xmlns:a16="http://schemas.microsoft.com/office/drawing/2014/main" id="{7A0E84E4-5060-3FF6-0039-A0087D643CD9}"/>
              </a:ext>
            </a:extLst>
          </p:cNvPr>
          <p:cNvSpPr>
            <a:spLocks noChangeArrowheads="1"/>
          </p:cNvSpPr>
          <p:nvPr/>
        </p:nvSpPr>
        <p:spPr bwMode="auto">
          <a:xfrm>
            <a:off x="10691814" y="604678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899" name="Rectangle 2950">
            <a:extLst>
              <a:ext uri="{FF2B5EF4-FFF2-40B4-BE49-F238E27FC236}">
                <a16:creationId xmlns:a16="http://schemas.microsoft.com/office/drawing/2014/main" id="{550672FF-9BA1-5D98-485D-F09441E61832}"/>
              </a:ext>
            </a:extLst>
          </p:cNvPr>
          <p:cNvSpPr>
            <a:spLocks noChangeArrowheads="1"/>
          </p:cNvSpPr>
          <p:nvPr/>
        </p:nvSpPr>
        <p:spPr bwMode="auto">
          <a:xfrm>
            <a:off x="6664326" y="6202363"/>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or</a:t>
            </a:r>
            <a:endParaRPr kumimoji="0" lang="en-US" altLang="en-US" sz="1800" b="0" i="0" u="none" strike="noStrike" cap="none" normalizeH="0" baseline="0">
              <a:ln>
                <a:noFill/>
              </a:ln>
              <a:effectLst/>
            </a:endParaRPr>
          </a:p>
        </p:txBody>
      </p:sp>
      <p:sp>
        <p:nvSpPr>
          <p:cNvPr id="900" name="Rectangle 2951">
            <a:extLst>
              <a:ext uri="{FF2B5EF4-FFF2-40B4-BE49-F238E27FC236}">
                <a16:creationId xmlns:a16="http://schemas.microsoft.com/office/drawing/2014/main" id="{240FDFC9-B130-6CAA-B2C5-A984CAE087C9}"/>
              </a:ext>
            </a:extLst>
          </p:cNvPr>
          <p:cNvSpPr>
            <a:spLocks noChangeArrowheads="1"/>
          </p:cNvSpPr>
          <p:nvPr/>
        </p:nvSpPr>
        <p:spPr bwMode="auto">
          <a:xfrm>
            <a:off x="6754814" y="6202363"/>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al</a:t>
            </a:r>
            <a:endParaRPr kumimoji="0" lang="en-US" altLang="en-US" sz="1800" b="0" i="0" u="none" strike="noStrike" cap="none" normalizeH="0" baseline="0">
              <a:ln>
                <a:noFill/>
              </a:ln>
              <a:effectLst/>
            </a:endParaRPr>
          </a:p>
        </p:txBody>
      </p:sp>
      <p:sp>
        <p:nvSpPr>
          <p:cNvPr id="901" name="Rectangle 2952">
            <a:extLst>
              <a:ext uri="{FF2B5EF4-FFF2-40B4-BE49-F238E27FC236}">
                <a16:creationId xmlns:a16="http://schemas.microsoft.com/office/drawing/2014/main" id="{6F903B0B-18FA-FD3D-CC4B-AB49EFEE3CD4}"/>
              </a:ext>
            </a:extLst>
          </p:cNvPr>
          <p:cNvSpPr>
            <a:spLocks noChangeArrowheads="1"/>
          </p:cNvSpPr>
          <p:nvPr/>
        </p:nvSpPr>
        <p:spPr bwMode="auto">
          <a:xfrm>
            <a:off x="6832601" y="6202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902" name="Rectangle 2953">
            <a:extLst>
              <a:ext uri="{FF2B5EF4-FFF2-40B4-BE49-F238E27FC236}">
                <a16:creationId xmlns:a16="http://schemas.microsoft.com/office/drawing/2014/main" id="{98B608DB-FC38-7318-0A48-81734E27D54B}"/>
              </a:ext>
            </a:extLst>
          </p:cNvPr>
          <p:cNvSpPr>
            <a:spLocks noChangeArrowheads="1"/>
          </p:cNvSpPr>
          <p:nvPr/>
        </p:nvSpPr>
        <p:spPr bwMode="auto">
          <a:xfrm>
            <a:off x="6861176" y="6202363"/>
            <a:ext cx="17303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non</a:t>
            </a:r>
            <a:endParaRPr kumimoji="0" lang="en-US" altLang="en-US" sz="1800" b="0" i="0" u="none" strike="noStrike" cap="none" normalizeH="0" baseline="0">
              <a:ln>
                <a:noFill/>
              </a:ln>
              <a:effectLst/>
            </a:endParaRPr>
          </a:p>
        </p:txBody>
      </p:sp>
      <p:sp>
        <p:nvSpPr>
          <p:cNvPr id="903" name="Rectangle 2954">
            <a:extLst>
              <a:ext uri="{FF2B5EF4-FFF2-40B4-BE49-F238E27FC236}">
                <a16:creationId xmlns:a16="http://schemas.microsoft.com/office/drawing/2014/main" id="{CFA2DC19-D9A1-D022-C508-FE9A669383EE}"/>
              </a:ext>
            </a:extLst>
          </p:cNvPr>
          <p:cNvSpPr>
            <a:spLocks noChangeArrowheads="1"/>
          </p:cNvSpPr>
          <p:nvPr/>
        </p:nvSpPr>
        <p:spPr bwMode="auto">
          <a:xfrm>
            <a:off x="7029451" y="6202363"/>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904" name="Rectangle 2955">
            <a:extLst>
              <a:ext uri="{FF2B5EF4-FFF2-40B4-BE49-F238E27FC236}">
                <a16:creationId xmlns:a16="http://schemas.microsoft.com/office/drawing/2014/main" id="{6D6B6FA4-0CCE-BB53-7BAF-B22A27A09840}"/>
              </a:ext>
            </a:extLst>
          </p:cNvPr>
          <p:cNvSpPr>
            <a:spLocks noChangeArrowheads="1"/>
          </p:cNvSpPr>
          <p:nvPr/>
        </p:nvSpPr>
        <p:spPr bwMode="auto">
          <a:xfrm>
            <a:off x="7062789" y="6202363"/>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se</a:t>
            </a:r>
            <a:endParaRPr kumimoji="0" lang="en-US" altLang="en-US" sz="1800" b="0" i="0" u="none" strike="noStrike" cap="none" normalizeH="0" baseline="0">
              <a:ln>
                <a:noFill/>
              </a:ln>
              <a:effectLst/>
            </a:endParaRPr>
          </a:p>
        </p:txBody>
      </p:sp>
      <p:sp>
        <p:nvSpPr>
          <p:cNvPr id="905" name="Rectangle 2956">
            <a:extLst>
              <a:ext uri="{FF2B5EF4-FFF2-40B4-BE49-F238E27FC236}">
                <a16:creationId xmlns:a16="http://schemas.microsoft.com/office/drawing/2014/main" id="{E65487E8-D723-9963-C3BA-7C597FFAA472}"/>
              </a:ext>
            </a:extLst>
          </p:cNvPr>
          <p:cNvSpPr>
            <a:spLocks noChangeArrowheads="1"/>
          </p:cNvSpPr>
          <p:nvPr/>
        </p:nvSpPr>
        <p:spPr bwMode="auto">
          <a:xfrm>
            <a:off x="7169151"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906" name="Rectangle 2957">
            <a:extLst>
              <a:ext uri="{FF2B5EF4-FFF2-40B4-BE49-F238E27FC236}">
                <a16:creationId xmlns:a16="http://schemas.microsoft.com/office/drawing/2014/main" id="{13AD5B6C-E578-1DA2-E16C-43D974A4B112}"/>
              </a:ext>
            </a:extLst>
          </p:cNvPr>
          <p:cNvSpPr>
            <a:spLocks noChangeArrowheads="1"/>
          </p:cNvSpPr>
          <p:nvPr/>
        </p:nvSpPr>
        <p:spPr bwMode="auto">
          <a:xfrm>
            <a:off x="7224714"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907" name="Rectangle 2958">
            <a:extLst>
              <a:ext uri="{FF2B5EF4-FFF2-40B4-BE49-F238E27FC236}">
                <a16:creationId xmlns:a16="http://schemas.microsoft.com/office/drawing/2014/main" id="{EB5012C4-8B72-E3C2-5D93-257B48F1FCFF}"/>
              </a:ext>
            </a:extLst>
          </p:cNvPr>
          <p:cNvSpPr>
            <a:spLocks noChangeArrowheads="1"/>
          </p:cNvSpPr>
          <p:nvPr/>
        </p:nvSpPr>
        <p:spPr bwMode="auto">
          <a:xfrm>
            <a:off x="7281864" y="6202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908" name="Rectangle 2959">
            <a:extLst>
              <a:ext uri="{FF2B5EF4-FFF2-40B4-BE49-F238E27FC236}">
                <a16:creationId xmlns:a16="http://schemas.microsoft.com/office/drawing/2014/main" id="{0BAC1BC2-2507-B5D0-C61C-AF5405684602}"/>
              </a:ext>
            </a:extLst>
          </p:cNvPr>
          <p:cNvSpPr>
            <a:spLocks noChangeArrowheads="1"/>
          </p:cNvSpPr>
          <p:nvPr/>
        </p:nvSpPr>
        <p:spPr bwMode="auto">
          <a:xfrm>
            <a:off x="7308851" y="620236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909" name="Rectangle 2960">
            <a:extLst>
              <a:ext uri="{FF2B5EF4-FFF2-40B4-BE49-F238E27FC236}">
                <a16:creationId xmlns:a16="http://schemas.microsoft.com/office/drawing/2014/main" id="{C5E1BEE3-63C1-DEB2-2FA3-F88A0470F9C3}"/>
              </a:ext>
            </a:extLst>
          </p:cNvPr>
          <p:cNvSpPr>
            <a:spLocks noChangeArrowheads="1"/>
          </p:cNvSpPr>
          <p:nvPr/>
        </p:nvSpPr>
        <p:spPr bwMode="auto">
          <a:xfrm>
            <a:off x="7331076"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910" name="Rectangle 2961">
            <a:extLst>
              <a:ext uri="{FF2B5EF4-FFF2-40B4-BE49-F238E27FC236}">
                <a16:creationId xmlns:a16="http://schemas.microsoft.com/office/drawing/2014/main" id="{76A452C2-C304-7255-107D-4FAE1722ABD5}"/>
              </a:ext>
            </a:extLst>
          </p:cNvPr>
          <p:cNvSpPr>
            <a:spLocks noChangeArrowheads="1"/>
          </p:cNvSpPr>
          <p:nvPr/>
        </p:nvSpPr>
        <p:spPr bwMode="auto">
          <a:xfrm>
            <a:off x="7388226"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g</a:t>
            </a:r>
            <a:endParaRPr kumimoji="0" lang="en-US" altLang="en-US" sz="1800" b="0" i="0" u="none" strike="noStrike" cap="none" normalizeH="0" baseline="0">
              <a:ln>
                <a:noFill/>
              </a:ln>
              <a:effectLst/>
            </a:endParaRPr>
          </a:p>
        </p:txBody>
      </p:sp>
      <p:sp>
        <p:nvSpPr>
          <p:cNvPr id="911" name="Rectangle 2962">
            <a:extLst>
              <a:ext uri="{FF2B5EF4-FFF2-40B4-BE49-F238E27FC236}">
                <a16:creationId xmlns:a16="http://schemas.microsoft.com/office/drawing/2014/main" id="{73FCB261-CC83-B44C-5012-90EF3C22C636}"/>
              </a:ext>
            </a:extLst>
          </p:cNvPr>
          <p:cNvSpPr>
            <a:spLocks noChangeArrowheads="1"/>
          </p:cNvSpPr>
          <p:nvPr/>
        </p:nvSpPr>
        <p:spPr bwMode="auto">
          <a:xfrm>
            <a:off x="7443789" y="6202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912" name="Rectangle 2963">
            <a:extLst>
              <a:ext uri="{FF2B5EF4-FFF2-40B4-BE49-F238E27FC236}">
                <a16:creationId xmlns:a16="http://schemas.microsoft.com/office/drawing/2014/main" id="{4D92CE42-F5FC-CD32-6506-FE83D747661C}"/>
              </a:ext>
            </a:extLst>
          </p:cNvPr>
          <p:cNvSpPr>
            <a:spLocks noChangeArrowheads="1"/>
          </p:cNvSpPr>
          <p:nvPr/>
        </p:nvSpPr>
        <p:spPr bwMode="auto">
          <a:xfrm>
            <a:off x="7472364"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913" name="Rectangle 2964">
            <a:extLst>
              <a:ext uri="{FF2B5EF4-FFF2-40B4-BE49-F238E27FC236}">
                <a16:creationId xmlns:a16="http://schemas.microsoft.com/office/drawing/2014/main" id="{32BB5595-870B-5AD0-2477-12894B6136B7}"/>
              </a:ext>
            </a:extLst>
          </p:cNvPr>
          <p:cNvSpPr>
            <a:spLocks noChangeArrowheads="1"/>
          </p:cNvSpPr>
          <p:nvPr/>
        </p:nvSpPr>
        <p:spPr bwMode="auto">
          <a:xfrm>
            <a:off x="7527926"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914" name="Rectangle 2965">
            <a:extLst>
              <a:ext uri="{FF2B5EF4-FFF2-40B4-BE49-F238E27FC236}">
                <a16:creationId xmlns:a16="http://schemas.microsoft.com/office/drawing/2014/main" id="{F632049E-7A41-02D4-220D-24B424634B3F}"/>
              </a:ext>
            </a:extLst>
          </p:cNvPr>
          <p:cNvSpPr>
            <a:spLocks noChangeArrowheads="1"/>
          </p:cNvSpPr>
          <p:nvPr/>
        </p:nvSpPr>
        <p:spPr bwMode="auto">
          <a:xfrm>
            <a:off x="7583489" y="6202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915" name="Rectangle 2966">
            <a:extLst>
              <a:ext uri="{FF2B5EF4-FFF2-40B4-BE49-F238E27FC236}">
                <a16:creationId xmlns:a16="http://schemas.microsoft.com/office/drawing/2014/main" id="{406C6A23-E1E8-0AD7-331D-25D82E2E4EBC}"/>
              </a:ext>
            </a:extLst>
          </p:cNvPr>
          <p:cNvSpPr>
            <a:spLocks noChangeArrowheads="1"/>
          </p:cNvSpPr>
          <p:nvPr/>
        </p:nvSpPr>
        <p:spPr bwMode="auto">
          <a:xfrm>
            <a:off x="7612064" y="620236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916" name="Rectangle 2967">
            <a:extLst>
              <a:ext uri="{FF2B5EF4-FFF2-40B4-BE49-F238E27FC236}">
                <a16:creationId xmlns:a16="http://schemas.microsoft.com/office/drawing/2014/main" id="{FCDEE204-DAC1-B0D2-44FE-5829A0222B8F}"/>
              </a:ext>
            </a:extLst>
          </p:cNvPr>
          <p:cNvSpPr>
            <a:spLocks noChangeArrowheads="1"/>
          </p:cNvSpPr>
          <p:nvPr/>
        </p:nvSpPr>
        <p:spPr bwMode="auto">
          <a:xfrm>
            <a:off x="7634289"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917" name="Rectangle 2968">
            <a:extLst>
              <a:ext uri="{FF2B5EF4-FFF2-40B4-BE49-F238E27FC236}">
                <a16:creationId xmlns:a16="http://schemas.microsoft.com/office/drawing/2014/main" id="{36CD49F0-F4ED-5C3C-0BC4-8F1E0B27B4A4}"/>
              </a:ext>
            </a:extLst>
          </p:cNvPr>
          <p:cNvSpPr>
            <a:spLocks noChangeArrowheads="1"/>
          </p:cNvSpPr>
          <p:nvPr/>
        </p:nvSpPr>
        <p:spPr bwMode="auto">
          <a:xfrm>
            <a:off x="7689851" y="620236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918" name="Rectangle 2969">
            <a:extLst>
              <a:ext uri="{FF2B5EF4-FFF2-40B4-BE49-F238E27FC236}">
                <a16:creationId xmlns:a16="http://schemas.microsoft.com/office/drawing/2014/main" id="{EA52DADD-A868-4C29-203A-AD78603D7840}"/>
              </a:ext>
            </a:extLst>
          </p:cNvPr>
          <p:cNvSpPr>
            <a:spLocks noChangeArrowheads="1"/>
          </p:cNvSpPr>
          <p:nvPr/>
        </p:nvSpPr>
        <p:spPr bwMode="auto">
          <a:xfrm>
            <a:off x="7712076" y="6202363"/>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st</a:t>
            </a:r>
            <a:endParaRPr kumimoji="0" lang="en-US" altLang="en-US" sz="1800" b="0" i="0" u="none" strike="noStrike" cap="none" normalizeH="0" baseline="0">
              <a:ln>
                <a:noFill/>
              </a:ln>
              <a:effectLst/>
            </a:endParaRPr>
          </a:p>
        </p:txBody>
      </p:sp>
      <p:sp>
        <p:nvSpPr>
          <p:cNvPr id="919" name="Rectangle 2970">
            <a:extLst>
              <a:ext uri="{FF2B5EF4-FFF2-40B4-BE49-F238E27FC236}">
                <a16:creationId xmlns:a16="http://schemas.microsoft.com/office/drawing/2014/main" id="{946931F4-CD0D-B753-B38C-FFB371BF32D3}"/>
              </a:ext>
            </a:extLst>
          </p:cNvPr>
          <p:cNvSpPr>
            <a:spLocks noChangeArrowheads="1"/>
          </p:cNvSpPr>
          <p:nvPr/>
        </p:nvSpPr>
        <p:spPr bwMode="auto">
          <a:xfrm>
            <a:off x="7791451"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920" name="Rectangle 2971">
            <a:extLst>
              <a:ext uri="{FF2B5EF4-FFF2-40B4-BE49-F238E27FC236}">
                <a16:creationId xmlns:a16="http://schemas.microsoft.com/office/drawing/2014/main" id="{7F2E5047-7751-934A-9F20-ED9EF6D430CC}"/>
              </a:ext>
            </a:extLst>
          </p:cNvPr>
          <p:cNvSpPr>
            <a:spLocks noChangeArrowheads="1"/>
          </p:cNvSpPr>
          <p:nvPr/>
        </p:nvSpPr>
        <p:spPr bwMode="auto">
          <a:xfrm>
            <a:off x="7847014" y="6202363"/>
            <a:ext cx="889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921" name="Rectangle 2972">
            <a:extLst>
              <a:ext uri="{FF2B5EF4-FFF2-40B4-BE49-F238E27FC236}">
                <a16:creationId xmlns:a16="http://schemas.microsoft.com/office/drawing/2014/main" id="{7FAFA769-5566-DDD6-85EF-54A8E7B41328}"/>
              </a:ext>
            </a:extLst>
          </p:cNvPr>
          <p:cNvSpPr>
            <a:spLocks noChangeArrowheads="1"/>
          </p:cNvSpPr>
          <p:nvPr/>
        </p:nvSpPr>
        <p:spPr bwMode="auto">
          <a:xfrm>
            <a:off x="7931151" y="6202363"/>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922" name="Rectangle 2973">
            <a:extLst>
              <a:ext uri="{FF2B5EF4-FFF2-40B4-BE49-F238E27FC236}">
                <a16:creationId xmlns:a16="http://schemas.microsoft.com/office/drawing/2014/main" id="{B570C881-3C0A-BC8C-E4DF-DEB7AF526E55}"/>
              </a:ext>
            </a:extLst>
          </p:cNvPr>
          <p:cNvSpPr>
            <a:spLocks noChangeArrowheads="1"/>
          </p:cNvSpPr>
          <p:nvPr/>
        </p:nvSpPr>
        <p:spPr bwMode="auto">
          <a:xfrm>
            <a:off x="7953376"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923" name="Rectangle 2974">
            <a:extLst>
              <a:ext uri="{FF2B5EF4-FFF2-40B4-BE49-F238E27FC236}">
                <a16:creationId xmlns:a16="http://schemas.microsoft.com/office/drawing/2014/main" id="{85CF86C6-F5B2-FAE9-91FA-1B08CAA363EE}"/>
              </a:ext>
            </a:extLst>
          </p:cNvPr>
          <p:cNvSpPr>
            <a:spLocks noChangeArrowheads="1"/>
          </p:cNvSpPr>
          <p:nvPr/>
        </p:nvSpPr>
        <p:spPr bwMode="auto">
          <a:xfrm>
            <a:off x="8008939"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924" name="Rectangle 2975">
            <a:extLst>
              <a:ext uri="{FF2B5EF4-FFF2-40B4-BE49-F238E27FC236}">
                <a16:creationId xmlns:a16="http://schemas.microsoft.com/office/drawing/2014/main" id="{F8BAC7E5-D1D4-8AB5-0DDB-C54E78DFAFF4}"/>
              </a:ext>
            </a:extLst>
          </p:cNvPr>
          <p:cNvSpPr>
            <a:spLocks noChangeArrowheads="1"/>
          </p:cNvSpPr>
          <p:nvPr/>
        </p:nvSpPr>
        <p:spPr bwMode="auto">
          <a:xfrm>
            <a:off x="8066089" y="6202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925" name="Rectangle 2976">
            <a:extLst>
              <a:ext uri="{FF2B5EF4-FFF2-40B4-BE49-F238E27FC236}">
                <a16:creationId xmlns:a16="http://schemas.microsoft.com/office/drawing/2014/main" id="{4EA38BA7-B56B-A2CD-98DF-F40C2FC191A1}"/>
              </a:ext>
            </a:extLst>
          </p:cNvPr>
          <p:cNvSpPr>
            <a:spLocks noChangeArrowheads="1"/>
          </p:cNvSpPr>
          <p:nvPr/>
        </p:nvSpPr>
        <p:spPr bwMode="auto">
          <a:xfrm>
            <a:off x="8093076" y="6202363"/>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926" name="Rectangle 2977">
            <a:extLst>
              <a:ext uri="{FF2B5EF4-FFF2-40B4-BE49-F238E27FC236}">
                <a16:creationId xmlns:a16="http://schemas.microsoft.com/office/drawing/2014/main" id="{A698A917-43E5-D2EB-D0AE-C2E4A7D902A1}"/>
              </a:ext>
            </a:extLst>
          </p:cNvPr>
          <p:cNvSpPr>
            <a:spLocks noChangeArrowheads="1"/>
          </p:cNvSpPr>
          <p:nvPr/>
        </p:nvSpPr>
        <p:spPr bwMode="auto">
          <a:xfrm>
            <a:off x="8121651"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a:t>
            </a:r>
            <a:endParaRPr kumimoji="0" lang="en-US" altLang="en-US" sz="1800" b="0" i="0" u="none" strike="noStrike" cap="none" normalizeH="0" baseline="0">
              <a:ln>
                <a:noFill/>
              </a:ln>
              <a:effectLst/>
            </a:endParaRPr>
          </a:p>
        </p:txBody>
      </p:sp>
      <p:sp>
        <p:nvSpPr>
          <p:cNvPr id="927" name="Rectangle 2978">
            <a:extLst>
              <a:ext uri="{FF2B5EF4-FFF2-40B4-BE49-F238E27FC236}">
                <a16:creationId xmlns:a16="http://schemas.microsoft.com/office/drawing/2014/main" id="{635FF384-82A9-12DE-D923-4D6BE80CB2A6}"/>
              </a:ext>
            </a:extLst>
          </p:cNvPr>
          <p:cNvSpPr>
            <a:spLocks noChangeArrowheads="1"/>
          </p:cNvSpPr>
          <p:nvPr/>
        </p:nvSpPr>
        <p:spPr bwMode="auto">
          <a:xfrm>
            <a:off x="8177214"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928" name="Rectangle 2979">
            <a:extLst>
              <a:ext uri="{FF2B5EF4-FFF2-40B4-BE49-F238E27FC236}">
                <a16:creationId xmlns:a16="http://schemas.microsoft.com/office/drawing/2014/main" id="{4CB8475B-50F5-73DC-61B8-6DAE5D364DA9}"/>
              </a:ext>
            </a:extLst>
          </p:cNvPr>
          <p:cNvSpPr>
            <a:spLocks noChangeArrowheads="1"/>
          </p:cNvSpPr>
          <p:nvPr/>
        </p:nvSpPr>
        <p:spPr bwMode="auto">
          <a:xfrm>
            <a:off x="8234364" y="6202363"/>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929" name="Rectangle 2980">
            <a:extLst>
              <a:ext uri="{FF2B5EF4-FFF2-40B4-BE49-F238E27FC236}">
                <a16:creationId xmlns:a16="http://schemas.microsoft.com/office/drawing/2014/main" id="{560A19AB-1698-DE30-893B-713B21E007D8}"/>
              </a:ext>
            </a:extLst>
          </p:cNvPr>
          <p:cNvSpPr>
            <a:spLocks noChangeArrowheads="1"/>
          </p:cNvSpPr>
          <p:nvPr/>
        </p:nvSpPr>
        <p:spPr bwMode="auto">
          <a:xfrm>
            <a:off x="8267701"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a:t>
            </a:r>
            <a:endParaRPr kumimoji="0" lang="en-US" altLang="en-US" sz="1800" b="0" i="0" u="none" strike="noStrike" cap="none" normalizeH="0" baseline="0">
              <a:ln>
                <a:noFill/>
              </a:ln>
              <a:effectLst/>
            </a:endParaRPr>
          </a:p>
        </p:txBody>
      </p:sp>
      <p:sp>
        <p:nvSpPr>
          <p:cNvPr id="930" name="Rectangle 2981">
            <a:extLst>
              <a:ext uri="{FF2B5EF4-FFF2-40B4-BE49-F238E27FC236}">
                <a16:creationId xmlns:a16="http://schemas.microsoft.com/office/drawing/2014/main" id="{25968FF4-9350-5FAD-576D-4F110887F332}"/>
              </a:ext>
            </a:extLst>
          </p:cNvPr>
          <p:cNvSpPr>
            <a:spLocks noChangeArrowheads="1"/>
          </p:cNvSpPr>
          <p:nvPr/>
        </p:nvSpPr>
        <p:spPr bwMode="auto">
          <a:xfrm>
            <a:off x="8324851"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p</a:t>
            </a:r>
            <a:endParaRPr kumimoji="0" lang="en-US" altLang="en-US" sz="1800" b="0" i="0" u="none" strike="noStrike" cap="none" normalizeH="0" baseline="0">
              <a:ln>
                <a:noFill/>
              </a:ln>
              <a:effectLst/>
            </a:endParaRPr>
          </a:p>
        </p:txBody>
      </p:sp>
      <p:sp>
        <p:nvSpPr>
          <p:cNvPr id="931" name="Rectangle 2982">
            <a:extLst>
              <a:ext uri="{FF2B5EF4-FFF2-40B4-BE49-F238E27FC236}">
                <a16:creationId xmlns:a16="http://schemas.microsoft.com/office/drawing/2014/main" id="{999F6A87-2805-AFBE-CE10-7E2EE7886173}"/>
              </a:ext>
            </a:extLst>
          </p:cNvPr>
          <p:cNvSpPr>
            <a:spLocks noChangeArrowheads="1"/>
          </p:cNvSpPr>
          <p:nvPr/>
        </p:nvSpPr>
        <p:spPr bwMode="auto">
          <a:xfrm>
            <a:off x="8380414" y="6202363"/>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 </a:t>
            </a:r>
            <a:endParaRPr kumimoji="0" lang="en-US" altLang="en-US" sz="1800" b="0" i="0" u="none" strike="noStrike" cap="none" normalizeH="0" baseline="0">
              <a:ln>
                <a:noFill/>
              </a:ln>
              <a:effectLst/>
            </a:endParaRPr>
          </a:p>
        </p:txBody>
      </p:sp>
      <p:sp>
        <p:nvSpPr>
          <p:cNvPr id="932" name="Rectangle 2983">
            <a:extLst>
              <a:ext uri="{FF2B5EF4-FFF2-40B4-BE49-F238E27FC236}">
                <a16:creationId xmlns:a16="http://schemas.microsoft.com/office/drawing/2014/main" id="{AECB9CCE-D192-FE2C-4445-EEA5A64F0514}"/>
              </a:ext>
            </a:extLst>
          </p:cNvPr>
          <p:cNvSpPr>
            <a:spLocks noChangeArrowheads="1"/>
          </p:cNvSpPr>
          <p:nvPr/>
        </p:nvSpPr>
        <p:spPr bwMode="auto">
          <a:xfrm>
            <a:off x="8458201" y="6202363"/>
            <a:ext cx="1333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wa</a:t>
            </a:r>
            <a:endParaRPr kumimoji="0" lang="en-US" altLang="en-US" sz="1800" b="0" i="0" u="none" strike="noStrike" cap="none" normalizeH="0" baseline="0">
              <a:ln>
                <a:noFill/>
              </a:ln>
              <a:effectLst/>
            </a:endParaRPr>
          </a:p>
        </p:txBody>
      </p:sp>
      <p:sp>
        <p:nvSpPr>
          <p:cNvPr id="933" name="Rectangle 2984">
            <a:extLst>
              <a:ext uri="{FF2B5EF4-FFF2-40B4-BE49-F238E27FC236}">
                <a16:creationId xmlns:a16="http://schemas.microsoft.com/office/drawing/2014/main" id="{976A4EE4-C859-05F0-2D81-E7F3D1C8D555}"/>
              </a:ext>
            </a:extLst>
          </p:cNvPr>
          <p:cNvSpPr>
            <a:spLocks noChangeArrowheads="1"/>
          </p:cNvSpPr>
          <p:nvPr/>
        </p:nvSpPr>
        <p:spPr bwMode="auto">
          <a:xfrm>
            <a:off x="8588376" y="6202363"/>
            <a:ext cx="809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 </a:t>
            </a:r>
            <a:endParaRPr kumimoji="0" lang="en-US" altLang="en-US" sz="1800" b="0" i="0" u="none" strike="noStrike" cap="none" normalizeH="0" baseline="0">
              <a:ln>
                <a:noFill/>
              </a:ln>
              <a:effectLst/>
            </a:endParaRPr>
          </a:p>
        </p:txBody>
      </p:sp>
      <p:sp>
        <p:nvSpPr>
          <p:cNvPr id="934" name="Rectangle 2985">
            <a:extLst>
              <a:ext uri="{FF2B5EF4-FFF2-40B4-BE49-F238E27FC236}">
                <a16:creationId xmlns:a16="http://schemas.microsoft.com/office/drawing/2014/main" id="{15BCFA43-A822-69A6-FFD6-37E3FECEDF71}"/>
              </a:ext>
            </a:extLst>
          </p:cNvPr>
          <p:cNvSpPr>
            <a:spLocks noChangeArrowheads="1"/>
          </p:cNvSpPr>
          <p:nvPr/>
        </p:nvSpPr>
        <p:spPr bwMode="auto">
          <a:xfrm>
            <a:off x="8667751" y="6202363"/>
            <a:ext cx="349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r</a:t>
            </a:r>
            <a:endParaRPr kumimoji="0" lang="en-US" altLang="en-US" sz="1800" b="0" i="0" u="none" strike="noStrike" cap="none" normalizeH="0" baseline="0">
              <a:ln>
                <a:noFill/>
              </a:ln>
              <a:effectLst/>
            </a:endParaRPr>
          </a:p>
        </p:txBody>
      </p:sp>
      <p:sp>
        <p:nvSpPr>
          <p:cNvPr id="935" name="Rectangle 2986">
            <a:extLst>
              <a:ext uri="{FF2B5EF4-FFF2-40B4-BE49-F238E27FC236}">
                <a16:creationId xmlns:a16="http://schemas.microsoft.com/office/drawing/2014/main" id="{9D031ED5-9796-7CD0-F3CC-246B4E8CBF44}"/>
              </a:ext>
            </a:extLst>
          </p:cNvPr>
          <p:cNvSpPr>
            <a:spLocks noChangeArrowheads="1"/>
          </p:cNvSpPr>
          <p:nvPr/>
        </p:nvSpPr>
        <p:spPr bwMode="auto">
          <a:xfrm>
            <a:off x="8701089"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936" name="Rectangle 2987">
            <a:extLst>
              <a:ext uri="{FF2B5EF4-FFF2-40B4-BE49-F238E27FC236}">
                <a16:creationId xmlns:a16="http://schemas.microsoft.com/office/drawing/2014/main" id="{8A8BBDD2-FECD-4DB1-3106-AF97EE6DC5F6}"/>
              </a:ext>
            </a:extLst>
          </p:cNvPr>
          <p:cNvSpPr>
            <a:spLocks noChangeArrowheads="1"/>
          </p:cNvSpPr>
          <p:nvPr/>
        </p:nvSpPr>
        <p:spPr bwMode="auto">
          <a:xfrm>
            <a:off x="8756651" y="6202363"/>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co</a:t>
            </a:r>
            <a:endParaRPr kumimoji="0" lang="en-US" altLang="en-US" sz="1800" b="0" i="0" u="none" strike="noStrike" cap="none" normalizeH="0" baseline="0">
              <a:ln>
                <a:noFill/>
              </a:ln>
              <a:effectLst/>
            </a:endParaRPr>
          </a:p>
        </p:txBody>
      </p:sp>
      <p:sp>
        <p:nvSpPr>
          <p:cNvPr id="937" name="Rectangle 2988">
            <a:extLst>
              <a:ext uri="{FF2B5EF4-FFF2-40B4-BE49-F238E27FC236}">
                <a16:creationId xmlns:a16="http://schemas.microsoft.com/office/drawing/2014/main" id="{A5286382-A215-E02F-3CD0-D23467136917}"/>
              </a:ext>
            </a:extLst>
          </p:cNvPr>
          <p:cNvSpPr>
            <a:spLocks noChangeArrowheads="1"/>
          </p:cNvSpPr>
          <p:nvPr/>
        </p:nvSpPr>
        <p:spPr bwMode="auto">
          <a:xfrm>
            <a:off x="8863014" y="6202363"/>
            <a:ext cx="889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938" name="Rectangle 2989">
            <a:extLst>
              <a:ext uri="{FF2B5EF4-FFF2-40B4-BE49-F238E27FC236}">
                <a16:creationId xmlns:a16="http://schemas.microsoft.com/office/drawing/2014/main" id="{C21081CF-FFFE-18AE-8041-3523DD2BFD36}"/>
              </a:ext>
            </a:extLst>
          </p:cNvPr>
          <p:cNvSpPr>
            <a:spLocks noChangeArrowheads="1"/>
          </p:cNvSpPr>
          <p:nvPr/>
        </p:nvSpPr>
        <p:spPr bwMode="auto">
          <a:xfrm>
            <a:off x="8947151" y="6202363"/>
            <a:ext cx="8890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a:t>
            </a:r>
            <a:endParaRPr kumimoji="0" lang="en-US" altLang="en-US" sz="1800" b="0" i="0" u="none" strike="noStrike" cap="none" normalizeH="0" baseline="0">
              <a:ln>
                <a:noFill/>
              </a:ln>
              <a:effectLst/>
            </a:endParaRPr>
          </a:p>
        </p:txBody>
      </p:sp>
      <p:sp>
        <p:nvSpPr>
          <p:cNvPr id="939" name="Rectangle 2990">
            <a:extLst>
              <a:ext uri="{FF2B5EF4-FFF2-40B4-BE49-F238E27FC236}">
                <a16:creationId xmlns:a16="http://schemas.microsoft.com/office/drawing/2014/main" id="{9C73A383-4C7C-5C31-78D5-F6CB2668D7B5}"/>
              </a:ext>
            </a:extLst>
          </p:cNvPr>
          <p:cNvSpPr>
            <a:spLocks noChangeArrowheads="1"/>
          </p:cNvSpPr>
          <p:nvPr/>
        </p:nvSpPr>
        <p:spPr bwMode="auto">
          <a:xfrm>
            <a:off x="9031289"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940" name="Rectangle 2991">
            <a:extLst>
              <a:ext uri="{FF2B5EF4-FFF2-40B4-BE49-F238E27FC236}">
                <a16:creationId xmlns:a16="http://schemas.microsoft.com/office/drawing/2014/main" id="{C38EC981-FE15-0EDE-2C03-9E51974E138A}"/>
              </a:ext>
            </a:extLst>
          </p:cNvPr>
          <p:cNvSpPr>
            <a:spLocks noChangeArrowheads="1"/>
          </p:cNvSpPr>
          <p:nvPr/>
        </p:nvSpPr>
        <p:spPr bwMode="auto">
          <a:xfrm>
            <a:off x="9086851"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n</a:t>
            </a:r>
            <a:endParaRPr kumimoji="0" lang="en-US" altLang="en-US" sz="1800" b="0" i="0" u="none" strike="noStrike" cap="none" normalizeH="0" baseline="0">
              <a:ln>
                <a:noFill/>
              </a:ln>
              <a:effectLst/>
            </a:endParaRPr>
          </a:p>
        </p:txBody>
      </p:sp>
      <p:sp>
        <p:nvSpPr>
          <p:cNvPr id="941" name="Rectangle 2992">
            <a:extLst>
              <a:ext uri="{FF2B5EF4-FFF2-40B4-BE49-F238E27FC236}">
                <a16:creationId xmlns:a16="http://schemas.microsoft.com/office/drawing/2014/main" id="{E0531E6F-41B3-C888-3E40-FD39C4940EF8}"/>
              </a:ext>
            </a:extLst>
          </p:cNvPr>
          <p:cNvSpPr>
            <a:spLocks noChangeArrowheads="1"/>
          </p:cNvSpPr>
          <p:nvPr/>
        </p:nvSpPr>
        <p:spPr bwMode="auto">
          <a:xfrm>
            <a:off x="9144001"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942" name="Rectangle 2993">
            <a:extLst>
              <a:ext uri="{FF2B5EF4-FFF2-40B4-BE49-F238E27FC236}">
                <a16:creationId xmlns:a16="http://schemas.microsoft.com/office/drawing/2014/main" id="{A8D29629-9D3D-251F-FBF0-82DBFC024CC1}"/>
              </a:ext>
            </a:extLst>
          </p:cNvPr>
          <p:cNvSpPr>
            <a:spLocks noChangeArrowheads="1"/>
          </p:cNvSpPr>
          <p:nvPr/>
        </p:nvSpPr>
        <p:spPr bwMode="auto">
          <a:xfrm>
            <a:off x="9199564"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a:t>
            </a:r>
            <a:endParaRPr kumimoji="0" lang="en-US" altLang="en-US" sz="1800" b="0" i="0" u="none" strike="noStrike" cap="none" normalizeH="0" baseline="0">
              <a:ln>
                <a:noFill/>
              </a:ln>
              <a:effectLst/>
            </a:endParaRPr>
          </a:p>
        </p:txBody>
      </p:sp>
      <p:sp>
        <p:nvSpPr>
          <p:cNvPr id="943" name="Rectangle 2994">
            <a:extLst>
              <a:ext uri="{FF2B5EF4-FFF2-40B4-BE49-F238E27FC236}">
                <a16:creationId xmlns:a16="http://schemas.microsoft.com/office/drawing/2014/main" id="{85121DE8-546D-F395-EC4F-B91D95DD6ADB}"/>
              </a:ext>
            </a:extLst>
          </p:cNvPr>
          <p:cNvSpPr>
            <a:spLocks noChangeArrowheads="1"/>
          </p:cNvSpPr>
          <p:nvPr/>
        </p:nvSpPr>
        <p:spPr bwMode="auto">
          <a:xfrm>
            <a:off x="9255126" y="6202363"/>
            <a:ext cx="57150"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t>
            </a:r>
            <a:endParaRPr kumimoji="0" lang="en-US" altLang="en-US" sz="1800" b="0" i="0" u="none" strike="noStrike" cap="none" normalizeH="0" baseline="0">
              <a:ln>
                <a:noFill/>
              </a:ln>
              <a:effectLst/>
            </a:endParaRPr>
          </a:p>
        </p:txBody>
      </p:sp>
      <p:sp>
        <p:nvSpPr>
          <p:cNvPr id="944" name="Freeform 2995">
            <a:extLst>
              <a:ext uri="{FF2B5EF4-FFF2-40B4-BE49-F238E27FC236}">
                <a16:creationId xmlns:a16="http://schemas.microsoft.com/office/drawing/2014/main" id="{34274A59-14FA-8B36-7D54-FBE8A3EE6FD0}"/>
              </a:ext>
            </a:extLst>
          </p:cNvPr>
          <p:cNvSpPr>
            <a:spLocks/>
          </p:cNvSpPr>
          <p:nvPr/>
        </p:nvSpPr>
        <p:spPr bwMode="auto">
          <a:xfrm>
            <a:off x="4002088" y="2879725"/>
            <a:ext cx="1263650" cy="474663"/>
          </a:xfrm>
          <a:custGeom>
            <a:avLst/>
            <a:gdLst>
              <a:gd name="T0" fmla="*/ 0 w 1426"/>
              <a:gd name="T1" fmla="*/ 0 h 534"/>
              <a:gd name="T2" fmla="*/ 0 w 1426"/>
              <a:gd name="T3" fmla="*/ 0 h 534"/>
              <a:gd name="T4" fmla="*/ 1426 w 1426"/>
              <a:gd name="T5" fmla="*/ 0 h 534"/>
              <a:gd name="T6" fmla="*/ 1426 w 1426"/>
              <a:gd name="T7" fmla="*/ 534 h 534"/>
              <a:gd name="T8" fmla="*/ 0 w 1426"/>
              <a:gd name="T9" fmla="*/ 534 h 534"/>
              <a:gd name="T10" fmla="*/ 0 w 1426"/>
              <a:gd name="T11" fmla="*/ 0 h 534"/>
            </a:gdLst>
            <a:ahLst/>
            <a:cxnLst>
              <a:cxn ang="0">
                <a:pos x="T0" y="T1"/>
              </a:cxn>
              <a:cxn ang="0">
                <a:pos x="T2" y="T3"/>
              </a:cxn>
              <a:cxn ang="0">
                <a:pos x="T4" y="T5"/>
              </a:cxn>
              <a:cxn ang="0">
                <a:pos x="T6" y="T7"/>
              </a:cxn>
              <a:cxn ang="0">
                <a:pos x="T8" y="T9"/>
              </a:cxn>
              <a:cxn ang="0">
                <a:pos x="T10" y="T11"/>
              </a:cxn>
            </a:cxnLst>
            <a:rect l="0" t="0" r="r" b="b"/>
            <a:pathLst>
              <a:path w="1426" h="534">
                <a:moveTo>
                  <a:pt x="0" y="0"/>
                </a:moveTo>
                <a:lnTo>
                  <a:pt x="0" y="0"/>
                </a:lnTo>
                <a:lnTo>
                  <a:pt x="1426" y="0"/>
                </a:lnTo>
                <a:lnTo>
                  <a:pt x="1426" y="534"/>
                </a:lnTo>
                <a:lnTo>
                  <a:pt x="0" y="534"/>
                </a:lnTo>
                <a:lnTo>
                  <a:pt x="0" y="0"/>
                </a:lnTo>
                <a:close/>
              </a:path>
            </a:pathLst>
          </a:custGeom>
          <a:solidFill>
            <a:schemeClr val="accent1"/>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5" name="Freeform 2996">
            <a:extLst>
              <a:ext uri="{FF2B5EF4-FFF2-40B4-BE49-F238E27FC236}">
                <a16:creationId xmlns:a16="http://schemas.microsoft.com/office/drawing/2014/main" id="{251CECDE-ED71-A2A0-E09B-A402E60E7C4B}"/>
              </a:ext>
            </a:extLst>
          </p:cNvPr>
          <p:cNvSpPr>
            <a:spLocks/>
          </p:cNvSpPr>
          <p:nvPr/>
        </p:nvSpPr>
        <p:spPr bwMode="auto">
          <a:xfrm>
            <a:off x="4002088" y="2879725"/>
            <a:ext cx="1263650" cy="474663"/>
          </a:xfrm>
          <a:custGeom>
            <a:avLst/>
            <a:gdLst>
              <a:gd name="T0" fmla="*/ 0 w 1426"/>
              <a:gd name="T1" fmla="*/ 0 h 534"/>
              <a:gd name="T2" fmla="*/ 0 w 1426"/>
              <a:gd name="T3" fmla="*/ 0 h 534"/>
              <a:gd name="T4" fmla="*/ 1426 w 1426"/>
              <a:gd name="T5" fmla="*/ 0 h 534"/>
              <a:gd name="T6" fmla="*/ 1426 w 1426"/>
              <a:gd name="T7" fmla="*/ 534 h 534"/>
              <a:gd name="T8" fmla="*/ 0 w 1426"/>
              <a:gd name="T9" fmla="*/ 534 h 534"/>
              <a:gd name="T10" fmla="*/ 0 w 1426"/>
              <a:gd name="T11" fmla="*/ 0 h 534"/>
            </a:gdLst>
            <a:ahLst/>
            <a:cxnLst>
              <a:cxn ang="0">
                <a:pos x="T0" y="T1"/>
              </a:cxn>
              <a:cxn ang="0">
                <a:pos x="T2" y="T3"/>
              </a:cxn>
              <a:cxn ang="0">
                <a:pos x="T4" y="T5"/>
              </a:cxn>
              <a:cxn ang="0">
                <a:pos x="T6" y="T7"/>
              </a:cxn>
              <a:cxn ang="0">
                <a:pos x="T8" y="T9"/>
              </a:cxn>
              <a:cxn ang="0">
                <a:pos x="T10" y="T11"/>
              </a:cxn>
            </a:cxnLst>
            <a:rect l="0" t="0" r="r" b="b"/>
            <a:pathLst>
              <a:path w="1426" h="534">
                <a:moveTo>
                  <a:pt x="0" y="0"/>
                </a:moveTo>
                <a:lnTo>
                  <a:pt x="0" y="0"/>
                </a:lnTo>
                <a:lnTo>
                  <a:pt x="1426" y="0"/>
                </a:lnTo>
                <a:lnTo>
                  <a:pt x="1426" y="534"/>
                </a:lnTo>
                <a:lnTo>
                  <a:pt x="0" y="534"/>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46" name="Rectangle 2997">
            <a:extLst>
              <a:ext uri="{FF2B5EF4-FFF2-40B4-BE49-F238E27FC236}">
                <a16:creationId xmlns:a16="http://schemas.microsoft.com/office/drawing/2014/main" id="{35B45E6B-5BF8-1F34-1DB1-D6636CAF062A}"/>
              </a:ext>
            </a:extLst>
          </p:cNvPr>
          <p:cNvSpPr>
            <a:spLocks noChangeArrowheads="1"/>
          </p:cNvSpPr>
          <p:nvPr/>
        </p:nvSpPr>
        <p:spPr bwMode="auto">
          <a:xfrm>
            <a:off x="4359276" y="2921000"/>
            <a:ext cx="1746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chemeClr val="bg1"/>
                </a:solidFill>
                <a:effectLst/>
                <a:latin typeface="Arial Narrow Bold" panose="020B0706020202030204" pitchFamily="34" charset="0"/>
              </a:rPr>
              <a:t>ST</a:t>
            </a:r>
            <a:endParaRPr kumimoji="0" lang="en-US" altLang="en-US" sz="1800" b="0" i="0" u="none" strike="noStrike" cap="none" normalizeH="0" baseline="0" dirty="0">
              <a:ln>
                <a:noFill/>
              </a:ln>
              <a:solidFill>
                <a:schemeClr val="bg1"/>
              </a:solidFill>
              <a:effectLst/>
            </a:endParaRPr>
          </a:p>
        </p:txBody>
      </p:sp>
      <p:sp>
        <p:nvSpPr>
          <p:cNvPr id="947" name="Rectangle 2998">
            <a:extLst>
              <a:ext uri="{FF2B5EF4-FFF2-40B4-BE49-F238E27FC236}">
                <a16:creationId xmlns:a16="http://schemas.microsoft.com/office/drawing/2014/main" id="{2BFFDB09-9C54-F269-68C1-5F63D7FF76FD}"/>
              </a:ext>
            </a:extLst>
          </p:cNvPr>
          <p:cNvSpPr>
            <a:spLocks noChangeArrowheads="1"/>
          </p:cNvSpPr>
          <p:nvPr/>
        </p:nvSpPr>
        <p:spPr bwMode="auto">
          <a:xfrm>
            <a:off x="4532313" y="2921000"/>
            <a:ext cx="3270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solidFill>
                  <a:schemeClr val="bg1"/>
                </a:solidFill>
                <a:effectLst/>
                <a:latin typeface="Arial Narrow Bold" panose="020B0706020202030204" pitchFamily="34" charset="0"/>
              </a:rPr>
              <a:t>UDY </a:t>
            </a:r>
            <a:endParaRPr kumimoji="0" lang="en-US" altLang="en-US" sz="1800" b="0" i="0" u="none" strike="noStrike" cap="none" normalizeH="0" baseline="0">
              <a:ln>
                <a:noFill/>
              </a:ln>
              <a:solidFill>
                <a:schemeClr val="bg1"/>
              </a:solidFill>
              <a:effectLst/>
            </a:endParaRPr>
          </a:p>
        </p:txBody>
      </p:sp>
      <p:sp>
        <p:nvSpPr>
          <p:cNvPr id="948" name="Rectangle 2999">
            <a:extLst>
              <a:ext uri="{FF2B5EF4-FFF2-40B4-BE49-F238E27FC236}">
                <a16:creationId xmlns:a16="http://schemas.microsoft.com/office/drawing/2014/main" id="{0B017132-3138-1AB8-EA1C-4836316D3E40}"/>
              </a:ext>
            </a:extLst>
          </p:cNvPr>
          <p:cNvSpPr>
            <a:spLocks noChangeArrowheads="1"/>
          </p:cNvSpPr>
          <p:nvPr/>
        </p:nvSpPr>
        <p:spPr bwMode="auto">
          <a:xfrm>
            <a:off x="4856163" y="2921000"/>
            <a:ext cx="7534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solidFill>
                  <a:schemeClr val="bg1"/>
                </a:solidFill>
                <a:effectLst/>
                <a:latin typeface="Arial Narrow Bold" panose="020B0706020202030204" pitchFamily="34" charset="0"/>
              </a:rPr>
              <a:t>2</a:t>
            </a:r>
            <a:endParaRPr kumimoji="0" lang="en-US" altLang="en-US" sz="1800" b="0" i="0" u="none" strike="noStrike" cap="none" normalizeH="0" baseline="0" dirty="0">
              <a:ln>
                <a:noFill/>
              </a:ln>
              <a:solidFill>
                <a:schemeClr val="bg1"/>
              </a:solidFill>
              <a:effectLst/>
            </a:endParaRPr>
          </a:p>
        </p:txBody>
      </p:sp>
      <p:sp>
        <p:nvSpPr>
          <p:cNvPr id="949" name="Rectangle 3000">
            <a:extLst>
              <a:ext uri="{FF2B5EF4-FFF2-40B4-BE49-F238E27FC236}">
                <a16:creationId xmlns:a16="http://schemas.microsoft.com/office/drawing/2014/main" id="{B0ADDFC4-D84F-AF56-202C-FEB9FEF15B88}"/>
              </a:ext>
            </a:extLst>
          </p:cNvPr>
          <p:cNvSpPr>
            <a:spLocks noChangeArrowheads="1"/>
          </p:cNvSpPr>
          <p:nvPr/>
        </p:nvSpPr>
        <p:spPr bwMode="auto">
          <a:xfrm>
            <a:off x="4276726" y="3109913"/>
            <a:ext cx="1301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solidFill>
                  <a:schemeClr val="bg1"/>
                </a:solidFill>
                <a:effectLst/>
                <a:latin typeface="Arial Narrow Italic" panose="020B06060202020A0204" pitchFamily="34" charset="0"/>
              </a:rPr>
              <a:t>PI</a:t>
            </a:r>
            <a:endParaRPr kumimoji="0" lang="en-US" altLang="en-US" sz="1800" b="0" i="0" u="none" strike="noStrike" cap="none" normalizeH="0" baseline="0">
              <a:ln>
                <a:noFill/>
              </a:ln>
              <a:solidFill>
                <a:schemeClr val="bg1"/>
              </a:solidFill>
              <a:effectLst/>
            </a:endParaRPr>
          </a:p>
        </p:txBody>
      </p:sp>
      <p:sp>
        <p:nvSpPr>
          <p:cNvPr id="950" name="Rectangle 3001">
            <a:extLst>
              <a:ext uri="{FF2B5EF4-FFF2-40B4-BE49-F238E27FC236}">
                <a16:creationId xmlns:a16="http://schemas.microsoft.com/office/drawing/2014/main" id="{5B4AF53D-D419-0B3C-0445-DC841622BD87}"/>
              </a:ext>
            </a:extLst>
          </p:cNvPr>
          <p:cNvSpPr>
            <a:spLocks noChangeArrowheads="1"/>
          </p:cNvSpPr>
          <p:nvPr/>
        </p:nvSpPr>
        <p:spPr bwMode="auto">
          <a:xfrm>
            <a:off x="4405313" y="3109913"/>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solidFill>
                  <a:schemeClr val="bg1"/>
                </a:solidFill>
                <a:effectLst/>
                <a:latin typeface="Arial Narrow Italic" panose="020B06060202020A0204" pitchFamily="34" charset="0"/>
              </a:rPr>
              <a:t>K3</a:t>
            </a:r>
            <a:endParaRPr kumimoji="0" lang="en-US" altLang="en-US" sz="1800" b="0" i="0" u="none" strike="noStrike" cap="none" normalizeH="0" baseline="0">
              <a:ln>
                <a:noFill/>
              </a:ln>
              <a:solidFill>
                <a:schemeClr val="bg1"/>
              </a:solidFill>
              <a:effectLst/>
            </a:endParaRPr>
          </a:p>
        </p:txBody>
      </p:sp>
      <p:sp>
        <p:nvSpPr>
          <p:cNvPr id="951" name="Rectangle 3002">
            <a:extLst>
              <a:ext uri="{FF2B5EF4-FFF2-40B4-BE49-F238E27FC236}">
                <a16:creationId xmlns:a16="http://schemas.microsoft.com/office/drawing/2014/main" id="{C33D1308-5247-5211-6581-786C1BDECF8B}"/>
              </a:ext>
            </a:extLst>
          </p:cNvPr>
          <p:cNvSpPr>
            <a:spLocks noChangeArrowheads="1"/>
          </p:cNvSpPr>
          <p:nvPr/>
        </p:nvSpPr>
        <p:spPr bwMode="auto">
          <a:xfrm>
            <a:off x="4570413" y="3109913"/>
            <a:ext cx="1905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solidFill>
                  <a:schemeClr val="bg1"/>
                </a:solidFill>
                <a:effectLst/>
                <a:latin typeface="Arial Narrow Italic" panose="020B06060202020A0204" pitchFamily="34" charset="0"/>
              </a:rPr>
              <a:t>CA</a:t>
            </a:r>
            <a:endParaRPr kumimoji="0" lang="en-US" altLang="en-US" sz="1800" b="0" i="0" u="none" strike="noStrike" cap="none" normalizeH="0" baseline="0">
              <a:ln>
                <a:noFill/>
              </a:ln>
              <a:solidFill>
                <a:schemeClr val="bg1"/>
              </a:solidFill>
              <a:effectLst/>
            </a:endParaRPr>
          </a:p>
        </p:txBody>
      </p:sp>
      <p:sp>
        <p:nvSpPr>
          <p:cNvPr id="952" name="Rectangle 3003">
            <a:extLst>
              <a:ext uri="{FF2B5EF4-FFF2-40B4-BE49-F238E27FC236}">
                <a16:creationId xmlns:a16="http://schemas.microsoft.com/office/drawing/2014/main" id="{E1BF0C93-1C0B-2D2B-62D4-0600C7F37AA2}"/>
              </a:ext>
            </a:extLst>
          </p:cNvPr>
          <p:cNvSpPr>
            <a:spLocks noChangeArrowheads="1"/>
          </p:cNvSpPr>
          <p:nvPr/>
        </p:nvSpPr>
        <p:spPr bwMode="auto">
          <a:xfrm>
            <a:off x="4759326" y="3109913"/>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953" name="Rectangle 3004">
            <a:extLst>
              <a:ext uri="{FF2B5EF4-FFF2-40B4-BE49-F238E27FC236}">
                <a16:creationId xmlns:a16="http://schemas.microsoft.com/office/drawing/2014/main" id="{3C2E0FAA-48E9-589D-F7DF-A3BB7DDA5F7C}"/>
              </a:ext>
            </a:extLst>
          </p:cNvPr>
          <p:cNvSpPr>
            <a:spLocks noChangeArrowheads="1"/>
          </p:cNvSpPr>
          <p:nvPr/>
        </p:nvSpPr>
        <p:spPr bwMode="auto">
          <a:xfrm>
            <a:off x="4803776" y="3109913"/>
            <a:ext cx="19717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300" dirty="0">
                <a:solidFill>
                  <a:schemeClr val="bg1"/>
                </a:solidFill>
                <a:latin typeface="Arial Narrow" panose="020B0606020202030204" pitchFamily="34" charset="0"/>
              </a:rPr>
              <a:t>M</a:t>
            </a:r>
            <a:r>
              <a:rPr kumimoji="0" lang="en-US" altLang="en-US" sz="1300" b="0" i="0" u="none" strike="noStrike" cap="none" normalizeH="0" baseline="0" dirty="0">
                <a:ln>
                  <a:noFill/>
                </a:ln>
                <a:solidFill>
                  <a:schemeClr val="bg1"/>
                </a:solidFill>
                <a:effectLst/>
                <a:latin typeface="Arial Narrow" panose="020B0606020202030204" pitchFamily="34" charset="0"/>
              </a:rPr>
              <a:t>T</a:t>
            </a:r>
            <a:endParaRPr kumimoji="0" lang="en-US" altLang="en-US" sz="1800" b="0" i="0" u="none" strike="noStrike" cap="none" normalizeH="0" baseline="0" dirty="0">
              <a:ln>
                <a:noFill/>
              </a:ln>
              <a:solidFill>
                <a:schemeClr val="bg1"/>
              </a:solidFill>
              <a:effectLst/>
            </a:endParaRPr>
          </a:p>
        </p:txBody>
      </p:sp>
      <p:sp>
        <p:nvSpPr>
          <p:cNvPr id="954" name="Freeform 3005">
            <a:extLst>
              <a:ext uri="{FF2B5EF4-FFF2-40B4-BE49-F238E27FC236}">
                <a16:creationId xmlns:a16="http://schemas.microsoft.com/office/drawing/2014/main" id="{D0EE0D08-D0B4-2343-D0A7-8F6CD99DD77D}"/>
              </a:ext>
            </a:extLst>
          </p:cNvPr>
          <p:cNvSpPr>
            <a:spLocks/>
          </p:cNvSpPr>
          <p:nvPr/>
        </p:nvSpPr>
        <p:spPr bwMode="auto">
          <a:xfrm>
            <a:off x="4002088" y="5313363"/>
            <a:ext cx="1263650" cy="473075"/>
          </a:xfrm>
          <a:custGeom>
            <a:avLst/>
            <a:gdLst>
              <a:gd name="T0" fmla="*/ 0 w 1426"/>
              <a:gd name="T1" fmla="*/ 0 h 534"/>
              <a:gd name="T2" fmla="*/ 0 w 1426"/>
              <a:gd name="T3" fmla="*/ 0 h 534"/>
              <a:gd name="T4" fmla="*/ 1426 w 1426"/>
              <a:gd name="T5" fmla="*/ 0 h 534"/>
              <a:gd name="T6" fmla="*/ 1426 w 1426"/>
              <a:gd name="T7" fmla="*/ 534 h 534"/>
              <a:gd name="T8" fmla="*/ 0 w 1426"/>
              <a:gd name="T9" fmla="*/ 534 h 534"/>
              <a:gd name="T10" fmla="*/ 0 w 1426"/>
              <a:gd name="T11" fmla="*/ 0 h 534"/>
            </a:gdLst>
            <a:ahLst/>
            <a:cxnLst>
              <a:cxn ang="0">
                <a:pos x="T0" y="T1"/>
              </a:cxn>
              <a:cxn ang="0">
                <a:pos x="T2" y="T3"/>
              </a:cxn>
              <a:cxn ang="0">
                <a:pos x="T4" y="T5"/>
              </a:cxn>
              <a:cxn ang="0">
                <a:pos x="T6" y="T7"/>
              </a:cxn>
              <a:cxn ang="0">
                <a:pos x="T8" y="T9"/>
              </a:cxn>
              <a:cxn ang="0">
                <a:pos x="T10" y="T11"/>
              </a:cxn>
            </a:cxnLst>
            <a:rect l="0" t="0" r="r" b="b"/>
            <a:pathLst>
              <a:path w="1426" h="534">
                <a:moveTo>
                  <a:pt x="0" y="0"/>
                </a:moveTo>
                <a:lnTo>
                  <a:pt x="0" y="0"/>
                </a:lnTo>
                <a:lnTo>
                  <a:pt x="1426" y="0"/>
                </a:lnTo>
                <a:lnTo>
                  <a:pt x="1426" y="534"/>
                </a:lnTo>
                <a:lnTo>
                  <a:pt x="0" y="534"/>
                </a:lnTo>
                <a:lnTo>
                  <a:pt x="0" y="0"/>
                </a:lnTo>
                <a:close/>
              </a:path>
            </a:pathLst>
          </a:custGeom>
          <a:solidFill>
            <a:schemeClr val="bg1"/>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5" name="Rectangle 3006">
            <a:extLst>
              <a:ext uri="{FF2B5EF4-FFF2-40B4-BE49-F238E27FC236}">
                <a16:creationId xmlns:a16="http://schemas.microsoft.com/office/drawing/2014/main" id="{F472BC87-4B9B-2CD0-38A7-5E9B22EEB8C6}"/>
              </a:ext>
            </a:extLst>
          </p:cNvPr>
          <p:cNvSpPr>
            <a:spLocks noChangeArrowheads="1"/>
          </p:cNvSpPr>
          <p:nvPr/>
        </p:nvSpPr>
        <p:spPr bwMode="auto">
          <a:xfrm>
            <a:off x="4359276" y="5353050"/>
            <a:ext cx="1746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ST</a:t>
            </a:r>
            <a:endParaRPr kumimoji="0" lang="en-US" altLang="en-US" sz="1800" b="0" i="0" u="none" strike="noStrike" cap="none" normalizeH="0" baseline="0">
              <a:ln>
                <a:noFill/>
              </a:ln>
              <a:effectLst/>
            </a:endParaRPr>
          </a:p>
        </p:txBody>
      </p:sp>
      <p:sp>
        <p:nvSpPr>
          <p:cNvPr id="956" name="Rectangle 3007">
            <a:extLst>
              <a:ext uri="{FF2B5EF4-FFF2-40B4-BE49-F238E27FC236}">
                <a16:creationId xmlns:a16="http://schemas.microsoft.com/office/drawing/2014/main" id="{7380BD46-3BE8-39DE-74DE-61EE497A917D}"/>
              </a:ext>
            </a:extLst>
          </p:cNvPr>
          <p:cNvSpPr>
            <a:spLocks noChangeArrowheads="1"/>
          </p:cNvSpPr>
          <p:nvPr/>
        </p:nvSpPr>
        <p:spPr bwMode="auto">
          <a:xfrm>
            <a:off x="4532313" y="5353050"/>
            <a:ext cx="3270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a:ln>
                  <a:noFill/>
                </a:ln>
                <a:effectLst/>
                <a:latin typeface="Arial Narrow Bold" panose="020B0706020202030204" pitchFamily="34" charset="0"/>
              </a:rPr>
              <a:t>UDY </a:t>
            </a:r>
            <a:endParaRPr kumimoji="0" lang="en-US" altLang="en-US" sz="1800" b="0" i="0" u="none" strike="noStrike" cap="none" normalizeH="0" baseline="0">
              <a:ln>
                <a:noFill/>
              </a:ln>
              <a:effectLst/>
            </a:endParaRPr>
          </a:p>
        </p:txBody>
      </p:sp>
      <p:sp>
        <p:nvSpPr>
          <p:cNvPr id="957" name="Rectangle 3008">
            <a:extLst>
              <a:ext uri="{FF2B5EF4-FFF2-40B4-BE49-F238E27FC236}">
                <a16:creationId xmlns:a16="http://schemas.microsoft.com/office/drawing/2014/main" id="{BF48742F-10F7-291D-4407-E04E093377B9}"/>
              </a:ext>
            </a:extLst>
          </p:cNvPr>
          <p:cNvSpPr>
            <a:spLocks noChangeArrowheads="1"/>
          </p:cNvSpPr>
          <p:nvPr/>
        </p:nvSpPr>
        <p:spPr bwMode="auto">
          <a:xfrm>
            <a:off x="4856163" y="5353050"/>
            <a:ext cx="7534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effectLst/>
                <a:latin typeface="Arial Narrow Bold" panose="020B0706020202030204" pitchFamily="34" charset="0"/>
              </a:rPr>
              <a:t>1</a:t>
            </a:r>
            <a:endParaRPr kumimoji="0" lang="en-US" altLang="en-US" sz="1800" b="0" i="0" u="none" strike="noStrike" cap="none" normalizeH="0" baseline="0" dirty="0">
              <a:ln>
                <a:noFill/>
              </a:ln>
              <a:effectLst/>
            </a:endParaRPr>
          </a:p>
        </p:txBody>
      </p:sp>
      <p:sp>
        <p:nvSpPr>
          <p:cNvPr id="958" name="Rectangle 3009">
            <a:extLst>
              <a:ext uri="{FF2B5EF4-FFF2-40B4-BE49-F238E27FC236}">
                <a16:creationId xmlns:a16="http://schemas.microsoft.com/office/drawing/2014/main" id="{758B0DE3-AEB4-D75F-9813-8F55F29AF38F}"/>
              </a:ext>
            </a:extLst>
          </p:cNvPr>
          <p:cNvSpPr>
            <a:spLocks noChangeArrowheads="1"/>
          </p:cNvSpPr>
          <p:nvPr/>
        </p:nvSpPr>
        <p:spPr bwMode="auto">
          <a:xfrm>
            <a:off x="4284663" y="5543550"/>
            <a:ext cx="1301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effectLst/>
                <a:latin typeface="Arial Narrow Italic" panose="020B06060202020A0204" pitchFamily="34" charset="0"/>
              </a:rPr>
              <a:t>PI</a:t>
            </a:r>
            <a:endParaRPr kumimoji="0" lang="en-US" altLang="en-US" sz="1800" b="0" i="0" u="none" strike="noStrike" cap="none" normalizeH="0" baseline="0">
              <a:ln>
                <a:noFill/>
              </a:ln>
              <a:effectLst/>
            </a:endParaRPr>
          </a:p>
        </p:txBody>
      </p:sp>
      <p:sp>
        <p:nvSpPr>
          <p:cNvPr id="959" name="Rectangle 3010">
            <a:extLst>
              <a:ext uri="{FF2B5EF4-FFF2-40B4-BE49-F238E27FC236}">
                <a16:creationId xmlns:a16="http://schemas.microsoft.com/office/drawing/2014/main" id="{DF93963B-BC83-B1B9-6659-2A5B3BC3B8EA}"/>
              </a:ext>
            </a:extLst>
          </p:cNvPr>
          <p:cNvSpPr>
            <a:spLocks noChangeArrowheads="1"/>
          </p:cNvSpPr>
          <p:nvPr/>
        </p:nvSpPr>
        <p:spPr bwMode="auto">
          <a:xfrm>
            <a:off x="4413251" y="5543550"/>
            <a:ext cx="1666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effectLst/>
                <a:latin typeface="Arial Narrow Italic" panose="020B06060202020A0204" pitchFamily="34" charset="0"/>
              </a:rPr>
              <a:t>K3</a:t>
            </a:r>
            <a:endParaRPr kumimoji="0" lang="en-US" altLang="en-US" sz="1800" b="0" i="0" u="none" strike="noStrike" cap="none" normalizeH="0" baseline="0">
              <a:ln>
                <a:noFill/>
              </a:ln>
              <a:effectLst/>
            </a:endParaRPr>
          </a:p>
        </p:txBody>
      </p:sp>
      <p:sp>
        <p:nvSpPr>
          <p:cNvPr id="960" name="Rectangle 3011">
            <a:extLst>
              <a:ext uri="{FF2B5EF4-FFF2-40B4-BE49-F238E27FC236}">
                <a16:creationId xmlns:a16="http://schemas.microsoft.com/office/drawing/2014/main" id="{E255323F-5602-00EF-9E61-9C8D595C6BF1}"/>
              </a:ext>
            </a:extLst>
          </p:cNvPr>
          <p:cNvSpPr>
            <a:spLocks noChangeArrowheads="1"/>
          </p:cNvSpPr>
          <p:nvPr/>
        </p:nvSpPr>
        <p:spPr bwMode="auto">
          <a:xfrm>
            <a:off x="4578351" y="5543550"/>
            <a:ext cx="1905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1" u="none" strike="noStrike" cap="none" normalizeH="0" baseline="0">
                <a:ln>
                  <a:noFill/>
                </a:ln>
                <a:effectLst/>
                <a:latin typeface="Arial Narrow Italic" panose="020B06060202020A0204" pitchFamily="34" charset="0"/>
              </a:rPr>
              <a:t>CA</a:t>
            </a:r>
            <a:endParaRPr kumimoji="0" lang="en-US" altLang="en-US" sz="1800" b="0" i="0" u="none" strike="noStrike" cap="none" normalizeH="0" baseline="0">
              <a:ln>
                <a:noFill/>
              </a:ln>
              <a:effectLst/>
            </a:endParaRPr>
          </a:p>
        </p:txBody>
      </p:sp>
      <p:sp>
        <p:nvSpPr>
          <p:cNvPr id="961" name="Rectangle 3012">
            <a:extLst>
              <a:ext uri="{FF2B5EF4-FFF2-40B4-BE49-F238E27FC236}">
                <a16:creationId xmlns:a16="http://schemas.microsoft.com/office/drawing/2014/main" id="{28CB848C-C7C4-1F82-01F0-2D256C7F0111}"/>
              </a:ext>
            </a:extLst>
          </p:cNvPr>
          <p:cNvSpPr>
            <a:spLocks noChangeArrowheads="1"/>
          </p:cNvSpPr>
          <p:nvPr/>
        </p:nvSpPr>
        <p:spPr bwMode="auto">
          <a:xfrm>
            <a:off x="4765676" y="5543550"/>
            <a:ext cx="444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962" name="Rectangle 3013">
            <a:extLst>
              <a:ext uri="{FF2B5EF4-FFF2-40B4-BE49-F238E27FC236}">
                <a16:creationId xmlns:a16="http://schemas.microsoft.com/office/drawing/2014/main" id="{E1CC1410-CEEA-6113-198F-B8BBD5E8B29B}"/>
              </a:ext>
            </a:extLst>
          </p:cNvPr>
          <p:cNvSpPr>
            <a:spLocks noChangeArrowheads="1"/>
          </p:cNvSpPr>
          <p:nvPr/>
        </p:nvSpPr>
        <p:spPr bwMode="auto">
          <a:xfrm>
            <a:off x="4811713" y="5543550"/>
            <a:ext cx="21159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effectLst/>
                <a:latin typeface="Arial Narrow" panose="020B0606020202030204" pitchFamily="34" charset="0"/>
              </a:rPr>
              <a:t>WT</a:t>
            </a:r>
            <a:endParaRPr kumimoji="0" lang="en-US" altLang="en-US" sz="1800" b="0" i="0" u="none" strike="noStrike" cap="none" normalizeH="0" baseline="0" dirty="0">
              <a:ln>
                <a:noFill/>
              </a:ln>
              <a:effectLst/>
            </a:endParaRPr>
          </a:p>
        </p:txBody>
      </p:sp>
      <p:sp>
        <p:nvSpPr>
          <p:cNvPr id="965" name="Rectangle 2019">
            <a:extLst>
              <a:ext uri="{FF2B5EF4-FFF2-40B4-BE49-F238E27FC236}">
                <a16:creationId xmlns:a16="http://schemas.microsoft.com/office/drawing/2014/main" id="{8D556015-4D55-D1CA-D4E1-9714DD414A79}"/>
              </a:ext>
            </a:extLst>
          </p:cNvPr>
          <p:cNvSpPr>
            <a:spLocks noChangeArrowheads="1"/>
          </p:cNvSpPr>
          <p:nvPr/>
        </p:nvSpPr>
        <p:spPr bwMode="auto">
          <a:xfrm>
            <a:off x="5726113" y="5463277"/>
            <a:ext cx="1158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R </a:t>
            </a:r>
            <a:endParaRPr kumimoji="0" lang="en-US" altLang="en-US" sz="1800" b="0" i="0" u="none" strike="noStrike" cap="none" normalizeH="0" baseline="0">
              <a:ln>
                <a:noFill/>
              </a:ln>
              <a:effectLst/>
            </a:endParaRPr>
          </a:p>
        </p:txBody>
      </p:sp>
      <p:sp>
        <p:nvSpPr>
          <p:cNvPr id="966" name="Rectangle 2020">
            <a:extLst>
              <a:ext uri="{FF2B5EF4-FFF2-40B4-BE49-F238E27FC236}">
                <a16:creationId xmlns:a16="http://schemas.microsoft.com/office/drawing/2014/main" id="{01ADBD69-5D8C-F9CC-BFE9-53F2C3CFDD13}"/>
              </a:ext>
            </a:extLst>
          </p:cNvPr>
          <p:cNvSpPr>
            <a:spLocks noChangeArrowheads="1"/>
          </p:cNvSpPr>
          <p:nvPr/>
        </p:nvSpPr>
        <p:spPr bwMode="auto">
          <a:xfrm>
            <a:off x="5842001" y="5463277"/>
            <a:ext cx="968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967" name="Rectangle 2021">
            <a:extLst>
              <a:ext uri="{FF2B5EF4-FFF2-40B4-BE49-F238E27FC236}">
                <a16:creationId xmlns:a16="http://schemas.microsoft.com/office/drawing/2014/main" id="{F61F06A3-2C08-DE44-2C45-AD807A125B18}"/>
              </a:ext>
            </a:extLst>
          </p:cNvPr>
          <p:cNvSpPr>
            <a:spLocks noChangeArrowheads="1"/>
          </p:cNvSpPr>
          <p:nvPr/>
        </p:nvSpPr>
        <p:spPr bwMode="auto">
          <a:xfrm>
            <a:off x="5940426" y="5463277"/>
            <a:ext cx="968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effectLst/>
                <a:latin typeface="Arial Narrow" panose="020B0606020202030204" pitchFamily="34" charset="0"/>
              </a:rPr>
              <a:t>1:</a:t>
            </a:r>
            <a:endParaRPr kumimoji="0" lang="en-US" altLang="en-US" sz="1800" b="0" i="0" u="none" strike="noStrike" cap="none" normalizeH="0" baseline="0" dirty="0">
              <a:ln>
                <a:noFill/>
              </a:ln>
              <a:effectLst/>
            </a:endParaRPr>
          </a:p>
        </p:txBody>
      </p:sp>
      <p:sp>
        <p:nvSpPr>
          <p:cNvPr id="968" name="Rectangle 2022">
            <a:extLst>
              <a:ext uri="{FF2B5EF4-FFF2-40B4-BE49-F238E27FC236}">
                <a16:creationId xmlns:a16="http://schemas.microsoft.com/office/drawing/2014/main" id="{0A985CB3-CD29-8E3E-140E-92F6A29F4751}"/>
              </a:ext>
            </a:extLst>
          </p:cNvPr>
          <p:cNvSpPr>
            <a:spLocks noChangeArrowheads="1"/>
          </p:cNvSpPr>
          <p:nvPr/>
        </p:nvSpPr>
        <p:spPr bwMode="auto">
          <a:xfrm>
            <a:off x="6037263" y="5463277"/>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975" name="Rectangle 2504">
            <a:extLst>
              <a:ext uri="{FF2B5EF4-FFF2-40B4-BE49-F238E27FC236}">
                <a16:creationId xmlns:a16="http://schemas.microsoft.com/office/drawing/2014/main" id="{3B854CFE-2C88-D658-0CD8-A145578800DB}"/>
              </a:ext>
            </a:extLst>
          </p:cNvPr>
          <p:cNvSpPr>
            <a:spLocks noChangeArrowheads="1"/>
          </p:cNvSpPr>
          <p:nvPr/>
        </p:nvSpPr>
        <p:spPr bwMode="auto">
          <a:xfrm>
            <a:off x="6740283" y="5090570"/>
            <a:ext cx="40703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effectLst/>
                <a:latin typeface="Arial Narrow Bold" panose="020B0706020202030204" pitchFamily="34" charset="0"/>
              </a:rPr>
              <a:t>Arm A</a:t>
            </a:r>
            <a:endParaRPr kumimoji="0" lang="en-US" altLang="en-US" sz="1800" b="0" i="0" u="none" strike="noStrike" cap="none" normalizeH="0" baseline="0" dirty="0">
              <a:ln>
                <a:noFill/>
              </a:ln>
              <a:effectLst/>
            </a:endParaRPr>
          </a:p>
        </p:txBody>
      </p:sp>
      <p:sp>
        <p:nvSpPr>
          <p:cNvPr id="976" name="Rectangle 2504">
            <a:extLst>
              <a:ext uri="{FF2B5EF4-FFF2-40B4-BE49-F238E27FC236}">
                <a16:creationId xmlns:a16="http://schemas.microsoft.com/office/drawing/2014/main" id="{970D91C6-DCA4-4FD3-577B-03FF5008A07A}"/>
              </a:ext>
            </a:extLst>
          </p:cNvPr>
          <p:cNvSpPr>
            <a:spLocks noChangeArrowheads="1"/>
          </p:cNvSpPr>
          <p:nvPr/>
        </p:nvSpPr>
        <p:spPr bwMode="auto">
          <a:xfrm>
            <a:off x="6740283" y="5410238"/>
            <a:ext cx="41197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effectLst/>
                <a:latin typeface="Arial Narrow Bold" panose="020B0706020202030204" pitchFamily="34" charset="0"/>
              </a:rPr>
              <a:t>Arm B</a:t>
            </a:r>
            <a:endParaRPr kumimoji="0" lang="en-US" altLang="en-US" sz="1800" b="0" i="0" u="none" strike="noStrike" cap="none" normalizeH="0" baseline="0" dirty="0">
              <a:ln>
                <a:noFill/>
              </a:ln>
              <a:effectLst/>
            </a:endParaRPr>
          </a:p>
        </p:txBody>
      </p:sp>
      <p:sp>
        <p:nvSpPr>
          <p:cNvPr id="977" name="Rectangle 2504">
            <a:extLst>
              <a:ext uri="{FF2B5EF4-FFF2-40B4-BE49-F238E27FC236}">
                <a16:creationId xmlns:a16="http://schemas.microsoft.com/office/drawing/2014/main" id="{4A3A3259-B483-28EE-1374-B7FC09DAA305}"/>
              </a:ext>
            </a:extLst>
          </p:cNvPr>
          <p:cNvSpPr>
            <a:spLocks noChangeArrowheads="1"/>
          </p:cNvSpPr>
          <p:nvPr/>
        </p:nvSpPr>
        <p:spPr bwMode="auto">
          <a:xfrm>
            <a:off x="6740283" y="5741057"/>
            <a:ext cx="41197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1" i="0" u="none" strike="noStrike" cap="none" normalizeH="0" baseline="0" dirty="0">
                <a:ln>
                  <a:noFill/>
                </a:ln>
                <a:effectLst/>
                <a:latin typeface="Arial Narrow Bold" panose="020B0706020202030204" pitchFamily="34" charset="0"/>
              </a:rPr>
              <a:t>Arm C</a:t>
            </a:r>
            <a:endParaRPr kumimoji="0" lang="en-US" altLang="en-US" sz="1800" b="0" i="0" u="none" strike="noStrike" cap="none" normalizeH="0" baseline="0" dirty="0">
              <a:ln>
                <a:noFill/>
              </a:ln>
              <a:effectLst/>
            </a:endParaRPr>
          </a:p>
        </p:txBody>
      </p:sp>
      <p:sp>
        <p:nvSpPr>
          <p:cNvPr id="979" name="Freeform 2395">
            <a:extLst>
              <a:ext uri="{FF2B5EF4-FFF2-40B4-BE49-F238E27FC236}">
                <a16:creationId xmlns:a16="http://schemas.microsoft.com/office/drawing/2014/main" id="{48D19A4D-8260-FD8A-04A5-C80E297A98B3}"/>
              </a:ext>
            </a:extLst>
          </p:cNvPr>
          <p:cNvSpPr>
            <a:spLocks/>
          </p:cNvSpPr>
          <p:nvPr/>
        </p:nvSpPr>
        <p:spPr bwMode="auto">
          <a:xfrm>
            <a:off x="6624639" y="4080428"/>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0" name="Freeform 2396">
            <a:extLst>
              <a:ext uri="{FF2B5EF4-FFF2-40B4-BE49-F238E27FC236}">
                <a16:creationId xmlns:a16="http://schemas.microsoft.com/office/drawing/2014/main" id="{8EAD7B36-1191-80CF-D835-9637C7088A94}"/>
              </a:ext>
            </a:extLst>
          </p:cNvPr>
          <p:cNvSpPr>
            <a:spLocks/>
          </p:cNvSpPr>
          <p:nvPr/>
        </p:nvSpPr>
        <p:spPr bwMode="auto">
          <a:xfrm>
            <a:off x="6624639" y="4080428"/>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1" name="Rectangle 2397">
            <a:extLst>
              <a:ext uri="{FF2B5EF4-FFF2-40B4-BE49-F238E27FC236}">
                <a16:creationId xmlns:a16="http://schemas.microsoft.com/office/drawing/2014/main" id="{895064CB-9979-66A1-FD65-A895F629E1F8}"/>
              </a:ext>
            </a:extLst>
          </p:cNvPr>
          <p:cNvSpPr>
            <a:spLocks noChangeArrowheads="1"/>
          </p:cNvSpPr>
          <p:nvPr/>
        </p:nvSpPr>
        <p:spPr bwMode="auto">
          <a:xfrm>
            <a:off x="6750051" y="4156628"/>
            <a:ext cx="180975"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solidFill>
                  <a:schemeClr val="bg1"/>
                </a:solidFill>
                <a:effectLst/>
                <a:latin typeface="Arial Narrow" panose="020B0606020202030204" pitchFamily="34" charset="0"/>
              </a:rPr>
              <a:t>Ge</a:t>
            </a:r>
            <a:endParaRPr kumimoji="0" lang="en-US" altLang="en-US" sz="1800" b="0" i="0" u="none" strike="noStrike" cap="none" normalizeH="0" baseline="0" dirty="0">
              <a:ln>
                <a:noFill/>
              </a:ln>
              <a:solidFill>
                <a:schemeClr val="bg1"/>
              </a:solidFill>
              <a:effectLst/>
            </a:endParaRPr>
          </a:p>
        </p:txBody>
      </p:sp>
      <p:sp>
        <p:nvSpPr>
          <p:cNvPr id="982" name="Rectangle 2398">
            <a:extLst>
              <a:ext uri="{FF2B5EF4-FFF2-40B4-BE49-F238E27FC236}">
                <a16:creationId xmlns:a16="http://schemas.microsoft.com/office/drawing/2014/main" id="{24C9A372-B85F-0B07-E014-2A292E273DD7}"/>
              </a:ext>
            </a:extLst>
          </p:cNvPr>
          <p:cNvSpPr>
            <a:spLocks noChangeArrowheads="1"/>
          </p:cNvSpPr>
          <p:nvPr/>
        </p:nvSpPr>
        <p:spPr bwMode="auto">
          <a:xfrm>
            <a:off x="6929439" y="4156628"/>
            <a:ext cx="7461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d</a:t>
            </a:r>
            <a:endParaRPr kumimoji="0" lang="en-US" altLang="en-US" sz="1800" b="0" i="0" u="none" strike="noStrike" cap="none" normalizeH="0" baseline="0">
              <a:ln>
                <a:noFill/>
              </a:ln>
              <a:solidFill>
                <a:schemeClr val="bg1"/>
              </a:solidFill>
              <a:effectLst/>
            </a:endParaRPr>
          </a:p>
        </p:txBody>
      </p:sp>
      <p:sp>
        <p:nvSpPr>
          <p:cNvPr id="983" name="Rectangle 2399">
            <a:extLst>
              <a:ext uri="{FF2B5EF4-FFF2-40B4-BE49-F238E27FC236}">
                <a16:creationId xmlns:a16="http://schemas.microsoft.com/office/drawing/2014/main" id="{6CA38053-A0FE-E709-C297-F6FBF29E3F85}"/>
              </a:ext>
            </a:extLst>
          </p:cNvPr>
          <p:cNvSpPr>
            <a:spLocks noChangeArrowheads="1"/>
          </p:cNvSpPr>
          <p:nvPr/>
        </p:nvSpPr>
        <p:spPr bwMode="auto">
          <a:xfrm>
            <a:off x="7005639" y="4156628"/>
            <a:ext cx="7461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a:t>
            </a:r>
            <a:endParaRPr kumimoji="0" lang="en-US" altLang="en-US" sz="1800" b="0" i="0" u="none" strike="noStrike" cap="none" normalizeH="0" baseline="0">
              <a:ln>
                <a:noFill/>
              </a:ln>
              <a:solidFill>
                <a:schemeClr val="bg1"/>
              </a:solidFill>
              <a:effectLst/>
            </a:endParaRPr>
          </a:p>
        </p:txBody>
      </p:sp>
      <p:sp>
        <p:nvSpPr>
          <p:cNvPr id="984" name="Rectangle 2400">
            <a:extLst>
              <a:ext uri="{FF2B5EF4-FFF2-40B4-BE49-F238E27FC236}">
                <a16:creationId xmlns:a16="http://schemas.microsoft.com/office/drawing/2014/main" id="{410296A1-1040-E88A-6B1F-95149D45097F}"/>
              </a:ext>
            </a:extLst>
          </p:cNvPr>
          <p:cNvSpPr>
            <a:spLocks noChangeArrowheads="1"/>
          </p:cNvSpPr>
          <p:nvPr/>
        </p:nvSpPr>
        <p:spPr bwMode="auto">
          <a:xfrm>
            <a:off x="7080251" y="4156628"/>
            <a:ext cx="38100"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985" name="Rectangle 2401">
            <a:extLst>
              <a:ext uri="{FF2B5EF4-FFF2-40B4-BE49-F238E27FC236}">
                <a16:creationId xmlns:a16="http://schemas.microsoft.com/office/drawing/2014/main" id="{9F52287F-D597-EBE6-CBA1-F510CE4AFE6D}"/>
              </a:ext>
            </a:extLst>
          </p:cNvPr>
          <p:cNvSpPr>
            <a:spLocks noChangeArrowheads="1"/>
          </p:cNvSpPr>
          <p:nvPr/>
        </p:nvSpPr>
        <p:spPr bwMode="auto">
          <a:xfrm>
            <a:off x="7118351" y="4156628"/>
            <a:ext cx="7461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o</a:t>
            </a:r>
            <a:endParaRPr kumimoji="0" lang="en-US" altLang="en-US" sz="1800" b="0" i="0" u="none" strike="noStrike" cap="none" normalizeH="0" baseline="0">
              <a:ln>
                <a:noFill/>
              </a:ln>
              <a:solidFill>
                <a:schemeClr val="bg1"/>
              </a:solidFill>
              <a:effectLst/>
            </a:endParaRPr>
          </a:p>
        </p:txBody>
      </p:sp>
      <p:sp>
        <p:nvSpPr>
          <p:cNvPr id="986" name="Rectangle 2402">
            <a:extLst>
              <a:ext uri="{FF2B5EF4-FFF2-40B4-BE49-F238E27FC236}">
                <a16:creationId xmlns:a16="http://schemas.microsoft.com/office/drawing/2014/main" id="{A2E50DF9-D591-F95F-A431-2CD031DFDE1F}"/>
              </a:ext>
            </a:extLst>
          </p:cNvPr>
          <p:cNvSpPr>
            <a:spLocks noChangeArrowheads="1"/>
          </p:cNvSpPr>
          <p:nvPr/>
        </p:nvSpPr>
        <p:spPr bwMode="auto">
          <a:xfrm>
            <a:off x="7194551" y="4156628"/>
            <a:ext cx="3016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l</a:t>
            </a:r>
            <a:endParaRPr kumimoji="0" lang="en-US" altLang="en-US" sz="1800" b="0" i="0" u="none" strike="noStrike" cap="none" normalizeH="0" baseline="0">
              <a:ln>
                <a:noFill/>
              </a:ln>
              <a:solidFill>
                <a:schemeClr val="bg1"/>
              </a:solidFill>
              <a:effectLst/>
            </a:endParaRPr>
          </a:p>
        </p:txBody>
      </p:sp>
      <p:sp>
        <p:nvSpPr>
          <p:cNvPr id="987" name="Rectangle 2403">
            <a:extLst>
              <a:ext uri="{FF2B5EF4-FFF2-40B4-BE49-F238E27FC236}">
                <a16:creationId xmlns:a16="http://schemas.microsoft.com/office/drawing/2014/main" id="{34AA2028-580A-6C24-32B3-DAB11CFBE657}"/>
              </a:ext>
            </a:extLst>
          </p:cNvPr>
          <p:cNvSpPr>
            <a:spLocks noChangeArrowheads="1"/>
          </p:cNvSpPr>
          <p:nvPr/>
        </p:nvSpPr>
        <p:spPr bwMode="auto">
          <a:xfrm>
            <a:off x="7224714" y="4156628"/>
            <a:ext cx="3016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988" name="Rectangle 2404">
            <a:extLst>
              <a:ext uri="{FF2B5EF4-FFF2-40B4-BE49-F238E27FC236}">
                <a16:creationId xmlns:a16="http://schemas.microsoft.com/office/drawing/2014/main" id="{321FA39A-DEA1-579D-4C40-A19164C968F5}"/>
              </a:ext>
            </a:extLst>
          </p:cNvPr>
          <p:cNvSpPr>
            <a:spLocks noChangeArrowheads="1"/>
          </p:cNvSpPr>
          <p:nvPr/>
        </p:nvSpPr>
        <p:spPr bwMode="auto">
          <a:xfrm>
            <a:off x="7253289" y="4156628"/>
            <a:ext cx="6826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s</a:t>
            </a:r>
            <a:endParaRPr kumimoji="0" lang="en-US" altLang="en-US" sz="1800" b="0" i="0" u="none" strike="noStrike" cap="none" normalizeH="0" baseline="0">
              <a:ln>
                <a:noFill/>
              </a:ln>
              <a:solidFill>
                <a:schemeClr val="bg1"/>
              </a:solidFill>
              <a:effectLst/>
            </a:endParaRPr>
          </a:p>
        </p:txBody>
      </p:sp>
      <p:sp>
        <p:nvSpPr>
          <p:cNvPr id="989" name="Rectangle 2405">
            <a:extLst>
              <a:ext uri="{FF2B5EF4-FFF2-40B4-BE49-F238E27FC236}">
                <a16:creationId xmlns:a16="http://schemas.microsoft.com/office/drawing/2014/main" id="{D45EAD95-53BC-7927-CC24-D6EFB68E79E6}"/>
              </a:ext>
            </a:extLst>
          </p:cNvPr>
          <p:cNvSpPr>
            <a:spLocks noChangeArrowheads="1"/>
          </p:cNvSpPr>
          <p:nvPr/>
        </p:nvSpPr>
        <p:spPr bwMode="auto">
          <a:xfrm>
            <a:off x="7321551" y="4156628"/>
            <a:ext cx="3016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i</a:t>
            </a:r>
            <a:endParaRPr kumimoji="0" lang="en-US" altLang="en-US" sz="1800" b="0" i="0" u="none" strike="noStrike" cap="none" normalizeH="0" baseline="0">
              <a:ln>
                <a:noFill/>
              </a:ln>
              <a:solidFill>
                <a:schemeClr val="bg1"/>
              </a:solidFill>
              <a:effectLst/>
            </a:endParaRPr>
          </a:p>
        </p:txBody>
      </p:sp>
      <p:sp>
        <p:nvSpPr>
          <p:cNvPr id="990" name="Rectangle 2406">
            <a:extLst>
              <a:ext uri="{FF2B5EF4-FFF2-40B4-BE49-F238E27FC236}">
                <a16:creationId xmlns:a16="http://schemas.microsoft.com/office/drawing/2014/main" id="{94826AB5-47A9-5984-86A3-4E3BD9A5D957}"/>
              </a:ext>
            </a:extLst>
          </p:cNvPr>
          <p:cNvSpPr>
            <a:spLocks noChangeArrowheads="1"/>
          </p:cNvSpPr>
          <p:nvPr/>
        </p:nvSpPr>
        <p:spPr bwMode="auto">
          <a:xfrm>
            <a:off x="7351714" y="4156628"/>
            <a:ext cx="7461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b</a:t>
            </a:r>
            <a:endParaRPr kumimoji="0" lang="en-US" altLang="en-US" sz="1800" b="0" i="0" u="none" strike="noStrike" cap="none" normalizeH="0" baseline="0">
              <a:ln>
                <a:noFill/>
              </a:ln>
              <a:solidFill>
                <a:schemeClr val="bg1"/>
              </a:solidFill>
              <a:effectLst/>
            </a:endParaRPr>
          </a:p>
        </p:txBody>
      </p:sp>
      <p:sp>
        <p:nvSpPr>
          <p:cNvPr id="991" name="Freeform 2407">
            <a:extLst>
              <a:ext uri="{FF2B5EF4-FFF2-40B4-BE49-F238E27FC236}">
                <a16:creationId xmlns:a16="http://schemas.microsoft.com/office/drawing/2014/main" id="{2973E9BC-E559-6771-5F68-D8B4CAE97B3E}"/>
              </a:ext>
            </a:extLst>
          </p:cNvPr>
          <p:cNvSpPr>
            <a:spLocks/>
          </p:cNvSpPr>
          <p:nvPr/>
        </p:nvSpPr>
        <p:spPr bwMode="auto">
          <a:xfrm>
            <a:off x="7735889" y="4080428"/>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2" name="Freeform 2408">
            <a:extLst>
              <a:ext uri="{FF2B5EF4-FFF2-40B4-BE49-F238E27FC236}">
                <a16:creationId xmlns:a16="http://schemas.microsoft.com/office/drawing/2014/main" id="{301D6DDF-93D5-8C26-2BCA-EF36F14E8170}"/>
              </a:ext>
            </a:extLst>
          </p:cNvPr>
          <p:cNvSpPr>
            <a:spLocks/>
          </p:cNvSpPr>
          <p:nvPr/>
        </p:nvSpPr>
        <p:spPr bwMode="auto">
          <a:xfrm>
            <a:off x="7735889" y="4080428"/>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93" name="Rectangle 2409">
            <a:extLst>
              <a:ext uri="{FF2B5EF4-FFF2-40B4-BE49-F238E27FC236}">
                <a16:creationId xmlns:a16="http://schemas.microsoft.com/office/drawing/2014/main" id="{45E19B6A-34ED-0893-2DBD-0F472DE4489F}"/>
              </a:ext>
            </a:extLst>
          </p:cNvPr>
          <p:cNvSpPr>
            <a:spLocks noChangeArrowheads="1"/>
          </p:cNvSpPr>
          <p:nvPr/>
        </p:nvSpPr>
        <p:spPr bwMode="auto">
          <a:xfrm>
            <a:off x="8081964" y="4093128"/>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180 </a:t>
            </a:r>
            <a:endParaRPr kumimoji="0" lang="en-US" altLang="en-US" sz="1800" b="0" i="0" u="none" strike="noStrike" cap="none" normalizeH="0" baseline="0">
              <a:ln>
                <a:noFill/>
              </a:ln>
              <a:effectLst/>
            </a:endParaRPr>
          </a:p>
        </p:txBody>
      </p:sp>
      <p:sp>
        <p:nvSpPr>
          <p:cNvPr id="994" name="Rectangle 2410">
            <a:extLst>
              <a:ext uri="{FF2B5EF4-FFF2-40B4-BE49-F238E27FC236}">
                <a16:creationId xmlns:a16="http://schemas.microsoft.com/office/drawing/2014/main" id="{254298B0-8E68-77B4-B5BE-B5A239BA435F}"/>
              </a:ext>
            </a:extLst>
          </p:cNvPr>
          <p:cNvSpPr>
            <a:spLocks noChangeArrowheads="1"/>
          </p:cNvSpPr>
          <p:nvPr/>
        </p:nvSpPr>
        <p:spPr bwMode="auto">
          <a:xfrm>
            <a:off x="8289926" y="4093128"/>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 </a:t>
            </a:r>
            <a:endParaRPr kumimoji="0" lang="en-US" altLang="en-US" sz="1800" b="0" i="0" u="none" strike="noStrike" cap="none" normalizeH="0" baseline="0">
              <a:ln>
                <a:noFill/>
              </a:ln>
              <a:effectLst/>
            </a:endParaRPr>
          </a:p>
        </p:txBody>
      </p:sp>
      <p:sp>
        <p:nvSpPr>
          <p:cNvPr id="995" name="Rectangle 2411">
            <a:extLst>
              <a:ext uri="{FF2B5EF4-FFF2-40B4-BE49-F238E27FC236}">
                <a16:creationId xmlns:a16="http://schemas.microsoft.com/office/drawing/2014/main" id="{7F974697-50BF-005D-8A66-EBCC72079BA1}"/>
              </a:ext>
            </a:extLst>
          </p:cNvPr>
          <p:cNvSpPr>
            <a:spLocks noChangeArrowheads="1"/>
          </p:cNvSpPr>
          <p:nvPr/>
        </p:nvSpPr>
        <p:spPr bwMode="auto">
          <a:xfrm>
            <a:off x="8466139" y="4093128"/>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I</a:t>
            </a:r>
            <a:endParaRPr kumimoji="0" lang="en-US" altLang="en-US" sz="1800" b="0" i="0" u="none" strike="noStrike" cap="none" normalizeH="0" baseline="0">
              <a:ln>
                <a:noFill/>
              </a:ln>
              <a:effectLst/>
            </a:endParaRPr>
          </a:p>
        </p:txBody>
      </p:sp>
      <p:sp>
        <p:nvSpPr>
          <p:cNvPr id="996" name="Rectangle 2412">
            <a:extLst>
              <a:ext uri="{FF2B5EF4-FFF2-40B4-BE49-F238E27FC236}">
                <a16:creationId xmlns:a16="http://schemas.microsoft.com/office/drawing/2014/main" id="{DAC58A08-E7EE-60B3-D1A3-ACE0CC419F60}"/>
              </a:ext>
            </a:extLst>
          </p:cNvPr>
          <p:cNvSpPr>
            <a:spLocks noChangeArrowheads="1"/>
          </p:cNvSpPr>
          <p:nvPr/>
        </p:nvSpPr>
        <p:spPr bwMode="auto">
          <a:xfrm>
            <a:off x="8496301" y="4093128"/>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V </a:t>
            </a:r>
            <a:endParaRPr kumimoji="0" lang="en-US" altLang="en-US" sz="1800" b="0" i="0" u="none" strike="noStrike" cap="none" normalizeH="0" baseline="0">
              <a:ln>
                <a:noFill/>
              </a:ln>
              <a:effectLst/>
            </a:endParaRPr>
          </a:p>
        </p:txBody>
      </p:sp>
      <p:sp>
        <p:nvSpPr>
          <p:cNvPr id="997" name="Rectangle 2413">
            <a:extLst>
              <a:ext uri="{FF2B5EF4-FFF2-40B4-BE49-F238E27FC236}">
                <a16:creationId xmlns:a16="http://schemas.microsoft.com/office/drawing/2014/main" id="{1D095FD2-EE68-5D6D-6E74-6499E9EAE6A1}"/>
              </a:ext>
            </a:extLst>
          </p:cNvPr>
          <p:cNvSpPr>
            <a:spLocks noChangeArrowheads="1"/>
          </p:cNvSpPr>
          <p:nvPr/>
        </p:nvSpPr>
        <p:spPr bwMode="auto">
          <a:xfrm>
            <a:off x="8596314" y="4093128"/>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onc</a:t>
            </a:r>
            <a:endParaRPr kumimoji="0" lang="en-US" altLang="en-US" sz="1800" b="0" i="0" u="none" strike="noStrike" cap="none" normalizeH="0" baseline="0">
              <a:ln>
                <a:noFill/>
              </a:ln>
              <a:effectLst/>
            </a:endParaRPr>
          </a:p>
        </p:txBody>
      </p:sp>
      <p:sp>
        <p:nvSpPr>
          <p:cNvPr id="998" name="Rectangle 2415">
            <a:extLst>
              <a:ext uri="{FF2B5EF4-FFF2-40B4-BE49-F238E27FC236}">
                <a16:creationId xmlns:a16="http://schemas.microsoft.com/office/drawing/2014/main" id="{91F66321-86E1-3FA0-2BA7-812DB41E278B}"/>
              </a:ext>
            </a:extLst>
          </p:cNvPr>
          <p:cNvSpPr>
            <a:spLocks noChangeArrowheads="1"/>
          </p:cNvSpPr>
          <p:nvPr/>
        </p:nvSpPr>
        <p:spPr bwMode="auto">
          <a:xfrm>
            <a:off x="8767764" y="4093129"/>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999" name="Rectangle 2416">
            <a:extLst>
              <a:ext uri="{FF2B5EF4-FFF2-40B4-BE49-F238E27FC236}">
                <a16:creationId xmlns:a16="http://schemas.microsoft.com/office/drawing/2014/main" id="{69C0D7B4-33C9-129B-5502-CD1D2C27D8EF}"/>
              </a:ext>
            </a:extLst>
          </p:cNvPr>
          <p:cNvSpPr>
            <a:spLocks noChangeArrowheads="1"/>
          </p:cNvSpPr>
          <p:nvPr/>
        </p:nvSpPr>
        <p:spPr bwMode="auto">
          <a:xfrm>
            <a:off x="8856664" y="4093129"/>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1000" name="Rectangle 2417">
            <a:extLst>
              <a:ext uri="{FF2B5EF4-FFF2-40B4-BE49-F238E27FC236}">
                <a16:creationId xmlns:a16="http://schemas.microsoft.com/office/drawing/2014/main" id="{EF3A9F02-B6B2-ED1D-CA23-AF624298385A}"/>
              </a:ext>
            </a:extLst>
          </p:cNvPr>
          <p:cNvSpPr>
            <a:spLocks noChangeArrowheads="1"/>
          </p:cNvSpPr>
          <p:nvPr/>
        </p:nvSpPr>
        <p:spPr bwMode="auto">
          <a:xfrm>
            <a:off x="9104314" y="4093129"/>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1001" name="Rectangle 2418">
            <a:extLst>
              <a:ext uri="{FF2B5EF4-FFF2-40B4-BE49-F238E27FC236}">
                <a16:creationId xmlns:a16="http://schemas.microsoft.com/office/drawing/2014/main" id="{B49BA4A9-8416-4118-AC66-5698218D42C0}"/>
              </a:ext>
            </a:extLst>
          </p:cNvPr>
          <p:cNvSpPr>
            <a:spLocks noChangeArrowheads="1"/>
          </p:cNvSpPr>
          <p:nvPr/>
        </p:nvSpPr>
        <p:spPr bwMode="auto">
          <a:xfrm>
            <a:off x="9128127" y="4093129"/>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1002" name="Rectangle 2419">
            <a:extLst>
              <a:ext uri="{FF2B5EF4-FFF2-40B4-BE49-F238E27FC236}">
                <a16:creationId xmlns:a16="http://schemas.microsoft.com/office/drawing/2014/main" id="{A7310E0F-3699-5A69-E24B-B23269355DC6}"/>
              </a:ext>
            </a:extLst>
          </p:cNvPr>
          <p:cNvSpPr>
            <a:spLocks noChangeArrowheads="1"/>
          </p:cNvSpPr>
          <p:nvPr/>
        </p:nvSpPr>
        <p:spPr bwMode="auto">
          <a:xfrm>
            <a:off x="9182102" y="4093129"/>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t>
            </a:r>
            <a:endParaRPr kumimoji="0" lang="en-US" altLang="en-US" sz="1800" b="0" i="0" u="none" strike="noStrike" cap="none" normalizeH="0" baseline="0">
              <a:ln>
                <a:noFill/>
              </a:ln>
              <a:effectLst/>
            </a:endParaRPr>
          </a:p>
        </p:txBody>
      </p:sp>
      <p:sp>
        <p:nvSpPr>
          <p:cNvPr id="1003" name="Rectangle 2420">
            <a:extLst>
              <a:ext uri="{FF2B5EF4-FFF2-40B4-BE49-F238E27FC236}">
                <a16:creationId xmlns:a16="http://schemas.microsoft.com/office/drawing/2014/main" id="{32154312-C1D9-18C1-6099-DE6397125013}"/>
              </a:ext>
            </a:extLst>
          </p:cNvPr>
          <p:cNvSpPr>
            <a:spLocks noChangeArrowheads="1"/>
          </p:cNvSpPr>
          <p:nvPr/>
        </p:nvSpPr>
        <p:spPr bwMode="auto">
          <a:xfrm>
            <a:off x="9210677" y="4093129"/>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04" name="Rectangle 2421">
            <a:extLst>
              <a:ext uri="{FF2B5EF4-FFF2-40B4-BE49-F238E27FC236}">
                <a16:creationId xmlns:a16="http://schemas.microsoft.com/office/drawing/2014/main" id="{E5A162FF-9D89-741D-61E8-0C2A35AFA2A1}"/>
              </a:ext>
            </a:extLst>
          </p:cNvPr>
          <p:cNvSpPr>
            <a:spLocks noChangeArrowheads="1"/>
          </p:cNvSpPr>
          <p:nvPr/>
        </p:nvSpPr>
        <p:spPr bwMode="auto">
          <a:xfrm>
            <a:off x="8105777" y="4234416"/>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3 </a:t>
            </a:r>
            <a:endParaRPr kumimoji="0" lang="en-US" altLang="en-US" sz="1800" b="0" i="0" u="none" strike="noStrike" cap="none" normalizeH="0" baseline="0">
              <a:ln>
                <a:noFill/>
              </a:ln>
              <a:effectLst/>
            </a:endParaRPr>
          </a:p>
        </p:txBody>
      </p:sp>
      <p:sp>
        <p:nvSpPr>
          <p:cNvPr id="1005" name="Rectangle 2422">
            <a:extLst>
              <a:ext uri="{FF2B5EF4-FFF2-40B4-BE49-F238E27FC236}">
                <a16:creationId xmlns:a16="http://schemas.microsoft.com/office/drawing/2014/main" id="{C2D20818-E67F-4AC7-8651-F28FA8F5ED98}"/>
              </a:ext>
            </a:extLst>
          </p:cNvPr>
          <p:cNvSpPr>
            <a:spLocks noChangeArrowheads="1"/>
          </p:cNvSpPr>
          <p:nvPr/>
        </p:nvSpPr>
        <p:spPr bwMode="auto">
          <a:xfrm>
            <a:off x="8194677" y="4234416"/>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1006" name="Rectangle 2423">
            <a:extLst>
              <a:ext uri="{FF2B5EF4-FFF2-40B4-BE49-F238E27FC236}">
                <a16:creationId xmlns:a16="http://schemas.microsoft.com/office/drawing/2014/main" id="{6556CBF1-F582-7C31-C4C1-9BEC4EDE18FB}"/>
              </a:ext>
            </a:extLst>
          </p:cNvPr>
          <p:cNvSpPr>
            <a:spLocks noChangeArrowheads="1"/>
          </p:cNvSpPr>
          <p:nvPr/>
        </p:nvSpPr>
        <p:spPr bwMode="auto">
          <a:xfrm>
            <a:off x="8442327" y="4234416"/>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007" name="Rectangle 2424">
            <a:extLst>
              <a:ext uri="{FF2B5EF4-FFF2-40B4-BE49-F238E27FC236}">
                <a16:creationId xmlns:a16="http://schemas.microsoft.com/office/drawing/2014/main" id="{4B8CA654-A60C-7807-DC11-FD78C9E7F542}"/>
              </a:ext>
            </a:extLst>
          </p:cNvPr>
          <p:cNvSpPr>
            <a:spLocks noChangeArrowheads="1"/>
          </p:cNvSpPr>
          <p:nvPr/>
        </p:nvSpPr>
        <p:spPr bwMode="auto">
          <a:xfrm>
            <a:off x="8496302" y="423441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08" name="Rectangle 2425">
            <a:extLst>
              <a:ext uri="{FF2B5EF4-FFF2-40B4-BE49-F238E27FC236}">
                <a16:creationId xmlns:a16="http://schemas.microsoft.com/office/drawing/2014/main" id="{C7B32DBB-B86D-E814-7991-E7D9BBD99DF2}"/>
              </a:ext>
            </a:extLst>
          </p:cNvPr>
          <p:cNvSpPr>
            <a:spLocks noChangeArrowheads="1"/>
          </p:cNvSpPr>
          <p:nvPr/>
        </p:nvSpPr>
        <p:spPr bwMode="auto">
          <a:xfrm>
            <a:off x="8526464" y="4234416"/>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on,</a:t>
            </a:r>
            <a:endParaRPr kumimoji="0" lang="en-US" altLang="en-US" sz="1800" b="0" i="0" u="none" strike="noStrike" cap="none" normalizeH="0" baseline="0">
              <a:ln>
                <a:noFill/>
              </a:ln>
              <a:effectLst/>
            </a:endParaRPr>
          </a:p>
        </p:txBody>
      </p:sp>
      <p:sp>
        <p:nvSpPr>
          <p:cNvPr id="1009" name="Rectangle 2426">
            <a:extLst>
              <a:ext uri="{FF2B5EF4-FFF2-40B4-BE49-F238E27FC236}">
                <a16:creationId xmlns:a16="http://schemas.microsoft.com/office/drawing/2014/main" id="{BCD29DD3-EB7B-3F7B-C0CC-C536FCDEBAD5}"/>
              </a:ext>
            </a:extLst>
          </p:cNvPr>
          <p:cNvSpPr>
            <a:spLocks noChangeArrowheads="1"/>
          </p:cNvSpPr>
          <p:nvPr/>
        </p:nvSpPr>
        <p:spPr bwMode="auto">
          <a:xfrm>
            <a:off x="8674102" y="423441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10" name="Rectangle 2427">
            <a:extLst>
              <a:ext uri="{FF2B5EF4-FFF2-40B4-BE49-F238E27FC236}">
                <a16:creationId xmlns:a16="http://schemas.microsoft.com/office/drawing/2014/main" id="{02F8E4C0-7E5D-EF79-9FA3-56BD28AE495C}"/>
              </a:ext>
            </a:extLst>
          </p:cNvPr>
          <p:cNvSpPr>
            <a:spLocks noChangeArrowheads="1"/>
          </p:cNvSpPr>
          <p:nvPr/>
        </p:nvSpPr>
        <p:spPr bwMode="auto">
          <a:xfrm>
            <a:off x="8702677" y="4234416"/>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1011" name="Rectangle 2428">
            <a:extLst>
              <a:ext uri="{FF2B5EF4-FFF2-40B4-BE49-F238E27FC236}">
                <a16:creationId xmlns:a16="http://schemas.microsoft.com/office/drawing/2014/main" id="{18950EE2-B937-E958-0D84-F512511AFEBD}"/>
              </a:ext>
            </a:extLst>
          </p:cNvPr>
          <p:cNvSpPr>
            <a:spLocks noChangeArrowheads="1"/>
          </p:cNvSpPr>
          <p:nvPr/>
        </p:nvSpPr>
        <p:spPr bwMode="auto">
          <a:xfrm>
            <a:off x="8791577" y="4234416"/>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1012" name="Rectangle 2429">
            <a:extLst>
              <a:ext uri="{FF2B5EF4-FFF2-40B4-BE49-F238E27FC236}">
                <a16:creationId xmlns:a16="http://schemas.microsoft.com/office/drawing/2014/main" id="{E3283BCF-C7CD-8D76-8F3D-B3F11314ED39}"/>
              </a:ext>
            </a:extLst>
          </p:cNvPr>
          <p:cNvSpPr>
            <a:spLocks noChangeArrowheads="1"/>
          </p:cNvSpPr>
          <p:nvPr/>
        </p:nvSpPr>
        <p:spPr bwMode="auto">
          <a:xfrm>
            <a:off x="9040814" y="423441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13" name="Rectangle 2430">
            <a:extLst>
              <a:ext uri="{FF2B5EF4-FFF2-40B4-BE49-F238E27FC236}">
                <a16:creationId xmlns:a16="http://schemas.microsoft.com/office/drawing/2014/main" id="{E66C0957-56AC-3A9C-D32D-F4DC273F89AA}"/>
              </a:ext>
            </a:extLst>
          </p:cNvPr>
          <p:cNvSpPr>
            <a:spLocks noChangeArrowheads="1"/>
          </p:cNvSpPr>
          <p:nvPr/>
        </p:nvSpPr>
        <p:spPr bwMode="auto">
          <a:xfrm>
            <a:off x="9069389" y="4234416"/>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of</a:t>
            </a:r>
            <a:endParaRPr kumimoji="0" lang="en-US" altLang="en-US" sz="1800" b="0" i="0" u="none" strike="noStrike" cap="none" normalizeH="0" baseline="0">
              <a:ln>
                <a:noFill/>
              </a:ln>
              <a:effectLst/>
            </a:endParaRPr>
          </a:p>
        </p:txBody>
      </p:sp>
      <p:sp>
        <p:nvSpPr>
          <p:cNvPr id="1014" name="Rectangle 2431">
            <a:extLst>
              <a:ext uri="{FF2B5EF4-FFF2-40B4-BE49-F238E27FC236}">
                <a16:creationId xmlns:a16="http://schemas.microsoft.com/office/drawing/2014/main" id="{059F1B4E-00BD-1F68-1261-23F190D78486}"/>
              </a:ext>
            </a:extLst>
          </p:cNvPr>
          <p:cNvSpPr>
            <a:spLocks noChangeArrowheads="1"/>
          </p:cNvSpPr>
          <p:nvPr/>
        </p:nvSpPr>
        <p:spPr bwMode="auto">
          <a:xfrm>
            <a:off x="9158289" y="4234416"/>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f</a:t>
            </a:r>
            <a:endParaRPr kumimoji="0" lang="en-US" altLang="en-US" sz="1800" b="0" i="0" u="none" strike="noStrike" cap="none" normalizeH="0" baseline="0">
              <a:ln>
                <a:noFill/>
              </a:ln>
              <a:effectLst/>
            </a:endParaRPr>
          </a:p>
        </p:txBody>
      </p:sp>
      <p:sp>
        <p:nvSpPr>
          <p:cNvPr id="1048" name="Freeform 2465">
            <a:extLst>
              <a:ext uri="{FF2B5EF4-FFF2-40B4-BE49-F238E27FC236}">
                <a16:creationId xmlns:a16="http://schemas.microsoft.com/office/drawing/2014/main" id="{1D4E90DA-F180-00F6-6B4A-3225EC3D9AAE}"/>
              </a:ext>
            </a:extLst>
          </p:cNvPr>
          <p:cNvSpPr>
            <a:spLocks/>
          </p:cNvSpPr>
          <p:nvPr/>
        </p:nvSpPr>
        <p:spPr bwMode="auto">
          <a:xfrm>
            <a:off x="6624639" y="4467777"/>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lumMod val="40000"/>
              <a:lumOff val="60000"/>
            </a:schemeClr>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Freeform 2466">
            <a:extLst>
              <a:ext uri="{FF2B5EF4-FFF2-40B4-BE49-F238E27FC236}">
                <a16:creationId xmlns:a16="http://schemas.microsoft.com/office/drawing/2014/main" id="{0F52DE57-53DA-209D-A285-DADFB1EF0C2B}"/>
              </a:ext>
            </a:extLst>
          </p:cNvPr>
          <p:cNvSpPr>
            <a:spLocks/>
          </p:cNvSpPr>
          <p:nvPr/>
        </p:nvSpPr>
        <p:spPr bwMode="auto">
          <a:xfrm>
            <a:off x="6624639" y="4467777"/>
            <a:ext cx="1111250" cy="355600"/>
          </a:xfrm>
          <a:custGeom>
            <a:avLst/>
            <a:gdLst>
              <a:gd name="T0" fmla="*/ 0 w 1253"/>
              <a:gd name="T1" fmla="*/ 0 h 400"/>
              <a:gd name="T2" fmla="*/ 0 w 1253"/>
              <a:gd name="T3" fmla="*/ 0 h 400"/>
              <a:gd name="T4" fmla="*/ 1253 w 1253"/>
              <a:gd name="T5" fmla="*/ 0 h 400"/>
              <a:gd name="T6" fmla="*/ 1253 w 1253"/>
              <a:gd name="T7" fmla="*/ 400 h 400"/>
              <a:gd name="T8" fmla="*/ 0 w 1253"/>
              <a:gd name="T9" fmla="*/ 400 h 400"/>
              <a:gd name="T10" fmla="*/ 0 w 1253"/>
              <a:gd name="T11" fmla="*/ 0 h 400"/>
            </a:gdLst>
            <a:ahLst/>
            <a:cxnLst>
              <a:cxn ang="0">
                <a:pos x="T0" y="T1"/>
              </a:cxn>
              <a:cxn ang="0">
                <a:pos x="T2" y="T3"/>
              </a:cxn>
              <a:cxn ang="0">
                <a:pos x="T4" y="T5"/>
              </a:cxn>
              <a:cxn ang="0">
                <a:pos x="T6" y="T7"/>
              </a:cxn>
              <a:cxn ang="0">
                <a:pos x="T8" y="T9"/>
              </a:cxn>
              <a:cxn ang="0">
                <a:pos x="T10" y="T11"/>
              </a:cxn>
            </a:cxnLst>
            <a:rect l="0" t="0" r="r" b="b"/>
            <a:pathLst>
              <a:path w="1253" h="400">
                <a:moveTo>
                  <a:pt x="0" y="0"/>
                </a:moveTo>
                <a:lnTo>
                  <a:pt x="0" y="0"/>
                </a:lnTo>
                <a:lnTo>
                  <a:pt x="1253" y="0"/>
                </a:lnTo>
                <a:lnTo>
                  <a:pt x="1253" y="400"/>
                </a:lnTo>
                <a:lnTo>
                  <a:pt x="0" y="400"/>
                </a:lnTo>
                <a:lnTo>
                  <a:pt x="0" y="0"/>
                </a:lnTo>
                <a:close/>
              </a:path>
            </a:pathLst>
          </a:custGeom>
          <a:solidFill>
            <a:schemeClr val="accent3"/>
          </a:solidFill>
          <a:ln w="9525" cap="flat">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0" name="Rectangle 2467">
            <a:extLst>
              <a:ext uri="{FF2B5EF4-FFF2-40B4-BE49-F238E27FC236}">
                <a16:creationId xmlns:a16="http://schemas.microsoft.com/office/drawing/2014/main" id="{30A63C1A-599F-298D-B068-D89CBAD35554}"/>
              </a:ext>
            </a:extLst>
          </p:cNvPr>
          <p:cNvSpPr>
            <a:spLocks noChangeArrowheads="1"/>
          </p:cNvSpPr>
          <p:nvPr/>
        </p:nvSpPr>
        <p:spPr bwMode="auto">
          <a:xfrm>
            <a:off x="6750052" y="4556677"/>
            <a:ext cx="18891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Ful</a:t>
            </a:r>
            <a:endParaRPr kumimoji="0" lang="en-US" altLang="en-US" sz="1800" b="0" i="0" u="none" strike="noStrike" cap="none" normalizeH="0" baseline="0">
              <a:ln>
                <a:noFill/>
              </a:ln>
              <a:solidFill>
                <a:schemeClr val="bg1"/>
              </a:solidFill>
              <a:effectLst/>
            </a:endParaRPr>
          </a:p>
        </p:txBody>
      </p:sp>
      <p:sp>
        <p:nvSpPr>
          <p:cNvPr id="1051" name="Rectangle 2468">
            <a:extLst>
              <a:ext uri="{FF2B5EF4-FFF2-40B4-BE49-F238E27FC236}">
                <a16:creationId xmlns:a16="http://schemas.microsoft.com/office/drawing/2014/main" id="{4CF9E11B-7A4A-230A-F7B5-5B83B26CCE88}"/>
              </a:ext>
            </a:extLst>
          </p:cNvPr>
          <p:cNvSpPr>
            <a:spLocks noChangeArrowheads="1"/>
          </p:cNvSpPr>
          <p:nvPr/>
        </p:nvSpPr>
        <p:spPr bwMode="auto">
          <a:xfrm>
            <a:off x="6937377" y="4556677"/>
            <a:ext cx="6826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v</a:t>
            </a:r>
            <a:endParaRPr kumimoji="0" lang="en-US" altLang="en-US" sz="1800" b="0" i="0" u="none" strike="noStrike" cap="none" normalizeH="0" baseline="0">
              <a:ln>
                <a:noFill/>
              </a:ln>
              <a:solidFill>
                <a:schemeClr val="bg1"/>
              </a:solidFill>
              <a:effectLst/>
            </a:endParaRPr>
          </a:p>
        </p:txBody>
      </p:sp>
      <p:sp>
        <p:nvSpPr>
          <p:cNvPr id="1052" name="Rectangle 2469">
            <a:extLst>
              <a:ext uri="{FF2B5EF4-FFF2-40B4-BE49-F238E27FC236}">
                <a16:creationId xmlns:a16="http://schemas.microsoft.com/office/drawing/2014/main" id="{079DBAF9-83D2-07ED-0BF8-3C202F9820B9}"/>
              </a:ext>
            </a:extLst>
          </p:cNvPr>
          <p:cNvSpPr>
            <a:spLocks noChangeArrowheads="1"/>
          </p:cNvSpPr>
          <p:nvPr/>
        </p:nvSpPr>
        <p:spPr bwMode="auto">
          <a:xfrm>
            <a:off x="7005639" y="4556677"/>
            <a:ext cx="14446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es</a:t>
            </a:r>
            <a:endParaRPr kumimoji="0" lang="en-US" altLang="en-US" sz="1800" b="0" i="0" u="none" strike="noStrike" cap="none" normalizeH="0" baseline="0">
              <a:ln>
                <a:noFill/>
              </a:ln>
              <a:solidFill>
                <a:schemeClr val="bg1"/>
              </a:solidFill>
              <a:effectLst/>
            </a:endParaRPr>
          </a:p>
        </p:txBody>
      </p:sp>
      <p:sp>
        <p:nvSpPr>
          <p:cNvPr id="1053" name="Rectangle 2470">
            <a:extLst>
              <a:ext uri="{FF2B5EF4-FFF2-40B4-BE49-F238E27FC236}">
                <a16:creationId xmlns:a16="http://schemas.microsoft.com/office/drawing/2014/main" id="{4207B1C7-276C-96A1-2444-EB7107BBD338}"/>
              </a:ext>
            </a:extLst>
          </p:cNvPr>
          <p:cNvSpPr>
            <a:spLocks noChangeArrowheads="1"/>
          </p:cNvSpPr>
          <p:nvPr/>
        </p:nvSpPr>
        <p:spPr bwMode="auto">
          <a:xfrm>
            <a:off x="7148514" y="4556677"/>
            <a:ext cx="38100"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t</a:t>
            </a:r>
            <a:endParaRPr kumimoji="0" lang="en-US" altLang="en-US" sz="1800" b="0" i="0" u="none" strike="noStrike" cap="none" normalizeH="0" baseline="0">
              <a:ln>
                <a:noFill/>
              </a:ln>
              <a:solidFill>
                <a:schemeClr val="bg1"/>
              </a:solidFill>
              <a:effectLst/>
            </a:endParaRPr>
          </a:p>
        </p:txBody>
      </p:sp>
      <p:sp>
        <p:nvSpPr>
          <p:cNvPr id="1054" name="Rectangle 2471">
            <a:extLst>
              <a:ext uri="{FF2B5EF4-FFF2-40B4-BE49-F238E27FC236}">
                <a16:creationId xmlns:a16="http://schemas.microsoft.com/office/drawing/2014/main" id="{4D7030A3-0BD0-8934-E983-7A80CBA2A3AB}"/>
              </a:ext>
            </a:extLst>
          </p:cNvPr>
          <p:cNvSpPr>
            <a:spLocks noChangeArrowheads="1"/>
          </p:cNvSpPr>
          <p:nvPr/>
        </p:nvSpPr>
        <p:spPr bwMode="auto">
          <a:xfrm>
            <a:off x="7186614" y="4556677"/>
            <a:ext cx="44450"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r</a:t>
            </a:r>
            <a:endParaRPr kumimoji="0" lang="en-US" altLang="en-US" sz="1800" b="0" i="0" u="none" strike="noStrike" cap="none" normalizeH="0" baseline="0">
              <a:ln>
                <a:noFill/>
              </a:ln>
              <a:solidFill>
                <a:schemeClr val="bg1"/>
              </a:solidFill>
              <a:effectLst/>
            </a:endParaRPr>
          </a:p>
        </p:txBody>
      </p:sp>
      <p:sp>
        <p:nvSpPr>
          <p:cNvPr id="1055" name="Rectangle 2472">
            <a:extLst>
              <a:ext uri="{FF2B5EF4-FFF2-40B4-BE49-F238E27FC236}">
                <a16:creationId xmlns:a16="http://schemas.microsoft.com/office/drawing/2014/main" id="{FDD68EB8-9F22-4387-D6B1-A2C6C3AE7744}"/>
              </a:ext>
            </a:extLst>
          </p:cNvPr>
          <p:cNvSpPr>
            <a:spLocks noChangeArrowheads="1"/>
          </p:cNvSpPr>
          <p:nvPr/>
        </p:nvSpPr>
        <p:spPr bwMode="auto">
          <a:xfrm>
            <a:off x="7232652" y="4556677"/>
            <a:ext cx="188913" cy="200025"/>
          </a:xfrm>
          <a:prstGeom prst="rect">
            <a:avLst/>
          </a:prstGeom>
          <a:solidFill>
            <a:schemeClr val="accent3"/>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a:ln>
                  <a:noFill/>
                </a:ln>
                <a:solidFill>
                  <a:schemeClr val="bg1"/>
                </a:solidFill>
                <a:effectLst/>
                <a:latin typeface="Arial Narrow" panose="020B0606020202030204" pitchFamily="34" charset="0"/>
              </a:rPr>
              <a:t>ant</a:t>
            </a:r>
            <a:endParaRPr kumimoji="0" lang="en-US" altLang="en-US" sz="1800" b="0" i="0" u="none" strike="noStrike" cap="none" normalizeH="0" baseline="0">
              <a:ln>
                <a:noFill/>
              </a:ln>
              <a:solidFill>
                <a:schemeClr val="bg1"/>
              </a:solidFill>
              <a:effectLst/>
            </a:endParaRPr>
          </a:p>
        </p:txBody>
      </p:sp>
      <p:sp>
        <p:nvSpPr>
          <p:cNvPr id="1056" name="Freeform 2473">
            <a:extLst>
              <a:ext uri="{FF2B5EF4-FFF2-40B4-BE49-F238E27FC236}">
                <a16:creationId xmlns:a16="http://schemas.microsoft.com/office/drawing/2014/main" id="{514BAF6C-AEAC-D954-EC77-7EDD046BD085}"/>
              </a:ext>
            </a:extLst>
          </p:cNvPr>
          <p:cNvSpPr>
            <a:spLocks/>
          </p:cNvSpPr>
          <p:nvPr/>
        </p:nvSpPr>
        <p:spPr bwMode="auto">
          <a:xfrm>
            <a:off x="7735889" y="4467777"/>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solidFill>
            <a:srgbClr val="F2F2F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7" name="Freeform 2474">
            <a:extLst>
              <a:ext uri="{FF2B5EF4-FFF2-40B4-BE49-F238E27FC236}">
                <a16:creationId xmlns:a16="http://schemas.microsoft.com/office/drawing/2014/main" id="{B1ED244B-5FFE-6CFE-CAB8-BC887F777150}"/>
              </a:ext>
            </a:extLst>
          </p:cNvPr>
          <p:cNvSpPr>
            <a:spLocks/>
          </p:cNvSpPr>
          <p:nvPr/>
        </p:nvSpPr>
        <p:spPr bwMode="auto">
          <a:xfrm>
            <a:off x="7735889" y="4467777"/>
            <a:ext cx="1831975" cy="355600"/>
          </a:xfrm>
          <a:custGeom>
            <a:avLst/>
            <a:gdLst>
              <a:gd name="T0" fmla="*/ 0 w 2067"/>
              <a:gd name="T1" fmla="*/ 0 h 400"/>
              <a:gd name="T2" fmla="*/ 0 w 2067"/>
              <a:gd name="T3" fmla="*/ 0 h 400"/>
              <a:gd name="T4" fmla="*/ 2067 w 2067"/>
              <a:gd name="T5" fmla="*/ 0 h 400"/>
              <a:gd name="T6" fmla="*/ 2067 w 2067"/>
              <a:gd name="T7" fmla="*/ 400 h 400"/>
              <a:gd name="T8" fmla="*/ 0 w 2067"/>
              <a:gd name="T9" fmla="*/ 400 h 400"/>
              <a:gd name="T10" fmla="*/ 0 w 2067"/>
              <a:gd name="T11" fmla="*/ 0 h 400"/>
            </a:gdLst>
            <a:ahLst/>
            <a:cxnLst>
              <a:cxn ang="0">
                <a:pos x="T0" y="T1"/>
              </a:cxn>
              <a:cxn ang="0">
                <a:pos x="T2" y="T3"/>
              </a:cxn>
              <a:cxn ang="0">
                <a:pos x="T4" y="T5"/>
              </a:cxn>
              <a:cxn ang="0">
                <a:pos x="T6" y="T7"/>
              </a:cxn>
              <a:cxn ang="0">
                <a:pos x="T8" y="T9"/>
              </a:cxn>
              <a:cxn ang="0">
                <a:pos x="T10" y="T11"/>
              </a:cxn>
            </a:cxnLst>
            <a:rect l="0" t="0" r="r" b="b"/>
            <a:pathLst>
              <a:path w="2067" h="400">
                <a:moveTo>
                  <a:pt x="0" y="0"/>
                </a:moveTo>
                <a:lnTo>
                  <a:pt x="0" y="0"/>
                </a:lnTo>
                <a:lnTo>
                  <a:pt x="2067" y="0"/>
                </a:lnTo>
                <a:lnTo>
                  <a:pt x="2067" y="400"/>
                </a:lnTo>
                <a:lnTo>
                  <a:pt x="0" y="400"/>
                </a:lnTo>
                <a:lnTo>
                  <a:pt x="0" y="0"/>
                </a:lnTo>
                <a:close/>
              </a:path>
            </a:pathLst>
          </a:custGeom>
          <a:noFill/>
          <a:ln w="9525" cap="flat">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8" name="Rectangle 2475">
            <a:extLst>
              <a:ext uri="{FF2B5EF4-FFF2-40B4-BE49-F238E27FC236}">
                <a16:creationId xmlns:a16="http://schemas.microsoft.com/office/drawing/2014/main" id="{99F1CAA7-A99A-6720-5237-61AAAB79B6BA}"/>
              </a:ext>
            </a:extLst>
          </p:cNvPr>
          <p:cNvSpPr>
            <a:spLocks noChangeArrowheads="1"/>
          </p:cNvSpPr>
          <p:nvPr/>
        </p:nvSpPr>
        <p:spPr bwMode="auto">
          <a:xfrm>
            <a:off x="7831139" y="4482064"/>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500 </a:t>
            </a:r>
            <a:endParaRPr kumimoji="0" lang="en-US" altLang="en-US" sz="1800" b="0" i="0" u="none" strike="noStrike" cap="none" normalizeH="0" baseline="0">
              <a:ln>
                <a:noFill/>
              </a:ln>
              <a:effectLst/>
            </a:endParaRPr>
          </a:p>
        </p:txBody>
      </p:sp>
      <p:sp>
        <p:nvSpPr>
          <p:cNvPr id="1059" name="Rectangle 2476">
            <a:extLst>
              <a:ext uri="{FF2B5EF4-FFF2-40B4-BE49-F238E27FC236}">
                <a16:creationId xmlns:a16="http://schemas.microsoft.com/office/drawing/2014/main" id="{0D7F5231-51A3-7C8F-9373-4931EBD735E1}"/>
              </a:ext>
            </a:extLst>
          </p:cNvPr>
          <p:cNvSpPr>
            <a:spLocks noChangeArrowheads="1"/>
          </p:cNvSpPr>
          <p:nvPr/>
        </p:nvSpPr>
        <p:spPr bwMode="auto">
          <a:xfrm>
            <a:off x="8037514" y="4482064"/>
            <a:ext cx="1746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mg;</a:t>
            </a:r>
            <a:endParaRPr kumimoji="0" lang="en-US" altLang="en-US" sz="1800" b="0" i="0" u="none" strike="noStrike" cap="none" normalizeH="0" baseline="0">
              <a:ln>
                <a:noFill/>
              </a:ln>
              <a:effectLst/>
            </a:endParaRPr>
          </a:p>
        </p:txBody>
      </p:sp>
      <p:sp>
        <p:nvSpPr>
          <p:cNvPr id="1060" name="Rectangle 2477">
            <a:extLst>
              <a:ext uri="{FF2B5EF4-FFF2-40B4-BE49-F238E27FC236}">
                <a16:creationId xmlns:a16="http://schemas.microsoft.com/office/drawing/2014/main" id="{DB19F7DF-548F-1408-7BA9-EDE1EB8D5818}"/>
              </a:ext>
            </a:extLst>
          </p:cNvPr>
          <p:cNvSpPr>
            <a:spLocks noChangeArrowheads="1"/>
          </p:cNvSpPr>
          <p:nvPr/>
        </p:nvSpPr>
        <p:spPr bwMode="auto">
          <a:xfrm>
            <a:off x="8215314" y="4482064"/>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61" name="Rectangle 2478">
            <a:extLst>
              <a:ext uri="{FF2B5EF4-FFF2-40B4-BE49-F238E27FC236}">
                <a16:creationId xmlns:a16="http://schemas.microsoft.com/office/drawing/2014/main" id="{D45CD957-33B3-548F-014B-0CFB141FF119}"/>
              </a:ext>
            </a:extLst>
          </p:cNvPr>
          <p:cNvSpPr>
            <a:spLocks noChangeArrowheads="1"/>
          </p:cNvSpPr>
          <p:nvPr/>
        </p:nvSpPr>
        <p:spPr bwMode="auto">
          <a:xfrm>
            <a:off x="8245477" y="4482064"/>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1062" name="Rectangle 2479">
            <a:extLst>
              <a:ext uri="{FF2B5EF4-FFF2-40B4-BE49-F238E27FC236}">
                <a16:creationId xmlns:a16="http://schemas.microsoft.com/office/drawing/2014/main" id="{A82DB54A-EE29-FF24-BFAF-359A8921FB88}"/>
              </a:ext>
            </a:extLst>
          </p:cNvPr>
          <p:cNvSpPr>
            <a:spLocks noChangeArrowheads="1"/>
          </p:cNvSpPr>
          <p:nvPr/>
        </p:nvSpPr>
        <p:spPr bwMode="auto">
          <a:xfrm>
            <a:off x="8297864" y="4482064"/>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1063" name="Rectangle 2480">
            <a:extLst>
              <a:ext uri="{FF2B5EF4-FFF2-40B4-BE49-F238E27FC236}">
                <a16:creationId xmlns:a16="http://schemas.microsoft.com/office/drawing/2014/main" id="{CBE70918-3120-2958-9C46-B0580802BD0C}"/>
              </a:ext>
            </a:extLst>
          </p:cNvPr>
          <p:cNvSpPr>
            <a:spLocks noChangeArrowheads="1"/>
          </p:cNvSpPr>
          <p:nvPr/>
        </p:nvSpPr>
        <p:spPr bwMode="auto">
          <a:xfrm>
            <a:off x="8351839" y="4482064"/>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c</a:t>
            </a:r>
            <a:endParaRPr kumimoji="0" lang="en-US" altLang="en-US" sz="1800" b="0" i="0" u="none" strike="noStrike" cap="none" normalizeH="0" baseline="0">
              <a:ln>
                <a:noFill/>
              </a:ln>
              <a:effectLst/>
            </a:endParaRPr>
          </a:p>
        </p:txBody>
      </p:sp>
      <p:sp>
        <p:nvSpPr>
          <p:cNvPr id="1064" name="Rectangle 2481">
            <a:extLst>
              <a:ext uri="{FF2B5EF4-FFF2-40B4-BE49-F238E27FC236}">
                <a16:creationId xmlns:a16="http://schemas.microsoft.com/office/drawing/2014/main" id="{87F3FF3A-E35E-347C-F87D-4247C73BC1F9}"/>
              </a:ext>
            </a:extLst>
          </p:cNvPr>
          <p:cNvSpPr>
            <a:spLocks noChangeArrowheads="1"/>
          </p:cNvSpPr>
          <p:nvPr/>
        </p:nvSpPr>
        <p:spPr bwMode="auto">
          <a:xfrm>
            <a:off x="8404227" y="4482064"/>
            <a:ext cx="238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l</a:t>
            </a:r>
            <a:endParaRPr kumimoji="0" lang="en-US" altLang="en-US" sz="1800" b="0" i="0" u="none" strike="noStrike" cap="none" normalizeH="0" baseline="0">
              <a:ln>
                <a:noFill/>
              </a:ln>
              <a:effectLst/>
            </a:endParaRPr>
          </a:p>
        </p:txBody>
      </p:sp>
      <p:sp>
        <p:nvSpPr>
          <p:cNvPr id="1065" name="Rectangle 2482">
            <a:extLst>
              <a:ext uri="{FF2B5EF4-FFF2-40B4-BE49-F238E27FC236}">
                <a16:creationId xmlns:a16="http://schemas.microsoft.com/office/drawing/2014/main" id="{EDC416E2-C17C-6D41-993E-5D487911DFC7}"/>
              </a:ext>
            </a:extLst>
          </p:cNvPr>
          <p:cNvSpPr>
            <a:spLocks noChangeArrowheads="1"/>
          </p:cNvSpPr>
          <p:nvPr/>
        </p:nvSpPr>
        <p:spPr bwMode="auto">
          <a:xfrm>
            <a:off x="8428039" y="4482064"/>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 </a:t>
            </a:r>
            <a:endParaRPr kumimoji="0" lang="en-US" altLang="en-US" sz="1800" b="0" i="0" u="none" strike="noStrike" cap="none" normalizeH="0" baseline="0">
              <a:ln>
                <a:noFill/>
              </a:ln>
              <a:effectLst/>
            </a:endParaRPr>
          </a:p>
        </p:txBody>
      </p:sp>
      <p:sp>
        <p:nvSpPr>
          <p:cNvPr id="1066" name="Rectangle 2483">
            <a:extLst>
              <a:ext uri="{FF2B5EF4-FFF2-40B4-BE49-F238E27FC236}">
                <a16:creationId xmlns:a16="http://schemas.microsoft.com/office/drawing/2014/main" id="{BC30404B-CF86-87FE-2BD5-FED94B12366E}"/>
              </a:ext>
            </a:extLst>
          </p:cNvPr>
          <p:cNvSpPr>
            <a:spLocks noChangeArrowheads="1"/>
          </p:cNvSpPr>
          <p:nvPr/>
        </p:nvSpPr>
        <p:spPr bwMode="auto">
          <a:xfrm>
            <a:off x="8516939" y="4482064"/>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a:t>
            </a:r>
            <a:endParaRPr kumimoji="0" lang="en-US" altLang="en-US" sz="1800" b="0" i="0" u="none" strike="noStrike" cap="none" normalizeH="0" baseline="0">
              <a:ln>
                <a:noFill/>
              </a:ln>
              <a:effectLst/>
            </a:endParaRPr>
          </a:p>
        </p:txBody>
      </p:sp>
      <p:sp>
        <p:nvSpPr>
          <p:cNvPr id="1067" name="Rectangle 2484">
            <a:extLst>
              <a:ext uri="{FF2B5EF4-FFF2-40B4-BE49-F238E27FC236}">
                <a16:creationId xmlns:a16="http://schemas.microsoft.com/office/drawing/2014/main" id="{CD456D46-9A24-A469-7A2A-343444FDAFF7}"/>
              </a:ext>
            </a:extLst>
          </p:cNvPr>
          <p:cNvSpPr>
            <a:spLocks noChangeArrowheads="1"/>
          </p:cNvSpPr>
          <p:nvPr/>
        </p:nvSpPr>
        <p:spPr bwMode="auto">
          <a:xfrm>
            <a:off x="8605839" y="4482064"/>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68" name="Rectangle 2485">
            <a:extLst>
              <a:ext uri="{FF2B5EF4-FFF2-40B4-BE49-F238E27FC236}">
                <a16:creationId xmlns:a16="http://schemas.microsoft.com/office/drawing/2014/main" id="{F058F01B-406F-EDE5-D5CE-C5A16B1EE75D}"/>
              </a:ext>
            </a:extLst>
          </p:cNvPr>
          <p:cNvSpPr>
            <a:spLocks noChangeArrowheads="1"/>
          </p:cNvSpPr>
          <p:nvPr/>
        </p:nvSpPr>
        <p:spPr bwMode="auto">
          <a:xfrm>
            <a:off x="8636002" y="4482064"/>
            <a:ext cx="1682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day</a:t>
            </a:r>
            <a:endParaRPr kumimoji="0" lang="en-US" altLang="en-US" sz="1800" b="0" i="0" u="none" strike="noStrike" cap="none" normalizeH="0" baseline="0">
              <a:ln>
                <a:noFill/>
              </a:ln>
              <a:effectLst/>
            </a:endParaRPr>
          </a:p>
        </p:txBody>
      </p:sp>
      <p:sp>
        <p:nvSpPr>
          <p:cNvPr id="1069" name="Rectangle 2486">
            <a:extLst>
              <a:ext uri="{FF2B5EF4-FFF2-40B4-BE49-F238E27FC236}">
                <a16:creationId xmlns:a16="http://schemas.microsoft.com/office/drawing/2014/main" id="{8B30AB5A-80DA-A04D-3E6B-82F61951E28E}"/>
              </a:ext>
            </a:extLst>
          </p:cNvPr>
          <p:cNvSpPr>
            <a:spLocks noChangeArrowheads="1"/>
          </p:cNvSpPr>
          <p:nvPr/>
        </p:nvSpPr>
        <p:spPr bwMode="auto">
          <a:xfrm>
            <a:off x="8805864" y="4482064"/>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070" name="Rectangle 2487">
            <a:extLst>
              <a:ext uri="{FF2B5EF4-FFF2-40B4-BE49-F238E27FC236}">
                <a16:creationId xmlns:a16="http://schemas.microsoft.com/office/drawing/2014/main" id="{AA73BA51-D9C1-6FD6-EAB3-3195BCF4A318}"/>
              </a:ext>
            </a:extLst>
          </p:cNvPr>
          <p:cNvSpPr>
            <a:spLocks noChangeArrowheads="1"/>
          </p:cNvSpPr>
          <p:nvPr/>
        </p:nvSpPr>
        <p:spPr bwMode="auto">
          <a:xfrm>
            <a:off x="8859839" y="4482064"/>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71" name="Rectangle 2488">
            <a:extLst>
              <a:ext uri="{FF2B5EF4-FFF2-40B4-BE49-F238E27FC236}">
                <a16:creationId xmlns:a16="http://schemas.microsoft.com/office/drawing/2014/main" id="{C627DF3F-76A5-AF95-8F88-AC9DE4D2AB39}"/>
              </a:ext>
            </a:extLst>
          </p:cNvPr>
          <p:cNvSpPr>
            <a:spLocks noChangeArrowheads="1"/>
          </p:cNvSpPr>
          <p:nvPr/>
        </p:nvSpPr>
        <p:spPr bwMode="auto">
          <a:xfrm>
            <a:off x="8890002" y="4482064"/>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 </a:t>
            </a:r>
            <a:endParaRPr kumimoji="0" lang="en-US" altLang="en-US" sz="1800" b="0" i="0" u="none" strike="noStrike" cap="none" normalizeH="0" baseline="0">
              <a:ln>
                <a:noFill/>
              </a:ln>
              <a:effectLst/>
            </a:endParaRPr>
          </a:p>
        </p:txBody>
      </p:sp>
      <p:sp>
        <p:nvSpPr>
          <p:cNvPr id="1072" name="Rectangle 2489">
            <a:extLst>
              <a:ext uri="{FF2B5EF4-FFF2-40B4-BE49-F238E27FC236}">
                <a16:creationId xmlns:a16="http://schemas.microsoft.com/office/drawing/2014/main" id="{E87B34E2-6752-9250-6AC4-A8CD79B4C551}"/>
              </a:ext>
            </a:extLst>
          </p:cNvPr>
          <p:cNvSpPr>
            <a:spLocks noChangeArrowheads="1"/>
          </p:cNvSpPr>
          <p:nvPr/>
        </p:nvSpPr>
        <p:spPr bwMode="auto">
          <a:xfrm>
            <a:off x="8978902" y="4482064"/>
            <a:ext cx="1000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&amp; </a:t>
            </a:r>
            <a:endParaRPr kumimoji="0" lang="en-US" altLang="en-US" sz="1800" b="0" i="0" u="none" strike="noStrike" cap="none" normalizeH="0" baseline="0">
              <a:ln>
                <a:noFill/>
              </a:ln>
              <a:effectLst/>
            </a:endParaRPr>
          </a:p>
        </p:txBody>
      </p:sp>
      <p:sp>
        <p:nvSpPr>
          <p:cNvPr id="1073" name="Rectangle 2490">
            <a:extLst>
              <a:ext uri="{FF2B5EF4-FFF2-40B4-BE49-F238E27FC236}">
                <a16:creationId xmlns:a16="http://schemas.microsoft.com/office/drawing/2014/main" id="{1F79C59F-DB13-C096-4BB2-8EA377BEA655}"/>
              </a:ext>
            </a:extLst>
          </p:cNvPr>
          <p:cNvSpPr>
            <a:spLocks noChangeArrowheads="1"/>
          </p:cNvSpPr>
          <p:nvPr/>
        </p:nvSpPr>
        <p:spPr bwMode="auto">
          <a:xfrm>
            <a:off x="9078914" y="4482064"/>
            <a:ext cx="144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15,</a:t>
            </a:r>
            <a:endParaRPr kumimoji="0" lang="en-US" altLang="en-US" sz="1800" b="0" i="0" u="none" strike="noStrike" cap="none" normalizeH="0" baseline="0">
              <a:ln>
                <a:noFill/>
              </a:ln>
              <a:effectLst/>
            </a:endParaRPr>
          </a:p>
        </p:txBody>
      </p:sp>
      <p:sp>
        <p:nvSpPr>
          <p:cNvPr id="1074" name="Rectangle 2491">
            <a:extLst>
              <a:ext uri="{FF2B5EF4-FFF2-40B4-BE49-F238E27FC236}">
                <a16:creationId xmlns:a16="http://schemas.microsoft.com/office/drawing/2014/main" id="{9203F6C3-29FC-323C-FE03-3237A9A1DA96}"/>
              </a:ext>
            </a:extLst>
          </p:cNvPr>
          <p:cNvSpPr>
            <a:spLocks noChangeArrowheads="1"/>
          </p:cNvSpPr>
          <p:nvPr/>
        </p:nvSpPr>
        <p:spPr bwMode="auto">
          <a:xfrm>
            <a:off x="9226552" y="4482064"/>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75" name="Rectangle 2492">
            <a:extLst>
              <a:ext uri="{FF2B5EF4-FFF2-40B4-BE49-F238E27FC236}">
                <a16:creationId xmlns:a16="http://schemas.microsoft.com/office/drawing/2014/main" id="{3A3C435F-9E06-DAFE-BE71-98FA29E8C542}"/>
              </a:ext>
            </a:extLst>
          </p:cNvPr>
          <p:cNvSpPr>
            <a:spLocks noChangeArrowheads="1"/>
          </p:cNvSpPr>
          <p:nvPr/>
        </p:nvSpPr>
        <p:spPr bwMode="auto">
          <a:xfrm>
            <a:off x="9255127" y="4482064"/>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t</a:t>
            </a:r>
            <a:endParaRPr kumimoji="0" lang="en-US" altLang="en-US" sz="1800" b="0" i="0" u="none" strike="noStrike" cap="none" normalizeH="0" baseline="0">
              <a:ln>
                <a:noFill/>
              </a:ln>
              <a:effectLst/>
            </a:endParaRPr>
          </a:p>
        </p:txBody>
      </p:sp>
      <p:sp>
        <p:nvSpPr>
          <p:cNvPr id="1076" name="Rectangle 2493">
            <a:extLst>
              <a:ext uri="{FF2B5EF4-FFF2-40B4-BE49-F238E27FC236}">
                <a16:creationId xmlns:a16="http://schemas.microsoft.com/office/drawing/2014/main" id="{10AD83EF-01E6-BF83-887A-F4325D392FB6}"/>
              </a:ext>
            </a:extLst>
          </p:cNvPr>
          <p:cNvSpPr>
            <a:spLocks noChangeArrowheads="1"/>
          </p:cNvSpPr>
          <p:nvPr/>
        </p:nvSpPr>
        <p:spPr bwMode="auto">
          <a:xfrm>
            <a:off x="9285289" y="4482064"/>
            <a:ext cx="2016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hen </a:t>
            </a:r>
            <a:endParaRPr kumimoji="0" lang="en-US" altLang="en-US" sz="1800" b="0" i="0" u="none" strike="noStrike" cap="none" normalizeH="0" baseline="0">
              <a:ln>
                <a:noFill/>
              </a:ln>
              <a:effectLst/>
            </a:endParaRPr>
          </a:p>
        </p:txBody>
      </p:sp>
      <p:sp>
        <p:nvSpPr>
          <p:cNvPr id="1077" name="Rectangle 2494">
            <a:extLst>
              <a:ext uri="{FF2B5EF4-FFF2-40B4-BE49-F238E27FC236}">
                <a16:creationId xmlns:a16="http://schemas.microsoft.com/office/drawing/2014/main" id="{D87CF983-1160-9924-5883-F5AEBDC5870B}"/>
              </a:ext>
            </a:extLst>
          </p:cNvPr>
          <p:cNvSpPr>
            <a:spLocks noChangeArrowheads="1"/>
          </p:cNvSpPr>
          <p:nvPr/>
        </p:nvSpPr>
        <p:spPr bwMode="auto">
          <a:xfrm>
            <a:off x="8307389" y="4623352"/>
            <a:ext cx="11112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ev</a:t>
            </a:r>
            <a:endParaRPr kumimoji="0" lang="en-US" altLang="en-US" sz="1800" b="0" i="0" u="none" strike="noStrike" cap="none" normalizeH="0" baseline="0">
              <a:ln>
                <a:noFill/>
              </a:ln>
              <a:effectLst/>
            </a:endParaRPr>
          </a:p>
        </p:txBody>
      </p:sp>
      <p:sp>
        <p:nvSpPr>
          <p:cNvPr id="1078" name="Rectangle 2495">
            <a:extLst>
              <a:ext uri="{FF2B5EF4-FFF2-40B4-BE49-F238E27FC236}">
                <a16:creationId xmlns:a16="http://schemas.microsoft.com/office/drawing/2014/main" id="{F9F2DD45-0106-C6D6-CA82-740DFC5DE5FF}"/>
              </a:ext>
            </a:extLst>
          </p:cNvPr>
          <p:cNvSpPr>
            <a:spLocks noChangeArrowheads="1"/>
          </p:cNvSpPr>
          <p:nvPr/>
        </p:nvSpPr>
        <p:spPr bwMode="auto">
          <a:xfrm>
            <a:off x="8418514" y="4623352"/>
            <a:ext cx="936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er</a:t>
            </a:r>
            <a:endParaRPr kumimoji="0" lang="en-US" altLang="en-US" sz="1800" b="0" i="0" u="none" strike="noStrike" cap="none" normalizeH="0" baseline="0">
              <a:ln>
                <a:noFill/>
              </a:ln>
              <a:effectLst/>
            </a:endParaRPr>
          </a:p>
        </p:txBody>
      </p:sp>
      <p:sp>
        <p:nvSpPr>
          <p:cNvPr id="1079" name="Rectangle 2496">
            <a:extLst>
              <a:ext uri="{FF2B5EF4-FFF2-40B4-BE49-F238E27FC236}">
                <a16:creationId xmlns:a16="http://schemas.microsoft.com/office/drawing/2014/main" id="{D7CE01C0-62CB-EFD7-A2FC-7DD9EADC494E}"/>
              </a:ext>
            </a:extLst>
          </p:cNvPr>
          <p:cNvSpPr>
            <a:spLocks noChangeArrowheads="1"/>
          </p:cNvSpPr>
          <p:nvPr/>
        </p:nvSpPr>
        <p:spPr bwMode="auto">
          <a:xfrm>
            <a:off x="8513764" y="4623352"/>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y</a:t>
            </a:r>
            <a:endParaRPr kumimoji="0" lang="en-US" altLang="en-US" sz="1800" b="0" i="0" u="none" strike="noStrike" cap="none" normalizeH="0" baseline="0">
              <a:ln>
                <a:noFill/>
              </a:ln>
              <a:effectLst/>
            </a:endParaRPr>
          </a:p>
        </p:txBody>
      </p:sp>
      <p:sp>
        <p:nvSpPr>
          <p:cNvPr id="1080" name="Rectangle 2497">
            <a:extLst>
              <a:ext uri="{FF2B5EF4-FFF2-40B4-BE49-F238E27FC236}">
                <a16:creationId xmlns:a16="http://schemas.microsoft.com/office/drawing/2014/main" id="{97E3CA30-6494-441A-E975-96FD58DC712B}"/>
              </a:ext>
            </a:extLst>
          </p:cNvPr>
          <p:cNvSpPr>
            <a:spLocks noChangeArrowheads="1"/>
          </p:cNvSpPr>
          <p:nvPr/>
        </p:nvSpPr>
        <p:spPr bwMode="auto">
          <a:xfrm>
            <a:off x="8567739" y="4623352"/>
            <a:ext cx="28575"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 </a:t>
            </a:r>
            <a:endParaRPr kumimoji="0" lang="en-US" altLang="en-US" sz="1800" b="0" i="0" u="none" strike="noStrike" cap="none" normalizeH="0" baseline="0">
              <a:ln>
                <a:noFill/>
              </a:ln>
              <a:effectLst/>
            </a:endParaRPr>
          </a:p>
        </p:txBody>
      </p:sp>
      <p:sp>
        <p:nvSpPr>
          <p:cNvPr id="1081" name="Rectangle 2498">
            <a:extLst>
              <a:ext uri="{FF2B5EF4-FFF2-40B4-BE49-F238E27FC236}">
                <a16:creationId xmlns:a16="http://schemas.microsoft.com/office/drawing/2014/main" id="{000DA7DF-6040-C3C4-3B73-8BCB6F5E7C59}"/>
              </a:ext>
            </a:extLst>
          </p:cNvPr>
          <p:cNvSpPr>
            <a:spLocks noChangeArrowheads="1"/>
          </p:cNvSpPr>
          <p:nvPr/>
        </p:nvSpPr>
        <p:spPr bwMode="auto">
          <a:xfrm>
            <a:off x="8597902" y="4623352"/>
            <a:ext cx="8731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4 </a:t>
            </a:r>
            <a:endParaRPr kumimoji="0" lang="en-US" altLang="en-US" sz="1800" b="0" i="0" u="none" strike="noStrike" cap="none" normalizeH="0" baseline="0">
              <a:ln>
                <a:noFill/>
              </a:ln>
              <a:effectLst/>
            </a:endParaRPr>
          </a:p>
        </p:txBody>
      </p:sp>
      <p:sp>
        <p:nvSpPr>
          <p:cNvPr id="1082" name="Rectangle 2499">
            <a:extLst>
              <a:ext uri="{FF2B5EF4-FFF2-40B4-BE49-F238E27FC236}">
                <a16:creationId xmlns:a16="http://schemas.microsoft.com/office/drawing/2014/main" id="{46E1CAA0-845C-8ACB-FE2B-5A4925DF7CC7}"/>
              </a:ext>
            </a:extLst>
          </p:cNvPr>
          <p:cNvSpPr>
            <a:spLocks noChangeArrowheads="1"/>
          </p:cNvSpPr>
          <p:nvPr/>
        </p:nvSpPr>
        <p:spPr bwMode="auto">
          <a:xfrm>
            <a:off x="8685214" y="4623352"/>
            <a:ext cx="2428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week</a:t>
            </a:r>
            <a:endParaRPr kumimoji="0" lang="en-US" altLang="en-US" sz="1800" b="0" i="0" u="none" strike="noStrike" cap="none" normalizeH="0" baseline="0">
              <a:ln>
                <a:noFill/>
              </a:ln>
              <a:effectLst/>
            </a:endParaRPr>
          </a:p>
        </p:txBody>
      </p:sp>
      <p:sp>
        <p:nvSpPr>
          <p:cNvPr id="1083" name="Rectangle 2500">
            <a:extLst>
              <a:ext uri="{FF2B5EF4-FFF2-40B4-BE49-F238E27FC236}">
                <a16:creationId xmlns:a16="http://schemas.microsoft.com/office/drawing/2014/main" id="{F2B03DA3-1656-FFD1-46E9-7718B4EA5BEA}"/>
              </a:ext>
            </a:extLst>
          </p:cNvPr>
          <p:cNvSpPr>
            <a:spLocks noChangeArrowheads="1"/>
          </p:cNvSpPr>
          <p:nvPr/>
        </p:nvSpPr>
        <p:spPr bwMode="auto">
          <a:xfrm>
            <a:off x="8934452" y="4623352"/>
            <a:ext cx="5238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a:ln>
                  <a:noFill/>
                </a:ln>
                <a:effectLst/>
                <a:latin typeface="Arial Narrow" panose="020B0606020202030204" pitchFamily="34" charset="0"/>
              </a:rPr>
              <a:t>s</a:t>
            </a:r>
            <a:endParaRPr kumimoji="0" lang="en-US" altLang="en-US" sz="1800" b="0" i="0" u="none" strike="noStrike" cap="none" normalizeH="0" baseline="0">
              <a:ln>
                <a:noFill/>
              </a:ln>
              <a:effectLst/>
            </a:endParaRPr>
          </a:p>
        </p:txBody>
      </p:sp>
      <p:sp>
        <p:nvSpPr>
          <p:cNvPr id="1084" name="Rectangle 2023">
            <a:extLst>
              <a:ext uri="{FF2B5EF4-FFF2-40B4-BE49-F238E27FC236}">
                <a16:creationId xmlns:a16="http://schemas.microsoft.com/office/drawing/2014/main" id="{D3F15644-6659-22EE-A6A2-C4FCDF441EE0}"/>
              </a:ext>
            </a:extLst>
          </p:cNvPr>
          <p:cNvSpPr>
            <a:spLocks noChangeArrowheads="1"/>
          </p:cNvSpPr>
          <p:nvPr/>
        </p:nvSpPr>
        <p:spPr bwMode="auto">
          <a:xfrm>
            <a:off x="5702301" y="3101097"/>
            <a:ext cx="12223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bg1"/>
                </a:solidFill>
                <a:effectLst/>
                <a:latin typeface="Arial Narrow" panose="020B0606020202030204" pitchFamily="34" charset="0"/>
              </a:rPr>
              <a:t>(N</a:t>
            </a:r>
            <a:endParaRPr kumimoji="0" lang="en-US" altLang="en-US" sz="1800" b="0" i="0" u="none" strike="noStrike" cap="none" normalizeH="0" baseline="0" dirty="0">
              <a:ln>
                <a:noFill/>
              </a:ln>
              <a:solidFill>
                <a:schemeClr val="bg1"/>
              </a:solidFill>
              <a:effectLst/>
            </a:endParaRPr>
          </a:p>
        </p:txBody>
      </p:sp>
      <p:sp>
        <p:nvSpPr>
          <p:cNvPr id="1085" name="Rectangle 2024">
            <a:extLst>
              <a:ext uri="{FF2B5EF4-FFF2-40B4-BE49-F238E27FC236}">
                <a16:creationId xmlns:a16="http://schemas.microsoft.com/office/drawing/2014/main" id="{45E66A44-2944-9AB5-8569-1280BAD3F6C4}"/>
              </a:ext>
            </a:extLst>
          </p:cNvPr>
          <p:cNvSpPr>
            <a:spLocks noChangeArrowheads="1"/>
          </p:cNvSpPr>
          <p:nvPr/>
        </p:nvSpPr>
        <p:spPr bwMode="auto">
          <a:xfrm>
            <a:off x="5824538" y="3101097"/>
            <a:ext cx="6667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1086" name="Rectangle 2025">
            <a:extLst>
              <a:ext uri="{FF2B5EF4-FFF2-40B4-BE49-F238E27FC236}">
                <a16:creationId xmlns:a16="http://schemas.microsoft.com/office/drawing/2014/main" id="{0B76957D-2046-EBBE-5428-973CD1910438}"/>
              </a:ext>
            </a:extLst>
          </p:cNvPr>
          <p:cNvSpPr>
            <a:spLocks noChangeArrowheads="1"/>
          </p:cNvSpPr>
          <p:nvPr/>
        </p:nvSpPr>
        <p:spPr bwMode="auto">
          <a:xfrm>
            <a:off x="5892801" y="3101097"/>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bg1"/>
                </a:solidFill>
                <a:effectLst/>
                <a:latin typeface="Arial Narrow" panose="020B0606020202030204" pitchFamily="34" charset="0"/>
              </a:rPr>
              <a:t>3</a:t>
            </a:r>
            <a:endParaRPr kumimoji="0" lang="en-US" altLang="en-US" sz="1800" b="0" i="0" u="none" strike="noStrike" cap="none" normalizeH="0" baseline="0" dirty="0">
              <a:ln>
                <a:noFill/>
              </a:ln>
              <a:solidFill>
                <a:schemeClr val="bg1"/>
              </a:solidFill>
              <a:effectLst/>
            </a:endParaRPr>
          </a:p>
        </p:txBody>
      </p:sp>
      <p:sp>
        <p:nvSpPr>
          <p:cNvPr id="1087" name="Rectangle 2026">
            <a:extLst>
              <a:ext uri="{FF2B5EF4-FFF2-40B4-BE49-F238E27FC236}">
                <a16:creationId xmlns:a16="http://schemas.microsoft.com/office/drawing/2014/main" id="{773AB42A-CA72-003F-AE8C-DDCD5A39AE41}"/>
              </a:ext>
            </a:extLst>
          </p:cNvPr>
          <p:cNvSpPr>
            <a:spLocks noChangeArrowheads="1"/>
          </p:cNvSpPr>
          <p:nvPr/>
        </p:nvSpPr>
        <p:spPr bwMode="auto">
          <a:xfrm>
            <a:off x="5957888" y="3101097"/>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bg1"/>
                </a:solidFill>
                <a:effectLst/>
                <a:latin typeface="Arial Narrow" panose="020B0606020202030204" pitchFamily="34" charset="0"/>
              </a:rPr>
              <a:t>6</a:t>
            </a:r>
            <a:endParaRPr kumimoji="0" lang="en-US" altLang="en-US" sz="1800" b="0" i="0" u="none" strike="noStrike" cap="none" normalizeH="0" baseline="0" dirty="0">
              <a:ln>
                <a:noFill/>
              </a:ln>
              <a:solidFill>
                <a:schemeClr val="bg1"/>
              </a:solidFill>
              <a:effectLst/>
            </a:endParaRPr>
          </a:p>
        </p:txBody>
      </p:sp>
      <p:sp>
        <p:nvSpPr>
          <p:cNvPr id="1088" name="Rectangle 2027">
            <a:extLst>
              <a:ext uri="{FF2B5EF4-FFF2-40B4-BE49-F238E27FC236}">
                <a16:creationId xmlns:a16="http://schemas.microsoft.com/office/drawing/2014/main" id="{0653F38B-EA2C-8495-85C9-977565104065}"/>
              </a:ext>
            </a:extLst>
          </p:cNvPr>
          <p:cNvSpPr>
            <a:spLocks noChangeArrowheads="1"/>
          </p:cNvSpPr>
          <p:nvPr/>
        </p:nvSpPr>
        <p:spPr bwMode="auto">
          <a:xfrm>
            <a:off x="6022976" y="3101097"/>
            <a:ext cx="635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2</a:t>
            </a:r>
            <a:endParaRPr kumimoji="0" lang="en-US" altLang="en-US" sz="1800" b="0" i="0" u="none" strike="noStrike" cap="none" normalizeH="0" baseline="0">
              <a:ln>
                <a:noFill/>
              </a:ln>
              <a:solidFill>
                <a:schemeClr val="bg1"/>
              </a:solidFill>
              <a:effectLst/>
            </a:endParaRPr>
          </a:p>
        </p:txBody>
      </p:sp>
      <p:sp>
        <p:nvSpPr>
          <p:cNvPr id="1089" name="Rectangle 2028">
            <a:extLst>
              <a:ext uri="{FF2B5EF4-FFF2-40B4-BE49-F238E27FC236}">
                <a16:creationId xmlns:a16="http://schemas.microsoft.com/office/drawing/2014/main" id="{85038A26-F939-F3D1-27FA-195370BF42F9}"/>
              </a:ext>
            </a:extLst>
          </p:cNvPr>
          <p:cNvSpPr>
            <a:spLocks noChangeArrowheads="1"/>
          </p:cNvSpPr>
          <p:nvPr/>
        </p:nvSpPr>
        <p:spPr bwMode="auto">
          <a:xfrm>
            <a:off x="6088063" y="3101097"/>
            <a:ext cx="3810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a:ln>
                  <a:noFill/>
                </a:ln>
                <a:solidFill>
                  <a:schemeClr val="bg1"/>
                </a:solidFill>
                <a:effectLst/>
                <a:latin typeface="Arial Narrow" panose="020B0606020202030204" pitchFamily="34" charset="0"/>
              </a:rPr>
              <a:t>)</a:t>
            </a:r>
            <a:endParaRPr kumimoji="0" lang="en-US" altLang="en-US" sz="1800" b="0" i="0" u="none" strike="noStrike" cap="none" normalizeH="0" baseline="0">
              <a:ln>
                <a:noFill/>
              </a:ln>
              <a:solidFill>
                <a:schemeClr val="bg1"/>
              </a:solidFill>
              <a:effectLst/>
            </a:endParaRPr>
          </a:p>
        </p:txBody>
      </p:sp>
      <p:sp>
        <p:nvSpPr>
          <p:cNvPr id="1090" name="Freeform 2713">
            <a:extLst>
              <a:ext uri="{FF2B5EF4-FFF2-40B4-BE49-F238E27FC236}">
                <a16:creationId xmlns:a16="http://schemas.microsoft.com/office/drawing/2014/main" id="{5A45ED1B-E334-B7EA-E21A-CA2D0DDEA233}"/>
              </a:ext>
            </a:extLst>
          </p:cNvPr>
          <p:cNvSpPr>
            <a:spLocks/>
          </p:cNvSpPr>
          <p:nvPr/>
        </p:nvSpPr>
        <p:spPr bwMode="auto">
          <a:xfrm>
            <a:off x="5597526" y="5221099"/>
            <a:ext cx="638175" cy="638175"/>
          </a:xfrm>
          <a:custGeom>
            <a:avLst/>
            <a:gdLst>
              <a:gd name="T0" fmla="*/ 0 w 720"/>
              <a:gd name="T1" fmla="*/ 360 h 720"/>
              <a:gd name="T2" fmla="*/ 0 w 720"/>
              <a:gd name="T3" fmla="*/ 360 h 720"/>
              <a:gd name="T4" fmla="*/ 360 w 720"/>
              <a:gd name="T5" fmla="*/ 0 h 720"/>
              <a:gd name="T6" fmla="*/ 720 w 720"/>
              <a:gd name="T7" fmla="*/ 360 h 720"/>
              <a:gd name="T8" fmla="*/ 360 w 720"/>
              <a:gd name="T9" fmla="*/ 720 h 720"/>
              <a:gd name="T10" fmla="*/ 0 w 720"/>
              <a:gd name="T11" fmla="*/ 360 h 720"/>
              <a:gd name="T12" fmla="*/ 0 w 720"/>
              <a:gd name="T13" fmla="*/ 360 h 720"/>
            </a:gdLst>
            <a:ahLst/>
            <a:cxnLst>
              <a:cxn ang="0">
                <a:pos x="T0" y="T1"/>
              </a:cxn>
              <a:cxn ang="0">
                <a:pos x="T2" y="T3"/>
              </a:cxn>
              <a:cxn ang="0">
                <a:pos x="T4" y="T5"/>
              </a:cxn>
              <a:cxn ang="0">
                <a:pos x="T6" y="T7"/>
              </a:cxn>
              <a:cxn ang="0">
                <a:pos x="T8" y="T9"/>
              </a:cxn>
              <a:cxn ang="0">
                <a:pos x="T10" y="T11"/>
              </a:cxn>
              <a:cxn ang="0">
                <a:pos x="T12" y="T13"/>
              </a:cxn>
            </a:cxnLst>
            <a:rect l="0" t="0" r="r" b="b"/>
            <a:pathLst>
              <a:path w="720" h="720">
                <a:moveTo>
                  <a:pt x="0" y="360"/>
                </a:moveTo>
                <a:lnTo>
                  <a:pt x="0" y="360"/>
                </a:lnTo>
                <a:cubicBezTo>
                  <a:pt x="0" y="161"/>
                  <a:pt x="161" y="0"/>
                  <a:pt x="360" y="0"/>
                </a:cubicBezTo>
                <a:cubicBezTo>
                  <a:pt x="559" y="0"/>
                  <a:pt x="720" y="161"/>
                  <a:pt x="720" y="360"/>
                </a:cubicBezTo>
                <a:cubicBezTo>
                  <a:pt x="720" y="558"/>
                  <a:pt x="559" y="720"/>
                  <a:pt x="360" y="720"/>
                </a:cubicBezTo>
                <a:cubicBezTo>
                  <a:pt x="161" y="720"/>
                  <a:pt x="0" y="558"/>
                  <a:pt x="0" y="360"/>
                </a:cubicBezTo>
                <a:lnTo>
                  <a:pt x="0" y="360"/>
                </a:lnTo>
                <a:close/>
              </a:path>
            </a:pathLst>
          </a:custGeom>
          <a:noFill/>
          <a:ln w="9525" cap="flat">
            <a:solidFill>
              <a:srgbClr val="00305D"/>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2" name="Rectangle 2689">
            <a:extLst>
              <a:ext uri="{FF2B5EF4-FFF2-40B4-BE49-F238E27FC236}">
                <a16:creationId xmlns:a16="http://schemas.microsoft.com/office/drawing/2014/main" id="{7F8D1A34-20DF-78CD-531D-F39EA14CE471}"/>
              </a:ext>
            </a:extLst>
          </p:cNvPr>
          <p:cNvSpPr>
            <a:spLocks noChangeArrowheads="1"/>
          </p:cNvSpPr>
          <p:nvPr/>
        </p:nvSpPr>
        <p:spPr bwMode="auto">
          <a:xfrm>
            <a:off x="10137179" y="3457365"/>
            <a:ext cx="1189428" cy="1000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effectLst/>
                <a:latin typeface="Arial Narrow" panose="020B0606020202030204" pitchFamily="34" charset="0"/>
              </a:rPr>
              <a:t>OS</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effectLst/>
                <a:latin typeface="Arial Narrow" panose="020B0606020202030204" pitchFamily="34" charset="0"/>
              </a:rPr>
              <a:t>PFS (BICR F vs. E)</a:t>
            </a:r>
          </a:p>
          <a:p>
            <a:pPr marL="0" marR="0" lvl="0" indent="0" algn="ctr" defTabSz="914400" rtl="0" eaLnBrk="0" fontAlgn="base" latinLnBrk="0" hangingPunct="0">
              <a:lnSpc>
                <a:spcPct val="100000"/>
              </a:lnSpc>
              <a:spcBef>
                <a:spcPct val="0"/>
              </a:spcBef>
              <a:spcAft>
                <a:spcPct val="0"/>
              </a:spcAft>
              <a:buClrTx/>
              <a:buSzTx/>
              <a:buFontTx/>
              <a:buNone/>
              <a:tabLst/>
            </a:pPr>
            <a:r>
              <a:rPr lang="en-US" altLang="en-US" sz="1300" dirty="0">
                <a:latin typeface="Arial Narrow" panose="020B0606020202030204" pitchFamily="34" charset="0"/>
              </a:rPr>
              <a:t>Response</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300" b="0" i="0" u="none" strike="noStrike" cap="none" normalizeH="0" baseline="0" dirty="0">
                <a:ln>
                  <a:noFill/>
                </a:ln>
                <a:effectLst/>
                <a:latin typeface="Arial Narrow" panose="020B0606020202030204" pitchFamily="34" charset="0"/>
              </a:rPr>
              <a:t>Safety</a:t>
            </a:r>
          </a:p>
          <a:p>
            <a:pPr marL="0" marR="0" lvl="0" indent="0" algn="ctr" defTabSz="914400" rtl="0" eaLnBrk="0" fontAlgn="base" latinLnBrk="0" hangingPunct="0">
              <a:lnSpc>
                <a:spcPct val="100000"/>
              </a:lnSpc>
              <a:spcBef>
                <a:spcPct val="0"/>
              </a:spcBef>
              <a:spcAft>
                <a:spcPct val="0"/>
              </a:spcAft>
              <a:buClrTx/>
              <a:buSzTx/>
              <a:buFontTx/>
              <a:buNone/>
              <a:tabLst/>
            </a:pPr>
            <a:r>
              <a:rPr lang="en-US" altLang="en-US" sz="1300" dirty="0">
                <a:latin typeface="Arial Narrow" panose="020B0606020202030204" pitchFamily="34" charset="0"/>
              </a:rPr>
              <a:t>QoL</a:t>
            </a:r>
            <a:endParaRPr kumimoji="0" lang="en-US" altLang="en-US" sz="1800" b="0" i="0" u="none" strike="noStrike" cap="none" normalizeH="0" baseline="0" dirty="0">
              <a:ln>
                <a:noFill/>
              </a:ln>
              <a:effectLst/>
            </a:endParaRPr>
          </a:p>
        </p:txBody>
      </p:sp>
    </p:spTree>
    <p:extLst>
      <p:ext uri="{BB962C8B-B14F-4D97-AF65-F5344CB8AC3E}">
        <p14:creationId xmlns:p14="http://schemas.microsoft.com/office/powerpoint/2010/main" val="18582795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cNvPicPr>
            <a:picLocks noChangeAspect="1"/>
          </p:cNvPicPr>
          <p:nvPr/>
        </p:nvPicPr>
        <p:blipFill>
          <a:blip r:embed="rId2"/>
          <a:srcRect l="11" r="11"/>
          <a:stretch/>
        </p:blipFill>
        <p:spPr>
          <a:xfrm>
            <a:off x="307959" y="1392382"/>
            <a:ext cx="11576081" cy="4623954"/>
          </a:xfrm>
          <a:prstGeom prst="rect">
            <a:avLst/>
          </a:prstGeom>
        </p:spPr>
      </p:pic>
      <p:sp>
        <p:nvSpPr>
          <p:cNvPr id="5" name="Title 4">
            <a:extLst>
              <a:ext uri="{FF2B5EF4-FFF2-40B4-BE49-F238E27FC236}">
                <a16:creationId xmlns:a16="http://schemas.microsoft.com/office/drawing/2014/main" id="{82E97C04-DD36-EECB-160A-AFC47BCA836F}"/>
              </a:ext>
            </a:extLst>
          </p:cNvPr>
          <p:cNvSpPr txBox="1">
            <a:spLocks/>
          </p:cNvSpPr>
          <p:nvPr/>
        </p:nvSpPr>
        <p:spPr>
          <a:xfrm>
            <a:off x="457200" y="-1324012"/>
            <a:ext cx="10630992" cy="871393"/>
          </a:xfrm>
          <a:prstGeom prst="rect">
            <a:avLst/>
          </a:prstGeom>
        </p:spPr>
        <p:txBody>
          <a:bodyPr>
            <a:normAutofit fontScale="97500"/>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endParaRPr lang="en-US" baseline="30000">
              <a:latin typeface="+mj-lt"/>
            </a:endParaRPr>
          </a:p>
        </p:txBody>
      </p:sp>
      <p:sp>
        <p:nvSpPr>
          <p:cNvPr id="6" name="TextBox 5">
            <a:extLst>
              <a:ext uri="{FF2B5EF4-FFF2-40B4-BE49-F238E27FC236}">
                <a16:creationId xmlns:a16="http://schemas.microsoft.com/office/drawing/2014/main" id="{114630E2-B3F2-11DD-6298-753BAB7F1DA9}"/>
              </a:ext>
            </a:extLst>
          </p:cNvPr>
          <p:cNvSpPr txBox="1"/>
          <p:nvPr/>
        </p:nvSpPr>
        <p:spPr>
          <a:xfrm>
            <a:off x="596537" y="982209"/>
            <a:ext cx="11445837" cy="338554"/>
          </a:xfrm>
          <a:prstGeom prst="rect">
            <a:avLst/>
          </a:prstGeom>
          <a:noFill/>
        </p:spPr>
        <p:txBody>
          <a:bodyPr wrap="square">
            <a:spAutoFit/>
          </a:bodyPr>
          <a:lstStyle/>
          <a:p>
            <a:pPr defTabSz="914377">
              <a:defRPr/>
            </a:pPr>
            <a:r>
              <a:rPr lang="en-GB" sz="1600" b="1" err="1">
                <a:solidFill>
                  <a:schemeClr val="accent3"/>
                </a:solidFill>
                <a:latin typeface="+mj-lt"/>
                <a:ea typeface="ＭＳ Ｐゴシック" charset="0"/>
              </a:rPr>
              <a:t>Gedatolisib</a:t>
            </a:r>
            <a:r>
              <a:rPr lang="en-GB" sz="1600" b="1">
                <a:solidFill>
                  <a:schemeClr val="accent3"/>
                </a:solidFill>
                <a:latin typeface="+mj-lt"/>
                <a:ea typeface="ＭＳ Ｐゴシック" charset="0"/>
              </a:rPr>
              <a:t> Triplet vs. Alpelisib + Fulvestrant in VIKTORIA-1 Study 2</a:t>
            </a:r>
          </a:p>
        </p:txBody>
      </p:sp>
      <p:sp>
        <p:nvSpPr>
          <p:cNvPr id="2" name="Title 1">
            <a:extLst>
              <a:ext uri="{FF2B5EF4-FFF2-40B4-BE49-F238E27FC236}">
                <a16:creationId xmlns:a16="http://schemas.microsoft.com/office/drawing/2014/main" id="{A4E55D15-9C28-EA01-6A9B-F12F62A98B01}"/>
              </a:ext>
            </a:extLst>
          </p:cNvPr>
          <p:cNvSpPr>
            <a:spLocks noGrp="1"/>
          </p:cNvSpPr>
          <p:nvPr>
            <p:ph type="title"/>
          </p:nvPr>
        </p:nvSpPr>
        <p:spPr/>
        <p:txBody>
          <a:bodyPr>
            <a:noAutofit/>
          </a:bodyPr>
          <a:lstStyle/>
          <a:p>
            <a:r>
              <a:rPr lang="en-US" dirty="0"/>
              <a:t>Primary Endpoint: Progression-Free Survival (BICR)</a:t>
            </a:r>
            <a:endParaRPr lang="en-US" sz="2000" dirty="0"/>
          </a:p>
        </p:txBody>
      </p:sp>
      <p:sp>
        <p:nvSpPr>
          <p:cNvPr id="7" name="Footer Placeholder 3">
            <a:extLst>
              <a:ext uri="{FF2B5EF4-FFF2-40B4-BE49-F238E27FC236}">
                <a16:creationId xmlns:a16="http://schemas.microsoft.com/office/drawing/2014/main" id="{97437E98-C49B-11EB-0B5B-4EED46855F2E}"/>
              </a:ext>
            </a:extLst>
          </p:cNvPr>
          <p:cNvSpPr>
            <a:spLocks noGrp="1"/>
          </p:cNvSpPr>
          <p:nvPr>
            <p:ph type="ftr" sz="quarter" idx="3"/>
          </p:nvPr>
        </p:nvSpPr>
        <p:spPr>
          <a:xfrm>
            <a:off x="622301" y="5945188"/>
            <a:ext cx="9443538" cy="809625"/>
          </a:xfrm>
        </p:spPr>
        <p:txBody>
          <a:bodyPr/>
          <a:lstStyle/>
          <a:p>
            <a:pPr defTabSz="1219170" fontAlgn="base">
              <a:spcBef>
                <a:spcPct val="0"/>
              </a:spcBef>
              <a:spcAft>
                <a:spcPct val="0"/>
              </a:spcAft>
              <a:defRPr/>
            </a:pPr>
            <a:r>
              <a:rPr lang="da-DK" dirty="0" err="1">
                <a:solidFill>
                  <a:srgbClr val="000000"/>
                </a:solidFill>
                <a:latin typeface="Arial" charset="0"/>
                <a:ea typeface="ＭＳ Ｐゴシック" charset="0"/>
              </a:rPr>
              <a:t>Hurvitz</a:t>
            </a:r>
            <a:r>
              <a:rPr lang="da-DK" dirty="0">
                <a:solidFill>
                  <a:srgbClr val="000000"/>
                </a:solidFill>
                <a:latin typeface="Arial" charset="0"/>
                <a:ea typeface="ＭＳ Ｐゴシック" charset="0"/>
              </a:rPr>
              <a:t> SA, et al. ASCO 2026. Abstract LBA1008.</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cNvPicPr>
            <a:picLocks noChangeAspect="1"/>
          </p:cNvPicPr>
          <p:nvPr/>
        </p:nvPicPr>
        <p:blipFill>
          <a:blip r:embed="rId2"/>
          <a:srcRect t="14" b="14"/>
          <a:stretch/>
        </p:blipFill>
        <p:spPr>
          <a:xfrm>
            <a:off x="308033" y="1154112"/>
            <a:ext cx="11576081" cy="4758315"/>
          </a:xfrm>
          <a:prstGeom prst="rect">
            <a:avLst/>
          </a:prstGeom>
        </p:spPr>
      </p:pic>
      <p:sp>
        <p:nvSpPr>
          <p:cNvPr id="6" name="Title 4">
            <a:extLst>
              <a:ext uri="{FF2B5EF4-FFF2-40B4-BE49-F238E27FC236}">
                <a16:creationId xmlns:a16="http://schemas.microsoft.com/office/drawing/2014/main" id="{25DA5708-2915-04E2-F4C2-3AFEE9929AD9}"/>
              </a:ext>
            </a:extLst>
          </p:cNvPr>
          <p:cNvSpPr txBox="1">
            <a:spLocks/>
          </p:cNvSpPr>
          <p:nvPr/>
        </p:nvSpPr>
        <p:spPr>
          <a:xfrm>
            <a:off x="457200" y="-989347"/>
            <a:ext cx="10630992" cy="871393"/>
          </a:xfrm>
          <a:prstGeom prst="rect">
            <a:avLst/>
          </a:prstGeom>
        </p:spPr>
        <p:txBody>
          <a:bodyPr>
            <a:normAutofit fontScale="97500"/>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endParaRPr lang="en-US" baseline="30000">
              <a:latin typeface="+mj-lt"/>
            </a:endParaRPr>
          </a:p>
        </p:txBody>
      </p:sp>
      <p:sp>
        <p:nvSpPr>
          <p:cNvPr id="8" name="TextBox 7">
            <a:extLst>
              <a:ext uri="{FF2B5EF4-FFF2-40B4-BE49-F238E27FC236}">
                <a16:creationId xmlns:a16="http://schemas.microsoft.com/office/drawing/2014/main" id="{8C20544B-8F46-9E8D-4AB3-2EBEE3C401C9}"/>
              </a:ext>
            </a:extLst>
          </p:cNvPr>
          <p:cNvSpPr txBox="1"/>
          <p:nvPr/>
        </p:nvSpPr>
        <p:spPr>
          <a:xfrm>
            <a:off x="596537" y="985392"/>
            <a:ext cx="11445837" cy="338554"/>
          </a:xfrm>
          <a:prstGeom prst="rect">
            <a:avLst/>
          </a:prstGeom>
          <a:noFill/>
        </p:spPr>
        <p:txBody>
          <a:bodyPr wrap="square">
            <a:spAutoFit/>
          </a:bodyPr>
          <a:lstStyle/>
          <a:p>
            <a:pPr defTabSz="914377">
              <a:defRPr/>
            </a:pPr>
            <a:r>
              <a:rPr lang="en-GB" sz="1600" b="1" dirty="0" err="1">
                <a:solidFill>
                  <a:schemeClr val="accent3"/>
                </a:solidFill>
                <a:latin typeface="+mj-lt"/>
                <a:ea typeface="ＭＳ Ｐゴシック" charset="0"/>
              </a:rPr>
              <a:t>Gedatolisib</a:t>
            </a:r>
            <a:r>
              <a:rPr lang="en-GB" sz="1600" b="1" dirty="0">
                <a:solidFill>
                  <a:schemeClr val="accent3"/>
                </a:solidFill>
                <a:latin typeface="+mj-lt"/>
                <a:ea typeface="ＭＳ Ｐゴシック" charset="0"/>
              </a:rPr>
              <a:t> Doublet vs. </a:t>
            </a:r>
            <a:r>
              <a:rPr lang="en-GB" sz="1600" b="1" dirty="0" err="1">
                <a:solidFill>
                  <a:schemeClr val="accent3"/>
                </a:solidFill>
                <a:latin typeface="+mj-lt"/>
                <a:ea typeface="ＭＳ Ｐゴシック" charset="0"/>
              </a:rPr>
              <a:t>Alpelisib</a:t>
            </a:r>
            <a:r>
              <a:rPr lang="en-GB" sz="1600" b="1" dirty="0">
                <a:solidFill>
                  <a:schemeClr val="accent3"/>
                </a:solidFill>
                <a:latin typeface="+mj-lt"/>
                <a:ea typeface="ＭＳ Ｐゴシック" charset="0"/>
              </a:rPr>
              <a:t> + Fulvestrant in VIKTORIA-1 Study 2</a:t>
            </a:r>
          </a:p>
        </p:txBody>
      </p:sp>
      <p:sp>
        <p:nvSpPr>
          <p:cNvPr id="2" name="Title 1">
            <a:extLst>
              <a:ext uri="{FF2B5EF4-FFF2-40B4-BE49-F238E27FC236}">
                <a16:creationId xmlns:a16="http://schemas.microsoft.com/office/drawing/2014/main" id="{357B3CBF-538A-7B6F-7F19-C6E62627DDD6}"/>
              </a:ext>
            </a:extLst>
          </p:cNvPr>
          <p:cNvSpPr>
            <a:spLocks noGrp="1"/>
          </p:cNvSpPr>
          <p:nvPr>
            <p:ph type="title"/>
          </p:nvPr>
        </p:nvSpPr>
        <p:spPr>
          <a:xfrm>
            <a:off x="609600" y="365125"/>
            <a:ext cx="11070336" cy="871393"/>
          </a:xfrm>
        </p:spPr>
        <p:txBody>
          <a:bodyPr>
            <a:normAutofit/>
          </a:bodyPr>
          <a:lstStyle/>
          <a:p>
            <a:r>
              <a:rPr lang="en-US" dirty="0"/>
              <a:t>Secondary Endpoint: Progression-Free Survival (BICR)</a:t>
            </a:r>
          </a:p>
        </p:txBody>
      </p:sp>
      <p:sp>
        <p:nvSpPr>
          <p:cNvPr id="9" name="Footer Placeholder 3">
            <a:extLst>
              <a:ext uri="{FF2B5EF4-FFF2-40B4-BE49-F238E27FC236}">
                <a16:creationId xmlns:a16="http://schemas.microsoft.com/office/drawing/2014/main" id="{FC5869C2-EB79-2B6A-053F-D96EA71F2BB9}"/>
              </a:ext>
            </a:extLst>
          </p:cNvPr>
          <p:cNvSpPr>
            <a:spLocks noGrp="1"/>
          </p:cNvSpPr>
          <p:nvPr>
            <p:ph type="ftr" sz="quarter" idx="3"/>
          </p:nvPr>
        </p:nvSpPr>
        <p:spPr>
          <a:xfrm>
            <a:off x="622301" y="5945188"/>
            <a:ext cx="9443538" cy="809625"/>
          </a:xfrm>
        </p:spPr>
        <p:txBody>
          <a:bodyPr/>
          <a:lstStyle/>
          <a:p>
            <a:pPr defTabSz="1219170" fontAlgn="base">
              <a:spcBef>
                <a:spcPct val="0"/>
              </a:spcBef>
              <a:spcAft>
                <a:spcPct val="0"/>
              </a:spcAft>
              <a:defRPr/>
            </a:pPr>
            <a:r>
              <a:rPr lang="da-DK" dirty="0" err="1">
                <a:solidFill>
                  <a:srgbClr val="000000"/>
                </a:solidFill>
                <a:latin typeface="Arial" charset="0"/>
                <a:ea typeface="ＭＳ Ｐゴシック" charset="0"/>
              </a:rPr>
              <a:t>Hurvitz</a:t>
            </a:r>
            <a:r>
              <a:rPr lang="da-DK" dirty="0">
                <a:solidFill>
                  <a:srgbClr val="000000"/>
                </a:solidFill>
                <a:latin typeface="Arial" charset="0"/>
                <a:ea typeface="ＭＳ Ｐゴシック" charset="0"/>
              </a:rPr>
              <a:t> SA, et al. ASCO 2026. Abstract LBA1008.</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0C733-9784-078F-C1F1-7F0EB3BA6619}"/>
              </a:ext>
            </a:extLst>
          </p:cNvPr>
          <p:cNvSpPr txBox="1">
            <a:spLocks/>
          </p:cNvSpPr>
          <p:nvPr/>
        </p:nvSpPr>
        <p:spPr bwMode="auto">
          <a:xfrm>
            <a:off x="0" y="-1088670"/>
            <a:ext cx="12192000" cy="640080"/>
          </a:xfrm>
          <a:prstGeom prst="rect">
            <a:avLst/>
          </a:prstGeom>
          <a:noFill/>
          <a:ln>
            <a:noFill/>
          </a:ln>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1" fontAlgn="base" hangingPunct="1">
              <a:spcBef>
                <a:spcPct val="0"/>
              </a:spcBef>
              <a:spcAft>
                <a:spcPct val="0"/>
              </a:spcAft>
              <a:defRPr sz="4267" b="1" i="0">
                <a:solidFill>
                  <a:srgbClr val="003767"/>
                </a:solidFill>
                <a:latin typeface="+mn-lt"/>
                <a:ea typeface="+mj-ea"/>
                <a:cs typeface="+mj-cs"/>
              </a:defRPr>
            </a:lvl1pPr>
            <a:lvl2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2pPr>
            <a:lvl3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3pPr>
            <a:lvl4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4pPr>
            <a:lvl5pPr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5pPr>
            <a:lvl6pPr marL="609585"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6pPr>
            <a:lvl7pPr marL="1219170"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7pPr>
            <a:lvl8pPr marL="1828754"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8pPr>
            <a:lvl9pPr marL="2438339" algn="l" rtl="0" eaLnBrk="1" fontAlgn="base" hangingPunct="1">
              <a:spcBef>
                <a:spcPct val="0"/>
              </a:spcBef>
              <a:spcAft>
                <a:spcPct val="0"/>
              </a:spcAft>
              <a:defRPr sz="4267">
                <a:solidFill>
                  <a:schemeClr val="tx2"/>
                </a:solidFill>
                <a:latin typeface="Georgia" pitchFamily="-72" charset="0"/>
                <a:ea typeface="ＭＳ Ｐゴシック" pitchFamily="-72" charset="-128"/>
                <a:cs typeface="ＭＳ Ｐゴシック" pitchFamily="-72" charset="-128"/>
              </a:defRPr>
            </a:lvl9pPr>
          </a:lstStyle>
          <a:p>
            <a:pPr defTabSz="1219140" fontAlgn="auto">
              <a:lnSpc>
                <a:spcPct val="90000"/>
              </a:lnSpc>
              <a:spcAft>
                <a:spcPts val="0"/>
              </a:spcAft>
              <a:defRPr/>
            </a:pPr>
            <a:endParaRPr lang="en-US" sz="4000" kern="0">
              <a:solidFill>
                <a:srgbClr val="103468"/>
              </a:solidFill>
              <a:latin typeface="Arial"/>
              <a:ea typeface="ＭＳ Ｐゴシック"/>
              <a:cs typeface="Arial"/>
              <a:sym typeface="Arial"/>
            </a:endParaRPr>
          </a:p>
        </p:txBody>
      </p:sp>
      <p:sp>
        <p:nvSpPr>
          <p:cNvPr id="11" name="Title 10">
            <a:extLst>
              <a:ext uri="{FF2B5EF4-FFF2-40B4-BE49-F238E27FC236}">
                <a16:creationId xmlns:a16="http://schemas.microsoft.com/office/drawing/2014/main" id="{95FC5D32-4259-5ECE-FC4C-77BA30548369}"/>
              </a:ext>
            </a:extLst>
          </p:cNvPr>
          <p:cNvSpPr>
            <a:spLocks noGrp="1"/>
          </p:cNvSpPr>
          <p:nvPr>
            <p:ph type="title"/>
          </p:nvPr>
        </p:nvSpPr>
        <p:spPr>
          <a:xfrm>
            <a:off x="609600" y="365125"/>
            <a:ext cx="11070336" cy="871393"/>
          </a:xfrm>
        </p:spPr>
        <p:txBody>
          <a:bodyPr>
            <a:normAutofit/>
          </a:bodyPr>
          <a:lstStyle/>
          <a:p>
            <a:r>
              <a:rPr lang="en-US" dirty="0"/>
              <a:t>VIKTORIA-1 Study 2: </a:t>
            </a:r>
            <a:r>
              <a:rPr lang="en-US" i="1" dirty="0"/>
              <a:t>PIK3CA</a:t>
            </a:r>
            <a:r>
              <a:rPr lang="en-US" dirty="0"/>
              <a:t>m Toxicity</a:t>
            </a:r>
          </a:p>
        </p:txBody>
      </p:sp>
      <p:sp>
        <p:nvSpPr>
          <p:cNvPr id="15" name="Footer Placeholder 3">
            <a:extLst>
              <a:ext uri="{FF2B5EF4-FFF2-40B4-BE49-F238E27FC236}">
                <a16:creationId xmlns:a16="http://schemas.microsoft.com/office/drawing/2014/main" id="{164F2D67-B576-BEFD-4653-EF6C1E489026}"/>
              </a:ext>
            </a:extLst>
          </p:cNvPr>
          <p:cNvSpPr>
            <a:spLocks noGrp="1"/>
          </p:cNvSpPr>
          <p:nvPr>
            <p:ph type="ftr" sz="quarter" idx="3"/>
          </p:nvPr>
        </p:nvSpPr>
        <p:spPr>
          <a:xfrm>
            <a:off x="622301" y="5945188"/>
            <a:ext cx="9443538" cy="809625"/>
          </a:xfrm>
        </p:spPr>
        <p:txBody>
          <a:bodyPr/>
          <a:lstStyle/>
          <a:p>
            <a:pPr defTabSz="1219170" fontAlgn="base">
              <a:spcBef>
                <a:spcPct val="0"/>
              </a:spcBef>
              <a:spcAft>
                <a:spcPct val="0"/>
              </a:spcAft>
              <a:defRPr/>
            </a:pPr>
            <a:r>
              <a:rPr lang="da-DK" dirty="0" err="1">
                <a:solidFill>
                  <a:srgbClr val="000000"/>
                </a:solidFill>
                <a:latin typeface="Arial" charset="0"/>
                <a:ea typeface="ＭＳ Ｐゴシック" charset="0"/>
              </a:rPr>
              <a:t>Hurvitz</a:t>
            </a:r>
            <a:r>
              <a:rPr lang="da-DK" dirty="0">
                <a:solidFill>
                  <a:srgbClr val="000000"/>
                </a:solidFill>
                <a:latin typeface="Arial" charset="0"/>
                <a:ea typeface="ＭＳ Ｐゴシック" charset="0"/>
              </a:rPr>
              <a:t> SA, et al. ASCO 2026. Abstract LBA1008.</a:t>
            </a:r>
          </a:p>
        </p:txBody>
      </p:sp>
      <p:graphicFrame>
        <p:nvGraphicFramePr>
          <p:cNvPr id="18" name="Table 17">
            <a:extLst>
              <a:ext uri="{FF2B5EF4-FFF2-40B4-BE49-F238E27FC236}">
                <a16:creationId xmlns:a16="http://schemas.microsoft.com/office/drawing/2014/main" id="{638D6026-66D3-5F59-C0F9-FC3F060E5224}"/>
              </a:ext>
            </a:extLst>
          </p:cNvPr>
          <p:cNvGraphicFramePr>
            <a:graphicFrameLocks noGrp="1"/>
          </p:cNvGraphicFramePr>
          <p:nvPr>
            <p:extLst>
              <p:ext uri="{D42A27DB-BD31-4B8C-83A1-F6EECF244321}">
                <p14:modId xmlns:p14="http://schemas.microsoft.com/office/powerpoint/2010/main" val="1107976854"/>
              </p:ext>
            </p:extLst>
          </p:nvPr>
        </p:nvGraphicFramePr>
        <p:xfrm>
          <a:off x="598303" y="1178840"/>
          <a:ext cx="10995393" cy="4327215"/>
        </p:xfrm>
        <a:graphic>
          <a:graphicData uri="http://schemas.openxmlformats.org/drawingml/2006/table">
            <a:tbl>
              <a:tblPr/>
              <a:tblGrid>
                <a:gridCol w="1927479">
                  <a:extLst>
                    <a:ext uri="{9D8B030D-6E8A-4147-A177-3AD203B41FA5}">
                      <a16:colId xmlns:a16="http://schemas.microsoft.com/office/drawing/2014/main" val="389529681"/>
                    </a:ext>
                  </a:extLst>
                </a:gridCol>
                <a:gridCol w="1007546">
                  <a:extLst>
                    <a:ext uri="{9D8B030D-6E8A-4147-A177-3AD203B41FA5}">
                      <a16:colId xmlns:a16="http://schemas.microsoft.com/office/drawing/2014/main" val="3615443804"/>
                    </a:ext>
                  </a:extLst>
                </a:gridCol>
                <a:gridCol w="1007546">
                  <a:extLst>
                    <a:ext uri="{9D8B030D-6E8A-4147-A177-3AD203B41FA5}">
                      <a16:colId xmlns:a16="http://schemas.microsoft.com/office/drawing/2014/main" val="4070720138"/>
                    </a:ext>
                  </a:extLst>
                </a:gridCol>
                <a:gridCol w="1007546">
                  <a:extLst>
                    <a:ext uri="{9D8B030D-6E8A-4147-A177-3AD203B41FA5}">
                      <a16:colId xmlns:a16="http://schemas.microsoft.com/office/drawing/2014/main" val="2321286703"/>
                    </a:ext>
                  </a:extLst>
                </a:gridCol>
                <a:gridCol w="1007546">
                  <a:extLst>
                    <a:ext uri="{9D8B030D-6E8A-4147-A177-3AD203B41FA5}">
                      <a16:colId xmlns:a16="http://schemas.microsoft.com/office/drawing/2014/main" val="2020972223"/>
                    </a:ext>
                  </a:extLst>
                </a:gridCol>
                <a:gridCol w="1007546">
                  <a:extLst>
                    <a:ext uri="{9D8B030D-6E8A-4147-A177-3AD203B41FA5}">
                      <a16:colId xmlns:a16="http://schemas.microsoft.com/office/drawing/2014/main" val="393946671"/>
                    </a:ext>
                  </a:extLst>
                </a:gridCol>
                <a:gridCol w="1007546">
                  <a:extLst>
                    <a:ext uri="{9D8B030D-6E8A-4147-A177-3AD203B41FA5}">
                      <a16:colId xmlns:a16="http://schemas.microsoft.com/office/drawing/2014/main" val="3029011788"/>
                    </a:ext>
                  </a:extLst>
                </a:gridCol>
                <a:gridCol w="1007546">
                  <a:extLst>
                    <a:ext uri="{9D8B030D-6E8A-4147-A177-3AD203B41FA5}">
                      <a16:colId xmlns:a16="http://schemas.microsoft.com/office/drawing/2014/main" val="1035257514"/>
                    </a:ext>
                  </a:extLst>
                </a:gridCol>
                <a:gridCol w="1007546">
                  <a:extLst>
                    <a:ext uri="{9D8B030D-6E8A-4147-A177-3AD203B41FA5}">
                      <a16:colId xmlns:a16="http://schemas.microsoft.com/office/drawing/2014/main" val="3811402450"/>
                    </a:ext>
                  </a:extLst>
                </a:gridCol>
                <a:gridCol w="1007546">
                  <a:extLst>
                    <a:ext uri="{9D8B030D-6E8A-4147-A177-3AD203B41FA5}">
                      <a16:colId xmlns:a16="http://schemas.microsoft.com/office/drawing/2014/main" val="1112401203"/>
                    </a:ext>
                  </a:extLst>
                </a:gridCol>
              </a:tblGrid>
              <a:tr h="164240">
                <a:tc>
                  <a:txBody>
                    <a:bodyPr/>
                    <a:lstStyle/>
                    <a:p>
                      <a:pPr algn="l"/>
                      <a:r>
                        <a:rPr sz="1125" b="1" dirty="0">
                          <a:solidFill>
                            <a:srgbClr val="FFFFFF"/>
                          </a:solidFill>
                        </a:rPr>
                        <a:t>Exposure</a:t>
                      </a:r>
                    </a:p>
                  </a:txBody>
                  <a:tcPr anchor="ctr">
                    <a:solidFill>
                      <a:schemeClr val="tx2"/>
                    </a:solidFill>
                  </a:tcPr>
                </a:tc>
                <a:tc gridSpan="3">
                  <a:txBody>
                    <a:bodyPr/>
                    <a:lstStyle/>
                    <a:p>
                      <a:pPr algn="ctr"/>
                      <a:r>
                        <a:rPr sz="1125" b="1" dirty="0">
                          <a:solidFill>
                            <a:schemeClr val="tx1"/>
                          </a:solidFill>
                        </a:rPr>
                        <a:t>Arm D: </a:t>
                      </a:r>
                      <a:r>
                        <a:rPr sz="1125" b="1" dirty="0" err="1">
                          <a:solidFill>
                            <a:schemeClr val="tx1"/>
                          </a:solidFill>
                        </a:rPr>
                        <a:t>Gedatolisib</a:t>
                      </a:r>
                      <a:r>
                        <a:rPr sz="1125" b="1" dirty="0">
                          <a:solidFill>
                            <a:schemeClr val="tx1"/>
                          </a:solidFill>
                        </a:rPr>
                        <a:t> + Palbociclib +</a:t>
                      </a:r>
                    </a:p>
                    <a:p>
                      <a:pPr algn="ctr"/>
                      <a:r>
                        <a:rPr sz="1125" b="1" dirty="0">
                          <a:solidFill>
                            <a:schemeClr val="tx1"/>
                          </a:solidFill>
                        </a:rPr>
                        <a:t>Fulvestrant (n=153)</a:t>
                      </a:r>
                    </a:p>
                  </a:txBody>
                  <a:tcPr anchor="ctr">
                    <a:solidFill>
                      <a:schemeClr val="accent3">
                        <a:lumMod val="40000"/>
                        <a:lumOff val="60000"/>
                      </a:schemeClr>
                    </a:solidFill>
                  </a:tcPr>
                </a:tc>
                <a:tc hMerge="1">
                  <a:txBody>
                    <a:bodyPr/>
                    <a:lstStyle/>
                    <a:p>
                      <a:endParaRPr/>
                    </a:p>
                  </a:txBody>
                  <a:tcPr anchor="ctr">
                    <a:solidFill>
                      <a:srgbClr val="B66A9D"/>
                    </a:solidFill>
                  </a:tcPr>
                </a:tc>
                <a:tc hMerge="1">
                  <a:txBody>
                    <a:bodyPr/>
                    <a:lstStyle/>
                    <a:p>
                      <a:endParaRPr/>
                    </a:p>
                  </a:txBody>
                  <a:tcPr anchor="ctr">
                    <a:solidFill>
                      <a:srgbClr val="B66A9D"/>
                    </a:solidFill>
                  </a:tcPr>
                </a:tc>
                <a:tc gridSpan="3">
                  <a:txBody>
                    <a:bodyPr/>
                    <a:lstStyle/>
                    <a:p>
                      <a:pPr algn="ctr"/>
                      <a:r>
                        <a:rPr sz="1125" b="1" dirty="0">
                          <a:solidFill>
                            <a:srgbClr val="FFFFFF"/>
                          </a:solidFill>
                        </a:rPr>
                        <a:t>Arm F: </a:t>
                      </a:r>
                      <a:r>
                        <a:rPr sz="1125" b="1" dirty="0" err="1">
                          <a:solidFill>
                            <a:srgbClr val="FFFFFF"/>
                          </a:solidFill>
                        </a:rPr>
                        <a:t>Gedatolisib</a:t>
                      </a:r>
                      <a:r>
                        <a:rPr sz="1125" b="1" dirty="0">
                          <a:solidFill>
                            <a:srgbClr val="FFFFFF"/>
                          </a:solidFill>
                        </a:rPr>
                        <a:t> + Fulvestrant</a:t>
                      </a:r>
                    </a:p>
                    <a:p>
                      <a:pPr algn="ctr"/>
                      <a:r>
                        <a:rPr sz="1125" b="1" dirty="0">
                          <a:solidFill>
                            <a:srgbClr val="FFFFFF"/>
                          </a:solidFill>
                        </a:rPr>
                        <a:t>(n=52)</a:t>
                      </a:r>
                    </a:p>
                  </a:txBody>
                  <a:tcPr anchor="ctr">
                    <a:solidFill>
                      <a:schemeClr val="accent3"/>
                    </a:solidFill>
                  </a:tcPr>
                </a:tc>
                <a:tc hMerge="1">
                  <a:txBody>
                    <a:bodyPr/>
                    <a:lstStyle/>
                    <a:p>
                      <a:endParaRPr/>
                    </a:p>
                  </a:txBody>
                  <a:tcPr anchor="ctr">
                    <a:solidFill>
                      <a:srgbClr val="A00063"/>
                    </a:solidFill>
                  </a:tcPr>
                </a:tc>
                <a:tc hMerge="1">
                  <a:txBody>
                    <a:bodyPr/>
                    <a:lstStyle/>
                    <a:p>
                      <a:endParaRPr/>
                    </a:p>
                  </a:txBody>
                  <a:tcPr anchor="ctr">
                    <a:solidFill>
                      <a:srgbClr val="A00063"/>
                    </a:solidFill>
                  </a:tcPr>
                </a:tc>
                <a:tc gridSpan="3">
                  <a:txBody>
                    <a:bodyPr/>
                    <a:lstStyle/>
                    <a:p>
                      <a:pPr algn="ctr"/>
                      <a:r>
                        <a:rPr sz="1125" b="1" dirty="0">
                          <a:solidFill>
                            <a:srgbClr val="FFFFFF"/>
                          </a:solidFill>
                        </a:rPr>
                        <a:t>Arm </a:t>
                      </a:r>
                      <a:r>
                        <a:rPr lang="en-US" sz="1125" b="1" dirty="0">
                          <a:solidFill>
                            <a:srgbClr val="FFFFFF"/>
                          </a:solidFill>
                        </a:rPr>
                        <a:t>E</a:t>
                      </a:r>
                      <a:r>
                        <a:rPr sz="1125" b="1" dirty="0">
                          <a:solidFill>
                            <a:srgbClr val="FFFFFF"/>
                          </a:solidFill>
                        </a:rPr>
                        <a:t>: Alpelisib + Fulvestrant</a:t>
                      </a:r>
                    </a:p>
                    <a:p>
                      <a:pPr algn="ctr"/>
                      <a:r>
                        <a:rPr sz="1125" b="1" dirty="0">
                          <a:solidFill>
                            <a:srgbClr val="FFFFFF"/>
                          </a:solidFill>
                        </a:rPr>
                        <a:t>(n=152)</a:t>
                      </a:r>
                    </a:p>
                  </a:txBody>
                  <a:tcPr anchor="ctr">
                    <a:solidFill>
                      <a:schemeClr val="accent3">
                        <a:lumMod val="60000"/>
                        <a:lumOff val="40000"/>
                      </a:schemeClr>
                    </a:solidFill>
                  </a:tcPr>
                </a:tc>
                <a:tc hMerge="1">
                  <a:txBody>
                    <a:bodyPr/>
                    <a:lstStyle/>
                    <a:p>
                      <a:endParaRPr/>
                    </a:p>
                  </a:txBody>
                  <a:tcPr anchor="ctr">
                    <a:solidFill>
                      <a:srgbClr val="D00082"/>
                    </a:solidFill>
                  </a:tcPr>
                </a:tc>
                <a:tc hMerge="1">
                  <a:txBody>
                    <a:bodyPr/>
                    <a:lstStyle/>
                    <a:p>
                      <a:endParaRPr/>
                    </a:p>
                  </a:txBody>
                  <a:tcPr anchor="ctr">
                    <a:solidFill>
                      <a:srgbClr val="D00082"/>
                    </a:solidFill>
                  </a:tcPr>
                </a:tc>
                <a:extLst>
                  <a:ext uri="{0D108BD9-81ED-4DB2-BD59-A6C34878D82A}">
                    <a16:rowId xmlns:a16="http://schemas.microsoft.com/office/drawing/2014/main" val="318626084"/>
                  </a:ext>
                </a:extLst>
              </a:tr>
              <a:tr h="0">
                <a:tc>
                  <a:txBody>
                    <a:bodyPr/>
                    <a:lstStyle/>
                    <a:p>
                      <a:pPr algn="l"/>
                      <a:r>
                        <a:rPr sz="938" b="0" dirty="0">
                          <a:solidFill>
                            <a:srgbClr val="111111"/>
                          </a:solidFill>
                        </a:rPr>
                        <a:t>Median RDI, Geda (IQR)</a:t>
                      </a:r>
                    </a:p>
                  </a:txBody>
                  <a:tcPr anchor="ctr">
                    <a:solidFill>
                      <a:srgbClr val="FFFFFF"/>
                    </a:solidFill>
                  </a:tcPr>
                </a:tc>
                <a:tc gridSpan="3">
                  <a:txBody>
                    <a:bodyPr/>
                    <a:lstStyle/>
                    <a:p>
                      <a:pPr algn="ctr"/>
                      <a:r>
                        <a:rPr sz="938" b="0">
                          <a:solidFill>
                            <a:srgbClr val="111111"/>
                          </a:solidFill>
                        </a:rPr>
                        <a:t>93.3 (80.6-100)</a:t>
                      </a:r>
                    </a:p>
                  </a:txBody>
                  <a:tcPr anchor="ctr">
                    <a:solidFill>
                      <a:srgbClr val="F5EFF3"/>
                    </a:solidFill>
                  </a:tcPr>
                </a:tc>
                <a:tc hMerge="1">
                  <a:txBody>
                    <a:bodyPr/>
                    <a:lstStyle/>
                    <a:p>
                      <a:endParaRPr/>
                    </a:p>
                  </a:txBody>
                  <a:tcPr anchor="ctr">
                    <a:solidFill>
                      <a:srgbClr val="F5EFF3"/>
                    </a:solidFill>
                  </a:tcPr>
                </a:tc>
                <a:tc hMerge="1">
                  <a:txBody>
                    <a:bodyPr/>
                    <a:lstStyle/>
                    <a:p>
                      <a:endParaRPr/>
                    </a:p>
                  </a:txBody>
                  <a:tcPr anchor="ctr">
                    <a:solidFill>
                      <a:srgbClr val="F5EFF3"/>
                    </a:solidFill>
                  </a:tcPr>
                </a:tc>
                <a:tc gridSpan="3">
                  <a:txBody>
                    <a:bodyPr/>
                    <a:lstStyle/>
                    <a:p>
                      <a:pPr algn="ctr"/>
                      <a:r>
                        <a:rPr sz="938" b="0" dirty="0">
                          <a:solidFill>
                            <a:srgbClr val="111111"/>
                          </a:solidFill>
                        </a:rPr>
                        <a:t>100 (97.8-100)</a:t>
                      </a:r>
                    </a:p>
                  </a:txBody>
                  <a:tcPr anchor="ctr">
                    <a:solidFill>
                      <a:srgbClr val="F5EAF0"/>
                    </a:solidFill>
                  </a:tcPr>
                </a:tc>
                <a:tc hMerge="1">
                  <a:txBody>
                    <a:bodyPr/>
                    <a:lstStyle/>
                    <a:p>
                      <a:endParaRPr/>
                    </a:p>
                  </a:txBody>
                  <a:tcPr anchor="ctr">
                    <a:solidFill>
                      <a:srgbClr val="F5EAF0"/>
                    </a:solidFill>
                  </a:tcPr>
                </a:tc>
                <a:tc hMerge="1">
                  <a:txBody>
                    <a:bodyPr/>
                    <a:lstStyle/>
                    <a:p>
                      <a:endParaRPr/>
                    </a:p>
                  </a:txBody>
                  <a:tcPr anchor="ctr">
                    <a:solidFill>
                      <a:srgbClr val="F5EAF0"/>
                    </a:solidFill>
                  </a:tcPr>
                </a:tc>
                <a:tc gridSpan="3">
                  <a:txBody>
                    <a:bodyPr/>
                    <a:lstStyle/>
                    <a:p>
                      <a:pPr algn="ctr"/>
                      <a:r>
                        <a:rPr sz="938" b="0">
                          <a:solidFill>
                            <a:srgbClr val="111111"/>
                          </a:solidFill>
                        </a:rPr>
                        <a:t>--</a:t>
                      </a:r>
                    </a:p>
                  </a:txBody>
                  <a:tcPr anchor="ctr">
                    <a:solidFill>
                      <a:srgbClr val="FAEEF7"/>
                    </a:solidFill>
                  </a:tcPr>
                </a:tc>
                <a:tc hMerge="1">
                  <a:txBody>
                    <a:bodyPr/>
                    <a:lstStyle/>
                    <a:p>
                      <a:endParaRPr/>
                    </a:p>
                  </a:txBody>
                  <a:tcPr anchor="ctr">
                    <a:solidFill>
                      <a:srgbClr val="FAEEF7"/>
                    </a:solidFill>
                  </a:tcPr>
                </a:tc>
                <a:tc hMerge="1">
                  <a:txBody>
                    <a:bodyPr/>
                    <a:lstStyle/>
                    <a:p>
                      <a:endParaRPr/>
                    </a:p>
                  </a:txBody>
                  <a:tcPr anchor="ctr">
                    <a:solidFill>
                      <a:srgbClr val="FAEEF7"/>
                    </a:solidFill>
                  </a:tcPr>
                </a:tc>
                <a:extLst>
                  <a:ext uri="{0D108BD9-81ED-4DB2-BD59-A6C34878D82A}">
                    <a16:rowId xmlns:a16="http://schemas.microsoft.com/office/drawing/2014/main" val="3678221890"/>
                  </a:ext>
                </a:extLst>
              </a:tr>
              <a:tr h="0">
                <a:tc>
                  <a:txBody>
                    <a:bodyPr/>
                    <a:lstStyle/>
                    <a:p>
                      <a:pPr algn="l"/>
                      <a:r>
                        <a:rPr sz="938" b="0">
                          <a:solidFill>
                            <a:srgbClr val="111111"/>
                          </a:solidFill>
                        </a:rPr>
                        <a:t>Median RDI, Alpe (IQR)</a:t>
                      </a:r>
                    </a:p>
                  </a:txBody>
                  <a:tcPr anchor="ctr">
                    <a:solidFill>
                      <a:srgbClr val="FFFFFF"/>
                    </a:solidFill>
                  </a:tcPr>
                </a:tc>
                <a:tc gridSpan="3">
                  <a:txBody>
                    <a:bodyPr/>
                    <a:lstStyle/>
                    <a:p>
                      <a:pPr algn="ctr"/>
                      <a:r>
                        <a:rPr sz="938" b="0" dirty="0">
                          <a:solidFill>
                            <a:srgbClr val="111111"/>
                          </a:solidFill>
                        </a:rPr>
                        <a:t>--</a:t>
                      </a:r>
                    </a:p>
                  </a:txBody>
                  <a:tcPr anchor="ctr">
                    <a:solidFill>
                      <a:srgbClr val="F5EFF3"/>
                    </a:solidFill>
                  </a:tcPr>
                </a:tc>
                <a:tc hMerge="1">
                  <a:txBody>
                    <a:bodyPr/>
                    <a:lstStyle/>
                    <a:p>
                      <a:endParaRPr/>
                    </a:p>
                  </a:txBody>
                  <a:tcPr anchor="ctr">
                    <a:solidFill>
                      <a:srgbClr val="F5EFF3"/>
                    </a:solidFill>
                  </a:tcPr>
                </a:tc>
                <a:tc hMerge="1">
                  <a:txBody>
                    <a:bodyPr/>
                    <a:lstStyle/>
                    <a:p>
                      <a:endParaRPr/>
                    </a:p>
                  </a:txBody>
                  <a:tcPr anchor="ctr">
                    <a:solidFill>
                      <a:srgbClr val="F5EFF3"/>
                    </a:solidFill>
                  </a:tcPr>
                </a:tc>
                <a:tc gridSpan="3">
                  <a:txBody>
                    <a:bodyPr/>
                    <a:lstStyle/>
                    <a:p>
                      <a:pPr algn="ctr"/>
                      <a:r>
                        <a:rPr sz="938" b="0" dirty="0">
                          <a:solidFill>
                            <a:srgbClr val="111111"/>
                          </a:solidFill>
                        </a:rPr>
                        <a:t>--</a:t>
                      </a:r>
                    </a:p>
                  </a:txBody>
                  <a:tcPr anchor="ctr">
                    <a:solidFill>
                      <a:srgbClr val="F5EAF0"/>
                    </a:solidFill>
                  </a:tcPr>
                </a:tc>
                <a:tc hMerge="1">
                  <a:txBody>
                    <a:bodyPr/>
                    <a:lstStyle/>
                    <a:p>
                      <a:endParaRPr/>
                    </a:p>
                  </a:txBody>
                  <a:tcPr anchor="ctr">
                    <a:solidFill>
                      <a:srgbClr val="F5EAF0"/>
                    </a:solidFill>
                  </a:tcPr>
                </a:tc>
                <a:tc hMerge="1">
                  <a:txBody>
                    <a:bodyPr/>
                    <a:lstStyle/>
                    <a:p>
                      <a:endParaRPr/>
                    </a:p>
                  </a:txBody>
                  <a:tcPr anchor="ctr">
                    <a:solidFill>
                      <a:srgbClr val="F5EAF0"/>
                    </a:solidFill>
                  </a:tcPr>
                </a:tc>
                <a:tc gridSpan="3">
                  <a:txBody>
                    <a:bodyPr/>
                    <a:lstStyle/>
                    <a:p>
                      <a:pPr algn="ctr"/>
                      <a:r>
                        <a:rPr sz="938" b="0" dirty="0">
                          <a:solidFill>
                            <a:srgbClr val="111111"/>
                          </a:solidFill>
                        </a:rPr>
                        <a:t>81.7 (64.8-96.2)</a:t>
                      </a:r>
                    </a:p>
                  </a:txBody>
                  <a:tcPr anchor="ctr">
                    <a:solidFill>
                      <a:srgbClr val="FAEEF7"/>
                    </a:solidFill>
                  </a:tcPr>
                </a:tc>
                <a:tc hMerge="1">
                  <a:txBody>
                    <a:bodyPr/>
                    <a:lstStyle/>
                    <a:p>
                      <a:endParaRPr/>
                    </a:p>
                  </a:txBody>
                  <a:tcPr anchor="ctr">
                    <a:solidFill>
                      <a:srgbClr val="FAEEF7"/>
                    </a:solidFill>
                  </a:tcPr>
                </a:tc>
                <a:tc hMerge="1">
                  <a:txBody>
                    <a:bodyPr/>
                    <a:lstStyle/>
                    <a:p>
                      <a:endParaRPr/>
                    </a:p>
                  </a:txBody>
                  <a:tcPr anchor="ctr">
                    <a:solidFill>
                      <a:srgbClr val="FAEEF7"/>
                    </a:solidFill>
                  </a:tcPr>
                </a:tc>
                <a:extLst>
                  <a:ext uri="{0D108BD9-81ED-4DB2-BD59-A6C34878D82A}">
                    <a16:rowId xmlns:a16="http://schemas.microsoft.com/office/drawing/2014/main" val="3316928722"/>
                  </a:ext>
                </a:extLst>
              </a:tr>
              <a:tr h="0">
                <a:tc>
                  <a:txBody>
                    <a:bodyPr/>
                    <a:lstStyle/>
                    <a:p>
                      <a:pPr algn="l"/>
                      <a:r>
                        <a:rPr sz="1050" b="1" dirty="0">
                          <a:solidFill>
                            <a:srgbClr val="FFFFFF"/>
                          </a:solidFill>
                        </a:rPr>
                        <a:t>TRAE and TR-SAE, n (%)</a:t>
                      </a:r>
                    </a:p>
                  </a:txBody>
                  <a:tcPr anchor="ctr">
                    <a:solidFill>
                      <a:schemeClr val="tx2"/>
                    </a:solidFill>
                  </a:tcPr>
                </a:tc>
                <a:tc gridSpan="3">
                  <a:txBody>
                    <a:bodyPr/>
                    <a:lstStyle/>
                    <a:p>
                      <a:endParaRPr dirty="0"/>
                    </a:p>
                  </a:txBody>
                  <a:tcPr anchor="ctr">
                    <a:solidFill>
                      <a:schemeClr val="accent3">
                        <a:lumMod val="40000"/>
                        <a:lumOff val="60000"/>
                      </a:schemeClr>
                    </a:solidFill>
                  </a:tcPr>
                </a:tc>
                <a:tc hMerge="1">
                  <a:txBody>
                    <a:bodyPr/>
                    <a:lstStyle/>
                    <a:p>
                      <a:endParaRPr/>
                    </a:p>
                  </a:txBody>
                  <a:tcPr anchor="ctr">
                    <a:solidFill>
                      <a:srgbClr val="B66A9D"/>
                    </a:solidFill>
                  </a:tcPr>
                </a:tc>
                <a:tc hMerge="1">
                  <a:txBody>
                    <a:bodyPr/>
                    <a:lstStyle/>
                    <a:p>
                      <a:endParaRPr/>
                    </a:p>
                  </a:txBody>
                  <a:tcPr anchor="ctr">
                    <a:solidFill>
                      <a:srgbClr val="B66A9D"/>
                    </a:solidFill>
                  </a:tcPr>
                </a:tc>
                <a:tc gridSpan="3">
                  <a:txBody>
                    <a:bodyPr/>
                    <a:lstStyle/>
                    <a:p>
                      <a:endParaRPr dirty="0"/>
                    </a:p>
                  </a:txBody>
                  <a:tcPr anchor="ctr">
                    <a:solidFill>
                      <a:schemeClr val="accent3"/>
                    </a:solidFill>
                  </a:tcPr>
                </a:tc>
                <a:tc hMerge="1">
                  <a:txBody>
                    <a:bodyPr/>
                    <a:lstStyle/>
                    <a:p>
                      <a:endParaRPr/>
                    </a:p>
                  </a:txBody>
                  <a:tcPr anchor="ctr">
                    <a:solidFill>
                      <a:srgbClr val="A00063"/>
                    </a:solidFill>
                  </a:tcPr>
                </a:tc>
                <a:tc hMerge="1">
                  <a:txBody>
                    <a:bodyPr/>
                    <a:lstStyle/>
                    <a:p>
                      <a:endParaRPr/>
                    </a:p>
                  </a:txBody>
                  <a:tcPr anchor="ctr">
                    <a:solidFill>
                      <a:srgbClr val="A00063"/>
                    </a:solidFill>
                  </a:tcPr>
                </a:tc>
                <a:tc gridSpan="3">
                  <a:txBody>
                    <a:bodyPr/>
                    <a:lstStyle/>
                    <a:p>
                      <a:endParaRPr dirty="0"/>
                    </a:p>
                  </a:txBody>
                  <a:tcPr anchor="ctr">
                    <a:solidFill>
                      <a:schemeClr val="accent3">
                        <a:lumMod val="60000"/>
                        <a:lumOff val="40000"/>
                      </a:schemeClr>
                    </a:solidFill>
                  </a:tcPr>
                </a:tc>
                <a:tc hMerge="1">
                  <a:txBody>
                    <a:bodyPr/>
                    <a:lstStyle/>
                    <a:p>
                      <a:endParaRPr/>
                    </a:p>
                  </a:txBody>
                  <a:tcPr anchor="ctr">
                    <a:solidFill>
                      <a:srgbClr val="D00082"/>
                    </a:solidFill>
                  </a:tcPr>
                </a:tc>
                <a:tc hMerge="1">
                  <a:txBody>
                    <a:bodyPr/>
                    <a:lstStyle/>
                    <a:p>
                      <a:endParaRPr/>
                    </a:p>
                  </a:txBody>
                  <a:tcPr anchor="ctr">
                    <a:solidFill>
                      <a:srgbClr val="D00082"/>
                    </a:solidFill>
                  </a:tcPr>
                </a:tc>
                <a:extLst>
                  <a:ext uri="{0D108BD9-81ED-4DB2-BD59-A6C34878D82A}">
                    <a16:rowId xmlns:a16="http://schemas.microsoft.com/office/drawing/2014/main" val="2773161415"/>
                  </a:ext>
                </a:extLst>
              </a:tr>
              <a:tr h="0">
                <a:tc>
                  <a:txBody>
                    <a:bodyPr/>
                    <a:lstStyle/>
                    <a:p>
                      <a:pPr algn="l"/>
                      <a:r>
                        <a:rPr sz="938" b="0">
                          <a:solidFill>
                            <a:srgbClr val="111111"/>
                          </a:solidFill>
                        </a:rPr>
                        <a:t>Pts with ≥1 TRAE</a:t>
                      </a:r>
                    </a:p>
                  </a:txBody>
                  <a:tcPr anchor="ctr">
                    <a:solidFill>
                      <a:srgbClr val="FFFFFF"/>
                    </a:solidFill>
                  </a:tcPr>
                </a:tc>
                <a:tc gridSpan="3">
                  <a:txBody>
                    <a:bodyPr/>
                    <a:lstStyle/>
                    <a:p>
                      <a:pPr algn="ctr"/>
                      <a:r>
                        <a:rPr sz="938" b="0" dirty="0">
                          <a:solidFill>
                            <a:srgbClr val="111111"/>
                          </a:solidFill>
                        </a:rPr>
                        <a:t>150 (98.0)</a:t>
                      </a:r>
                    </a:p>
                  </a:txBody>
                  <a:tcPr anchor="ctr">
                    <a:solidFill>
                      <a:srgbClr val="F5EFF3"/>
                    </a:solidFill>
                  </a:tcPr>
                </a:tc>
                <a:tc hMerge="1">
                  <a:txBody>
                    <a:bodyPr/>
                    <a:lstStyle/>
                    <a:p>
                      <a:endParaRPr/>
                    </a:p>
                  </a:txBody>
                  <a:tcPr anchor="ctr">
                    <a:solidFill>
                      <a:srgbClr val="F5EFF3"/>
                    </a:solidFill>
                  </a:tcPr>
                </a:tc>
                <a:tc hMerge="1">
                  <a:txBody>
                    <a:bodyPr/>
                    <a:lstStyle/>
                    <a:p>
                      <a:endParaRPr/>
                    </a:p>
                  </a:txBody>
                  <a:tcPr anchor="ctr">
                    <a:solidFill>
                      <a:srgbClr val="F5EFF3"/>
                    </a:solidFill>
                  </a:tcPr>
                </a:tc>
                <a:tc gridSpan="3">
                  <a:txBody>
                    <a:bodyPr/>
                    <a:lstStyle/>
                    <a:p>
                      <a:pPr algn="ctr"/>
                      <a:r>
                        <a:rPr sz="938" b="0" dirty="0">
                          <a:solidFill>
                            <a:srgbClr val="111111"/>
                          </a:solidFill>
                        </a:rPr>
                        <a:t>50 (96.2)</a:t>
                      </a:r>
                    </a:p>
                  </a:txBody>
                  <a:tcPr anchor="ctr">
                    <a:solidFill>
                      <a:srgbClr val="F5EAF0"/>
                    </a:solidFill>
                  </a:tcPr>
                </a:tc>
                <a:tc hMerge="1">
                  <a:txBody>
                    <a:bodyPr/>
                    <a:lstStyle/>
                    <a:p>
                      <a:endParaRPr/>
                    </a:p>
                  </a:txBody>
                  <a:tcPr anchor="ctr">
                    <a:solidFill>
                      <a:srgbClr val="F5EAF0"/>
                    </a:solidFill>
                  </a:tcPr>
                </a:tc>
                <a:tc hMerge="1">
                  <a:txBody>
                    <a:bodyPr/>
                    <a:lstStyle/>
                    <a:p>
                      <a:endParaRPr/>
                    </a:p>
                  </a:txBody>
                  <a:tcPr anchor="ctr">
                    <a:solidFill>
                      <a:srgbClr val="F5EAF0"/>
                    </a:solidFill>
                  </a:tcPr>
                </a:tc>
                <a:tc gridSpan="3">
                  <a:txBody>
                    <a:bodyPr/>
                    <a:lstStyle/>
                    <a:p>
                      <a:pPr algn="ctr"/>
                      <a:r>
                        <a:rPr sz="938" b="0">
                          <a:solidFill>
                            <a:srgbClr val="111111"/>
                          </a:solidFill>
                        </a:rPr>
                        <a:t>147 (96.7)</a:t>
                      </a:r>
                    </a:p>
                  </a:txBody>
                  <a:tcPr anchor="ctr">
                    <a:solidFill>
                      <a:srgbClr val="FAEEF7"/>
                    </a:solidFill>
                  </a:tcPr>
                </a:tc>
                <a:tc hMerge="1">
                  <a:txBody>
                    <a:bodyPr/>
                    <a:lstStyle/>
                    <a:p>
                      <a:endParaRPr/>
                    </a:p>
                  </a:txBody>
                  <a:tcPr anchor="ctr">
                    <a:solidFill>
                      <a:srgbClr val="FAEEF7"/>
                    </a:solidFill>
                  </a:tcPr>
                </a:tc>
                <a:tc hMerge="1">
                  <a:txBody>
                    <a:bodyPr/>
                    <a:lstStyle/>
                    <a:p>
                      <a:endParaRPr/>
                    </a:p>
                  </a:txBody>
                  <a:tcPr anchor="ctr">
                    <a:solidFill>
                      <a:srgbClr val="FAEEF7"/>
                    </a:solidFill>
                  </a:tcPr>
                </a:tc>
                <a:extLst>
                  <a:ext uri="{0D108BD9-81ED-4DB2-BD59-A6C34878D82A}">
                    <a16:rowId xmlns:a16="http://schemas.microsoft.com/office/drawing/2014/main" val="2120629685"/>
                  </a:ext>
                </a:extLst>
              </a:tr>
              <a:tr h="0">
                <a:tc>
                  <a:txBody>
                    <a:bodyPr/>
                    <a:lstStyle/>
                    <a:p>
                      <a:pPr algn="l"/>
                      <a:r>
                        <a:rPr sz="938" b="0">
                          <a:solidFill>
                            <a:srgbClr val="111111"/>
                          </a:solidFill>
                        </a:rPr>
                        <a:t>Study tx D/C for TRAE</a:t>
                      </a:r>
                    </a:p>
                  </a:txBody>
                  <a:tcPr anchor="ctr">
                    <a:solidFill>
                      <a:srgbClr val="FFFFFF"/>
                    </a:solidFill>
                  </a:tcPr>
                </a:tc>
                <a:tc gridSpan="3">
                  <a:txBody>
                    <a:bodyPr/>
                    <a:lstStyle/>
                    <a:p>
                      <a:pPr algn="ctr"/>
                      <a:r>
                        <a:rPr sz="938" b="0">
                          <a:solidFill>
                            <a:srgbClr val="111111"/>
                          </a:solidFill>
                        </a:rPr>
                        <a:t>4 (2.6)</a:t>
                      </a:r>
                    </a:p>
                  </a:txBody>
                  <a:tcPr anchor="ctr">
                    <a:solidFill>
                      <a:srgbClr val="F5EFF3"/>
                    </a:solidFill>
                  </a:tcPr>
                </a:tc>
                <a:tc hMerge="1">
                  <a:txBody>
                    <a:bodyPr/>
                    <a:lstStyle/>
                    <a:p>
                      <a:endParaRPr/>
                    </a:p>
                  </a:txBody>
                  <a:tcPr anchor="ctr">
                    <a:solidFill>
                      <a:srgbClr val="F5EFF3"/>
                    </a:solidFill>
                  </a:tcPr>
                </a:tc>
                <a:tc hMerge="1">
                  <a:txBody>
                    <a:bodyPr/>
                    <a:lstStyle/>
                    <a:p>
                      <a:endParaRPr/>
                    </a:p>
                  </a:txBody>
                  <a:tcPr anchor="ctr">
                    <a:solidFill>
                      <a:srgbClr val="F5EFF3"/>
                    </a:solidFill>
                  </a:tcPr>
                </a:tc>
                <a:tc gridSpan="3">
                  <a:txBody>
                    <a:bodyPr/>
                    <a:lstStyle/>
                    <a:p>
                      <a:pPr algn="ctr"/>
                      <a:r>
                        <a:rPr sz="938" b="0" dirty="0">
                          <a:solidFill>
                            <a:srgbClr val="111111"/>
                          </a:solidFill>
                        </a:rPr>
                        <a:t>2 (3.8)</a:t>
                      </a:r>
                    </a:p>
                  </a:txBody>
                  <a:tcPr anchor="ctr">
                    <a:solidFill>
                      <a:srgbClr val="F5EAF0"/>
                    </a:solidFill>
                  </a:tcPr>
                </a:tc>
                <a:tc hMerge="1">
                  <a:txBody>
                    <a:bodyPr/>
                    <a:lstStyle/>
                    <a:p>
                      <a:endParaRPr/>
                    </a:p>
                  </a:txBody>
                  <a:tcPr anchor="ctr">
                    <a:solidFill>
                      <a:srgbClr val="F5EAF0"/>
                    </a:solidFill>
                  </a:tcPr>
                </a:tc>
                <a:tc hMerge="1">
                  <a:txBody>
                    <a:bodyPr/>
                    <a:lstStyle/>
                    <a:p>
                      <a:endParaRPr/>
                    </a:p>
                  </a:txBody>
                  <a:tcPr anchor="ctr">
                    <a:solidFill>
                      <a:srgbClr val="F5EAF0"/>
                    </a:solidFill>
                  </a:tcPr>
                </a:tc>
                <a:tc gridSpan="3">
                  <a:txBody>
                    <a:bodyPr/>
                    <a:lstStyle/>
                    <a:p>
                      <a:pPr algn="ctr"/>
                      <a:r>
                        <a:rPr sz="938" b="0">
                          <a:solidFill>
                            <a:srgbClr val="111111"/>
                          </a:solidFill>
                        </a:rPr>
                        <a:t>11 (7.1)</a:t>
                      </a:r>
                    </a:p>
                  </a:txBody>
                  <a:tcPr anchor="ctr">
                    <a:solidFill>
                      <a:srgbClr val="FAEEF7"/>
                    </a:solidFill>
                  </a:tcPr>
                </a:tc>
                <a:tc hMerge="1">
                  <a:txBody>
                    <a:bodyPr/>
                    <a:lstStyle/>
                    <a:p>
                      <a:endParaRPr/>
                    </a:p>
                  </a:txBody>
                  <a:tcPr anchor="ctr">
                    <a:solidFill>
                      <a:srgbClr val="FAEEF7"/>
                    </a:solidFill>
                  </a:tcPr>
                </a:tc>
                <a:tc hMerge="1">
                  <a:txBody>
                    <a:bodyPr/>
                    <a:lstStyle/>
                    <a:p>
                      <a:endParaRPr/>
                    </a:p>
                  </a:txBody>
                  <a:tcPr anchor="ctr">
                    <a:solidFill>
                      <a:srgbClr val="FAEEF7"/>
                    </a:solidFill>
                  </a:tcPr>
                </a:tc>
                <a:extLst>
                  <a:ext uri="{0D108BD9-81ED-4DB2-BD59-A6C34878D82A}">
                    <a16:rowId xmlns:a16="http://schemas.microsoft.com/office/drawing/2014/main" val="1030840538"/>
                  </a:ext>
                </a:extLst>
              </a:tr>
              <a:tr h="0">
                <a:tc>
                  <a:txBody>
                    <a:bodyPr/>
                    <a:lstStyle/>
                    <a:p>
                      <a:pPr algn="l"/>
                      <a:r>
                        <a:rPr sz="938" b="0">
                          <a:solidFill>
                            <a:srgbClr val="111111"/>
                          </a:solidFill>
                        </a:rPr>
                        <a:t>Pts with ≥1 TR-SAE</a:t>
                      </a:r>
                    </a:p>
                  </a:txBody>
                  <a:tcPr anchor="ctr">
                    <a:solidFill>
                      <a:srgbClr val="FFFFFF"/>
                    </a:solidFill>
                  </a:tcPr>
                </a:tc>
                <a:tc gridSpan="3">
                  <a:txBody>
                    <a:bodyPr/>
                    <a:lstStyle/>
                    <a:p>
                      <a:pPr algn="ctr"/>
                      <a:r>
                        <a:rPr sz="938" b="0" dirty="0">
                          <a:solidFill>
                            <a:srgbClr val="111111"/>
                          </a:solidFill>
                        </a:rPr>
                        <a:t>16 (10.5)</a:t>
                      </a:r>
                    </a:p>
                  </a:txBody>
                  <a:tcPr anchor="ctr">
                    <a:solidFill>
                      <a:srgbClr val="F5EFF3"/>
                    </a:solidFill>
                  </a:tcPr>
                </a:tc>
                <a:tc hMerge="1">
                  <a:txBody>
                    <a:bodyPr/>
                    <a:lstStyle/>
                    <a:p>
                      <a:endParaRPr/>
                    </a:p>
                  </a:txBody>
                  <a:tcPr anchor="ctr">
                    <a:solidFill>
                      <a:srgbClr val="F5EFF3"/>
                    </a:solidFill>
                  </a:tcPr>
                </a:tc>
                <a:tc hMerge="1">
                  <a:txBody>
                    <a:bodyPr/>
                    <a:lstStyle/>
                    <a:p>
                      <a:endParaRPr/>
                    </a:p>
                  </a:txBody>
                  <a:tcPr anchor="ctr">
                    <a:solidFill>
                      <a:srgbClr val="F5EFF3"/>
                    </a:solidFill>
                  </a:tcPr>
                </a:tc>
                <a:tc gridSpan="3">
                  <a:txBody>
                    <a:bodyPr/>
                    <a:lstStyle/>
                    <a:p>
                      <a:pPr algn="ctr"/>
                      <a:r>
                        <a:rPr sz="938" b="0" dirty="0">
                          <a:solidFill>
                            <a:srgbClr val="111111"/>
                          </a:solidFill>
                        </a:rPr>
                        <a:t>2 (3.8)</a:t>
                      </a:r>
                    </a:p>
                  </a:txBody>
                  <a:tcPr anchor="ctr">
                    <a:solidFill>
                      <a:srgbClr val="F5EAF0"/>
                    </a:solidFill>
                  </a:tcPr>
                </a:tc>
                <a:tc hMerge="1">
                  <a:txBody>
                    <a:bodyPr/>
                    <a:lstStyle/>
                    <a:p>
                      <a:endParaRPr/>
                    </a:p>
                  </a:txBody>
                  <a:tcPr anchor="ctr">
                    <a:solidFill>
                      <a:srgbClr val="F5EAF0"/>
                    </a:solidFill>
                  </a:tcPr>
                </a:tc>
                <a:tc hMerge="1">
                  <a:txBody>
                    <a:bodyPr/>
                    <a:lstStyle/>
                    <a:p>
                      <a:endParaRPr/>
                    </a:p>
                  </a:txBody>
                  <a:tcPr anchor="ctr">
                    <a:solidFill>
                      <a:srgbClr val="F5EAF0"/>
                    </a:solidFill>
                  </a:tcPr>
                </a:tc>
                <a:tc gridSpan="3">
                  <a:txBody>
                    <a:bodyPr/>
                    <a:lstStyle/>
                    <a:p>
                      <a:pPr algn="ctr"/>
                      <a:r>
                        <a:rPr sz="938" b="0">
                          <a:solidFill>
                            <a:srgbClr val="111111"/>
                          </a:solidFill>
                        </a:rPr>
                        <a:t>20 (13.2)</a:t>
                      </a:r>
                    </a:p>
                  </a:txBody>
                  <a:tcPr anchor="ctr">
                    <a:solidFill>
                      <a:srgbClr val="FAEEF7"/>
                    </a:solidFill>
                  </a:tcPr>
                </a:tc>
                <a:tc hMerge="1">
                  <a:txBody>
                    <a:bodyPr/>
                    <a:lstStyle/>
                    <a:p>
                      <a:endParaRPr/>
                    </a:p>
                  </a:txBody>
                  <a:tcPr anchor="ctr">
                    <a:solidFill>
                      <a:srgbClr val="FAEEF7"/>
                    </a:solidFill>
                  </a:tcPr>
                </a:tc>
                <a:tc hMerge="1">
                  <a:txBody>
                    <a:bodyPr/>
                    <a:lstStyle/>
                    <a:p>
                      <a:endParaRPr/>
                    </a:p>
                  </a:txBody>
                  <a:tcPr anchor="ctr">
                    <a:solidFill>
                      <a:srgbClr val="FAEEF7"/>
                    </a:solidFill>
                  </a:tcPr>
                </a:tc>
                <a:extLst>
                  <a:ext uri="{0D108BD9-81ED-4DB2-BD59-A6C34878D82A}">
                    <a16:rowId xmlns:a16="http://schemas.microsoft.com/office/drawing/2014/main" val="1739643152"/>
                  </a:ext>
                </a:extLst>
              </a:tr>
              <a:tr h="0">
                <a:tc>
                  <a:txBody>
                    <a:bodyPr/>
                    <a:lstStyle/>
                    <a:p>
                      <a:pPr algn="l"/>
                      <a:r>
                        <a:rPr sz="938" b="0">
                          <a:solidFill>
                            <a:srgbClr val="111111"/>
                          </a:solidFill>
                        </a:rPr>
                        <a:t>Deaths due to TR-SAE*</a:t>
                      </a:r>
                    </a:p>
                  </a:txBody>
                  <a:tcPr anchor="ctr">
                    <a:solidFill>
                      <a:srgbClr val="FFFFFF"/>
                    </a:solidFill>
                  </a:tcPr>
                </a:tc>
                <a:tc gridSpan="3">
                  <a:txBody>
                    <a:bodyPr/>
                    <a:lstStyle/>
                    <a:p>
                      <a:pPr algn="ctr"/>
                      <a:r>
                        <a:rPr sz="938" b="0">
                          <a:solidFill>
                            <a:srgbClr val="111111"/>
                          </a:solidFill>
                        </a:rPr>
                        <a:t>1 (0.7)</a:t>
                      </a:r>
                    </a:p>
                  </a:txBody>
                  <a:tcPr anchor="ctr">
                    <a:solidFill>
                      <a:srgbClr val="F5EFF3"/>
                    </a:solidFill>
                  </a:tcPr>
                </a:tc>
                <a:tc hMerge="1">
                  <a:txBody>
                    <a:bodyPr/>
                    <a:lstStyle/>
                    <a:p>
                      <a:endParaRPr/>
                    </a:p>
                  </a:txBody>
                  <a:tcPr anchor="ctr">
                    <a:solidFill>
                      <a:srgbClr val="F5EFF3"/>
                    </a:solidFill>
                  </a:tcPr>
                </a:tc>
                <a:tc hMerge="1">
                  <a:txBody>
                    <a:bodyPr/>
                    <a:lstStyle/>
                    <a:p>
                      <a:endParaRPr/>
                    </a:p>
                  </a:txBody>
                  <a:tcPr anchor="ctr">
                    <a:solidFill>
                      <a:srgbClr val="F5EFF3"/>
                    </a:solidFill>
                  </a:tcPr>
                </a:tc>
                <a:tc gridSpan="3">
                  <a:txBody>
                    <a:bodyPr/>
                    <a:lstStyle/>
                    <a:p>
                      <a:pPr algn="ctr"/>
                      <a:r>
                        <a:rPr sz="938" b="0" dirty="0">
                          <a:solidFill>
                            <a:srgbClr val="111111"/>
                          </a:solidFill>
                        </a:rPr>
                        <a:t>0</a:t>
                      </a:r>
                    </a:p>
                  </a:txBody>
                  <a:tcPr anchor="ctr">
                    <a:solidFill>
                      <a:srgbClr val="F5EAF0"/>
                    </a:solidFill>
                  </a:tcPr>
                </a:tc>
                <a:tc hMerge="1">
                  <a:txBody>
                    <a:bodyPr/>
                    <a:lstStyle/>
                    <a:p>
                      <a:endParaRPr/>
                    </a:p>
                  </a:txBody>
                  <a:tcPr anchor="ctr">
                    <a:solidFill>
                      <a:srgbClr val="F5EAF0"/>
                    </a:solidFill>
                  </a:tcPr>
                </a:tc>
                <a:tc hMerge="1">
                  <a:txBody>
                    <a:bodyPr/>
                    <a:lstStyle/>
                    <a:p>
                      <a:endParaRPr/>
                    </a:p>
                  </a:txBody>
                  <a:tcPr anchor="ctr">
                    <a:solidFill>
                      <a:srgbClr val="F5EAF0"/>
                    </a:solidFill>
                  </a:tcPr>
                </a:tc>
                <a:tc gridSpan="3">
                  <a:txBody>
                    <a:bodyPr/>
                    <a:lstStyle/>
                    <a:p>
                      <a:pPr algn="ctr"/>
                      <a:r>
                        <a:rPr sz="938" b="0">
                          <a:solidFill>
                            <a:srgbClr val="111111"/>
                          </a:solidFill>
                        </a:rPr>
                        <a:t>2 (1.3)</a:t>
                      </a:r>
                    </a:p>
                  </a:txBody>
                  <a:tcPr anchor="ctr">
                    <a:solidFill>
                      <a:srgbClr val="FAEEF7"/>
                    </a:solidFill>
                  </a:tcPr>
                </a:tc>
                <a:tc hMerge="1">
                  <a:txBody>
                    <a:bodyPr/>
                    <a:lstStyle/>
                    <a:p>
                      <a:endParaRPr/>
                    </a:p>
                  </a:txBody>
                  <a:tcPr anchor="ctr">
                    <a:solidFill>
                      <a:srgbClr val="FAEEF7"/>
                    </a:solidFill>
                  </a:tcPr>
                </a:tc>
                <a:tc hMerge="1">
                  <a:txBody>
                    <a:bodyPr/>
                    <a:lstStyle/>
                    <a:p>
                      <a:endParaRPr/>
                    </a:p>
                  </a:txBody>
                  <a:tcPr anchor="ctr">
                    <a:solidFill>
                      <a:srgbClr val="FAEEF7"/>
                    </a:solidFill>
                  </a:tcPr>
                </a:tc>
                <a:extLst>
                  <a:ext uri="{0D108BD9-81ED-4DB2-BD59-A6C34878D82A}">
                    <a16:rowId xmlns:a16="http://schemas.microsoft.com/office/drawing/2014/main" val="2292160752"/>
                  </a:ext>
                </a:extLst>
              </a:tr>
              <a:tr h="0">
                <a:tc>
                  <a:txBody>
                    <a:bodyPr/>
                    <a:lstStyle/>
                    <a:p>
                      <a:pPr algn="l"/>
                      <a:r>
                        <a:rPr sz="1013" b="1" dirty="0">
                          <a:solidFill>
                            <a:srgbClr val="FFFFFF"/>
                          </a:solidFill>
                        </a:rPr>
                        <a:t>Adverse events, n (%)†</a:t>
                      </a:r>
                    </a:p>
                  </a:txBody>
                  <a:tcPr anchor="ctr">
                    <a:solidFill>
                      <a:schemeClr val="tx2"/>
                    </a:solidFill>
                  </a:tcPr>
                </a:tc>
                <a:tc>
                  <a:txBody>
                    <a:bodyPr/>
                    <a:lstStyle/>
                    <a:p>
                      <a:pPr algn="ctr"/>
                      <a:r>
                        <a:rPr sz="1013" b="1" dirty="0">
                          <a:solidFill>
                            <a:schemeClr val="tx1"/>
                          </a:solidFill>
                        </a:rPr>
                        <a:t>Any Grade</a:t>
                      </a:r>
                    </a:p>
                  </a:txBody>
                  <a:tcPr anchor="ctr">
                    <a:solidFill>
                      <a:schemeClr val="accent3">
                        <a:lumMod val="40000"/>
                        <a:lumOff val="60000"/>
                      </a:schemeClr>
                    </a:solidFill>
                  </a:tcPr>
                </a:tc>
                <a:tc>
                  <a:txBody>
                    <a:bodyPr/>
                    <a:lstStyle/>
                    <a:p>
                      <a:pPr algn="ctr"/>
                      <a:r>
                        <a:rPr sz="1013" b="1" dirty="0">
                          <a:solidFill>
                            <a:schemeClr val="tx1"/>
                          </a:solidFill>
                        </a:rPr>
                        <a:t>Grade 3</a:t>
                      </a:r>
                    </a:p>
                  </a:txBody>
                  <a:tcPr anchor="ctr">
                    <a:solidFill>
                      <a:schemeClr val="accent3">
                        <a:lumMod val="40000"/>
                        <a:lumOff val="60000"/>
                      </a:schemeClr>
                    </a:solidFill>
                  </a:tcPr>
                </a:tc>
                <a:tc>
                  <a:txBody>
                    <a:bodyPr/>
                    <a:lstStyle/>
                    <a:p>
                      <a:pPr algn="ctr"/>
                      <a:r>
                        <a:rPr sz="1013" b="1" dirty="0">
                          <a:solidFill>
                            <a:schemeClr val="tx1"/>
                          </a:solidFill>
                        </a:rPr>
                        <a:t>Grade 4</a:t>
                      </a:r>
                    </a:p>
                  </a:txBody>
                  <a:tcPr anchor="ctr">
                    <a:solidFill>
                      <a:schemeClr val="accent3">
                        <a:lumMod val="40000"/>
                        <a:lumOff val="60000"/>
                      </a:schemeClr>
                    </a:solidFill>
                  </a:tcPr>
                </a:tc>
                <a:tc>
                  <a:txBody>
                    <a:bodyPr/>
                    <a:lstStyle/>
                    <a:p>
                      <a:pPr algn="ctr"/>
                      <a:r>
                        <a:rPr sz="1013" b="1" dirty="0">
                          <a:solidFill>
                            <a:srgbClr val="FFFFFF"/>
                          </a:solidFill>
                        </a:rPr>
                        <a:t>Any Grade</a:t>
                      </a:r>
                    </a:p>
                  </a:txBody>
                  <a:tcPr anchor="ctr">
                    <a:solidFill>
                      <a:schemeClr val="accent3"/>
                    </a:solidFill>
                  </a:tcPr>
                </a:tc>
                <a:tc>
                  <a:txBody>
                    <a:bodyPr/>
                    <a:lstStyle/>
                    <a:p>
                      <a:pPr algn="ctr"/>
                      <a:r>
                        <a:rPr sz="1013" b="1" dirty="0">
                          <a:solidFill>
                            <a:srgbClr val="FFFFFF"/>
                          </a:solidFill>
                        </a:rPr>
                        <a:t>Grade 3</a:t>
                      </a:r>
                    </a:p>
                  </a:txBody>
                  <a:tcPr anchor="ctr">
                    <a:solidFill>
                      <a:schemeClr val="accent3"/>
                    </a:solidFill>
                  </a:tcPr>
                </a:tc>
                <a:tc>
                  <a:txBody>
                    <a:bodyPr/>
                    <a:lstStyle/>
                    <a:p>
                      <a:pPr algn="ctr"/>
                      <a:r>
                        <a:rPr sz="1013" b="1" dirty="0">
                          <a:solidFill>
                            <a:srgbClr val="FFFFFF"/>
                          </a:solidFill>
                        </a:rPr>
                        <a:t>Grade 4</a:t>
                      </a:r>
                    </a:p>
                  </a:txBody>
                  <a:tcPr anchor="ctr">
                    <a:solidFill>
                      <a:schemeClr val="accent3"/>
                    </a:solidFill>
                  </a:tcPr>
                </a:tc>
                <a:tc>
                  <a:txBody>
                    <a:bodyPr/>
                    <a:lstStyle/>
                    <a:p>
                      <a:pPr algn="ctr"/>
                      <a:r>
                        <a:rPr sz="1013" b="1" dirty="0">
                          <a:solidFill>
                            <a:srgbClr val="FFFFFF"/>
                          </a:solidFill>
                        </a:rPr>
                        <a:t>Any Grade</a:t>
                      </a:r>
                    </a:p>
                  </a:txBody>
                  <a:tcPr anchor="ctr">
                    <a:solidFill>
                      <a:schemeClr val="accent3">
                        <a:lumMod val="60000"/>
                        <a:lumOff val="40000"/>
                      </a:schemeClr>
                    </a:solidFill>
                  </a:tcPr>
                </a:tc>
                <a:tc>
                  <a:txBody>
                    <a:bodyPr/>
                    <a:lstStyle/>
                    <a:p>
                      <a:pPr algn="ctr"/>
                      <a:r>
                        <a:rPr sz="1013" b="1" dirty="0">
                          <a:solidFill>
                            <a:srgbClr val="FFFFFF"/>
                          </a:solidFill>
                        </a:rPr>
                        <a:t>Grade 3</a:t>
                      </a:r>
                    </a:p>
                  </a:txBody>
                  <a:tcPr anchor="ctr">
                    <a:solidFill>
                      <a:schemeClr val="accent3">
                        <a:lumMod val="60000"/>
                        <a:lumOff val="40000"/>
                      </a:schemeClr>
                    </a:solidFill>
                  </a:tcPr>
                </a:tc>
                <a:tc>
                  <a:txBody>
                    <a:bodyPr/>
                    <a:lstStyle/>
                    <a:p>
                      <a:pPr algn="ctr"/>
                      <a:r>
                        <a:rPr sz="1013" b="1" dirty="0">
                          <a:solidFill>
                            <a:srgbClr val="FFFFFF"/>
                          </a:solidFill>
                        </a:rPr>
                        <a:t>Grade 4</a:t>
                      </a:r>
                    </a:p>
                  </a:txBody>
                  <a:tcPr anchor="ctr">
                    <a:solidFill>
                      <a:schemeClr val="accent3">
                        <a:lumMod val="60000"/>
                        <a:lumOff val="40000"/>
                      </a:schemeClr>
                    </a:solidFill>
                  </a:tcPr>
                </a:tc>
                <a:extLst>
                  <a:ext uri="{0D108BD9-81ED-4DB2-BD59-A6C34878D82A}">
                    <a16:rowId xmlns:a16="http://schemas.microsoft.com/office/drawing/2014/main" val="331853922"/>
                  </a:ext>
                </a:extLst>
              </a:tr>
              <a:tr h="0">
                <a:tc>
                  <a:txBody>
                    <a:bodyPr/>
                    <a:lstStyle/>
                    <a:p>
                      <a:pPr algn="l"/>
                      <a:r>
                        <a:rPr sz="938" b="0">
                          <a:solidFill>
                            <a:srgbClr val="111111"/>
                          </a:solidFill>
                        </a:rPr>
                        <a:t>Neutropenia‡</a:t>
                      </a:r>
                    </a:p>
                  </a:txBody>
                  <a:tcPr anchor="ctr">
                    <a:solidFill>
                      <a:srgbClr val="FFFFFF"/>
                    </a:solidFill>
                  </a:tcPr>
                </a:tc>
                <a:tc>
                  <a:txBody>
                    <a:bodyPr/>
                    <a:lstStyle/>
                    <a:p>
                      <a:pPr algn="ctr"/>
                      <a:r>
                        <a:rPr sz="938" b="0">
                          <a:solidFill>
                            <a:srgbClr val="111111"/>
                          </a:solidFill>
                        </a:rPr>
                        <a:t>97 (63.4)</a:t>
                      </a:r>
                    </a:p>
                  </a:txBody>
                  <a:tcPr anchor="ctr">
                    <a:solidFill>
                      <a:srgbClr val="F5EFF3"/>
                    </a:solidFill>
                  </a:tcPr>
                </a:tc>
                <a:tc>
                  <a:txBody>
                    <a:bodyPr/>
                    <a:lstStyle/>
                    <a:p>
                      <a:pPr algn="ctr"/>
                      <a:r>
                        <a:rPr sz="938" b="0">
                          <a:solidFill>
                            <a:srgbClr val="111111"/>
                          </a:solidFill>
                        </a:rPr>
                        <a:t>73 (47.7)</a:t>
                      </a:r>
                    </a:p>
                  </a:txBody>
                  <a:tcPr anchor="ctr">
                    <a:solidFill>
                      <a:srgbClr val="F5EFF3"/>
                    </a:solidFill>
                  </a:tcPr>
                </a:tc>
                <a:tc>
                  <a:txBody>
                    <a:bodyPr/>
                    <a:lstStyle/>
                    <a:p>
                      <a:pPr algn="ctr"/>
                      <a:r>
                        <a:rPr sz="938" b="0">
                          <a:solidFill>
                            <a:srgbClr val="111111"/>
                          </a:solidFill>
                        </a:rPr>
                        <a:t>17 (11.1)</a:t>
                      </a:r>
                    </a:p>
                  </a:txBody>
                  <a:tcPr anchor="ctr">
                    <a:solidFill>
                      <a:srgbClr val="F5EFF3"/>
                    </a:solidFill>
                  </a:tcPr>
                </a:tc>
                <a:tc>
                  <a:txBody>
                    <a:bodyPr/>
                    <a:lstStyle/>
                    <a:p>
                      <a:pPr algn="ctr"/>
                      <a:r>
                        <a:rPr sz="938" b="0">
                          <a:solidFill>
                            <a:srgbClr val="111111"/>
                          </a:solidFill>
                        </a:rPr>
                        <a:t>1 (1.9)</a:t>
                      </a:r>
                    </a:p>
                  </a:txBody>
                  <a:tcPr anchor="ctr">
                    <a:solidFill>
                      <a:srgbClr val="F5EAF0"/>
                    </a:solidFill>
                  </a:tcPr>
                </a:tc>
                <a:tc>
                  <a:txBody>
                    <a:bodyPr/>
                    <a:lstStyle/>
                    <a:p>
                      <a:pPr algn="ctr"/>
                      <a:r>
                        <a:rPr sz="938" b="0" dirty="0">
                          <a:solidFill>
                            <a:srgbClr val="111111"/>
                          </a:solidFill>
                        </a:rPr>
                        <a:t>0</a:t>
                      </a:r>
                    </a:p>
                  </a:txBody>
                  <a:tcPr anchor="ctr">
                    <a:solidFill>
                      <a:srgbClr val="F5EAF0"/>
                    </a:solidFill>
                  </a:tcPr>
                </a:tc>
                <a:tc>
                  <a:txBody>
                    <a:bodyPr/>
                    <a:lstStyle/>
                    <a:p>
                      <a:pPr algn="ctr"/>
                      <a:r>
                        <a:rPr sz="938" b="0">
                          <a:solidFill>
                            <a:srgbClr val="111111"/>
                          </a:solidFill>
                        </a:rPr>
                        <a:t>0</a:t>
                      </a:r>
                    </a:p>
                  </a:txBody>
                  <a:tcPr anchor="ctr">
                    <a:solidFill>
                      <a:srgbClr val="F5EAF0"/>
                    </a:solidFill>
                  </a:tcPr>
                </a:tc>
                <a:tc>
                  <a:txBody>
                    <a:bodyPr/>
                    <a:lstStyle/>
                    <a:p>
                      <a:pPr algn="ctr"/>
                      <a:r>
                        <a:rPr sz="938" b="0">
                          <a:solidFill>
                            <a:srgbClr val="111111"/>
                          </a:solidFill>
                        </a:rPr>
                        <a:t>2 (1.3)</a:t>
                      </a:r>
                    </a:p>
                  </a:txBody>
                  <a:tcPr anchor="ctr">
                    <a:solidFill>
                      <a:srgbClr val="FAEEF7"/>
                    </a:solidFill>
                  </a:tcPr>
                </a:tc>
                <a:tc>
                  <a:txBody>
                    <a:bodyPr/>
                    <a:lstStyle/>
                    <a:p>
                      <a:pPr algn="ctr"/>
                      <a:r>
                        <a:rPr sz="938" b="0">
                          <a:solidFill>
                            <a:srgbClr val="111111"/>
                          </a:solidFill>
                        </a:rPr>
                        <a:t>0</a:t>
                      </a:r>
                    </a:p>
                  </a:txBody>
                  <a:tcPr anchor="ctr">
                    <a:solidFill>
                      <a:srgbClr val="FAEEF7"/>
                    </a:solidFill>
                  </a:tcPr>
                </a:tc>
                <a:tc>
                  <a:txBody>
                    <a:bodyPr/>
                    <a:lstStyle/>
                    <a:p>
                      <a:pPr algn="ctr"/>
                      <a:r>
                        <a:rPr sz="938" b="0">
                          <a:solidFill>
                            <a:srgbClr val="111111"/>
                          </a:solidFill>
                        </a:rPr>
                        <a:t>1 (0.7)</a:t>
                      </a:r>
                    </a:p>
                  </a:txBody>
                  <a:tcPr anchor="ctr">
                    <a:solidFill>
                      <a:srgbClr val="FAEEF7"/>
                    </a:solidFill>
                  </a:tcPr>
                </a:tc>
                <a:extLst>
                  <a:ext uri="{0D108BD9-81ED-4DB2-BD59-A6C34878D82A}">
                    <a16:rowId xmlns:a16="http://schemas.microsoft.com/office/drawing/2014/main" val="347833229"/>
                  </a:ext>
                </a:extLst>
              </a:tr>
              <a:tr h="0">
                <a:tc>
                  <a:txBody>
                    <a:bodyPr/>
                    <a:lstStyle/>
                    <a:p>
                      <a:pPr algn="l"/>
                      <a:r>
                        <a:rPr sz="938" b="0">
                          <a:solidFill>
                            <a:srgbClr val="111111"/>
                          </a:solidFill>
                        </a:rPr>
                        <a:t>Stomatitis‡</a:t>
                      </a:r>
                    </a:p>
                  </a:txBody>
                  <a:tcPr anchor="ctr">
                    <a:solidFill>
                      <a:srgbClr val="FFFFFF"/>
                    </a:solidFill>
                  </a:tcPr>
                </a:tc>
                <a:tc>
                  <a:txBody>
                    <a:bodyPr/>
                    <a:lstStyle/>
                    <a:p>
                      <a:pPr algn="ctr"/>
                      <a:r>
                        <a:rPr sz="938" b="0">
                          <a:solidFill>
                            <a:srgbClr val="111111"/>
                          </a:solidFill>
                        </a:rPr>
                        <a:t>94 (61.4)</a:t>
                      </a:r>
                    </a:p>
                  </a:txBody>
                  <a:tcPr anchor="ctr">
                    <a:solidFill>
                      <a:srgbClr val="F5EFF3"/>
                    </a:solidFill>
                  </a:tcPr>
                </a:tc>
                <a:tc>
                  <a:txBody>
                    <a:bodyPr/>
                    <a:lstStyle/>
                    <a:p>
                      <a:pPr algn="ctr"/>
                      <a:r>
                        <a:rPr sz="938" b="0">
                          <a:solidFill>
                            <a:srgbClr val="111111"/>
                          </a:solidFill>
                        </a:rPr>
                        <a:t>25 (16.3)</a:t>
                      </a:r>
                    </a:p>
                  </a:txBody>
                  <a:tcPr anchor="ctr">
                    <a:solidFill>
                      <a:srgbClr val="F5EFF3"/>
                    </a:solidFill>
                  </a:tcPr>
                </a:tc>
                <a:tc>
                  <a:txBody>
                    <a:bodyPr/>
                    <a:lstStyle/>
                    <a:p>
                      <a:pPr algn="ctr"/>
                      <a:r>
                        <a:rPr sz="938" b="0">
                          <a:solidFill>
                            <a:srgbClr val="111111"/>
                          </a:solidFill>
                        </a:rPr>
                        <a:t>0</a:t>
                      </a:r>
                    </a:p>
                  </a:txBody>
                  <a:tcPr anchor="ctr">
                    <a:solidFill>
                      <a:srgbClr val="F5EFF3"/>
                    </a:solidFill>
                  </a:tcPr>
                </a:tc>
                <a:tc>
                  <a:txBody>
                    <a:bodyPr/>
                    <a:lstStyle/>
                    <a:p>
                      <a:pPr algn="ctr"/>
                      <a:r>
                        <a:rPr sz="938" b="0">
                          <a:solidFill>
                            <a:srgbClr val="111111"/>
                          </a:solidFill>
                        </a:rPr>
                        <a:t>32 (61.5)</a:t>
                      </a:r>
                    </a:p>
                  </a:txBody>
                  <a:tcPr anchor="ctr">
                    <a:solidFill>
                      <a:srgbClr val="F5EAF0"/>
                    </a:solidFill>
                  </a:tcPr>
                </a:tc>
                <a:tc>
                  <a:txBody>
                    <a:bodyPr/>
                    <a:lstStyle/>
                    <a:p>
                      <a:pPr algn="ctr"/>
                      <a:r>
                        <a:rPr sz="938" b="0" dirty="0">
                          <a:solidFill>
                            <a:srgbClr val="111111"/>
                          </a:solidFill>
                        </a:rPr>
                        <a:t>3 (5.8)</a:t>
                      </a:r>
                    </a:p>
                  </a:txBody>
                  <a:tcPr anchor="ctr">
                    <a:solidFill>
                      <a:srgbClr val="F5EAF0"/>
                    </a:solidFill>
                  </a:tcPr>
                </a:tc>
                <a:tc>
                  <a:txBody>
                    <a:bodyPr/>
                    <a:lstStyle/>
                    <a:p>
                      <a:pPr algn="ctr"/>
                      <a:r>
                        <a:rPr sz="938" b="0" dirty="0">
                          <a:solidFill>
                            <a:srgbClr val="111111"/>
                          </a:solidFill>
                        </a:rPr>
                        <a:t>0</a:t>
                      </a:r>
                    </a:p>
                  </a:txBody>
                  <a:tcPr anchor="ctr">
                    <a:solidFill>
                      <a:srgbClr val="F5EAF0"/>
                    </a:solidFill>
                  </a:tcPr>
                </a:tc>
                <a:tc>
                  <a:txBody>
                    <a:bodyPr/>
                    <a:lstStyle/>
                    <a:p>
                      <a:pPr algn="ctr"/>
                      <a:r>
                        <a:rPr sz="938" b="0">
                          <a:solidFill>
                            <a:srgbClr val="111111"/>
                          </a:solidFill>
                        </a:rPr>
                        <a:t>52 (34.2)</a:t>
                      </a:r>
                    </a:p>
                  </a:txBody>
                  <a:tcPr anchor="ctr">
                    <a:solidFill>
                      <a:srgbClr val="FAEEF7"/>
                    </a:solidFill>
                  </a:tcPr>
                </a:tc>
                <a:tc>
                  <a:txBody>
                    <a:bodyPr/>
                    <a:lstStyle/>
                    <a:p>
                      <a:pPr algn="ctr"/>
                      <a:r>
                        <a:rPr sz="938" b="0">
                          <a:solidFill>
                            <a:srgbClr val="111111"/>
                          </a:solidFill>
                        </a:rPr>
                        <a:t>8 (5.3)</a:t>
                      </a:r>
                    </a:p>
                  </a:txBody>
                  <a:tcPr anchor="ctr">
                    <a:solidFill>
                      <a:srgbClr val="FAEEF7"/>
                    </a:solidFill>
                  </a:tcPr>
                </a:tc>
                <a:tc>
                  <a:txBody>
                    <a:bodyPr/>
                    <a:lstStyle/>
                    <a:p>
                      <a:pPr algn="ctr"/>
                      <a:r>
                        <a:rPr sz="938" b="0">
                          <a:solidFill>
                            <a:srgbClr val="111111"/>
                          </a:solidFill>
                        </a:rPr>
                        <a:t>0</a:t>
                      </a:r>
                    </a:p>
                  </a:txBody>
                  <a:tcPr anchor="ctr">
                    <a:solidFill>
                      <a:srgbClr val="FAEEF7"/>
                    </a:solidFill>
                  </a:tcPr>
                </a:tc>
                <a:extLst>
                  <a:ext uri="{0D108BD9-81ED-4DB2-BD59-A6C34878D82A}">
                    <a16:rowId xmlns:a16="http://schemas.microsoft.com/office/drawing/2014/main" val="3718559717"/>
                  </a:ext>
                </a:extLst>
              </a:tr>
              <a:tr h="0">
                <a:tc>
                  <a:txBody>
                    <a:bodyPr/>
                    <a:lstStyle/>
                    <a:p>
                      <a:pPr algn="l"/>
                      <a:r>
                        <a:rPr sz="938" b="0">
                          <a:solidFill>
                            <a:srgbClr val="111111"/>
                          </a:solidFill>
                        </a:rPr>
                        <a:t>Nausea</a:t>
                      </a:r>
                    </a:p>
                  </a:txBody>
                  <a:tcPr anchor="ctr">
                    <a:solidFill>
                      <a:srgbClr val="FFFFFF"/>
                    </a:solidFill>
                  </a:tcPr>
                </a:tc>
                <a:tc>
                  <a:txBody>
                    <a:bodyPr/>
                    <a:lstStyle/>
                    <a:p>
                      <a:pPr algn="ctr"/>
                      <a:r>
                        <a:rPr sz="938" b="0">
                          <a:solidFill>
                            <a:srgbClr val="111111"/>
                          </a:solidFill>
                        </a:rPr>
                        <a:t>70 (45.8)</a:t>
                      </a:r>
                    </a:p>
                  </a:txBody>
                  <a:tcPr anchor="ctr">
                    <a:solidFill>
                      <a:srgbClr val="F5EFF3"/>
                    </a:solidFill>
                  </a:tcPr>
                </a:tc>
                <a:tc>
                  <a:txBody>
                    <a:bodyPr/>
                    <a:lstStyle/>
                    <a:p>
                      <a:pPr algn="ctr"/>
                      <a:r>
                        <a:rPr sz="938" b="0">
                          <a:solidFill>
                            <a:srgbClr val="111111"/>
                          </a:solidFill>
                        </a:rPr>
                        <a:t>5 (3.3)</a:t>
                      </a:r>
                    </a:p>
                  </a:txBody>
                  <a:tcPr anchor="ctr">
                    <a:solidFill>
                      <a:srgbClr val="F5EFF3"/>
                    </a:solidFill>
                  </a:tcPr>
                </a:tc>
                <a:tc>
                  <a:txBody>
                    <a:bodyPr/>
                    <a:lstStyle/>
                    <a:p>
                      <a:pPr algn="ctr"/>
                      <a:r>
                        <a:rPr sz="938" b="0">
                          <a:solidFill>
                            <a:srgbClr val="111111"/>
                          </a:solidFill>
                        </a:rPr>
                        <a:t>0</a:t>
                      </a:r>
                    </a:p>
                  </a:txBody>
                  <a:tcPr anchor="ctr">
                    <a:solidFill>
                      <a:srgbClr val="F5EFF3"/>
                    </a:solidFill>
                  </a:tcPr>
                </a:tc>
                <a:tc>
                  <a:txBody>
                    <a:bodyPr/>
                    <a:lstStyle/>
                    <a:p>
                      <a:pPr algn="ctr"/>
                      <a:r>
                        <a:rPr sz="938" b="0">
                          <a:solidFill>
                            <a:srgbClr val="111111"/>
                          </a:solidFill>
                        </a:rPr>
                        <a:t>21 (40.4)</a:t>
                      </a:r>
                    </a:p>
                  </a:txBody>
                  <a:tcPr anchor="ctr">
                    <a:solidFill>
                      <a:srgbClr val="F5EAF0"/>
                    </a:solidFill>
                  </a:tcPr>
                </a:tc>
                <a:tc>
                  <a:txBody>
                    <a:bodyPr/>
                    <a:lstStyle/>
                    <a:p>
                      <a:pPr algn="ctr"/>
                      <a:r>
                        <a:rPr sz="938" b="0" dirty="0">
                          <a:solidFill>
                            <a:srgbClr val="111111"/>
                          </a:solidFill>
                        </a:rPr>
                        <a:t>1 (1.9)</a:t>
                      </a:r>
                    </a:p>
                  </a:txBody>
                  <a:tcPr anchor="ctr">
                    <a:solidFill>
                      <a:srgbClr val="F5EAF0"/>
                    </a:solidFill>
                  </a:tcPr>
                </a:tc>
                <a:tc>
                  <a:txBody>
                    <a:bodyPr/>
                    <a:lstStyle/>
                    <a:p>
                      <a:pPr algn="ctr"/>
                      <a:r>
                        <a:rPr sz="938" b="0" dirty="0">
                          <a:solidFill>
                            <a:srgbClr val="111111"/>
                          </a:solidFill>
                        </a:rPr>
                        <a:t>0</a:t>
                      </a:r>
                    </a:p>
                  </a:txBody>
                  <a:tcPr anchor="ctr">
                    <a:solidFill>
                      <a:srgbClr val="F5EAF0"/>
                    </a:solidFill>
                  </a:tcPr>
                </a:tc>
                <a:tc>
                  <a:txBody>
                    <a:bodyPr/>
                    <a:lstStyle/>
                    <a:p>
                      <a:pPr algn="ctr"/>
                      <a:r>
                        <a:rPr sz="938" b="0" dirty="0">
                          <a:solidFill>
                            <a:srgbClr val="111111"/>
                          </a:solidFill>
                        </a:rPr>
                        <a:t>50 (32.9)</a:t>
                      </a:r>
                    </a:p>
                  </a:txBody>
                  <a:tcPr anchor="ctr">
                    <a:solidFill>
                      <a:srgbClr val="FAEEF7"/>
                    </a:solidFill>
                  </a:tcPr>
                </a:tc>
                <a:tc>
                  <a:txBody>
                    <a:bodyPr/>
                    <a:lstStyle/>
                    <a:p>
                      <a:pPr algn="ctr"/>
                      <a:r>
                        <a:rPr sz="938" b="0">
                          <a:solidFill>
                            <a:srgbClr val="111111"/>
                          </a:solidFill>
                        </a:rPr>
                        <a:t>2 (1.3)</a:t>
                      </a:r>
                    </a:p>
                  </a:txBody>
                  <a:tcPr anchor="ctr">
                    <a:solidFill>
                      <a:srgbClr val="FAEEF7"/>
                    </a:solidFill>
                  </a:tcPr>
                </a:tc>
                <a:tc>
                  <a:txBody>
                    <a:bodyPr/>
                    <a:lstStyle/>
                    <a:p>
                      <a:pPr algn="ctr"/>
                      <a:r>
                        <a:rPr sz="938" b="0">
                          <a:solidFill>
                            <a:srgbClr val="111111"/>
                          </a:solidFill>
                        </a:rPr>
                        <a:t>0</a:t>
                      </a:r>
                    </a:p>
                  </a:txBody>
                  <a:tcPr anchor="ctr">
                    <a:solidFill>
                      <a:srgbClr val="FAEEF7"/>
                    </a:solidFill>
                  </a:tcPr>
                </a:tc>
                <a:extLst>
                  <a:ext uri="{0D108BD9-81ED-4DB2-BD59-A6C34878D82A}">
                    <a16:rowId xmlns:a16="http://schemas.microsoft.com/office/drawing/2014/main" val="394377953"/>
                  </a:ext>
                </a:extLst>
              </a:tr>
              <a:tr h="0">
                <a:tc>
                  <a:txBody>
                    <a:bodyPr/>
                    <a:lstStyle/>
                    <a:p>
                      <a:pPr algn="l"/>
                      <a:r>
                        <a:rPr sz="938" b="0">
                          <a:solidFill>
                            <a:srgbClr val="111111"/>
                          </a:solidFill>
                        </a:rPr>
                        <a:t>Rash‡</a:t>
                      </a:r>
                    </a:p>
                  </a:txBody>
                  <a:tcPr anchor="ctr">
                    <a:solidFill>
                      <a:srgbClr val="FFFFFF"/>
                    </a:solidFill>
                  </a:tcPr>
                </a:tc>
                <a:tc>
                  <a:txBody>
                    <a:bodyPr/>
                    <a:lstStyle/>
                    <a:p>
                      <a:pPr algn="ctr"/>
                      <a:r>
                        <a:rPr sz="938" b="0">
                          <a:solidFill>
                            <a:srgbClr val="111111"/>
                          </a:solidFill>
                        </a:rPr>
                        <a:t>40 (26.1)</a:t>
                      </a:r>
                    </a:p>
                  </a:txBody>
                  <a:tcPr anchor="ctr">
                    <a:solidFill>
                      <a:srgbClr val="F5EFF3"/>
                    </a:solidFill>
                  </a:tcPr>
                </a:tc>
                <a:tc>
                  <a:txBody>
                    <a:bodyPr/>
                    <a:lstStyle/>
                    <a:p>
                      <a:pPr algn="ctr"/>
                      <a:r>
                        <a:rPr sz="938" b="0">
                          <a:solidFill>
                            <a:srgbClr val="111111"/>
                          </a:solidFill>
                        </a:rPr>
                        <a:t>20 (6.5)</a:t>
                      </a:r>
                    </a:p>
                  </a:txBody>
                  <a:tcPr anchor="ctr">
                    <a:solidFill>
                      <a:srgbClr val="F5EFF3"/>
                    </a:solidFill>
                  </a:tcPr>
                </a:tc>
                <a:tc>
                  <a:txBody>
                    <a:bodyPr/>
                    <a:lstStyle/>
                    <a:p>
                      <a:pPr algn="ctr"/>
                      <a:r>
                        <a:rPr sz="938" b="0">
                          <a:solidFill>
                            <a:srgbClr val="111111"/>
                          </a:solidFill>
                        </a:rPr>
                        <a:t>0</a:t>
                      </a:r>
                    </a:p>
                  </a:txBody>
                  <a:tcPr anchor="ctr">
                    <a:solidFill>
                      <a:srgbClr val="F5EFF3"/>
                    </a:solidFill>
                  </a:tcPr>
                </a:tc>
                <a:tc>
                  <a:txBody>
                    <a:bodyPr/>
                    <a:lstStyle/>
                    <a:p>
                      <a:pPr algn="ctr"/>
                      <a:r>
                        <a:rPr sz="938" b="0">
                          <a:solidFill>
                            <a:srgbClr val="111111"/>
                          </a:solidFill>
                        </a:rPr>
                        <a:t>17 (32.7)</a:t>
                      </a:r>
                    </a:p>
                  </a:txBody>
                  <a:tcPr anchor="ctr">
                    <a:solidFill>
                      <a:srgbClr val="F5EAF0"/>
                    </a:solidFill>
                  </a:tcPr>
                </a:tc>
                <a:tc>
                  <a:txBody>
                    <a:bodyPr/>
                    <a:lstStyle/>
                    <a:p>
                      <a:pPr algn="ctr"/>
                      <a:r>
                        <a:rPr sz="938" b="0">
                          <a:solidFill>
                            <a:srgbClr val="111111"/>
                          </a:solidFill>
                        </a:rPr>
                        <a:t>3 (5.8)</a:t>
                      </a:r>
                    </a:p>
                  </a:txBody>
                  <a:tcPr anchor="ctr">
                    <a:solidFill>
                      <a:srgbClr val="F5EAF0"/>
                    </a:solidFill>
                  </a:tcPr>
                </a:tc>
                <a:tc>
                  <a:txBody>
                    <a:bodyPr/>
                    <a:lstStyle/>
                    <a:p>
                      <a:pPr algn="ctr"/>
                      <a:r>
                        <a:rPr sz="938" b="0">
                          <a:solidFill>
                            <a:srgbClr val="111111"/>
                          </a:solidFill>
                        </a:rPr>
                        <a:t>0</a:t>
                      </a:r>
                    </a:p>
                  </a:txBody>
                  <a:tcPr anchor="ctr">
                    <a:solidFill>
                      <a:srgbClr val="F5EAF0"/>
                    </a:solidFill>
                  </a:tcPr>
                </a:tc>
                <a:tc>
                  <a:txBody>
                    <a:bodyPr/>
                    <a:lstStyle/>
                    <a:p>
                      <a:pPr algn="ctr"/>
                      <a:r>
                        <a:rPr sz="938" b="0" dirty="0">
                          <a:solidFill>
                            <a:srgbClr val="111111"/>
                          </a:solidFill>
                        </a:rPr>
                        <a:t>56 (36.8)</a:t>
                      </a:r>
                    </a:p>
                  </a:txBody>
                  <a:tcPr anchor="ctr">
                    <a:solidFill>
                      <a:srgbClr val="FAEEF7"/>
                    </a:solidFill>
                  </a:tcPr>
                </a:tc>
                <a:tc>
                  <a:txBody>
                    <a:bodyPr/>
                    <a:lstStyle/>
                    <a:p>
                      <a:pPr algn="ctr"/>
                      <a:r>
                        <a:rPr sz="938" b="0">
                          <a:solidFill>
                            <a:srgbClr val="111111"/>
                          </a:solidFill>
                        </a:rPr>
                        <a:t>23 (15.1)</a:t>
                      </a:r>
                    </a:p>
                  </a:txBody>
                  <a:tcPr anchor="ctr">
                    <a:solidFill>
                      <a:srgbClr val="FAEEF7"/>
                    </a:solidFill>
                  </a:tcPr>
                </a:tc>
                <a:tc>
                  <a:txBody>
                    <a:bodyPr/>
                    <a:lstStyle/>
                    <a:p>
                      <a:pPr algn="ctr"/>
                      <a:r>
                        <a:rPr sz="938" b="0">
                          <a:solidFill>
                            <a:srgbClr val="111111"/>
                          </a:solidFill>
                        </a:rPr>
                        <a:t>0</a:t>
                      </a:r>
                    </a:p>
                  </a:txBody>
                  <a:tcPr anchor="ctr">
                    <a:solidFill>
                      <a:srgbClr val="FAEEF7"/>
                    </a:solidFill>
                  </a:tcPr>
                </a:tc>
                <a:extLst>
                  <a:ext uri="{0D108BD9-81ED-4DB2-BD59-A6C34878D82A}">
                    <a16:rowId xmlns:a16="http://schemas.microsoft.com/office/drawing/2014/main" val="934770700"/>
                  </a:ext>
                </a:extLst>
              </a:tr>
              <a:tr h="0">
                <a:tc>
                  <a:txBody>
                    <a:bodyPr/>
                    <a:lstStyle/>
                    <a:p>
                      <a:pPr algn="l"/>
                      <a:r>
                        <a:rPr sz="938" b="0">
                          <a:solidFill>
                            <a:srgbClr val="111111"/>
                          </a:solidFill>
                        </a:rPr>
                        <a:t>Vomiting</a:t>
                      </a:r>
                    </a:p>
                  </a:txBody>
                  <a:tcPr anchor="ctr">
                    <a:solidFill>
                      <a:srgbClr val="FFFFFF"/>
                    </a:solidFill>
                  </a:tcPr>
                </a:tc>
                <a:tc>
                  <a:txBody>
                    <a:bodyPr/>
                    <a:lstStyle/>
                    <a:p>
                      <a:pPr algn="ctr"/>
                      <a:r>
                        <a:rPr sz="938" b="0">
                          <a:solidFill>
                            <a:srgbClr val="111111"/>
                          </a:solidFill>
                        </a:rPr>
                        <a:t>39 (25.5)</a:t>
                      </a:r>
                    </a:p>
                  </a:txBody>
                  <a:tcPr anchor="ctr">
                    <a:solidFill>
                      <a:srgbClr val="F5EFF3"/>
                    </a:solidFill>
                  </a:tcPr>
                </a:tc>
                <a:tc>
                  <a:txBody>
                    <a:bodyPr/>
                    <a:lstStyle/>
                    <a:p>
                      <a:pPr algn="ctr"/>
                      <a:r>
                        <a:rPr sz="938" b="0">
                          <a:solidFill>
                            <a:srgbClr val="111111"/>
                          </a:solidFill>
                        </a:rPr>
                        <a:t>0</a:t>
                      </a:r>
                    </a:p>
                  </a:txBody>
                  <a:tcPr anchor="ctr">
                    <a:solidFill>
                      <a:srgbClr val="F5EFF3"/>
                    </a:solidFill>
                  </a:tcPr>
                </a:tc>
                <a:tc>
                  <a:txBody>
                    <a:bodyPr/>
                    <a:lstStyle/>
                    <a:p>
                      <a:pPr algn="ctr"/>
                      <a:r>
                        <a:rPr sz="938" b="0">
                          <a:solidFill>
                            <a:srgbClr val="111111"/>
                          </a:solidFill>
                        </a:rPr>
                        <a:t>0</a:t>
                      </a:r>
                    </a:p>
                  </a:txBody>
                  <a:tcPr anchor="ctr">
                    <a:solidFill>
                      <a:srgbClr val="F5EFF3"/>
                    </a:solidFill>
                  </a:tcPr>
                </a:tc>
                <a:tc>
                  <a:txBody>
                    <a:bodyPr/>
                    <a:lstStyle/>
                    <a:p>
                      <a:pPr algn="ctr"/>
                      <a:r>
                        <a:rPr sz="938" b="0">
                          <a:solidFill>
                            <a:srgbClr val="111111"/>
                          </a:solidFill>
                        </a:rPr>
                        <a:t>10 (19.2)</a:t>
                      </a:r>
                    </a:p>
                  </a:txBody>
                  <a:tcPr anchor="ctr">
                    <a:solidFill>
                      <a:srgbClr val="F5EAF0"/>
                    </a:solidFill>
                  </a:tcPr>
                </a:tc>
                <a:tc>
                  <a:txBody>
                    <a:bodyPr/>
                    <a:lstStyle/>
                    <a:p>
                      <a:pPr algn="ctr"/>
                      <a:r>
                        <a:rPr sz="938" b="0" dirty="0">
                          <a:solidFill>
                            <a:srgbClr val="111111"/>
                          </a:solidFill>
                        </a:rPr>
                        <a:t>0</a:t>
                      </a:r>
                    </a:p>
                  </a:txBody>
                  <a:tcPr anchor="ctr">
                    <a:solidFill>
                      <a:srgbClr val="F5EAF0"/>
                    </a:solidFill>
                  </a:tcPr>
                </a:tc>
                <a:tc>
                  <a:txBody>
                    <a:bodyPr/>
                    <a:lstStyle/>
                    <a:p>
                      <a:pPr algn="ctr"/>
                      <a:r>
                        <a:rPr sz="938" b="0" dirty="0">
                          <a:solidFill>
                            <a:srgbClr val="111111"/>
                          </a:solidFill>
                        </a:rPr>
                        <a:t>0</a:t>
                      </a:r>
                    </a:p>
                  </a:txBody>
                  <a:tcPr anchor="ctr">
                    <a:solidFill>
                      <a:srgbClr val="F5EAF0"/>
                    </a:solidFill>
                  </a:tcPr>
                </a:tc>
                <a:tc>
                  <a:txBody>
                    <a:bodyPr/>
                    <a:lstStyle/>
                    <a:p>
                      <a:pPr algn="ctr"/>
                      <a:r>
                        <a:rPr sz="938" b="0">
                          <a:solidFill>
                            <a:srgbClr val="111111"/>
                          </a:solidFill>
                        </a:rPr>
                        <a:t>23 (15.1)</a:t>
                      </a:r>
                    </a:p>
                  </a:txBody>
                  <a:tcPr anchor="ctr">
                    <a:solidFill>
                      <a:srgbClr val="FAEEF7"/>
                    </a:solidFill>
                  </a:tcPr>
                </a:tc>
                <a:tc>
                  <a:txBody>
                    <a:bodyPr/>
                    <a:lstStyle/>
                    <a:p>
                      <a:pPr algn="ctr"/>
                      <a:r>
                        <a:rPr sz="938" b="0" dirty="0">
                          <a:solidFill>
                            <a:srgbClr val="111111"/>
                          </a:solidFill>
                        </a:rPr>
                        <a:t>1 (0.7)</a:t>
                      </a:r>
                    </a:p>
                  </a:txBody>
                  <a:tcPr anchor="ctr">
                    <a:solidFill>
                      <a:srgbClr val="FAEEF7"/>
                    </a:solidFill>
                  </a:tcPr>
                </a:tc>
                <a:tc>
                  <a:txBody>
                    <a:bodyPr/>
                    <a:lstStyle/>
                    <a:p>
                      <a:pPr algn="ctr"/>
                      <a:r>
                        <a:rPr sz="938" b="0">
                          <a:solidFill>
                            <a:srgbClr val="111111"/>
                          </a:solidFill>
                        </a:rPr>
                        <a:t>0</a:t>
                      </a:r>
                    </a:p>
                  </a:txBody>
                  <a:tcPr anchor="ctr">
                    <a:solidFill>
                      <a:srgbClr val="FAEEF7"/>
                    </a:solidFill>
                  </a:tcPr>
                </a:tc>
                <a:extLst>
                  <a:ext uri="{0D108BD9-81ED-4DB2-BD59-A6C34878D82A}">
                    <a16:rowId xmlns:a16="http://schemas.microsoft.com/office/drawing/2014/main" val="1883786287"/>
                  </a:ext>
                </a:extLst>
              </a:tr>
              <a:tr h="0">
                <a:tc>
                  <a:txBody>
                    <a:bodyPr/>
                    <a:lstStyle/>
                    <a:p>
                      <a:pPr algn="l"/>
                      <a:r>
                        <a:rPr sz="938" b="0">
                          <a:solidFill>
                            <a:srgbClr val="111111"/>
                          </a:solidFill>
                        </a:rPr>
                        <a:t>Fatigue</a:t>
                      </a:r>
                    </a:p>
                  </a:txBody>
                  <a:tcPr anchor="ctr">
                    <a:solidFill>
                      <a:srgbClr val="FFFFFF"/>
                    </a:solidFill>
                  </a:tcPr>
                </a:tc>
                <a:tc>
                  <a:txBody>
                    <a:bodyPr/>
                    <a:lstStyle/>
                    <a:p>
                      <a:pPr algn="ctr"/>
                      <a:r>
                        <a:rPr sz="938" b="0">
                          <a:solidFill>
                            <a:srgbClr val="111111"/>
                          </a:solidFill>
                        </a:rPr>
                        <a:t>33 (21.6)</a:t>
                      </a:r>
                    </a:p>
                  </a:txBody>
                  <a:tcPr anchor="ctr">
                    <a:solidFill>
                      <a:srgbClr val="F5EFF3"/>
                    </a:solidFill>
                  </a:tcPr>
                </a:tc>
                <a:tc>
                  <a:txBody>
                    <a:bodyPr/>
                    <a:lstStyle/>
                    <a:p>
                      <a:pPr algn="ctr"/>
                      <a:r>
                        <a:rPr sz="938" b="0">
                          <a:solidFill>
                            <a:srgbClr val="111111"/>
                          </a:solidFill>
                        </a:rPr>
                        <a:t>5 (3.3)</a:t>
                      </a:r>
                    </a:p>
                  </a:txBody>
                  <a:tcPr anchor="ctr">
                    <a:solidFill>
                      <a:srgbClr val="F5EFF3"/>
                    </a:solidFill>
                  </a:tcPr>
                </a:tc>
                <a:tc>
                  <a:txBody>
                    <a:bodyPr/>
                    <a:lstStyle/>
                    <a:p>
                      <a:pPr algn="ctr"/>
                      <a:r>
                        <a:rPr sz="938" b="0">
                          <a:solidFill>
                            <a:srgbClr val="111111"/>
                          </a:solidFill>
                        </a:rPr>
                        <a:t>0</a:t>
                      </a:r>
                    </a:p>
                  </a:txBody>
                  <a:tcPr anchor="ctr">
                    <a:solidFill>
                      <a:srgbClr val="F5EFF3"/>
                    </a:solidFill>
                  </a:tcPr>
                </a:tc>
                <a:tc>
                  <a:txBody>
                    <a:bodyPr/>
                    <a:lstStyle/>
                    <a:p>
                      <a:pPr algn="ctr"/>
                      <a:r>
                        <a:rPr sz="938" b="0">
                          <a:solidFill>
                            <a:srgbClr val="111111"/>
                          </a:solidFill>
                        </a:rPr>
                        <a:t>11 (21.2)</a:t>
                      </a:r>
                    </a:p>
                  </a:txBody>
                  <a:tcPr anchor="ctr">
                    <a:solidFill>
                      <a:srgbClr val="F5EAF0"/>
                    </a:solidFill>
                  </a:tcPr>
                </a:tc>
                <a:tc>
                  <a:txBody>
                    <a:bodyPr/>
                    <a:lstStyle/>
                    <a:p>
                      <a:pPr algn="ctr"/>
                      <a:r>
                        <a:rPr sz="938" b="0">
                          <a:solidFill>
                            <a:srgbClr val="111111"/>
                          </a:solidFill>
                        </a:rPr>
                        <a:t>1 (1.9)</a:t>
                      </a:r>
                    </a:p>
                  </a:txBody>
                  <a:tcPr anchor="ctr">
                    <a:solidFill>
                      <a:srgbClr val="F5EAF0"/>
                    </a:solidFill>
                  </a:tcPr>
                </a:tc>
                <a:tc>
                  <a:txBody>
                    <a:bodyPr/>
                    <a:lstStyle/>
                    <a:p>
                      <a:pPr algn="ctr"/>
                      <a:r>
                        <a:rPr sz="938" b="0" dirty="0">
                          <a:solidFill>
                            <a:srgbClr val="111111"/>
                          </a:solidFill>
                        </a:rPr>
                        <a:t>0</a:t>
                      </a:r>
                    </a:p>
                  </a:txBody>
                  <a:tcPr anchor="ctr">
                    <a:solidFill>
                      <a:srgbClr val="F5EAF0"/>
                    </a:solidFill>
                  </a:tcPr>
                </a:tc>
                <a:tc>
                  <a:txBody>
                    <a:bodyPr/>
                    <a:lstStyle/>
                    <a:p>
                      <a:pPr algn="ctr"/>
                      <a:r>
                        <a:rPr sz="938" b="0">
                          <a:solidFill>
                            <a:srgbClr val="111111"/>
                          </a:solidFill>
                        </a:rPr>
                        <a:t>32 (21.1)</a:t>
                      </a:r>
                    </a:p>
                  </a:txBody>
                  <a:tcPr anchor="ctr">
                    <a:solidFill>
                      <a:srgbClr val="FAEEF7"/>
                    </a:solidFill>
                  </a:tcPr>
                </a:tc>
                <a:tc>
                  <a:txBody>
                    <a:bodyPr/>
                    <a:lstStyle/>
                    <a:p>
                      <a:pPr algn="ctr"/>
                      <a:r>
                        <a:rPr sz="938" b="0" dirty="0">
                          <a:solidFill>
                            <a:srgbClr val="111111"/>
                          </a:solidFill>
                        </a:rPr>
                        <a:t>4 (2.6)</a:t>
                      </a:r>
                    </a:p>
                  </a:txBody>
                  <a:tcPr anchor="ctr">
                    <a:solidFill>
                      <a:srgbClr val="FAEEF7"/>
                    </a:solidFill>
                  </a:tcPr>
                </a:tc>
                <a:tc>
                  <a:txBody>
                    <a:bodyPr/>
                    <a:lstStyle/>
                    <a:p>
                      <a:pPr algn="ctr"/>
                      <a:r>
                        <a:rPr sz="938" b="0">
                          <a:solidFill>
                            <a:srgbClr val="111111"/>
                          </a:solidFill>
                        </a:rPr>
                        <a:t>0</a:t>
                      </a:r>
                    </a:p>
                  </a:txBody>
                  <a:tcPr anchor="ctr">
                    <a:solidFill>
                      <a:srgbClr val="FAEEF7"/>
                    </a:solidFill>
                  </a:tcPr>
                </a:tc>
                <a:extLst>
                  <a:ext uri="{0D108BD9-81ED-4DB2-BD59-A6C34878D82A}">
                    <a16:rowId xmlns:a16="http://schemas.microsoft.com/office/drawing/2014/main" val="3703752574"/>
                  </a:ext>
                </a:extLst>
              </a:tr>
              <a:tr h="0">
                <a:tc>
                  <a:txBody>
                    <a:bodyPr/>
                    <a:lstStyle/>
                    <a:p>
                      <a:pPr algn="l"/>
                      <a:r>
                        <a:rPr sz="938" b="0">
                          <a:solidFill>
                            <a:srgbClr val="111111"/>
                          </a:solidFill>
                        </a:rPr>
                        <a:t>Diarrhea§</a:t>
                      </a:r>
                    </a:p>
                  </a:txBody>
                  <a:tcPr anchor="ctr">
                    <a:solidFill>
                      <a:srgbClr val="FFFFFF"/>
                    </a:solidFill>
                  </a:tcPr>
                </a:tc>
                <a:tc>
                  <a:txBody>
                    <a:bodyPr/>
                    <a:lstStyle/>
                    <a:p>
                      <a:pPr algn="ctr"/>
                      <a:r>
                        <a:rPr sz="938" b="0">
                          <a:solidFill>
                            <a:srgbClr val="111111"/>
                          </a:solidFill>
                        </a:rPr>
                        <a:t>23 (15.0)</a:t>
                      </a:r>
                    </a:p>
                  </a:txBody>
                  <a:tcPr anchor="ctr">
                    <a:solidFill>
                      <a:srgbClr val="F5EFF3"/>
                    </a:solidFill>
                  </a:tcPr>
                </a:tc>
                <a:tc>
                  <a:txBody>
                    <a:bodyPr/>
                    <a:lstStyle/>
                    <a:p>
                      <a:pPr algn="ctr"/>
                      <a:r>
                        <a:rPr sz="938" b="0">
                          <a:solidFill>
                            <a:srgbClr val="111111"/>
                          </a:solidFill>
                        </a:rPr>
                        <a:t>2 (1.3)</a:t>
                      </a:r>
                    </a:p>
                  </a:txBody>
                  <a:tcPr anchor="ctr">
                    <a:solidFill>
                      <a:srgbClr val="F5EFF3"/>
                    </a:solidFill>
                  </a:tcPr>
                </a:tc>
                <a:tc>
                  <a:txBody>
                    <a:bodyPr/>
                    <a:lstStyle/>
                    <a:p>
                      <a:pPr algn="ctr"/>
                      <a:r>
                        <a:rPr sz="938" b="0">
                          <a:solidFill>
                            <a:srgbClr val="111111"/>
                          </a:solidFill>
                        </a:rPr>
                        <a:t>0</a:t>
                      </a:r>
                    </a:p>
                  </a:txBody>
                  <a:tcPr anchor="ctr">
                    <a:solidFill>
                      <a:srgbClr val="F5EFF3"/>
                    </a:solidFill>
                  </a:tcPr>
                </a:tc>
                <a:tc>
                  <a:txBody>
                    <a:bodyPr/>
                    <a:lstStyle/>
                    <a:p>
                      <a:pPr algn="ctr"/>
                      <a:r>
                        <a:rPr sz="938" b="0">
                          <a:solidFill>
                            <a:srgbClr val="111111"/>
                          </a:solidFill>
                        </a:rPr>
                        <a:t>5 (9.6)</a:t>
                      </a:r>
                    </a:p>
                  </a:txBody>
                  <a:tcPr anchor="ctr">
                    <a:solidFill>
                      <a:srgbClr val="F5EAF0"/>
                    </a:solidFill>
                  </a:tcPr>
                </a:tc>
                <a:tc>
                  <a:txBody>
                    <a:bodyPr/>
                    <a:lstStyle/>
                    <a:p>
                      <a:pPr algn="ctr"/>
                      <a:r>
                        <a:rPr sz="938" b="0">
                          <a:solidFill>
                            <a:srgbClr val="111111"/>
                          </a:solidFill>
                        </a:rPr>
                        <a:t>0</a:t>
                      </a:r>
                    </a:p>
                  </a:txBody>
                  <a:tcPr anchor="ctr">
                    <a:solidFill>
                      <a:srgbClr val="F5EAF0"/>
                    </a:solidFill>
                  </a:tcPr>
                </a:tc>
                <a:tc>
                  <a:txBody>
                    <a:bodyPr/>
                    <a:lstStyle/>
                    <a:p>
                      <a:pPr algn="ctr"/>
                      <a:r>
                        <a:rPr sz="938" b="0" dirty="0">
                          <a:solidFill>
                            <a:srgbClr val="111111"/>
                          </a:solidFill>
                        </a:rPr>
                        <a:t>0</a:t>
                      </a:r>
                    </a:p>
                  </a:txBody>
                  <a:tcPr anchor="ctr">
                    <a:solidFill>
                      <a:srgbClr val="F5EAF0"/>
                    </a:solidFill>
                  </a:tcPr>
                </a:tc>
                <a:tc>
                  <a:txBody>
                    <a:bodyPr/>
                    <a:lstStyle/>
                    <a:p>
                      <a:pPr algn="ctr"/>
                      <a:r>
                        <a:rPr sz="938" b="0">
                          <a:solidFill>
                            <a:srgbClr val="111111"/>
                          </a:solidFill>
                        </a:rPr>
                        <a:t>61 (40.1)</a:t>
                      </a:r>
                    </a:p>
                  </a:txBody>
                  <a:tcPr anchor="ctr">
                    <a:solidFill>
                      <a:srgbClr val="FAEEF7"/>
                    </a:solidFill>
                  </a:tcPr>
                </a:tc>
                <a:tc>
                  <a:txBody>
                    <a:bodyPr/>
                    <a:lstStyle/>
                    <a:p>
                      <a:pPr algn="ctr"/>
                      <a:r>
                        <a:rPr sz="938" b="0" dirty="0">
                          <a:solidFill>
                            <a:srgbClr val="111111"/>
                          </a:solidFill>
                        </a:rPr>
                        <a:t>9 (5.9)</a:t>
                      </a:r>
                    </a:p>
                  </a:txBody>
                  <a:tcPr anchor="ctr">
                    <a:solidFill>
                      <a:srgbClr val="FAEEF7"/>
                    </a:solidFill>
                  </a:tcPr>
                </a:tc>
                <a:tc>
                  <a:txBody>
                    <a:bodyPr/>
                    <a:lstStyle/>
                    <a:p>
                      <a:pPr algn="ctr"/>
                      <a:r>
                        <a:rPr sz="938" b="0" dirty="0">
                          <a:solidFill>
                            <a:srgbClr val="111111"/>
                          </a:solidFill>
                        </a:rPr>
                        <a:t>1 (0.7)</a:t>
                      </a:r>
                    </a:p>
                  </a:txBody>
                  <a:tcPr anchor="ctr">
                    <a:solidFill>
                      <a:srgbClr val="FAEEF7"/>
                    </a:solidFill>
                  </a:tcPr>
                </a:tc>
                <a:extLst>
                  <a:ext uri="{0D108BD9-81ED-4DB2-BD59-A6C34878D82A}">
                    <a16:rowId xmlns:a16="http://schemas.microsoft.com/office/drawing/2014/main" val="1264694410"/>
                  </a:ext>
                </a:extLst>
              </a:tr>
              <a:tr h="0">
                <a:tc>
                  <a:txBody>
                    <a:bodyPr/>
                    <a:lstStyle/>
                    <a:p>
                      <a:pPr algn="l"/>
                      <a:r>
                        <a:rPr sz="938" b="0">
                          <a:solidFill>
                            <a:srgbClr val="111111"/>
                          </a:solidFill>
                        </a:rPr>
                        <a:t>Hyperglycemia‡,§</a:t>
                      </a:r>
                    </a:p>
                  </a:txBody>
                  <a:tcPr anchor="ctr">
                    <a:solidFill>
                      <a:srgbClr val="FFFFFF"/>
                    </a:solidFill>
                  </a:tcPr>
                </a:tc>
                <a:tc>
                  <a:txBody>
                    <a:bodyPr/>
                    <a:lstStyle/>
                    <a:p>
                      <a:pPr algn="ctr"/>
                      <a:r>
                        <a:rPr sz="938" b="0">
                          <a:solidFill>
                            <a:srgbClr val="111111"/>
                          </a:solidFill>
                        </a:rPr>
                        <a:t>23 (15.0)</a:t>
                      </a:r>
                    </a:p>
                  </a:txBody>
                  <a:tcPr anchor="ctr">
                    <a:solidFill>
                      <a:srgbClr val="F5EFF3"/>
                    </a:solidFill>
                  </a:tcPr>
                </a:tc>
                <a:tc>
                  <a:txBody>
                    <a:bodyPr/>
                    <a:lstStyle/>
                    <a:p>
                      <a:pPr algn="ctr"/>
                      <a:r>
                        <a:rPr sz="938" b="0">
                          <a:solidFill>
                            <a:srgbClr val="111111"/>
                          </a:solidFill>
                        </a:rPr>
                        <a:t>4 (2.6)</a:t>
                      </a:r>
                    </a:p>
                  </a:txBody>
                  <a:tcPr anchor="ctr">
                    <a:solidFill>
                      <a:srgbClr val="F5EFF3"/>
                    </a:solidFill>
                  </a:tcPr>
                </a:tc>
                <a:tc>
                  <a:txBody>
                    <a:bodyPr/>
                    <a:lstStyle/>
                    <a:p>
                      <a:pPr algn="ctr"/>
                      <a:r>
                        <a:rPr sz="938" b="0" dirty="0">
                          <a:solidFill>
                            <a:srgbClr val="111111"/>
                          </a:solidFill>
                        </a:rPr>
                        <a:t>0</a:t>
                      </a:r>
                    </a:p>
                  </a:txBody>
                  <a:tcPr anchor="ctr">
                    <a:solidFill>
                      <a:srgbClr val="F5EFF3"/>
                    </a:solidFill>
                  </a:tcPr>
                </a:tc>
                <a:tc>
                  <a:txBody>
                    <a:bodyPr/>
                    <a:lstStyle/>
                    <a:p>
                      <a:pPr algn="ctr"/>
                      <a:r>
                        <a:rPr sz="938" b="0">
                          <a:solidFill>
                            <a:srgbClr val="111111"/>
                          </a:solidFill>
                        </a:rPr>
                        <a:t>6 (11.5)</a:t>
                      </a:r>
                    </a:p>
                  </a:txBody>
                  <a:tcPr anchor="ctr">
                    <a:solidFill>
                      <a:srgbClr val="F5EAF0"/>
                    </a:solidFill>
                  </a:tcPr>
                </a:tc>
                <a:tc>
                  <a:txBody>
                    <a:bodyPr/>
                    <a:lstStyle/>
                    <a:p>
                      <a:pPr algn="ctr"/>
                      <a:r>
                        <a:rPr sz="938" b="0">
                          <a:solidFill>
                            <a:srgbClr val="111111"/>
                          </a:solidFill>
                        </a:rPr>
                        <a:t>0</a:t>
                      </a:r>
                    </a:p>
                  </a:txBody>
                  <a:tcPr anchor="ctr">
                    <a:solidFill>
                      <a:srgbClr val="F5EAF0"/>
                    </a:solidFill>
                  </a:tcPr>
                </a:tc>
                <a:tc>
                  <a:txBody>
                    <a:bodyPr/>
                    <a:lstStyle/>
                    <a:p>
                      <a:pPr algn="ctr"/>
                      <a:r>
                        <a:rPr sz="938" b="0" dirty="0">
                          <a:solidFill>
                            <a:srgbClr val="111111"/>
                          </a:solidFill>
                        </a:rPr>
                        <a:t>0</a:t>
                      </a:r>
                    </a:p>
                  </a:txBody>
                  <a:tcPr anchor="ctr">
                    <a:solidFill>
                      <a:srgbClr val="F5EAF0"/>
                    </a:solidFill>
                  </a:tcPr>
                </a:tc>
                <a:tc>
                  <a:txBody>
                    <a:bodyPr/>
                    <a:lstStyle/>
                    <a:p>
                      <a:pPr algn="ctr"/>
                      <a:r>
                        <a:rPr sz="938" b="0">
                          <a:solidFill>
                            <a:srgbClr val="111111"/>
                          </a:solidFill>
                        </a:rPr>
                        <a:t>88 (57.9)</a:t>
                      </a:r>
                    </a:p>
                  </a:txBody>
                  <a:tcPr anchor="ctr">
                    <a:solidFill>
                      <a:srgbClr val="FAEEF7"/>
                    </a:solidFill>
                  </a:tcPr>
                </a:tc>
                <a:tc>
                  <a:txBody>
                    <a:bodyPr/>
                    <a:lstStyle/>
                    <a:p>
                      <a:pPr algn="ctr"/>
                      <a:r>
                        <a:rPr sz="938" b="0">
                          <a:solidFill>
                            <a:srgbClr val="111111"/>
                          </a:solidFill>
                        </a:rPr>
                        <a:t>21 (13.8)</a:t>
                      </a:r>
                    </a:p>
                  </a:txBody>
                  <a:tcPr anchor="ctr">
                    <a:solidFill>
                      <a:srgbClr val="FAEEF7"/>
                    </a:solidFill>
                  </a:tcPr>
                </a:tc>
                <a:tc>
                  <a:txBody>
                    <a:bodyPr/>
                    <a:lstStyle/>
                    <a:p>
                      <a:pPr algn="ctr"/>
                      <a:r>
                        <a:rPr sz="938" b="0" dirty="0">
                          <a:solidFill>
                            <a:srgbClr val="111111"/>
                          </a:solidFill>
                        </a:rPr>
                        <a:t>1 (0.7)</a:t>
                      </a:r>
                    </a:p>
                  </a:txBody>
                  <a:tcPr anchor="ctr">
                    <a:solidFill>
                      <a:srgbClr val="FAEEF7"/>
                    </a:solidFill>
                  </a:tcPr>
                </a:tc>
                <a:extLst>
                  <a:ext uri="{0D108BD9-81ED-4DB2-BD59-A6C34878D82A}">
                    <a16:rowId xmlns:a16="http://schemas.microsoft.com/office/drawing/2014/main" val="639097668"/>
                  </a:ext>
                </a:extLst>
              </a:tr>
            </a:tbl>
          </a:graphicData>
        </a:graphic>
      </p:graphicFrame>
      <p:sp>
        <p:nvSpPr>
          <p:cNvPr id="19" name="Footer Placeholder 3">
            <a:extLst>
              <a:ext uri="{FF2B5EF4-FFF2-40B4-BE49-F238E27FC236}">
                <a16:creationId xmlns:a16="http://schemas.microsoft.com/office/drawing/2014/main" id="{A899DDB8-7DB3-7DAF-D7F0-541085FB986D}"/>
              </a:ext>
            </a:extLst>
          </p:cNvPr>
          <p:cNvSpPr txBox="1">
            <a:spLocks/>
          </p:cNvSpPr>
          <p:nvPr/>
        </p:nvSpPr>
        <p:spPr>
          <a:xfrm>
            <a:off x="609600" y="4225491"/>
            <a:ext cx="10995393" cy="1913306"/>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sz="615">
                <a:solidFill>
                  <a:srgbClr val="111111"/>
                </a:solidFill>
              </a:defRPr>
            </a:pPr>
            <a:r>
              <a:rPr lang="en-US" sz="800" dirty="0">
                <a:solidFill>
                  <a:srgbClr val="111111"/>
                </a:solidFill>
              </a:rPr>
              <a:t>*Grade 5 events include fatal cerebral hemorrhage (</a:t>
            </a:r>
            <a:r>
              <a:rPr lang="en-US" sz="800" dirty="0" err="1">
                <a:solidFill>
                  <a:srgbClr val="111111"/>
                </a:solidFill>
              </a:rPr>
              <a:t>gedatolisib</a:t>
            </a:r>
            <a:r>
              <a:rPr lang="en-US" sz="800" dirty="0">
                <a:solidFill>
                  <a:srgbClr val="111111"/>
                </a:solidFill>
              </a:rPr>
              <a:t> triplet), urosepsis (</a:t>
            </a:r>
            <a:r>
              <a:rPr lang="en-US" sz="800" dirty="0" err="1">
                <a:solidFill>
                  <a:srgbClr val="111111"/>
                </a:solidFill>
              </a:rPr>
              <a:t>alpelisib</a:t>
            </a:r>
            <a:r>
              <a:rPr lang="en-US" sz="800" dirty="0">
                <a:solidFill>
                  <a:srgbClr val="111111"/>
                </a:solidFill>
              </a:rPr>
              <a:t> + fulvestrant group), and general physical health decline (</a:t>
            </a:r>
            <a:r>
              <a:rPr lang="en-US" sz="800" dirty="0" err="1">
                <a:solidFill>
                  <a:srgbClr val="111111"/>
                </a:solidFill>
              </a:rPr>
              <a:t>alpelisib</a:t>
            </a:r>
            <a:r>
              <a:rPr lang="en-US" sz="800" dirty="0">
                <a:solidFill>
                  <a:srgbClr val="111111"/>
                </a:solidFill>
              </a:rPr>
              <a:t> + fulvestrant group)</a:t>
            </a:r>
          </a:p>
          <a:p>
            <a:pPr>
              <a:defRPr sz="615">
                <a:solidFill>
                  <a:srgbClr val="111111"/>
                </a:solidFill>
              </a:defRPr>
            </a:pPr>
            <a:r>
              <a:rPr lang="en-US" sz="800" baseline="30000" dirty="0">
                <a:solidFill>
                  <a:srgbClr val="111111"/>
                </a:solidFill>
              </a:rPr>
              <a:t>†</a:t>
            </a:r>
            <a:r>
              <a:rPr lang="en-US" sz="800" dirty="0">
                <a:solidFill>
                  <a:srgbClr val="111111"/>
                </a:solidFill>
              </a:rPr>
              <a:t>Shown are adverse events of any grade that occurred in at least 20% of the patients in any trial group unless otherwise noted</a:t>
            </a:r>
          </a:p>
          <a:p>
            <a:pPr>
              <a:defRPr sz="615">
                <a:solidFill>
                  <a:srgbClr val="111111"/>
                </a:solidFill>
              </a:defRPr>
            </a:pPr>
            <a:r>
              <a:rPr lang="en-US" sz="800" baseline="30000" dirty="0">
                <a:solidFill>
                  <a:srgbClr val="111111"/>
                </a:solidFill>
              </a:rPr>
              <a:t>‡</a:t>
            </a:r>
            <a:r>
              <a:rPr lang="en-US" sz="800" dirty="0">
                <a:solidFill>
                  <a:srgbClr val="111111"/>
                </a:solidFill>
              </a:rPr>
              <a:t>For stomatitis, neutropenia, rash, and hyperglycemia, combined preferred terms are used in the table; if a patient experienced multiple terms, it was counted once for the highest grade.</a:t>
            </a:r>
          </a:p>
          <a:p>
            <a:pPr>
              <a:defRPr sz="615">
                <a:solidFill>
                  <a:srgbClr val="111111"/>
                </a:solidFill>
              </a:defRPr>
            </a:pPr>
            <a:r>
              <a:rPr lang="en-US" sz="800" baseline="30000" dirty="0">
                <a:solidFill>
                  <a:srgbClr val="111111"/>
                </a:solidFill>
              </a:rPr>
              <a:t>§</a:t>
            </a:r>
            <a:r>
              <a:rPr lang="en-US" sz="800" dirty="0">
                <a:solidFill>
                  <a:srgbClr val="111111"/>
                </a:solidFill>
              </a:rPr>
              <a:t>Additional events of clinical importance</a:t>
            </a:r>
          </a:p>
        </p:txBody>
      </p:sp>
    </p:spTree>
    <p:extLst>
      <p:ext uri="{BB962C8B-B14F-4D97-AF65-F5344CB8AC3E}">
        <p14:creationId xmlns:p14="http://schemas.microsoft.com/office/powerpoint/2010/main" val="90942105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1DFF49-4C1A-8420-BA6E-BFAA0B3A5A78}"/>
              </a:ext>
            </a:extLst>
          </p:cNvPr>
          <p:cNvSpPr>
            <a:spLocks noGrp="1"/>
          </p:cNvSpPr>
          <p:nvPr>
            <p:ph type="title"/>
          </p:nvPr>
        </p:nvSpPr>
        <p:spPr>
          <a:xfrm>
            <a:off x="622300" y="103187"/>
            <a:ext cx="11069638" cy="871538"/>
          </a:xfrm>
        </p:spPr>
        <p:txBody>
          <a:bodyPr>
            <a:noAutofit/>
          </a:bodyPr>
          <a:lstStyle/>
          <a:p>
            <a:r>
              <a:rPr lang="en-US" sz="2200" dirty="0"/>
              <a:t>Phase 1/2 ELEVATE Trial: Efficacy Results for </a:t>
            </a:r>
            <a:r>
              <a:rPr lang="en-US" sz="2200" dirty="0" err="1"/>
              <a:t>Elacestrant</a:t>
            </a:r>
            <a:r>
              <a:rPr lang="en-US" sz="2200" dirty="0"/>
              <a:t> + </a:t>
            </a:r>
            <a:r>
              <a:rPr lang="en-US" sz="2200" dirty="0" err="1"/>
              <a:t>Capivasertib</a:t>
            </a:r>
            <a:r>
              <a:rPr lang="en-US" sz="2200" dirty="0"/>
              <a:t> (N = 60) </a:t>
            </a:r>
          </a:p>
        </p:txBody>
      </p:sp>
      <p:pic>
        <p:nvPicPr>
          <p:cNvPr id="22" name="Picture 21">
            <a:extLst>
              <a:ext uri="{FF2B5EF4-FFF2-40B4-BE49-F238E27FC236}">
                <a16:creationId xmlns:a16="http://schemas.microsoft.com/office/drawing/2014/main" id="{96F273E4-87F5-1BCF-BFEA-0DD76AD36D2B}"/>
              </a:ext>
            </a:extLst>
          </p:cNvPr>
          <p:cNvPicPr>
            <a:picLocks noChangeAspect="1"/>
          </p:cNvPicPr>
          <p:nvPr/>
        </p:nvPicPr>
        <p:blipFill>
          <a:blip r:embed="rId3"/>
          <a:srcRect l="10958" t="10319" r="51814" b="50000"/>
          <a:stretch>
            <a:fillRect/>
          </a:stretch>
        </p:blipFill>
        <p:spPr>
          <a:xfrm>
            <a:off x="1126703" y="1153479"/>
            <a:ext cx="4229218" cy="2535713"/>
          </a:xfrm>
          <a:prstGeom prst="rect">
            <a:avLst/>
          </a:prstGeom>
        </p:spPr>
      </p:pic>
      <p:sp>
        <p:nvSpPr>
          <p:cNvPr id="3" name="Footer Placeholder 3">
            <a:extLst>
              <a:ext uri="{FF2B5EF4-FFF2-40B4-BE49-F238E27FC236}">
                <a16:creationId xmlns:a16="http://schemas.microsoft.com/office/drawing/2014/main" id="{85C4A1CE-F395-CAE2-EC63-CC779ECAB6BE}"/>
              </a:ext>
            </a:extLst>
          </p:cNvPr>
          <p:cNvSpPr txBox="1">
            <a:spLocks/>
          </p:cNvSpPr>
          <p:nvPr/>
        </p:nvSpPr>
        <p:spPr>
          <a:xfrm>
            <a:off x="622301" y="5945188"/>
            <a:ext cx="9443538" cy="809625"/>
          </a:xfrm>
          <a:prstGeom prst="rect">
            <a:avLst/>
          </a:prstGeom>
        </p:spPr>
        <p:txBody>
          <a:bodyPr anchor="b"/>
          <a:lstStyle>
            <a:defPPr>
              <a:defRPr lang="en-US"/>
            </a:defPPr>
            <a:lvl1pPr marL="0" algn="l" defTabSz="914400" rtl="0" eaLnBrk="1" latinLnBrk="0" hangingPunct="1">
              <a:defRPr sz="900"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t>McHayleh W, et al. ASCO 2026. Abstract 1098.</a:t>
            </a:r>
          </a:p>
        </p:txBody>
      </p:sp>
      <p:pic>
        <p:nvPicPr>
          <p:cNvPr id="5" name="Picture 4">
            <a:extLst>
              <a:ext uri="{FF2B5EF4-FFF2-40B4-BE49-F238E27FC236}">
                <a16:creationId xmlns:a16="http://schemas.microsoft.com/office/drawing/2014/main" id="{197399A3-519B-AD2D-D1D3-8FBEA7F9FD0C}"/>
              </a:ext>
            </a:extLst>
          </p:cNvPr>
          <p:cNvPicPr>
            <a:picLocks noChangeAspect="1"/>
          </p:cNvPicPr>
          <p:nvPr/>
        </p:nvPicPr>
        <p:blipFill>
          <a:blip r:embed="rId3"/>
          <a:srcRect l="10958" t="57195" r="49279" b="8574"/>
          <a:stretch>
            <a:fillRect/>
          </a:stretch>
        </p:blipFill>
        <p:spPr>
          <a:xfrm>
            <a:off x="6174019" y="1089979"/>
            <a:ext cx="5236565" cy="2535714"/>
          </a:xfrm>
          <a:prstGeom prst="rect">
            <a:avLst/>
          </a:prstGeom>
        </p:spPr>
      </p:pic>
      <p:pic>
        <p:nvPicPr>
          <p:cNvPr id="6" name="Picture 5">
            <a:extLst>
              <a:ext uri="{FF2B5EF4-FFF2-40B4-BE49-F238E27FC236}">
                <a16:creationId xmlns:a16="http://schemas.microsoft.com/office/drawing/2014/main" id="{C33F0278-6737-F7E6-CFF9-2C4E23563493}"/>
              </a:ext>
            </a:extLst>
          </p:cNvPr>
          <p:cNvPicPr>
            <a:picLocks noChangeAspect="1"/>
          </p:cNvPicPr>
          <p:nvPr/>
        </p:nvPicPr>
        <p:blipFill>
          <a:blip r:embed="rId3"/>
          <a:srcRect l="51814" t="10389" r="10958" b="49942"/>
          <a:stretch>
            <a:fillRect/>
          </a:stretch>
        </p:blipFill>
        <p:spPr>
          <a:xfrm>
            <a:off x="1126703" y="3701894"/>
            <a:ext cx="4229217" cy="2534938"/>
          </a:xfrm>
          <a:prstGeom prst="rect">
            <a:avLst/>
          </a:prstGeom>
        </p:spPr>
      </p:pic>
      <p:pic>
        <p:nvPicPr>
          <p:cNvPr id="8" name="Picture 7">
            <a:extLst>
              <a:ext uri="{FF2B5EF4-FFF2-40B4-BE49-F238E27FC236}">
                <a16:creationId xmlns:a16="http://schemas.microsoft.com/office/drawing/2014/main" id="{8E9D7BCB-4C7D-D072-29BC-60A807D54083}"/>
              </a:ext>
            </a:extLst>
          </p:cNvPr>
          <p:cNvPicPr>
            <a:picLocks noChangeAspect="1"/>
          </p:cNvPicPr>
          <p:nvPr/>
        </p:nvPicPr>
        <p:blipFill>
          <a:blip r:embed="rId3"/>
          <a:srcRect l="52951" t="57217" r="10958" b="7736"/>
          <a:stretch>
            <a:fillRect/>
          </a:stretch>
        </p:blipFill>
        <p:spPr>
          <a:xfrm>
            <a:off x="6507923" y="3480884"/>
            <a:ext cx="4902661" cy="2677984"/>
          </a:xfrm>
          <a:prstGeom prst="rect">
            <a:avLst/>
          </a:prstGeom>
        </p:spPr>
      </p:pic>
      <p:cxnSp>
        <p:nvCxnSpPr>
          <p:cNvPr id="15" name="Straight Connector 14">
            <a:extLst>
              <a:ext uri="{FF2B5EF4-FFF2-40B4-BE49-F238E27FC236}">
                <a16:creationId xmlns:a16="http://schemas.microsoft.com/office/drawing/2014/main" id="{34750141-ADDC-5F6E-5C4D-5A819102BA1A}"/>
              </a:ext>
            </a:extLst>
          </p:cNvPr>
          <p:cNvCxnSpPr>
            <a:cxnSpLocks/>
          </p:cNvCxnSpPr>
          <p:nvPr/>
        </p:nvCxnSpPr>
        <p:spPr>
          <a:xfrm>
            <a:off x="5814646" y="1128079"/>
            <a:ext cx="0" cy="5108752"/>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sp>
        <p:nvSpPr>
          <p:cNvPr id="16" name="Title 1">
            <a:extLst>
              <a:ext uri="{FF2B5EF4-FFF2-40B4-BE49-F238E27FC236}">
                <a16:creationId xmlns:a16="http://schemas.microsoft.com/office/drawing/2014/main" id="{7C4256F1-FA48-EEBA-5A12-B8D22A585DEA}"/>
              </a:ext>
            </a:extLst>
          </p:cNvPr>
          <p:cNvSpPr txBox="1">
            <a:spLocks/>
          </p:cNvSpPr>
          <p:nvPr/>
        </p:nvSpPr>
        <p:spPr>
          <a:xfrm>
            <a:off x="986265" y="729374"/>
            <a:ext cx="4889500" cy="459030"/>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pPr algn="ctr"/>
            <a:r>
              <a:rPr lang="en-US" sz="1400" dirty="0">
                <a:solidFill>
                  <a:schemeClr val="accent1"/>
                </a:solidFill>
              </a:rPr>
              <a:t>PFS Results in All Patients and Subgroups at RP2D</a:t>
            </a:r>
          </a:p>
        </p:txBody>
      </p:sp>
      <p:sp>
        <p:nvSpPr>
          <p:cNvPr id="17" name="Title 1">
            <a:extLst>
              <a:ext uri="{FF2B5EF4-FFF2-40B4-BE49-F238E27FC236}">
                <a16:creationId xmlns:a16="http://schemas.microsoft.com/office/drawing/2014/main" id="{3053F23E-ADE5-CD5A-8FA4-E6BC4CE6CA94}"/>
              </a:ext>
            </a:extLst>
          </p:cNvPr>
          <p:cNvSpPr txBox="1">
            <a:spLocks/>
          </p:cNvSpPr>
          <p:nvPr/>
        </p:nvSpPr>
        <p:spPr>
          <a:xfrm>
            <a:off x="6198027" y="729374"/>
            <a:ext cx="5090319" cy="459030"/>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pPr algn="ctr"/>
            <a:r>
              <a:rPr lang="en-US" sz="1400" dirty="0">
                <a:solidFill>
                  <a:schemeClr val="accent1"/>
                </a:solidFill>
              </a:rPr>
              <a:t>Best Overall Response: </a:t>
            </a:r>
            <a:r>
              <a:rPr lang="en-US" sz="1400" dirty="0" err="1">
                <a:solidFill>
                  <a:schemeClr val="accent1"/>
                </a:solidFill>
              </a:rPr>
              <a:t>Elacestrant</a:t>
            </a:r>
            <a:r>
              <a:rPr lang="en-US" sz="1400" dirty="0">
                <a:solidFill>
                  <a:schemeClr val="accent1"/>
                </a:solidFill>
              </a:rPr>
              <a:t> + </a:t>
            </a:r>
            <a:r>
              <a:rPr lang="en-US" sz="1400" dirty="0" err="1">
                <a:solidFill>
                  <a:schemeClr val="accent1"/>
                </a:solidFill>
              </a:rPr>
              <a:t>Capivasertib</a:t>
            </a:r>
            <a:r>
              <a:rPr lang="en-US" sz="1400" dirty="0">
                <a:solidFill>
                  <a:schemeClr val="accent1"/>
                </a:solidFill>
              </a:rPr>
              <a:t> (RP2D)</a:t>
            </a:r>
          </a:p>
        </p:txBody>
      </p:sp>
      <p:sp>
        <p:nvSpPr>
          <p:cNvPr id="18" name="Title 1">
            <a:extLst>
              <a:ext uri="{FF2B5EF4-FFF2-40B4-BE49-F238E27FC236}">
                <a16:creationId xmlns:a16="http://schemas.microsoft.com/office/drawing/2014/main" id="{F61D2BB2-EF0F-354E-E9B5-CD507EF48D6F}"/>
              </a:ext>
            </a:extLst>
          </p:cNvPr>
          <p:cNvSpPr txBox="1">
            <a:spLocks/>
          </p:cNvSpPr>
          <p:nvPr/>
        </p:nvSpPr>
        <p:spPr>
          <a:xfrm>
            <a:off x="3263900" y="6335134"/>
            <a:ext cx="7404100" cy="419679"/>
          </a:xfrm>
          <a:prstGeom prst="rect">
            <a:avLst/>
          </a:prstGeom>
          <a:solidFill>
            <a:schemeClr val="accent1"/>
          </a:solidFill>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3200" b="1" i="0" kern="1200">
                <a:solidFill>
                  <a:schemeClr val="tx2"/>
                </a:solidFill>
                <a:latin typeface="Arial" panose="020B0604020202020204" pitchFamily="34" charset="0"/>
                <a:ea typeface="+mj-ea"/>
                <a:cs typeface="Arial" panose="020B0604020202020204" pitchFamily="34" charset="0"/>
              </a:defRPr>
            </a:lvl1pPr>
          </a:lstStyle>
          <a:p>
            <a:pPr algn="ctr"/>
            <a:r>
              <a:rPr lang="en-US" sz="1000" dirty="0" err="1">
                <a:solidFill>
                  <a:schemeClr val="bg1"/>
                </a:solidFill>
              </a:rPr>
              <a:t>Elecestrant</a:t>
            </a:r>
            <a:r>
              <a:rPr lang="en-US" sz="1000" dirty="0">
                <a:solidFill>
                  <a:schemeClr val="bg1"/>
                </a:solidFill>
              </a:rPr>
              <a:t> 345 mg + </a:t>
            </a:r>
            <a:r>
              <a:rPr lang="en-US" sz="1000" dirty="0" err="1">
                <a:solidFill>
                  <a:schemeClr val="bg1"/>
                </a:solidFill>
              </a:rPr>
              <a:t>capivasertib</a:t>
            </a:r>
            <a:r>
              <a:rPr lang="en-US" sz="1000" dirty="0">
                <a:solidFill>
                  <a:schemeClr val="bg1"/>
                </a:solidFill>
              </a:rPr>
              <a:t> 320 mg showed 88.9% DCR, 66.7% CBR24, 33.3% ORR, </a:t>
            </a:r>
            <a:r>
              <a:rPr lang="en-US" sz="1000" dirty="0" err="1">
                <a:solidFill>
                  <a:schemeClr val="bg1"/>
                </a:solidFill>
              </a:rPr>
              <a:t>mDOR</a:t>
            </a:r>
            <a:r>
              <a:rPr lang="en-US" sz="1000" dirty="0">
                <a:solidFill>
                  <a:schemeClr val="bg1"/>
                </a:solidFill>
              </a:rPr>
              <a:t> has not been reached</a:t>
            </a:r>
          </a:p>
        </p:txBody>
      </p:sp>
    </p:spTree>
    <p:extLst>
      <p:ext uri="{BB962C8B-B14F-4D97-AF65-F5344CB8AC3E}">
        <p14:creationId xmlns:p14="http://schemas.microsoft.com/office/powerpoint/2010/main" val="359455908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271D7F-BE96-95DA-A418-1C6B65119D07}"/>
              </a:ext>
            </a:extLst>
          </p:cNvPr>
          <p:cNvSpPr>
            <a:spLocks noGrp="1"/>
          </p:cNvSpPr>
          <p:nvPr>
            <p:ph type="title"/>
          </p:nvPr>
        </p:nvSpPr>
        <p:spPr/>
        <p:txBody>
          <a:bodyPr>
            <a:normAutofit fontScale="90000"/>
          </a:bodyPr>
          <a:lstStyle/>
          <a:p>
            <a:r>
              <a:rPr lang="en-US"/>
              <a:t>ELEVATE: Most Common (&gt;25%) TEAEs With </a:t>
            </a:r>
            <a:r>
              <a:rPr lang="en-US" err="1"/>
              <a:t>Elacestrant</a:t>
            </a:r>
            <a:r>
              <a:rPr lang="en-US"/>
              <a:t> + </a:t>
            </a:r>
            <a:r>
              <a:rPr lang="en-US" err="1"/>
              <a:t>Capivasertib</a:t>
            </a:r>
            <a:r>
              <a:rPr lang="en-US"/>
              <a:t> </a:t>
            </a:r>
          </a:p>
        </p:txBody>
      </p:sp>
      <p:sp>
        <p:nvSpPr>
          <p:cNvPr id="4" name="Footer Placeholder 3">
            <a:extLst>
              <a:ext uri="{FF2B5EF4-FFF2-40B4-BE49-F238E27FC236}">
                <a16:creationId xmlns:a16="http://schemas.microsoft.com/office/drawing/2014/main" id="{A5784B23-54EF-9545-73FF-205664DE8899}"/>
              </a:ext>
            </a:extLst>
          </p:cNvPr>
          <p:cNvSpPr>
            <a:spLocks noGrp="1"/>
          </p:cNvSpPr>
          <p:nvPr>
            <p:ph type="ftr" sz="quarter" idx="3"/>
          </p:nvPr>
        </p:nvSpPr>
        <p:spPr>
          <a:xfrm>
            <a:off x="609600" y="6006718"/>
            <a:ext cx="10277856" cy="809521"/>
          </a:xfrm>
        </p:spPr>
        <p:txBody>
          <a:bodyPr/>
          <a:lstStyle/>
          <a:p>
            <a:r>
              <a:rPr lang="en-US" dirty="0"/>
              <a:t>Data cut-off: March 12, 2026. *Treatment-emergent adverse events (TEAEs) ≥25% at RP2D (</a:t>
            </a:r>
            <a:r>
              <a:rPr lang="en-US" dirty="0" err="1"/>
              <a:t>elacestrant</a:t>
            </a:r>
            <a:r>
              <a:rPr lang="en-US" dirty="0"/>
              <a:t> 345 mg QD + </a:t>
            </a:r>
            <a:r>
              <a:rPr lang="en-US" dirty="0" err="1"/>
              <a:t>capivasertib</a:t>
            </a:r>
            <a:r>
              <a:rPr lang="en-US" dirty="0"/>
              <a:t> 320 mg BID [4 days on/3 days off]). </a:t>
            </a:r>
            <a:r>
              <a:rPr lang="en-US" baseline="30000" dirty="0"/>
              <a:t>†</a:t>
            </a:r>
            <a:r>
              <a:rPr lang="en-US" dirty="0"/>
              <a:t>Fatigue includes preferred terms: fatigue and asthenia. </a:t>
            </a:r>
            <a:r>
              <a:rPr lang="en-US" baseline="30000" dirty="0"/>
              <a:t>‡</a:t>
            </a:r>
            <a:r>
              <a:rPr lang="en-US" dirty="0"/>
              <a:t>Rash includes preferred terms: rash vesicular, rash macular-papular, rash morbilliform, rash pruritic, rash pustular, rash erythematous, rash scarlatiniform, urticaria, drug reaction and drug eruption PT. </a:t>
            </a:r>
            <a:r>
              <a:rPr lang="en-US" baseline="30000" dirty="0"/>
              <a:t>§</a:t>
            </a:r>
            <a:r>
              <a:rPr lang="en-US" dirty="0"/>
              <a:t>Hyperglycemia included as a common adverse event of interest associated with inhibitors targeting the PI3K/AKT/PTEN pathway.</a:t>
            </a:r>
            <a:br>
              <a:rPr lang="en-US" dirty="0"/>
            </a:br>
            <a:r>
              <a:rPr lang="en-US" dirty="0"/>
              <a:t>McHayleh W, et al. ASCO 2026. Abstract 1098.</a:t>
            </a:r>
          </a:p>
        </p:txBody>
      </p:sp>
      <p:graphicFrame>
        <p:nvGraphicFramePr>
          <p:cNvPr id="3" name="Table 2">
            <a:extLst>
              <a:ext uri="{FF2B5EF4-FFF2-40B4-BE49-F238E27FC236}">
                <a16:creationId xmlns:a16="http://schemas.microsoft.com/office/drawing/2014/main" id="{D0B3A869-B280-F29A-890B-4FFEB2C3F455}"/>
              </a:ext>
            </a:extLst>
          </p:cNvPr>
          <p:cNvGraphicFramePr>
            <a:graphicFrameLocks noGrp="1"/>
          </p:cNvGraphicFramePr>
          <p:nvPr/>
        </p:nvGraphicFramePr>
        <p:xfrm>
          <a:off x="609600" y="2015931"/>
          <a:ext cx="11070333" cy="3423920"/>
        </p:xfrm>
        <a:graphic>
          <a:graphicData uri="http://schemas.openxmlformats.org/drawingml/2006/table">
            <a:tbl>
              <a:tblPr firstRow="1" bandRow="1">
                <a:tableStyleId>{5C22544A-7EE6-4342-B048-85BDC9FD1C3A}</a:tableStyleId>
              </a:tblPr>
              <a:tblGrid>
                <a:gridCol w="2937163">
                  <a:extLst>
                    <a:ext uri="{9D8B030D-6E8A-4147-A177-3AD203B41FA5}">
                      <a16:colId xmlns:a16="http://schemas.microsoft.com/office/drawing/2014/main" val="4205361299"/>
                    </a:ext>
                  </a:extLst>
                </a:gridCol>
                <a:gridCol w="1025236">
                  <a:extLst>
                    <a:ext uri="{9D8B030D-6E8A-4147-A177-3AD203B41FA5}">
                      <a16:colId xmlns:a16="http://schemas.microsoft.com/office/drawing/2014/main" val="1773588656"/>
                    </a:ext>
                  </a:extLst>
                </a:gridCol>
                <a:gridCol w="983673">
                  <a:extLst>
                    <a:ext uri="{9D8B030D-6E8A-4147-A177-3AD203B41FA5}">
                      <a16:colId xmlns:a16="http://schemas.microsoft.com/office/drawing/2014/main" val="2932618889"/>
                    </a:ext>
                  </a:extLst>
                </a:gridCol>
                <a:gridCol w="1011382">
                  <a:extLst>
                    <a:ext uri="{9D8B030D-6E8A-4147-A177-3AD203B41FA5}">
                      <a16:colId xmlns:a16="http://schemas.microsoft.com/office/drawing/2014/main" val="1657938534"/>
                    </a:ext>
                  </a:extLst>
                </a:gridCol>
                <a:gridCol w="997527">
                  <a:extLst>
                    <a:ext uri="{9D8B030D-6E8A-4147-A177-3AD203B41FA5}">
                      <a16:colId xmlns:a16="http://schemas.microsoft.com/office/drawing/2014/main" val="3200167853"/>
                    </a:ext>
                  </a:extLst>
                </a:gridCol>
                <a:gridCol w="1094509">
                  <a:extLst>
                    <a:ext uri="{9D8B030D-6E8A-4147-A177-3AD203B41FA5}">
                      <a16:colId xmlns:a16="http://schemas.microsoft.com/office/drawing/2014/main" val="269246217"/>
                    </a:ext>
                  </a:extLst>
                </a:gridCol>
                <a:gridCol w="997527">
                  <a:extLst>
                    <a:ext uri="{9D8B030D-6E8A-4147-A177-3AD203B41FA5}">
                      <a16:colId xmlns:a16="http://schemas.microsoft.com/office/drawing/2014/main" val="574181890"/>
                    </a:ext>
                  </a:extLst>
                </a:gridCol>
                <a:gridCol w="1080655">
                  <a:extLst>
                    <a:ext uri="{9D8B030D-6E8A-4147-A177-3AD203B41FA5}">
                      <a16:colId xmlns:a16="http://schemas.microsoft.com/office/drawing/2014/main" val="76297722"/>
                    </a:ext>
                  </a:extLst>
                </a:gridCol>
                <a:gridCol w="942661">
                  <a:extLst>
                    <a:ext uri="{9D8B030D-6E8A-4147-A177-3AD203B41FA5}">
                      <a16:colId xmlns:a16="http://schemas.microsoft.com/office/drawing/2014/main" val="2378212302"/>
                    </a:ext>
                  </a:extLst>
                </a:gridCol>
              </a:tblGrid>
              <a:tr h="370840">
                <a:tc>
                  <a:txBody>
                    <a:bodyPr/>
                    <a:lstStyle/>
                    <a:p>
                      <a:pPr algn="ctr"/>
                      <a:endParaRPr lang="en-US" sz="1200"/>
                    </a:p>
                  </a:txBody>
                  <a:tcPr anchor="ctr"/>
                </a:tc>
                <a:tc gridSpan="2">
                  <a:txBody>
                    <a:bodyPr/>
                    <a:lstStyle/>
                    <a:p>
                      <a:pPr algn="ctr"/>
                      <a:r>
                        <a:rPr lang="en-US" sz="1200"/>
                        <a:t>Elacestrant 258 mg +</a:t>
                      </a:r>
                    </a:p>
                    <a:p>
                      <a:pPr algn="ctr"/>
                      <a:r>
                        <a:rPr lang="en-US" sz="1200"/>
                        <a:t>Capivasertib 320 mg</a:t>
                      </a:r>
                    </a:p>
                  </a:txBody>
                  <a:tcPr anchor="ctr"/>
                </a:tc>
                <a:tc hMerge="1">
                  <a:txBody>
                    <a:bodyPr/>
                    <a:lstStyle/>
                    <a:p>
                      <a:endParaRPr lang="en-US" sz="1200"/>
                    </a:p>
                  </a:txBody>
                  <a:tcPr/>
                </a:tc>
                <a:tc gridSpan="2">
                  <a:txBody>
                    <a:bodyPr/>
                    <a:lstStyle/>
                    <a:p>
                      <a:pPr algn="ctr"/>
                      <a:r>
                        <a:rPr lang="en-US" sz="1200"/>
                        <a:t>Elacestrant 345 mg +</a:t>
                      </a:r>
                    </a:p>
                    <a:p>
                      <a:pPr algn="ctr"/>
                      <a:r>
                        <a:rPr lang="en-US" sz="1200"/>
                        <a:t>Capivasertib 320 mg</a:t>
                      </a:r>
                    </a:p>
                  </a:txBody>
                  <a:tcPr anchor="ctr">
                    <a:solidFill>
                      <a:schemeClr val="bg2"/>
                    </a:solidFill>
                  </a:tcPr>
                </a:tc>
                <a:tc hMerge="1">
                  <a:txBody>
                    <a:bodyPr/>
                    <a:lstStyle/>
                    <a:p>
                      <a:endParaRPr lang="en-US" sz="1200"/>
                    </a:p>
                  </a:txBody>
                  <a:tcPr/>
                </a:tc>
                <a:tc gridSpan="2">
                  <a:txBody>
                    <a:bodyPr/>
                    <a:lstStyle/>
                    <a:p>
                      <a:pPr algn="ctr"/>
                      <a:r>
                        <a:rPr lang="en-US" sz="1200" err="1"/>
                        <a:t>Elacestrant</a:t>
                      </a:r>
                      <a:r>
                        <a:rPr lang="en-US" sz="1200"/>
                        <a:t> 345 mg +</a:t>
                      </a:r>
                    </a:p>
                    <a:p>
                      <a:pPr algn="ctr"/>
                      <a:r>
                        <a:rPr lang="en-US" sz="1200" err="1"/>
                        <a:t>Capivasertib</a:t>
                      </a:r>
                      <a:r>
                        <a:rPr lang="en-US" sz="1200"/>
                        <a:t> 400 mg</a:t>
                      </a:r>
                    </a:p>
                  </a:txBody>
                  <a:tcPr anchor="ctr"/>
                </a:tc>
                <a:tc hMerge="1">
                  <a:txBody>
                    <a:bodyPr/>
                    <a:lstStyle/>
                    <a:p>
                      <a:endParaRPr lang="en-US" sz="1200"/>
                    </a:p>
                  </a:txBody>
                  <a:tcPr/>
                </a:tc>
                <a:tc gridSpan="2">
                  <a:txBody>
                    <a:bodyPr/>
                    <a:lstStyle/>
                    <a:p>
                      <a:pPr algn="ctr"/>
                      <a:r>
                        <a:rPr lang="en-US" sz="1200"/>
                        <a:t>Elacestrant 258-345 mg +</a:t>
                      </a:r>
                    </a:p>
                    <a:p>
                      <a:pPr algn="ctr"/>
                      <a:r>
                        <a:rPr lang="en-US" sz="1200"/>
                        <a:t>Capivasertib 320-400 mg</a:t>
                      </a:r>
                    </a:p>
                  </a:txBody>
                  <a:tcPr anchor="ctr"/>
                </a:tc>
                <a:tc hMerge="1">
                  <a:txBody>
                    <a:bodyPr/>
                    <a:lstStyle/>
                    <a:p>
                      <a:endParaRPr lang="en-US" sz="1200"/>
                    </a:p>
                  </a:txBody>
                  <a:tcPr/>
                </a:tc>
                <a:extLst>
                  <a:ext uri="{0D108BD9-81ED-4DB2-BD59-A6C34878D82A}">
                    <a16:rowId xmlns:a16="http://schemas.microsoft.com/office/drawing/2014/main" val="3963382020"/>
                  </a:ext>
                </a:extLst>
              </a:tr>
              <a:tr h="370840">
                <a:tc>
                  <a:txBody>
                    <a:bodyPr/>
                    <a:lstStyle/>
                    <a:p>
                      <a:r>
                        <a:rPr lang="en-US" sz="1200"/>
                        <a:t>Preferred Term, n (%)</a:t>
                      </a:r>
                    </a:p>
                  </a:txBody>
                  <a:tcPr anchor="ctr">
                    <a:solidFill>
                      <a:schemeClr val="tx2">
                        <a:lumMod val="25000"/>
                        <a:lumOff val="75000"/>
                      </a:schemeClr>
                    </a:solidFill>
                  </a:tcPr>
                </a:tc>
                <a:tc>
                  <a:txBody>
                    <a:bodyPr/>
                    <a:lstStyle/>
                    <a:p>
                      <a:pPr algn="ctr"/>
                      <a:r>
                        <a:rPr lang="en-US" sz="1200"/>
                        <a:t>All Grades</a:t>
                      </a:r>
                    </a:p>
                  </a:txBody>
                  <a:tcPr anchor="ctr">
                    <a:solidFill>
                      <a:schemeClr val="tx2">
                        <a:lumMod val="25000"/>
                        <a:lumOff val="75000"/>
                      </a:schemeClr>
                    </a:solidFill>
                  </a:tcPr>
                </a:tc>
                <a:tc>
                  <a:txBody>
                    <a:bodyPr/>
                    <a:lstStyle/>
                    <a:p>
                      <a:pPr algn="ctr"/>
                      <a:r>
                        <a:rPr lang="en-US" sz="1200"/>
                        <a:t>Grade 3/4</a:t>
                      </a:r>
                    </a:p>
                  </a:txBody>
                  <a:tcPr anchor="ctr">
                    <a:solidFill>
                      <a:schemeClr val="tx2">
                        <a:lumMod val="25000"/>
                        <a:lumOff val="75000"/>
                      </a:schemeClr>
                    </a:solidFill>
                  </a:tcPr>
                </a:tc>
                <a:tc>
                  <a:txBody>
                    <a:bodyPr/>
                    <a:lstStyle/>
                    <a:p>
                      <a:pPr algn="ctr"/>
                      <a:r>
                        <a:rPr lang="en-US" sz="1200"/>
                        <a:t>All Grades</a:t>
                      </a:r>
                    </a:p>
                  </a:txBody>
                  <a:tcPr anchor="ctr">
                    <a:solidFill>
                      <a:schemeClr val="tx2">
                        <a:lumMod val="25000"/>
                        <a:lumOff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t>Grade 3/4</a:t>
                      </a:r>
                    </a:p>
                  </a:txBody>
                  <a:tcPr anchor="ctr">
                    <a:solidFill>
                      <a:schemeClr val="tx2">
                        <a:lumMod val="25000"/>
                        <a:lumOff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t>All Grades</a:t>
                      </a:r>
                    </a:p>
                  </a:txBody>
                  <a:tcPr anchor="ctr">
                    <a:solidFill>
                      <a:schemeClr val="tx2">
                        <a:lumMod val="25000"/>
                        <a:lumOff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t>Grade 3/4</a:t>
                      </a:r>
                    </a:p>
                  </a:txBody>
                  <a:tcPr anchor="ctr">
                    <a:solidFill>
                      <a:schemeClr val="tx2">
                        <a:lumMod val="25000"/>
                        <a:lumOff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t>All Grades</a:t>
                      </a:r>
                    </a:p>
                  </a:txBody>
                  <a:tcPr anchor="ctr">
                    <a:solidFill>
                      <a:schemeClr val="tx2">
                        <a:lumMod val="25000"/>
                        <a:lumOff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t>Grade 3/4</a:t>
                      </a:r>
                    </a:p>
                  </a:txBody>
                  <a:tcPr anchor="ctr">
                    <a:solidFill>
                      <a:schemeClr val="tx2">
                        <a:lumMod val="25000"/>
                        <a:lumOff val="75000"/>
                      </a:schemeClr>
                    </a:solidFill>
                  </a:tcPr>
                </a:tc>
                <a:extLst>
                  <a:ext uri="{0D108BD9-81ED-4DB2-BD59-A6C34878D82A}">
                    <a16:rowId xmlns:a16="http://schemas.microsoft.com/office/drawing/2014/main" val="4027245759"/>
                  </a:ext>
                </a:extLst>
              </a:tr>
              <a:tr h="370840">
                <a:tc>
                  <a:txBody>
                    <a:bodyPr/>
                    <a:lstStyle/>
                    <a:p>
                      <a:r>
                        <a:rPr lang="en-US" sz="1200"/>
                        <a:t>Diarrhea</a:t>
                      </a:r>
                    </a:p>
                  </a:txBody>
                  <a:tcPr anchor="ctr"/>
                </a:tc>
                <a:tc>
                  <a:txBody>
                    <a:bodyPr/>
                    <a:lstStyle/>
                    <a:p>
                      <a:pPr algn="ctr"/>
                      <a:r>
                        <a:rPr lang="en-US" sz="1200"/>
                        <a:t>5 (71)</a:t>
                      </a:r>
                    </a:p>
                  </a:txBody>
                  <a:tcPr anchor="ctr"/>
                </a:tc>
                <a:tc>
                  <a:txBody>
                    <a:bodyPr/>
                    <a:lstStyle/>
                    <a:p>
                      <a:pPr algn="ctr"/>
                      <a:r>
                        <a:rPr lang="en-US" sz="1200"/>
                        <a:t>1 (14)</a:t>
                      </a:r>
                    </a:p>
                  </a:txBody>
                  <a:tcPr anchor="ctr"/>
                </a:tc>
                <a:tc>
                  <a:txBody>
                    <a:bodyPr/>
                    <a:lstStyle/>
                    <a:p>
                      <a:pPr algn="ctr"/>
                      <a:r>
                        <a:rPr lang="en-US" sz="1200"/>
                        <a:t>8 (89)</a:t>
                      </a:r>
                    </a:p>
                  </a:txBody>
                  <a:tcPr anchor="ctr">
                    <a:solidFill>
                      <a:schemeClr val="bg2">
                        <a:lumMod val="40000"/>
                        <a:lumOff val="60000"/>
                      </a:schemeClr>
                    </a:solidFill>
                  </a:tcPr>
                </a:tc>
                <a:tc>
                  <a:txBody>
                    <a:bodyPr/>
                    <a:lstStyle/>
                    <a:p>
                      <a:pPr algn="ctr"/>
                      <a:r>
                        <a:rPr lang="en-US" sz="1200"/>
                        <a:t>1 (11)</a:t>
                      </a:r>
                    </a:p>
                  </a:txBody>
                  <a:tcPr anchor="ctr">
                    <a:solidFill>
                      <a:schemeClr val="bg2">
                        <a:lumMod val="40000"/>
                        <a:lumOff val="60000"/>
                      </a:schemeClr>
                    </a:solidFill>
                  </a:tcPr>
                </a:tc>
                <a:tc>
                  <a:txBody>
                    <a:bodyPr/>
                    <a:lstStyle/>
                    <a:p>
                      <a:pPr algn="ctr"/>
                      <a:r>
                        <a:rPr lang="en-US" sz="1200"/>
                        <a:t>12 (80)</a:t>
                      </a:r>
                    </a:p>
                  </a:txBody>
                  <a:tcPr anchor="ctr"/>
                </a:tc>
                <a:tc>
                  <a:txBody>
                    <a:bodyPr/>
                    <a:lstStyle/>
                    <a:p>
                      <a:pPr algn="ctr"/>
                      <a:r>
                        <a:rPr lang="en-US" sz="1200"/>
                        <a:t>0</a:t>
                      </a:r>
                    </a:p>
                  </a:txBody>
                  <a:tcPr anchor="ctr"/>
                </a:tc>
                <a:tc>
                  <a:txBody>
                    <a:bodyPr/>
                    <a:lstStyle/>
                    <a:p>
                      <a:pPr algn="ctr"/>
                      <a:r>
                        <a:rPr lang="en-US" sz="1200"/>
                        <a:t>25 (81)</a:t>
                      </a:r>
                    </a:p>
                  </a:txBody>
                  <a:tcPr anchor="ctr"/>
                </a:tc>
                <a:tc>
                  <a:txBody>
                    <a:bodyPr/>
                    <a:lstStyle/>
                    <a:p>
                      <a:pPr algn="ctr"/>
                      <a:r>
                        <a:rPr lang="en-US" sz="1200"/>
                        <a:t>2 (6)</a:t>
                      </a:r>
                    </a:p>
                  </a:txBody>
                  <a:tcPr anchor="ctr"/>
                </a:tc>
                <a:extLst>
                  <a:ext uri="{0D108BD9-81ED-4DB2-BD59-A6C34878D82A}">
                    <a16:rowId xmlns:a16="http://schemas.microsoft.com/office/drawing/2014/main" val="226408439"/>
                  </a:ext>
                </a:extLst>
              </a:tr>
              <a:tr h="370840">
                <a:tc>
                  <a:txBody>
                    <a:bodyPr/>
                    <a:lstStyle/>
                    <a:p>
                      <a:r>
                        <a:rPr lang="en-US" sz="1200"/>
                        <a:t>Fatigue</a:t>
                      </a:r>
                      <a:r>
                        <a:rPr lang="en-US" sz="1200" baseline="30000"/>
                        <a:t>†</a:t>
                      </a:r>
                      <a:endParaRPr lang="en-US" sz="1200"/>
                    </a:p>
                  </a:txBody>
                  <a:tcPr anchor="ctr"/>
                </a:tc>
                <a:tc>
                  <a:txBody>
                    <a:bodyPr/>
                    <a:lstStyle/>
                    <a:p>
                      <a:pPr algn="ctr"/>
                      <a:r>
                        <a:rPr lang="en-US" sz="1200"/>
                        <a:t>4 (57)</a:t>
                      </a:r>
                    </a:p>
                  </a:txBody>
                  <a:tcPr anchor="ctr"/>
                </a:tc>
                <a:tc>
                  <a:txBody>
                    <a:bodyPr/>
                    <a:lstStyle/>
                    <a:p>
                      <a:pPr algn="ctr"/>
                      <a:r>
                        <a:rPr lang="en-US" sz="1200"/>
                        <a:t>0</a:t>
                      </a:r>
                    </a:p>
                  </a:txBody>
                  <a:tcPr anchor="ctr"/>
                </a:tc>
                <a:tc>
                  <a:txBody>
                    <a:bodyPr/>
                    <a:lstStyle/>
                    <a:p>
                      <a:pPr algn="ctr"/>
                      <a:r>
                        <a:rPr lang="en-US" sz="1200"/>
                        <a:t>6 (67)</a:t>
                      </a:r>
                    </a:p>
                  </a:txBody>
                  <a:tcPr anchor="ctr">
                    <a:solidFill>
                      <a:schemeClr val="bg2">
                        <a:lumMod val="40000"/>
                        <a:lumOff val="60000"/>
                      </a:schemeClr>
                    </a:solidFill>
                  </a:tcPr>
                </a:tc>
                <a:tc>
                  <a:txBody>
                    <a:bodyPr/>
                    <a:lstStyle/>
                    <a:p>
                      <a:pPr algn="ctr"/>
                      <a:r>
                        <a:rPr lang="en-US" sz="1200"/>
                        <a:t>1 (11)</a:t>
                      </a:r>
                    </a:p>
                  </a:txBody>
                  <a:tcPr anchor="ctr">
                    <a:solidFill>
                      <a:schemeClr val="bg2">
                        <a:lumMod val="40000"/>
                        <a:lumOff val="60000"/>
                      </a:schemeClr>
                    </a:solidFill>
                  </a:tcPr>
                </a:tc>
                <a:tc>
                  <a:txBody>
                    <a:bodyPr/>
                    <a:lstStyle/>
                    <a:p>
                      <a:pPr algn="ctr"/>
                      <a:r>
                        <a:rPr lang="en-US" sz="1200"/>
                        <a:t>7 (47)</a:t>
                      </a:r>
                    </a:p>
                  </a:txBody>
                  <a:tcPr anchor="ctr"/>
                </a:tc>
                <a:tc>
                  <a:txBody>
                    <a:bodyPr/>
                    <a:lstStyle/>
                    <a:p>
                      <a:pPr algn="ctr"/>
                      <a:r>
                        <a:rPr lang="en-US" sz="1200"/>
                        <a:t>0</a:t>
                      </a:r>
                    </a:p>
                  </a:txBody>
                  <a:tcPr anchor="ctr"/>
                </a:tc>
                <a:tc>
                  <a:txBody>
                    <a:bodyPr/>
                    <a:lstStyle/>
                    <a:p>
                      <a:pPr algn="ctr"/>
                      <a:r>
                        <a:rPr lang="en-US" sz="1200"/>
                        <a:t>17 (55)</a:t>
                      </a:r>
                    </a:p>
                  </a:txBody>
                  <a:tcPr anchor="ctr"/>
                </a:tc>
                <a:tc>
                  <a:txBody>
                    <a:bodyPr/>
                    <a:lstStyle/>
                    <a:p>
                      <a:pPr algn="ctr"/>
                      <a:r>
                        <a:rPr lang="en-US" sz="1200"/>
                        <a:t>1 (3)</a:t>
                      </a:r>
                    </a:p>
                  </a:txBody>
                  <a:tcPr anchor="ctr"/>
                </a:tc>
                <a:extLst>
                  <a:ext uri="{0D108BD9-81ED-4DB2-BD59-A6C34878D82A}">
                    <a16:rowId xmlns:a16="http://schemas.microsoft.com/office/drawing/2014/main" val="1121857940"/>
                  </a:ext>
                </a:extLst>
              </a:tr>
              <a:tr h="370840">
                <a:tc>
                  <a:txBody>
                    <a:bodyPr/>
                    <a:lstStyle/>
                    <a:p>
                      <a:r>
                        <a:rPr lang="en-US" sz="1200"/>
                        <a:t>Nausea</a:t>
                      </a:r>
                    </a:p>
                  </a:txBody>
                  <a:tcPr anchor="ctr"/>
                </a:tc>
                <a:tc>
                  <a:txBody>
                    <a:bodyPr/>
                    <a:lstStyle/>
                    <a:p>
                      <a:pPr algn="ctr"/>
                      <a:r>
                        <a:rPr lang="en-US" sz="1200"/>
                        <a:t>5 (71)</a:t>
                      </a:r>
                    </a:p>
                  </a:txBody>
                  <a:tcPr anchor="ctr"/>
                </a:tc>
                <a:tc>
                  <a:txBody>
                    <a:bodyPr/>
                    <a:lstStyle/>
                    <a:p>
                      <a:pPr algn="ctr"/>
                      <a:r>
                        <a:rPr lang="en-US" sz="1200"/>
                        <a:t>0</a:t>
                      </a:r>
                    </a:p>
                  </a:txBody>
                  <a:tcPr anchor="ctr"/>
                </a:tc>
                <a:tc>
                  <a:txBody>
                    <a:bodyPr/>
                    <a:lstStyle/>
                    <a:p>
                      <a:pPr algn="ctr"/>
                      <a:r>
                        <a:rPr lang="en-US" sz="1200"/>
                        <a:t>6 (67)</a:t>
                      </a:r>
                    </a:p>
                  </a:txBody>
                  <a:tcPr anchor="ctr">
                    <a:solidFill>
                      <a:schemeClr val="bg2">
                        <a:lumMod val="40000"/>
                        <a:lumOff val="60000"/>
                      </a:schemeClr>
                    </a:solidFill>
                  </a:tcPr>
                </a:tc>
                <a:tc>
                  <a:txBody>
                    <a:bodyPr/>
                    <a:lstStyle/>
                    <a:p>
                      <a:pPr algn="ctr"/>
                      <a:r>
                        <a:rPr lang="en-US" sz="1200"/>
                        <a:t>0</a:t>
                      </a:r>
                    </a:p>
                  </a:txBody>
                  <a:tcPr anchor="ctr">
                    <a:solidFill>
                      <a:schemeClr val="bg2">
                        <a:lumMod val="40000"/>
                        <a:lumOff val="60000"/>
                      </a:schemeClr>
                    </a:solidFill>
                  </a:tcPr>
                </a:tc>
                <a:tc>
                  <a:txBody>
                    <a:bodyPr/>
                    <a:lstStyle/>
                    <a:p>
                      <a:pPr algn="ctr"/>
                      <a:r>
                        <a:rPr lang="en-US" sz="1200"/>
                        <a:t>12 (80)</a:t>
                      </a:r>
                    </a:p>
                  </a:txBody>
                  <a:tcPr anchor="ctr"/>
                </a:tc>
                <a:tc>
                  <a:txBody>
                    <a:bodyPr/>
                    <a:lstStyle/>
                    <a:p>
                      <a:pPr algn="ctr"/>
                      <a:r>
                        <a:rPr lang="en-US" sz="1200"/>
                        <a:t>0</a:t>
                      </a:r>
                    </a:p>
                  </a:txBody>
                  <a:tcPr anchor="ctr"/>
                </a:tc>
                <a:tc>
                  <a:txBody>
                    <a:bodyPr/>
                    <a:lstStyle/>
                    <a:p>
                      <a:pPr algn="ctr"/>
                      <a:r>
                        <a:rPr lang="en-US" sz="1200"/>
                        <a:t>23 (74)</a:t>
                      </a:r>
                    </a:p>
                  </a:txBody>
                  <a:tcPr anchor="ctr"/>
                </a:tc>
                <a:tc>
                  <a:txBody>
                    <a:bodyPr/>
                    <a:lstStyle/>
                    <a:p>
                      <a:pPr algn="ctr"/>
                      <a:r>
                        <a:rPr lang="en-US" sz="1200"/>
                        <a:t>0</a:t>
                      </a:r>
                    </a:p>
                  </a:txBody>
                  <a:tcPr anchor="ctr"/>
                </a:tc>
                <a:extLst>
                  <a:ext uri="{0D108BD9-81ED-4DB2-BD59-A6C34878D82A}">
                    <a16:rowId xmlns:a16="http://schemas.microsoft.com/office/drawing/2014/main" val="404228195"/>
                  </a:ext>
                </a:extLst>
              </a:tr>
              <a:tr h="370840">
                <a:tc>
                  <a:txBody>
                    <a:bodyPr/>
                    <a:lstStyle/>
                    <a:p>
                      <a:r>
                        <a:rPr lang="en-US" sz="1200"/>
                        <a:t>Rash</a:t>
                      </a:r>
                      <a:r>
                        <a:rPr lang="en-US" sz="1200" baseline="30000"/>
                        <a:t>‡</a:t>
                      </a:r>
                      <a:endParaRPr lang="en-US" sz="1200"/>
                    </a:p>
                  </a:txBody>
                  <a:tcPr anchor="ctr"/>
                </a:tc>
                <a:tc>
                  <a:txBody>
                    <a:bodyPr/>
                    <a:lstStyle/>
                    <a:p>
                      <a:pPr algn="ctr"/>
                      <a:r>
                        <a:rPr lang="en-US" sz="1200"/>
                        <a:t>3 (43)</a:t>
                      </a:r>
                    </a:p>
                  </a:txBody>
                  <a:tcPr anchor="ctr"/>
                </a:tc>
                <a:tc>
                  <a:txBody>
                    <a:bodyPr/>
                    <a:lstStyle/>
                    <a:p>
                      <a:pPr algn="ctr"/>
                      <a:r>
                        <a:rPr lang="en-US" sz="1200"/>
                        <a:t>0</a:t>
                      </a:r>
                    </a:p>
                  </a:txBody>
                  <a:tcPr anchor="ctr"/>
                </a:tc>
                <a:tc>
                  <a:txBody>
                    <a:bodyPr/>
                    <a:lstStyle/>
                    <a:p>
                      <a:pPr algn="ctr"/>
                      <a:r>
                        <a:rPr lang="en-US" sz="1200"/>
                        <a:t>6 (67)</a:t>
                      </a:r>
                    </a:p>
                  </a:txBody>
                  <a:tcPr anchor="ctr">
                    <a:solidFill>
                      <a:schemeClr val="bg2">
                        <a:lumMod val="40000"/>
                        <a:lumOff val="60000"/>
                      </a:schemeClr>
                    </a:solidFill>
                  </a:tcPr>
                </a:tc>
                <a:tc>
                  <a:txBody>
                    <a:bodyPr/>
                    <a:lstStyle/>
                    <a:p>
                      <a:pPr algn="ctr"/>
                      <a:r>
                        <a:rPr lang="en-US" sz="1200"/>
                        <a:t>0</a:t>
                      </a:r>
                    </a:p>
                  </a:txBody>
                  <a:tcPr anchor="ctr">
                    <a:solidFill>
                      <a:schemeClr val="bg2">
                        <a:lumMod val="40000"/>
                        <a:lumOff val="60000"/>
                      </a:schemeClr>
                    </a:solidFill>
                  </a:tcPr>
                </a:tc>
                <a:tc>
                  <a:txBody>
                    <a:bodyPr/>
                    <a:lstStyle/>
                    <a:p>
                      <a:pPr algn="ctr"/>
                      <a:r>
                        <a:rPr lang="en-US" sz="1200"/>
                        <a:t>11 (73)</a:t>
                      </a:r>
                    </a:p>
                  </a:txBody>
                  <a:tcPr anchor="ctr"/>
                </a:tc>
                <a:tc>
                  <a:txBody>
                    <a:bodyPr/>
                    <a:lstStyle/>
                    <a:p>
                      <a:pPr algn="ctr"/>
                      <a:r>
                        <a:rPr lang="en-US" sz="1200"/>
                        <a:t>4 (27)</a:t>
                      </a:r>
                    </a:p>
                  </a:txBody>
                  <a:tcPr anchor="ctr"/>
                </a:tc>
                <a:tc>
                  <a:txBody>
                    <a:bodyPr/>
                    <a:lstStyle/>
                    <a:p>
                      <a:pPr algn="ctr"/>
                      <a:r>
                        <a:rPr lang="en-US" sz="1200"/>
                        <a:t>20 (65)</a:t>
                      </a:r>
                    </a:p>
                  </a:txBody>
                  <a:tcPr anchor="ctr"/>
                </a:tc>
                <a:tc>
                  <a:txBody>
                    <a:bodyPr/>
                    <a:lstStyle/>
                    <a:p>
                      <a:pPr algn="ctr"/>
                      <a:r>
                        <a:rPr lang="en-US" sz="1200"/>
                        <a:t>4 (13)</a:t>
                      </a:r>
                    </a:p>
                  </a:txBody>
                  <a:tcPr anchor="ctr"/>
                </a:tc>
                <a:extLst>
                  <a:ext uri="{0D108BD9-81ED-4DB2-BD59-A6C34878D82A}">
                    <a16:rowId xmlns:a16="http://schemas.microsoft.com/office/drawing/2014/main" val="2455740609"/>
                  </a:ext>
                </a:extLst>
              </a:tr>
              <a:tr h="370840">
                <a:tc>
                  <a:txBody>
                    <a:bodyPr/>
                    <a:lstStyle/>
                    <a:p>
                      <a:r>
                        <a:rPr lang="en-US" sz="1200"/>
                        <a:t>Vomiting</a:t>
                      </a:r>
                    </a:p>
                  </a:txBody>
                  <a:tcPr anchor="ctr"/>
                </a:tc>
                <a:tc>
                  <a:txBody>
                    <a:bodyPr/>
                    <a:lstStyle/>
                    <a:p>
                      <a:pPr algn="ctr"/>
                      <a:r>
                        <a:rPr lang="en-US" sz="1200"/>
                        <a:t>3 (43)</a:t>
                      </a:r>
                    </a:p>
                  </a:txBody>
                  <a:tcPr anchor="ctr"/>
                </a:tc>
                <a:tc>
                  <a:txBody>
                    <a:bodyPr/>
                    <a:lstStyle/>
                    <a:p>
                      <a:pPr algn="ctr"/>
                      <a:r>
                        <a:rPr lang="en-US" sz="1200"/>
                        <a:t>0</a:t>
                      </a:r>
                    </a:p>
                  </a:txBody>
                  <a:tcPr anchor="ctr"/>
                </a:tc>
                <a:tc>
                  <a:txBody>
                    <a:bodyPr/>
                    <a:lstStyle/>
                    <a:p>
                      <a:pPr algn="ctr"/>
                      <a:r>
                        <a:rPr lang="en-US" sz="1200"/>
                        <a:t>3 (33)</a:t>
                      </a:r>
                    </a:p>
                  </a:txBody>
                  <a:tcPr anchor="ctr">
                    <a:solidFill>
                      <a:schemeClr val="bg2">
                        <a:lumMod val="40000"/>
                        <a:lumOff val="60000"/>
                      </a:schemeClr>
                    </a:solidFill>
                  </a:tcPr>
                </a:tc>
                <a:tc>
                  <a:txBody>
                    <a:bodyPr/>
                    <a:lstStyle/>
                    <a:p>
                      <a:pPr algn="ctr"/>
                      <a:r>
                        <a:rPr lang="en-US" sz="1200"/>
                        <a:t>0</a:t>
                      </a:r>
                    </a:p>
                  </a:txBody>
                  <a:tcPr anchor="ctr">
                    <a:solidFill>
                      <a:schemeClr val="bg2">
                        <a:lumMod val="40000"/>
                        <a:lumOff val="60000"/>
                      </a:schemeClr>
                    </a:solidFill>
                  </a:tcPr>
                </a:tc>
                <a:tc>
                  <a:txBody>
                    <a:bodyPr/>
                    <a:lstStyle/>
                    <a:p>
                      <a:pPr algn="ctr"/>
                      <a:r>
                        <a:rPr lang="en-US" sz="1200"/>
                        <a:t>7 (47)</a:t>
                      </a:r>
                    </a:p>
                  </a:txBody>
                  <a:tcPr anchor="ctr"/>
                </a:tc>
                <a:tc>
                  <a:txBody>
                    <a:bodyPr/>
                    <a:lstStyle/>
                    <a:p>
                      <a:pPr algn="ctr"/>
                      <a:r>
                        <a:rPr lang="en-US" sz="1200"/>
                        <a:t>0</a:t>
                      </a:r>
                    </a:p>
                  </a:txBody>
                  <a:tcPr anchor="ctr"/>
                </a:tc>
                <a:tc>
                  <a:txBody>
                    <a:bodyPr/>
                    <a:lstStyle/>
                    <a:p>
                      <a:pPr algn="ctr"/>
                      <a:r>
                        <a:rPr lang="en-US" sz="1200"/>
                        <a:t>13 (42)</a:t>
                      </a:r>
                    </a:p>
                  </a:txBody>
                  <a:tcPr anchor="ctr"/>
                </a:tc>
                <a:tc>
                  <a:txBody>
                    <a:bodyPr/>
                    <a:lstStyle/>
                    <a:p>
                      <a:pPr algn="ctr"/>
                      <a:r>
                        <a:rPr lang="en-US" sz="1200"/>
                        <a:t>0</a:t>
                      </a:r>
                    </a:p>
                  </a:txBody>
                  <a:tcPr anchor="ctr"/>
                </a:tc>
                <a:extLst>
                  <a:ext uri="{0D108BD9-81ED-4DB2-BD59-A6C34878D82A}">
                    <a16:rowId xmlns:a16="http://schemas.microsoft.com/office/drawing/2014/main" val="1567891081"/>
                  </a:ext>
                </a:extLst>
              </a:tr>
              <a:tr h="370840">
                <a:tc>
                  <a:txBody>
                    <a:bodyPr/>
                    <a:lstStyle/>
                    <a:p>
                      <a:r>
                        <a:rPr lang="en-US" sz="1200"/>
                        <a:t>Decreased appetite</a:t>
                      </a:r>
                    </a:p>
                  </a:txBody>
                  <a:tcPr anchor="ctr"/>
                </a:tc>
                <a:tc>
                  <a:txBody>
                    <a:bodyPr/>
                    <a:lstStyle/>
                    <a:p>
                      <a:pPr algn="ctr"/>
                      <a:r>
                        <a:rPr lang="en-US" sz="1200"/>
                        <a:t>2 (29)</a:t>
                      </a:r>
                    </a:p>
                  </a:txBody>
                  <a:tcPr anchor="ctr"/>
                </a:tc>
                <a:tc>
                  <a:txBody>
                    <a:bodyPr/>
                    <a:lstStyle/>
                    <a:p>
                      <a:pPr algn="ctr"/>
                      <a:r>
                        <a:rPr lang="en-US" sz="1200"/>
                        <a:t>0</a:t>
                      </a:r>
                    </a:p>
                  </a:txBody>
                  <a:tcPr anchor="ctr"/>
                </a:tc>
                <a:tc>
                  <a:txBody>
                    <a:bodyPr/>
                    <a:lstStyle/>
                    <a:p>
                      <a:pPr algn="ctr"/>
                      <a:r>
                        <a:rPr lang="en-US" sz="1200"/>
                        <a:t>3 (33)</a:t>
                      </a:r>
                    </a:p>
                  </a:txBody>
                  <a:tcPr anchor="ctr">
                    <a:solidFill>
                      <a:schemeClr val="bg2">
                        <a:lumMod val="40000"/>
                        <a:lumOff val="60000"/>
                      </a:schemeClr>
                    </a:solidFill>
                  </a:tcPr>
                </a:tc>
                <a:tc>
                  <a:txBody>
                    <a:bodyPr/>
                    <a:lstStyle/>
                    <a:p>
                      <a:pPr algn="ctr"/>
                      <a:r>
                        <a:rPr lang="en-US" sz="1200"/>
                        <a:t>0</a:t>
                      </a:r>
                    </a:p>
                  </a:txBody>
                  <a:tcPr anchor="ctr">
                    <a:solidFill>
                      <a:schemeClr val="bg2">
                        <a:lumMod val="40000"/>
                        <a:lumOff val="60000"/>
                      </a:schemeClr>
                    </a:solidFill>
                  </a:tcPr>
                </a:tc>
                <a:tc>
                  <a:txBody>
                    <a:bodyPr/>
                    <a:lstStyle/>
                    <a:p>
                      <a:pPr algn="ctr"/>
                      <a:r>
                        <a:rPr lang="en-US" sz="1200"/>
                        <a:t>4 (27)</a:t>
                      </a:r>
                    </a:p>
                  </a:txBody>
                  <a:tcPr anchor="ctr"/>
                </a:tc>
                <a:tc>
                  <a:txBody>
                    <a:bodyPr/>
                    <a:lstStyle/>
                    <a:p>
                      <a:pPr algn="ctr"/>
                      <a:r>
                        <a:rPr lang="en-US" sz="1200"/>
                        <a:t>0</a:t>
                      </a:r>
                    </a:p>
                  </a:txBody>
                  <a:tcPr anchor="ctr"/>
                </a:tc>
                <a:tc>
                  <a:txBody>
                    <a:bodyPr/>
                    <a:lstStyle/>
                    <a:p>
                      <a:pPr algn="ctr"/>
                      <a:r>
                        <a:rPr lang="en-US" sz="1200"/>
                        <a:t>9 (29)</a:t>
                      </a:r>
                    </a:p>
                  </a:txBody>
                  <a:tcPr anchor="ctr"/>
                </a:tc>
                <a:tc>
                  <a:txBody>
                    <a:bodyPr/>
                    <a:lstStyle/>
                    <a:p>
                      <a:pPr algn="ctr"/>
                      <a:r>
                        <a:rPr lang="en-US" sz="1200"/>
                        <a:t>0</a:t>
                      </a:r>
                    </a:p>
                  </a:txBody>
                  <a:tcPr anchor="ctr"/>
                </a:tc>
                <a:extLst>
                  <a:ext uri="{0D108BD9-81ED-4DB2-BD59-A6C34878D82A}">
                    <a16:rowId xmlns:a16="http://schemas.microsoft.com/office/drawing/2014/main" val="2881560081"/>
                  </a:ext>
                </a:extLst>
              </a:tr>
              <a:tr h="370840">
                <a:tc>
                  <a:txBody>
                    <a:bodyPr/>
                    <a:lstStyle/>
                    <a:p>
                      <a:r>
                        <a:rPr lang="en-US" sz="1200"/>
                        <a:t>Hyperglycemia</a:t>
                      </a:r>
                      <a:r>
                        <a:rPr lang="en-US" sz="1200" baseline="30000"/>
                        <a:t>§</a:t>
                      </a:r>
                      <a:endParaRPr lang="en-US" sz="1200"/>
                    </a:p>
                  </a:txBody>
                  <a:tcPr anchor="ctr"/>
                </a:tc>
                <a:tc>
                  <a:txBody>
                    <a:bodyPr/>
                    <a:lstStyle/>
                    <a:p>
                      <a:pPr algn="ctr"/>
                      <a:r>
                        <a:rPr lang="en-US" sz="1200"/>
                        <a:t>2 (29)</a:t>
                      </a:r>
                    </a:p>
                  </a:txBody>
                  <a:tcPr anchor="ctr"/>
                </a:tc>
                <a:tc>
                  <a:txBody>
                    <a:bodyPr/>
                    <a:lstStyle/>
                    <a:p>
                      <a:pPr algn="ctr"/>
                      <a:r>
                        <a:rPr lang="en-US" sz="1200"/>
                        <a:t>0</a:t>
                      </a:r>
                    </a:p>
                  </a:txBody>
                  <a:tcPr anchor="ctr"/>
                </a:tc>
                <a:tc>
                  <a:txBody>
                    <a:bodyPr/>
                    <a:lstStyle/>
                    <a:p>
                      <a:pPr algn="ctr"/>
                      <a:r>
                        <a:rPr lang="en-US" sz="1200"/>
                        <a:t>1 (11)</a:t>
                      </a:r>
                    </a:p>
                  </a:txBody>
                  <a:tcPr anchor="ctr">
                    <a:solidFill>
                      <a:schemeClr val="bg2">
                        <a:lumMod val="40000"/>
                        <a:lumOff val="60000"/>
                      </a:schemeClr>
                    </a:solidFill>
                  </a:tcPr>
                </a:tc>
                <a:tc>
                  <a:txBody>
                    <a:bodyPr/>
                    <a:lstStyle/>
                    <a:p>
                      <a:pPr algn="ctr"/>
                      <a:r>
                        <a:rPr lang="en-US" sz="1200"/>
                        <a:t>0</a:t>
                      </a:r>
                    </a:p>
                  </a:txBody>
                  <a:tcPr anchor="ctr">
                    <a:solidFill>
                      <a:schemeClr val="bg2">
                        <a:lumMod val="40000"/>
                        <a:lumOff val="60000"/>
                      </a:schemeClr>
                    </a:solidFill>
                  </a:tcPr>
                </a:tc>
                <a:tc>
                  <a:txBody>
                    <a:bodyPr/>
                    <a:lstStyle/>
                    <a:p>
                      <a:pPr algn="ctr"/>
                      <a:r>
                        <a:rPr lang="en-US" sz="1200"/>
                        <a:t>7 (47)</a:t>
                      </a:r>
                    </a:p>
                  </a:txBody>
                  <a:tcPr anchor="ctr"/>
                </a:tc>
                <a:tc>
                  <a:txBody>
                    <a:bodyPr/>
                    <a:lstStyle/>
                    <a:p>
                      <a:pPr algn="ctr"/>
                      <a:r>
                        <a:rPr lang="en-US" sz="1200"/>
                        <a:t>3 (20)</a:t>
                      </a:r>
                    </a:p>
                  </a:txBody>
                  <a:tcPr anchor="ctr"/>
                </a:tc>
                <a:tc>
                  <a:txBody>
                    <a:bodyPr/>
                    <a:lstStyle/>
                    <a:p>
                      <a:pPr algn="ctr"/>
                      <a:r>
                        <a:rPr lang="en-US" sz="1200"/>
                        <a:t>10 (32)</a:t>
                      </a:r>
                    </a:p>
                  </a:txBody>
                  <a:tcPr anchor="ctr"/>
                </a:tc>
                <a:tc>
                  <a:txBody>
                    <a:bodyPr/>
                    <a:lstStyle/>
                    <a:p>
                      <a:pPr algn="ctr"/>
                      <a:r>
                        <a:rPr lang="en-US" sz="1200"/>
                        <a:t>3 (10)</a:t>
                      </a:r>
                    </a:p>
                  </a:txBody>
                  <a:tcPr anchor="ctr"/>
                </a:tc>
                <a:extLst>
                  <a:ext uri="{0D108BD9-81ED-4DB2-BD59-A6C34878D82A}">
                    <a16:rowId xmlns:a16="http://schemas.microsoft.com/office/drawing/2014/main" val="1039251787"/>
                  </a:ext>
                </a:extLst>
              </a:tr>
            </a:tbl>
          </a:graphicData>
        </a:graphic>
      </p:graphicFrame>
      <p:graphicFrame>
        <p:nvGraphicFramePr>
          <p:cNvPr id="5" name="Table 4">
            <a:extLst>
              <a:ext uri="{FF2B5EF4-FFF2-40B4-BE49-F238E27FC236}">
                <a16:creationId xmlns:a16="http://schemas.microsoft.com/office/drawing/2014/main" id="{A1F9A32D-319C-6BB7-AFF5-E22F8A86A0B5}"/>
              </a:ext>
            </a:extLst>
          </p:cNvPr>
          <p:cNvGraphicFramePr>
            <a:graphicFrameLocks noGrp="1"/>
          </p:cNvGraphicFramePr>
          <p:nvPr/>
        </p:nvGraphicFramePr>
        <p:xfrm>
          <a:off x="3551933" y="1558731"/>
          <a:ext cx="8128000" cy="457200"/>
        </p:xfrm>
        <a:graphic>
          <a:graphicData uri="http://schemas.openxmlformats.org/drawingml/2006/table">
            <a:tbl>
              <a:tblPr firstRow="1" bandRow="1">
                <a:tableStyleId>{5C22544A-7EE6-4342-B048-85BDC9FD1C3A}</a:tableStyleId>
              </a:tblPr>
              <a:tblGrid>
                <a:gridCol w="2032000">
                  <a:extLst>
                    <a:ext uri="{9D8B030D-6E8A-4147-A177-3AD203B41FA5}">
                      <a16:colId xmlns:a16="http://schemas.microsoft.com/office/drawing/2014/main" val="1280570513"/>
                    </a:ext>
                  </a:extLst>
                </a:gridCol>
                <a:gridCol w="2032000">
                  <a:extLst>
                    <a:ext uri="{9D8B030D-6E8A-4147-A177-3AD203B41FA5}">
                      <a16:colId xmlns:a16="http://schemas.microsoft.com/office/drawing/2014/main" val="1392750392"/>
                    </a:ext>
                  </a:extLst>
                </a:gridCol>
                <a:gridCol w="2032000">
                  <a:extLst>
                    <a:ext uri="{9D8B030D-6E8A-4147-A177-3AD203B41FA5}">
                      <a16:colId xmlns:a16="http://schemas.microsoft.com/office/drawing/2014/main" val="472512707"/>
                    </a:ext>
                  </a:extLst>
                </a:gridCol>
                <a:gridCol w="2032000">
                  <a:extLst>
                    <a:ext uri="{9D8B030D-6E8A-4147-A177-3AD203B41FA5}">
                      <a16:colId xmlns:a16="http://schemas.microsoft.com/office/drawing/2014/main" val="1803815563"/>
                    </a:ext>
                  </a:extLst>
                </a:gridCol>
              </a:tblGrid>
              <a:tr h="370840">
                <a:tc>
                  <a:txBody>
                    <a:bodyPr/>
                    <a:lstStyle/>
                    <a:p>
                      <a:pPr algn="ctr"/>
                      <a:r>
                        <a:rPr lang="en-US" sz="1200"/>
                        <a:t>Cohort 1</a:t>
                      </a:r>
                    </a:p>
                    <a:p>
                      <a:pPr algn="ctr"/>
                      <a:r>
                        <a:rPr lang="en-US" sz="1200"/>
                        <a:t>(n = 7)</a:t>
                      </a:r>
                    </a:p>
                  </a:txBody>
                  <a:tcPr anchor="ctr"/>
                </a:tc>
                <a:tc>
                  <a:txBody>
                    <a:bodyPr/>
                    <a:lstStyle/>
                    <a:p>
                      <a:pPr algn="ctr"/>
                      <a:r>
                        <a:rPr lang="en-US" sz="1200"/>
                        <a:t>Cohort 2 (RP2D)</a:t>
                      </a:r>
                    </a:p>
                    <a:p>
                      <a:pPr algn="ctr"/>
                      <a:r>
                        <a:rPr lang="en-US" sz="1200"/>
                        <a:t>(n = 9)</a:t>
                      </a:r>
                    </a:p>
                  </a:txBody>
                  <a:tcPr anchor="ctr"/>
                </a:tc>
                <a:tc>
                  <a:txBody>
                    <a:bodyPr/>
                    <a:lstStyle/>
                    <a:p>
                      <a:pPr algn="ctr"/>
                      <a:r>
                        <a:rPr lang="en-US" sz="1200"/>
                        <a:t>Cohort 3</a:t>
                      </a:r>
                    </a:p>
                    <a:p>
                      <a:pPr algn="ctr"/>
                      <a:r>
                        <a:rPr lang="en-US" sz="1200"/>
                        <a:t>(n = 15)</a:t>
                      </a:r>
                    </a:p>
                  </a:txBody>
                  <a:tcPr anchor="ctr"/>
                </a:tc>
                <a:tc>
                  <a:txBody>
                    <a:bodyPr/>
                    <a:lstStyle/>
                    <a:p>
                      <a:pPr algn="ctr"/>
                      <a:r>
                        <a:rPr lang="en-US" sz="1200"/>
                        <a:t>Phase 1b</a:t>
                      </a:r>
                    </a:p>
                    <a:p>
                      <a:pPr algn="ctr"/>
                      <a:r>
                        <a:rPr lang="en-US" sz="1200"/>
                        <a:t>(N = 31)</a:t>
                      </a:r>
                    </a:p>
                  </a:txBody>
                  <a:tcPr anchor="ctr"/>
                </a:tc>
                <a:extLst>
                  <a:ext uri="{0D108BD9-81ED-4DB2-BD59-A6C34878D82A}">
                    <a16:rowId xmlns:a16="http://schemas.microsoft.com/office/drawing/2014/main" val="2715122565"/>
                  </a:ext>
                </a:extLst>
              </a:tr>
            </a:tbl>
          </a:graphicData>
        </a:graphic>
      </p:graphicFrame>
    </p:spTree>
    <p:extLst>
      <p:ext uri="{BB962C8B-B14F-4D97-AF65-F5344CB8AC3E}">
        <p14:creationId xmlns:p14="http://schemas.microsoft.com/office/powerpoint/2010/main" val="81654999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Arrow Connector 8">
            <a:extLst>
              <a:ext uri="{FF2B5EF4-FFF2-40B4-BE49-F238E27FC236}">
                <a16:creationId xmlns:a16="http://schemas.microsoft.com/office/drawing/2014/main" id="{8D4BC90C-9008-4357-96DB-E9D08C4C591A}"/>
              </a:ext>
            </a:extLst>
          </p:cNvPr>
          <p:cNvCxnSpPr>
            <a:cxnSpLocks/>
          </p:cNvCxnSpPr>
          <p:nvPr/>
        </p:nvCxnSpPr>
        <p:spPr>
          <a:xfrm>
            <a:off x="4013833" y="1846587"/>
            <a:ext cx="0" cy="392141"/>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3BFA2427-FBBF-43E9-8C87-62A6CE005432}"/>
              </a:ext>
            </a:extLst>
          </p:cNvPr>
          <p:cNvCxnSpPr>
            <a:cxnSpLocks/>
          </p:cNvCxnSpPr>
          <p:nvPr/>
        </p:nvCxnSpPr>
        <p:spPr>
          <a:xfrm>
            <a:off x="3700626" y="5298936"/>
            <a:ext cx="707673" cy="0"/>
          </a:xfrm>
          <a:prstGeom prst="straightConnector1">
            <a:avLst/>
          </a:prstGeom>
          <a:ln w="38100">
            <a:prstDash val="sysDash"/>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6129102F-C3B9-492C-9457-B2BB2EF25EEC}"/>
              </a:ext>
            </a:extLst>
          </p:cNvPr>
          <p:cNvSpPr txBox="1"/>
          <p:nvPr/>
        </p:nvSpPr>
        <p:spPr>
          <a:xfrm>
            <a:off x="1850636" y="4890938"/>
            <a:ext cx="1819759" cy="1313501"/>
          </a:xfrm>
          <a:prstGeom prst="rect">
            <a:avLst/>
          </a:prstGeom>
          <a:solidFill>
            <a:srgbClr val="749C27"/>
          </a:solidFill>
          <a:ln w="19050">
            <a:noFill/>
          </a:ln>
        </p:spPr>
        <p:txBody>
          <a:bodyPr wrap="square" tIns="91440" bIns="91440" rtlCol="0">
            <a:spAutoFit/>
          </a:bodyPr>
          <a:lstStyle/>
          <a:p>
            <a:pPr marL="0" marR="0" lvl="0" indent="0" algn="ctr" defTabSz="1625519" rtl="0" eaLnBrk="1" fontAlgn="auto" latinLnBrk="0" hangingPunct="1">
              <a:lnSpc>
                <a:spcPct val="100000"/>
              </a:lnSpc>
              <a:spcBef>
                <a:spcPts val="0"/>
              </a:spcBef>
              <a:spcAft>
                <a:spcPts val="0"/>
              </a:spcAft>
              <a:buClr>
                <a:srgbClr val="000000"/>
              </a:buClr>
              <a:buSzTx/>
              <a:buFontTx/>
              <a:buNone/>
              <a:tabLst/>
              <a:defRPr/>
            </a:pPr>
            <a:r>
              <a:rPr kumimoji="0" lang="en-US" sz="1467" b="1" i="0" u="none" strike="noStrike" kern="0" cap="none" spc="0" normalizeH="0" baseline="0" noProof="0">
                <a:ln>
                  <a:noFill/>
                </a:ln>
                <a:solidFill>
                  <a:prstClr val="white"/>
                </a:solidFill>
                <a:effectLst/>
                <a:uLnTx/>
                <a:uFillTx/>
                <a:latin typeface="Arial"/>
                <a:ea typeface="+mn-ea"/>
                <a:cs typeface="Arial"/>
                <a:sym typeface="Arial"/>
              </a:rPr>
              <a:t>2L/3L Chemo: Trastuzumab </a:t>
            </a:r>
            <a:r>
              <a:rPr kumimoji="0" lang="en-US" sz="1467" b="1" i="0" u="none" strike="noStrike" kern="0" cap="none" spc="0" normalizeH="0" baseline="0" noProof="0" err="1">
                <a:ln>
                  <a:noFill/>
                </a:ln>
                <a:solidFill>
                  <a:prstClr val="white"/>
                </a:solidFill>
                <a:effectLst/>
                <a:uLnTx/>
                <a:uFillTx/>
                <a:latin typeface="Arial"/>
                <a:ea typeface="+mn-ea"/>
                <a:cs typeface="Arial"/>
                <a:sym typeface="Arial"/>
              </a:rPr>
              <a:t>Deruxtecan</a:t>
            </a:r>
            <a:endParaRPr kumimoji="0" lang="en-US" sz="1467" b="1" i="0" u="none" strike="noStrike" kern="0" cap="none" spc="0" normalizeH="0" baseline="0" noProof="0">
              <a:ln>
                <a:noFill/>
              </a:ln>
              <a:solidFill>
                <a:prstClr val="white"/>
              </a:solidFill>
              <a:effectLst/>
              <a:uLnTx/>
              <a:uFillTx/>
              <a:latin typeface="Arial"/>
              <a:ea typeface="+mn-ea"/>
              <a:cs typeface="Arial"/>
              <a:sym typeface="Arial"/>
            </a:endParaRPr>
          </a:p>
          <a:p>
            <a:pPr marL="0" marR="0" lvl="0" indent="0" algn="ctr" defTabSz="1625519" rtl="0" eaLnBrk="1" fontAlgn="auto" latinLnBrk="0" hangingPunct="1">
              <a:lnSpc>
                <a:spcPct val="100000"/>
              </a:lnSpc>
              <a:spcBef>
                <a:spcPts val="0"/>
              </a:spcBef>
              <a:spcAft>
                <a:spcPts val="0"/>
              </a:spcAft>
              <a:buClr>
                <a:srgbClr val="000000"/>
              </a:buClr>
              <a:buSzTx/>
              <a:buFontTx/>
              <a:buNone/>
              <a:tabLst/>
              <a:defRPr/>
            </a:pPr>
            <a:r>
              <a:rPr kumimoji="0" lang="en-US" sz="1467" b="1" i="0" u="none" strike="noStrike" kern="0" cap="none" spc="0" normalizeH="0" baseline="0" noProof="0">
                <a:ln>
                  <a:noFill/>
                </a:ln>
                <a:solidFill>
                  <a:prstClr val="white"/>
                </a:solidFill>
                <a:effectLst/>
                <a:uLnTx/>
                <a:uFillTx/>
                <a:latin typeface="Arial"/>
                <a:ea typeface="+mn-ea"/>
                <a:cs typeface="Arial"/>
                <a:sym typeface="Arial"/>
              </a:rPr>
              <a:t> in 1L and for HER2 ultralow</a:t>
            </a:r>
          </a:p>
        </p:txBody>
      </p:sp>
      <p:sp>
        <p:nvSpPr>
          <p:cNvPr id="18" name="TextBox 17">
            <a:extLst>
              <a:ext uri="{FF2B5EF4-FFF2-40B4-BE49-F238E27FC236}">
                <a16:creationId xmlns:a16="http://schemas.microsoft.com/office/drawing/2014/main" id="{27C1994E-2803-465A-8AE7-16621D9BF985}"/>
              </a:ext>
            </a:extLst>
          </p:cNvPr>
          <p:cNvSpPr txBox="1"/>
          <p:nvPr/>
        </p:nvSpPr>
        <p:spPr>
          <a:xfrm>
            <a:off x="4429146" y="4909520"/>
            <a:ext cx="1819758" cy="861967"/>
          </a:xfrm>
          <a:prstGeom prst="rect">
            <a:avLst/>
          </a:prstGeom>
          <a:solidFill>
            <a:srgbClr val="749C27"/>
          </a:solidFill>
          <a:ln w="19050">
            <a:noFill/>
          </a:ln>
        </p:spPr>
        <p:txBody>
          <a:bodyPr wrap="square" tIns="91440" bIns="91440" rtlCol="0">
            <a:spAutoFit/>
          </a:bodyPr>
          <a:lstStyle/>
          <a:p>
            <a:pPr marL="0" marR="0" lvl="0" indent="0" algn="ctr" defTabSz="1625519" rtl="0" eaLnBrk="1" fontAlgn="auto" latinLnBrk="0" hangingPunct="1">
              <a:lnSpc>
                <a:spcPct val="100000"/>
              </a:lnSpc>
              <a:spcBef>
                <a:spcPts val="0"/>
              </a:spcBef>
              <a:spcAft>
                <a:spcPts val="0"/>
              </a:spcAft>
              <a:buClr>
                <a:srgbClr val="000000"/>
              </a:buClr>
              <a:buSzTx/>
              <a:buFontTx/>
              <a:buNone/>
              <a:tabLst/>
              <a:defRPr/>
            </a:pPr>
            <a:r>
              <a:rPr kumimoji="0" lang="en-US" sz="1467" b="1" i="0" u="none" strike="noStrike" kern="1200" cap="none" spc="0" normalizeH="0" baseline="0" noProof="0">
                <a:ln>
                  <a:noFill/>
                </a:ln>
                <a:solidFill>
                  <a:prstClr val="white"/>
                </a:solidFill>
                <a:effectLst/>
                <a:uLnTx/>
                <a:uFillTx/>
                <a:latin typeface="Arial" panose="020B0604020202020204" pitchFamily="34" charset="0"/>
                <a:ea typeface="+mn-ea"/>
                <a:cs typeface="+mn-cs"/>
              </a:rPr>
              <a:t> </a:t>
            </a:r>
            <a:r>
              <a:rPr kumimoji="0" lang="en-US" sz="1467" b="1" i="0" u="none" strike="noStrike" kern="0" cap="none" spc="0" normalizeH="0" baseline="0" noProof="0">
                <a:ln>
                  <a:noFill/>
                </a:ln>
                <a:solidFill>
                  <a:prstClr val="white"/>
                </a:solidFill>
                <a:effectLst/>
                <a:uLnTx/>
                <a:uFillTx/>
                <a:latin typeface="Arial"/>
                <a:ea typeface="+mn-ea"/>
                <a:cs typeface="Arial"/>
                <a:sym typeface="Arial"/>
              </a:rPr>
              <a:t>Sacituzumab </a:t>
            </a:r>
            <a:r>
              <a:rPr kumimoji="0" lang="en-US" sz="1467" b="1" i="0" u="none" strike="noStrike" kern="0" cap="none" spc="0" normalizeH="0" baseline="0" noProof="0" err="1">
                <a:ln>
                  <a:noFill/>
                </a:ln>
                <a:solidFill>
                  <a:prstClr val="white"/>
                </a:solidFill>
                <a:effectLst/>
                <a:uLnTx/>
                <a:uFillTx/>
                <a:latin typeface="Arial"/>
                <a:ea typeface="+mn-ea"/>
                <a:cs typeface="Arial"/>
                <a:sym typeface="Arial"/>
              </a:rPr>
              <a:t>Govitecan</a:t>
            </a:r>
            <a:endParaRPr kumimoji="0" lang="en-US" sz="1467" b="1" i="0" u="none" strike="noStrike" kern="0" cap="none" spc="0" normalizeH="0" baseline="0" noProof="0">
              <a:ln>
                <a:noFill/>
              </a:ln>
              <a:solidFill>
                <a:prstClr val="white"/>
              </a:solidFill>
              <a:effectLst/>
              <a:uLnTx/>
              <a:uFillTx/>
              <a:latin typeface="Arial"/>
              <a:ea typeface="+mn-ea"/>
              <a:cs typeface="Arial"/>
              <a:sym typeface="Arial"/>
            </a:endParaRPr>
          </a:p>
          <a:p>
            <a:pPr marL="0" marR="0" lvl="0" indent="0" algn="ctr" defTabSz="1625519" rtl="0" eaLnBrk="1" fontAlgn="auto" latinLnBrk="0" hangingPunct="1">
              <a:lnSpc>
                <a:spcPct val="100000"/>
              </a:lnSpc>
              <a:spcBef>
                <a:spcPts val="0"/>
              </a:spcBef>
              <a:spcAft>
                <a:spcPts val="0"/>
              </a:spcAft>
              <a:buClr>
                <a:srgbClr val="000000"/>
              </a:buClr>
              <a:buSzTx/>
              <a:buFontTx/>
              <a:buNone/>
              <a:tabLst/>
              <a:defRPr/>
            </a:pPr>
            <a:r>
              <a:rPr kumimoji="0" lang="en-US" sz="1467" b="1" i="0" u="none" strike="noStrike" kern="0" cap="none" spc="0" normalizeH="0" baseline="0" noProof="0">
                <a:ln>
                  <a:noFill/>
                </a:ln>
                <a:solidFill>
                  <a:prstClr val="black"/>
                </a:solidFill>
                <a:effectLst/>
                <a:uLnTx/>
                <a:uFillTx/>
                <a:latin typeface="Arial"/>
                <a:ea typeface="+mn-ea"/>
                <a:cs typeface="Arial"/>
                <a:sym typeface="Arial"/>
              </a:rPr>
              <a:t> </a:t>
            </a:r>
            <a:r>
              <a:rPr kumimoji="0" lang="en-US" sz="1467" b="1" i="0" u="none" strike="noStrike" kern="0" cap="none" spc="0" normalizeH="0" baseline="0" noProof="0" err="1">
                <a:ln>
                  <a:noFill/>
                </a:ln>
                <a:solidFill>
                  <a:prstClr val="white"/>
                </a:solidFill>
                <a:effectLst/>
                <a:uLnTx/>
                <a:uFillTx/>
                <a:latin typeface="Arial"/>
                <a:ea typeface="+mn-ea"/>
                <a:cs typeface="Arial"/>
                <a:sym typeface="Arial"/>
              </a:rPr>
              <a:t>Datopotamab</a:t>
            </a:r>
            <a:endParaRPr kumimoji="0" lang="en-US" sz="1467" b="1" i="0" u="none" strike="noStrike" kern="0" cap="none" spc="0" normalizeH="0" baseline="0" noProof="0">
              <a:ln>
                <a:noFill/>
              </a:ln>
              <a:solidFill>
                <a:prstClr val="white"/>
              </a:solidFill>
              <a:effectLst/>
              <a:uLnTx/>
              <a:uFillTx/>
              <a:latin typeface="Arial"/>
              <a:ea typeface="+mn-ea"/>
              <a:cs typeface="Arial"/>
              <a:sym typeface="Arial"/>
            </a:endParaRPr>
          </a:p>
        </p:txBody>
      </p:sp>
      <p:cxnSp>
        <p:nvCxnSpPr>
          <p:cNvPr id="19" name="Straight Arrow Connector 18">
            <a:extLst>
              <a:ext uri="{FF2B5EF4-FFF2-40B4-BE49-F238E27FC236}">
                <a16:creationId xmlns:a16="http://schemas.microsoft.com/office/drawing/2014/main" id="{ADAFC0DD-A4B8-42D6-83D9-DC9ACEB50120}"/>
              </a:ext>
            </a:extLst>
          </p:cNvPr>
          <p:cNvCxnSpPr>
            <a:cxnSpLocks/>
          </p:cNvCxnSpPr>
          <p:nvPr/>
        </p:nvCxnSpPr>
        <p:spPr>
          <a:xfrm>
            <a:off x="2700629" y="4434357"/>
            <a:ext cx="0" cy="464469"/>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7B6A38A1-5C0B-4A21-8DE3-B0730676003E}"/>
              </a:ext>
            </a:extLst>
          </p:cNvPr>
          <p:cNvCxnSpPr>
            <a:cxnSpLocks/>
          </p:cNvCxnSpPr>
          <p:nvPr/>
        </p:nvCxnSpPr>
        <p:spPr>
          <a:xfrm>
            <a:off x="5368733" y="4434357"/>
            <a:ext cx="0" cy="464469"/>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AE2AE78A-20F9-46D1-B6E9-30AF0B0FE179}"/>
              </a:ext>
            </a:extLst>
          </p:cNvPr>
          <p:cNvSpPr txBox="1"/>
          <p:nvPr/>
        </p:nvSpPr>
        <p:spPr>
          <a:xfrm>
            <a:off x="3827910" y="5251511"/>
            <a:ext cx="434734"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a:t>
            </a:r>
          </a:p>
        </p:txBody>
      </p:sp>
      <p:cxnSp>
        <p:nvCxnSpPr>
          <p:cNvPr id="13" name="Straight Arrow Connector 12">
            <a:extLst>
              <a:ext uri="{FF2B5EF4-FFF2-40B4-BE49-F238E27FC236}">
                <a16:creationId xmlns:a16="http://schemas.microsoft.com/office/drawing/2014/main" id="{79BDA7CA-2C64-4B40-B7D0-9070D8AD02FD}"/>
              </a:ext>
            </a:extLst>
          </p:cNvPr>
          <p:cNvCxnSpPr>
            <a:cxnSpLocks/>
          </p:cNvCxnSpPr>
          <p:nvPr/>
        </p:nvCxnSpPr>
        <p:spPr>
          <a:xfrm flipH="1">
            <a:off x="3226001" y="3532477"/>
            <a:ext cx="691125" cy="608149"/>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4F0EFA39-8882-415A-9A5D-BCB7AF7803F4}"/>
              </a:ext>
            </a:extLst>
          </p:cNvPr>
          <p:cNvCxnSpPr>
            <a:cxnSpLocks/>
          </p:cNvCxnSpPr>
          <p:nvPr/>
        </p:nvCxnSpPr>
        <p:spPr>
          <a:xfrm>
            <a:off x="4102139" y="3529796"/>
            <a:ext cx="691124" cy="599261"/>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useBgFill="1">
        <p:nvSpPr>
          <p:cNvPr id="3" name="Title 2">
            <a:extLst>
              <a:ext uri="{FF2B5EF4-FFF2-40B4-BE49-F238E27FC236}">
                <a16:creationId xmlns:a16="http://schemas.microsoft.com/office/drawing/2014/main" id="{6F3D7CD8-77BA-DF86-4130-838DBF59C399}"/>
              </a:ext>
            </a:extLst>
          </p:cNvPr>
          <p:cNvSpPr>
            <a:spLocks noGrp="1"/>
          </p:cNvSpPr>
          <p:nvPr>
            <p:ph type="title"/>
          </p:nvPr>
        </p:nvSpPr>
        <p:spPr>
          <a:xfrm>
            <a:off x="416933" y="269540"/>
            <a:ext cx="10181794" cy="871393"/>
          </a:xfrm>
        </p:spPr>
        <p:txBody>
          <a:bodyPr>
            <a:noAutofit/>
          </a:bodyPr>
          <a:lstStyle/>
          <a:p>
            <a:r>
              <a:rPr lang="en-US" sz="3400" b="1">
                <a:latin typeface="Arial" panose="020B0604020202020204" pitchFamily="34" charset="0"/>
                <a:cs typeface="Arial" panose="020B0604020202020204" pitchFamily="34" charset="0"/>
              </a:rPr>
              <a:t>Roadmap for HR+/HER2− MBC Treatment in Clinic Today</a:t>
            </a:r>
            <a:endParaRPr lang="en-GB" sz="3400" b="1">
              <a:latin typeface="Arial" panose="020B0604020202020204" pitchFamily="34" charset="0"/>
              <a:cs typeface="Arial" panose="020B0604020202020204" pitchFamily="34" charset="0"/>
            </a:endParaRPr>
          </a:p>
        </p:txBody>
      </p:sp>
      <p:sp>
        <p:nvSpPr>
          <p:cNvPr id="40" name="Content Placeholder 39">
            <a:extLst>
              <a:ext uri="{FF2B5EF4-FFF2-40B4-BE49-F238E27FC236}">
                <a16:creationId xmlns:a16="http://schemas.microsoft.com/office/drawing/2014/main" id="{9CAC7F8B-E9ED-432B-82B9-025E7F710051}"/>
              </a:ext>
            </a:extLst>
          </p:cNvPr>
          <p:cNvSpPr txBox="1">
            <a:spLocks noGrp="1"/>
          </p:cNvSpPr>
          <p:nvPr>
            <p:ph type="body" sz="quarter" idx="4294967295"/>
          </p:nvPr>
        </p:nvSpPr>
        <p:spPr>
          <a:xfrm>
            <a:off x="4484499" y="5729420"/>
            <a:ext cx="2093778"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*Chemotherapy for</a:t>
            </a:r>
            <a:b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br>
            <a:r>
              <a:rPr kumimoji="0" lang="en-US" sz="11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a:t>
            </a: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visceral crisis</a:t>
            </a:r>
          </a:p>
        </p:txBody>
      </p:sp>
      <p:sp>
        <p:nvSpPr>
          <p:cNvPr id="5" name="Title 2">
            <a:extLst>
              <a:ext uri="{FF2B5EF4-FFF2-40B4-BE49-F238E27FC236}">
                <a16:creationId xmlns:a16="http://schemas.microsoft.com/office/drawing/2014/main" id="{8C9CB04E-D4FA-407F-918D-D2CC3EE632F3}"/>
              </a:ext>
            </a:extLst>
          </p:cNvPr>
          <p:cNvSpPr txBox="1">
            <a:spLocks/>
          </p:cNvSpPr>
          <p:nvPr/>
        </p:nvSpPr>
        <p:spPr>
          <a:xfrm>
            <a:off x="704731" y="152577"/>
            <a:ext cx="11213020" cy="576000"/>
          </a:xfrm>
          <a:prstGeom prst="rect">
            <a:avLst/>
          </a:prstGeom>
        </p:spPr>
        <p:txBody>
          <a:bodyPr lIns="0" tIns="0" rIns="0" bIns="0" anchor="ctr" anchorCtr="0">
            <a:normAutofit/>
          </a:bodyPr>
          <a:lstStyle>
            <a:lvl1pPr algn="l" defTabSz="914400" rtl="0" eaLnBrk="1" latinLnBrk="0" hangingPunct="1">
              <a:lnSpc>
                <a:spcPct val="90000"/>
              </a:lnSpc>
              <a:spcBef>
                <a:spcPct val="0"/>
              </a:spcBef>
              <a:buNone/>
              <a:defRPr sz="3600" kern="1200" cap="none" baseline="0">
                <a:solidFill>
                  <a:schemeClr val="bg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Roboto Condensed"/>
              <a:ea typeface="+mj-ea"/>
              <a:cs typeface="Arial" panose="020B0604020202020204" pitchFamily="34" charset="0"/>
            </a:endParaRPr>
          </a:p>
        </p:txBody>
      </p:sp>
      <p:sp>
        <p:nvSpPr>
          <p:cNvPr id="6" name="TextBox 5">
            <a:extLst>
              <a:ext uri="{FF2B5EF4-FFF2-40B4-BE49-F238E27FC236}">
                <a16:creationId xmlns:a16="http://schemas.microsoft.com/office/drawing/2014/main" id="{9EFBE201-0850-48CD-915A-DE7E2E776D0B}"/>
              </a:ext>
            </a:extLst>
          </p:cNvPr>
          <p:cNvSpPr txBox="1"/>
          <p:nvPr/>
        </p:nvSpPr>
        <p:spPr>
          <a:xfrm>
            <a:off x="2656092" y="1314274"/>
            <a:ext cx="2732909" cy="636200"/>
          </a:xfrm>
          <a:prstGeom prst="rect">
            <a:avLst/>
          </a:prstGeom>
          <a:solidFill>
            <a:srgbClr val="749C27"/>
          </a:solidFill>
          <a:ln w="19050">
            <a:noFill/>
          </a:ln>
        </p:spPr>
        <p:txBody>
          <a:bodyPr wrap="square" tIns="91440" bIns="91440" rtlCol="0">
            <a:spAutoFit/>
          </a:bodyPr>
          <a:lstStyle/>
          <a:p>
            <a:pPr marL="0" marR="0" lvl="0" indent="0" algn="ctr" defTabSz="1625519" rtl="0" eaLnBrk="1" fontAlgn="auto" latinLnBrk="0" hangingPunct="1">
              <a:lnSpc>
                <a:spcPct val="100000"/>
              </a:lnSpc>
              <a:spcBef>
                <a:spcPts val="0"/>
              </a:spcBef>
              <a:spcAft>
                <a:spcPts val="0"/>
              </a:spcAft>
              <a:buClr>
                <a:srgbClr val="000000"/>
              </a:buClr>
              <a:buSzTx/>
              <a:buFontTx/>
              <a:buNone/>
              <a:tabLst/>
              <a:defRPr/>
            </a:pPr>
            <a:r>
              <a:rPr kumimoji="0" lang="en-US" sz="1467" b="1" i="0" u="none" strike="noStrike" kern="0" cap="none" spc="0" normalizeH="0" baseline="0" noProof="0">
                <a:ln>
                  <a:noFill/>
                </a:ln>
                <a:solidFill>
                  <a:prstClr val="white"/>
                </a:solidFill>
                <a:effectLst/>
                <a:uLnTx/>
                <a:uFillTx/>
                <a:latin typeface="Arial"/>
                <a:ea typeface="+mn-ea"/>
                <a:cs typeface="Arial"/>
                <a:sym typeface="Arial"/>
              </a:rPr>
              <a:t>Newly Diagnosed Metastatic HR+/HER2− BC</a:t>
            </a:r>
          </a:p>
        </p:txBody>
      </p:sp>
      <p:sp>
        <p:nvSpPr>
          <p:cNvPr id="7" name="TextBox 6">
            <a:extLst>
              <a:ext uri="{FF2B5EF4-FFF2-40B4-BE49-F238E27FC236}">
                <a16:creationId xmlns:a16="http://schemas.microsoft.com/office/drawing/2014/main" id="{A7A9B105-1C86-4A4D-A0BC-69BF5C9607DB}"/>
              </a:ext>
            </a:extLst>
          </p:cNvPr>
          <p:cNvSpPr txBox="1"/>
          <p:nvPr/>
        </p:nvSpPr>
        <p:spPr>
          <a:xfrm>
            <a:off x="2082044" y="3238723"/>
            <a:ext cx="3881176" cy="410433"/>
          </a:xfrm>
          <a:prstGeom prst="rect">
            <a:avLst/>
          </a:prstGeom>
          <a:solidFill>
            <a:srgbClr val="749C27"/>
          </a:solidFill>
          <a:ln w="19050">
            <a:noFill/>
          </a:ln>
        </p:spPr>
        <p:txBody>
          <a:bodyPr wrap="square" tIns="91440" bIns="91440" rtlCol="0">
            <a:spAutoFit/>
          </a:bodyPr>
          <a:lstStyle/>
          <a:p>
            <a:pPr marL="0" marR="0" lvl="0" indent="0" algn="ctr" defTabSz="1625519" rtl="0" eaLnBrk="1" fontAlgn="auto" latinLnBrk="0" hangingPunct="1">
              <a:lnSpc>
                <a:spcPct val="100000"/>
              </a:lnSpc>
              <a:spcBef>
                <a:spcPts val="0"/>
              </a:spcBef>
              <a:spcAft>
                <a:spcPts val="0"/>
              </a:spcAft>
              <a:buClr>
                <a:srgbClr val="000000"/>
              </a:buClr>
              <a:buSzTx/>
              <a:buFontTx/>
              <a:buNone/>
              <a:tabLst/>
              <a:defRPr/>
            </a:pPr>
            <a:r>
              <a:rPr kumimoji="0" lang="en-US" sz="1467" b="1" i="0" u="none" strike="noStrike" kern="0" cap="none" spc="0" normalizeH="0" baseline="0" noProof="0">
                <a:ln>
                  <a:noFill/>
                </a:ln>
                <a:solidFill>
                  <a:prstClr val="white"/>
                </a:solidFill>
                <a:effectLst/>
                <a:uLnTx/>
                <a:uFillTx/>
                <a:latin typeface="Arial"/>
                <a:ea typeface="+mn-ea"/>
                <a:cs typeface="Arial"/>
                <a:sym typeface="Arial"/>
              </a:rPr>
              <a:t>Sequential Single Agent Chemotherapy</a:t>
            </a:r>
          </a:p>
        </p:txBody>
      </p:sp>
      <p:cxnSp>
        <p:nvCxnSpPr>
          <p:cNvPr id="8" name="Straight Arrow Connector 7">
            <a:extLst>
              <a:ext uri="{FF2B5EF4-FFF2-40B4-BE49-F238E27FC236}">
                <a16:creationId xmlns:a16="http://schemas.microsoft.com/office/drawing/2014/main" id="{F4DE749E-CF52-4BA5-8695-8EFF69BE723F}"/>
              </a:ext>
            </a:extLst>
          </p:cNvPr>
          <p:cNvCxnSpPr>
            <a:cxnSpLocks/>
          </p:cNvCxnSpPr>
          <p:nvPr/>
        </p:nvCxnSpPr>
        <p:spPr>
          <a:xfrm>
            <a:off x="4013833" y="2549083"/>
            <a:ext cx="0" cy="683001"/>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0278006D-795D-41A7-B439-7ECDB0843E4E}"/>
              </a:ext>
            </a:extLst>
          </p:cNvPr>
          <p:cNvSpPr txBox="1"/>
          <p:nvPr/>
        </p:nvSpPr>
        <p:spPr>
          <a:xfrm>
            <a:off x="1247052" y="2235994"/>
            <a:ext cx="5539400" cy="410433"/>
          </a:xfrm>
          <a:prstGeom prst="rect">
            <a:avLst/>
          </a:prstGeom>
          <a:solidFill>
            <a:srgbClr val="749C27"/>
          </a:solidFill>
          <a:ln w="19050">
            <a:noFill/>
          </a:ln>
        </p:spPr>
        <p:txBody>
          <a:bodyPr wrap="square" tIns="91440" bIns="91440" rtlCol="0">
            <a:spAutoFit/>
          </a:bodyPr>
          <a:lstStyle/>
          <a:p>
            <a:pPr marL="0" marR="0" lvl="0" indent="0" algn="ctr" defTabSz="1625519" rtl="0" eaLnBrk="1" fontAlgn="auto" latinLnBrk="0" hangingPunct="1">
              <a:lnSpc>
                <a:spcPct val="100000"/>
              </a:lnSpc>
              <a:spcBef>
                <a:spcPts val="0"/>
              </a:spcBef>
              <a:spcAft>
                <a:spcPts val="0"/>
              </a:spcAft>
              <a:buClr>
                <a:srgbClr val="000000"/>
              </a:buClr>
              <a:buSzTx/>
              <a:buFontTx/>
              <a:buNone/>
              <a:tabLst/>
              <a:defRPr/>
            </a:pPr>
            <a:r>
              <a:rPr kumimoji="0" lang="en-US" sz="1467" b="1" i="0" u="none" strike="noStrike" kern="0" cap="none" spc="0" normalizeH="0" baseline="0" noProof="0">
                <a:ln>
                  <a:noFill/>
                </a:ln>
                <a:solidFill>
                  <a:prstClr val="white"/>
                </a:solidFill>
                <a:effectLst/>
                <a:uLnTx/>
                <a:uFillTx/>
                <a:latin typeface="Arial"/>
                <a:ea typeface="+mn-ea"/>
                <a:cs typeface="Arial"/>
                <a:sym typeface="Arial"/>
              </a:rPr>
              <a:t>1-3 Lines of Sequential Endocrine-</a:t>
            </a:r>
            <a:r>
              <a:rPr kumimoji="0" lang="en-US" sz="1467" b="1" i="0" u="none" strike="noStrike" kern="1200" cap="none" spc="0" normalizeH="0" baseline="0" noProof="0">
                <a:ln>
                  <a:noFill/>
                </a:ln>
                <a:solidFill>
                  <a:prstClr val="white"/>
                </a:solidFill>
                <a:effectLst/>
                <a:uLnTx/>
                <a:uFillTx/>
                <a:latin typeface="Arial" panose="020B0604020202020204" pitchFamily="34" charset="0"/>
                <a:ea typeface="+mn-ea"/>
                <a:cs typeface="+mn-cs"/>
              </a:rPr>
              <a:t>B</a:t>
            </a:r>
            <a:r>
              <a:rPr kumimoji="0" lang="en-US" sz="1467" b="1" i="0" u="none" strike="noStrike" kern="0" cap="none" spc="0" normalizeH="0" baseline="0" noProof="0">
                <a:ln>
                  <a:noFill/>
                </a:ln>
                <a:solidFill>
                  <a:prstClr val="white"/>
                </a:solidFill>
                <a:effectLst/>
                <a:uLnTx/>
                <a:uFillTx/>
                <a:latin typeface="Arial"/>
                <a:ea typeface="+mn-ea"/>
                <a:cs typeface="Arial"/>
                <a:sym typeface="Arial"/>
              </a:rPr>
              <a:t>ased/Targeted Therapy*</a:t>
            </a:r>
            <a:endParaRPr kumimoji="0" lang="en-US" sz="1467" b="1" i="0" u="none" strike="noStrike" kern="0" cap="none" spc="0" normalizeH="0" baseline="30000" noProof="0">
              <a:ln>
                <a:noFill/>
              </a:ln>
              <a:solidFill>
                <a:prstClr val="white"/>
              </a:solidFill>
              <a:effectLst/>
              <a:uLnTx/>
              <a:uFillTx/>
              <a:latin typeface="Arial"/>
              <a:ea typeface="+mn-ea"/>
              <a:cs typeface="Arial"/>
              <a:sym typeface="Arial"/>
            </a:endParaRPr>
          </a:p>
        </p:txBody>
      </p:sp>
      <p:sp>
        <p:nvSpPr>
          <p:cNvPr id="15" name="TextBox 14">
            <a:extLst>
              <a:ext uri="{FF2B5EF4-FFF2-40B4-BE49-F238E27FC236}">
                <a16:creationId xmlns:a16="http://schemas.microsoft.com/office/drawing/2014/main" id="{F0650FB9-733F-49E0-BC6C-5630933B4506}"/>
              </a:ext>
            </a:extLst>
          </p:cNvPr>
          <p:cNvSpPr txBox="1"/>
          <p:nvPr/>
        </p:nvSpPr>
        <p:spPr>
          <a:xfrm>
            <a:off x="1878773" y="4149592"/>
            <a:ext cx="1819759" cy="410433"/>
          </a:xfrm>
          <a:prstGeom prst="rect">
            <a:avLst/>
          </a:prstGeom>
          <a:solidFill>
            <a:srgbClr val="749C27"/>
          </a:solidFill>
          <a:ln w="19050">
            <a:noFill/>
          </a:ln>
        </p:spPr>
        <p:txBody>
          <a:bodyPr wrap="square" tIns="91440" bIns="91440" rtlCol="0">
            <a:spAutoFit/>
          </a:bodyPr>
          <a:lstStyle/>
          <a:p>
            <a:pPr marL="0" marR="0" lvl="0" indent="0" algn="ctr" defTabSz="1625519" rtl="0" eaLnBrk="1" fontAlgn="auto" latinLnBrk="0" hangingPunct="1">
              <a:lnSpc>
                <a:spcPct val="100000"/>
              </a:lnSpc>
              <a:spcBef>
                <a:spcPts val="0"/>
              </a:spcBef>
              <a:spcAft>
                <a:spcPts val="0"/>
              </a:spcAft>
              <a:buClr>
                <a:srgbClr val="000000"/>
              </a:buClr>
              <a:buSzTx/>
              <a:buFontTx/>
              <a:buNone/>
              <a:tabLst/>
              <a:defRPr/>
            </a:pPr>
            <a:r>
              <a:rPr kumimoji="0" lang="en-US" sz="1467" b="1" i="0" u="none" strike="noStrike" kern="0" cap="none" spc="0" normalizeH="0" baseline="0" noProof="0">
                <a:ln>
                  <a:noFill/>
                </a:ln>
                <a:solidFill>
                  <a:prstClr val="white"/>
                </a:solidFill>
                <a:effectLst/>
                <a:uLnTx/>
                <a:uFillTx/>
                <a:latin typeface="Arial"/>
                <a:ea typeface="+mn-ea"/>
                <a:cs typeface="Arial"/>
                <a:sym typeface="Arial"/>
              </a:rPr>
              <a:t>HER2 Low</a:t>
            </a:r>
          </a:p>
        </p:txBody>
      </p:sp>
      <p:sp>
        <p:nvSpPr>
          <p:cNvPr id="16" name="TextBox 15">
            <a:extLst>
              <a:ext uri="{FF2B5EF4-FFF2-40B4-BE49-F238E27FC236}">
                <a16:creationId xmlns:a16="http://schemas.microsoft.com/office/drawing/2014/main" id="{2633E32D-1AFC-46D0-8C39-20F8DA3E93A5}"/>
              </a:ext>
            </a:extLst>
          </p:cNvPr>
          <p:cNvSpPr txBox="1"/>
          <p:nvPr/>
        </p:nvSpPr>
        <p:spPr>
          <a:xfrm>
            <a:off x="4447700" y="4129057"/>
            <a:ext cx="1819759" cy="410433"/>
          </a:xfrm>
          <a:prstGeom prst="rect">
            <a:avLst/>
          </a:prstGeom>
          <a:solidFill>
            <a:srgbClr val="749C27"/>
          </a:solidFill>
          <a:ln w="19050">
            <a:noFill/>
          </a:ln>
        </p:spPr>
        <p:txBody>
          <a:bodyPr wrap="square" tIns="91440" bIns="91440" rtlCol="0">
            <a:spAutoFit/>
          </a:bodyPr>
          <a:lstStyle/>
          <a:p>
            <a:pPr marL="0" marR="0" lvl="0" indent="0" algn="ctr" defTabSz="1625519" rtl="0" eaLnBrk="1" fontAlgn="auto" latinLnBrk="0" hangingPunct="1">
              <a:lnSpc>
                <a:spcPct val="100000"/>
              </a:lnSpc>
              <a:spcBef>
                <a:spcPts val="0"/>
              </a:spcBef>
              <a:spcAft>
                <a:spcPts val="0"/>
              </a:spcAft>
              <a:buClr>
                <a:srgbClr val="000000"/>
              </a:buClr>
              <a:buSzTx/>
              <a:buFontTx/>
              <a:buNone/>
              <a:tabLst/>
              <a:defRPr/>
            </a:pPr>
            <a:r>
              <a:rPr kumimoji="0" lang="en-US" sz="1467" b="1" i="0" u="none" strike="noStrike" kern="0" cap="none" spc="0" normalizeH="0" baseline="0" noProof="0">
                <a:ln>
                  <a:noFill/>
                </a:ln>
                <a:solidFill>
                  <a:prstClr val="white"/>
                </a:solidFill>
                <a:effectLst/>
                <a:uLnTx/>
                <a:uFillTx/>
                <a:latin typeface="Arial"/>
                <a:ea typeface="+mn-ea"/>
                <a:cs typeface="Arial"/>
                <a:sym typeface="Arial"/>
              </a:rPr>
              <a:t>HER2 “Zero”</a:t>
            </a:r>
          </a:p>
        </p:txBody>
      </p:sp>
      <p:cxnSp>
        <p:nvCxnSpPr>
          <p:cNvPr id="21" name="Straight Arrow Connector 20">
            <a:extLst>
              <a:ext uri="{FF2B5EF4-FFF2-40B4-BE49-F238E27FC236}">
                <a16:creationId xmlns:a16="http://schemas.microsoft.com/office/drawing/2014/main" id="{D264FAB8-4817-4576-B2D0-29C28C574317}"/>
              </a:ext>
            </a:extLst>
          </p:cNvPr>
          <p:cNvCxnSpPr>
            <a:cxnSpLocks/>
          </p:cNvCxnSpPr>
          <p:nvPr/>
        </p:nvCxnSpPr>
        <p:spPr>
          <a:xfrm flipH="1">
            <a:off x="6791192" y="2447385"/>
            <a:ext cx="696557"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FAF94B55-C845-458E-9D31-6709D59E7E6A}"/>
              </a:ext>
            </a:extLst>
          </p:cNvPr>
          <p:cNvSpPr txBox="1"/>
          <p:nvPr/>
        </p:nvSpPr>
        <p:spPr>
          <a:xfrm>
            <a:off x="7487749" y="1290495"/>
            <a:ext cx="3881176" cy="4666919"/>
          </a:xfrm>
          <a:prstGeom prst="rect">
            <a:avLst/>
          </a:prstGeom>
          <a:solidFill>
            <a:schemeClr val="accent1"/>
          </a:solidFill>
          <a:ln w="12700">
            <a:noFill/>
          </a:ln>
        </p:spPr>
        <p:txBody>
          <a:bodyPr wrap="square" lIns="274320" tIns="182880" bIns="182880" rtlCol="0">
            <a:spAutoFit/>
          </a:bodyPr>
          <a:lstStyle/>
          <a:p>
            <a:pPr marR="0" lvl="0" algn="l" defTabSz="914400" rtl="0" eaLnBrk="1" fontAlgn="auto" latinLnBrk="0" hangingPunct="1">
              <a:lnSpc>
                <a:spcPct val="100000"/>
              </a:lnSpc>
              <a:spcBef>
                <a:spcPts val="0"/>
              </a:spcBef>
              <a:spcAft>
                <a:spcPts val="0"/>
              </a:spcAft>
              <a:buClrTx/>
              <a:buSzTx/>
              <a:defRPr/>
            </a:pPr>
            <a:r>
              <a:rPr kumimoji="0" lang="en-US" sz="1600" b="1" i="0" strike="noStrike" kern="1200" cap="none" spc="0" normalizeH="0" baseline="0" noProof="0" dirty="0">
                <a:ln>
                  <a:noFill/>
                </a:ln>
                <a:solidFill>
                  <a:prstClr val="white"/>
                </a:solidFill>
                <a:effectLst/>
                <a:uLnTx/>
                <a:uFillTx/>
                <a:latin typeface="Arial" panose="020B0604020202020204" pitchFamily="34" charset="0"/>
                <a:ea typeface="+mn-ea"/>
                <a:cs typeface="+mn-cs"/>
              </a:rPr>
              <a:t>1L</a:t>
            </a:r>
            <a:r>
              <a:rPr kumimoji="0" lang="en-US" sz="1600" b="0" strike="noStrike" kern="1200" cap="none" spc="0" normalizeH="0" baseline="0" noProof="0" dirty="0">
                <a:ln>
                  <a:noFill/>
                </a:ln>
                <a:solidFill>
                  <a:prstClr val="white"/>
                </a:solidFill>
                <a:effectLst/>
                <a:uLnTx/>
                <a:uFillTx/>
                <a:latin typeface="Arial" panose="020B0604020202020204" pitchFamily="34" charset="0"/>
                <a:ea typeface="+mn-ea"/>
                <a:cs typeface="+mn-cs"/>
              </a:rPr>
              <a:t>: </a:t>
            </a:r>
            <a:r>
              <a:rPr kumimoji="0" lang="en-US" sz="1600" b="0" i="0" strike="noStrike" kern="1200" cap="none" spc="0" normalizeH="0" baseline="0" noProof="0" dirty="0">
                <a:ln>
                  <a:noFill/>
                </a:ln>
                <a:solidFill>
                  <a:prstClr val="white"/>
                </a:solidFill>
                <a:effectLst/>
                <a:uLnTx/>
                <a:uFillTx/>
                <a:latin typeface="Arial" panose="020B0604020202020204" pitchFamily="34" charset="0"/>
                <a:ea typeface="+mn-ea"/>
                <a:cs typeface="+mn-cs"/>
              </a:rPr>
              <a:t>          </a:t>
            </a: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AI/SERD + CDK4/6i</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err="1">
                <a:ln>
                  <a:noFill/>
                </a:ln>
                <a:solidFill>
                  <a:prstClr val="white"/>
                </a:solidFill>
                <a:effectLst/>
                <a:uLnTx/>
                <a:uFillTx/>
                <a:latin typeface="Arial" panose="020B0604020202020204" pitchFamily="34" charset="0"/>
                <a:ea typeface="+mn-ea"/>
                <a:cs typeface="+mn-cs"/>
              </a:rPr>
              <a:t>Inavolisib</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 </a:t>
            </a:r>
            <a:r>
              <a:rPr kumimoji="0" lang="en-US" sz="1333" b="0" i="0" u="none" strike="noStrike" kern="1200" cap="none" spc="0" normalizeH="0" baseline="0" noProof="0" err="1">
                <a:ln>
                  <a:noFill/>
                </a:ln>
                <a:solidFill>
                  <a:prstClr val="white"/>
                </a:solidFill>
                <a:effectLst/>
                <a:uLnTx/>
                <a:uFillTx/>
                <a:latin typeface="Arial" panose="020B0604020202020204" pitchFamily="34" charset="0"/>
                <a:ea typeface="+mn-ea"/>
                <a:cs typeface="+mn-cs"/>
              </a:rPr>
              <a:t>Fulv</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 </a:t>
            </a:r>
            <a:r>
              <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rPr>
              <a:t>Palbo</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a:t>
            </a:r>
            <a:r>
              <a:rPr kumimoji="0" lang="en-US" sz="1333" b="0" i="1" u="none" strike="noStrike" kern="1200" cap="none" spc="0" normalizeH="0" baseline="0" noProof="0">
                <a:ln>
                  <a:noFill/>
                </a:ln>
                <a:solidFill>
                  <a:prstClr val="white"/>
                </a:solidFill>
                <a:effectLst/>
                <a:uLnTx/>
                <a:uFillTx/>
                <a:latin typeface="Arial" panose="020B0604020202020204" pitchFamily="34" charset="0"/>
                <a:ea typeface="+mn-ea"/>
                <a:cs typeface="+mn-cs"/>
              </a:rPr>
              <a:t>PIK3CA</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mutant)</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R="0" lvl="0" algn="l" defTabSz="914400" rtl="0" eaLnBrk="1" fontAlgn="auto" latinLnBrk="0" hangingPunct="1">
              <a:lnSpc>
                <a:spcPct val="100000"/>
              </a:lnSpc>
              <a:spcBef>
                <a:spcPts val="0"/>
              </a:spcBef>
              <a:spcAft>
                <a:spcPts val="0"/>
              </a:spcAft>
              <a:buClrTx/>
              <a:buSzTx/>
              <a:defRPr/>
            </a:pPr>
            <a:r>
              <a:rPr kumimoji="0" lang="en-US" sz="1600" b="1" i="0" strike="noStrike" kern="1200" cap="none" spc="0" normalizeH="0" baseline="0" noProof="0" dirty="0">
                <a:ln>
                  <a:noFill/>
                </a:ln>
                <a:solidFill>
                  <a:prstClr val="white"/>
                </a:solidFill>
                <a:effectLst/>
                <a:uLnTx/>
                <a:uFillTx/>
                <a:latin typeface="Arial" panose="020B0604020202020204" pitchFamily="34" charset="0"/>
                <a:ea typeface="+mn-ea"/>
                <a:cs typeface="+mn-cs"/>
              </a:rPr>
              <a:t>2L or 3L</a:t>
            </a:r>
            <a:r>
              <a:rPr kumimoji="0" lang="en-US" sz="1600" b="0" i="0" strike="noStrike" kern="1200" cap="none" spc="0" normalizeH="0" baseline="0" noProof="0" dirty="0">
                <a:ln>
                  <a:noFill/>
                </a:ln>
                <a:solidFill>
                  <a:prstClr val="white"/>
                </a:solidFill>
                <a:effectLst/>
                <a:uLnTx/>
                <a:uFillTx/>
                <a:latin typeface="Arial" panose="020B0604020202020204" pitchFamily="34" charset="0"/>
                <a:ea typeface="+mn-ea"/>
                <a:cs typeface="+mn-cs"/>
              </a:rPr>
              <a:t>: 	  </a:t>
            </a: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SERD + PI3Ki (</a:t>
            </a:r>
            <a:r>
              <a:rPr kumimoji="0" lang="en-US" sz="1333" b="0" i="1" u="none" strike="noStrike" kern="1200" cap="none" spc="0" normalizeH="0" baseline="0" noProof="0">
                <a:ln>
                  <a:noFill/>
                </a:ln>
                <a:solidFill>
                  <a:prstClr val="white"/>
                </a:solidFill>
                <a:effectLst/>
                <a:uLnTx/>
                <a:uFillTx/>
                <a:latin typeface="Arial" panose="020B0604020202020204" pitchFamily="34" charset="0"/>
                <a:ea typeface="+mn-ea"/>
                <a:cs typeface="+mn-cs"/>
              </a:rPr>
              <a:t>PIK3CA</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mutant)</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Oral SERD (</a:t>
            </a:r>
            <a:r>
              <a:rPr kumimoji="0" lang="en-US" sz="1333" b="0" i="1" u="none" strike="noStrike" kern="1200" cap="none" spc="0" normalizeH="0" baseline="0" noProof="0">
                <a:ln>
                  <a:noFill/>
                </a:ln>
                <a:solidFill>
                  <a:prstClr val="white"/>
                </a:solidFill>
                <a:effectLst/>
                <a:uLnTx/>
                <a:uFillTx/>
                <a:latin typeface="Arial" panose="020B0604020202020204" pitchFamily="34" charset="0"/>
                <a:ea typeface="+mn-ea"/>
                <a:cs typeface="+mn-cs"/>
              </a:rPr>
              <a:t>ESR1 </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mutation)</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ET + </a:t>
            </a:r>
            <a:r>
              <a:rPr kumimoji="0" lang="en-US" sz="1333" b="0" i="0" u="none" strike="noStrike" kern="1200" cap="none" spc="0" normalizeH="0" baseline="0" noProof="0" err="1">
                <a:ln>
                  <a:noFill/>
                </a:ln>
                <a:solidFill>
                  <a:prstClr val="white"/>
                </a:solidFill>
                <a:effectLst/>
                <a:uLnTx/>
                <a:uFillTx/>
                <a:latin typeface="Arial" panose="020B0604020202020204" pitchFamily="34" charset="0"/>
                <a:ea typeface="+mn-ea"/>
                <a:cs typeface="+mn-cs"/>
              </a:rPr>
              <a:t>mTORi</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ET + </a:t>
            </a:r>
            <a:r>
              <a:rPr kumimoji="0" lang="en-US" sz="1333" b="0" i="0" u="none" strike="noStrike" kern="1200" cap="none" spc="0" normalizeH="0" baseline="0" noProof="0" err="1">
                <a:ln>
                  <a:noFill/>
                </a:ln>
                <a:solidFill>
                  <a:prstClr val="white"/>
                </a:solidFill>
                <a:effectLst/>
                <a:uLnTx/>
                <a:uFillTx/>
                <a:latin typeface="Arial" panose="020B0604020202020204" pitchFamily="34" charset="0"/>
                <a:ea typeface="+mn-ea"/>
                <a:cs typeface="+mn-cs"/>
              </a:rPr>
              <a:t>AKTi</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a:t>
            </a:r>
            <a:r>
              <a:rPr kumimoji="0" lang="en-US" sz="1333" b="0" i="1" u="none" strike="noStrike" kern="1200" cap="none" spc="0" normalizeH="0" baseline="0" noProof="0">
                <a:ln>
                  <a:noFill/>
                </a:ln>
                <a:solidFill>
                  <a:prstClr val="white"/>
                </a:solidFill>
                <a:effectLst/>
                <a:uLnTx/>
                <a:uFillTx/>
                <a:latin typeface="Arial" panose="020B0604020202020204" pitchFamily="34" charset="0"/>
                <a:ea typeface="+mn-ea"/>
                <a:cs typeface="+mn-cs"/>
              </a:rPr>
              <a:t>PIK3CA/AKT/PTEN </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alteration)                      </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SERD + CDK4/6i (</a:t>
            </a:r>
            <a:r>
              <a:rPr kumimoji="0" lang="en-US" sz="1333" b="0" i="1" u="none" strike="noStrike" kern="1200" cap="none" spc="0" normalizeH="0" baseline="0" noProof="0">
                <a:ln>
                  <a:noFill/>
                </a:ln>
                <a:solidFill>
                  <a:prstClr val="white"/>
                </a:solidFill>
                <a:effectLst/>
                <a:uLnTx/>
                <a:uFillTx/>
                <a:latin typeface="Arial" panose="020B0604020202020204" pitchFamily="34" charset="0"/>
                <a:ea typeface="+mn-ea"/>
                <a:cs typeface="+mn-cs"/>
              </a:rPr>
              <a:t>ESR1</a:t>
            </a:r>
            <a:r>
              <a:rPr kumimoji="0" lang="en-US" sz="1333" b="0" u="none" strike="noStrike" kern="1200" cap="none" spc="0" normalizeH="0" baseline="0" noProof="0">
                <a:ln>
                  <a:noFill/>
                </a:ln>
                <a:solidFill>
                  <a:prstClr val="white"/>
                </a:solidFill>
                <a:effectLst/>
                <a:uLnTx/>
                <a:uFillTx/>
                <a:latin typeface="Arial" panose="020B0604020202020204" pitchFamily="34" charset="0"/>
                <a:ea typeface="+mn-ea"/>
                <a:cs typeface="+mn-cs"/>
              </a:rPr>
              <a:t>m</a:t>
            </a:r>
            <a:r>
              <a:rPr kumimoji="0" lang="en-US" sz="1333" b="0" i="1" u="none" strike="noStrike" kern="1200" cap="none" spc="0" normalizeH="0" baseline="0" noProof="0">
                <a:ln>
                  <a:noFill/>
                </a:ln>
                <a:solidFill>
                  <a:prstClr val="white"/>
                </a:solidFill>
                <a:effectLst/>
                <a:uLnTx/>
                <a:uFillTx/>
                <a:latin typeface="Arial" panose="020B0604020202020204" pitchFamily="34" charset="0"/>
                <a:ea typeface="+mn-ea"/>
                <a:cs typeface="+mn-cs"/>
              </a:rPr>
              <a:t>, ESR1</a:t>
            </a:r>
            <a:r>
              <a:rPr kumimoji="0" lang="en-US" sz="1333" b="0" u="none" strike="noStrike" kern="1200" cap="none" spc="0" normalizeH="0" baseline="0" noProof="0">
                <a:ln>
                  <a:noFill/>
                </a:ln>
                <a:solidFill>
                  <a:prstClr val="white"/>
                </a:solidFill>
                <a:effectLst/>
                <a:uLnTx/>
                <a:uFillTx/>
                <a:latin typeface="Arial" panose="020B0604020202020204" pitchFamily="34" charset="0"/>
                <a:ea typeface="+mn-ea"/>
                <a:cs typeface="+mn-cs"/>
              </a:rPr>
              <a:t>wt</a:t>
            </a:r>
            <a:r>
              <a:rPr kumimoji="0" lang="en-US" sz="1333" b="0" i="1" u="none" strike="noStrike" kern="1200" cap="none" spc="0" normalizeH="0" baseline="0" noProof="0">
                <a:ln>
                  <a:noFill/>
                </a:ln>
                <a:solidFill>
                  <a:prstClr val="white"/>
                </a:solidFill>
                <a:effectLst/>
                <a:uLnTx/>
                <a:uFillTx/>
                <a:latin typeface="Arial" panose="020B0604020202020204" pitchFamily="34" charset="0"/>
                <a:ea typeface="+mn-ea"/>
                <a:cs typeface="+mn-cs"/>
              </a:rPr>
              <a:t>)</a:t>
            </a:r>
            <a:endParaRPr kumimoji="0" lang="en-US" sz="1333" b="0" i="1"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ET</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lang="en-US" sz="1333" err="1">
                <a:solidFill>
                  <a:prstClr val="white"/>
                </a:solidFill>
                <a:latin typeface="Arial" panose="020B0604020202020204" pitchFamily="34" charset="0"/>
              </a:rPr>
              <a:t>Gedatolisib</a:t>
            </a:r>
            <a:r>
              <a:rPr lang="en-US" sz="1333">
                <a:solidFill>
                  <a:prstClr val="white"/>
                </a:solidFill>
                <a:latin typeface="Arial" panose="020B0604020202020204" pitchFamily="34" charset="0"/>
              </a:rPr>
              <a:t> + </a:t>
            </a:r>
            <a:r>
              <a:rPr lang="en-US" sz="1333" err="1">
                <a:solidFill>
                  <a:prstClr val="white"/>
                </a:solidFill>
                <a:latin typeface="Arial" panose="020B0604020202020204" pitchFamily="34" charset="0"/>
              </a:rPr>
              <a:t>Fulv</a:t>
            </a:r>
            <a:r>
              <a:rPr lang="en-US" sz="1333">
                <a:solidFill>
                  <a:prstClr val="white"/>
                </a:solidFill>
                <a:latin typeface="Arial" panose="020B0604020202020204" pitchFamily="34" charset="0"/>
              </a:rPr>
              <a:t> +/- Palbociclib (</a:t>
            </a:r>
            <a:r>
              <a:rPr lang="en-US" sz="1333" i="1">
                <a:solidFill>
                  <a:prstClr val="white"/>
                </a:solidFill>
                <a:latin typeface="Arial" panose="020B0604020202020204" pitchFamily="34" charset="0"/>
              </a:rPr>
              <a:t>PI3K</a:t>
            </a:r>
            <a:r>
              <a:rPr lang="en-US" sz="1333">
                <a:solidFill>
                  <a:prstClr val="white"/>
                </a:solidFill>
                <a:latin typeface="Arial" panose="020B0604020202020204" pitchFamily="34" charset="0"/>
              </a:rPr>
              <a:t>wt)</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R="0" lvl="0" algn="l" defTabSz="914400" rtl="0" eaLnBrk="1" fontAlgn="auto" latinLnBrk="0" hangingPunct="1">
              <a:lnSpc>
                <a:spcPct val="100000"/>
              </a:lnSpc>
              <a:spcBef>
                <a:spcPts val="0"/>
              </a:spcBef>
              <a:spcAft>
                <a:spcPts val="0"/>
              </a:spcAft>
              <a:buClrTx/>
              <a:buSzTx/>
              <a:defRPr/>
            </a:pPr>
            <a:endParaRPr lang="en-US" sz="1333" dirty="0">
              <a:solidFill>
                <a:prstClr val="white"/>
              </a:solidFill>
              <a:latin typeface="Arial" panose="020B0604020202020204" pitchFamily="34" charset="0"/>
            </a:endParaRPr>
          </a:p>
          <a:p>
            <a:pPr marR="0" lvl="0" algn="l" defTabSz="914400" rtl="0" eaLnBrk="1" fontAlgn="auto" latinLnBrk="0" hangingPunct="1">
              <a:lnSpc>
                <a:spcPct val="100000"/>
              </a:lnSpc>
              <a:spcBef>
                <a:spcPts val="0"/>
              </a:spcBef>
              <a:spcAft>
                <a:spcPts val="0"/>
              </a:spcAft>
              <a:buClrTx/>
              <a:buSzTx/>
              <a:defRPr/>
            </a:pPr>
            <a:r>
              <a:rPr kumimoji="0" lang="en-US" sz="1600" b="1" i="0" strike="noStrike" kern="1200" cap="none" spc="0" normalizeH="0" baseline="0" noProof="0" dirty="0">
                <a:ln>
                  <a:noFill/>
                </a:ln>
                <a:solidFill>
                  <a:prstClr val="white"/>
                </a:solidFill>
                <a:effectLst/>
                <a:uLnTx/>
                <a:uFillTx/>
                <a:latin typeface="Arial" panose="020B0604020202020204" pitchFamily="34" charset="0"/>
                <a:ea typeface="+mn-ea"/>
                <a:cs typeface="+mn-cs"/>
              </a:rPr>
              <a:t>1L-3L</a:t>
            </a:r>
            <a:r>
              <a:rPr kumimoji="0" lang="en-US" sz="1600" b="0" strike="noStrike" kern="1200" cap="none" spc="0" normalizeH="0" baseline="0" noProof="0" dirty="0">
                <a:ln>
                  <a:noFill/>
                </a:ln>
                <a:solidFill>
                  <a:prstClr val="white"/>
                </a:solidFill>
                <a:effectLst/>
                <a:uLnTx/>
                <a:uFillTx/>
                <a:latin typeface="Arial" panose="020B0604020202020204" pitchFamily="34" charset="0"/>
                <a:ea typeface="+mn-ea"/>
                <a:cs typeface="+mn-cs"/>
              </a:rPr>
              <a:t>:</a:t>
            </a: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lang="en-US" sz="1333" err="1">
                <a:solidFill>
                  <a:prstClr val="white"/>
                </a:solidFill>
                <a:latin typeface="Arial" panose="020B0604020202020204" pitchFamily="34" charset="0"/>
              </a:rPr>
              <a:t>PARPi</a:t>
            </a:r>
            <a:r>
              <a:rPr lang="en-US" sz="1333">
                <a:solidFill>
                  <a:prstClr val="white"/>
                </a:solidFill>
                <a:latin typeface="Arial" panose="020B0604020202020204" pitchFamily="34" charset="0"/>
              </a:rPr>
              <a:t> (</a:t>
            </a:r>
            <a:r>
              <a:rPr kumimoji="0" lang="en-US" sz="1333" b="0" i="1" u="none" strike="noStrike" kern="1200" cap="none" spc="0" normalizeH="0" baseline="0" noProof="0">
                <a:ln>
                  <a:noFill/>
                </a:ln>
                <a:solidFill>
                  <a:prstClr val="white"/>
                </a:solidFill>
                <a:effectLst/>
                <a:uLnTx/>
                <a:uFillTx/>
                <a:latin typeface="Arial" panose="020B0604020202020204" pitchFamily="34" charset="0"/>
                <a:ea typeface="+mn-ea"/>
                <a:cs typeface="+mn-cs"/>
              </a:rPr>
              <a:t>g/somaticBRCA1/2, gPALB2</a:t>
            </a:r>
            <a:r>
              <a:rPr kumimoji="0" lang="en-US" sz="1333" b="0" u="none" strike="noStrike" kern="1200" cap="none" spc="0" normalizeH="0" baseline="0" noProof="0">
                <a:ln>
                  <a:noFill/>
                </a:ln>
                <a:solidFill>
                  <a:prstClr val="white"/>
                </a:solidFill>
                <a:effectLst/>
                <a:uLnTx/>
                <a:uFillTx/>
                <a:latin typeface="Arial" panose="020B0604020202020204" pitchFamily="34" charset="0"/>
                <a:ea typeface="+mn-ea"/>
                <a:cs typeface="+mn-cs"/>
              </a:rPr>
              <a:t>+</a:t>
            </a:r>
            <a:r>
              <a:rPr lang="en-US" sz="1333">
                <a:solidFill>
                  <a:prstClr val="white"/>
                </a:solidFill>
                <a:latin typeface="Arial" panose="020B0604020202020204" pitchFamily="34" charset="0"/>
              </a:rPr>
              <a:t>)</a:t>
            </a:r>
            <a:endParaRPr kumimoji="0" lang="en-US" sz="1333" b="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endParaRPr kumimoji="0" lang="en-US" sz="1333" b="0" i="1"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R="0" lvl="0" algn="l" defTabSz="914400" rtl="0" eaLnBrk="1" fontAlgn="auto" latinLnBrk="0" hangingPunct="1">
              <a:lnSpc>
                <a:spcPct val="100000"/>
              </a:lnSpc>
              <a:spcBef>
                <a:spcPts val="0"/>
              </a:spcBef>
              <a:spcAft>
                <a:spcPts val="0"/>
              </a:spcAft>
              <a:buClrTx/>
              <a:buSzTx/>
              <a:defRPr/>
            </a:pPr>
            <a:r>
              <a:rPr kumimoji="0" lang="en-US" sz="1600" b="1" i="1" strike="noStrike" kern="1200" cap="none" spc="0" normalizeH="0" baseline="0" noProof="0" dirty="0">
                <a:ln>
                  <a:noFill/>
                </a:ln>
                <a:solidFill>
                  <a:prstClr val="white"/>
                </a:solidFill>
                <a:effectLst/>
                <a:uLnTx/>
                <a:uFillTx/>
                <a:latin typeface="Arial" panose="020B0604020202020204" pitchFamily="34" charset="0"/>
                <a:ea typeface="+mn-ea"/>
                <a:cs typeface="+mn-cs"/>
              </a:rPr>
              <a:t>≥2</a:t>
            </a:r>
            <a:r>
              <a:rPr kumimoji="0" lang="en-US" sz="1600" b="1" i="0" strike="noStrike" kern="1200" cap="none" spc="0" normalizeH="0" baseline="0" noProof="0" dirty="0">
                <a:ln>
                  <a:noFill/>
                </a:ln>
                <a:solidFill>
                  <a:prstClr val="white"/>
                </a:solidFill>
                <a:effectLst/>
                <a:uLnTx/>
                <a:uFillTx/>
                <a:latin typeface="Arial" panose="020B0604020202020204" pitchFamily="34" charset="0"/>
                <a:ea typeface="+mn-ea"/>
                <a:cs typeface="+mn-cs"/>
              </a:rPr>
              <a:t>L</a:t>
            </a:r>
            <a:r>
              <a:rPr kumimoji="0" lang="en-US" sz="1600" b="0" strike="noStrike" kern="1200" cap="none" spc="0" normalizeH="0" baseline="0" noProof="0" dirty="0">
                <a:ln>
                  <a:noFill/>
                </a:ln>
                <a:solidFill>
                  <a:prstClr val="white"/>
                </a:solidFill>
                <a:effectLst/>
                <a:uLnTx/>
                <a:uFillTx/>
                <a:latin typeface="Arial" panose="020B0604020202020204" pitchFamily="34" charset="0"/>
                <a:ea typeface="+mn-ea"/>
                <a:cs typeface="+mn-cs"/>
              </a:rPr>
              <a:t>:</a:t>
            </a:r>
            <a:r>
              <a:rPr kumimoji="0" lang="en-US" sz="1600" b="0" i="1" strike="noStrike" kern="1200" cap="none" spc="0" normalizeH="0" baseline="0" noProof="0" dirty="0">
                <a:ln>
                  <a:noFill/>
                </a:ln>
                <a:solidFill>
                  <a:prstClr val="white"/>
                </a:solidFill>
                <a:effectLst/>
                <a:uLnTx/>
                <a:uFillTx/>
                <a:latin typeface="Arial" panose="020B0604020202020204" pitchFamily="34" charset="0"/>
                <a:ea typeface="+mn-ea"/>
                <a:cs typeface="+mn-cs"/>
              </a:rPr>
              <a:t>          </a:t>
            </a: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Larotrectinib/</a:t>
            </a:r>
            <a:r>
              <a:rPr kumimoji="0" lang="en-US" sz="1333" b="0" i="0" u="none" strike="noStrike" kern="1200" cap="none" spc="0" normalizeH="0" baseline="0" noProof="0" err="1">
                <a:ln>
                  <a:noFill/>
                </a:ln>
                <a:solidFill>
                  <a:prstClr val="white"/>
                </a:solidFill>
                <a:effectLst/>
                <a:uLnTx/>
                <a:uFillTx/>
                <a:latin typeface="Arial" panose="020B0604020202020204" pitchFamily="34" charset="0"/>
                <a:ea typeface="+mn-ea"/>
                <a:cs typeface="+mn-cs"/>
              </a:rPr>
              <a:t>Entrectinib</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a:t>
            </a:r>
            <a:r>
              <a:rPr kumimoji="0" lang="en-US" sz="1333" b="0" i="1" u="none" strike="noStrike" kern="1200" cap="none" spc="0" normalizeH="0" baseline="0" noProof="0">
                <a:ln>
                  <a:noFill/>
                </a:ln>
                <a:solidFill>
                  <a:prstClr val="white"/>
                </a:solidFill>
                <a:effectLst/>
                <a:uLnTx/>
                <a:uFillTx/>
                <a:latin typeface="Arial" panose="020B0604020202020204" pitchFamily="34" charset="0"/>
                <a:ea typeface="+mn-ea"/>
                <a:cs typeface="+mn-cs"/>
              </a:rPr>
              <a:t>NTRK</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fusion)</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Pembrolizumab (MSI-H/</a:t>
            </a:r>
            <a:r>
              <a:rPr kumimoji="0" lang="en-US" sz="1333" b="0" i="0" u="none" strike="noStrike" kern="1200" cap="none" spc="0" normalizeH="0" baseline="0" noProof="0" err="1">
                <a:ln>
                  <a:noFill/>
                </a:ln>
                <a:solidFill>
                  <a:prstClr val="white"/>
                </a:solidFill>
                <a:effectLst/>
                <a:uLnTx/>
                <a:uFillTx/>
                <a:latin typeface="Arial" panose="020B0604020202020204" pitchFamily="34" charset="0"/>
                <a:ea typeface="+mn-ea"/>
                <a:cs typeface="+mn-cs"/>
              </a:rPr>
              <a:t>dMMR</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high TMB)</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a:p>
            <a:pPr marL="180975" marR="0" lvl="0" indent="-180975"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333" b="0" i="0" u="none" strike="noStrike" kern="1200" cap="none" spc="0" normalizeH="0" baseline="0" noProof="0" err="1">
                <a:ln>
                  <a:noFill/>
                </a:ln>
                <a:solidFill>
                  <a:prstClr val="white"/>
                </a:solidFill>
                <a:effectLst/>
                <a:uLnTx/>
                <a:uFillTx/>
                <a:latin typeface="Arial" panose="020B0604020202020204" pitchFamily="34" charset="0"/>
                <a:ea typeface="+mn-ea"/>
                <a:cs typeface="+mn-cs"/>
              </a:rPr>
              <a:t>Selpercatinib</a:t>
            </a:r>
            <a:r>
              <a:rPr kumimoji="0" lang="en-US" sz="1333" b="0" i="0" u="none" strike="noStrike" kern="1200" cap="none" spc="0" normalizeH="0" baseline="0" noProof="0">
                <a:ln>
                  <a:noFill/>
                </a:ln>
                <a:solidFill>
                  <a:prstClr val="white"/>
                </a:solidFill>
                <a:effectLst/>
                <a:uLnTx/>
                <a:uFillTx/>
                <a:latin typeface="Arial" panose="020B0604020202020204" pitchFamily="34" charset="0"/>
                <a:ea typeface="+mn-ea"/>
                <a:cs typeface="+mn-cs"/>
              </a:rPr>
              <a:t> (RET alterations)</a:t>
            </a:r>
            <a:endParaRPr kumimoji="0" lang="en-US" sz="1333" b="0" i="0" u="none" strike="noStrike" kern="1200" cap="none" spc="0" normalizeH="0" baseline="0" noProof="0" dirty="0">
              <a:ln>
                <a:noFill/>
              </a:ln>
              <a:solidFill>
                <a:prstClr val="white"/>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41272649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AF6E39-5D4F-A212-E2C9-9E4A826572B1}"/>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B90C942C-FA4F-DDA7-ED3E-77F4D7E71CA8}"/>
              </a:ext>
            </a:extLst>
          </p:cNvPr>
          <p:cNvSpPr>
            <a:spLocks noGrp="1"/>
          </p:cNvSpPr>
          <p:nvPr>
            <p:ph type="title"/>
          </p:nvPr>
        </p:nvSpPr>
        <p:spPr/>
        <p:txBody>
          <a:bodyPr>
            <a:normAutofit/>
          </a:bodyPr>
          <a:lstStyle/>
          <a:p>
            <a:r>
              <a:rPr lang="en-US" sz="3733"/>
              <a:t>Evolving Treatment Landscape of HR+ MBC</a:t>
            </a:r>
          </a:p>
        </p:txBody>
      </p:sp>
      <p:sp>
        <p:nvSpPr>
          <p:cNvPr id="36" name="TextBox 35">
            <a:extLst>
              <a:ext uri="{FF2B5EF4-FFF2-40B4-BE49-F238E27FC236}">
                <a16:creationId xmlns:a16="http://schemas.microsoft.com/office/drawing/2014/main" id="{AB7713A5-C382-22BA-1458-C1E33E65A4A6}"/>
              </a:ext>
            </a:extLst>
          </p:cNvPr>
          <p:cNvSpPr txBox="1"/>
          <p:nvPr/>
        </p:nvSpPr>
        <p:spPr>
          <a:xfrm>
            <a:off x="2679180" y="2314187"/>
            <a:ext cx="2017169" cy="338554"/>
          </a:xfrm>
          <a:prstGeom prst="rect">
            <a:avLst/>
          </a:prstGeom>
          <a:noFill/>
          <a:ln>
            <a:solidFill>
              <a:schemeClr val="accent1"/>
            </a:solidFill>
          </a:ln>
        </p:spPr>
        <p:txBody>
          <a:bodyPr wrap="square" rtlCol="0">
            <a:spAutoFit/>
          </a:bodyPr>
          <a:lstStyle/>
          <a:p>
            <a:pPr defTabSz="914377">
              <a:defRPr/>
            </a:pPr>
            <a:r>
              <a:rPr lang="en-US" sz="1600" kern="0">
                <a:solidFill>
                  <a:prstClr val="black"/>
                </a:solidFill>
                <a:latin typeface="Arial" panose="020B0604020202020204" pitchFamily="34" charset="0"/>
                <a:ea typeface="ＭＳ Ｐゴシック" charset="0"/>
                <a:cs typeface="Arial" panose="020B0604020202020204" pitchFamily="34" charset="0"/>
              </a:rPr>
              <a:t>ET + CDK4/6i</a:t>
            </a:r>
          </a:p>
        </p:txBody>
      </p:sp>
      <p:sp>
        <p:nvSpPr>
          <p:cNvPr id="37" name="TextBox 36">
            <a:extLst>
              <a:ext uri="{FF2B5EF4-FFF2-40B4-BE49-F238E27FC236}">
                <a16:creationId xmlns:a16="http://schemas.microsoft.com/office/drawing/2014/main" id="{DFE09F51-E995-6693-ADD4-2E0A38A24B40}"/>
              </a:ext>
            </a:extLst>
          </p:cNvPr>
          <p:cNvSpPr txBox="1"/>
          <p:nvPr/>
        </p:nvSpPr>
        <p:spPr>
          <a:xfrm>
            <a:off x="4764822" y="2314187"/>
            <a:ext cx="1580921" cy="338554"/>
          </a:xfrm>
          <a:prstGeom prst="rect">
            <a:avLst/>
          </a:prstGeom>
          <a:solidFill>
            <a:schemeClr val="accent1"/>
          </a:solidFill>
          <a:ln>
            <a:noFill/>
          </a:ln>
        </p:spPr>
        <p:txBody>
          <a:bodyPr wrap="square" rtlCol="0">
            <a:spAutoFit/>
          </a:bodyPr>
          <a:lstStyle/>
          <a:p>
            <a:pPr algn="ctr" defTabSz="914377">
              <a:defRPr/>
            </a:pPr>
            <a:r>
              <a:rPr lang="en-US" sz="1600" kern="0">
                <a:solidFill>
                  <a:schemeClr val="bg1"/>
                </a:solidFill>
                <a:latin typeface="Arial" panose="020B0604020202020204" pitchFamily="34" charset="0"/>
                <a:ea typeface="ＭＳ Ｐゴシック" charset="0"/>
                <a:cs typeface="Arial" panose="020B0604020202020204" pitchFamily="34" charset="0"/>
              </a:rPr>
              <a:t>WT</a:t>
            </a:r>
          </a:p>
        </p:txBody>
      </p:sp>
      <p:sp>
        <p:nvSpPr>
          <p:cNvPr id="38" name="TextBox 37">
            <a:extLst>
              <a:ext uri="{FF2B5EF4-FFF2-40B4-BE49-F238E27FC236}">
                <a16:creationId xmlns:a16="http://schemas.microsoft.com/office/drawing/2014/main" id="{0392B052-1D79-7F7E-C597-E1FE82AC35D5}"/>
              </a:ext>
            </a:extLst>
          </p:cNvPr>
          <p:cNvSpPr txBox="1"/>
          <p:nvPr/>
        </p:nvSpPr>
        <p:spPr>
          <a:xfrm>
            <a:off x="4775179" y="3238277"/>
            <a:ext cx="1565905" cy="338554"/>
          </a:xfrm>
          <a:prstGeom prst="rect">
            <a:avLst/>
          </a:prstGeom>
          <a:solidFill>
            <a:schemeClr val="accent3"/>
          </a:solidFill>
          <a:ln>
            <a:solidFill>
              <a:srgbClr val="BC4800"/>
            </a:solidFill>
          </a:ln>
        </p:spPr>
        <p:txBody>
          <a:bodyPr wrap="square" rtlCol="0">
            <a:spAutoFit/>
          </a:bodyPr>
          <a:lstStyle/>
          <a:p>
            <a:pPr algn="ctr" defTabSz="914377">
              <a:defRPr/>
            </a:pPr>
            <a:r>
              <a:rPr lang="en-US" sz="1600" i="1" kern="0" dirty="0">
                <a:solidFill>
                  <a:schemeClr val="bg1"/>
                </a:solidFill>
                <a:latin typeface="Arial" panose="020B0604020202020204" pitchFamily="34" charset="0"/>
                <a:ea typeface="ＭＳ Ｐゴシック" charset="0"/>
                <a:cs typeface="Arial" panose="020B0604020202020204" pitchFamily="34" charset="0"/>
              </a:rPr>
              <a:t>ESR1</a:t>
            </a:r>
            <a:r>
              <a:rPr lang="en-US" sz="1600" kern="0">
                <a:solidFill>
                  <a:schemeClr val="bg1"/>
                </a:solidFill>
                <a:latin typeface="Arial" panose="020B0604020202020204" pitchFamily="34" charset="0"/>
                <a:ea typeface="ＭＳ Ｐゴシック" charset="0"/>
                <a:cs typeface="Arial" panose="020B0604020202020204" pitchFamily="34" charset="0"/>
              </a:rPr>
              <a:t>mut</a:t>
            </a:r>
          </a:p>
        </p:txBody>
      </p:sp>
      <p:sp>
        <p:nvSpPr>
          <p:cNvPr id="39" name="TextBox 38">
            <a:extLst>
              <a:ext uri="{FF2B5EF4-FFF2-40B4-BE49-F238E27FC236}">
                <a16:creationId xmlns:a16="http://schemas.microsoft.com/office/drawing/2014/main" id="{1CB32175-F589-B079-38A1-0772D699727D}"/>
              </a:ext>
            </a:extLst>
          </p:cNvPr>
          <p:cNvSpPr txBox="1"/>
          <p:nvPr/>
        </p:nvSpPr>
        <p:spPr>
          <a:xfrm>
            <a:off x="4039746" y="4554574"/>
            <a:ext cx="2301340" cy="338554"/>
          </a:xfrm>
          <a:prstGeom prst="rect">
            <a:avLst/>
          </a:prstGeom>
          <a:solidFill>
            <a:schemeClr val="bg2">
              <a:lumMod val="40000"/>
              <a:lumOff val="60000"/>
            </a:schemeClr>
          </a:solidFill>
          <a:ln>
            <a:noFill/>
          </a:ln>
        </p:spPr>
        <p:txBody>
          <a:bodyPr wrap="square" rtlCol="0">
            <a:spAutoFit/>
          </a:bodyPr>
          <a:lstStyle/>
          <a:p>
            <a:pPr algn="ctr" defTabSz="914377">
              <a:defRPr/>
            </a:pPr>
            <a:r>
              <a:rPr lang="en-US" sz="1600" kern="0" dirty="0">
                <a:solidFill>
                  <a:prstClr val="black"/>
                </a:solidFill>
                <a:latin typeface="Arial" panose="020B0604020202020204" pitchFamily="34" charset="0"/>
                <a:ea typeface="ＭＳ Ｐゴシック" charset="0"/>
                <a:cs typeface="Arial" panose="020B0604020202020204" pitchFamily="34" charset="0"/>
              </a:rPr>
              <a:t>PIK3/AKT/PTEN alt</a:t>
            </a:r>
          </a:p>
        </p:txBody>
      </p:sp>
      <p:sp>
        <p:nvSpPr>
          <p:cNvPr id="40" name="TextBox 39">
            <a:extLst>
              <a:ext uri="{FF2B5EF4-FFF2-40B4-BE49-F238E27FC236}">
                <a16:creationId xmlns:a16="http://schemas.microsoft.com/office/drawing/2014/main" id="{A017B1C1-3665-6123-71DA-2827E8D1A83B}"/>
              </a:ext>
            </a:extLst>
          </p:cNvPr>
          <p:cNvSpPr txBox="1"/>
          <p:nvPr/>
        </p:nvSpPr>
        <p:spPr>
          <a:xfrm>
            <a:off x="6993062" y="2068958"/>
            <a:ext cx="2383994" cy="830997"/>
          </a:xfrm>
          <a:prstGeom prst="rect">
            <a:avLst/>
          </a:prstGeom>
          <a:solidFill>
            <a:schemeClr val="accent1"/>
          </a:solidFill>
          <a:ln>
            <a:noFill/>
          </a:ln>
        </p:spPr>
        <p:txBody>
          <a:bodyPr wrap="square" rtlCol="0">
            <a:spAutoFit/>
          </a:bodyPr>
          <a:lstStyle/>
          <a:p>
            <a:pPr defTabSz="914377">
              <a:defRPr/>
            </a:pPr>
            <a:r>
              <a:rPr lang="en-US" sz="1600" kern="0" dirty="0">
                <a:solidFill>
                  <a:schemeClr val="bg1"/>
                </a:solidFill>
                <a:latin typeface="Arial" panose="020B0604020202020204" pitchFamily="34" charset="0"/>
                <a:ea typeface="ＭＳ Ｐゴシック" charset="0"/>
                <a:cs typeface="Arial" panose="020B0604020202020204" pitchFamily="34" charset="0"/>
              </a:rPr>
              <a:t>F + </a:t>
            </a:r>
            <a:r>
              <a:rPr lang="en-US" sz="1600" kern="0" dirty="0" err="1">
                <a:solidFill>
                  <a:schemeClr val="bg1"/>
                </a:solidFill>
                <a:latin typeface="Arial" panose="020B0604020202020204" pitchFamily="34" charset="0"/>
                <a:ea typeface="ＭＳ Ｐゴシック" charset="0"/>
                <a:cs typeface="Arial" panose="020B0604020202020204" pitchFamily="34" charset="0"/>
              </a:rPr>
              <a:t>abema</a:t>
            </a:r>
            <a:endParaRPr lang="en-US" sz="1600" kern="0" dirty="0">
              <a:solidFill>
                <a:schemeClr val="bg1"/>
              </a:solidFill>
              <a:latin typeface="Arial" panose="020B0604020202020204" pitchFamily="34" charset="0"/>
              <a:ea typeface="ＭＳ Ｐゴシック" charset="0"/>
              <a:cs typeface="Arial" panose="020B0604020202020204" pitchFamily="34" charset="0"/>
            </a:endParaRPr>
          </a:p>
          <a:p>
            <a:pPr defTabSz="914377">
              <a:defRPr/>
            </a:pPr>
            <a:r>
              <a:rPr lang="en-US" sz="1600" kern="0" dirty="0">
                <a:solidFill>
                  <a:schemeClr val="bg1"/>
                </a:solidFill>
                <a:latin typeface="Arial" panose="020B0604020202020204" pitchFamily="34" charset="0"/>
                <a:ea typeface="ＭＳ Ｐゴシック" charset="0"/>
                <a:cs typeface="Arial" panose="020B0604020202020204" pitchFamily="34" charset="0"/>
              </a:rPr>
              <a:t>F + everolimus</a:t>
            </a:r>
          </a:p>
          <a:p>
            <a:pPr defTabSz="914377">
              <a:defRPr/>
            </a:pPr>
            <a:r>
              <a:rPr lang="en-US" sz="1600" kern="0" dirty="0">
                <a:solidFill>
                  <a:schemeClr val="bg1"/>
                </a:solidFill>
                <a:latin typeface="Arial" panose="020B0604020202020204" pitchFamily="34" charset="0"/>
                <a:ea typeface="ＭＳ Ｐゴシック" charset="0"/>
                <a:cs typeface="Arial" panose="020B0604020202020204" pitchFamily="34" charset="0"/>
              </a:rPr>
              <a:t>F + </a:t>
            </a:r>
            <a:r>
              <a:rPr lang="en-US" sz="1600" kern="0" dirty="0" err="1">
                <a:solidFill>
                  <a:schemeClr val="bg1"/>
                </a:solidFill>
                <a:latin typeface="Arial" panose="020B0604020202020204" pitchFamily="34" charset="0"/>
                <a:ea typeface="ＭＳ Ｐゴシック" charset="0"/>
                <a:cs typeface="Arial" panose="020B0604020202020204" pitchFamily="34" charset="0"/>
              </a:rPr>
              <a:t>geda</a:t>
            </a:r>
            <a:r>
              <a:rPr lang="en-US" sz="1600" kern="0" dirty="0">
                <a:solidFill>
                  <a:schemeClr val="bg1"/>
                </a:solidFill>
                <a:latin typeface="Arial" panose="020B0604020202020204" pitchFamily="34" charset="0"/>
                <a:ea typeface="ＭＳ Ｐゴシック" charset="0"/>
                <a:cs typeface="Arial" panose="020B0604020202020204" pitchFamily="34" charset="0"/>
              </a:rPr>
              <a:t> ±</a:t>
            </a:r>
            <a:r>
              <a:rPr lang="en-US" sz="1600" kern="0" dirty="0" err="1">
                <a:solidFill>
                  <a:schemeClr val="bg1"/>
                </a:solidFill>
                <a:latin typeface="Arial" panose="020B0604020202020204" pitchFamily="34" charset="0"/>
                <a:ea typeface="ＭＳ Ｐゴシック" charset="0"/>
                <a:cs typeface="Arial" panose="020B0604020202020204" pitchFamily="34" charset="0"/>
              </a:rPr>
              <a:t>palbo</a:t>
            </a:r>
            <a:endParaRPr lang="en-US" sz="1600" kern="0" dirty="0">
              <a:solidFill>
                <a:schemeClr val="bg1"/>
              </a:solidFill>
              <a:latin typeface="Arial" panose="020B0604020202020204" pitchFamily="34" charset="0"/>
              <a:ea typeface="ＭＳ Ｐゴシック" charset="0"/>
              <a:cs typeface="Arial" panose="020B0604020202020204" pitchFamily="34" charset="0"/>
            </a:endParaRPr>
          </a:p>
        </p:txBody>
      </p:sp>
      <p:sp>
        <p:nvSpPr>
          <p:cNvPr id="41" name="TextBox 40">
            <a:extLst>
              <a:ext uri="{FF2B5EF4-FFF2-40B4-BE49-F238E27FC236}">
                <a16:creationId xmlns:a16="http://schemas.microsoft.com/office/drawing/2014/main" id="{F56F9202-6C8A-0F9C-49AD-211070ECB772}"/>
              </a:ext>
            </a:extLst>
          </p:cNvPr>
          <p:cNvSpPr txBox="1"/>
          <p:nvPr/>
        </p:nvSpPr>
        <p:spPr>
          <a:xfrm>
            <a:off x="6993699" y="2987473"/>
            <a:ext cx="2383997" cy="1077218"/>
          </a:xfrm>
          <a:prstGeom prst="rect">
            <a:avLst/>
          </a:prstGeom>
          <a:solidFill>
            <a:schemeClr val="accent3"/>
          </a:solidFill>
          <a:ln>
            <a:noFill/>
          </a:ln>
        </p:spPr>
        <p:txBody>
          <a:bodyPr wrap="square" rtlCol="0">
            <a:spAutoFit/>
          </a:bodyPr>
          <a:lstStyle/>
          <a:p>
            <a:pPr defTabSz="914377">
              <a:defRPr/>
            </a:pPr>
            <a:r>
              <a:rPr lang="en-US" sz="1600" kern="0" dirty="0" err="1">
                <a:solidFill>
                  <a:schemeClr val="bg1"/>
                </a:solidFill>
                <a:latin typeface="Arial" panose="020B0604020202020204" pitchFamily="34" charset="0"/>
                <a:ea typeface="ＭＳ Ｐゴシック" charset="0"/>
                <a:cs typeface="Arial" panose="020B0604020202020204" pitchFamily="34" charset="0"/>
              </a:rPr>
              <a:t>Elacestrant</a:t>
            </a:r>
            <a:endParaRPr lang="en-US" sz="1600" kern="0" dirty="0">
              <a:solidFill>
                <a:schemeClr val="bg1"/>
              </a:solidFill>
              <a:latin typeface="Arial" panose="020B0604020202020204" pitchFamily="34" charset="0"/>
              <a:ea typeface="ＭＳ Ｐゴシック" charset="0"/>
              <a:cs typeface="Arial" panose="020B0604020202020204" pitchFamily="34" charset="0"/>
            </a:endParaRPr>
          </a:p>
          <a:p>
            <a:pPr defTabSz="914377">
              <a:defRPr/>
            </a:pPr>
            <a:r>
              <a:rPr lang="en-US" sz="1600" kern="0" dirty="0" err="1">
                <a:solidFill>
                  <a:schemeClr val="bg1"/>
                </a:solidFill>
                <a:latin typeface="Arial" panose="020B0604020202020204" pitchFamily="34" charset="0"/>
                <a:ea typeface="ＭＳ Ｐゴシック" charset="0"/>
                <a:cs typeface="Arial" panose="020B0604020202020204" pitchFamily="34" charset="0"/>
              </a:rPr>
              <a:t>Vepdegestrant</a:t>
            </a:r>
            <a:endParaRPr lang="en-US" sz="1600" kern="0" dirty="0">
              <a:solidFill>
                <a:schemeClr val="bg1"/>
              </a:solidFill>
              <a:latin typeface="Arial" panose="020B0604020202020204" pitchFamily="34" charset="0"/>
              <a:ea typeface="ＭＳ Ｐゴシック" charset="0"/>
              <a:cs typeface="Arial" panose="020B0604020202020204" pitchFamily="34" charset="0"/>
            </a:endParaRPr>
          </a:p>
          <a:p>
            <a:pPr defTabSz="914377">
              <a:defRPr/>
            </a:pPr>
            <a:r>
              <a:rPr lang="en-US" sz="1600" kern="0" dirty="0" err="1">
                <a:solidFill>
                  <a:schemeClr val="bg1"/>
                </a:solidFill>
                <a:latin typeface="Arial" panose="020B0604020202020204" pitchFamily="34" charset="0"/>
                <a:ea typeface="ＭＳ Ｐゴシック" charset="0"/>
                <a:cs typeface="Arial" panose="020B0604020202020204" pitchFamily="34" charset="0"/>
              </a:rPr>
              <a:t>Imlunestrant</a:t>
            </a:r>
            <a:r>
              <a:rPr lang="en-US" sz="1600" kern="0" dirty="0">
                <a:solidFill>
                  <a:schemeClr val="bg1"/>
                </a:solidFill>
                <a:latin typeface="Arial" panose="020B0604020202020204" pitchFamily="34" charset="0"/>
                <a:ea typeface="ＭＳ Ｐゴシック" charset="0"/>
                <a:cs typeface="Arial" panose="020B0604020202020204" pitchFamily="34" charset="0"/>
              </a:rPr>
              <a:t> ± </a:t>
            </a:r>
            <a:r>
              <a:rPr lang="en-US" sz="1600" b="1" kern="0" dirty="0" err="1">
                <a:solidFill>
                  <a:schemeClr val="accent2">
                    <a:lumMod val="40000"/>
                    <a:lumOff val="60000"/>
                  </a:schemeClr>
                </a:solidFill>
                <a:latin typeface="Arial" panose="020B0604020202020204" pitchFamily="34" charset="0"/>
                <a:ea typeface="ＭＳ Ｐゴシック" charset="0"/>
                <a:cs typeface="Arial" panose="020B0604020202020204" pitchFamily="34" charset="0"/>
              </a:rPr>
              <a:t>abema</a:t>
            </a:r>
            <a:endParaRPr lang="en-US" sz="1600" b="1" kern="0" dirty="0">
              <a:solidFill>
                <a:schemeClr val="accent2">
                  <a:lumMod val="40000"/>
                  <a:lumOff val="60000"/>
                </a:schemeClr>
              </a:solidFill>
              <a:latin typeface="Arial" panose="020B0604020202020204" pitchFamily="34" charset="0"/>
              <a:ea typeface="ＭＳ Ｐゴシック" charset="0"/>
              <a:cs typeface="Arial" panose="020B0604020202020204" pitchFamily="34" charset="0"/>
            </a:endParaRPr>
          </a:p>
          <a:p>
            <a:pPr defTabSz="914377">
              <a:defRPr/>
            </a:pPr>
            <a:r>
              <a:rPr lang="en-US" sz="1600" b="1" kern="0" dirty="0">
                <a:solidFill>
                  <a:schemeClr val="accent2">
                    <a:lumMod val="40000"/>
                    <a:lumOff val="60000"/>
                  </a:schemeClr>
                </a:solidFill>
                <a:latin typeface="Arial" panose="020B0604020202020204" pitchFamily="34" charset="0"/>
                <a:ea typeface="ＭＳ Ｐゴシック" charset="0"/>
                <a:cs typeface="Arial" panose="020B0604020202020204" pitchFamily="34" charset="0"/>
              </a:rPr>
              <a:t>Gire + </a:t>
            </a:r>
            <a:r>
              <a:rPr lang="en-US" sz="1600" b="1" kern="0" dirty="0" err="1">
                <a:solidFill>
                  <a:schemeClr val="accent2">
                    <a:lumMod val="40000"/>
                    <a:lumOff val="60000"/>
                  </a:schemeClr>
                </a:solidFill>
                <a:latin typeface="Arial" panose="020B0604020202020204" pitchFamily="34" charset="0"/>
                <a:ea typeface="ＭＳ Ｐゴシック" charset="0"/>
                <a:cs typeface="Arial" panose="020B0604020202020204" pitchFamily="34" charset="0"/>
              </a:rPr>
              <a:t>evero</a:t>
            </a:r>
            <a:endParaRPr lang="en-US" sz="1600" b="1" kern="0" dirty="0">
              <a:solidFill>
                <a:schemeClr val="accent2">
                  <a:lumMod val="40000"/>
                  <a:lumOff val="60000"/>
                </a:schemeClr>
              </a:solidFill>
              <a:latin typeface="Arial" panose="020B0604020202020204" pitchFamily="34" charset="0"/>
              <a:ea typeface="ＭＳ Ｐゴシック" charset="0"/>
              <a:cs typeface="Arial" panose="020B0604020202020204" pitchFamily="34" charset="0"/>
            </a:endParaRPr>
          </a:p>
        </p:txBody>
      </p:sp>
      <p:sp>
        <p:nvSpPr>
          <p:cNvPr id="42" name="TextBox 41">
            <a:extLst>
              <a:ext uri="{FF2B5EF4-FFF2-40B4-BE49-F238E27FC236}">
                <a16:creationId xmlns:a16="http://schemas.microsoft.com/office/drawing/2014/main" id="{429E5768-249A-2167-5DA6-F93E5747CC31}"/>
              </a:ext>
            </a:extLst>
          </p:cNvPr>
          <p:cNvSpPr txBox="1"/>
          <p:nvPr/>
        </p:nvSpPr>
        <p:spPr>
          <a:xfrm>
            <a:off x="6993063" y="4308352"/>
            <a:ext cx="2383993" cy="830997"/>
          </a:xfrm>
          <a:prstGeom prst="rect">
            <a:avLst/>
          </a:prstGeom>
          <a:solidFill>
            <a:schemeClr val="bg2">
              <a:lumMod val="40000"/>
              <a:lumOff val="60000"/>
            </a:schemeClr>
          </a:solidFill>
          <a:ln>
            <a:noFill/>
          </a:ln>
        </p:spPr>
        <p:txBody>
          <a:bodyPr wrap="square" rtlCol="0">
            <a:spAutoFit/>
          </a:bodyPr>
          <a:lstStyle/>
          <a:p>
            <a:pPr defTabSz="914377">
              <a:defRPr/>
            </a:pPr>
            <a:r>
              <a:rPr lang="en-US" sz="1600" kern="0" dirty="0">
                <a:solidFill>
                  <a:srgbClr val="000000"/>
                </a:solidFill>
                <a:latin typeface="Arial" panose="020B0604020202020204" pitchFamily="34" charset="0"/>
                <a:ea typeface="ＭＳ Ｐゴシック" charset="0"/>
                <a:cs typeface="Arial" panose="020B0604020202020204" pitchFamily="34" charset="0"/>
              </a:rPr>
              <a:t>F + </a:t>
            </a:r>
            <a:r>
              <a:rPr lang="en-US" sz="1600" kern="0" dirty="0" err="1">
                <a:solidFill>
                  <a:srgbClr val="000000"/>
                </a:solidFill>
                <a:latin typeface="Arial" panose="020B0604020202020204" pitchFamily="34" charset="0"/>
                <a:ea typeface="ＭＳ Ｐゴシック" charset="0"/>
                <a:cs typeface="Arial" panose="020B0604020202020204" pitchFamily="34" charset="0"/>
              </a:rPr>
              <a:t>capivasertib</a:t>
            </a:r>
            <a:endParaRPr lang="en-US" sz="1600" kern="0" dirty="0">
              <a:solidFill>
                <a:srgbClr val="000000"/>
              </a:solidFill>
              <a:latin typeface="Arial" panose="020B0604020202020204" pitchFamily="34" charset="0"/>
              <a:ea typeface="ＭＳ Ｐゴシック" charset="0"/>
              <a:cs typeface="Arial" panose="020B0604020202020204" pitchFamily="34" charset="0"/>
            </a:endParaRPr>
          </a:p>
          <a:p>
            <a:pPr defTabSz="914377">
              <a:defRPr/>
            </a:pPr>
            <a:r>
              <a:rPr lang="en-US" sz="1600" kern="0" dirty="0">
                <a:solidFill>
                  <a:prstClr val="black"/>
                </a:solidFill>
                <a:latin typeface="Arial" panose="020B0604020202020204" pitchFamily="34" charset="0"/>
                <a:ea typeface="ＭＳ Ｐゴシック" charset="0"/>
                <a:cs typeface="Arial" panose="020B0604020202020204" pitchFamily="34" charset="0"/>
              </a:rPr>
              <a:t>F + </a:t>
            </a:r>
            <a:r>
              <a:rPr lang="en-US" sz="1600" kern="0" dirty="0" err="1">
                <a:solidFill>
                  <a:prstClr val="black"/>
                </a:solidFill>
                <a:latin typeface="Arial" panose="020B0604020202020204" pitchFamily="34" charset="0"/>
                <a:ea typeface="ＭＳ Ｐゴシック" charset="0"/>
                <a:cs typeface="Arial" panose="020B0604020202020204" pitchFamily="34" charset="0"/>
              </a:rPr>
              <a:t>alpelisib</a:t>
            </a:r>
            <a:endParaRPr lang="en-US" sz="1600" kern="0" dirty="0">
              <a:solidFill>
                <a:prstClr val="black"/>
              </a:solidFill>
              <a:latin typeface="Arial" panose="020B0604020202020204" pitchFamily="34" charset="0"/>
              <a:ea typeface="ＭＳ Ｐゴシック" charset="0"/>
              <a:cs typeface="Arial" panose="020B0604020202020204" pitchFamily="34" charset="0"/>
            </a:endParaRPr>
          </a:p>
          <a:p>
            <a:pPr defTabSz="914377">
              <a:defRPr/>
            </a:pPr>
            <a:r>
              <a:rPr lang="en-US" sz="1600" kern="0" dirty="0">
                <a:solidFill>
                  <a:schemeClr val="bg2">
                    <a:lumMod val="75000"/>
                  </a:schemeClr>
                </a:solidFill>
                <a:latin typeface="Arial" panose="020B0604020202020204" pitchFamily="34" charset="0"/>
                <a:ea typeface="ＭＳ Ｐゴシック" charset="0"/>
                <a:cs typeface="Arial" panose="020B0604020202020204" pitchFamily="34" charset="0"/>
              </a:rPr>
              <a:t>F + </a:t>
            </a:r>
            <a:r>
              <a:rPr lang="en-US" sz="1600" kern="0" dirty="0" err="1">
                <a:solidFill>
                  <a:schemeClr val="bg2">
                    <a:lumMod val="75000"/>
                  </a:schemeClr>
                </a:solidFill>
                <a:latin typeface="Arial" panose="020B0604020202020204" pitchFamily="34" charset="0"/>
                <a:ea typeface="ＭＳ Ｐゴシック" charset="0"/>
                <a:cs typeface="Arial" panose="020B0604020202020204" pitchFamily="34" charset="0"/>
              </a:rPr>
              <a:t>geda</a:t>
            </a:r>
            <a:r>
              <a:rPr lang="en-US" sz="1600" kern="0" dirty="0">
                <a:solidFill>
                  <a:schemeClr val="bg2">
                    <a:lumMod val="75000"/>
                  </a:schemeClr>
                </a:solidFill>
                <a:latin typeface="Arial" panose="020B0604020202020204" pitchFamily="34" charset="0"/>
                <a:ea typeface="ＭＳ Ｐゴシック" charset="0"/>
                <a:cs typeface="Arial" panose="020B0604020202020204" pitchFamily="34" charset="0"/>
              </a:rPr>
              <a:t> ± </a:t>
            </a:r>
            <a:r>
              <a:rPr lang="en-US" sz="1600" kern="0" dirty="0" err="1">
                <a:solidFill>
                  <a:schemeClr val="bg2">
                    <a:lumMod val="75000"/>
                  </a:schemeClr>
                </a:solidFill>
                <a:latin typeface="Arial" panose="020B0604020202020204" pitchFamily="34" charset="0"/>
                <a:ea typeface="ＭＳ Ｐゴシック" charset="0"/>
                <a:cs typeface="Arial" panose="020B0604020202020204" pitchFamily="34" charset="0"/>
              </a:rPr>
              <a:t>palbo</a:t>
            </a:r>
            <a:endParaRPr lang="en-US" sz="1600" kern="0" dirty="0">
              <a:solidFill>
                <a:schemeClr val="bg2">
                  <a:lumMod val="75000"/>
                </a:schemeClr>
              </a:solidFill>
              <a:latin typeface="Arial" panose="020B0604020202020204" pitchFamily="34" charset="0"/>
              <a:ea typeface="ＭＳ Ｐゴシック" charset="0"/>
              <a:cs typeface="Arial" panose="020B0604020202020204" pitchFamily="34" charset="0"/>
            </a:endParaRPr>
          </a:p>
        </p:txBody>
      </p:sp>
      <p:sp>
        <p:nvSpPr>
          <p:cNvPr id="43" name="TextBox 42">
            <a:extLst>
              <a:ext uri="{FF2B5EF4-FFF2-40B4-BE49-F238E27FC236}">
                <a16:creationId xmlns:a16="http://schemas.microsoft.com/office/drawing/2014/main" id="{A1514F3F-8795-8A4A-C0F2-ECB37DF6BF6F}"/>
              </a:ext>
            </a:extLst>
          </p:cNvPr>
          <p:cNvSpPr txBox="1"/>
          <p:nvPr/>
        </p:nvSpPr>
        <p:spPr>
          <a:xfrm>
            <a:off x="9706938" y="2851689"/>
            <a:ext cx="1705623" cy="830997"/>
          </a:xfrm>
          <a:prstGeom prst="rect">
            <a:avLst/>
          </a:prstGeom>
          <a:solidFill>
            <a:schemeClr val="bg2">
              <a:lumMod val="40000"/>
              <a:lumOff val="60000"/>
            </a:schemeClr>
          </a:solidFill>
          <a:ln>
            <a:noFill/>
          </a:ln>
        </p:spPr>
        <p:txBody>
          <a:bodyPr wrap="square" rtlCol="0">
            <a:spAutoFit/>
          </a:bodyPr>
          <a:lstStyle/>
          <a:p>
            <a:pPr defTabSz="914377">
              <a:defRPr/>
            </a:pPr>
            <a:r>
              <a:rPr lang="en-US" sz="1600" kern="0">
                <a:solidFill>
                  <a:prstClr val="black"/>
                </a:solidFill>
                <a:latin typeface="Arial" panose="020B0604020202020204" pitchFamily="34" charset="0"/>
                <a:ea typeface="ＭＳ Ｐゴシック" charset="0"/>
                <a:cs typeface="Arial" panose="020B0604020202020204" pitchFamily="34" charset="0"/>
              </a:rPr>
              <a:t>Other ET</a:t>
            </a:r>
          </a:p>
          <a:p>
            <a:pPr defTabSz="914377">
              <a:defRPr/>
            </a:pPr>
            <a:r>
              <a:rPr lang="en-US" sz="1600" kern="0" err="1">
                <a:solidFill>
                  <a:prstClr val="black"/>
                </a:solidFill>
                <a:latin typeface="Arial" panose="020B0604020202020204" pitchFamily="34" charset="0"/>
                <a:ea typeface="ＭＳ Ｐゴシック" charset="0"/>
                <a:cs typeface="Arial" panose="020B0604020202020204" pitchFamily="34" charset="0"/>
              </a:rPr>
              <a:t>PARPi</a:t>
            </a:r>
            <a:endParaRPr lang="en-US" sz="1600" kern="0">
              <a:solidFill>
                <a:prstClr val="black"/>
              </a:solidFill>
              <a:latin typeface="Arial" panose="020B0604020202020204" pitchFamily="34" charset="0"/>
              <a:ea typeface="ＭＳ Ｐゴシック" charset="0"/>
              <a:cs typeface="Arial" panose="020B0604020202020204" pitchFamily="34" charset="0"/>
            </a:endParaRPr>
          </a:p>
          <a:p>
            <a:pPr defTabSz="914377">
              <a:defRPr/>
            </a:pPr>
            <a:r>
              <a:rPr lang="en-US" sz="1600" kern="0">
                <a:solidFill>
                  <a:prstClr val="black"/>
                </a:solidFill>
                <a:latin typeface="Arial" panose="020B0604020202020204" pitchFamily="34" charset="0"/>
                <a:ea typeface="ＭＳ Ｐゴシック" charset="0"/>
                <a:cs typeface="Arial" panose="020B0604020202020204" pitchFamily="34" charset="0"/>
              </a:rPr>
              <a:t>Chemo/ADC</a:t>
            </a:r>
          </a:p>
        </p:txBody>
      </p:sp>
      <p:sp>
        <p:nvSpPr>
          <p:cNvPr id="59" name="TextBox 58">
            <a:extLst>
              <a:ext uri="{FF2B5EF4-FFF2-40B4-BE49-F238E27FC236}">
                <a16:creationId xmlns:a16="http://schemas.microsoft.com/office/drawing/2014/main" id="{4C0F96E8-3C27-8DDC-9F4C-D7B87E44FF81}"/>
              </a:ext>
            </a:extLst>
          </p:cNvPr>
          <p:cNvSpPr txBox="1"/>
          <p:nvPr/>
        </p:nvSpPr>
        <p:spPr>
          <a:xfrm>
            <a:off x="609603" y="2314187"/>
            <a:ext cx="1383124" cy="338554"/>
          </a:xfrm>
          <a:prstGeom prst="rect">
            <a:avLst/>
          </a:prstGeom>
          <a:solidFill>
            <a:schemeClr val="accent1"/>
          </a:solidFill>
          <a:ln>
            <a:noFill/>
          </a:ln>
        </p:spPr>
        <p:txBody>
          <a:bodyPr wrap="square" rtlCol="0">
            <a:spAutoFit/>
          </a:bodyPr>
          <a:lstStyle/>
          <a:p>
            <a:pPr algn="ctr" defTabSz="914377">
              <a:defRPr/>
            </a:pPr>
            <a:r>
              <a:rPr lang="en-US" sz="1600" kern="0">
                <a:solidFill>
                  <a:schemeClr val="bg1"/>
                </a:solidFill>
                <a:latin typeface="Arial" panose="020B0604020202020204" pitchFamily="34" charset="0"/>
                <a:ea typeface="ＭＳ Ｐゴシック" charset="0"/>
                <a:cs typeface="Arial" panose="020B0604020202020204" pitchFamily="34" charset="0"/>
              </a:rPr>
              <a:t>WT</a:t>
            </a:r>
          </a:p>
        </p:txBody>
      </p:sp>
      <p:sp>
        <p:nvSpPr>
          <p:cNvPr id="60" name="TextBox 59">
            <a:extLst>
              <a:ext uri="{FF2B5EF4-FFF2-40B4-BE49-F238E27FC236}">
                <a16:creationId xmlns:a16="http://schemas.microsoft.com/office/drawing/2014/main" id="{D0BF1B4A-5015-8C1E-3E8D-A7207875EC49}"/>
              </a:ext>
            </a:extLst>
          </p:cNvPr>
          <p:cNvSpPr txBox="1"/>
          <p:nvPr/>
        </p:nvSpPr>
        <p:spPr>
          <a:xfrm>
            <a:off x="609600" y="3238277"/>
            <a:ext cx="1383124" cy="338554"/>
          </a:xfrm>
          <a:prstGeom prst="rect">
            <a:avLst/>
          </a:prstGeom>
          <a:solidFill>
            <a:schemeClr val="bg2">
              <a:lumMod val="40000"/>
              <a:lumOff val="60000"/>
            </a:schemeClr>
          </a:solidFill>
          <a:ln>
            <a:noFill/>
          </a:ln>
        </p:spPr>
        <p:txBody>
          <a:bodyPr wrap="square" rtlCol="0">
            <a:spAutoFit/>
          </a:bodyPr>
          <a:lstStyle/>
          <a:p>
            <a:pPr algn="ctr" defTabSz="914377">
              <a:defRPr/>
            </a:pPr>
            <a:r>
              <a:rPr lang="en-US" sz="1600" kern="0">
                <a:solidFill>
                  <a:prstClr val="black"/>
                </a:solidFill>
                <a:latin typeface="Arial" panose="020B0604020202020204" pitchFamily="34" charset="0"/>
                <a:ea typeface="ＭＳ Ｐゴシック" charset="0"/>
                <a:cs typeface="Arial" panose="020B0604020202020204" pitchFamily="34" charset="0"/>
              </a:rPr>
              <a:t>PIK3/AKT</a:t>
            </a:r>
          </a:p>
        </p:txBody>
      </p:sp>
      <p:sp>
        <p:nvSpPr>
          <p:cNvPr id="45" name="TextBox 44">
            <a:extLst>
              <a:ext uri="{FF2B5EF4-FFF2-40B4-BE49-F238E27FC236}">
                <a16:creationId xmlns:a16="http://schemas.microsoft.com/office/drawing/2014/main" id="{F8607F71-3887-5627-DB8C-A004505AFCFF}"/>
              </a:ext>
            </a:extLst>
          </p:cNvPr>
          <p:cNvSpPr txBox="1"/>
          <p:nvPr/>
        </p:nvSpPr>
        <p:spPr>
          <a:xfrm>
            <a:off x="2646752" y="3097706"/>
            <a:ext cx="2049603" cy="584775"/>
          </a:xfrm>
          <a:prstGeom prst="rect">
            <a:avLst/>
          </a:prstGeom>
          <a:noFill/>
          <a:ln>
            <a:solidFill>
              <a:schemeClr val="accent1"/>
            </a:solidFill>
          </a:ln>
        </p:spPr>
        <p:txBody>
          <a:bodyPr wrap="square" rtlCol="0">
            <a:spAutoFit/>
          </a:bodyPr>
          <a:lstStyle/>
          <a:p>
            <a:pPr defTabSz="914377">
              <a:defRPr/>
            </a:pPr>
            <a:r>
              <a:rPr lang="en-US" sz="1600" kern="0" dirty="0">
                <a:solidFill>
                  <a:prstClr val="black"/>
                </a:solidFill>
                <a:latin typeface="Arial" panose="020B0604020202020204" pitchFamily="34" charset="0"/>
                <a:ea typeface="ＭＳ Ｐゴシック" charset="0"/>
                <a:cs typeface="Arial" panose="020B0604020202020204" pitchFamily="34" charset="0"/>
              </a:rPr>
              <a:t>ET + CDK4/6i</a:t>
            </a:r>
          </a:p>
          <a:p>
            <a:pPr defTabSz="914377">
              <a:defRPr/>
            </a:pPr>
            <a:r>
              <a:rPr lang="en-US" sz="1600" kern="0" dirty="0">
                <a:solidFill>
                  <a:prstClr val="black"/>
                </a:solidFill>
                <a:latin typeface="Arial" panose="020B0604020202020204" pitchFamily="34" charset="0"/>
                <a:ea typeface="ＭＳ Ｐゴシック" charset="0"/>
                <a:cs typeface="Arial" panose="020B0604020202020204" pitchFamily="34" charset="0"/>
              </a:rPr>
              <a:t>ET + </a:t>
            </a:r>
            <a:r>
              <a:rPr lang="en-US" sz="1600" kern="0" dirty="0" err="1">
                <a:solidFill>
                  <a:prstClr val="black"/>
                </a:solidFill>
                <a:latin typeface="Arial" panose="020B0604020202020204" pitchFamily="34" charset="0"/>
                <a:ea typeface="ＭＳ Ｐゴシック" charset="0"/>
                <a:cs typeface="Arial" panose="020B0604020202020204" pitchFamily="34" charset="0"/>
              </a:rPr>
              <a:t>inavo</a:t>
            </a:r>
            <a:r>
              <a:rPr lang="en-US" sz="1600" kern="0" dirty="0">
                <a:solidFill>
                  <a:prstClr val="black"/>
                </a:solidFill>
                <a:latin typeface="Arial" panose="020B0604020202020204" pitchFamily="34" charset="0"/>
                <a:ea typeface="ＭＳ Ｐゴシック" charset="0"/>
                <a:cs typeface="Arial" panose="020B0604020202020204" pitchFamily="34" charset="0"/>
              </a:rPr>
              <a:t> + </a:t>
            </a:r>
            <a:r>
              <a:rPr lang="en-US" sz="1600" kern="0" dirty="0" err="1">
                <a:solidFill>
                  <a:prstClr val="black"/>
                </a:solidFill>
                <a:latin typeface="Arial" panose="020B0604020202020204" pitchFamily="34" charset="0"/>
                <a:ea typeface="ＭＳ Ｐゴシック" charset="0"/>
                <a:cs typeface="Arial" panose="020B0604020202020204" pitchFamily="34" charset="0"/>
              </a:rPr>
              <a:t>palbo</a:t>
            </a:r>
            <a:endParaRPr lang="en-US" sz="1600" kern="0" dirty="0">
              <a:solidFill>
                <a:prstClr val="black"/>
              </a:solidFill>
              <a:latin typeface="Arial" panose="020B0604020202020204" pitchFamily="34" charset="0"/>
              <a:ea typeface="ＭＳ Ｐゴシック" charset="0"/>
              <a:cs typeface="Arial" panose="020B0604020202020204" pitchFamily="34" charset="0"/>
            </a:endParaRPr>
          </a:p>
        </p:txBody>
      </p:sp>
      <p:cxnSp>
        <p:nvCxnSpPr>
          <p:cNvPr id="46" name="Straight Arrow Connector 45">
            <a:extLst>
              <a:ext uri="{FF2B5EF4-FFF2-40B4-BE49-F238E27FC236}">
                <a16:creationId xmlns:a16="http://schemas.microsoft.com/office/drawing/2014/main" id="{D14ECB28-074B-B40A-2C70-2FBE94676D80}"/>
              </a:ext>
            </a:extLst>
          </p:cNvPr>
          <p:cNvCxnSpPr/>
          <p:nvPr/>
        </p:nvCxnSpPr>
        <p:spPr>
          <a:xfrm>
            <a:off x="6341086" y="2483464"/>
            <a:ext cx="659302" cy="0"/>
          </a:xfrm>
          <a:prstGeom prst="straightConnector1">
            <a:avLst/>
          </a:prstGeom>
          <a:noFill/>
          <a:ln w="28575" cap="flat" cmpd="sng" algn="ctr">
            <a:solidFill>
              <a:srgbClr val="007298"/>
            </a:solidFill>
            <a:prstDash val="solid"/>
            <a:miter lim="800000"/>
            <a:tailEnd type="triangle"/>
          </a:ln>
          <a:effectLst/>
        </p:spPr>
      </p:cxnSp>
      <p:cxnSp>
        <p:nvCxnSpPr>
          <p:cNvPr id="47" name="Straight Arrow Connector 46">
            <a:extLst>
              <a:ext uri="{FF2B5EF4-FFF2-40B4-BE49-F238E27FC236}">
                <a16:creationId xmlns:a16="http://schemas.microsoft.com/office/drawing/2014/main" id="{2823F18E-B1D1-B1C7-018E-F6E8ECC75571}"/>
              </a:ext>
            </a:extLst>
          </p:cNvPr>
          <p:cNvCxnSpPr/>
          <p:nvPr/>
        </p:nvCxnSpPr>
        <p:spPr>
          <a:xfrm>
            <a:off x="6333760" y="3407554"/>
            <a:ext cx="659302" cy="0"/>
          </a:xfrm>
          <a:prstGeom prst="straightConnector1">
            <a:avLst/>
          </a:prstGeom>
          <a:noFill/>
          <a:ln w="28575" cap="flat" cmpd="sng" algn="ctr">
            <a:solidFill>
              <a:srgbClr val="007298"/>
            </a:solidFill>
            <a:prstDash val="solid"/>
            <a:miter lim="800000"/>
            <a:tailEnd type="triangle"/>
          </a:ln>
          <a:effectLst/>
        </p:spPr>
      </p:cxnSp>
      <p:cxnSp>
        <p:nvCxnSpPr>
          <p:cNvPr id="48" name="Straight Arrow Connector 47">
            <a:extLst>
              <a:ext uri="{FF2B5EF4-FFF2-40B4-BE49-F238E27FC236}">
                <a16:creationId xmlns:a16="http://schemas.microsoft.com/office/drawing/2014/main" id="{7CB12D04-1717-A509-A8A4-A7A3EB60811F}"/>
              </a:ext>
            </a:extLst>
          </p:cNvPr>
          <p:cNvCxnSpPr>
            <a:cxnSpLocks/>
            <a:stCxn id="39" idx="3"/>
          </p:cNvCxnSpPr>
          <p:nvPr/>
        </p:nvCxnSpPr>
        <p:spPr>
          <a:xfrm>
            <a:off x="6341086" y="4723851"/>
            <a:ext cx="659302" cy="0"/>
          </a:xfrm>
          <a:prstGeom prst="straightConnector1">
            <a:avLst/>
          </a:prstGeom>
          <a:noFill/>
          <a:ln w="28575" cap="flat" cmpd="sng" algn="ctr">
            <a:solidFill>
              <a:srgbClr val="007298"/>
            </a:solidFill>
            <a:prstDash val="solid"/>
            <a:miter lim="800000"/>
            <a:tailEnd type="triangle"/>
          </a:ln>
          <a:effectLst/>
        </p:spPr>
      </p:cxnSp>
      <p:sp>
        <p:nvSpPr>
          <p:cNvPr id="49" name="TextBox 48">
            <a:extLst>
              <a:ext uri="{FF2B5EF4-FFF2-40B4-BE49-F238E27FC236}">
                <a16:creationId xmlns:a16="http://schemas.microsoft.com/office/drawing/2014/main" id="{B1A44A18-92C1-09FD-A63B-FAF28714146D}"/>
              </a:ext>
            </a:extLst>
          </p:cNvPr>
          <p:cNvSpPr txBox="1"/>
          <p:nvPr/>
        </p:nvSpPr>
        <p:spPr>
          <a:xfrm>
            <a:off x="762795" y="1406728"/>
            <a:ext cx="1300356" cy="369332"/>
          </a:xfrm>
          <a:prstGeom prst="rect">
            <a:avLst/>
          </a:prstGeom>
          <a:noFill/>
        </p:spPr>
        <p:txBody>
          <a:bodyPr wrap="none" rtlCol="0">
            <a:spAutoFit/>
          </a:bodyPr>
          <a:lstStyle/>
          <a:p>
            <a:pPr defTabSz="914377">
              <a:defRPr/>
            </a:pPr>
            <a:r>
              <a:rPr lang="en-US" b="1" i="1" kern="0">
                <a:solidFill>
                  <a:schemeClr val="accent3"/>
                </a:solidFill>
                <a:latin typeface="Arial" panose="020B0604020202020204" pitchFamily="34" charset="0"/>
                <a:ea typeface="ＭＳ Ｐゴシック" charset="0"/>
                <a:cs typeface="Arial" panose="020B0604020202020204" pitchFamily="34" charset="0"/>
              </a:rPr>
              <a:t>Genomics</a:t>
            </a:r>
          </a:p>
        </p:txBody>
      </p:sp>
      <p:sp>
        <p:nvSpPr>
          <p:cNvPr id="50" name="TextBox 49">
            <a:extLst>
              <a:ext uri="{FF2B5EF4-FFF2-40B4-BE49-F238E27FC236}">
                <a16:creationId xmlns:a16="http://schemas.microsoft.com/office/drawing/2014/main" id="{1E7D00EA-A2E3-E280-2327-D1C064351F70}"/>
              </a:ext>
            </a:extLst>
          </p:cNvPr>
          <p:cNvSpPr txBox="1"/>
          <p:nvPr/>
        </p:nvSpPr>
        <p:spPr>
          <a:xfrm>
            <a:off x="2845487" y="1400629"/>
            <a:ext cx="1338828" cy="369332"/>
          </a:xfrm>
          <a:prstGeom prst="rect">
            <a:avLst/>
          </a:prstGeom>
          <a:noFill/>
        </p:spPr>
        <p:txBody>
          <a:bodyPr wrap="none" rtlCol="0">
            <a:spAutoFit/>
          </a:bodyPr>
          <a:lstStyle/>
          <a:p>
            <a:pPr defTabSz="914377">
              <a:defRPr/>
            </a:pPr>
            <a:r>
              <a:rPr lang="en-US" b="1" kern="0">
                <a:solidFill>
                  <a:schemeClr val="accent3"/>
                </a:solidFill>
                <a:latin typeface="Arial" panose="020B0604020202020204" pitchFamily="34" charset="0"/>
                <a:ea typeface="ＭＳ Ｐゴシック" charset="0"/>
                <a:cs typeface="Arial" panose="020B0604020202020204" pitchFamily="34" charset="0"/>
              </a:rPr>
              <a:t>1st line Rx</a:t>
            </a:r>
          </a:p>
        </p:txBody>
      </p:sp>
      <p:sp>
        <p:nvSpPr>
          <p:cNvPr id="51" name="TextBox 50">
            <a:extLst>
              <a:ext uri="{FF2B5EF4-FFF2-40B4-BE49-F238E27FC236}">
                <a16:creationId xmlns:a16="http://schemas.microsoft.com/office/drawing/2014/main" id="{CE05085B-5586-59A0-58E4-F548D25D3492}"/>
              </a:ext>
            </a:extLst>
          </p:cNvPr>
          <p:cNvSpPr txBox="1"/>
          <p:nvPr/>
        </p:nvSpPr>
        <p:spPr>
          <a:xfrm>
            <a:off x="7228731" y="1414100"/>
            <a:ext cx="1415772" cy="369332"/>
          </a:xfrm>
          <a:prstGeom prst="rect">
            <a:avLst/>
          </a:prstGeom>
          <a:noFill/>
        </p:spPr>
        <p:txBody>
          <a:bodyPr wrap="none" rtlCol="0">
            <a:spAutoFit/>
          </a:bodyPr>
          <a:lstStyle/>
          <a:p>
            <a:pPr defTabSz="914377">
              <a:defRPr/>
            </a:pPr>
            <a:r>
              <a:rPr lang="en-US" b="1" kern="0">
                <a:solidFill>
                  <a:schemeClr val="accent3"/>
                </a:solidFill>
                <a:latin typeface="Arial" panose="020B0604020202020204" pitchFamily="34" charset="0"/>
                <a:ea typeface="ＭＳ Ｐゴシック" charset="0"/>
                <a:cs typeface="Arial" panose="020B0604020202020204" pitchFamily="34" charset="0"/>
              </a:rPr>
              <a:t>2nd line Rx</a:t>
            </a:r>
          </a:p>
        </p:txBody>
      </p:sp>
      <p:sp>
        <p:nvSpPr>
          <p:cNvPr id="52" name="TextBox 51">
            <a:extLst>
              <a:ext uri="{FF2B5EF4-FFF2-40B4-BE49-F238E27FC236}">
                <a16:creationId xmlns:a16="http://schemas.microsoft.com/office/drawing/2014/main" id="{AFBF312F-2A56-5CEF-010E-83905326008A}"/>
              </a:ext>
            </a:extLst>
          </p:cNvPr>
          <p:cNvSpPr txBox="1"/>
          <p:nvPr/>
        </p:nvSpPr>
        <p:spPr>
          <a:xfrm>
            <a:off x="9706938" y="1422627"/>
            <a:ext cx="1595309" cy="646331"/>
          </a:xfrm>
          <a:prstGeom prst="rect">
            <a:avLst/>
          </a:prstGeom>
          <a:noFill/>
        </p:spPr>
        <p:txBody>
          <a:bodyPr wrap="none" rtlCol="0">
            <a:spAutoFit/>
          </a:bodyPr>
          <a:lstStyle/>
          <a:p>
            <a:pPr algn="ctr" defTabSz="914377">
              <a:defRPr/>
            </a:pPr>
            <a:r>
              <a:rPr lang="en-US" b="1" kern="0" dirty="0">
                <a:solidFill>
                  <a:schemeClr val="accent3"/>
                </a:solidFill>
                <a:latin typeface="Arial" panose="020B0604020202020204" pitchFamily="34" charset="0"/>
                <a:ea typeface="ＭＳ Ｐゴシック" charset="0"/>
                <a:cs typeface="Arial" panose="020B0604020202020204" pitchFamily="34" charset="0"/>
              </a:rPr>
              <a:t>3rd line Rx &amp;</a:t>
            </a:r>
          </a:p>
          <a:p>
            <a:pPr algn="ctr" defTabSz="914377">
              <a:defRPr/>
            </a:pPr>
            <a:r>
              <a:rPr lang="en-US" b="1" kern="0" dirty="0">
                <a:solidFill>
                  <a:schemeClr val="accent3"/>
                </a:solidFill>
                <a:latin typeface="Arial" panose="020B0604020202020204" pitchFamily="34" charset="0"/>
                <a:ea typeface="ＭＳ Ｐゴシック" charset="0"/>
                <a:cs typeface="Arial" panose="020B0604020202020204" pitchFamily="34" charset="0"/>
              </a:rPr>
              <a:t>Beyond</a:t>
            </a:r>
          </a:p>
        </p:txBody>
      </p:sp>
      <p:sp>
        <p:nvSpPr>
          <p:cNvPr id="53" name="TextBox 52">
            <a:extLst>
              <a:ext uri="{FF2B5EF4-FFF2-40B4-BE49-F238E27FC236}">
                <a16:creationId xmlns:a16="http://schemas.microsoft.com/office/drawing/2014/main" id="{A7A59361-B4CC-A2BC-8B73-9B178FE395D3}"/>
              </a:ext>
            </a:extLst>
          </p:cNvPr>
          <p:cNvSpPr txBox="1"/>
          <p:nvPr/>
        </p:nvSpPr>
        <p:spPr>
          <a:xfrm>
            <a:off x="4960246" y="1403670"/>
            <a:ext cx="1300356" cy="369332"/>
          </a:xfrm>
          <a:prstGeom prst="rect">
            <a:avLst/>
          </a:prstGeom>
          <a:noFill/>
        </p:spPr>
        <p:txBody>
          <a:bodyPr wrap="none" rtlCol="0">
            <a:spAutoFit/>
          </a:bodyPr>
          <a:lstStyle/>
          <a:p>
            <a:pPr defTabSz="914377">
              <a:defRPr/>
            </a:pPr>
            <a:r>
              <a:rPr lang="en-US" b="1" i="1" kern="0">
                <a:solidFill>
                  <a:schemeClr val="accent3"/>
                </a:solidFill>
                <a:latin typeface="Arial" panose="020B0604020202020204" pitchFamily="34" charset="0"/>
                <a:ea typeface="ＭＳ Ｐゴシック" charset="0"/>
                <a:cs typeface="Arial" panose="020B0604020202020204" pitchFamily="34" charset="0"/>
              </a:rPr>
              <a:t>Genomics</a:t>
            </a:r>
          </a:p>
        </p:txBody>
      </p:sp>
      <p:cxnSp>
        <p:nvCxnSpPr>
          <p:cNvPr id="54" name="Straight Arrow Connector 53">
            <a:extLst>
              <a:ext uri="{FF2B5EF4-FFF2-40B4-BE49-F238E27FC236}">
                <a16:creationId xmlns:a16="http://schemas.microsoft.com/office/drawing/2014/main" id="{24DA253D-F485-3E29-E605-00C93892B4D7}"/>
              </a:ext>
            </a:extLst>
          </p:cNvPr>
          <p:cNvCxnSpPr>
            <a:cxnSpLocks/>
            <a:stCxn id="59" idx="3"/>
            <a:endCxn id="36" idx="1"/>
          </p:cNvCxnSpPr>
          <p:nvPr/>
        </p:nvCxnSpPr>
        <p:spPr>
          <a:xfrm>
            <a:off x="1992727" y="2483464"/>
            <a:ext cx="686453" cy="0"/>
          </a:xfrm>
          <a:prstGeom prst="straightConnector1">
            <a:avLst/>
          </a:prstGeom>
          <a:noFill/>
          <a:ln w="28575" cap="flat" cmpd="sng" algn="ctr">
            <a:solidFill>
              <a:srgbClr val="007298"/>
            </a:solidFill>
            <a:prstDash val="solid"/>
            <a:miter lim="800000"/>
            <a:tailEnd type="triangle"/>
          </a:ln>
          <a:effectLst/>
        </p:spPr>
      </p:cxnSp>
      <p:cxnSp>
        <p:nvCxnSpPr>
          <p:cNvPr id="55" name="Straight Arrow Connector 54">
            <a:extLst>
              <a:ext uri="{FF2B5EF4-FFF2-40B4-BE49-F238E27FC236}">
                <a16:creationId xmlns:a16="http://schemas.microsoft.com/office/drawing/2014/main" id="{848413A1-32A7-EBB6-5A6C-54AEA5240CAF}"/>
              </a:ext>
            </a:extLst>
          </p:cNvPr>
          <p:cNvCxnSpPr/>
          <p:nvPr/>
        </p:nvCxnSpPr>
        <p:spPr>
          <a:xfrm>
            <a:off x="1992724" y="3407554"/>
            <a:ext cx="659302" cy="0"/>
          </a:xfrm>
          <a:prstGeom prst="straightConnector1">
            <a:avLst/>
          </a:prstGeom>
          <a:noFill/>
          <a:ln w="28575" cap="flat" cmpd="sng" algn="ctr">
            <a:solidFill>
              <a:srgbClr val="007298"/>
            </a:solidFill>
            <a:prstDash val="solid"/>
            <a:miter lim="800000"/>
            <a:tailEnd type="triangle"/>
          </a:ln>
          <a:effectLst/>
        </p:spPr>
      </p:cxnSp>
      <p:sp>
        <p:nvSpPr>
          <p:cNvPr id="56" name="Right Brace 55">
            <a:extLst>
              <a:ext uri="{FF2B5EF4-FFF2-40B4-BE49-F238E27FC236}">
                <a16:creationId xmlns:a16="http://schemas.microsoft.com/office/drawing/2014/main" id="{FB125216-F5D3-AE72-5DA4-DA01A2C65721}"/>
              </a:ext>
            </a:extLst>
          </p:cNvPr>
          <p:cNvSpPr/>
          <p:nvPr/>
        </p:nvSpPr>
        <p:spPr>
          <a:xfrm>
            <a:off x="9363670" y="2068958"/>
            <a:ext cx="337142" cy="3058829"/>
          </a:xfrm>
          <a:prstGeom prst="rightBrace">
            <a:avLst>
              <a:gd name="adj1" fmla="val 95511"/>
              <a:gd name="adj2" fmla="val 40292"/>
            </a:avLst>
          </a:prstGeom>
          <a:noFill/>
          <a:ln w="28575" cap="flat" cmpd="sng" algn="ctr">
            <a:solidFill>
              <a:srgbClr val="007298"/>
            </a:solidFill>
            <a:prstDash val="solid"/>
            <a:miter lim="800000"/>
          </a:ln>
          <a:effectLst/>
        </p:spPr>
        <p:txBody>
          <a:bodyPr rtlCol="0" anchor="ctr"/>
          <a:lstStyle/>
          <a:p>
            <a:pPr algn="ctr" defTabSz="914377">
              <a:defRPr/>
            </a:pPr>
            <a:endParaRPr lang="en-US" kern="0">
              <a:solidFill>
                <a:srgbClr val="BC4800"/>
              </a:solidFill>
              <a:latin typeface="Arial" panose="020B0604020202020204" pitchFamily="34" charset="0"/>
              <a:ea typeface="ＭＳ Ｐゴシック"/>
              <a:cs typeface="Arial" panose="020B0604020202020204" pitchFamily="34" charset="0"/>
            </a:endParaRPr>
          </a:p>
        </p:txBody>
      </p:sp>
      <p:cxnSp>
        <p:nvCxnSpPr>
          <p:cNvPr id="57" name="Straight Connector 56">
            <a:extLst>
              <a:ext uri="{FF2B5EF4-FFF2-40B4-BE49-F238E27FC236}">
                <a16:creationId xmlns:a16="http://schemas.microsoft.com/office/drawing/2014/main" id="{7772F8FE-8B69-28BE-F402-F4D8CCCF5C27}"/>
              </a:ext>
            </a:extLst>
          </p:cNvPr>
          <p:cNvCxnSpPr/>
          <p:nvPr/>
        </p:nvCxnSpPr>
        <p:spPr>
          <a:xfrm>
            <a:off x="2335953" y="1563537"/>
            <a:ext cx="0" cy="2501154"/>
          </a:xfrm>
          <a:prstGeom prst="line">
            <a:avLst/>
          </a:prstGeom>
          <a:noFill/>
          <a:ln w="19050" cap="flat" cmpd="sng" algn="ctr">
            <a:solidFill>
              <a:schemeClr val="bg1">
                <a:lumMod val="65000"/>
              </a:schemeClr>
            </a:solidFill>
            <a:prstDash val="dash"/>
            <a:miter lim="800000"/>
          </a:ln>
          <a:effectLst/>
        </p:spPr>
      </p:cxnSp>
      <p:cxnSp>
        <p:nvCxnSpPr>
          <p:cNvPr id="58" name="Straight Connector 57">
            <a:extLst>
              <a:ext uri="{FF2B5EF4-FFF2-40B4-BE49-F238E27FC236}">
                <a16:creationId xmlns:a16="http://schemas.microsoft.com/office/drawing/2014/main" id="{2358428E-4244-8957-76AA-6DA757AD5FB2}"/>
              </a:ext>
            </a:extLst>
          </p:cNvPr>
          <p:cNvCxnSpPr>
            <a:cxnSpLocks/>
          </p:cNvCxnSpPr>
          <p:nvPr/>
        </p:nvCxnSpPr>
        <p:spPr>
          <a:xfrm>
            <a:off x="6631469" y="1557681"/>
            <a:ext cx="0" cy="3653115"/>
          </a:xfrm>
          <a:prstGeom prst="line">
            <a:avLst/>
          </a:prstGeom>
          <a:noFill/>
          <a:ln w="19050" cap="flat" cmpd="sng" algn="ctr">
            <a:solidFill>
              <a:schemeClr val="bg1">
                <a:lumMod val="65000"/>
              </a:schemeClr>
            </a:solidFill>
            <a:prstDash val="dash"/>
            <a:miter lim="800000"/>
          </a:ln>
          <a:effectLst/>
        </p:spPr>
      </p:cxnSp>
      <p:cxnSp>
        <p:nvCxnSpPr>
          <p:cNvPr id="61" name="Straight Arrow Connector 60">
            <a:extLst>
              <a:ext uri="{FF2B5EF4-FFF2-40B4-BE49-F238E27FC236}">
                <a16:creationId xmlns:a16="http://schemas.microsoft.com/office/drawing/2014/main" id="{D2013493-3274-2B8D-083C-9346DAF36279}"/>
              </a:ext>
            </a:extLst>
          </p:cNvPr>
          <p:cNvCxnSpPr/>
          <p:nvPr/>
        </p:nvCxnSpPr>
        <p:spPr>
          <a:xfrm>
            <a:off x="2532000" y="5373614"/>
            <a:ext cx="3966140" cy="0"/>
          </a:xfrm>
          <a:prstGeom prst="straightConnector1">
            <a:avLst/>
          </a:prstGeom>
          <a:noFill/>
          <a:ln w="38100" cap="flat" cmpd="sng" algn="ctr">
            <a:solidFill>
              <a:srgbClr val="007298"/>
            </a:solidFill>
            <a:prstDash val="solid"/>
            <a:miter lim="800000"/>
            <a:headEnd type="triangle"/>
            <a:tailEnd type="triangle"/>
          </a:ln>
          <a:effectLst/>
        </p:spPr>
      </p:cxnSp>
      <p:cxnSp>
        <p:nvCxnSpPr>
          <p:cNvPr id="62" name="Straight Arrow Connector 61">
            <a:extLst>
              <a:ext uri="{FF2B5EF4-FFF2-40B4-BE49-F238E27FC236}">
                <a16:creationId xmlns:a16="http://schemas.microsoft.com/office/drawing/2014/main" id="{B895A7F2-E392-A1B3-C8AE-FA711A9099ED}"/>
              </a:ext>
            </a:extLst>
          </p:cNvPr>
          <p:cNvCxnSpPr>
            <a:cxnSpLocks/>
          </p:cNvCxnSpPr>
          <p:nvPr/>
        </p:nvCxnSpPr>
        <p:spPr>
          <a:xfrm>
            <a:off x="6694810" y="5384834"/>
            <a:ext cx="2467384" cy="0"/>
          </a:xfrm>
          <a:prstGeom prst="straightConnector1">
            <a:avLst/>
          </a:prstGeom>
          <a:noFill/>
          <a:ln w="38100" cap="flat" cmpd="sng" algn="ctr">
            <a:solidFill>
              <a:srgbClr val="007298"/>
            </a:solidFill>
            <a:prstDash val="solid"/>
            <a:miter lim="800000"/>
            <a:headEnd type="triangle"/>
            <a:tailEnd type="triangle"/>
          </a:ln>
          <a:effectLst/>
        </p:spPr>
      </p:cxnSp>
      <p:sp>
        <p:nvSpPr>
          <p:cNvPr id="63" name="TextBox 62">
            <a:extLst>
              <a:ext uri="{FF2B5EF4-FFF2-40B4-BE49-F238E27FC236}">
                <a16:creationId xmlns:a16="http://schemas.microsoft.com/office/drawing/2014/main" id="{9F8101D6-3ED2-D53A-2C0A-DB51BABD0DC8}"/>
              </a:ext>
            </a:extLst>
          </p:cNvPr>
          <p:cNvSpPr txBox="1"/>
          <p:nvPr/>
        </p:nvSpPr>
        <p:spPr>
          <a:xfrm>
            <a:off x="3516747" y="5479699"/>
            <a:ext cx="2114901" cy="369332"/>
          </a:xfrm>
          <a:prstGeom prst="rect">
            <a:avLst/>
          </a:prstGeom>
          <a:noFill/>
        </p:spPr>
        <p:txBody>
          <a:bodyPr wrap="square" rtlCol="0">
            <a:spAutoFit/>
          </a:bodyPr>
          <a:lstStyle/>
          <a:p>
            <a:pPr algn="ctr" defTabSz="914377">
              <a:defRPr/>
            </a:pPr>
            <a:r>
              <a:rPr lang="en-US" b="1">
                <a:solidFill>
                  <a:srgbClr val="000000"/>
                </a:solidFill>
                <a:latin typeface="Arial" panose="020B0604020202020204" pitchFamily="34" charset="0"/>
                <a:ea typeface="ＭＳ Ｐゴシック" charset="0"/>
                <a:cs typeface="Arial" panose="020B0604020202020204" pitchFamily="34" charset="0"/>
              </a:rPr>
              <a:t>24-27mo</a:t>
            </a:r>
          </a:p>
        </p:txBody>
      </p:sp>
      <p:sp>
        <p:nvSpPr>
          <p:cNvPr id="64" name="TextBox 63">
            <a:extLst>
              <a:ext uri="{FF2B5EF4-FFF2-40B4-BE49-F238E27FC236}">
                <a16:creationId xmlns:a16="http://schemas.microsoft.com/office/drawing/2014/main" id="{B76D8B1E-4D75-6F9D-3361-578F47E6BB6F}"/>
              </a:ext>
            </a:extLst>
          </p:cNvPr>
          <p:cNvSpPr txBox="1"/>
          <p:nvPr/>
        </p:nvSpPr>
        <p:spPr>
          <a:xfrm>
            <a:off x="6871051" y="5479699"/>
            <a:ext cx="2114901" cy="369332"/>
          </a:xfrm>
          <a:prstGeom prst="rect">
            <a:avLst/>
          </a:prstGeom>
          <a:noFill/>
        </p:spPr>
        <p:txBody>
          <a:bodyPr wrap="square" rtlCol="0">
            <a:spAutoFit/>
          </a:bodyPr>
          <a:lstStyle/>
          <a:p>
            <a:pPr algn="ctr" defTabSz="914377">
              <a:defRPr/>
            </a:pPr>
            <a:r>
              <a:rPr lang="en-US" b="1">
                <a:solidFill>
                  <a:srgbClr val="000000"/>
                </a:solidFill>
                <a:latin typeface="Arial" panose="020B0604020202020204" pitchFamily="34" charset="0"/>
                <a:ea typeface="ＭＳ Ｐゴシック" charset="0"/>
                <a:cs typeface="Arial" panose="020B0604020202020204" pitchFamily="34" charset="0"/>
              </a:rPr>
              <a:t>5-12mo</a:t>
            </a:r>
          </a:p>
        </p:txBody>
      </p:sp>
      <p:cxnSp>
        <p:nvCxnSpPr>
          <p:cNvPr id="65" name="Straight Arrow Connector 64">
            <a:extLst>
              <a:ext uri="{FF2B5EF4-FFF2-40B4-BE49-F238E27FC236}">
                <a16:creationId xmlns:a16="http://schemas.microsoft.com/office/drawing/2014/main" id="{F6302ECA-4843-7FFC-9DBF-3277C6777392}"/>
              </a:ext>
            </a:extLst>
          </p:cNvPr>
          <p:cNvCxnSpPr>
            <a:cxnSpLocks/>
          </p:cNvCxnSpPr>
          <p:nvPr/>
        </p:nvCxnSpPr>
        <p:spPr>
          <a:xfrm>
            <a:off x="9437382" y="5391379"/>
            <a:ext cx="1934560" cy="0"/>
          </a:xfrm>
          <a:prstGeom prst="straightConnector1">
            <a:avLst/>
          </a:prstGeom>
          <a:noFill/>
          <a:ln w="38100" cap="flat" cmpd="sng" algn="ctr">
            <a:solidFill>
              <a:srgbClr val="007298"/>
            </a:solidFill>
            <a:prstDash val="solid"/>
            <a:miter lim="800000"/>
            <a:headEnd type="triangle"/>
            <a:tailEnd type="triangle"/>
          </a:ln>
          <a:effectLst/>
        </p:spPr>
      </p:cxnSp>
      <p:sp>
        <p:nvSpPr>
          <p:cNvPr id="66" name="TextBox 65">
            <a:extLst>
              <a:ext uri="{FF2B5EF4-FFF2-40B4-BE49-F238E27FC236}">
                <a16:creationId xmlns:a16="http://schemas.microsoft.com/office/drawing/2014/main" id="{C75F8F7D-521E-2832-D4F9-78A34F7ACBC7}"/>
              </a:ext>
            </a:extLst>
          </p:cNvPr>
          <p:cNvSpPr txBox="1"/>
          <p:nvPr/>
        </p:nvSpPr>
        <p:spPr>
          <a:xfrm>
            <a:off x="9404725" y="5479699"/>
            <a:ext cx="2114901" cy="369332"/>
          </a:xfrm>
          <a:prstGeom prst="rect">
            <a:avLst/>
          </a:prstGeom>
          <a:noFill/>
        </p:spPr>
        <p:txBody>
          <a:bodyPr wrap="square" rtlCol="0">
            <a:spAutoFit/>
          </a:bodyPr>
          <a:lstStyle/>
          <a:p>
            <a:pPr algn="ctr" defTabSz="914377">
              <a:defRPr/>
            </a:pPr>
            <a:r>
              <a:rPr lang="en-US" b="1" dirty="0">
                <a:solidFill>
                  <a:srgbClr val="000000"/>
                </a:solidFill>
                <a:latin typeface="Arial" panose="020B0604020202020204" pitchFamily="34" charset="0"/>
                <a:ea typeface="ＭＳ Ｐゴシック" charset="0"/>
                <a:cs typeface="Arial" panose="020B0604020202020204" pitchFamily="34" charset="0"/>
              </a:rPr>
              <a:t>24-32mo</a:t>
            </a:r>
          </a:p>
        </p:txBody>
      </p:sp>
      <p:sp>
        <p:nvSpPr>
          <p:cNvPr id="3" name="TextBox 2">
            <a:extLst>
              <a:ext uri="{FF2B5EF4-FFF2-40B4-BE49-F238E27FC236}">
                <a16:creationId xmlns:a16="http://schemas.microsoft.com/office/drawing/2014/main" id="{AD901604-5031-7108-7039-DAD30B800F3F}"/>
              </a:ext>
            </a:extLst>
          </p:cNvPr>
          <p:cNvSpPr txBox="1"/>
          <p:nvPr/>
        </p:nvSpPr>
        <p:spPr>
          <a:xfrm>
            <a:off x="2666600" y="3898685"/>
            <a:ext cx="3674480" cy="338554"/>
          </a:xfrm>
          <a:prstGeom prst="rect">
            <a:avLst/>
          </a:prstGeom>
          <a:noFill/>
          <a:ln>
            <a:solidFill>
              <a:schemeClr val="tx1"/>
            </a:solidFill>
          </a:ln>
        </p:spPr>
        <p:txBody>
          <a:bodyPr wrap="square">
            <a:spAutoFit/>
          </a:bodyPr>
          <a:lstStyle/>
          <a:p>
            <a:pPr defTabSz="914377">
              <a:defRPr/>
            </a:pPr>
            <a:r>
              <a:rPr lang="en-US" sz="1600" kern="0" dirty="0" err="1">
                <a:solidFill>
                  <a:prstClr val="black"/>
                </a:solidFill>
                <a:latin typeface="Arial" panose="020B0604020202020204" pitchFamily="34" charset="0"/>
                <a:ea typeface="ＭＳ Ｐゴシック" charset="0"/>
                <a:cs typeface="Arial" panose="020B0604020202020204" pitchFamily="34" charset="0"/>
              </a:rPr>
              <a:t>Camizestrant</a:t>
            </a:r>
            <a:r>
              <a:rPr lang="en-US" sz="1600" kern="0" dirty="0">
                <a:solidFill>
                  <a:prstClr val="black"/>
                </a:solidFill>
                <a:latin typeface="Arial" panose="020B0604020202020204" pitchFamily="34" charset="0"/>
                <a:ea typeface="ＭＳ Ｐゴシック" charset="0"/>
                <a:cs typeface="Arial" panose="020B0604020202020204" pitchFamily="34" charset="0"/>
              </a:rPr>
              <a:t> + CDK4/6i (</a:t>
            </a:r>
            <a:r>
              <a:rPr lang="en-US" sz="1600" i="1" kern="0" dirty="0">
                <a:solidFill>
                  <a:schemeClr val="accent3"/>
                </a:solidFill>
                <a:latin typeface="Arial" panose="020B0604020202020204" pitchFamily="34" charset="0"/>
                <a:ea typeface="ＭＳ Ｐゴシック" charset="0"/>
                <a:cs typeface="Arial" panose="020B0604020202020204" pitchFamily="34" charset="0"/>
              </a:rPr>
              <a:t>ESR1</a:t>
            </a:r>
            <a:r>
              <a:rPr lang="en-US" sz="1600" kern="0" dirty="0">
                <a:solidFill>
                  <a:schemeClr val="accent3"/>
                </a:solidFill>
                <a:latin typeface="Arial" panose="020B0604020202020204" pitchFamily="34" charset="0"/>
                <a:ea typeface="ＭＳ Ｐゴシック" charset="0"/>
                <a:cs typeface="Arial" panose="020B0604020202020204" pitchFamily="34" charset="0"/>
              </a:rPr>
              <a:t>mut</a:t>
            </a:r>
            <a:r>
              <a:rPr lang="en-US" sz="1600" kern="0" dirty="0">
                <a:solidFill>
                  <a:prstClr val="black"/>
                </a:solidFill>
                <a:latin typeface="Arial" panose="020B0604020202020204" pitchFamily="34" charset="0"/>
                <a:ea typeface="ＭＳ Ｐゴシック" charset="0"/>
                <a:cs typeface="Arial" panose="020B0604020202020204" pitchFamily="34" charset="0"/>
              </a:rPr>
              <a:t>)</a:t>
            </a:r>
          </a:p>
        </p:txBody>
      </p:sp>
    </p:spTree>
    <p:extLst>
      <p:ext uri="{BB962C8B-B14F-4D97-AF65-F5344CB8AC3E}">
        <p14:creationId xmlns:p14="http://schemas.microsoft.com/office/powerpoint/2010/main" val="199271998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9A3B70-E7A8-2E2F-0322-EC202D280F4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EB35230-A1CF-D72E-547F-A6CF2AD68C72}"/>
              </a:ext>
            </a:extLst>
          </p:cNvPr>
          <p:cNvSpPr>
            <a:spLocks noGrp="1"/>
          </p:cNvSpPr>
          <p:nvPr>
            <p:ph type="title"/>
          </p:nvPr>
        </p:nvSpPr>
        <p:spPr/>
        <p:txBody>
          <a:bodyPr>
            <a:normAutofit fontScale="90000"/>
          </a:bodyPr>
          <a:lstStyle/>
          <a:p>
            <a:r>
              <a:rPr lang="en-US" dirty="0">
                <a:solidFill>
                  <a:srgbClr val="8D1446"/>
                </a:solidFill>
              </a:rPr>
              <a:t>Discussion: </a:t>
            </a:r>
            <a:r>
              <a:rPr lang="en-US" sz="3200" b="1" dirty="0"/>
              <a:t>Sequencing Frameworks for Oral SERDs, PROTACs &amp; Targeted Therapies</a:t>
            </a:r>
            <a:endParaRPr lang="en-US" dirty="0"/>
          </a:p>
        </p:txBody>
      </p:sp>
      <p:sp>
        <p:nvSpPr>
          <p:cNvPr id="9" name="Content Placeholder 2">
            <a:extLst>
              <a:ext uri="{FF2B5EF4-FFF2-40B4-BE49-F238E27FC236}">
                <a16:creationId xmlns:a16="http://schemas.microsoft.com/office/drawing/2014/main" id="{8536F1D1-1939-594D-1E5E-84AB091E26FE}"/>
              </a:ext>
            </a:extLst>
          </p:cNvPr>
          <p:cNvSpPr txBox="1">
            <a:spLocks/>
          </p:cNvSpPr>
          <p:nvPr/>
        </p:nvSpPr>
        <p:spPr>
          <a:xfrm>
            <a:off x="8178552" y="4932271"/>
            <a:ext cx="3200908" cy="3710273"/>
          </a:xfrm>
          <a:prstGeom prst="rect">
            <a:avLst/>
          </a:prstGeom>
        </p:spPr>
        <p:txBody>
          <a:bodyPr vert="horz" lIns="91440" tIns="45720" rIns="91440" bIns="45720" rtlCol="0">
            <a:normAutofit/>
          </a:bodyPr>
          <a:lstStyle>
            <a:lvl1pPr marL="228600" indent="-228600" algn="l" defTabSz="914400" rtl="0" eaLnBrk="1" latinLnBrk="0" hangingPunct="1">
              <a:lnSpc>
                <a:spcPct val="100000"/>
              </a:lnSpc>
              <a:spcBef>
                <a:spcPts val="1200"/>
              </a:spcBef>
              <a:buClr>
                <a:schemeClr val="accent3"/>
              </a:buClr>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100000"/>
              </a:lnSpc>
              <a:spcBef>
                <a:spcPts val="1200"/>
              </a:spcBef>
              <a:buClr>
                <a:schemeClr val="accent3"/>
              </a:buClr>
              <a:buFont typeface="System Font Regular"/>
              <a:buChar char="-"/>
              <a:defRPr sz="18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100000"/>
              </a:lnSpc>
              <a:spcBef>
                <a:spcPts val="1200"/>
              </a:spcBef>
              <a:buClr>
                <a:schemeClr val="accent3"/>
              </a:buClr>
              <a:buFont typeface="System Font Regular"/>
              <a:buChar char="&gt;"/>
              <a:defRPr sz="16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100000"/>
              </a:lnSpc>
              <a:spcBef>
                <a:spcPts val="1200"/>
              </a:spcBef>
              <a:buClr>
                <a:schemeClr val="accent3"/>
              </a:buClr>
              <a:buFont typeface="Wingdings" pitchFamily="2" charset="2"/>
              <a:buChar char="§"/>
              <a:defRPr sz="14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100000"/>
              </a:lnSpc>
              <a:spcBef>
                <a:spcPts val="1200"/>
              </a:spcBef>
              <a:buClr>
                <a:schemeClr val="accent3"/>
              </a:buClr>
              <a:buFont typeface="Courier New" panose="02070309020205020404" pitchFamily="49" charset="0"/>
              <a:buChar char="o"/>
              <a:defRPr sz="14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sz="1600"/>
          </a:p>
        </p:txBody>
      </p:sp>
      <p:sp>
        <p:nvSpPr>
          <p:cNvPr id="10" name="Text Placeholder 3">
            <a:extLst>
              <a:ext uri="{FF2B5EF4-FFF2-40B4-BE49-F238E27FC236}">
                <a16:creationId xmlns:a16="http://schemas.microsoft.com/office/drawing/2014/main" id="{C7C19143-4228-5418-0A4F-C563B69A38EB}"/>
              </a:ext>
            </a:extLst>
          </p:cNvPr>
          <p:cNvSpPr txBox="1">
            <a:spLocks/>
          </p:cNvSpPr>
          <p:nvPr/>
        </p:nvSpPr>
        <p:spPr>
          <a:xfrm>
            <a:off x="4445670" y="3722007"/>
            <a:ext cx="3200908" cy="1210264"/>
          </a:xfrm>
          <a:prstGeom prst="rect">
            <a:avLst/>
          </a:prstGeom>
        </p:spPr>
        <p:txBody>
          <a:bodyPr vert="horz" lIns="91440" tIns="45720" rIns="91440" bIns="45720" rtlCol="0" anchor="b">
            <a:noAutofit/>
          </a:bodyPr>
          <a:lstStyle>
            <a:lvl1pPr marL="0" indent="0" algn="l" defTabSz="914400" rtl="0" eaLnBrk="1" latinLnBrk="0" hangingPunct="1">
              <a:lnSpc>
                <a:spcPct val="100000"/>
              </a:lnSpc>
              <a:spcBef>
                <a:spcPts val="1200"/>
              </a:spcBef>
              <a:buClr>
                <a:schemeClr val="accent3"/>
              </a:buClr>
              <a:buFont typeface="Arial" panose="020B0604020202020204" pitchFamily="34" charset="0"/>
              <a:buNone/>
              <a:defRPr sz="2400" b="1" i="0" kern="1200">
                <a:solidFill>
                  <a:schemeClr val="accent1"/>
                </a:solidFill>
                <a:latin typeface="Arial" panose="020B0604020202020204" pitchFamily="34" charset="0"/>
                <a:ea typeface="+mn-ea"/>
                <a:cs typeface="Arial" panose="020B0604020202020204" pitchFamily="34" charset="0"/>
              </a:defRPr>
            </a:lvl1pPr>
            <a:lvl2pPr marL="457200" indent="0" algn="l" defTabSz="914400" rtl="0" eaLnBrk="1" latinLnBrk="0" hangingPunct="1">
              <a:lnSpc>
                <a:spcPct val="100000"/>
              </a:lnSpc>
              <a:spcBef>
                <a:spcPts val="1200"/>
              </a:spcBef>
              <a:buClr>
                <a:schemeClr val="accent3"/>
              </a:buClr>
              <a:buFont typeface="System Font Regular"/>
              <a:buNone/>
              <a:defRPr sz="2000" b="1" kern="1200">
                <a:solidFill>
                  <a:schemeClr val="tx1"/>
                </a:solidFill>
                <a:latin typeface="Arial" panose="020B0604020202020204" pitchFamily="34" charset="0"/>
                <a:ea typeface="+mn-ea"/>
                <a:cs typeface="Arial" panose="020B0604020202020204" pitchFamily="34" charset="0"/>
              </a:defRPr>
            </a:lvl2pPr>
            <a:lvl3pPr marL="914400" indent="0" algn="l" defTabSz="914400" rtl="0" eaLnBrk="1" latinLnBrk="0" hangingPunct="1">
              <a:lnSpc>
                <a:spcPct val="100000"/>
              </a:lnSpc>
              <a:spcBef>
                <a:spcPts val="1200"/>
              </a:spcBef>
              <a:buClr>
                <a:schemeClr val="accent3"/>
              </a:buClr>
              <a:buFont typeface="System Font Regular"/>
              <a:buNone/>
              <a:defRPr sz="1800" b="1" kern="1200">
                <a:solidFill>
                  <a:schemeClr val="tx1"/>
                </a:solidFill>
                <a:latin typeface="Arial" panose="020B0604020202020204" pitchFamily="34" charset="0"/>
                <a:ea typeface="+mn-ea"/>
                <a:cs typeface="Arial" panose="020B0604020202020204" pitchFamily="34" charset="0"/>
              </a:defRPr>
            </a:lvl3pPr>
            <a:lvl4pPr marL="1371600" indent="0" algn="l" defTabSz="914400" rtl="0" eaLnBrk="1" latinLnBrk="0" hangingPunct="1">
              <a:lnSpc>
                <a:spcPct val="100000"/>
              </a:lnSpc>
              <a:spcBef>
                <a:spcPts val="1200"/>
              </a:spcBef>
              <a:buClr>
                <a:schemeClr val="accent3"/>
              </a:buClr>
              <a:buFont typeface="Wingdings" pitchFamily="2" charset="2"/>
              <a:buNone/>
              <a:defRPr sz="1600" b="1" kern="1200">
                <a:solidFill>
                  <a:schemeClr val="tx1"/>
                </a:solidFill>
                <a:latin typeface="Arial" panose="020B0604020202020204" pitchFamily="34" charset="0"/>
                <a:ea typeface="+mn-ea"/>
                <a:cs typeface="Arial" panose="020B0604020202020204" pitchFamily="34" charset="0"/>
              </a:defRPr>
            </a:lvl4pPr>
            <a:lvl5pPr marL="1828800" indent="0" algn="l" defTabSz="914400" rtl="0" eaLnBrk="1" latinLnBrk="0" hangingPunct="1">
              <a:lnSpc>
                <a:spcPct val="100000"/>
              </a:lnSpc>
              <a:spcBef>
                <a:spcPts val="1200"/>
              </a:spcBef>
              <a:buClr>
                <a:schemeClr val="accent3"/>
              </a:buClr>
              <a:buFont typeface="Courier New" panose="02070309020205020404" pitchFamily="49" charset="0"/>
              <a:buNone/>
              <a:defRPr sz="1600" b="1" kern="1200">
                <a:solidFill>
                  <a:schemeClr val="tx1"/>
                </a:solidFill>
                <a:latin typeface="Arial" panose="020B0604020202020204" pitchFamily="34" charset="0"/>
                <a:ea typeface="+mn-ea"/>
                <a:cs typeface="Arial" panose="020B0604020202020204" pitchFamily="34" charset="0"/>
              </a:defRPr>
            </a:lvl5pPr>
            <a:lvl6pPr marL="22860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endParaRPr lang="en-US" sz="1800"/>
          </a:p>
        </p:txBody>
      </p:sp>
      <p:sp>
        <p:nvSpPr>
          <p:cNvPr id="11" name="Text Placeholder 3">
            <a:extLst>
              <a:ext uri="{FF2B5EF4-FFF2-40B4-BE49-F238E27FC236}">
                <a16:creationId xmlns:a16="http://schemas.microsoft.com/office/drawing/2014/main" id="{DF1C2E27-A958-3723-D8C7-8C704BC4AD9C}"/>
              </a:ext>
            </a:extLst>
          </p:cNvPr>
          <p:cNvSpPr txBox="1">
            <a:spLocks/>
          </p:cNvSpPr>
          <p:nvPr/>
        </p:nvSpPr>
        <p:spPr>
          <a:xfrm>
            <a:off x="8135843" y="4108360"/>
            <a:ext cx="3200908" cy="823912"/>
          </a:xfrm>
          <a:prstGeom prst="rect">
            <a:avLst/>
          </a:prstGeom>
        </p:spPr>
        <p:txBody>
          <a:bodyPr vert="horz" lIns="91440" tIns="45720" rIns="91440" bIns="45720" rtlCol="0" anchor="b">
            <a:noAutofit/>
          </a:bodyPr>
          <a:lstStyle>
            <a:lvl1pPr marL="0" indent="0" algn="l" defTabSz="914400" rtl="0" eaLnBrk="1" latinLnBrk="0" hangingPunct="1">
              <a:lnSpc>
                <a:spcPct val="100000"/>
              </a:lnSpc>
              <a:spcBef>
                <a:spcPts val="1200"/>
              </a:spcBef>
              <a:buClr>
                <a:schemeClr val="accent3"/>
              </a:buClr>
              <a:buFont typeface="Arial" panose="020B0604020202020204" pitchFamily="34" charset="0"/>
              <a:buNone/>
              <a:defRPr sz="2400" b="1" i="0" kern="1200">
                <a:solidFill>
                  <a:schemeClr val="accent1"/>
                </a:solidFill>
                <a:latin typeface="Arial" panose="020B0604020202020204" pitchFamily="34" charset="0"/>
                <a:ea typeface="+mn-ea"/>
                <a:cs typeface="Arial" panose="020B0604020202020204" pitchFamily="34" charset="0"/>
              </a:defRPr>
            </a:lvl1pPr>
            <a:lvl2pPr marL="457200" indent="0" algn="l" defTabSz="914400" rtl="0" eaLnBrk="1" latinLnBrk="0" hangingPunct="1">
              <a:lnSpc>
                <a:spcPct val="100000"/>
              </a:lnSpc>
              <a:spcBef>
                <a:spcPts val="1200"/>
              </a:spcBef>
              <a:buClr>
                <a:schemeClr val="accent3"/>
              </a:buClr>
              <a:buFont typeface="System Font Regular"/>
              <a:buNone/>
              <a:defRPr sz="2000" b="1" kern="1200">
                <a:solidFill>
                  <a:schemeClr val="tx1"/>
                </a:solidFill>
                <a:latin typeface="Arial" panose="020B0604020202020204" pitchFamily="34" charset="0"/>
                <a:ea typeface="+mn-ea"/>
                <a:cs typeface="Arial" panose="020B0604020202020204" pitchFamily="34" charset="0"/>
              </a:defRPr>
            </a:lvl2pPr>
            <a:lvl3pPr marL="914400" indent="0" algn="l" defTabSz="914400" rtl="0" eaLnBrk="1" latinLnBrk="0" hangingPunct="1">
              <a:lnSpc>
                <a:spcPct val="100000"/>
              </a:lnSpc>
              <a:spcBef>
                <a:spcPts val="1200"/>
              </a:spcBef>
              <a:buClr>
                <a:schemeClr val="accent3"/>
              </a:buClr>
              <a:buFont typeface="System Font Regular"/>
              <a:buNone/>
              <a:defRPr sz="1800" b="1" kern="1200">
                <a:solidFill>
                  <a:schemeClr val="tx1"/>
                </a:solidFill>
                <a:latin typeface="Arial" panose="020B0604020202020204" pitchFamily="34" charset="0"/>
                <a:ea typeface="+mn-ea"/>
                <a:cs typeface="Arial" panose="020B0604020202020204" pitchFamily="34" charset="0"/>
              </a:defRPr>
            </a:lvl3pPr>
            <a:lvl4pPr marL="1371600" indent="0" algn="l" defTabSz="914400" rtl="0" eaLnBrk="1" latinLnBrk="0" hangingPunct="1">
              <a:lnSpc>
                <a:spcPct val="100000"/>
              </a:lnSpc>
              <a:spcBef>
                <a:spcPts val="1200"/>
              </a:spcBef>
              <a:buClr>
                <a:schemeClr val="accent3"/>
              </a:buClr>
              <a:buFont typeface="Wingdings" pitchFamily="2" charset="2"/>
              <a:buNone/>
              <a:defRPr sz="1600" b="1" kern="1200">
                <a:solidFill>
                  <a:schemeClr val="tx1"/>
                </a:solidFill>
                <a:latin typeface="Arial" panose="020B0604020202020204" pitchFamily="34" charset="0"/>
                <a:ea typeface="+mn-ea"/>
                <a:cs typeface="Arial" panose="020B0604020202020204" pitchFamily="34" charset="0"/>
              </a:defRPr>
            </a:lvl4pPr>
            <a:lvl5pPr marL="1828800" indent="0" algn="l" defTabSz="914400" rtl="0" eaLnBrk="1" latinLnBrk="0" hangingPunct="1">
              <a:lnSpc>
                <a:spcPct val="100000"/>
              </a:lnSpc>
              <a:spcBef>
                <a:spcPts val="1200"/>
              </a:spcBef>
              <a:buClr>
                <a:schemeClr val="accent3"/>
              </a:buClr>
              <a:buFont typeface="Courier New" panose="02070309020205020404" pitchFamily="49" charset="0"/>
              <a:buNone/>
              <a:defRPr sz="1600" b="1" kern="1200">
                <a:solidFill>
                  <a:schemeClr val="tx1"/>
                </a:solidFill>
                <a:latin typeface="Arial" panose="020B0604020202020204" pitchFamily="34" charset="0"/>
                <a:ea typeface="+mn-ea"/>
                <a:cs typeface="Arial" panose="020B0604020202020204" pitchFamily="34" charset="0"/>
              </a:defRPr>
            </a:lvl5pPr>
            <a:lvl6pPr marL="22860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endParaRPr lang="en-US" sz="1800"/>
          </a:p>
        </p:txBody>
      </p:sp>
      <p:sp>
        <p:nvSpPr>
          <p:cNvPr id="5" name="Rectangle 4">
            <a:extLst>
              <a:ext uri="{FF2B5EF4-FFF2-40B4-BE49-F238E27FC236}">
                <a16:creationId xmlns:a16="http://schemas.microsoft.com/office/drawing/2014/main" id="{C8C1C37B-E8DC-A31B-9C07-2018ABF32EEC}"/>
              </a:ext>
            </a:extLst>
          </p:cNvPr>
          <p:cNvSpPr/>
          <p:nvPr/>
        </p:nvSpPr>
        <p:spPr>
          <a:xfrm>
            <a:off x="740663" y="2053979"/>
            <a:ext cx="3349939" cy="416394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274320" tIns="731520" rIns="274320" rtlCol="0" anchor="t"/>
          <a:lstStyle/>
          <a:p>
            <a:pPr>
              <a:spcAft>
                <a:spcPts val="600"/>
              </a:spcAft>
            </a:pPr>
            <a:r>
              <a:rPr lang="en-US" b="1">
                <a:solidFill>
                  <a:schemeClr val="bg1"/>
                </a:solidFill>
              </a:rPr>
              <a:t>Building a practical algorithm</a:t>
            </a:r>
          </a:p>
          <a:p>
            <a:pPr marL="171450" indent="-171450">
              <a:spcAft>
                <a:spcPts val="600"/>
              </a:spcAft>
              <a:buFont typeface="Arial" panose="020B0604020202020204" pitchFamily="34" charset="0"/>
              <a:buChar char="•"/>
            </a:pPr>
            <a:r>
              <a:rPr lang="en-US">
                <a:solidFill>
                  <a:schemeClr val="bg1"/>
                </a:solidFill>
              </a:rPr>
              <a:t>Prior CDK4/6i exposure</a:t>
            </a:r>
          </a:p>
          <a:p>
            <a:pPr marL="171450" indent="-171450">
              <a:spcAft>
                <a:spcPts val="600"/>
              </a:spcAft>
              <a:buFont typeface="Arial" panose="020B0604020202020204" pitchFamily="34" charset="0"/>
              <a:buChar char="•"/>
            </a:pPr>
            <a:r>
              <a:rPr lang="en-US">
                <a:solidFill>
                  <a:schemeClr val="bg1"/>
                </a:solidFill>
              </a:rPr>
              <a:t>Duration of first-line therapy</a:t>
            </a:r>
          </a:p>
          <a:p>
            <a:pPr marL="171450" indent="-171450">
              <a:spcAft>
                <a:spcPts val="600"/>
              </a:spcAft>
              <a:buFont typeface="Arial" panose="020B0604020202020204" pitchFamily="34" charset="0"/>
              <a:buChar char="•"/>
            </a:pPr>
            <a:r>
              <a:rPr lang="en-US" i="1">
                <a:solidFill>
                  <a:schemeClr val="bg1"/>
                </a:solidFill>
              </a:rPr>
              <a:t>ESR1 </a:t>
            </a:r>
            <a:r>
              <a:rPr lang="en-US">
                <a:solidFill>
                  <a:schemeClr val="bg1"/>
                </a:solidFill>
              </a:rPr>
              <a:t>status</a:t>
            </a:r>
          </a:p>
          <a:p>
            <a:pPr marL="171450" indent="-171450">
              <a:spcAft>
                <a:spcPts val="600"/>
              </a:spcAft>
              <a:buFont typeface="Arial" panose="020B0604020202020204" pitchFamily="34" charset="0"/>
              <a:buChar char="•"/>
            </a:pPr>
            <a:r>
              <a:rPr lang="en-US">
                <a:solidFill>
                  <a:schemeClr val="bg1"/>
                </a:solidFill>
              </a:rPr>
              <a:t>Visceral vs indolent disease</a:t>
            </a:r>
          </a:p>
          <a:p>
            <a:pPr marL="171450" indent="-171450">
              <a:spcAft>
                <a:spcPts val="600"/>
              </a:spcAft>
              <a:buFont typeface="Arial" panose="020B0604020202020204" pitchFamily="34" charset="0"/>
              <a:buChar char="•"/>
            </a:pPr>
            <a:r>
              <a:rPr lang="en-US">
                <a:solidFill>
                  <a:schemeClr val="bg1"/>
                </a:solidFill>
              </a:rPr>
              <a:t>Comorbidities</a:t>
            </a:r>
          </a:p>
          <a:p>
            <a:pPr marL="171450" indent="-171450">
              <a:spcAft>
                <a:spcPts val="600"/>
              </a:spcAft>
              <a:buFont typeface="Arial" panose="020B0604020202020204" pitchFamily="34" charset="0"/>
              <a:buChar char="•"/>
            </a:pPr>
            <a:r>
              <a:rPr lang="en-US">
                <a:solidFill>
                  <a:schemeClr val="bg1"/>
                </a:solidFill>
              </a:rPr>
              <a:t>Patient goals </a:t>
            </a:r>
          </a:p>
        </p:txBody>
      </p:sp>
      <p:sp>
        <p:nvSpPr>
          <p:cNvPr id="6" name="Rectangle 5">
            <a:extLst>
              <a:ext uri="{FF2B5EF4-FFF2-40B4-BE49-F238E27FC236}">
                <a16:creationId xmlns:a16="http://schemas.microsoft.com/office/drawing/2014/main" id="{144613DC-BA96-9D36-4971-73B13E3422C6}"/>
              </a:ext>
            </a:extLst>
          </p:cNvPr>
          <p:cNvSpPr/>
          <p:nvPr/>
        </p:nvSpPr>
        <p:spPr>
          <a:xfrm>
            <a:off x="4265744" y="2053979"/>
            <a:ext cx="3442466" cy="416394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274320" tIns="731520" rIns="274320" rtlCol="0" anchor="t"/>
          <a:lstStyle/>
          <a:p>
            <a:pPr>
              <a:spcAft>
                <a:spcPts val="600"/>
              </a:spcAft>
            </a:pPr>
            <a:r>
              <a:rPr lang="en-US" b="1">
                <a:solidFill>
                  <a:schemeClr val="bg1"/>
                </a:solidFill>
              </a:rPr>
              <a:t>Integrating oral SERDs and </a:t>
            </a:r>
            <a:r>
              <a:rPr lang="en-US" b="1" err="1">
                <a:solidFill>
                  <a:schemeClr val="bg1"/>
                </a:solidFill>
              </a:rPr>
              <a:t>vepdegestrant</a:t>
            </a:r>
            <a:r>
              <a:rPr lang="en-US" b="1">
                <a:solidFill>
                  <a:schemeClr val="bg1"/>
                </a:solidFill>
              </a:rPr>
              <a:t> into the </a:t>
            </a:r>
            <a:r>
              <a:rPr lang="en-US" b="1" err="1">
                <a:solidFill>
                  <a:schemeClr val="bg1"/>
                </a:solidFill>
              </a:rPr>
              <a:t>mBC</a:t>
            </a:r>
            <a:r>
              <a:rPr lang="en-US" b="1">
                <a:solidFill>
                  <a:schemeClr val="bg1"/>
                </a:solidFill>
              </a:rPr>
              <a:t> treatment landscape</a:t>
            </a:r>
          </a:p>
          <a:p>
            <a:pPr marL="171450" indent="-171450">
              <a:spcAft>
                <a:spcPts val="600"/>
              </a:spcAft>
              <a:buFont typeface="Arial" panose="020B0604020202020204" pitchFamily="34" charset="0"/>
              <a:buChar char="•"/>
            </a:pPr>
            <a:r>
              <a:rPr lang="en-US"/>
              <a:t>Sequencing with PI3K/AKT/mTOR, PARP, and chemotherapy to improve outcomes</a:t>
            </a:r>
          </a:p>
        </p:txBody>
      </p:sp>
      <p:sp>
        <p:nvSpPr>
          <p:cNvPr id="7" name="Rectangle 6">
            <a:extLst>
              <a:ext uri="{FF2B5EF4-FFF2-40B4-BE49-F238E27FC236}">
                <a16:creationId xmlns:a16="http://schemas.microsoft.com/office/drawing/2014/main" id="{6A67C2FA-143F-91BA-04F3-A03B15C2680C}"/>
              </a:ext>
            </a:extLst>
          </p:cNvPr>
          <p:cNvSpPr/>
          <p:nvPr/>
        </p:nvSpPr>
        <p:spPr>
          <a:xfrm>
            <a:off x="7880918" y="2053979"/>
            <a:ext cx="3649666" cy="416394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274320" tIns="731520" rIns="274320" rtlCol="0" anchor="t"/>
          <a:lstStyle/>
          <a:p>
            <a:pPr>
              <a:spcAft>
                <a:spcPts val="600"/>
              </a:spcAft>
            </a:pPr>
            <a:r>
              <a:rPr lang="en-US" b="1">
                <a:solidFill>
                  <a:schemeClr val="bg1"/>
                </a:solidFill>
              </a:rPr>
              <a:t>Toxicity considerations</a:t>
            </a:r>
          </a:p>
          <a:p>
            <a:pPr marL="171450" indent="-171450">
              <a:spcAft>
                <a:spcPts val="600"/>
              </a:spcAft>
              <a:buFont typeface="Arial" panose="020B0604020202020204" pitchFamily="34" charset="0"/>
              <a:buChar char="•"/>
            </a:pPr>
            <a:r>
              <a:rPr lang="en-US"/>
              <a:t>Oral SERD monotherapy</a:t>
            </a:r>
          </a:p>
          <a:p>
            <a:pPr marL="171450" indent="-171450">
              <a:spcAft>
                <a:spcPts val="600"/>
              </a:spcAft>
              <a:buFont typeface="Arial" panose="020B0604020202020204" pitchFamily="34" charset="0"/>
              <a:buChar char="•"/>
            </a:pPr>
            <a:r>
              <a:rPr lang="en-US"/>
              <a:t>PROTAC therapy</a:t>
            </a:r>
            <a:br>
              <a:rPr lang="en-US"/>
            </a:br>
            <a:r>
              <a:rPr lang="en-US"/>
              <a:t>combination strategies </a:t>
            </a:r>
            <a:endParaRPr lang="en-US" b="1">
              <a:solidFill>
                <a:schemeClr val="bg1"/>
              </a:solidFill>
            </a:endParaRPr>
          </a:p>
        </p:txBody>
      </p:sp>
      <p:sp>
        <p:nvSpPr>
          <p:cNvPr id="13" name="Oval 12">
            <a:extLst>
              <a:ext uri="{FF2B5EF4-FFF2-40B4-BE49-F238E27FC236}">
                <a16:creationId xmlns:a16="http://schemas.microsoft.com/office/drawing/2014/main" id="{7CE1ACDD-84CD-7F1B-9088-7C0220B12289}"/>
              </a:ext>
            </a:extLst>
          </p:cNvPr>
          <p:cNvSpPr/>
          <p:nvPr/>
        </p:nvSpPr>
        <p:spPr>
          <a:xfrm>
            <a:off x="1968129" y="1531466"/>
            <a:ext cx="1070149" cy="1070149"/>
          </a:xfrm>
          <a:prstGeom prst="ellipse">
            <a:avLst/>
          </a:prstGeom>
          <a:solidFill>
            <a:schemeClr val="bg2"/>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03346C5B-1192-5BA6-D799-DE3484C083FA}"/>
              </a:ext>
            </a:extLst>
          </p:cNvPr>
          <p:cNvSpPr/>
          <p:nvPr/>
        </p:nvSpPr>
        <p:spPr>
          <a:xfrm>
            <a:off x="5511379" y="1531466"/>
            <a:ext cx="1070149" cy="1070149"/>
          </a:xfrm>
          <a:prstGeom prst="ellipse">
            <a:avLst/>
          </a:prstGeom>
          <a:solidFill>
            <a:schemeClr val="bg2"/>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10E303E6-91E2-719F-551A-0AA2B2BD35B3}"/>
              </a:ext>
            </a:extLst>
          </p:cNvPr>
          <p:cNvSpPr/>
          <p:nvPr/>
        </p:nvSpPr>
        <p:spPr>
          <a:xfrm>
            <a:off x="9231178" y="1531466"/>
            <a:ext cx="1070149" cy="1070149"/>
          </a:xfrm>
          <a:prstGeom prst="ellipse">
            <a:avLst/>
          </a:prstGeom>
          <a:solidFill>
            <a:schemeClr val="bg2"/>
          </a:solid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Graphic 17" descr="Medicine with solid fill">
            <a:extLst>
              <a:ext uri="{FF2B5EF4-FFF2-40B4-BE49-F238E27FC236}">
                <a16:creationId xmlns:a16="http://schemas.microsoft.com/office/drawing/2014/main" id="{CA393DFE-DF1F-E21D-1CD9-B5F464E6404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684087" y="1667121"/>
            <a:ext cx="813915" cy="813915"/>
          </a:xfrm>
          <a:prstGeom prst="rect">
            <a:avLst/>
          </a:prstGeom>
        </p:spPr>
      </p:pic>
      <p:pic>
        <p:nvPicPr>
          <p:cNvPr id="26" name="Graphic 25" descr="Blockchain with solid fill">
            <a:extLst>
              <a:ext uri="{FF2B5EF4-FFF2-40B4-BE49-F238E27FC236}">
                <a16:creationId xmlns:a16="http://schemas.microsoft.com/office/drawing/2014/main" id="{A95E7631-A7DB-D1C7-47D9-7FEF3709269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109007" y="1636033"/>
            <a:ext cx="812141" cy="812141"/>
          </a:xfrm>
          <a:prstGeom prst="rect">
            <a:avLst/>
          </a:prstGeom>
        </p:spPr>
      </p:pic>
      <p:pic>
        <p:nvPicPr>
          <p:cNvPr id="28" name="Graphic 27" descr="Thought bubble with solid fill">
            <a:extLst>
              <a:ext uri="{FF2B5EF4-FFF2-40B4-BE49-F238E27FC236}">
                <a16:creationId xmlns:a16="http://schemas.microsoft.com/office/drawing/2014/main" id="{DFD34A85-1C0D-1DB5-96CF-AB17C12CB10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9417334" y="1684185"/>
            <a:ext cx="764709" cy="764709"/>
          </a:xfrm>
          <a:prstGeom prst="rect">
            <a:avLst/>
          </a:prstGeom>
        </p:spPr>
      </p:pic>
      <p:sp>
        <p:nvSpPr>
          <p:cNvPr id="29" name="TextBox 28">
            <a:extLst>
              <a:ext uri="{FF2B5EF4-FFF2-40B4-BE49-F238E27FC236}">
                <a16:creationId xmlns:a16="http://schemas.microsoft.com/office/drawing/2014/main" id="{64C02377-6D7F-7143-6EEF-A75595965E0D}"/>
              </a:ext>
            </a:extLst>
          </p:cNvPr>
          <p:cNvSpPr txBox="1"/>
          <p:nvPr/>
        </p:nvSpPr>
        <p:spPr>
          <a:xfrm>
            <a:off x="9655225" y="1753400"/>
            <a:ext cx="253245" cy="461665"/>
          </a:xfrm>
          <a:prstGeom prst="rect">
            <a:avLst/>
          </a:prstGeom>
          <a:noFill/>
        </p:spPr>
        <p:txBody>
          <a:bodyPr wrap="square" rtlCol="0">
            <a:spAutoFit/>
          </a:bodyPr>
          <a:lstStyle/>
          <a:p>
            <a:r>
              <a:rPr lang="en-US" sz="2400" b="1" dirty="0">
                <a:solidFill>
                  <a:schemeClr val="bg2"/>
                </a:solidFill>
              </a:rPr>
              <a:t>!</a:t>
            </a:r>
          </a:p>
        </p:txBody>
      </p:sp>
    </p:spTree>
    <p:extLst>
      <p:ext uri="{BB962C8B-B14F-4D97-AF65-F5344CB8AC3E}">
        <p14:creationId xmlns:p14="http://schemas.microsoft.com/office/powerpoint/2010/main" val="382562110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8E1258-4603-23FE-66E6-3377BAB32BE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449425E-10B1-CCED-2578-4C9E868F5A74}"/>
              </a:ext>
            </a:extLst>
          </p:cNvPr>
          <p:cNvSpPr>
            <a:spLocks noGrp="1"/>
          </p:cNvSpPr>
          <p:nvPr>
            <p:ph type="title"/>
          </p:nvPr>
        </p:nvSpPr>
        <p:spPr/>
        <p:txBody>
          <a:bodyPr>
            <a:normAutofit/>
          </a:bodyPr>
          <a:lstStyle/>
          <a:p>
            <a:r>
              <a:rPr lang="en-US"/>
              <a:t>Case-Based Learning Lab</a:t>
            </a:r>
          </a:p>
        </p:txBody>
      </p:sp>
      <p:sp>
        <p:nvSpPr>
          <p:cNvPr id="3" name="Subtitle 2">
            <a:extLst>
              <a:ext uri="{FF2B5EF4-FFF2-40B4-BE49-F238E27FC236}">
                <a16:creationId xmlns:a16="http://schemas.microsoft.com/office/drawing/2014/main" id="{8251D67D-70DA-9688-5C08-FB365C734136}"/>
              </a:ext>
            </a:extLst>
          </p:cNvPr>
          <p:cNvSpPr>
            <a:spLocks noGrp="1"/>
          </p:cNvSpPr>
          <p:nvPr>
            <p:ph type="body" idx="1"/>
          </p:nvPr>
        </p:nvSpPr>
        <p:spPr/>
        <p:txBody>
          <a:bodyPr/>
          <a:lstStyle/>
          <a:p>
            <a:r>
              <a:rPr lang="en-US"/>
              <a:t>Apply Today &amp; Anticipate Tomorrow </a:t>
            </a:r>
          </a:p>
        </p:txBody>
      </p:sp>
    </p:spTree>
    <p:extLst>
      <p:ext uri="{BB962C8B-B14F-4D97-AF65-F5344CB8AC3E}">
        <p14:creationId xmlns:p14="http://schemas.microsoft.com/office/powerpoint/2010/main" val="183148582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7B5B637F-C4EC-F321-76D0-1ABE45E16DB6}"/>
              </a:ext>
            </a:extLst>
          </p:cNvPr>
          <p:cNvSpPr>
            <a:spLocks noGrp="1"/>
          </p:cNvSpPr>
          <p:nvPr>
            <p:ph type="body" sz="quarter" idx="23"/>
          </p:nvPr>
        </p:nvSpPr>
        <p:spPr/>
        <p:txBody>
          <a:bodyPr/>
          <a:lstStyle/>
          <a:p>
            <a:r>
              <a:rPr lang="en-US"/>
              <a:t>Case Description</a:t>
            </a:r>
          </a:p>
        </p:txBody>
      </p:sp>
      <p:sp>
        <p:nvSpPr>
          <p:cNvPr id="5" name="Title 4">
            <a:extLst>
              <a:ext uri="{FF2B5EF4-FFF2-40B4-BE49-F238E27FC236}">
                <a16:creationId xmlns:a16="http://schemas.microsoft.com/office/drawing/2014/main" id="{4B8F50B8-EB90-6063-44E3-23BD58A2E240}"/>
              </a:ext>
            </a:extLst>
          </p:cNvPr>
          <p:cNvSpPr>
            <a:spLocks noGrp="1"/>
          </p:cNvSpPr>
          <p:nvPr>
            <p:ph type="title"/>
          </p:nvPr>
        </p:nvSpPr>
        <p:spPr/>
        <p:txBody>
          <a:bodyPr/>
          <a:lstStyle/>
          <a:p>
            <a:r>
              <a:rPr lang="en-US"/>
              <a:t>PATIENT CASE</a:t>
            </a:r>
          </a:p>
        </p:txBody>
      </p:sp>
      <p:sp>
        <p:nvSpPr>
          <p:cNvPr id="6" name="Content Placeholder 5">
            <a:extLst>
              <a:ext uri="{FF2B5EF4-FFF2-40B4-BE49-F238E27FC236}">
                <a16:creationId xmlns:a16="http://schemas.microsoft.com/office/drawing/2014/main" id="{1EEABE6F-15F9-3CC5-0DF7-C20DA2C8A56B}"/>
              </a:ext>
            </a:extLst>
          </p:cNvPr>
          <p:cNvSpPr>
            <a:spLocks noGrp="1"/>
          </p:cNvSpPr>
          <p:nvPr>
            <p:ph idx="1"/>
          </p:nvPr>
        </p:nvSpPr>
        <p:spPr/>
        <p:txBody>
          <a:bodyPr/>
          <a:lstStyle/>
          <a:p>
            <a:r>
              <a:rPr lang="en-US"/>
              <a:t>ER+/HER2− de novo </a:t>
            </a:r>
            <a:r>
              <a:rPr lang="en-US" err="1"/>
              <a:t>mBC</a:t>
            </a:r>
            <a:r>
              <a:rPr lang="en-US"/>
              <a:t> to the bones and liver</a:t>
            </a:r>
          </a:p>
          <a:p>
            <a:r>
              <a:rPr lang="en-US"/>
              <a:t>Has progression in the liver on AI + </a:t>
            </a:r>
            <a:r>
              <a:rPr lang="en-US" err="1"/>
              <a:t>ribociclib</a:t>
            </a:r>
            <a:r>
              <a:rPr lang="en-US"/>
              <a:t> after 26 months</a:t>
            </a:r>
          </a:p>
          <a:p>
            <a:r>
              <a:rPr lang="en-US"/>
              <a:t>ctDNA testing was obtained at progression</a:t>
            </a:r>
          </a:p>
          <a:p>
            <a:endParaRPr lang="en-US"/>
          </a:p>
        </p:txBody>
      </p:sp>
      <p:sp>
        <p:nvSpPr>
          <p:cNvPr id="3" name="Footer Placeholder 2">
            <a:extLst>
              <a:ext uri="{FF2B5EF4-FFF2-40B4-BE49-F238E27FC236}">
                <a16:creationId xmlns:a16="http://schemas.microsoft.com/office/drawing/2014/main" id="{0C712736-6515-A7EB-F231-E15408C3F3C8}"/>
              </a:ext>
            </a:extLst>
          </p:cNvPr>
          <p:cNvSpPr>
            <a:spLocks noGrp="1"/>
          </p:cNvSpPr>
          <p:nvPr>
            <p:ph type="ftr" sz="quarter" idx="3"/>
          </p:nvPr>
        </p:nvSpPr>
        <p:spPr/>
        <p:txBody>
          <a:bodyPr/>
          <a:lstStyle/>
          <a:p>
            <a:endParaRPr lang="en-US"/>
          </a:p>
        </p:txBody>
      </p:sp>
      <p:sp>
        <p:nvSpPr>
          <p:cNvPr id="7" name="Text Placeholder 6">
            <a:extLst>
              <a:ext uri="{FF2B5EF4-FFF2-40B4-BE49-F238E27FC236}">
                <a16:creationId xmlns:a16="http://schemas.microsoft.com/office/drawing/2014/main" id="{2F25F59F-FCDB-7687-D2B2-B403FB8A4F4B}"/>
              </a:ext>
            </a:extLst>
          </p:cNvPr>
          <p:cNvSpPr>
            <a:spLocks noGrp="1"/>
          </p:cNvSpPr>
          <p:nvPr>
            <p:ph type="body" sz="quarter" idx="22"/>
          </p:nvPr>
        </p:nvSpPr>
        <p:spPr/>
        <p:txBody>
          <a:bodyPr/>
          <a:lstStyle/>
          <a:p>
            <a:r>
              <a:rPr lang="en-US"/>
              <a:t>58-YEAR-OLD</a:t>
            </a:r>
          </a:p>
        </p:txBody>
      </p:sp>
      <p:sp>
        <p:nvSpPr>
          <p:cNvPr id="4" name="Rectangle 3">
            <a:extLst>
              <a:ext uri="{FF2B5EF4-FFF2-40B4-BE49-F238E27FC236}">
                <a16:creationId xmlns:a16="http://schemas.microsoft.com/office/drawing/2014/main" id="{A005C4D2-5421-A88D-17E5-D22BF5AC7921}"/>
              </a:ext>
            </a:extLst>
          </p:cNvPr>
          <p:cNvSpPr/>
          <p:nvPr/>
        </p:nvSpPr>
        <p:spPr>
          <a:xfrm>
            <a:off x="2562923" y="4195917"/>
            <a:ext cx="7066153" cy="830997"/>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274320" tIns="274320" rIns="274320" bIns="274320" rtlCol="0" anchor="ctr">
            <a:spAutoFit/>
          </a:bodyPr>
          <a:lstStyle/>
          <a:p>
            <a:pPr algn="ctr"/>
            <a:r>
              <a:rPr lang="en-US" b="1"/>
              <a:t>Scenario 1: </a:t>
            </a:r>
            <a:r>
              <a:rPr lang="en-US" b="1" i="1"/>
              <a:t>ESR1 Y537S </a:t>
            </a:r>
            <a:r>
              <a:rPr lang="en-US" b="1"/>
              <a:t>detected on ctDNA (</a:t>
            </a:r>
            <a:r>
              <a:rPr lang="en-US" b="1" i="1"/>
              <a:t>PI3K</a:t>
            </a:r>
            <a:r>
              <a:rPr lang="en-US" b="1"/>
              <a:t> wild type)</a:t>
            </a:r>
          </a:p>
        </p:txBody>
      </p:sp>
    </p:spTree>
    <p:extLst>
      <p:ext uri="{BB962C8B-B14F-4D97-AF65-F5344CB8AC3E}">
        <p14:creationId xmlns:p14="http://schemas.microsoft.com/office/powerpoint/2010/main" val="417270738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46BE5C-6C72-3D68-63D9-0E19FC14E69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467FA69-0812-F342-8F31-8D07CB3CA6DA}"/>
              </a:ext>
            </a:extLst>
          </p:cNvPr>
          <p:cNvSpPr>
            <a:spLocks noGrp="1"/>
          </p:cNvSpPr>
          <p:nvPr>
            <p:ph type="title"/>
          </p:nvPr>
        </p:nvSpPr>
        <p:spPr/>
        <p:txBody>
          <a:bodyPr/>
          <a:lstStyle/>
          <a:p>
            <a:r>
              <a:rPr lang="en-US"/>
              <a:t>Scenario 1</a:t>
            </a:r>
          </a:p>
        </p:txBody>
      </p:sp>
      <p:sp>
        <p:nvSpPr>
          <p:cNvPr id="3" name="Content Placeholder 2">
            <a:extLst>
              <a:ext uri="{FF2B5EF4-FFF2-40B4-BE49-F238E27FC236}">
                <a16:creationId xmlns:a16="http://schemas.microsoft.com/office/drawing/2014/main" id="{5C0388E3-C2F1-FB36-5DB7-95AC0B58CC45}"/>
              </a:ext>
            </a:extLst>
          </p:cNvPr>
          <p:cNvSpPr>
            <a:spLocks noGrp="1"/>
          </p:cNvSpPr>
          <p:nvPr>
            <p:ph idx="1"/>
          </p:nvPr>
        </p:nvSpPr>
        <p:spPr>
          <a:xfrm>
            <a:off x="609600" y="1331283"/>
            <a:ext cx="10711543" cy="4518799"/>
          </a:xfrm>
        </p:spPr>
        <p:txBody>
          <a:bodyPr>
            <a:normAutofit fontScale="92500" lnSpcReduction="20000"/>
          </a:bodyPr>
          <a:lstStyle/>
          <a:p>
            <a:pPr marL="0" lvl="0" indent="0">
              <a:buNone/>
            </a:pPr>
            <a:r>
              <a:rPr lang="en-US" b="1" dirty="0"/>
              <a:t>For this patient with an isolated</a:t>
            </a:r>
            <a:r>
              <a:rPr lang="en-US" b="1" i="1" dirty="0"/>
              <a:t> ESR1 </a:t>
            </a:r>
            <a:r>
              <a:rPr lang="en-US" b="1" dirty="0"/>
              <a:t>mutation, which of the following would you recommend?</a:t>
            </a:r>
            <a:br>
              <a:rPr lang="en-US" b="1" dirty="0"/>
            </a:br>
            <a:endParaRPr lang="en-US" b="1" dirty="0"/>
          </a:p>
          <a:p>
            <a:pPr marL="457200" indent="-457200">
              <a:buFont typeface="+mj-lt"/>
              <a:buAutoNum type="alphaLcParenR"/>
            </a:pPr>
            <a:r>
              <a:rPr lang="en-US" dirty="0" err="1"/>
              <a:t>Elacestrant</a:t>
            </a:r>
            <a:endParaRPr lang="en-US" dirty="0"/>
          </a:p>
          <a:p>
            <a:pPr marL="457200" indent="-457200">
              <a:buFont typeface="+mj-lt"/>
              <a:buAutoNum type="alphaLcParenR"/>
            </a:pPr>
            <a:r>
              <a:rPr lang="en-US" dirty="0" err="1"/>
              <a:t>Imlunestrant</a:t>
            </a:r>
            <a:r>
              <a:rPr lang="en-US" dirty="0"/>
              <a:t> </a:t>
            </a:r>
          </a:p>
          <a:p>
            <a:pPr marL="457200" indent="-457200">
              <a:buFont typeface="+mj-lt"/>
              <a:buAutoNum type="alphaLcParenR"/>
            </a:pPr>
            <a:r>
              <a:rPr lang="en-US" dirty="0" err="1"/>
              <a:t>Vepdegestrant</a:t>
            </a:r>
            <a:endParaRPr lang="en-US" dirty="0"/>
          </a:p>
          <a:p>
            <a:pPr marL="457200" indent="-457200">
              <a:buFont typeface="+mj-lt"/>
              <a:buAutoNum type="alphaLcParenR"/>
            </a:pPr>
            <a:r>
              <a:rPr lang="en-US" dirty="0" err="1"/>
              <a:t>Fulvestrant</a:t>
            </a:r>
            <a:r>
              <a:rPr lang="en-US" dirty="0"/>
              <a:t> + </a:t>
            </a:r>
            <a:r>
              <a:rPr lang="en-US" dirty="0" err="1"/>
              <a:t>everolimus</a:t>
            </a:r>
            <a:endParaRPr lang="en-US" dirty="0"/>
          </a:p>
          <a:p>
            <a:pPr marL="457200" indent="-457200">
              <a:buFont typeface="+mj-lt"/>
              <a:buAutoNum type="alphaLcParenR"/>
            </a:pPr>
            <a:r>
              <a:rPr lang="en-US" dirty="0" err="1"/>
              <a:t>Imlunestrant</a:t>
            </a:r>
            <a:r>
              <a:rPr lang="en-US" dirty="0"/>
              <a:t> + </a:t>
            </a:r>
            <a:r>
              <a:rPr lang="en-US" dirty="0" err="1"/>
              <a:t>abemaciclib</a:t>
            </a:r>
            <a:endParaRPr lang="en-US" dirty="0"/>
          </a:p>
          <a:p>
            <a:pPr marL="457200" indent="-457200">
              <a:buFont typeface="+mj-lt"/>
              <a:buAutoNum type="alphaLcParenR"/>
            </a:pPr>
            <a:r>
              <a:rPr lang="en-US" dirty="0" err="1"/>
              <a:t>Gedatolisib</a:t>
            </a:r>
            <a:r>
              <a:rPr lang="en-US" dirty="0"/>
              <a:t> + </a:t>
            </a:r>
            <a:r>
              <a:rPr lang="en-US" dirty="0" err="1"/>
              <a:t>fulvestrant</a:t>
            </a:r>
            <a:r>
              <a:rPr lang="en-US" dirty="0"/>
              <a:t> ± palbociclib</a:t>
            </a:r>
          </a:p>
          <a:p>
            <a:pPr marL="457200" indent="-457200">
              <a:buFont typeface="+mj-lt"/>
              <a:buAutoNum type="alphaLcParenR"/>
            </a:pPr>
            <a:r>
              <a:rPr lang="en-US" dirty="0"/>
              <a:t>Need more information/additional testing</a:t>
            </a:r>
          </a:p>
          <a:p>
            <a:pPr marL="457200" indent="-457200">
              <a:buFont typeface="+mj-lt"/>
              <a:buAutoNum type="alphaLcParenR"/>
            </a:pPr>
            <a:r>
              <a:rPr lang="en-US" dirty="0"/>
              <a:t>Unsure</a:t>
            </a:r>
          </a:p>
        </p:txBody>
      </p:sp>
    </p:spTree>
    <p:extLst>
      <p:ext uri="{BB962C8B-B14F-4D97-AF65-F5344CB8AC3E}">
        <p14:creationId xmlns:p14="http://schemas.microsoft.com/office/powerpoint/2010/main" val="388749261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9F9C32-3716-2B68-9992-26892D22BDA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87873AC-BA57-A378-920B-8E3FEFF4D93B}"/>
              </a:ext>
            </a:extLst>
          </p:cNvPr>
          <p:cNvSpPr>
            <a:spLocks noGrp="1"/>
          </p:cNvSpPr>
          <p:nvPr>
            <p:ph type="title"/>
          </p:nvPr>
        </p:nvSpPr>
        <p:spPr/>
        <p:txBody>
          <a:bodyPr/>
          <a:lstStyle/>
          <a:p>
            <a:r>
              <a:rPr lang="en-US"/>
              <a:t>Scenario 1</a:t>
            </a:r>
          </a:p>
        </p:txBody>
      </p:sp>
      <p:sp>
        <p:nvSpPr>
          <p:cNvPr id="3" name="Content Placeholder 2">
            <a:extLst>
              <a:ext uri="{FF2B5EF4-FFF2-40B4-BE49-F238E27FC236}">
                <a16:creationId xmlns:a16="http://schemas.microsoft.com/office/drawing/2014/main" id="{E07A8641-0465-B206-5C93-51CA649B8CB6}"/>
              </a:ext>
            </a:extLst>
          </p:cNvPr>
          <p:cNvSpPr>
            <a:spLocks noGrp="1"/>
          </p:cNvSpPr>
          <p:nvPr>
            <p:ph idx="1"/>
          </p:nvPr>
        </p:nvSpPr>
        <p:spPr>
          <a:xfrm>
            <a:off x="609600" y="1331283"/>
            <a:ext cx="10711543" cy="4518799"/>
          </a:xfrm>
        </p:spPr>
        <p:txBody>
          <a:bodyPr>
            <a:normAutofit fontScale="92500" lnSpcReduction="20000"/>
          </a:bodyPr>
          <a:lstStyle/>
          <a:p>
            <a:pPr marL="0" lvl="0" indent="0">
              <a:buNone/>
            </a:pPr>
            <a:r>
              <a:rPr lang="en-US" b="1" dirty="0"/>
              <a:t>For this patient with an isolated </a:t>
            </a:r>
            <a:r>
              <a:rPr lang="en-US" b="1" i="1" dirty="0"/>
              <a:t>ESR1</a:t>
            </a:r>
            <a:r>
              <a:rPr lang="en-US" b="1" dirty="0"/>
              <a:t> mutation, which of the following would you recommend?</a:t>
            </a:r>
            <a:br>
              <a:rPr lang="en-US" b="1" dirty="0"/>
            </a:br>
            <a:endParaRPr lang="en-US" b="1" dirty="0"/>
          </a:p>
          <a:p>
            <a:pPr marL="457200" indent="-457200">
              <a:buFont typeface="+mj-lt"/>
              <a:buAutoNum type="alphaLcParenR"/>
            </a:pPr>
            <a:r>
              <a:rPr lang="en-US" dirty="0" err="1"/>
              <a:t>Elacestrant</a:t>
            </a:r>
            <a:endParaRPr lang="en-US" dirty="0"/>
          </a:p>
          <a:p>
            <a:pPr marL="457200" indent="-457200">
              <a:buFont typeface="+mj-lt"/>
              <a:buAutoNum type="alphaLcParenR"/>
            </a:pPr>
            <a:r>
              <a:rPr lang="en-US" dirty="0" err="1"/>
              <a:t>Imlunestrant</a:t>
            </a:r>
            <a:r>
              <a:rPr lang="en-US" dirty="0"/>
              <a:t> </a:t>
            </a:r>
          </a:p>
          <a:p>
            <a:pPr marL="457200" indent="-457200">
              <a:buFont typeface="+mj-lt"/>
              <a:buAutoNum type="alphaLcParenR"/>
            </a:pPr>
            <a:r>
              <a:rPr lang="en-US" dirty="0" err="1"/>
              <a:t>Vepdegestrant</a:t>
            </a:r>
            <a:endParaRPr lang="en-US" dirty="0"/>
          </a:p>
          <a:p>
            <a:pPr marL="457200" indent="-457200">
              <a:buFont typeface="+mj-lt"/>
              <a:buAutoNum type="alphaLcParenR"/>
            </a:pPr>
            <a:r>
              <a:rPr lang="en-US" dirty="0" err="1"/>
              <a:t>Fulvestrant</a:t>
            </a:r>
            <a:r>
              <a:rPr lang="en-US" dirty="0"/>
              <a:t> + </a:t>
            </a:r>
            <a:r>
              <a:rPr lang="en-US" dirty="0" err="1"/>
              <a:t>everolimus</a:t>
            </a:r>
            <a:endParaRPr lang="en-US" dirty="0"/>
          </a:p>
          <a:p>
            <a:pPr marL="457200" indent="-457200">
              <a:buFont typeface="+mj-lt"/>
              <a:buAutoNum type="alphaLcParenR"/>
            </a:pPr>
            <a:r>
              <a:rPr lang="en-US" b="1" dirty="0" err="1"/>
              <a:t>Imlunestrant</a:t>
            </a:r>
            <a:r>
              <a:rPr lang="en-US" b="1" dirty="0"/>
              <a:t> + </a:t>
            </a:r>
            <a:r>
              <a:rPr lang="en-US" b="1" dirty="0" err="1"/>
              <a:t>abemaciclib</a:t>
            </a:r>
            <a:endParaRPr lang="en-US" b="1" dirty="0"/>
          </a:p>
          <a:p>
            <a:pPr marL="457200" indent="-457200">
              <a:buFont typeface="+mj-lt"/>
              <a:buAutoNum type="alphaLcParenR"/>
            </a:pPr>
            <a:r>
              <a:rPr lang="en-US" dirty="0" err="1"/>
              <a:t>Gedatolisib</a:t>
            </a:r>
            <a:r>
              <a:rPr lang="en-US" dirty="0"/>
              <a:t> + </a:t>
            </a:r>
            <a:r>
              <a:rPr lang="en-US" dirty="0" err="1"/>
              <a:t>fulvestrant</a:t>
            </a:r>
            <a:r>
              <a:rPr lang="en-US" dirty="0"/>
              <a:t> ± palbociclib</a:t>
            </a:r>
          </a:p>
          <a:p>
            <a:pPr marL="457200" indent="-457200">
              <a:buFont typeface="+mj-lt"/>
              <a:buAutoNum type="alphaLcParenR"/>
            </a:pPr>
            <a:r>
              <a:rPr lang="en-US" dirty="0"/>
              <a:t>Need more information/additional testing</a:t>
            </a:r>
          </a:p>
          <a:p>
            <a:pPr marL="457200" indent="-457200">
              <a:buFont typeface="+mj-lt"/>
              <a:buAutoNum type="alphaLcParenR"/>
            </a:pPr>
            <a:r>
              <a:rPr lang="en-US" dirty="0"/>
              <a:t>Unsure</a:t>
            </a:r>
          </a:p>
        </p:txBody>
      </p:sp>
      <p:sp>
        <p:nvSpPr>
          <p:cNvPr id="5" name="Rectangle 4">
            <a:extLst>
              <a:ext uri="{FF2B5EF4-FFF2-40B4-BE49-F238E27FC236}">
                <a16:creationId xmlns:a16="http://schemas.microsoft.com/office/drawing/2014/main" id="{1EE3A7C9-EA19-01FA-6796-0E870936BC86}"/>
              </a:ext>
            </a:extLst>
          </p:cNvPr>
          <p:cNvSpPr/>
          <p:nvPr/>
        </p:nvSpPr>
        <p:spPr>
          <a:xfrm>
            <a:off x="6718301" y="2042115"/>
            <a:ext cx="4961636" cy="2923877"/>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274320" tIns="274320" rIns="274320" bIns="274320" rtlCol="0" anchor="ctr">
            <a:spAutoFit/>
          </a:bodyPr>
          <a:lstStyle/>
          <a:p>
            <a:pPr algn="ctr">
              <a:spcAft>
                <a:spcPts val="600"/>
              </a:spcAft>
            </a:pPr>
            <a:r>
              <a:rPr lang="en-US" b="1" dirty="0"/>
              <a:t>Rationale:</a:t>
            </a:r>
          </a:p>
          <a:p>
            <a:pPr>
              <a:spcAft>
                <a:spcPts val="600"/>
              </a:spcAft>
            </a:pPr>
            <a:r>
              <a:rPr lang="en-US" dirty="0"/>
              <a:t>Any monotherapy SERD/PROTAC would be appropriate given the duration on prior CDK4/6i and current approval.</a:t>
            </a:r>
          </a:p>
          <a:p>
            <a:pPr>
              <a:spcAft>
                <a:spcPts val="600"/>
              </a:spcAft>
            </a:pPr>
            <a:r>
              <a:rPr lang="en-US" dirty="0"/>
              <a:t>Combination of </a:t>
            </a:r>
            <a:r>
              <a:rPr lang="en-US" dirty="0" err="1"/>
              <a:t>imlunestrant</a:t>
            </a:r>
            <a:r>
              <a:rPr lang="en-US" dirty="0"/>
              <a:t> + </a:t>
            </a:r>
            <a:r>
              <a:rPr lang="en-US" dirty="0" err="1"/>
              <a:t>abemaciclib</a:t>
            </a:r>
            <a:r>
              <a:rPr lang="en-US" dirty="0"/>
              <a:t> is also appropriate per efficacy and safety demonstrated in EMBER-3. This regimen is NCCN endorsed and now FDA-approved.</a:t>
            </a:r>
          </a:p>
        </p:txBody>
      </p:sp>
    </p:spTree>
    <p:extLst>
      <p:ext uri="{BB962C8B-B14F-4D97-AF65-F5344CB8AC3E}">
        <p14:creationId xmlns:p14="http://schemas.microsoft.com/office/powerpoint/2010/main" val="233200018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9BB84D-970F-98AC-AB69-D9578C846ED5}"/>
            </a:ext>
          </a:extLst>
        </p:cNvPr>
        <p:cNvGrpSpPr/>
        <p:nvPr/>
      </p:nvGrpSpPr>
      <p:grpSpPr>
        <a:xfrm>
          <a:off x="0" y="0"/>
          <a:ext cx="0" cy="0"/>
          <a:chOff x="0" y="0"/>
          <a:chExt cx="0" cy="0"/>
        </a:xfrm>
      </p:grpSpPr>
      <p:sp>
        <p:nvSpPr>
          <p:cNvPr id="8" name="Text Placeholder 7">
            <a:extLst>
              <a:ext uri="{FF2B5EF4-FFF2-40B4-BE49-F238E27FC236}">
                <a16:creationId xmlns:a16="http://schemas.microsoft.com/office/drawing/2014/main" id="{9887F4B3-52C6-C85F-AB3B-39DF44F48765}"/>
              </a:ext>
            </a:extLst>
          </p:cNvPr>
          <p:cNvSpPr>
            <a:spLocks noGrp="1"/>
          </p:cNvSpPr>
          <p:nvPr>
            <p:ph type="body" sz="quarter" idx="23"/>
          </p:nvPr>
        </p:nvSpPr>
        <p:spPr/>
        <p:txBody>
          <a:bodyPr/>
          <a:lstStyle/>
          <a:p>
            <a:r>
              <a:rPr lang="en-US"/>
              <a:t>Scenario 1: Continued…</a:t>
            </a:r>
          </a:p>
        </p:txBody>
      </p:sp>
      <p:sp>
        <p:nvSpPr>
          <p:cNvPr id="5" name="Title 4">
            <a:extLst>
              <a:ext uri="{FF2B5EF4-FFF2-40B4-BE49-F238E27FC236}">
                <a16:creationId xmlns:a16="http://schemas.microsoft.com/office/drawing/2014/main" id="{475BF848-51AE-1D5E-57DF-1B566BBEAF04}"/>
              </a:ext>
            </a:extLst>
          </p:cNvPr>
          <p:cNvSpPr>
            <a:spLocks noGrp="1"/>
          </p:cNvSpPr>
          <p:nvPr>
            <p:ph type="title"/>
          </p:nvPr>
        </p:nvSpPr>
        <p:spPr/>
        <p:txBody>
          <a:bodyPr/>
          <a:lstStyle/>
          <a:p>
            <a:r>
              <a:rPr lang="en-US"/>
              <a:t>PATIENT CASE</a:t>
            </a:r>
          </a:p>
        </p:txBody>
      </p:sp>
      <p:sp>
        <p:nvSpPr>
          <p:cNvPr id="6" name="Content Placeholder 5">
            <a:extLst>
              <a:ext uri="{FF2B5EF4-FFF2-40B4-BE49-F238E27FC236}">
                <a16:creationId xmlns:a16="http://schemas.microsoft.com/office/drawing/2014/main" id="{F9DDCD45-6630-F13F-4405-88A52BD2B77B}"/>
              </a:ext>
            </a:extLst>
          </p:cNvPr>
          <p:cNvSpPr>
            <a:spLocks noGrp="1"/>
          </p:cNvSpPr>
          <p:nvPr>
            <p:ph idx="1"/>
          </p:nvPr>
        </p:nvSpPr>
        <p:spPr/>
        <p:txBody>
          <a:bodyPr/>
          <a:lstStyle/>
          <a:p>
            <a:r>
              <a:rPr lang="en-US"/>
              <a:t>Patient was treated with </a:t>
            </a:r>
            <a:r>
              <a:rPr lang="en-US" err="1"/>
              <a:t>imlunestrant</a:t>
            </a:r>
            <a:r>
              <a:rPr lang="en-US"/>
              <a:t> + </a:t>
            </a:r>
            <a:r>
              <a:rPr lang="en-US" err="1"/>
              <a:t>abemaciclib</a:t>
            </a:r>
            <a:endParaRPr lang="en-US"/>
          </a:p>
          <a:p>
            <a:r>
              <a:rPr lang="en-US"/>
              <a:t>Remained on therapy for 11 months at which time there was progression in the liver</a:t>
            </a:r>
          </a:p>
          <a:p>
            <a:r>
              <a:rPr lang="en-US"/>
              <a:t>Biopsy confirmed ER 80%, PR 65%, and HER2 1+</a:t>
            </a:r>
          </a:p>
          <a:p>
            <a:r>
              <a:rPr lang="en-US"/>
              <a:t>Otherwise, asymptomatic with normal LFTs</a:t>
            </a:r>
          </a:p>
        </p:txBody>
      </p:sp>
      <p:sp>
        <p:nvSpPr>
          <p:cNvPr id="3" name="Footer Placeholder 2">
            <a:extLst>
              <a:ext uri="{FF2B5EF4-FFF2-40B4-BE49-F238E27FC236}">
                <a16:creationId xmlns:a16="http://schemas.microsoft.com/office/drawing/2014/main" id="{A7FA4DFE-6307-12AF-C4D8-D9E83C797398}"/>
              </a:ext>
            </a:extLst>
          </p:cNvPr>
          <p:cNvSpPr>
            <a:spLocks noGrp="1"/>
          </p:cNvSpPr>
          <p:nvPr>
            <p:ph type="ftr" sz="quarter" idx="3"/>
          </p:nvPr>
        </p:nvSpPr>
        <p:spPr/>
        <p:txBody>
          <a:bodyPr/>
          <a:lstStyle/>
          <a:p>
            <a:endParaRPr lang="en-US"/>
          </a:p>
        </p:txBody>
      </p:sp>
      <p:sp>
        <p:nvSpPr>
          <p:cNvPr id="7" name="Text Placeholder 6">
            <a:extLst>
              <a:ext uri="{FF2B5EF4-FFF2-40B4-BE49-F238E27FC236}">
                <a16:creationId xmlns:a16="http://schemas.microsoft.com/office/drawing/2014/main" id="{D9E2CFCF-4546-23C7-F576-D77B103812A4}"/>
              </a:ext>
            </a:extLst>
          </p:cNvPr>
          <p:cNvSpPr>
            <a:spLocks noGrp="1"/>
          </p:cNvSpPr>
          <p:nvPr>
            <p:ph type="body" sz="quarter" idx="22"/>
          </p:nvPr>
        </p:nvSpPr>
        <p:spPr/>
        <p:txBody>
          <a:bodyPr/>
          <a:lstStyle/>
          <a:p>
            <a:r>
              <a:rPr lang="en-US"/>
              <a:t>58-YEAR-OLD</a:t>
            </a:r>
          </a:p>
        </p:txBody>
      </p:sp>
    </p:spTree>
    <p:extLst>
      <p:ext uri="{BB962C8B-B14F-4D97-AF65-F5344CB8AC3E}">
        <p14:creationId xmlns:p14="http://schemas.microsoft.com/office/powerpoint/2010/main" val="154949720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002B44-5F6D-6A68-E58F-5A2FB8BA26D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0B56E84-5052-633B-6CEB-D8EAE20EC9C1}"/>
              </a:ext>
            </a:extLst>
          </p:cNvPr>
          <p:cNvSpPr>
            <a:spLocks noGrp="1"/>
          </p:cNvSpPr>
          <p:nvPr>
            <p:ph type="title"/>
          </p:nvPr>
        </p:nvSpPr>
        <p:spPr/>
        <p:txBody>
          <a:bodyPr/>
          <a:lstStyle/>
          <a:p>
            <a:r>
              <a:rPr lang="en-US"/>
              <a:t>Scenario 1</a:t>
            </a:r>
          </a:p>
        </p:txBody>
      </p:sp>
      <p:sp>
        <p:nvSpPr>
          <p:cNvPr id="3" name="Content Placeholder 2">
            <a:extLst>
              <a:ext uri="{FF2B5EF4-FFF2-40B4-BE49-F238E27FC236}">
                <a16:creationId xmlns:a16="http://schemas.microsoft.com/office/drawing/2014/main" id="{BE781DB1-6DF4-90B3-1C08-5F7AC670D6E1}"/>
              </a:ext>
            </a:extLst>
          </p:cNvPr>
          <p:cNvSpPr>
            <a:spLocks noGrp="1"/>
          </p:cNvSpPr>
          <p:nvPr>
            <p:ph idx="1"/>
          </p:nvPr>
        </p:nvSpPr>
        <p:spPr>
          <a:xfrm>
            <a:off x="609600" y="1331283"/>
            <a:ext cx="10711543" cy="4518799"/>
          </a:xfrm>
        </p:spPr>
        <p:txBody>
          <a:bodyPr>
            <a:normAutofit/>
          </a:bodyPr>
          <a:lstStyle/>
          <a:p>
            <a:pPr marL="0" lvl="0" indent="0">
              <a:buNone/>
            </a:pPr>
            <a:r>
              <a:rPr lang="en-US" b="1" dirty="0"/>
              <a:t>What treatment will you recommend next?</a:t>
            </a:r>
            <a:br>
              <a:rPr lang="en-US" b="1" dirty="0"/>
            </a:br>
            <a:endParaRPr lang="en-US" b="1" dirty="0"/>
          </a:p>
          <a:p>
            <a:pPr marL="457200" indent="-457200">
              <a:buFont typeface="+mj-lt"/>
              <a:buAutoNum type="alphaLcParenR"/>
            </a:pPr>
            <a:r>
              <a:rPr lang="en-US" dirty="0" err="1"/>
              <a:t>Gedatolisib</a:t>
            </a:r>
            <a:r>
              <a:rPr lang="en-US" dirty="0"/>
              <a:t> + </a:t>
            </a:r>
            <a:r>
              <a:rPr lang="en-US" dirty="0" err="1"/>
              <a:t>fulvestrant</a:t>
            </a:r>
            <a:r>
              <a:rPr lang="en-US" dirty="0"/>
              <a:t> ± palbociclib</a:t>
            </a:r>
          </a:p>
          <a:p>
            <a:pPr marL="457200" indent="-457200">
              <a:buFont typeface="+mj-lt"/>
              <a:buAutoNum type="alphaLcParenR"/>
            </a:pPr>
            <a:r>
              <a:rPr lang="en-US" dirty="0" err="1"/>
              <a:t>Fulvestrant</a:t>
            </a:r>
            <a:r>
              <a:rPr lang="en-US" dirty="0"/>
              <a:t> + </a:t>
            </a:r>
            <a:r>
              <a:rPr lang="en-US" dirty="0" err="1"/>
              <a:t>everolimus</a:t>
            </a:r>
            <a:r>
              <a:rPr lang="en-US" dirty="0"/>
              <a:t> </a:t>
            </a:r>
          </a:p>
          <a:p>
            <a:pPr marL="457200" indent="-457200">
              <a:buFont typeface="+mj-lt"/>
              <a:buAutoNum type="alphaLcParenR"/>
            </a:pPr>
            <a:r>
              <a:rPr lang="en-US" dirty="0"/>
              <a:t>Capecitabine</a:t>
            </a:r>
          </a:p>
          <a:p>
            <a:pPr marL="457200" indent="-457200">
              <a:buFont typeface="+mj-lt"/>
              <a:buAutoNum type="alphaLcParenR"/>
            </a:pPr>
            <a:r>
              <a:rPr lang="en-US" dirty="0"/>
              <a:t>Paclitaxel</a:t>
            </a:r>
          </a:p>
          <a:p>
            <a:pPr marL="457200" indent="-457200">
              <a:buFont typeface="+mj-lt"/>
              <a:buAutoNum type="alphaLcParenR"/>
            </a:pPr>
            <a:r>
              <a:rPr lang="en-US" dirty="0"/>
              <a:t>Trastuzumab </a:t>
            </a:r>
            <a:r>
              <a:rPr lang="en-US" dirty="0" err="1"/>
              <a:t>deruxtecan</a:t>
            </a:r>
            <a:endParaRPr lang="en-US" dirty="0"/>
          </a:p>
          <a:p>
            <a:pPr marL="457200" indent="-457200">
              <a:buFont typeface="+mj-lt"/>
              <a:buAutoNum type="alphaLcParenR"/>
            </a:pPr>
            <a:r>
              <a:rPr lang="en-US" dirty="0"/>
              <a:t>Need more information/additional testing</a:t>
            </a:r>
          </a:p>
          <a:p>
            <a:pPr marL="457200" indent="-457200">
              <a:buFont typeface="+mj-lt"/>
              <a:buAutoNum type="alphaLcParenR"/>
            </a:pPr>
            <a:r>
              <a:rPr lang="en-US" dirty="0"/>
              <a:t>Unsure</a:t>
            </a:r>
          </a:p>
        </p:txBody>
      </p:sp>
    </p:spTree>
    <p:extLst>
      <p:ext uri="{BB962C8B-B14F-4D97-AF65-F5344CB8AC3E}">
        <p14:creationId xmlns:p14="http://schemas.microsoft.com/office/powerpoint/2010/main" val="119051104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1DC165-24B4-2AA0-5DD5-70145B70A9D5}"/>
            </a:ext>
          </a:extLst>
        </p:cNvPr>
        <p:cNvGrpSpPr/>
        <p:nvPr/>
      </p:nvGrpSpPr>
      <p:grpSpPr>
        <a:xfrm>
          <a:off x="0" y="0"/>
          <a:ext cx="0" cy="0"/>
          <a:chOff x="0" y="0"/>
          <a:chExt cx="0" cy="0"/>
        </a:xfrm>
      </p:grpSpPr>
      <p:sp>
        <p:nvSpPr>
          <p:cNvPr id="8" name="Text Placeholder 7">
            <a:extLst>
              <a:ext uri="{FF2B5EF4-FFF2-40B4-BE49-F238E27FC236}">
                <a16:creationId xmlns:a16="http://schemas.microsoft.com/office/drawing/2014/main" id="{FDB721AE-A939-ABFC-35EF-8100FBD8D6EC}"/>
              </a:ext>
            </a:extLst>
          </p:cNvPr>
          <p:cNvSpPr>
            <a:spLocks noGrp="1"/>
          </p:cNvSpPr>
          <p:nvPr>
            <p:ph type="body" sz="quarter" idx="23"/>
          </p:nvPr>
        </p:nvSpPr>
        <p:spPr/>
        <p:txBody>
          <a:bodyPr/>
          <a:lstStyle/>
          <a:p>
            <a:r>
              <a:rPr lang="en-US"/>
              <a:t>Case Description</a:t>
            </a:r>
          </a:p>
        </p:txBody>
      </p:sp>
      <p:sp>
        <p:nvSpPr>
          <p:cNvPr id="5" name="Title 4">
            <a:extLst>
              <a:ext uri="{FF2B5EF4-FFF2-40B4-BE49-F238E27FC236}">
                <a16:creationId xmlns:a16="http://schemas.microsoft.com/office/drawing/2014/main" id="{78DC0134-1B9B-29F5-DA7E-AC6AC5763E48}"/>
              </a:ext>
            </a:extLst>
          </p:cNvPr>
          <p:cNvSpPr>
            <a:spLocks noGrp="1"/>
          </p:cNvSpPr>
          <p:nvPr>
            <p:ph type="title"/>
          </p:nvPr>
        </p:nvSpPr>
        <p:spPr/>
        <p:txBody>
          <a:bodyPr/>
          <a:lstStyle/>
          <a:p>
            <a:r>
              <a:rPr lang="en-US"/>
              <a:t>PATIENT CASE</a:t>
            </a:r>
          </a:p>
        </p:txBody>
      </p:sp>
      <p:sp>
        <p:nvSpPr>
          <p:cNvPr id="6" name="Content Placeholder 5">
            <a:extLst>
              <a:ext uri="{FF2B5EF4-FFF2-40B4-BE49-F238E27FC236}">
                <a16:creationId xmlns:a16="http://schemas.microsoft.com/office/drawing/2014/main" id="{854486FB-B5EF-6354-0836-0763DD21AA44}"/>
              </a:ext>
            </a:extLst>
          </p:cNvPr>
          <p:cNvSpPr>
            <a:spLocks noGrp="1"/>
          </p:cNvSpPr>
          <p:nvPr>
            <p:ph idx="1"/>
          </p:nvPr>
        </p:nvSpPr>
        <p:spPr/>
        <p:txBody>
          <a:bodyPr/>
          <a:lstStyle/>
          <a:p>
            <a:r>
              <a:rPr lang="en-US"/>
              <a:t>ER+/HER2− de novo </a:t>
            </a:r>
            <a:r>
              <a:rPr lang="en-US" err="1"/>
              <a:t>mBC</a:t>
            </a:r>
            <a:r>
              <a:rPr lang="en-US"/>
              <a:t> to the bones and liver</a:t>
            </a:r>
          </a:p>
          <a:p>
            <a:r>
              <a:rPr lang="en-US"/>
              <a:t>Has progression in the liver on AI + </a:t>
            </a:r>
            <a:r>
              <a:rPr lang="en-US" err="1"/>
              <a:t>ribociclib</a:t>
            </a:r>
            <a:r>
              <a:rPr lang="en-US"/>
              <a:t> after 26 months</a:t>
            </a:r>
          </a:p>
          <a:p>
            <a:r>
              <a:rPr lang="en-US"/>
              <a:t>ctDNA testing was obtained at progression</a:t>
            </a:r>
          </a:p>
          <a:p>
            <a:endParaRPr lang="en-US"/>
          </a:p>
        </p:txBody>
      </p:sp>
      <p:sp>
        <p:nvSpPr>
          <p:cNvPr id="3" name="Footer Placeholder 2">
            <a:extLst>
              <a:ext uri="{FF2B5EF4-FFF2-40B4-BE49-F238E27FC236}">
                <a16:creationId xmlns:a16="http://schemas.microsoft.com/office/drawing/2014/main" id="{18A48CB4-537A-7568-E415-08860F676F4B}"/>
              </a:ext>
            </a:extLst>
          </p:cNvPr>
          <p:cNvSpPr>
            <a:spLocks noGrp="1"/>
          </p:cNvSpPr>
          <p:nvPr>
            <p:ph type="ftr" sz="quarter" idx="3"/>
          </p:nvPr>
        </p:nvSpPr>
        <p:spPr/>
        <p:txBody>
          <a:bodyPr/>
          <a:lstStyle/>
          <a:p>
            <a:endParaRPr lang="en-US"/>
          </a:p>
        </p:txBody>
      </p:sp>
      <p:sp>
        <p:nvSpPr>
          <p:cNvPr id="7" name="Text Placeholder 6">
            <a:extLst>
              <a:ext uri="{FF2B5EF4-FFF2-40B4-BE49-F238E27FC236}">
                <a16:creationId xmlns:a16="http://schemas.microsoft.com/office/drawing/2014/main" id="{99036421-7A78-AE1A-9562-7AA7D358EA82}"/>
              </a:ext>
            </a:extLst>
          </p:cNvPr>
          <p:cNvSpPr>
            <a:spLocks noGrp="1"/>
          </p:cNvSpPr>
          <p:nvPr>
            <p:ph type="body" sz="quarter" idx="22"/>
          </p:nvPr>
        </p:nvSpPr>
        <p:spPr/>
        <p:txBody>
          <a:bodyPr/>
          <a:lstStyle/>
          <a:p>
            <a:r>
              <a:rPr lang="en-US"/>
              <a:t>58-YEAR-OLD</a:t>
            </a:r>
          </a:p>
        </p:txBody>
      </p:sp>
      <p:sp>
        <p:nvSpPr>
          <p:cNvPr id="4" name="Rectangle 3">
            <a:extLst>
              <a:ext uri="{FF2B5EF4-FFF2-40B4-BE49-F238E27FC236}">
                <a16:creationId xmlns:a16="http://schemas.microsoft.com/office/drawing/2014/main" id="{3DA0FA3F-B662-8E23-2212-23E2A0050D30}"/>
              </a:ext>
            </a:extLst>
          </p:cNvPr>
          <p:cNvSpPr/>
          <p:nvPr/>
        </p:nvSpPr>
        <p:spPr>
          <a:xfrm>
            <a:off x="2735094" y="4212968"/>
            <a:ext cx="6705768" cy="830997"/>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274320" tIns="274320" rIns="274320" bIns="274320" rtlCol="0" anchor="ctr">
            <a:spAutoFit/>
          </a:bodyPr>
          <a:lstStyle/>
          <a:p>
            <a:r>
              <a:rPr lang="en-US" b="1"/>
              <a:t>Scenario 2: </a:t>
            </a:r>
            <a:r>
              <a:rPr lang="en-US" b="1" i="1"/>
              <a:t>ESR1 D538G </a:t>
            </a:r>
            <a:r>
              <a:rPr lang="en-US" b="1"/>
              <a:t>+ </a:t>
            </a:r>
            <a:r>
              <a:rPr lang="en-US" b="1" i="1"/>
              <a:t>PI3 E545K </a:t>
            </a:r>
            <a:r>
              <a:rPr lang="en-US" b="1"/>
              <a:t>detected on ctDNA</a:t>
            </a:r>
          </a:p>
        </p:txBody>
      </p:sp>
    </p:spTree>
    <p:extLst>
      <p:ext uri="{BB962C8B-B14F-4D97-AF65-F5344CB8AC3E}">
        <p14:creationId xmlns:p14="http://schemas.microsoft.com/office/powerpoint/2010/main" val="231841757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062E14-02CB-B958-57E6-A8F87EBB305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AD87414-7243-EEEE-F159-17842FB3B711}"/>
              </a:ext>
            </a:extLst>
          </p:cNvPr>
          <p:cNvSpPr>
            <a:spLocks noGrp="1"/>
          </p:cNvSpPr>
          <p:nvPr>
            <p:ph type="title"/>
          </p:nvPr>
        </p:nvSpPr>
        <p:spPr/>
        <p:txBody>
          <a:bodyPr/>
          <a:lstStyle/>
          <a:p>
            <a:r>
              <a:rPr lang="en-US"/>
              <a:t>Scenario 2</a:t>
            </a:r>
          </a:p>
        </p:txBody>
      </p:sp>
      <p:sp>
        <p:nvSpPr>
          <p:cNvPr id="3" name="Content Placeholder 2">
            <a:extLst>
              <a:ext uri="{FF2B5EF4-FFF2-40B4-BE49-F238E27FC236}">
                <a16:creationId xmlns:a16="http://schemas.microsoft.com/office/drawing/2014/main" id="{E92E7E4D-22FF-BF53-2A9D-87E78A2A7F10}"/>
              </a:ext>
            </a:extLst>
          </p:cNvPr>
          <p:cNvSpPr>
            <a:spLocks noGrp="1"/>
          </p:cNvSpPr>
          <p:nvPr>
            <p:ph idx="1"/>
          </p:nvPr>
        </p:nvSpPr>
        <p:spPr>
          <a:xfrm>
            <a:off x="609600" y="1331283"/>
            <a:ext cx="10711543" cy="4518799"/>
          </a:xfrm>
        </p:spPr>
        <p:txBody>
          <a:bodyPr>
            <a:normAutofit fontScale="92500" lnSpcReduction="20000"/>
          </a:bodyPr>
          <a:lstStyle/>
          <a:p>
            <a:pPr marL="0" lvl="0" indent="0">
              <a:buNone/>
            </a:pPr>
            <a:r>
              <a:rPr lang="en-US" b="1" dirty="0"/>
              <a:t>For the patient with concurrent </a:t>
            </a:r>
            <a:r>
              <a:rPr lang="en-US" b="1" i="1" dirty="0"/>
              <a:t>ESR1</a:t>
            </a:r>
            <a:r>
              <a:rPr lang="en-US" b="1" dirty="0"/>
              <a:t> and</a:t>
            </a:r>
            <a:r>
              <a:rPr lang="en-US" b="1" i="1" dirty="0"/>
              <a:t> PIK3CA </a:t>
            </a:r>
            <a:r>
              <a:rPr lang="en-US" b="1" dirty="0"/>
              <a:t>mutations, which of the following would you recommend?</a:t>
            </a:r>
            <a:br>
              <a:rPr lang="en-US" b="1" dirty="0"/>
            </a:br>
            <a:endParaRPr lang="en-US" b="1" dirty="0"/>
          </a:p>
          <a:p>
            <a:pPr marL="457200" indent="-457200">
              <a:buFont typeface="+mj-lt"/>
              <a:buAutoNum type="alphaLcParenR"/>
            </a:pPr>
            <a:r>
              <a:rPr lang="en-US" dirty="0" err="1"/>
              <a:t>Elacestrant</a:t>
            </a:r>
            <a:r>
              <a:rPr lang="en-US" dirty="0"/>
              <a:t> + </a:t>
            </a:r>
            <a:r>
              <a:rPr lang="en-US" dirty="0" err="1"/>
              <a:t>capivasertib</a:t>
            </a:r>
            <a:endParaRPr lang="en-US" dirty="0"/>
          </a:p>
          <a:p>
            <a:pPr marL="457200" indent="-457200">
              <a:buFont typeface="+mj-lt"/>
              <a:buAutoNum type="alphaLcParenR"/>
            </a:pPr>
            <a:r>
              <a:rPr lang="en-US" dirty="0" err="1"/>
              <a:t>Fulvestrant</a:t>
            </a:r>
            <a:r>
              <a:rPr lang="en-US" dirty="0"/>
              <a:t> + </a:t>
            </a:r>
            <a:r>
              <a:rPr lang="en-US" dirty="0" err="1"/>
              <a:t>alpelisib</a:t>
            </a:r>
            <a:endParaRPr lang="en-US" dirty="0"/>
          </a:p>
          <a:p>
            <a:pPr marL="457200" indent="-457200">
              <a:buFont typeface="+mj-lt"/>
              <a:buAutoNum type="alphaLcParenR"/>
            </a:pPr>
            <a:r>
              <a:rPr lang="en-US" dirty="0" err="1"/>
              <a:t>Fulvestrant</a:t>
            </a:r>
            <a:r>
              <a:rPr lang="en-US" dirty="0"/>
              <a:t> + </a:t>
            </a:r>
            <a:r>
              <a:rPr lang="en-US" dirty="0" err="1"/>
              <a:t>everolimus</a:t>
            </a:r>
            <a:endParaRPr lang="en-US" dirty="0"/>
          </a:p>
          <a:p>
            <a:pPr marL="457200" indent="-457200">
              <a:buFont typeface="+mj-lt"/>
              <a:buAutoNum type="alphaLcParenR"/>
            </a:pPr>
            <a:r>
              <a:rPr lang="en-US" dirty="0" err="1"/>
              <a:t>Fulvestrant</a:t>
            </a:r>
            <a:r>
              <a:rPr lang="en-US" dirty="0"/>
              <a:t> + </a:t>
            </a:r>
            <a:r>
              <a:rPr lang="en-US" dirty="0" err="1"/>
              <a:t>capivasertib</a:t>
            </a:r>
            <a:endParaRPr lang="en-US" dirty="0"/>
          </a:p>
          <a:p>
            <a:pPr marL="457200" indent="-457200">
              <a:buFont typeface="+mj-lt"/>
              <a:buAutoNum type="alphaLcParenR"/>
            </a:pPr>
            <a:r>
              <a:rPr lang="en-US" dirty="0" err="1"/>
              <a:t>Imlunestrant</a:t>
            </a:r>
            <a:r>
              <a:rPr lang="en-US" dirty="0"/>
              <a:t> + </a:t>
            </a:r>
            <a:r>
              <a:rPr lang="en-US" dirty="0" err="1"/>
              <a:t>abemaciclib</a:t>
            </a:r>
            <a:endParaRPr lang="en-US" dirty="0"/>
          </a:p>
          <a:p>
            <a:pPr marL="457200" indent="-457200">
              <a:buFont typeface="+mj-lt"/>
              <a:buAutoNum type="alphaLcParenR"/>
            </a:pPr>
            <a:r>
              <a:rPr lang="en-US" dirty="0" err="1"/>
              <a:t>Gedatolisib</a:t>
            </a:r>
            <a:r>
              <a:rPr lang="en-US" dirty="0"/>
              <a:t> + </a:t>
            </a:r>
            <a:r>
              <a:rPr lang="en-US" dirty="0" err="1"/>
              <a:t>fulvestrant</a:t>
            </a:r>
            <a:r>
              <a:rPr lang="en-US" dirty="0"/>
              <a:t> ± palbociclib</a:t>
            </a:r>
          </a:p>
          <a:p>
            <a:pPr marL="457200" indent="-457200">
              <a:buFont typeface="+mj-lt"/>
              <a:buAutoNum type="alphaLcParenR"/>
            </a:pPr>
            <a:r>
              <a:rPr lang="en-US" dirty="0"/>
              <a:t>Need more information/additional testing</a:t>
            </a:r>
          </a:p>
          <a:p>
            <a:pPr marL="457200" indent="-457200">
              <a:buFont typeface="+mj-lt"/>
              <a:buAutoNum type="alphaLcParenR"/>
            </a:pPr>
            <a:r>
              <a:rPr lang="en-US" dirty="0"/>
              <a:t>Unsure</a:t>
            </a:r>
          </a:p>
        </p:txBody>
      </p:sp>
    </p:spTree>
    <p:extLst>
      <p:ext uri="{BB962C8B-B14F-4D97-AF65-F5344CB8AC3E}">
        <p14:creationId xmlns:p14="http://schemas.microsoft.com/office/powerpoint/2010/main" val="32175912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FB4F19-8A7A-CCE6-62EE-E6D97AF265F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F87FEE4-A29E-3603-2DC1-2408174942AA}"/>
              </a:ext>
            </a:extLst>
          </p:cNvPr>
          <p:cNvSpPr>
            <a:spLocks noGrp="1"/>
          </p:cNvSpPr>
          <p:nvPr>
            <p:ph type="title"/>
          </p:nvPr>
        </p:nvSpPr>
        <p:spPr/>
        <p:txBody>
          <a:bodyPr/>
          <a:lstStyle/>
          <a:p>
            <a:r>
              <a:rPr lang="en-US"/>
              <a:t>Scenario 2</a:t>
            </a:r>
          </a:p>
        </p:txBody>
      </p:sp>
      <p:sp>
        <p:nvSpPr>
          <p:cNvPr id="3" name="Content Placeholder 2">
            <a:extLst>
              <a:ext uri="{FF2B5EF4-FFF2-40B4-BE49-F238E27FC236}">
                <a16:creationId xmlns:a16="http://schemas.microsoft.com/office/drawing/2014/main" id="{97CDD44B-93D9-F2F1-E208-74D21A942369}"/>
              </a:ext>
            </a:extLst>
          </p:cNvPr>
          <p:cNvSpPr>
            <a:spLocks noGrp="1"/>
          </p:cNvSpPr>
          <p:nvPr>
            <p:ph idx="1"/>
          </p:nvPr>
        </p:nvSpPr>
        <p:spPr>
          <a:xfrm>
            <a:off x="609600" y="1331283"/>
            <a:ext cx="10711543" cy="4518799"/>
          </a:xfrm>
        </p:spPr>
        <p:txBody>
          <a:bodyPr>
            <a:normAutofit fontScale="92500" lnSpcReduction="20000"/>
          </a:bodyPr>
          <a:lstStyle/>
          <a:p>
            <a:pPr marL="0" lvl="0" indent="0">
              <a:buNone/>
            </a:pPr>
            <a:r>
              <a:rPr lang="en-US" b="1" dirty="0"/>
              <a:t>For the patient with concurrent </a:t>
            </a:r>
            <a:r>
              <a:rPr lang="en-US" b="1" i="1" dirty="0"/>
              <a:t>ESR1</a:t>
            </a:r>
            <a:r>
              <a:rPr lang="en-US" b="1" dirty="0"/>
              <a:t> and</a:t>
            </a:r>
            <a:r>
              <a:rPr lang="en-US" b="1" i="1" dirty="0"/>
              <a:t> PIK3CA </a:t>
            </a:r>
            <a:r>
              <a:rPr lang="en-US" b="1" dirty="0"/>
              <a:t>mutations, which of the following would you recommend?</a:t>
            </a:r>
            <a:br>
              <a:rPr lang="en-US" b="1" dirty="0"/>
            </a:br>
            <a:endParaRPr lang="en-US" b="1" dirty="0"/>
          </a:p>
          <a:p>
            <a:pPr marL="457200" indent="-457200">
              <a:buFont typeface="+mj-lt"/>
              <a:buAutoNum type="alphaLcParenR"/>
            </a:pPr>
            <a:r>
              <a:rPr lang="en-US" dirty="0" err="1"/>
              <a:t>Elacestrant</a:t>
            </a:r>
            <a:r>
              <a:rPr lang="en-US" dirty="0"/>
              <a:t> + </a:t>
            </a:r>
            <a:r>
              <a:rPr lang="en-US" dirty="0" err="1"/>
              <a:t>capivasertib</a:t>
            </a:r>
            <a:endParaRPr lang="en-US" dirty="0"/>
          </a:p>
          <a:p>
            <a:pPr marL="457200" indent="-457200">
              <a:buFont typeface="+mj-lt"/>
              <a:buAutoNum type="alphaLcParenR"/>
            </a:pPr>
            <a:r>
              <a:rPr lang="en-US" dirty="0" err="1"/>
              <a:t>Fulvestrant</a:t>
            </a:r>
            <a:r>
              <a:rPr lang="en-US" dirty="0"/>
              <a:t> + </a:t>
            </a:r>
            <a:r>
              <a:rPr lang="en-US" dirty="0" err="1"/>
              <a:t>alpelisib</a:t>
            </a:r>
            <a:endParaRPr lang="en-US" dirty="0"/>
          </a:p>
          <a:p>
            <a:pPr marL="457200" indent="-457200">
              <a:buFont typeface="+mj-lt"/>
              <a:buAutoNum type="alphaLcParenR"/>
            </a:pPr>
            <a:r>
              <a:rPr lang="en-US" dirty="0" err="1"/>
              <a:t>Fulvestrant</a:t>
            </a:r>
            <a:r>
              <a:rPr lang="en-US" dirty="0"/>
              <a:t> + </a:t>
            </a:r>
            <a:r>
              <a:rPr lang="en-US" dirty="0" err="1"/>
              <a:t>everolimus</a:t>
            </a:r>
            <a:endParaRPr lang="en-US" dirty="0"/>
          </a:p>
          <a:p>
            <a:pPr marL="457200" indent="-457200">
              <a:buFont typeface="+mj-lt"/>
              <a:buAutoNum type="alphaLcParenR"/>
            </a:pPr>
            <a:r>
              <a:rPr lang="en-US" dirty="0" err="1"/>
              <a:t>Fulvestrant</a:t>
            </a:r>
            <a:r>
              <a:rPr lang="en-US" dirty="0"/>
              <a:t> + </a:t>
            </a:r>
            <a:r>
              <a:rPr lang="en-US" dirty="0" err="1"/>
              <a:t>capivasertib</a:t>
            </a:r>
            <a:endParaRPr lang="en-US" dirty="0"/>
          </a:p>
          <a:p>
            <a:pPr marL="457200" indent="-457200">
              <a:buFont typeface="+mj-lt"/>
              <a:buAutoNum type="alphaLcParenR"/>
            </a:pPr>
            <a:r>
              <a:rPr lang="en-US" b="1" dirty="0" err="1"/>
              <a:t>Imlunestrant</a:t>
            </a:r>
            <a:r>
              <a:rPr lang="en-US" b="1" dirty="0"/>
              <a:t> + </a:t>
            </a:r>
            <a:r>
              <a:rPr lang="en-US" b="1" dirty="0" err="1"/>
              <a:t>abemaciclib</a:t>
            </a:r>
            <a:endParaRPr lang="en-US" b="1" dirty="0"/>
          </a:p>
          <a:p>
            <a:pPr marL="457200" indent="-457200">
              <a:buFont typeface="+mj-lt"/>
              <a:buAutoNum type="alphaLcParenR"/>
            </a:pPr>
            <a:r>
              <a:rPr lang="en-US" dirty="0" err="1"/>
              <a:t>Gedatolisib</a:t>
            </a:r>
            <a:r>
              <a:rPr lang="en-US" dirty="0"/>
              <a:t> + </a:t>
            </a:r>
            <a:r>
              <a:rPr lang="en-US" dirty="0" err="1"/>
              <a:t>fulvestrant</a:t>
            </a:r>
            <a:r>
              <a:rPr lang="en-US" dirty="0"/>
              <a:t> ± palbociclib</a:t>
            </a:r>
          </a:p>
          <a:p>
            <a:pPr marL="457200" indent="-457200">
              <a:buFont typeface="+mj-lt"/>
              <a:buAutoNum type="alphaLcParenR"/>
            </a:pPr>
            <a:r>
              <a:rPr lang="en-US" dirty="0"/>
              <a:t>Need more information/additional testing</a:t>
            </a:r>
          </a:p>
          <a:p>
            <a:pPr marL="457200" indent="-457200">
              <a:buFont typeface="+mj-lt"/>
              <a:buAutoNum type="alphaLcParenR"/>
            </a:pPr>
            <a:r>
              <a:rPr lang="en-US" dirty="0"/>
              <a:t>Unsure</a:t>
            </a:r>
          </a:p>
        </p:txBody>
      </p:sp>
      <p:sp>
        <p:nvSpPr>
          <p:cNvPr id="5" name="Rectangle 4">
            <a:extLst>
              <a:ext uri="{FF2B5EF4-FFF2-40B4-BE49-F238E27FC236}">
                <a16:creationId xmlns:a16="http://schemas.microsoft.com/office/drawing/2014/main" id="{562536A2-FB55-CA5A-4F13-C0728FB29997}"/>
              </a:ext>
            </a:extLst>
          </p:cNvPr>
          <p:cNvSpPr/>
          <p:nvPr/>
        </p:nvSpPr>
        <p:spPr>
          <a:xfrm>
            <a:off x="6673625" y="2144033"/>
            <a:ext cx="4908775" cy="2569934"/>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lIns="274320" tIns="274320" rIns="274320" bIns="274320" rtlCol="0" anchor="ctr">
            <a:spAutoFit/>
          </a:bodyPr>
          <a:lstStyle/>
          <a:p>
            <a:pPr algn="ctr">
              <a:spcAft>
                <a:spcPts val="600"/>
              </a:spcAft>
            </a:pPr>
            <a:r>
              <a:rPr lang="en-US" b="1" dirty="0"/>
              <a:t>Rationale:</a:t>
            </a:r>
          </a:p>
          <a:p>
            <a:pPr>
              <a:spcAft>
                <a:spcPts val="600"/>
              </a:spcAft>
            </a:pPr>
            <a:r>
              <a:rPr lang="en-US" dirty="0"/>
              <a:t>No prospective data for sequencing available. Treatment decisions are made based on available subgroup analysis, prior therapies, duration of response of prior treatment, tumor burden, co-morbidities and patient preference.</a:t>
            </a:r>
          </a:p>
        </p:txBody>
      </p:sp>
    </p:spTree>
    <p:extLst>
      <p:ext uri="{BB962C8B-B14F-4D97-AF65-F5344CB8AC3E}">
        <p14:creationId xmlns:p14="http://schemas.microsoft.com/office/powerpoint/2010/main" val="251464743"/>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4CCF83-4378-4087-6E02-CD5645D74FD4}"/>
            </a:ext>
          </a:extLst>
        </p:cNvPr>
        <p:cNvGrpSpPr/>
        <p:nvPr/>
      </p:nvGrpSpPr>
      <p:grpSpPr>
        <a:xfrm>
          <a:off x="0" y="0"/>
          <a:ext cx="0" cy="0"/>
          <a:chOff x="0" y="0"/>
          <a:chExt cx="0" cy="0"/>
        </a:xfrm>
      </p:grpSpPr>
      <p:sp>
        <p:nvSpPr>
          <p:cNvPr id="8" name="Text Placeholder 7">
            <a:extLst>
              <a:ext uri="{FF2B5EF4-FFF2-40B4-BE49-F238E27FC236}">
                <a16:creationId xmlns:a16="http://schemas.microsoft.com/office/drawing/2014/main" id="{BE8F8EB6-AD5A-37BF-6D2F-657EB140BBB5}"/>
              </a:ext>
            </a:extLst>
          </p:cNvPr>
          <p:cNvSpPr>
            <a:spLocks noGrp="1"/>
          </p:cNvSpPr>
          <p:nvPr>
            <p:ph type="body" sz="quarter" idx="23"/>
          </p:nvPr>
        </p:nvSpPr>
        <p:spPr/>
        <p:txBody>
          <a:bodyPr/>
          <a:lstStyle/>
          <a:p>
            <a:r>
              <a:rPr lang="en-US"/>
              <a:t>Scenario 2: Continued…</a:t>
            </a:r>
          </a:p>
        </p:txBody>
      </p:sp>
      <p:sp>
        <p:nvSpPr>
          <p:cNvPr id="5" name="Title 4">
            <a:extLst>
              <a:ext uri="{FF2B5EF4-FFF2-40B4-BE49-F238E27FC236}">
                <a16:creationId xmlns:a16="http://schemas.microsoft.com/office/drawing/2014/main" id="{90C91964-3EC7-7631-2AE2-D30EC6A6B5FA}"/>
              </a:ext>
            </a:extLst>
          </p:cNvPr>
          <p:cNvSpPr>
            <a:spLocks noGrp="1"/>
          </p:cNvSpPr>
          <p:nvPr>
            <p:ph type="title"/>
          </p:nvPr>
        </p:nvSpPr>
        <p:spPr/>
        <p:txBody>
          <a:bodyPr/>
          <a:lstStyle/>
          <a:p>
            <a:r>
              <a:rPr lang="en-US"/>
              <a:t>PATIENT CASE</a:t>
            </a:r>
          </a:p>
        </p:txBody>
      </p:sp>
      <p:sp>
        <p:nvSpPr>
          <p:cNvPr id="6" name="Content Placeholder 5">
            <a:extLst>
              <a:ext uri="{FF2B5EF4-FFF2-40B4-BE49-F238E27FC236}">
                <a16:creationId xmlns:a16="http://schemas.microsoft.com/office/drawing/2014/main" id="{59EF2B9F-5113-E759-E375-ABDC346FD27B}"/>
              </a:ext>
            </a:extLst>
          </p:cNvPr>
          <p:cNvSpPr>
            <a:spLocks noGrp="1"/>
          </p:cNvSpPr>
          <p:nvPr>
            <p:ph idx="1"/>
          </p:nvPr>
        </p:nvSpPr>
        <p:spPr/>
        <p:txBody>
          <a:bodyPr/>
          <a:lstStyle/>
          <a:p>
            <a:r>
              <a:rPr lang="en-US"/>
              <a:t>Patient was treated with </a:t>
            </a:r>
            <a:r>
              <a:rPr lang="en-US" err="1"/>
              <a:t>imlunestrant</a:t>
            </a:r>
            <a:r>
              <a:rPr lang="en-US"/>
              <a:t> + </a:t>
            </a:r>
            <a:r>
              <a:rPr lang="en-US" err="1"/>
              <a:t>abemaciclib</a:t>
            </a:r>
            <a:r>
              <a:rPr lang="en-US"/>
              <a:t> </a:t>
            </a:r>
          </a:p>
          <a:p>
            <a:r>
              <a:rPr lang="en-US"/>
              <a:t>Remained on therapy for 7 months at which time there was progression in the liver</a:t>
            </a:r>
          </a:p>
          <a:p>
            <a:r>
              <a:rPr lang="en-US"/>
              <a:t>Biopsy confirmed ER 80%, PR 65%, and HER2 1+</a:t>
            </a:r>
          </a:p>
          <a:p>
            <a:r>
              <a:rPr lang="en-US"/>
              <a:t>Otherwise, asymptomatic with normal LFT’s</a:t>
            </a:r>
          </a:p>
        </p:txBody>
      </p:sp>
      <p:sp>
        <p:nvSpPr>
          <p:cNvPr id="3" name="Footer Placeholder 2">
            <a:extLst>
              <a:ext uri="{FF2B5EF4-FFF2-40B4-BE49-F238E27FC236}">
                <a16:creationId xmlns:a16="http://schemas.microsoft.com/office/drawing/2014/main" id="{5F050D2C-1354-6761-D225-3AA59DDE5D63}"/>
              </a:ext>
            </a:extLst>
          </p:cNvPr>
          <p:cNvSpPr>
            <a:spLocks noGrp="1"/>
          </p:cNvSpPr>
          <p:nvPr>
            <p:ph type="ftr" sz="quarter" idx="3"/>
          </p:nvPr>
        </p:nvSpPr>
        <p:spPr/>
        <p:txBody>
          <a:bodyPr/>
          <a:lstStyle/>
          <a:p>
            <a:endParaRPr lang="en-US"/>
          </a:p>
        </p:txBody>
      </p:sp>
      <p:sp>
        <p:nvSpPr>
          <p:cNvPr id="7" name="Text Placeholder 6">
            <a:extLst>
              <a:ext uri="{FF2B5EF4-FFF2-40B4-BE49-F238E27FC236}">
                <a16:creationId xmlns:a16="http://schemas.microsoft.com/office/drawing/2014/main" id="{BBD80953-7258-D1F5-7603-428F4CA04DE3}"/>
              </a:ext>
            </a:extLst>
          </p:cNvPr>
          <p:cNvSpPr>
            <a:spLocks noGrp="1"/>
          </p:cNvSpPr>
          <p:nvPr>
            <p:ph type="body" sz="quarter" idx="22"/>
          </p:nvPr>
        </p:nvSpPr>
        <p:spPr/>
        <p:txBody>
          <a:bodyPr/>
          <a:lstStyle/>
          <a:p>
            <a:r>
              <a:rPr lang="en-US"/>
              <a:t>58-YEAR-OLD</a:t>
            </a:r>
          </a:p>
        </p:txBody>
      </p:sp>
    </p:spTree>
    <p:extLst>
      <p:ext uri="{BB962C8B-B14F-4D97-AF65-F5344CB8AC3E}">
        <p14:creationId xmlns:p14="http://schemas.microsoft.com/office/powerpoint/2010/main" val="151736561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9FED5C-9949-60C0-A1D0-F977FA9EF78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E46980C-055F-75C1-5249-FD3BB7B17A8A}"/>
              </a:ext>
            </a:extLst>
          </p:cNvPr>
          <p:cNvSpPr>
            <a:spLocks noGrp="1"/>
          </p:cNvSpPr>
          <p:nvPr>
            <p:ph type="title"/>
          </p:nvPr>
        </p:nvSpPr>
        <p:spPr/>
        <p:txBody>
          <a:bodyPr/>
          <a:lstStyle/>
          <a:p>
            <a:r>
              <a:rPr lang="en-US"/>
              <a:t>Scenario 2</a:t>
            </a:r>
          </a:p>
        </p:txBody>
      </p:sp>
      <p:sp>
        <p:nvSpPr>
          <p:cNvPr id="3" name="Content Placeholder 2">
            <a:extLst>
              <a:ext uri="{FF2B5EF4-FFF2-40B4-BE49-F238E27FC236}">
                <a16:creationId xmlns:a16="http://schemas.microsoft.com/office/drawing/2014/main" id="{F262C977-C7EB-E2B1-B043-B2FE45BDFD74}"/>
              </a:ext>
            </a:extLst>
          </p:cNvPr>
          <p:cNvSpPr>
            <a:spLocks noGrp="1"/>
          </p:cNvSpPr>
          <p:nvPr>
            <p:ph idx="1"/>
          </p:nvPr>
        </p:nvSpPr>
        <p:spPr>
          <a:xfrm>
            <a:off x="609600" y="1331283"/>
            <a:ext cx="10711543" cy="4518799"/>
          </a:xfrm>
        </p:spPr>
        <p:txBody>
          <a:bodyPr>
            <a:normAutofit/>
          </a:bodyPr>
          <a:lstStyle/>
          <a:p>
            <a:pPr marL="0" lvl="0" indent="0">
              <a:buNone/>
            </a:pPr>
            <a:r>
              <a:rPr lang="en-US" b="1" dirty="0"/>
              <a:t>What treatment will you recommend next?</a:t>
            </a:r>
            <a:br>
              <a:rPr lang="en-US" b="1" dirty="0"/>
            </a:br>
            <a:endParaRPr lang="en-US" b="1" dirty="0"/>
          </a:p>
          <a:p>
            <a:pPr marL="457200" indent="-457200">
              <a:buFont typeface="+mj-lt"/>
              <a:buAutoNum type="alphaLcParenR"/>
            </a:pPr>
            <a:r>
              <a:rPr lang="en-US" dirty="0" err="1"/>
              <a:t>Gedatolisib</a:t>
            </a:r>
            <a:r>
              <a:rPr lang="en-US" dirty="0"/>
              <a:t> + </a:t>
            </a:r>
            <a:r>
              <a:rPr lang="en-US" dirty="0" err="1"/>
              <a:t>fulvestrant</a:t>
            </a:r>
            <a:r>
              <a:rPr lang="en-US" dirty="0"/>
              <a:t> ± palbociclib</a:t>
            </a:r>
          </a:p>
          <a:p>
            <a:pPr marL="457200" indent="-457200">
              <a:buFont typeface="+mj-lt"/>
              <a:buAutoNum type="alphaLcParenR"/>
            </a:pPr>
            <a:r>
              <a:rPr lang="en-US" dirty="0" err="1"/>
              <a:t>Fulvestrant</a:t>
            </a:r>
            <a:r>
              <a:rPr lang="en-US" dirty="0"/>
              <a:t> + </a:t>
            </a:r>
            <a:r>
              <a:rPr lang="en-US" dirty="0" err="1"/>
              <a:t>everolimus</a:t>
            </a:r>
            <a:r>
              <a:rPr lang="en-US" dirty="0"/>
              <a:t> </a:t>
            </a:r>
          </a:p>
          <a:p>
            <a:pPr marL="457200" indent="-457200">
              <a:buFont typeface="+mj-lt"/>
              <a:buAutoNum type="alphaLcParenR"/>
            </a:pPr>
            <a:r>
              <a:rPr lang="en-US" dirty="0"/>
              <a:t>Capecitabine</a:t>
            </a:r>
          </a:p>
          <a:p>
            <a:pPr marL="457200" indent="-457200">
              <a:buFont typeface="+mj-lt"/>
              <a:buAutoNum type="alphaLcParenR"/>
            </a:pPr>
            <a:r>
              <a:rPr lang="en-US" dirty="0"/>
              <a:t>Paclitaxel</a:t>
            </a:r>
          </a:p>
          <a:p>
            <a:pPr marL="457200" indent="-457200">
              <a:buFont typeface="+mj-lt"/>
              <a:buAutoNum type="alphaLcParenR"/>
            </a:pPr>
            <a:r>
              <a:rPr lang="en-US" dirty="0"/>
              <a:t>Trastuzumab </a:t>
            </a:r>
            <a:r>
              <a:rPr lang="en-US" dirty="0" err="1"/>
              <a:t>deruxtecan</a:t>
            </a:r>
            <a:endParaRPr lang="en-US" dirty="0"/>
          </a:p>
          <a:p>
            <a:pPr marL="457200" indent="-457200">
              <a:buFont typeface="+mj-lt"/>
              <a:buAutoNum type="alphaLcParenR"/>
            </a:pPr>
            <a:r>
              <a:rPr lang="en-US" dirty="0"/>
              <a:t>Unsure</a:t>
            </a:r>
          </a:p>
        </p:txBody>
      </p:sp>
    </p:spTree>
    <p:extLst>
      <p:ext uri="{BB962C8B-B14F-4D97-AF65-F5344CB8AC3E}">
        <p14:creationId xmlns:p14="http://schemas.microsoft.com/office/powerpoint/2010/main" val="101085024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EE0FBE-3F71-7DDE-E10B-BC0FF7782CF6}"/>
              </a:ext>
            </a:extLst>
          </p:cNvPr>
          <p:cNvSpPr>
            <a:spLocks noGrp="1"/>
          </p:cNvSpPr>
          <p:nvPr>
            <p:ph type="title"/>
          </p:nvPr>
        </p:nvSpPr>
        <p:spPr/>
        <p:txBody>
          <a:bodyPr/>
          <a:lstStyle/>
          <a:p>
            <a:r>
              <a:rPr lang="en-US"/>
              <a:t>Case Discussion</a:t>
            </a:r>
          </a:p>
        </p:txBody>
      </p:sp>
      <p:sp>
        <p:nvSpPr>
          <p:cNvPr id="3" name="Footer Placeholder 2">
            <a:extLst>
              <a:ext uri="{FF2B5EF4-FFF2-40B4-BE49-F238E27FC236}">
                <a16:creationId xmlns:a16="http://schemas.microsoft.com/office/drawing/2014/main" id="{03888010-DEDE-B14C-2ABE-DE662A35A72F}"/>
              </a:ext>
            </a:extLst>
          </p:cNvPr>
          <p:cNvSpPr>
            <a:spLocks noGrp="1"/>
          </p:cNvSpPr>
          <p:nvPr>
            <p:ph type="ftr" sz="quarter" idx="3"/>
          </p:nvPr>
        </p:nvSpPr>
        <p:spPr/>
        <p:txBody>
          <a:bodyPr/>
          <a:lstStyle/>
          <a:p>
            <a:endParaRPr lang="en-US"/>
          </a:p>
        </p:txBody>
      </p:sp>
      <p:sp>
        <p:nvSpPr>
          <p:cNvPr id="4" name="Content Placeholder 3">
            <a:extLst>
              <a:ext uri="{FF2B5EF4-FFF2-40B4-BE49-F238E27FC236}">
                <a16:creationId xmlns:a16="http://schemas.microsoft.com/office/drawing/2014/main" id="{2531DFAB-E0D6-B85F-31FF-74488BBCAB62}"/>
              </a:ext>
            </a:extLst>
          </p:cNvPr>
          <p:cNvSpPr>
            <a:spLocks noGrp="1"/>
          </p:cNvSpPr>
          <p:nvPr>
            <p:ph idx="1"/>
          </p:nvPr>
        </p:nvSpPr>
        <p:spPr/>
        <p:txBody>
          <a:bodyPr>
            <a:normAutofit fontScale="92500" lnSpcReduction="10000"/>
          </a:bodyPr>
          <a:lstStyle/>
          <a:p>
            <a:r>
              <a:rPr lang="en-US" dirty="0"/>
              <a:t>Patient and disease </a:t>
            </a:r>
            <a:r>
              <a:rPr lang="en-US" b="1" dirty="0">
                <a:solidFill>
                  <a:schemeClr val="accent3"/>
                </a:solidFill>
              </a:rPr>
              <a:t>characteristics that impact treatment </a:t>
            </a:r>
            <a:r>
              <a:rPr lang="en-US" dirty="0"/>
              <a:t>decision/selection</a:t>
            </a:r>
          </a:p>
          <a:p>
            <a:endParaRPr lang="en-US" dirty="0"/>
          </a:p>
          <a:p>
            <a:r>
              <a:rPr lang="en-US" dirty="0"/>
              <a:t>Constructing an </a:t>
            </a:r>
            <a:r>
              <a:rPr lang="en-US" b="1" dirty="0">
                <a:solidFill>
                  <a:schemeClr val="accent3"/>
                </a:solidFill>
              </a:rPr>
              <a:t>adherence</a:t>
            </a:r>
            <a:r>
              <a:rPr lang="en-US" dirty="0"/>
              <a:t> and </a:t>
            </a:r>
            <a:r>
              <a:rPr lang="en-US" b="1" dirty="0">
                <a:solidFill>
                  <a:schemeClr val="accent3"/>
                </a:solidFill>
              </a:rPr>
              <a:t>adverse event </a:t>
            </a:r>
            <a:r>
              <a:rPr lang="en-US" dirty="0"/>
              <a:t>plan</a:t>
            </a:r>
          </a:p>
          <a:p>
            <a:endParaRPr lang="en-US" dirty="0"/>
          </a:p>
          <a:p>
            <a:r>
              <a:rPr lang="en-US" b="1" dirty="0">
                <a:solidFill>
                  <a:schemeClr val="accent3"/>
                </a:solidFill>
              </a:rPr>
              <a:t>“Who does what” </a:t>
            </a:r>
            <a:r>
              <a:rPr lang="en-US" dirty="0"/>
              <a:t>across the team</a:t>
            </a:r>
          </a:p>
          <a:p>
            <a:pPr lvl="1"/>
            <a:r>
              <a:rPr lang="en-US" dirty="0"/>
              <a:t>Ordering labs, symptom monitoring, patient education </a:t>
            </a:r>
          </a:p>
          <a:p>
            <a:endParaRPr lang="en-US" dirty="0"/>
          </a:p>
          <a:p>
            <a:r>
              <a:rPr lang="en-US" dirty="0"/>
              <a:t>How could </a:t>
            </a:r>
            <a:r>
              <a:rPr lang="en-US" b="1" dirty="0">
                <a:solidFill>
                  <a:schemeClr val="accent3"/>
                </a:solidFill>
              </a:rPr>
              <a:t>recent/emerging oral SERD/PROTAC data </a:t>
            </a:r>
            <a:r>
              <a:rPr lang="en-US" dirty="0"/>
              <a:t>alter the decision?</a:t>
            </a:r>
          </a:p>
          <a:p>
            <a:pPr lvl="1"/>
            <a:r>
              <a:rPr lang="en-US" dirty="0"/>
              <a:t>Combination strategies: </a:t>
            </a:r>
            <a:r>
              <a:rPr lang="en-US" dirty="0" err="1"/>
              <a:t>imlunestrant</a:t>
            </a:r>
            <a:r>
              <a:rPr lang="en-US" dirty="0"/>
              <a:t> + </a:t>
            </a:r>
            <a:r>
              <a:rPr lang="en-US" dirty="0" err="1"/>
              <a:t>abemaciclib</a:t>
            </a:r>
            <a:r>
              <a:rPr lang="en-US" dirty="0"/>
              <a:t> in EMBER-3</a:t>
            </a:r>
          </a:p>
          <a:p>
            <a:pPr lvl="1"/>
            <a:r>
              <a:rPr lang="en-US" dirty="0"/>
              <a:t>First-line treatment: </a:t>
            </a:r>
            <a:r>
              <a:rPr lang="en-US" dirty="0" err="1"/>
              <a:t>camizestrant</a:t>
            </a:r>
            <a:r>
              <a:rPr lang="en-US" dirty="0"/>
              <a:t> + CDK4/6 inhibitor in SERENA-6 </a:t>
            </a:r>
          </a:p>
          <a:p>
            <a:pPr marL="457200" lvl="1" indent="0">
              <a:buNone/>
            </a:pPr>
            <a:endParaRPr lang="en-US" dirty="0"/>
          </a:p>
          <a:p>
            <a:endParaRPr lang="en-US" dirty="0"/>
          </a:p>
          <a:p>
            <a:endParaRPr lang="en-US" dirty="0"/>
          </a:p>
          <a:p>
            <a:endParaRPr lang="en-US" dirty="0"/>
          </a:p>
        </p:txBody>
      </p:sp>
    </p:spTree>
    <p:extLst>
      <p:ext uri="{BB962C8B-B14F-4D97-AF65-F5344CB8AC3E}">
        <p14:creationId xmlns:p14="http://schemas.microsoft.com/office/powerpoint/2010/main" val="401038000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29E586-4AEA-87EB-BF31-9AB8A23A1646}"/>
              </a:ext>
            </a:extLst>
          </p:cNvPr>
          <p:cNvSpPr>
            <a:spLocks noGrp="1"/>
          </p:cNvSpPr>
          <p:nvPr>
            <p:ph type="title"/>
          </p:nvPr>
        </p:nvSpPr>
        <p:spPr/>
        <p:txBody>
          <a:bodyPr/>
          <a:lstStyle/>
          <a:p>
            <a:r>
              <a:rPr lang="en-US"/>
              <a:t>Key Takeaways</a:t>
            </a:r>
          </a:p>
        </p:txBody>
      </p:sp>
      <p:sp>
        <p:nvSpPr>
          <p:cNvPr id="4" name="Text Placeholder 3">
            <a:extLst>
              <a:ext uri="{FF2B5EF4-FFF2-40B4-BE49-F238E27FC236}">
                <a16:creationId xmlns:a16="http://schemas.microsoft.com/office/drawing/2014/main" id="{C15E9745-36F5-E0D5-651C-0A4EA91F8481}"/>
              </a:ext>
            </a:extLst>
          </p:cNvPr>
          <p:cNvSpPr>
            <a:spLocks noGrp="1"/>
          </p:cNvSpPr>
          <p:nvPr>
            <p:ph type="body" idx="1"/>
          </p:nvPr>
        </p:nvSpPr>
        <p:spPr/>
        <p:txBody>
          <a:bodyPr/>
          <a:lstStyle/>
          <a:p>
            <a:r>
              <a:rPr lang="en-US"/>
              <a:t>TODAY</a:t>
            </a:r>
          </a:p>
        </p:txBody>
      </p:sp>
      <p:sp>
        <p:nvSpPr>
          <p:cNvPr id="3" name="Content Placeholder 2">
            <a:extLst>
              <a:ext uri="{FF2B5EF4-FFF2-40B4-BE49-F238E27FC236}">
                <a16:creationId xmlns:a16="http://schemas.microsoft.com/office/drawing/2014/main" id="{27BF1245-FF73-3BCD-3FF6-184A392D1663}"/>
              </a:ext>
            </a:extLst>
          </p:cNvPr>
          <p:cNvSpPr>
            <a:spLocks noGrp="1"/>
          </p:cNvSpPr>
          <p:nvPr>
            <p:ph sz="half" idx="2"/>
          </p:nvPr>
        </p:nvSpPr>
        <p:spPr>
          <a:xfrm>
            <a:off x="621792" y="1917939"/>
            <a:ext cx="5369688" cy="4363180"/>
          </a:xfrm>
        </p:spPr>
        <p:txBody>
          <a:bodyPr>
            <a:normAutofit fontScale="62500" lnSpcReduction="20000"/>
          </a:bodyPr>
          <a:lstStyle/>
          <a:p>
            <a:pPr>
              <a:lnSpc>
                <a:spcPct val="120000"/>
              </a:lnSpc>
            </a:pPr>
            <a:r>
              <a:rPr lang="en-US" dirty="0"/>
              <a:t>Monotherapy SERD/PROTAC approved for </a:t>
            </a:r>
            <a:r>
              <a:rPr lang="en-US" i="1" dirty="0"/>
              <a:t>ESR1</a:t>
            </a:r>
            <a:r>
              <a:rPr lang="en-US" dirty="0"/>
              <a:t>m after progression on AI + CDK4/6i</a:t>
            </a:r>
          </a:p>
          <a:p>
            <a:pPr lvl="1">
              <a:lnSpc>
                <a:spcPct val="120000"/>
              </a:lnSpc>
            </a:pPr>
            <a:r>
              <a:rPr lang="en-US" dirty="0"/>
              <a:t>SERD: </a:t>
            </a:r>
            <a:r>
              <a:rPr lang="en-US" dirty="0" err="1"/>
              <a:t>elacestrant</a:t>
            </a:r>
            <a:r>
              <a:rPr lang="en-US" dirty="0"/>
              <a:t> (EMERALD trial)</a:t>
            </a:r>
          </a:p>
          <a:p>
            <a:pPr lvl="1">
              <a:lnSpc>
                <a:spcPct val="120000"/>
              </a:lnSpc>
            </a:pPr>
            <a:r>
              <a:rPr lang="en-US" dirty="0">
                <a:effectLst/>
                <a:latin typeface="Helvetica Neue" panose="02000503000000020004" pitchFamily="2" charset="0"/>
              </a:rPr>
              <a:t>SERD: </a:t>
            </a:r>
            <a:r>
              <a:rPr lang="en-US" dirty="0" err="1">
                <a:effectLst/>
                <a:latin typeface="Helvetica Neue" panose="02000503000000020004" pitchFamily="2" charset="0"/>
              </a:rPr>
              <a:t>imlunestrant</a:t>
            </a:r>
            <a:r>
              <a:rPr lang="en-US" dirty="0">
                <a:latin typeface="Helvetica Neue" panose="02000503000000020004" pitchFamily="2" charset="0"/>
              </a:rPr>
              <a:t> (</a:t>
            </a:r>
            <a:r>
              <a:rPr lang="en-US" dirty="0">
                <a:effectLst/>
                <a:latin typeface="Helvetica Neue" panose="02000503000000020004" pitchFamily="2" charset="0"/>
              </a:rPr>
              <a:t>EMBER-3 trial)</a:t>
            </a:r>
          </a:p>
          <a:p>
            <a:pPr lvl="1">
              <a:lnSpc>
                <a:spcPct val="120000"/>
              </a:lnSpc>
            </a:pPr>
            <a:r>
              <a:rPr lang="en-US" dirty="0">
                <a:effectLst/>
                <a:latin typeface="Helvetica Neue" panose="02000503000000020004" pitchFamily="2" charset="0"/>
              </a:rPr>
              <a:t>PROTAC: </a:t>
            </a:r>
            <a:r>
              <a:rPr lang="en-US" dirty="0" err="1">
                <a:effectLst/>
                <a:latin typeface="Helvetica Neue" panose="02000503000000020004" pitchFamily="2" charset="0"/>
              </a:rPr>
              <a:t>vepdegestrant</a:t>
            </a:r>
            <a:r>
              <a:rPr lang="en-US" dirty="0">
                <a:latin typeface="Helvetica Neue" panose="02000503000000020004" pitchFamily="2" charset="0"/>
              </a:rPr>
              <a:t> (</a:t>
            </a:r>
            <a:r>
              <a:rPr lang="en-US" dirty="0">
                <a:effectLst/>
                <a:latin typeface="Helvetica Neue" panose="02000503000000020004" pitchFamily="2" charset="0"/>
              </a:rPr>
              <a:t>VERITAC-2 trial)</a:t>
            </a:r>
            <a:endParaRPr lang="en-US" dirty="0"/>
          </a:p>
          <a:p>
            <a:pPr>
              <a:lnSpc>
                <a:spcPct val="120000"/>
              </a:lnSpc>
            </a:pPr>
            <a:r>
              <a:rPr lang="en-US" dirty="0" err="1"/>
              <a:t>Imlunestrant</a:t>
            </a:r>
            <a:r>
              <a:rPr lang="en-US" dirty="0"/>
              <a:t> + </a:t>
            </a:r>
            <a:r>
              <a:rPr lang="en-US" dirty="0" err="1"/>
              <a:t>abemaciclib</a:t>
            </a:r>
            <a:r>
              <a:rPr lang="en-US" dirty="0"/>
              <a:t>, </a:t>
            </a:r>
            <a:r>
              <a:rPr lang="en-US" b="1" dirty="0">
                <a:solidFill>
                  <a:schemeClr val="accent3"/>
                </a:solidFill>
              </a:rPr>
              <a:t>n</a:t>
            </a:r>
            <a:r>
              <a:rPr lang="en-US" sz="2000" b="1" dirty="0">
                <a:solidFill>
                  <a:schemeClr val="accent3"/>
                </a:solidFill>
              </a:rPr>
              <a:t>ow FDA-approved</a:t>
            </a:r>
            <a:r>
              <a:rPr lang="en-US" dirty="0"/>
              <a:t> (</a:t>
            </a:r>
            <a:r>
              <a:rPr lang="en-US" i="1" dirty="0"/>
              <a:t>ESR1</a:t>
            </a:r>
            <a:r>
              <a:rPr lang="en-US" dirty="0"/>
              <a:t>-mutated with disease progression following at least one line of endocrine therapy; EMBER-3 trial)</a:t>
            </a:r>
          </a:p>
          <a:p>
            <a:pPr>
              <a:lnSpc>
                <a:spcPct val="120000"/>
              </a:lnSpc>
            </a:pPr>
            <a:r>
              <a:rPr lang="en-US" dirty="0" err="1"/>
              <a:t>Camizestrant</a:t>
            </a:r>
            <a:r>
              <a:rPr lang="en-US" dirty="0"/>
              <a:t> + CDK4/6 inhibitor, </a:t>
            </a:r>
            <a:r>
              <a:rPr lang="en-US" b="1" dirty="0">
                <a:solidFill>
                  <a:schemeClr val="accent3"/>
                </a:solidFill>
              </a:rPr>
              <a:t>n</a:t>
            </a:r>
            <a:r>
              <a:rPr lang="en-US" sz="2000" b="1" dirty="0">
                <a:solidFill>
                  <a:schemeClr val="accent3"/>
                </a:solidFill>
              </a:rPr>
              <a:t>ow FDA-approved</a:t>
            </a:r>
            <a:r>
              <a:rPr lang="en-US" dirty="0"/>
              <a:t> (</a:t>
            </a:r>
            <a:r>
              <a:rPr lang="en-US" sz="2000" dirty="0"/>
              <a:t>emergent </a:t>
            </a:r>
            <a:r>
              <a:rPr lang="en-US" sz="2000" i="1" dirty="0"/>
              <a:t>ESR1</a:t>
            </a:r>
            <a:r>
              <a:rPr lang="en-US" sz="2000" dirty="0"/>
              <a:t> mutation during first-line therapy</a:t>
            </a:r>
            <a:r>
              <a:rPr lang="en-US" sz="2000"/>
              <a:t>; SERENA-6 trial)</a:t>
            </a:r>
            <a:endParaRPr lang="en-US" dirty="0"/>
          </a:p>
          <a:p>
            <a:pPr>
              <a:lnSpc>
                <a:spcPct val="120000"/>
              </a:lnSpc>
            </a:pPr>
            <a:r>
              <a:rPr lang="en-US" dirty="0"/>
              <a:t>Choice of </a:t>
            </a:r>
            <a:r>
              <a:rPr lang="en-US" b="1" dirty="0">
                <a:solidFill>
                  <a:schemeClr val="accent3"/>
                </a:solidFill>
              </a:rPr>
              <a:t>monotherapy</a:t>
            </a:r>
            <a:r>
              <a:rPr lang="en-US" dirty="0">
                <a:solidFill>
                  <a:schemeClr val="accent3"/>
                </a:solidFill>
              </a:rPr>
              <a:t> </a:t>
            </a:r>
            <a:r>
              <a:rPr lang="en-US" b="1" dirty="0">
                <a:solidFill>
                  <a:schemeClr val="accent3"/>
                </a:solidFill>
              </a:rPr>
              <a:t>versus combination</a:t>
            </a:r>
            <a:r>
              <a:rPr lang="en-US" dirty="0"/>
              <a:t>: Age, co-morbidities, sites and disease burden, prior therapy and duration of response, genomic profile, patient-physician shared decision making</a:t>
            </a:r>
          </a:p>
          <a:p>
            <a:pPr>
              <a:lnSpc>
                <a:spcPct val="120000"/>
              </a:lnSpc>
            </a:pPr>
            <a:r>
              <a:rPr lang="en-US" dirty="0" err="1"/>
              <a:t>Gedatolisib</a:t>
            </a:r>
            <a:r>
              <a:rPr lang="en-US" dirty="0"/>
              <a:t> + </a:t>
            </a:r>
            <a:r>
              <a:rPr lang="en-US" dirty="0" err="1"/>
              <a:t>fulvestrant</a:t>
            </a:r>
            <a:r>
              <a:rPr lang="en-US" dirty="0"/>
              <a:t> +/- palbociclib approved for </a:t>
            </a:r>
            <a:r>
              <a:rPr lang="en-US" i="1" dirty="0"/>
              <a:t>PI3K</a:t>
            </a:r>
            <a:r>
              <a:rPr lang="en-US" dirty="0"/>
              <a:t> wild type</a:t>
            </a:r>
          </a:p>
          <a:p>
            <a:pPr>
              <a:lnSpc>
                <a:spcPct val="120000"/>
              </a:lnSpc>
            </a:pPr>
            <a:endParaRPr lang="en-US" dirty="0"/>
          </a:p>
        </p:txBody>
      </p:sp>
      <p:sp>
        <p:nvSpPr>
          <p:cNvPr id="5" name="Text Placeholder 4">
            <a:extLst>
              <a:ext uri="{FF2B5EF4-FFF2-40B4-BE49-F238E27FC236}">
                <a16:creationId xmlns:a16="http://schemas.microsoft.com/office/drawing/2014/main" id="{B6ED388A-B9D7-D91E-144F-2FC3237EF703}"/>
              </a:ext>
            </a:extLst>
          </p:cNvPr>
          <p:cNvSpPr>
            <a:spLocks noGrp="1"/>
          </p:cNvSpPr>
          <p:nvPr>
            <p:ph type="body" sz="quarter" idx="3"/>
          </p:nvPr>
        </p:nvSpPr>
        <p:spPr/>
        <p:txBody>
          <a:bodyPr/>
          <a:lstStyle/>
          <a:p>
            <a:r>
              <a:rPr lang="en-US"/>
              <a:t>TOMORROW</a:t>
            </a:r>
          </a:p>
        </p:txBody>
      </p:sp>
      <p:sp>
        <p:nvSpPr>
          <p:cNvPr id="6" name="Content Placeholder 5">
            <a:extLst>
              <a:ext uri="{FF2B5EF4-FFF2-40B4-BE49-F238E27FC236}">
                <a16:creationId xmlns:a16="http://schemas.microsoft.com/office/drawing/2014/main" id="{F749C1C4-CE88-0979-9D85-01A28CA7176B}"/>
              </a:ext>
            </a:extLst>
          </p:cNvPr>
          <p:cNvSpPr>
            <a:spLocks noGrp="1"/>
          </p:cNvSpPr>
          <p:nvPr>
            <p:ph sz="quarter" idx="4"/>
          </p:nvPr>
        </p:nvSpPr>
        <p:spPr>
          <a:xfrm>
            <a:off x="6306820" y="1917939"/>
            <a:ext cx="5369688" cy="4363180"/>
          </a:xfrm>
        </p:spPr>
        <p:txBody>
          <a:bodyPr>
            <a:normAutofit/>
          </a:bodyPr>
          <a:lstStyle/>
          <a:p>
            <a:pPr>
              <a:lnSpc>
                <a:spcPct val="120000"/>
              </a:lnSpc>
            </a:pPr>
            <a:r>
              <a:rPr lang="en-US" dirty="0"/>
              <a:t>Combination therapy</a:t>
            </a:r>
          </a:p>
          <a:p>
            <a:pPr lvl="1">
              <a:lnSpc>
                <a:spcPct val="120000"/>
              </a:lnSpc>
            </a:pPr>
            <a:r>
              <a:rPr lang="en-US" dirty="0" err="1"/>
              <a:t>Giredestrant</a:t>
            </a:r>
            <a:r>
              <a:rPr lang="en-US" dirty="0"/>
              <a:t> + </a:t>
            </a:r>
            <a:r>
              <a:rPr lang="en-US" dirty="0" err="1"/>
              <a:t>everolumus</a:t>
            </a:r>
            <a:r>
              <a:rPr lang="en-US" dirty="0"/>
              <a:t> may soon be approved for </a:t>
            </a:r>
            <a:r>
              <a:rPr lang="en-US" i="1" dirty="0"/>
              <a:t>ESR1</a:t>
            </a:r>
            <a:r>
              <a:rPr lang="en-US" dirty="0"/>
              <a:t>m</a:t>
            </a:r>
          </a:p>
          <a:p>
            <a:pPr>
              <a:lnSpc>
                <a:spcPct val="120000"/>
              </a:lnSpc>
            </a:pPr>
            <a:r>
              <a:rPr lang="en-US" dirty="0"/>
              <a:t>First-Line therapy</a:t>
            </a:r>
          </a:p>
          <a:p>
            <a:pPr lvl="1">
              <a:lnSpc>
                <a:spcPct val="120000"/>
              </a:lnSpc>
            </a:pPr>
            <a:r>
              <a:rPr lang="en-US" dirty="0" err="1"/>
              <a:t>Giredestrant</a:t>
            </a:r>
            <a:r>
              <a:rPr lang="en-US" dirty="0"/>
              <a:t> + palbociclib</a:t>
            </a:r>
          </a:p>
          <a:p>
            <a:pPr lvl="1">
              <a:lnSpc>
                <a:spcPct val="120000"/>
              </a:lnSpc>
            </a:pPr>
            <a:r>
              <a:rPr lang="en-US" dirty="0" err="1"/>
              <a:t>Palazestrant</a:t>
            </a:r>
            <a:r>
              <a:rPr lang="en-US" dirty="0"/>
              <a:t> + </a:t>
            </a:r>
            <a:r>
              <a:rPr lang="en-US" dirty="0" err="1"/>
              <a:t>ribociclib</a:t>
            </a:r>
            <a:endParaRPr lang="en-US" dirty="0"/>
          </a:p>
          <a:p>
            <a:pPr lvl="1">
              <a:lnSpc>
                <a:spcPct val="120000"/>
              </a:lnSpc>
            </a:pPr>
            <a:r>
              <a:rPr lang="en-US" dirty="0" err="1"/>
              <a:t>Camizestrant</a:t>
            </a:r>
            <a:r>
              <a:rPr lang="en-US" dirty="0"/>
              <a:t> + palbociclib</a:t>
            </a:r>
          </a:p>
        </p:txBody>
      </p:sp>
    </p:spTree>
    <p:extLst>
      <p:ext uri="{BB962C8B-B14F-4D97-AF65-F5344CB8AC3E}">
        <p14:creationId xmlns:p14="http://schemas.microsoft.com/office/powerpoint/2010/main" val="125523745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6A3C264-1B44-C8BA-E377-B42C4CFF8B43}"/>
              </a:ext>
            </a:extLst>
          </p:cNvPr>
          <p:cNvSpPr>
            <a:spLocks noGrp="1"/>
          </p:cNvSpPr>
          <p:nvPr>
            <p:ph type="title"/>
          </p:nvPr>
        </p:nvSpPr>
        <p:spPr/>
        <p:txBody>
          <a:bodyPr/>
          <a:lstStyle/>
          <a:p>
            <a:r>
              <a:rPr lang="en-US"/>
              <a:t>Thank You!</a:t>
            </a:r>
          </a:p>
        </p:txBody>
      </p:sp>
      <p:sp>
        <p:nvSpPr>
          <p:cNvPr id="6" name="Subtitle 5">
            <a:extLst>
              <a:ext uri="{FF2B5EF4-FFF2-40B4-BE49-F238E27FC236}">
                <a16:creationId xmlns:a16="http://schemas.microsoft.com/office/drawing/2014/main" id="{4FA52CFB-BC46-14A7-C8CC-C8E60D0EC26C}"/>
              </a:ext>
            </a:extLst>
          </p:cNvPr>
          <p:cNvSpPr>
            <a:spLocks noGrp="1"/>
          </p:cNvSpPr>
          <p:nvPr>
            <p:ph type="body" idx="1"/>
          </p:nvPr>
        </p:nvSpPr>
        <p:spPr/>
        <p:txBody>
          <a:bodyPr/>
          <a:lstStyle/>
          <a:p>
            <a:r>
              <a:rPr lang="en-US"/>
              <a:t>Thank you for participating in this activity</a:t>
            </a:r>
          </a:p>
        </p:txBody>
      </p:sp>
    </p:spTree>
    <p:extLst>
      <p:ext uri="{BB962C8B-B14F-4D97-AF65-F5344CB8AC3E}">
        <p14:creationId xmlns:p14="http://schemas.microsoft.com/office/powerpoint/2010/main" val="3434723164"/>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8485EB-E4E4-DFD2-0433-BB74C6D0264A}"/>
            </a:ext>
          </a:extLst>
        </p:cNvPr>
        <p:cNvGrpSpPr/>
        <p:nvPr/>
      </p:nvGrpSpPr>
      <p:grpSpPr>
        <a:xfrm>
          <a:off x="0" y="0"/>
          <a:ext cx="0" cy="0"/>
          <a:chOff x="0" y="0"/>
          <a:chExt cx="0" cy="0"/>
        </a:xfrm>
      </p:grpSpPr>
      <p:sp>
        <p:nvSpPr>
          <p:cNvPr id="9" name="Title 8">
            <a:extLst>
              <a:ext uri="{FF2B5EF4-FFF2-40B4-BE49-F238E27FC236}">
                <a16:creationId xmlns:a16="http://schemas.microsoft.com/office/drawing/2014/main" id="{FDBADC86-1349-952C-8A64-45E44E9B7993}"/>
              </a:ext>
            </a:extLst>
          </p:cNvPr>
          <p:cNvSpPr>
            <a:spLocks noGrp="1"/>
          </p:cNvSpPr>
          <p:nvPr>
            <p:ph type="title"/>
          </p:nvPr>
        </p:nvSpPr>
        <p:spPr/>
        <p:txBody>
          <a:bodyPr/>
          <a:lstStyle/>
          <a:p>
            <a:r>
              <a:rPr lang="en-US"/>
              <a:t>Glossary</a:t>
            </a:r>
          </a:p>
        </p:txBody>
      </p:sp>
      <p:sp>
        <p:nvSpPr>
          <p:cNvPr id="10" name="Content Placeholder 9">
            <a:extLst>
              <a:ext uri="{FF2B5EF4-FFF2-40B4-BE49-F238E27FC236}">
                <a16:creationId xmlns:a16="http://schemas.microsoft.com/office/drawing/2014/main" id="{6108722C-6530-D27F-530C-180D11422EF1}"/>
              </a:ext>
            </a:extLst>
          </p:cNvPr>
          <p:cNvSpPr>
            <a:spLocks noGrp="1"/>
          </p:cNvSpPr>
          <p:nvPr>
            <p:ph idx="4294967295"/>
          </p:nvPr>
        </p:nvSpPr>
        <p:spPr>
          <a:xfrm>
            <a:off x="651110" y="1160414"/>
            <a:ext cx="10934700" cy="4878535"/>
          </a:xfrm>
        </p:spPr>
        <p:txBody>
          <a:bodyPr numCol="2">
            <a:noAutofit/>
          </a:bodyPr>
          <a:lstStyle/>
          <a:p>
            <a:pPr marL="0" indent="0">
              <a:buNone/>
            </a:pPr>
            <a:r>
              <a:rPr lang="en-US" sz="1600" b="1" dirty="0"/>
              <a:t>ABC –</a:t>
            </a:r>
            <a:r>
              <a:rPr lang="en-US" sz="1600" dirty="0"/>
              <a:t> advanced breast cancer</a:t>
            </a:r>
          </a:p>
          <a:p>
            <a:pPr marL="0" indent="0">
              <a:buNone/>
            </a:pPr>
            <a:r>
              <a:rPr lang="en-US" sz="1600" b="1" dirty="0"/>
              <a:t>ABE –</a:t>
            </a:r>
            <a:r>
              <a:rPr lang="en-US" sz="1600" dirty="0"/>
              <a:t> </a:t>
            </a:r>
            <a:r>
              <a:rPr lang="en-US" sz="1600" dirty="0" err="1"/>
              <a:t>abemaciclib</a:t>
            </a:r>
            <a:endParaRPr lang="en-US" sz="1600" dirty="0"/>
          </a:p>
          <a:p>
            <a:pPr marL="0" indent="0">
              <a:buNone/>
            </a:pPr>
            <a:r>
              <a:rPr lang="en-US" sz="1600" b="1" dirty="0">
                <a:solidFill>
                  <a:prstClr val="black"/>
                </a:solidFill>
                <a:ea typeface="Calibri" panose="020F0502020204030204" pitchFamily="34" charset="0"/>
                <a:sym typeface="Arial"/>
              </a:rPr>
              <a:t>AI </a:t>
            </a:r>
            <a:r>
              <a:rPr lang="en-US" sz="1600" b="1" dirty="0"/>
              <a:t>–</a:t>
            </a:r>
            <a:r>
              <a:rPr lang="en-US" sz="1600" dirty="0"/>
              <a:t> </a:t>
            </a:r>
            <a:r>
              <a:rPr lang="en-US" sz="1600" dirty="0">
                <a:solidFill>
                  <a:prstClr val="black"/>
                </a:solidFill>
                <a:ea typeface="Calibri" panose="020F0502020204030204" pitchFamily="34" charset="0"/>
                <a:sym typeface="Arial"/>
              </a:rPr>
              <a:t>aromatase inhibitor</a:t>
            </a:r>
          </a:p>
          <a:p>
            <a:pPr marL="0" indent="0">
              <a:buNone/>
            </a:pPr>
            <a:r>
              <a:rPr lang="en-US" sz="1600" b="1" dirty="0">
                <a:solidFill>
                  <a:prstClr val="black"/>
                </a:solidFill>
                <a:ea typeface="Calibri" panose="020F0502020204030204" pitchFamily="34" charset="0"/>
                <a:sym typeface="Arial"/>
              </a:rPr>
              <a:t>BICR </a:t>
            </a:r>
            <a:r>
              <a:rPr lang="en-US" sz="1600" b="1" dirty="0"/>
              <a:t>–</a:t>
            </a:r>
            <a:r>
              <a:rPr lang="en-US" sz="1600" dirty="0"/>
              <a:t> </a:t>
            </a:r>
            <a:r>
              <a:rPr lang="en-US" sz="1600" dirty="0">
                <a:solidFill>
                  <a:prstClr val="black"/>
                </a:solidFill>
                <a:ea typeface="Calibri" panose="020F0502020204030204" pitchFamily="34" charset="0"/>
                <a:sym typeface="Arial"/>
              </a:rPr>
              <a:t>blinded independent central review</a:t>
            </a:r>
            <a:endParaRPr lang="en-US" sz="1600" b="1" dirty="0">
              <a:solidFill>
                <a:prstClr val="black"/>
              </a:solidFill>
              <a:ea typeface="Calibri" panose="020F0502020204030204" pitchFamily="34" charset="0"/>
              <a:sym typeface="Arial"/>
            </a:endParaRPr>
          </a:p>
          <a:p>
            <a:pPr marL="0" indent="0">
              <a:buNone/>
            </a:pPr>
            <a:r>
              <a:rPr lang="en-US" sz="1600" b="1" dirty="0">
                <a:solidFill>
                  <a:prstClr val="black"/>
                </a:solidFill>
                <a:ea typeface="Calibri" panose="020F0502020204030204" pitchFamily="34" charset="0"/>
                <a:sym typeface="Arial"/>
              </a:rPr>
              <a:t>CDK4/6 </a:t>
            </a:r>
            <a:r>
              <a:rPr lang="en-US" sz="1600" b="1" dirty="0"/>
              <a:t>– </a:t>
            </a:r>
            <a:r>
              <a:rPr lang="en-US" sz="1600" dirty="0"/>
              <a:t>cyclin-dependent kinases 4/6</a:t>
            </a:r>
            <a:endParaRPr lang="en-US" sz="1600" b="1" dirty="0">
              <a:solidFill>
                <a:prstClr val="black"/>
              </a:solidFill>
              <a:ea typeface="Calibri" panose="020F0502020204030204" pitchFamily="34" charset="0"/>
              <a:sym typeface="Arial"/>
            </a:endParaRPr>
          </a:p>
          <a:p>
            <a:pPr marL="0" indent="0">
              <a:buNone/>
            </a:pPr>
            <a:r>
              <a:rPr lang="en-US" sz="1600" b="1" dirty="0">
                <a:solidFill>
                  <a:prstClr val="black"/>
                </a:solidFill>
                <a:ea typeface="Calibri" panose="020F0502020204030204" pitchFamily="34" charset="0"/>
                <a:sym typeface="Arial"/>
              </a:rPr>
              <a:t>ctDNA </a:t>
            </a:r>
            <a:r>
              <a:rPr lang="en-US" sz="1600" b="1" dirty="0"/>
              <a:t>– </a:t>
            </a:r>
            <a:r>
              <a:rPr lang="en-US" sz="1600" dirty="0">
                <a:solidFill>
                  <a:prstClr val="black"/>
                </a:solidFill>
                <a:ea typeface="Calibri" panose="020F0502020204030204" pitchFamily="34" charset="0"/>
                <a:sym typeface="Arial"/>
              </a:rPr>
              <a:t>circulating tumor DNA</a:t>
            </a:r>
            <a:endParaRPr lang="en-US" sz="1600" b="1" dirty="0">
              <a:solidFill>
                <a:prstClr val="black"/>
              </a:solidFill>
              <a:ea typeface="Calibri" panose="020F0502020204030204" pitchFamily="34" charset="0"/>
              <a:sym typeface="Arial"/>
            </a:endParaRPr>
          </a:p>
          <a:p>
            <a:pPr marL="0" indent="0">
              <a:buNone/>
            </a:pPr>
            <a:r>
              <a:rPr lang="en-US" sz="1600" b="1" dirty="0">
                <a:solidFill>
                  <a:prstClr val="black"/>
                </a:solidFill>
                <a:ea typeface="Calibri" panose="020F0502020204030204" pitchFamily="34" charset="0"/>
                <a:sym typeface="Arial"/>
              </a:rPr>
              <a:t>ELA</a:t>
            </a:r>
            <a:r>
              <a:rPr lang="en-US" sz="1600" b="1" dirty="0"/>
              <a:t> – </a:t>
            </a:r>
            <a:r>
              <a:rPr lang="en-US" sz="1600" dirty="0" err="1"/>
              <a:t>elacestrant</a:t>
            </a:r>
            <a:endParaRPr lang="en-US" sz="1600" b="1" dirty="0">
              <a:solidFill>
                <a:prstClr val="black"/>
              </a:solidFill>
              <a:ea typeface="Calibri" panose="020F0502020204030204" pitchFamily="34" charset="0"/>
              <a:sym typeface="Arial"/>
            </a:endParaRPr>
          </a:p>
          <a:p>
            <a:pPr marL="0" indent="0">
              <a:buNone/>
            </a:pPr>
            <a:r>
              <a:rPr lang="en-US" sz="1600" b="1" dirty="0">
                <a:solidFill>
                  <a:prstClr val="black"/>
                </a:solidFill>
                <a:ea typeface="Calibri" panose="020F0502020204030204" pitchFamily="34" charset="0"/>
                <a:sym typeface="Arial"/>
              </a:rPr>
              <a:t>ESR1</a:t>
            </a:r>
            <a:r>
              <a:rPr lang="en-US" sz="1600" b="1" i="1" dirty="0">
                <a:solidFill>
                  <a:prstClr val="black"/>
                </a:solidFill>
                <a:ea typeface="Calibri" panose="020F0502020204030204" pitchFamily="34" charset="0"/>
                <a:sym typeface="Arial"/>
              </a:rPr>
              <a:t> </a:t>
            </a:r>
            <a:r>
              <a:rPr lang="en-US" sz="1600" b="1" dirty="0"/>
              <a:t>–</a:t>
            </a:r>
            <a:r>
              <a:rPr lang="en-US" sz="1600" dirty="0">
                <a:solidFill>
                  <a:prstClr val="black"/>
                </a:solidFill>
                <a:ea typeface="Calibri" panose="020F0502020204030204" pitchFamily="34" charset="0"/>
                <a:sym typeface="Arial"/>
              </a:rPr>
              <a:t> estrogen receptor 1</a:t>
            </a:r>
            <a:endParaRPr lang="en-US" sz="1600" i="1" dirty="0">
              <a:solidFill>
                <a:prstClr val="black"/>
              </a:solidFill>
              <a:ea typeface="Calibri" panose="020F0502020204030204" pitchFamily="34" charset="0"/>
              <a:sym typeface="Arial"/>
            </a:endParaRPr>
          </a:p>
          <a:p>
            <a:pPr marL="0" indent="0">
              <a:buNone/>
            </a:pPr>
            <a:r>
              <a:rPr lang="en-US" sz="1600" b="1" i="1" dirty="0">
                <a:solidFill>
                  <a:prstClr val="black"/>
                </a:solidFill>
                <a:ea typeface="Calibri" panose="020F0502020204030204" pitchFamily="34" charset="0"/>
                <a:sym typeface="Arial"/>
              </a:rPr>
              <a:t>ESR1</a:t>
            </a:r>
            <a:r>
              <a:rPr lang="en-US" sz="1600" b="1" dirty="0">
                <a:solidFill>
                  <a:prstClr val="black"/>
                </a:solidFill>
                <a:ea typeface="Calibri" panose="020F0502020204030204" pitchFamily="34" charset="0"/>
                <a:sym typeface="Arial"/>
              </a:rPr>
              <a:t>m </a:t>
            </a:r>
            <a:r>
              <a:rPr lang="en-US" sz="1600" b="1" dirty="0"/>
              <a:t>–</a:t>
            </a:r>
            <a:r>
              <a:rPr lang="en-US" sz="1600" dirty="0">
                <a:solidFill>
                  <a:prstClr val="black"/>
                </a:solidFill>
                <a:ea typeface="Calibri" panose="020F0502020204030204" pitchFamily="34" charset="0"/>
                <a:sym typeface="Arial"/>
              </a:rPr>
              <a:t> </a:t>
            </a:r>
            <a:r>
              <a:rPr lang="en-US" sz="1600" i="1" dirty="0">
                <a:solidFill>
                  <a:prstClr val="black"/>
                </a:solidFill>
                <a:ea typeface="Calibri" panose="020F0502020204030204" pitchFamily="34" charset="0"/>
                <a:sym typeface="Arial"/>
              </a:rPr>
              <a:t>ESR1</a:t>
            </a:r>
            <a:r>
              <a:rPr lang="en-US" sz="1600" dirty="0">
                <a:solidFill>
                  <a:prstClr val="black"/>
                </a:solidFill>
                <a:ea typeface="Calibri" panose="020F0502020204030204" pitchFamily="34" charset="0"/>
                <a:sym typeface="Arial"/>
              </a:rPr>
              <a:t> mutated</a:t>
            </a:r>
          </a:p>
          <a:p>
            <a:pPr marL="0" indent="0">
              <a:buNone/>
            </a:pPr>
            <a:r>
              <a:rPr lang="en-US" sz="1600" b="1" dirty="0"/>
              <a:t>ET –</a:t>
            </a:r>
            <a:r>
              <a:rPr lang="en-US" sz="1600" dirty="0">
                <a:solidFill>
                  <a:prstClr val="black"/>
                </a:solidFill>
                <a:ea typeface="Calibri" panose="020F0502020204030204" pitchFamily="34" charset="0"/>
                <a:sym typeface="Arial"/>
              </a:rPr>
              <a:t> </a:t>
            </a:r>
            <a:r>
              <a:rPr lang="en-US" sz="1600" dirty="0"/>
              <a:t>endocrine therapy</a:t>
            </a:r>
            <a:endParaRPr lang="en-US" sz="1600" b="1" dirty="0"/>
          </a:p>
          <a:p>
            <a:pPr marL="0" indent="0">
              <a:buNone/>
            </a:pPr>
            <a:r>
              <a:rPr lang="en-US" sz="1600" b="1" dirty="0"/>
              <a:t>NSAI –</a:t>
            </a:r>
            <a:r>
              <a:rPr lang="en-US" sz="1600" dirty="0"/>
              <a:t> non-steroidal aromatase inhibitor</a:t>
            </a:r>
          </a:p>
          <a:p>
            <a:pPr marL="0" indent="0">
              <a:buNone/>
            </a:pPr>
            <a:r>
              <a:rPr lang="en-US" sz="1600" b="1" dirty="0"/>
              <a:t>PAL –</a:t>
            </a:r>
            <a:r>
              <a:rPr lang="en-US" sz="1600" dirty="0"/>
              <a:t> palbociclib</a:t>
            </a:r>
          </a:p>
          <a:p>
            <a:pPr marL="0" indent="0">
              <a:buNone/>
            </a:pPr>
            <a:r>
              <a:rPr lang="en-US" sz="1600" b="1" dirty="0"/>
              <a:t>PI3K –</a:t>
            </a:r>
            <a:r>
              <a:rPr lang="en-US" sz="1600" dirty="0"/>
              <a:t> phosphoinositide 3-kinase</a:t>
            </a:r>
          </a:p>
          <a:p>
            <a:pPr marL="0" indent="0">
              <a:buNone/>
            </a:pPr>
            <a:r>
              <a:rPr lang="en-US" sz="1600" b="1" dirty="0"/>
              <a:t>PROTAC –</a:t>
            </a:r>
            <a:r>
              <a:rPr lang="en-US" sz="1600" dirty="0"/>
              <a:t> </a:t>
            </a:r>
            <a:r>
              <a:rPr lang="en-US" sz="1600" dirty="0" err="1"/>
              <a:t>PROteolysis</a:t>
            </a:r>
            <a:r>
              <a:rPr lang="en-US" sz="1600" dirty="0"/>
              <a:t> </a:t>
            </a:r>
            <a:r>
              <a:rPr lang="en-US" sz="1600" dirty="0" err="1"/>
              <a:t>TArgeting</a:t>
            </a:r>
            <a:r>
              <a:rPr lang="en-US" sz="1600" dirty="0"/>
              <a:t> Chimera</a:t>
            </a:r>
          </a:p>
          <a:p>
            <a:pPr marL="0" indent="0">
              <a:buNone/>
            </a:pPr>
            <a:r>
              <a:rPr lang="en-GB" sz="1600" b="1" dirty="0"/>
              <a:t>RECIST </a:t>
            </a:r>
            <a:r>
              <a:rPr lang="en-US" sz="1600" b="1" dirty="0"/>
              <a:t>–</a:t>
            </a:r>
            <a:r>
              <a:rPr lang="en-GB" sz="1600" dirty="0"/>
              <a:t> Response Evaluation Criteria in Solid Tumours</a:t>
            </a:r>
            <a:endParaRPr lang="en-US" sz="1600" dirty="0"/>
          </a:p>
          <a:p>
            <a:pPr marL="0" indent="0">
              <a:buNone/>
            </a:pPr>
            <a:r>
              <a:rPr lang="en-US" sz="1600" b="1" dirty="0"/>
              <a:t>RIBO –</a:t>
            </a:r>
            <a:r>
              <a:rPr lang="en-US" sz="1600" dirty="0"/>
              <a:t> </a:t>
            </a:r>
            <a:r>
              <a:rPr lang="en-US" sz="1600" dirty="0" err="1"/>
              <a:t>ribociclib</a:t>
            </a:r>
            <a:endParaRPr lang="en-US" sz="1600" dirty="0"/>
          </a:p>
          <a:p>
            <a:pPr marL="0" indent="0">
              <a:buNone/>
            </a:pPr>
            <a:r>
              <a:rPr lang="en-US" sz="1600" b="1" kern="100" dirty="0">
                <a:solidFill>
                  <a:prstClr val="black"/>
                </a:solidFill>
                <a:ea typeface="Calibri" panose="020F0502020204030204" pitchFamily="34" charset="0"/>
              </a:rPr>
              <a:t>RMST </a:t>
            </a:r>
            <a:r>
              <a:rPr lang="en-US" sz="1600" b="1" dirty="0"/>
              <a:t>–</a:t>
            </a:r>
            <a:r>
              <a:rPr lang="en-US" sz="1600" kern="100" dirty="0">
                <a:solidFill>
                  <a:prstClr val="black"/>
                </a:solidFill>
                <a:ea typeface="Calibri" panose="020F0502020204030204" pitchFamily="34" charset="0"/>
              </a:rPr>
              <a:t> restricted mean survival time</a:t>
            </a:r>
          </a:p>
          <a:p>
            <a:pPr marL="0" indent="0">
              <a:buNone/>
            </a:pPr>
            <a:r>
              <a:rPr lang="en-US" sz="1600" b="1" dirty="0"/>
              <a:t>RP2D – </a:t>
            </a:r>
            <a:r>
              <a:rPr lang="en-US" sz="1600" dirty="0"/>
              <a:t>recommended phase 2 dose</a:t>
            </a:r>
          </a:p>
          <a:p>
            <a:pPr marL="0" indent="0">
              <a:buNone/>
            </a:pPr>
            <a:r>
              <a:rPr lang="en-US" sz="1600" b="1" dirty="0"/>
              <a:t>SERD – </a:t>
            </a:r>
            <a:r>
              <a:rPr lang="en-US" sz="1600" dirty="0"/>
              <a:t>selective estrogen receptor degrader</a:t>
            </a:r>
            <a:endParaRPr lang="en-US" sz="1600" b="1" dirty="0"/>
          </a:p>
          <a:p>
            <a:pPr marL="0" indent="0">
              <a:buNone/>
            </a:pPr>
            <a:r>
              <a:rPr lang="en-US" sz="1600" b="1" dirty="0"/>
              <a:t>TEAE – </a:t>
            </a:r>
            <a:r>
              <a:rPr lang="en-US" sz="1600" dirty="0"/>
              <a:t>treatment-emergent adverse event</a:t>
            </a:r>
            <a:endParaRPr lang="en-US" sz="1600" b="1" dirty="0"/>
          </a:p>
          <a:p>
            <a:pPr marL="0" indent="0">
              <a:buNone/>
            </a:pPr>
            <a:r>
              <a:rPr lang="en-US" sz="1600" b="1" dirty="0"/>
              <a:t>VAF –</a:t>
            </a:r>
            <a:r>
              <a:rPr lang="en-US" sz="1600" dirty="0"/>
              <a:t> variant allele frequency</a:t>
            </a:r>
          </a:p>
          <a:p>
            <a:pPr marL="0" indent="0">
              <a:buNone/>
            </a:pPr>
            <a:r>
              <a:rPr lang="en-US" sz="1600" b="1" dirty="0"/>
              <a:t>WT –</a:t>
            </a:r>
            <a:r>
              <a:rPr lang="en-US" sz="1600" dirty="0"/>
              <a:t> wild type</a:t>
            </a:r>
            <a:endParaRPr lang="en-US" sz="1600" b="1" dirty="0"/>
          </a:p>
          <a:p>
            <a:pPr marL="0" indent="0">
              <a:buNone/>
            </a:pPr>
            <a:endParaRPr lang="en-US" sz="1600" dirty="0"/>
          </a:p>
          <a:p>
            <a:pPr marL="0" indent="0">
              <a:buNone/>
            </a:pPr>
            <a:endParaRPr lang="en-US" sz="1600" dirty="0"/>
          </a:p>
        </p:txBody>
      </p:sp>
    </p:spTree>
    <p:extLst>
      <p:ext uri="{BB962C8B-B14F-4D97-AF65-F5344CB8AC3E}">
        <p14:creationId xmlns:p14="http://schemas.microsoft.com/office/powerpoint/2010/main" val="272306473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20876544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GLC 2026">
  <a:themeElements>
    <a:clrScheme name="GLC">
      <a:dk1>
        <a:srgbClr val="000000"/>
      </a:dk1>
      <a:lt1>
        <a:srgbClr val="FFFFFF"/>
      </a:lt1>
      <a:dk2>
        <a:srgbClr val="131E3C"/>
      </a:dk2>
      <a:lt2>
        <a:srgbClr val="679BB5"/>
      </a:lt2>
      <a:accent1>
        <a:srgbClr val="003861"/>
      </a:accent1>
      <a:accent2>
        <a:srgbClr val="EB93A2"/>
      </a:accent2>
      <a:accent3>
        <a:srgbClr val="8D145C"/>
      </a:accent3>
      <a:accent4>
        <a:srgbClr val="AA4B98"/>
      </a:accent4>
      <a:accent5>
        <a:srgbClr val="A9A1E5"/>
      </a:accent5>
      <a:accent6>
        <a:srgbClr val="A7CE5D"/>
      </a:accent6>
      <a:hlink>
        <a:srgbClr val="C945A9"/>
      </a:hlink>
      <a:folHlink>
        <a:srgbClr val="9A348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GLC International">
  <a:themeElements>
    <a:clrScheme name="GLC">
      <a:dk1>
        <a:srgbClr val="000000"/>
      </a:dk1>
      <a:lt1>
        <a:srgbClr val="FFFFFF"/>
      </a:lt1>
      <a:dk2>
        <a:srgbClr val="131E3C"/>
      </a:dk2>
      <a:lt2>
        <a:srgbClr val="679BB5"/>
      </a:lt2>
      <a:accent1>
        <a:srgbClr val="003861"/>
      </a:accent1>
      <a:accent2>
        <a:srgbClr val="EB93A2"/>
      </a:accent2>
      <a:accent3>
        <a:srgbClr val="8D145C"/>
      </a:accent3>
      <a:accent4>
        <a:srgbClr val="AA4B98"/>
      </a:accent4>
      <a:accent5>
        <a:srgbClr val="A9A1E5"/>
      </a:accent5>
      <a:accent6>
        <a:srgbClr val="A7CE5D"/>
      </a:accent6>
      <a:hlink>
        <a:srgbClr val="C945A9"/>
      </a:hlink>
      <a:folHlink>
        <a:srgbClr val="9A348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GLC LIVE">
  <a:themeElements>
    <a:clrScheme name="GLC">
      <a:dk1>
        <a:srgbClr val="000000"/>
      </a:dk1>
      <a:lt1>
        <a:srgbClr val="FFFFFF"/>
      </a:lt1>
      <a:dk2>
        <a:srgbClr val="131E3C"/>
      </a:dk2>
      <a:lt2>
        <a:srgbClr val="679BB5"/>
      </a:lt2>
      <a:accent1>
        <a:srgbClr val="003861"/>
      </a:accent1>
      <a:accent2>
        <a:srgbClr val="EB93A2"/>
      </a:accent2>
      <a:accent3>
        <a:srgbClr val="8D145C"/>
      </a:accent3>
      <a:accent4>
        <a:srgbClr val="AA4B98"/>
      </a:accent4>
      <a:accent5>
        <a:srgbClr val="A9A1E5"/>
      </a:accent5>
      <a:accent6>
        <a:srgbClr val="A7CE5D"/>
      </a:accent6>
      <a:hlink>
        <a:srgbClr val="C945A9"/>
      </a:hlink>
      <a:folHlink>
        <a:srgbClr val="9A348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AXIS_25">
  <a:themeElements>
    <a:clrScheme name="AXIS Color Palette 1">
      <a:dk1>
        <a:srgbClr val="3A3A3A"/>
      </a:dk1>
      <a:lt1>
        <a:srgbClr val="FFFFFF"/>
      </a:lt1>
      <a:dk2>
        <a:srgbClr val="15345A"/>
      </a:dk2>
      <a:lt2>
        <a:srgbClr val="EAEAEA"/>
      </a:lt2>
      <a:accent1>
        <a:srgbClr val="007DC3"/>
      </a:accent1>
      <a:accent2>
        <a:srgbClr val="1C3F93"/>
      </a:accent2>
      <a:accent3>
        <a:srgbClr val="E8931A"/>
      </a:accent3>
      <a:accent4>
        <a:srgbClr val="BF3A61"/>
      </a:accent4>
      <a:accent5>
        <a:srgbClr val="3A869B"/>
      </a:accent5>
      <a:accent6>
        <a:srgbClr val="64AB6C"/>
      </a:accent6>
      <a:hlink>
        <a:srgbClr val="8EDFDC"/>
      </a:hlink>
      <a:folHlink>
        <a:srgbClr val="007DC3"/>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XIS_25" id="{79D4BCC7-014D-694E-BA59-5431CA1A351D}" vid="{C75AF21D-49FE-E745-B67A-FFA71F6824F2}"/>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Office">
    <a:dk1>
      <a:srgbClr val="000000"/>
    </a:dk1>
    <a:lt1>
      <a:srgbClr val="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Office">
    <a:dk1>
      <a:srgbClr val="000000"/>
    </a:dk1>
    <a:lt1>
      <a:srgbClr val="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6d36001d-906c-42d8-9280-446ac03b1c48">
      <Value>12</Value>
      <Value>130</Value>
      <Value>419</Value>
      <Value>9</Value>
      <Value>144</Value>
      <Value>143</Value>
      <Value>141</Value>
      <Value>869</Value>
    </TaxCatchAll>
    <lcf76f155ced4ddcb4097134ff3c332f xmlns="7fe5661d-035d-439d-a6ba-f97d4b402455">
      <Terms xmlns="http://schemas.microsoft.com/office/infopath/2007/PartnerControls"/>
    </lcf76f155ced4ddcb4097134ff3c332f>
    <m14df94e8e7c4cce830e51c272cc2d9c xmlns="6d36001d-906c-42d8-9280-446ac03b1c48">
      <Terms xmlns="http://schemas.microsoft.com/office/infopath/2007/PartnerControls">
        <TermInfo xmlns="http://schemas.microsoft.com/office/infopath/2007/PartnerControls">
          <TermName xmlns="http://schemas.microsoft.com/office/infopath/2007/PartnerControls">AXIS Medical Education</TermName>
          <TermId xmlns="http://schemas.microsoft.com/office/infopath/2007/PartnerControls">2f865bcf-9aa9-415f-a521-6d8293deb271</TermId>
        </TermInfo>
      </Terms>
    </m14df94e8e7c4cce830e51c272cc2d9c>
    <o4e0cc1c61e94069b6a8551b22c742a1 xmlns="6d36001d-906c-42d8-9280-446ac03b1c48">
      <Terms xmlns="http://schemas.microsoft.com/office/infopath/2007/PartnerControls"/>
    </o4e0cc1c61e94069b6a8551b22c742a1>
    <fd29a5ad75ea4010bd5087d53840a2e5 xmlns="6d36001d-906c-42d8-9280-446ac03b1c48">
      <Terms xmlns="http://schemas.microsoft.com/office/infopath/2007/PartnerControls">
        <TermInfo xmlns="http://schemas.microsoft.com/office/infopath/2007/PartnerControls">
          <TermName xmlns="http://schemas.microsoft.com/office/infopath/2007/PartnerControls">Megan Reimann</TermName>
          <TermId xmlns="http://schemas.microsoft.com/office/infopath/2007/PartnerControls">83a27645-dc9e-482e-a973-3f1370604176</TermId>
        </TermInfo>
      </Terms>
    </fd29a5ad75ea4010bd5087d53840a2e5>
    <jb4291d51d504da0b34e0839496c2755 xmlns="6d36001d-906c-42d8-9280-446ac03b1c48">
      <Terms xmlns="http://schemas.microsoft.com/office/infopath/2007/PartnerControls"/>
    </jb4291d51d504da0b34e0839496c2755>
    <Opportunity_x0020_Number xmlns="6d36001d-906c-42d8-9280-446ac03b1c48">21547</Opportunity_x0020_Number>
    <o61eb13c65c94533811de2ca5672ae2d xmlns="6d36001d-906c-42d8-9280-446ac03b1c48">
      <Terms xmlns="http://schemas.microsoft.com/office/infopath/2007/PartnerControls"/>
    </o61eb13c65c94533811de2ca5672ae2d>
    <Opportunity_x0020_Number_x0020_ xmlns="6d36001d-906c-42d8-9280-446ac03b1c48">021547</Opportunity_x0020_Number_x0020_>
    <k7f9d3a4703b40dd85626795c271c875 xmlns="6d36001d-906c-42d8-9280-446ac03b1c48">
      <Terms xmlns="http://schemas.microsoft.com/office/infopath/2007/PartnerControls">
        <TermInfo xmlns="http://schemas.microsoft.com/office/infopath/2007/PartnerControls">
          <TermName xmlns="http://schemas.microsoft.com/office/infopath/2007/PartnerControls">Dawn Amos</TermName>
          <TermId xmlns="http://schemas.microsoft.com/office/infopath/2007/PartnerControls">452fc166-f322-4bf1-9808-9b7eeef6e48a</TermId>
        </TermInfo>
      </Terms>
    </k7f9d3a4703b40dd85626795c271c875>
    <aa680e92a1d245a0a6b58205b432afd7 xmlns="6d36001d-906c-42d8-9280-446ac03b1c48">
      <Terms xmlns="http://schemas.microsoft.com/office/infopath/2007/PartnerControls">
        <TermInfo xmlns="http://schemas.microsoft.com/office/infopath/2007/PartnerControls">
          <TermName xmlns="http://schemas.microsoft.com/office/infopath/2007/PartnerControls">Multi-Support Grants</TermName>
          <TermId xmlns="http://schemas.microsoft.com/office/infopath/2007/PartnerControls">19d7158b-3810-453b-bca2-bfba31d158a7</TermId>
        </TermInfo>
      </Terms>
    </aa680e92a1d245a0a6b58205b432afd7>
    <j7bff3f86c6e47f9ae99a2d10c8c7749 xmlns="6d36001d-906c-42d8-9280-446ac03b1c48">
      <Terms xmlns="http://schemas.microsoft.com/office/infopath/2007/PartnerControls">
        <TermInfo xmlns="http://schemas.microsoft.com/office/infopath/2007/PartnerControls">
          <TermName xmlns="http://schemas.microsoft.com/office/infopath/2007/PartnerControls">Victor Ocana</TermName>
          <TermId xmlns="http://schemas.microsoft.com/office/infopath/2007/PartnerControls">935c5085-73dd-424b-b9b4-71c6a528e98f</TermId>
        </TermInfo>
      </Terms>
    </j7bff3f86c6e47f9ae99a2d10c8c7749>
    <aec9593b9aef438a83de6b1b34161499 xmlns="6d36001d-906c-42d8-9280-446ac03b1c48">
      <Terms xmlns="http://schemas.microsoft.com/office/infopath/2007/PartnerControls">
        <TermInfo xmlns="http://schemas.microsoft.com/office/infopath/2007/PartnerControls">
          <TermName xmlns="http://schemas.microsoft.com/office/infopath/2007/PartnerControls">Jocelyn Timko</TermName>
          <TermId xmlns="http://schemas.microsoft.com/office/infopath/2007/PartnerControls">eb71239a-e0cf-471a-a9b8-6421ce63acee</TermId>
        </TermInfo>
      </Terms>
    </aec9593b9aef438a83de6b1b34161499>
    <m2ce0a529c0c4170ae055dea480a0d9d xmlns="6d36001d-906c-42d8-9280-446ac03b1c48">
      <Terms xmlns="http://schemas.microsoft.com/office/infopath/2007/PartnerControls">
        <TermInfo xmlns="http://schemas.microsoft.com/office/infopath/2007/PartnerControls">
          <TermName xmlns="http://schemas.microsoft.com/office/infopath/2007/PartnerControls">CME Live Event</TermName>
          <TermId xmlns="http://schemas.microsoft.com/office/infopath/2007/PartnerControls">15cf7c0b-eb36-4daa-bead-0e57b6d8f45b</TermId>
        </TermInfo>
      </Terms>
    </m2ce0a529c0c4170ae055dea480a0d9d>
    <h17b8e17546742428aecc4bb79eff81d xmlns="6d36001d-906c-42d8-9280-446ac03b1c48">
      <Terms xmlns="http://schemas.microsoft.com/office/infopath/2007/PartnerControls">
        <TermInfo xmlns="http://schemas.microsoft.com/office/infopath/2007/PartnerControls">
          <TermName xmlns="http://schemas.microsoft.com/office/infopath/2007/PartnerControls">Oncology</TermName>
          <TermId xmlns="http://schemas.microsoft.com/office/infopath/2007/PartnerControls">c9cbe9ed-da43-4f1e-9f2c-ce5e7aa73910</TermId>
        </TermInfo>
      </Terms>
    </h17b8e17546742428aecc4bb79eff81d>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6DBFF5399A36924B821C76D851CEDD6D" ma:contentTypeVersion="48" ma:contentTypeDescription="Create a new document." ma:contentTypeScope="" ma:versionID="e890181ff4ebe70ad0df6f8989b70169">
  <xsd:schema xmlns:xsd="http://www.w3.org/2001/XMLSchema" xmlns:xs="http://www.w3.org/2001/XMLSchema" xmlns:p="http://schemas.microsoft.com/office/2006/metadata/properties" xmlns:ns2="6d36001d-906c-42d8-9280-446ac03b1c48" xmlns:ns3="7fe5661d-035d-439d-a6ba-f97d4b402455" targetNamespace="http://schemas.microsoft.com/office/2006/metadata/properties" ma:root="true" ma:fieldsID="31ee1ca6e3cb4436d98395ff033bdd67" ns2:_="" ns3:_="">
    <xsd:import namespace="6d36001d-906c-42d8-9280-446ac03b1c48"/>
    <xsd:import namespace="7fe5661d-035d-439d-a6ba-f97d4b402455"/>
    <xsd:element name="properties">
      <xsd:complexType>
        <xsd:sequence>
          <xsd:element name="documentManagement">
            <xsd:complexType>
              <xsd:all>
                <xsd:element ref="ns2:k7f9d3a4703b40dd85626795c271c875" minOccurs="0"/>
                <xsd:element ref="ns2:TaxCatchAll" minOccurs="0"/>
                <xsd:element ref="ns2:aec9593b9aef438a83de6b1b34161499" minOccurs="0"/>
                <xsd:element ref="ns2:Opportunity_x0020_Number_x0020_"/>
                <xsd:element ref="ns2:m14df94e8e7c4cce830e51c272cc2d9c" minOccurs="0"/>
                <xsd:element ref="ns2:aa680e92a1d245a0a6b58205b432afd7" minOccurs="0"/>
                <xsd:element ref="ns2:j7bff3f86c6e47f9ae99a2d10c8c7749" minOccurs="0"/>
                <xsd:element ref="ns2:fd29a5ad75ea4010bd5087d53840a2e5" minOccurs="0"/>
                <xsd:element ref="ns2:m2ce0a529c0c4170ae055dea480a0d9d" minOccurs="0"/>
                <xsd:element ref="ns2:o4e0cc1c61e94069b6a8551b22c742a1" minOccurs="0"/>
                <xsd:element ref="ns2:h17b8e17546742428aecc4bb79eff81d" minOccurs="0"/>
                <xsd:element ref="ns2:jb4291d51d504da0b34e0839496c2755" minOccurs="0"/>
                <xsd:element ref="ns2:Opportunity_x0020_Number" minOccurs="0"/>
                <xsd:element ref="ns3:MediaServiceMetadata" minOccurs="0"/>
                <xsd:element ref="ns3:MediaServiceFastMetadata" minOccurs="0"/>
                <xsd:element ref="ns3:MediaServiceSearchProperties" minOccurs="0"/>
                <xsd:element ref="ns2:o61eb13c65c94533811de2ca5672ae2d" minOccurs="0"/>
                <xsd:element ref="ns3:MediaServiceDateTaken" minOccurs="0"/>
                <xsd:element ref="ns3:lcf76f155ced4ddcb4097134ff3c332f" minOccurs="0"/>
                <xsd:element ref="ns3:MediaServiceGenerationTime" minOccurs="0"/>
                <xsd:element ref="ns3:MediaServiceEventHashCode" minOccurs="0"/>
                <xsd:element ref="ns3:MediaServiceOCR" minOccurs="0"/>
                <xsd:element ref="ns3:MediaLengthInSeconds" minOccurs="0"/>
                <xsd:element ref="ns3:MediaServiceLocation" minOccurs="0"/>
                <xsd:element ref="ns3: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d36001d-906c-42d8-9280-446ac03b1c48" elementFormDefault="qualified">
    <xsd:import namespace="http://schemas.microsoft.com/office/2006/documentManagement/types"/>
    <xsd:import namespace="http://schemas.microsoft.com/office/infopath/2007/PartnerControls"/>
    <xsd:element name="k7f9d3a4703b40dd85626795c271c875" ma:index="9" nillable="true" ma:taxonomy="true" ma:internalName="k7f9d3a4703b40dd85626795c271c875" ma:taxonomyFieldName="Project_x0020_Lead" ma:displayName="Project Lead" ma:readOnly="false" ma:default="" ma:fieldId="{47f9d3a4-703b-40dd-8562-6795c271c875}" ma:taxonomyMulti="true" ma:sspId="8c65fd77-5e27-4e0a-8152-efffb3417915" ma:termSetId="ad729d48-8de6-41af-9ed2-fa142d308aed" ma:anchorId="00000000-0000-0000-0000-000000000000" ma:open="false" ma:isKeyword="false">
      <xsd:complexType>
        <xsd:sequence>
          <xsd:element ref="pc:Terms" minOccurs="0" maxOccurs="1"/>
        </xsd:sequence>
      </xsd:complexType>
    </xsd:element>
    <xsd:element name="TaxCatchAll" ma:index="10" nillable="true" ma:displayName="Taxonomy Catch All Column" ma:hidden="true" ma:list="{ab2aba6e-2a85-46a6-a9ea-c66e3688884c}" ma:internalName="TaxCatchAll" ma:showField="CatchAllData" ma:web="67bf13cc-d55c-47cd-84b4-2ed70e73e42e">
      <xsd:complexType>
        <xsd:complexContent>
          <xsd:extension base="dms:MultiChoiceLookup">
            <xsd:sequence>
              <xsd:element name="Value" type="dms:Lookup" maxOccurs="unbounded" minOccurs="0" nillable="true"/>
            </xsd:sequence>
          </xsd:extension>
        </xsd:complexContent>
      </xsd:complexType>
    </xsd:element>
    <xsd:element name="aec9593b9aef438a83de6b1b34161499" ma:index="12" nillable="true" ma:taxonomy="true" ma:internalName="aec9593b9aef438a83de6b1b34161499" ma:taxonomyFieldName="Scientific_x0020_Affairs" ma:displayName="Scientific Affairs" ma:readOnly="false" ma:default="" ma:fieldId="{aec9593b-9aef-438a-83de-6b1b34161499}" ma:sspId="8c65fd77-5e27-4e0a-8152-efffb3417915" ma:termSetId="f13c10fe-b0c3-48a7-bf7b-6437ac87d817" ma:anchorId="00000000-0000-0000-0000-000000000000" ma:open="false" ma:isKeyword="false">
      <xsd:complexType>
        <xsd:sequence>
          <xsd:element ref="pc:Terms" minOccurs="0" maxOccurs="1"/>
        </xsd:sequence>
      </xsd:complexType>
    </xsd:element>
    <xsd:element name="Opportunity_x0020_Number_x0020_" ma:index="13" ma:displayName="Opportunity Number " ma:default="" ma:indexed="true" ma:internalName="Opportunity_x0020_Number_x0020_">
      <xsd:simpleType>
        <xsd:restriction base="dms:Text">
          <xsd:maxLength value="255"/>
        </xsd:restriction>
      </xsd:simpleType>
    </xsd:element>
    <xsd:element name="m14df94e8e7c4cce830e51c272cc2d9c" ma:index="15" nillable="true" ma:taxonomy="true" ma:internalName="m14df94e8e7c4cce830e51c272cc2d9c" ma:taxonomyFieldName="USH_x0020_Subsidiary1" ma:displayName="USH Subsidiary" ma:readOnly="false" ma:default="" ma:fieldId="{614df94e-8e7c-4cce-830e-51c272cc2d9c}" ma:sspId="8c65fd77-5e27-4e0a-8152-efffb3417915" ma:termSetId="0a660219-f341-4f98-b205-afdb1498cc10" ma:anchorId="00000000-0000-0000-0000-000000000000" ma:open="false" ma:isKeyword="false">
      <xsd:complexType>
        <xsd:sequence>
          <xsd:element ref="pc:Terms" minOccurs="0" maxOccurs="1"/>
        </xsd:sequence>
      </xsd:complexType>
    </xsd:element>
    <xsd:element name="aa680e92a1d245a0a6b58205b432afd7" ma:index="17" nillable="true" ma:taxonomy="true" ma:internalName="aa680e92a1d245a0a6b58205b432afd7" ma:taxonomyFieldName="Supporter_x0020_Name" ma:displayName="Supporter Name" ma:readOnly="false" ma:default="" ma:fieldId="{aa680e92-a1d2-45a0-a6b5-8205b432afd7}" ma:sspId="8c65fd77-5e27-4e0a-8152-efffb3417915" ma:termSetId="68c66213-f1f9-4c2c-8400-4fa8701a1d11" ma:anchorId="00000000-0000-0000-0000-000000000000" ma:open="false" ma:isKeyword="false">
      <xsd:complexType>
        <xsd:sequence>
          <xsd:element ref="pc:Terms" minOccurs="0" maxOccurs="1"/>
        </xsd:sequence>
      </xsd:complexType>
    </xsd:element>
    <xsd:element name="j7bff3f86c6e47f9ae99a2d10c8c7749" ma:index="19" nillable="true" ma:taxonomy="true" ma:internalName="j7bff3f86c6e47f9ae99a2d10c8c7749" ma:taxonomyFieldName="Initiative_x0020_Lead" ma:displayName="Initiative Lead" ma:readOnly="false" ma:default="" ma:fieldId="{37bff3f8-6c6e-47f9-ae99-a2d10c8c7749}" ma:sspId="8c65fd77-5e27-4e0a-8152-efffb3417915" ma:termSetId="19b47b81-2f3d-468b-8a4c-261f3af1d5e1" ma:anchorId="00000000-0000-0000-0000-000000000000" ma:open="false" ma:isKeyword="false">
      <xsd:complexType>
        <xsd:sequence>
          <xsd:element ref="pc:Terms" minOccurs="0" maxOccurs="1"/>
        </xsd:sequence>
      </xsd:complexType>
    </xsd:element>
    <xsd:element name="fd29a5ad75ea4010bd5087d53840a2e5" ma:index="21" nillable="true" ma:taxonomy="true" ma:internalName="fd29a5ad75ea4010bd5087d53840a2e5" ma:taxonomyFieldName="Medical_x0020_Strategist" ma:displayName="Medical Strategist" ma:default="" ma:fieldId="{fd29a5ad-75ea-4010-bd50-87d53840a2e5}" ma:sspId="8c65fd77-5e27-4e0a-8152-efffb3417915" ma:termSetId="a3437979-2b2f-4e62-b8da-224d4fbbd686" ma:anchorId="00000000-0000-0000-0000-000000000000" ma:open="false" ma:isKeyword="false">
      <xsd:complexType>
        <xsd:sequence>
          <xsd:element ref="pc:Terms" minOccurs="0" maxOccurs="1"/>
        </xsd:sequence>
      </xsd:complexType>
    </xsd:element>
    <xsd:element name="m2ce0a529c0c4170ae055dea480a0d9d" ma:index="23" nillable="true" ma:taxonomy="true" ma:internalName="m2ce0a529c0c4170ae055dea480a0d9d" ma:taxonomyFieldName="Product_x0020_Type" ma:displayName="Product Type" ma:readOnly="false" ma:default="" ma:fieldId="{62ce0a52-9c0c-4170-ae05-5dea480a0d9d}" ma:sspId="8c65fd77-5e27-4e0a-8152-efffb3417915" ma:termSetId="401074b2-685b-48cd-a7c4-a9af609bf681" ma:anchorId="00000000-0000-0000-0000-000000000000" ma:open="false" ma:isKeyword="false">
      <xsd:complexType>
        <xsd:sequence>
          <xsd:element ref="pc:Terms" minOccurs="0" maxOccurs="1"/>
        </xsd:sequence>
      </xsd:complexType>
    </xsd:element>
    <xsd:element name="o4e0cc1c61e94069b6a8551b22c742a1" ma:index="25" nillable="true" ma:taxonomy="true" ma:internalName="o4e0cc1c61e94069b6a8551b22c742a1" ma:taxonomyFieldName="Project_x0020_Item" ma:displayName="Project Item" ma:readOnly="false" ma:default="" ma:fieldId="{84e0cc1c-61e9-4069-b6a8-551b22c742a1}" ma:sspId="8c65fd77-5e27-4e0a-8152-efffb3417915" ma:termSetId="96d9c3b1-e9aa-482f-83eb-dc28aba6625e" ma:anchorId="00000000-0000-0000-0000-000000000000" ma:open="false" ma:isKeyword="false">
      <xsd:complexType>
        <xsd:sequence>
          <xsd:element ref="pc:Terms" minOccurs="0" maxOccurs="1"/>
        </xsd:sequence>
      </xsd:complexType>
    </xsd:element>
    <xsd:element name="h17b8e17546742428aecc4bb79eff81d" ma:index="27" nillable="true" ma:taxonomy="true" ma:internalName="h17b8e17546742428aecc4bb79eff81d" ma:taxonomyFieldName="Therapeutic_x0020_Area" ma:displayName="Therapeutic Area" ma:readOnly="false" ma:default="" ma:fieldId="{117b8e17-5467-4242-8aec-c4bb79eff81d}" ma:sspId="8c65fd77-5e27-4e0a-8152-efffb3417915" ma:termSetId="0c7923f5-cfc4-4fef-acbc-3c8959049cb5" ma:anchorId="00000000-0000-0000-0000-000000000000" ma:open="false" ma:isKeyword="false">
      <xsd:complexType>
        <xsd:sequence>
          <xsd:element ref="pc:Terms" minOccurs="0" maxOccurs="1"/>
        </xsd:sequence>
      </xsd:complexType>
    </xsd:element>
    <xsd:element name="jb4291d51d504da0b34e0839496c2755" ma:index="29" nillable="true" ma:taxonomy="true" ma:internalName="jb4291d51d504da0b34e0839496c2755" ma:taxonomyFieldName="USH_x0020_Subsidiary" ma:displayName="USH Subsidiary" ma:readOnly="false" ma:default="" ma:fieldId="{3b4291d5-1d50-4da0-b34e-0839496c2755}" ma:sspId="8c65fd77-5e27-4e0a-8152-efffb3417915" ma:termSetId="0a660219-f341-4f98-b205-afdb1498cc10" ma:anchorId="00000000-0000-0000-0000-000000000000" ma:open="false" ma:isKeyword="false">
      <xsd:complexType>
        <xsd:sequence>
          <xsd:element ref="pc:Terms" minOccurs="0" maxOccurs="1"/>
        </xsd:sequence>
      </xsd:complexType>
    </xsd:element>
    <xsd:element name="Opportunity_x0020_Number" ma:index="30" nillable="true" ma:displayName="Opportunity Number" ma:default="" ma:internalName="Opportunity_x0020_Number" ma:readOnly="false" ma:percentage="FALSE">
      <xsd:simpleType>
        <xsd:restriction base="dms:Number"/>
      </xsd:simpleType>
    </xsd:element>
    <xsd:element name="o61eb13c65c94533811de2ca5672ae2d" ma:index="34" nillable="true" ma:taxonomy="true" ma:internalName="o61eb13c65c94533811de2ca5672ae2d" ma:taxonomyFieldName="Project_x0020_Lead1" ma:displayName="Project Lead" ma:readOnly="false" ma:default="" ma:fieldId="{861eb13c-65c9-4533-811d-e2ca5672ae2d}" ma:sspId="8c65fd77-5e27-4e0a-8152-efffb3417915" ma:termSetId="ad729d48-8de6-41af-9ed2-fa142d308aed" ma:anchorId="00000000-0000-0000-0000-000000000000" ma:open="fals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7fe5661d-035d-439d-a6ba-f97d4b402455" elementFormDefault="qualified">
    <xsd:import namespace="http://schemas.microsoft.com/office/2006/documentManagement/types"/>
    <xsd:import namespace="http://schemas.microsoft.com/office/infopath/2007/PartnerControls"/>
    <xsd:element name="MediaServiceMetadata" ma:index="31" nillable="true" ma:displayName="MediaServiceMetadata" ma:hidden="true" ma:internalName="MediaServiceMetadata" ma:readOnly="true">
      <xsd:simpleType>
        <xsd:restriction base="dms:Note"/>
      </xsd:simpleType>
    </xsd:element>
    <xsd:element name="MediaServiceFastMetadata" ma:index="32" nillable="true" ma:displayName="MediaServiceFastMetadata" ma:hidden="true" ma:internalName="MediaServiceFastMetadata" ma:readOnly="true">
      <xsd:simpleType>
        <xsd:restriction base="dms:Note"/>
      </xsd:simpleType>
    </xsd:element>
    <xsd:element name="MediaServiceSearchProperties" ma:index="33" nillable="true" ma:displayName="MediaServiceSearchProperties" ma:hidden="true" ma:internalName="MediaServiceSearchProperties" ma:readOnly="true">
      <xsd:simpleType>
        <xsd:restriction base="dms:Note"/>
      </xsd:simpleType>
    </xsd:element>
    <xsd:element name="MediaServiceDateTaken" ma:index="36" nillable="true" ma:displayName="MediaServiceDateTaken" ma:hidden="true" ma:indexed="true" ma:internalName="MediaServiceDateTaken" ma:readOnly="true">
      <xsd:simpleType>
        <xsd:restriction base="dms:Text"/>
      </xsd:simpleType>
    </xsd:element>
    <xsd:element name="lcf76f155ced4ddcb4097134ff3c332f" ma:index="38" nillable="true" ma:taxonomy="true" ma:internalName="lcf76f155ced4ddcb4097134ff3c332f" ma:taxonomyFieldName="MediaServiceImageTags" ma:displayName="Image Tags" ma:readOnly="false" ma:fieldId="{5cf76f15-5ced-4ddc-b409-7134ff3c332f}" ma:taxonomyMulti="true" ma:sspId="8c65fd77-5e27-4e0a-8152-efffb3417915" ma:termSetId="09814cd3-568e-fe90-9814-8d621ff8fb84" ma:anchorId="fba54fb3-c3e1-fe81-a776-ca4b69148c4d" ma:open="true" ma:isKeyword="false">
      <xsd:complexType>
        <xsd:sequence>
          <xsd:element ref="pc:Terms" minOccurs="0" maxOccurs="1"/>
        </xsd:sequence>
      </xsd:complexType>
    </xsd:element>
    <xsd:element name="MediaServiceGenerationTime" ma:index="39" nillable="true" ma:displayName="MediaServiceGenerationTime" ma:hidden="true" ma:internalName="MediaServiceGenerationTime" ma:readOnly="true">
      <xsd:simpleType>
        <xsd:restriction base="dms:Text"/>
      </xsd:simpleType>
    </xsd:element>
    <xsd:element name="MediaServiceEventHashCode" ma:index="40" nillable="true" ma:displayName="MediaServiceEventHashCode" ma:hidden="true" ma:internalName="MediaServiceEventHashCode" ma:readOnly="true">
      <xsd:simpleType>
        <xsd:restriction base="dms:Text"/>
      </xsd:simpleType>
    </xsd:element>
    <xsd:element name="MediaServiceOCR" ma:index="41" nillable="true" ma:displayName="Extracted Text" ma:internalName="MediaServiceOCR" ma:readOnly="true">
      <xsd:simpleType>
        <xsd:restriction base="dms:Note">
          <xsd:maxLength value="255"/>
        </xsd:restriction>
      </xsd:simpleType>
    </xsd:element>
    <xsd:element name="MediaLengthInSeconds" ma:index="42" nillable="true" ma:displayName="MediaLengthInSeconds" ma:hidden="true" ma:internalName="MediaLengthInSeconds" ma:readOnly="true">
      <xsd:simpleType>
        <xsd:restriction base="dms:Unknown"/>
      </xsd:simpleType>
    </xsd:element>
    <xsd:element name="MediaServiceLocation" ma:index="43" nillable="true" ma:displayName="Location" ma:indexed="true" ma:internalName="MediaServiceLocation" ma:readOnly="true">
      <xsd:simpleType>
        <xsd:restriction base="dms:Text"/>
      </xsd:simpleType>
    </xsd:element>
    <xsd:element name="MediaServiceBillingMetadata" ma:index="44" nillable="true" ma:displayName="MediaServiceBillingMetadata" ma:hidden="true" ma:internalName="MediaServiceBillingMetadata"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03F304EA-53E4-41A2-87C5-857F8B1D86BE}">
  <ds:schemaRefs>
    <ds:schemaRef ds:uri="http://schemas.microsoft.com/office/2006/documentManagement/types"/>
    <ds:schemaRef ds:uri="http://schemas.microsoft.com/office/2006/metadata/properties"/>
    <ds:schemaRef ds:uri="http://schemas.microsoft.com/office/infopath/2007/PartnerControls"/>
    <ds:schemaRef ds:uri="http://purl.org/dc/elements/1.1/"/>
    <ds:schemaRef ds:uri="http://purl.org/dc/dcmitype/"/>
    <ds:schemaRef ds:uri="http://schemas.openxmlformats.org/package/2006/metadata/core-properties"/>
    <ds:schemaRef ds:uri="http://www.w3.org/XML/1998/namespace"/>
    <ds:schemaRef ds:uri="7fe5661d-035d-439d-a6ba-f97d4b402455"/>
    <ds:schemaRef ds:uri="6d36001d-906c-42d8-9280-446ac03b1c48"/>
    <ds:schemaRef ds:uri="http://purl.org/dc/terms/"/>
  </ds:schemaRefs>
</ds:datastoreItem>
</file>

<file path=customXml/itemProps2.xml><?xml version="1.0" encoding="utf-8"?>
<ds:datastoreItem xmlns:ds="http://schemas.openxmlformats.org/officeDocument/2006/customXml" ds:itemID="{EB068EE9-CF42-40FD-9603-AFD11F733D76}">
  <ds:schemaRefs>
    <ds:schemaRef ds:uri="6d36001d-906c-42d8-9280-446ac03b1c48"/>
    <ds:schemaRef ds:uri="7fe5661d-035d-439d-a6ba-f97d4b402455"/>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F5B0DC32-415E-4CF9-85E1-07A7269A1248}">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
  <TotalTime>235</TotalTime>
  <Words>19583</Words>
  <Application>Microsoft Office PowerPoint</Application>
  <PresentationFormat>Widescreen</PresentationFormat>
  <Paragraphs>5013</Paragraphs>
  <Slides>90</Slides>
  <Notes>66</Notes>
  <HiddenSlides>3</HiddenSlides>
  <MMClips>0</MMClips>
  <ScaleCrop>false</ScaleCrop>
  <HeadingPairs>
    <vt:vector size="4" baseType="variant">
      <vt:variant>
        <vt:lpstr>Theme</vt:lpstr>
      </vt:variant>
      <vt:variant>
        <vt:i4>4</vt:i4>
      </vt:variant>
      <vt:variant>
        <vt:lpstr>Slide Titles</vt:lpstr>
      </vt:variant>
      <vt:variant>
        <vt:i4>90</vt:i4>
      </vt:variant>
    </vt:vector>
  </HeadingPairs>
  <TitlesOfParts>
    <vt:vector size="94" baseType="lpstr">
      <vt:lpstr>GLC 2026</vt:lpstr>
      <vt:lpstr>GLC International</vt:lpstr>
      <vt:lpstr>GLC LIVE</vt:lpstr>
      <vt:lpstr>AXIS_25</vt:lpstr>
      <vt:lpstr>Today and Tomorrow:  Integrating Oral SERDs, PROTACS, Biomarkers, and Sequencing in ER+/HER2− mBC Care</vt:lpstr>
      <vt:lpstr>PowerPoint Presentation</vt:lpstr>
      <vt:lpstr>PowerPoint Presentation</vt:lpstr>
      <vt:lpstr>Learning Objectives</vt:lpstr>
      <vt:lpstr>TODAY: Oral SERDs and PROTACs – Testing Smarter, Treating Better in ER+/HER2− mBC</vt:lpstr>
      <vt:lpstr>Evolving Treatment Landscape of HR+/HER2− MBC</vt:lpstr>
      <vt:lpstr>Overall Survival in Patients Treated With CDK4/6i for Metastatic Disease: Non–Head-to-Head Comparison</vt:lpstr>
      <vt:lpstr>Background: Resistance to ET + CDK4/6i</vt:lpstr>
      <vt:lpstr>Acquired ESR1 Mutations</vt:lpstr>
      <vt:lpstr>ESR1 Mutations Are Subclinical: Liquid Biopsy Testing is the Standard</vt:lpstr>
      <vt:lpstr>ESR1 Mutations: Rate of Acquisition and Prevalence</vt:lpstr>
      <vt:lpstr>ESR1m More Prevalent After CDK4/6i</vt:lpstr>
      <vt:lpstr>ESR1m Are Associated With Poorer Prognosis in Patients With MBC Who Progressed on 1L Treatment</vt:lpstr>
      <vt:lpstr>ESR1 Mutations: Predictive Implications of SoFEA and EFECT Combined Analysis</vt:lpstr>
      <vt:lpstr>Overview of International Therapeutic Guidelines and Recommendations on ESR1-mut Testing</vt:lpstr>
      <vt:lpstr>TODAY: Oral SERDs and PROTACs – Testing Smarter, Treating Better in ER+/HER2− mBC</vt:lpstr>
      <vt:lpstr>Limitations of Currently Approved Endocrine Therapies</vt:lpstr>
      <vt:lpstr>Approved Novel Endocrine Therapies:  Oral SERDs and PROTACs </vt:lpstr>
      <vt:lpstr>EMERALD Phase 3 Study Design</vt:lpstr>
      <vt:lpstr>EMERALD Clinical Study Showed Statistically Significant Results for Both ESR1-mut and ITT Patient Populations</vt:lpstr>
      <vt:lpstr>EMERALD: Duration of Prior CDK4/6 Inhibitor Therapy Is Positively Associated With mPFS in Patients With ESR1-mut*</vt:lpstr>
      <vt:lpstr>EMBER-3 Study Design</vt:lpstr>
      <vt:lpstr>EMBER-3 Primary Endpoint: Imlunestrant vs SOC ET  Investigator-Assessed PFS in Patients With ESR1m</vt:lpstr>
      <vt:lpstr>EMBER-3: Interim OS of Imlunestrant vs SOC ET at 50% Maturity in Patients with ESR1m</vt:lpstr>
      <vt:lpstr>Phase 3 VERITAC-2 Trial: Study Design</vt:lpstr>
      <vt:lpstr>VERITAC-2: PFS by BICR in Patients With ESR1m</vt:lpstr>
      <vt:lpstr>Signal in Patients With ESR1 Mutations From Oral SERDs Over SOC ET Consistent in Randomized Trials1-3</vt:lpstr>
      <vt:lpstr>EMBER-3 Primary Endpoint: PFS of Imlunestrant + Abemaciclib vs Imlunestrant in All Patients</vt:lpstr>
      <vt:lpstr>EMBER-3: Subgroup Analysis of PFS of Imlunestrant + Abemaciclib vs Imlunestrant in CDK4/6i Pretreated Patients</vt:lpstr>
      <vt:lpstr>EMBER-3: Subgroup Analysis PFS of Imlunestrant + Abemaciclib vs. Imlunestrant in CDK4/6i Pretreated Patients by ESR1m Status </vt:lpstr>
      <vt:lpstr>EMBER-3 Subgroup Analysis: PFS of Imlunestrant + Abemaciclib vs Imlunestrant by PI3K Pathway Mutation Statusa</vt:lpstr>
      <vt:lpstr>EMBER-3: Interim OS of Imlunestrant + Abemaciclib vs Imlunestrant at 33% Maturity in All Patients</vt:lpstr>
      <vt:lpstr>TODAY: Oral SERDs and PROTACs – Testing Smarter, Treating Better in ER+/HER2− mBC</vt:lpstr>
      <vt:lpstr>EMERALD: Safety</vt:lpstr>
      <vt:lpstr>EMBER-3: Safety </vt:lpstr>
      <vt:lpstr>VERITAC-2: Safety Vepdegestrant vs Fulvestrant in ER+/HER2– MBC</vt:lpstr>
      <vt:lpstr>Adverse Events: Oral SERDs and PROTACs</vt:lpstr>
      <vt:lpstr>Discussion:  Foundations of Team-Based AE Monitoring and Adherence</vt:lpstr>
      <vt:lpstr>TOMORROW: Integrating Emerging Oral SERDs, PROTACS, Combination Data, and Evidence-Based Sequencing  </vt:lpstr>
      <vt:lpstr>Emerging and Recently Approved Strategies</vt:lpstr>
      <vt:lpstr>Phase 3 evERA Trial: Study Design</vt:lpstr>
      <vt:lpstr>evERA: PFS by Investigators in the ESR1m Population</vt:lpstr>
      <vt:lpstr>evERA: PFS by Investigators in the ITT Population </vt:lpstr>
      <vt:lpstr>evERA: Phase 3 Giredestrant + Everolimus – Toxicity</vt:lpstr>
      <vt:lpstr>ADELA: Study Design</vt:lpstr>
      <vt:lpstr>Phase 3 persevERA Trial: Study Design</vt:lpstr>
      <vt:lpstr>presevERA: PFS</vt:lpstr>
      <vt:lpstr>Phase 3 SERENA-4: Study Design</vt:lpstr>
      <vt:lpstr>Phase 3 pioNERA: Study Design </vt:lpstr>
      <vt:lpstr>Phase 3 SERENA-6 Trial: Study Design</vt:lpstr>
      <vt:lpstr>Phase 3 SERENA-6 Trial: Study Design (cont’d)</vt:lpstr>
      <vt:lpstr>SERENA-6: Investigator-Assessed PFS (Primary Endpoint)</vt:lpstr>
      <vt:lpstr>SERENA-6: PFS</vt:lpstr>
      <vt:lpstr>SERENA-6: Final PFS2</vt:lpstr>
      <vt:lpstr>SERENA-6: Total ctDNA Dynamics on Treatment</vt:lpstr>
      <vt:lpstr>When Should We Check ctDNA Levels?</vt:lpstr>
      <vt:lpstr>Discussion:  Future ESR1 Monitoring in First-Line</vt:lpstr>
      <vt:lpstr>Trials of Elacestrant in Progress</vt:lpstr>
      <vt:lpstr>TOMORROW: Integrating Emerging Oral SERDs, PROTACS, Combination Data, and Evidence-Based Sequencing  </vt:lpstr>
      <vt:lpstr>VIKTORIA-1 Study 1 (PIK3CA-WT)</vt:lpstr>
      <vt:lpstr>1st Co-Primary Endpoint: Progression-Free Survival  Gedatolisib Triplet vs. Fulvestrant, BICR Assessment</vt:lpstr>
      <vt:lpstr>2nd Co-Primary Endpoint: Progression-Free Survival  Gedatolisib Doublet vs. Fulvestrant, BICR Assessment</vt:lpstr>
      <vt:lpstr>VIKTORIA-1 Study 1: Safety and Tolerability</vt:lpstr>
      <vt:lpstr>CAPItello-291: Study Overview</vt:lpstr>
      <vt:lpstr>Dual Primary Endpoint: PFS in Overall and AKT Pathway-Altered Populations</vt:lpstr>
      <vt:lpstr>VIKTORIA-1 Study 2 (PIK3CA-mutant)</vt:lpstr>
      <vt:lpstr>Primary Endpoint: Progression-Free Survival (BICR)</vt:lpstr>
      <vt:lpstr>Secondary Endpoint: Progression-Free Survival (BICR)</vt:lpstr>
      <vt:lpstr>VIKTORIA-1 Study 2: PIK3CAm Toxicity</vt:lpstr>
      <vt:lpstr>Phase 1/2 ELEVATE Trial: Efficacy Results for Elacestrant + Capivasertib (N = 60) </vt:lpstr>
      <vt:lpstr>ELEVATE: Most Common (&gt;25%) TEAEs With Elacestrant + Capivasertib </vt:lpstr>
      <vt:lpstr>Roadmap for HR+/HER2− MBC Treatment in Clinic Today</vt:lpstr>
      <vt:lpstr>Evolving Treatment Landscape of HR+ MBC</vt:lpstr>
      <vt:lpstr>Discussion: Sequencing Frameworks for Oral SERDs, PROTACs &amp; Targeted Therapies</vt:lpstr>
      <vt:lpstr>Case-Based Learning Lab</vt:lpstr>
      <vt:lpstr>PATIENT CASE</vt:lpstr>
      <vt:lpstr>Scenario 1</vt:lpstr>
      <vt:lpstr>Scenario 1</vt:lpstr>
      <vt:lpstr>PATIENT CASE</vt:lpstr>
      <vt:lpstr>Scenario 1</vt:lpstr>
      <vt:lpstr>PATIENT CASE</vt:lpstr>
      <vt:lpstr>Scenario 2</vt:lpstr>
      <vt:lpstr>Scenario 2</vt:lpstr>
      <vt:lpstr>PATIENT CASE</vt:lpstr>
      <vt:lpstr>Scenario 2</vt:lpstr>
      <vt:lpstr>Case Discussion</vt:lpstr>
      <vt:lpstr>Key Takeaways</vt:lpstr>
      <vt:lpstr>Thank You!</vt:lpstr>
      <vt:lpstr>Glossary</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Olivia Marshall</dc:creator>
  <cp:lastModifiedBy>Jocelyn Timko</cp:lastModifiedBy>
  <cp:revision>2</cp:revision>
  <dcterms:created xsi:type="dcterms:W3CDTF">2019-05-01T13:40:25Z</dcterms:created>
  <dcterms:modified xsi:type="dcterms:W3CDTF">2026-09-30T15:28:06Z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0x0101006DBFF5399A36924B821C76D851CEDD6D</vt:lpwstr>
  </property>
  <property fmtid="{D5CDD505-2E9C-101B-9397-08002B2CF9AE}" pid="3" name="MediaServiceImageTags">
    <vt:lpwstr/>
  </property>
  <property fmtid="{D5CDD505-2E9C-101B-9397-08002B2CF9AE}" pid="4" name="Scientific Affairs">
    <vt:lpwstr>143;#Jocelyn Timko|eb71239a-e0cf-471a-a9b8-6421ce63acee</vt:lpwstr>
  </property>
  <property fmtid="{D5CDD505-2E9C-101B-9397-08002B2CF9AE}" pid="5" name="Project_x0020_Lead">
    <vt:lpwstr>141;#Dawn Amos|452fc166-f322-4bf1-9808-9b7eeef6e48a</vt:lpwstr>
  </property>
  <property fmtid="{D5CDD505-2E9C-101B-9397-08002B2CF9AE}" pid="6" name="Supporter_x0020_Name">
    <vt:lpwstr>419;#Multi-Support Grants|19d7158b-3810-453b-bca2-bfba31d158a7</vt:lpwstr>
  </property>
  <property fmtid="{D5CDD505-2E9C-101B-9397-08002B2CF9AE}" pid="7" name="Initiative_x0020_Lead">
    <vt:lpwstr>130;#Victor Ocana|935c5085-73dd-424b-b9b4-71c6a528e98f</vt:lpwstr>
  </property>
  <property fmtid="{D5CDD505-2E9C-101B-9397-08002B2CF9AE}" pid="8" name="Therapeutic_x0020_Area">
    <vt:lpwstr>12;#Oncology|c9cbe9ed-da43-4f1e-9f2c-ce5e7aa73910</vt:lpwstr>
  </property>
  <property fmtid="{D5CDD505-2E9C-101B-9397-08002B2CF9AE}" pid="9" name="Product_x0020_Type">
    <vt:lpwstr>144;#CME Live Event|15cf7c0b-eb36-4daa-bead-0e57b6d8f45b</vt:lpwstr>
  </property>
  <property fmtid="{D5CDD505-2E9C-101B-9397-08002B2CF9AE}" pid="10" name="Scientific_x0020_Affairs">
    <vt:lpwstr>143;#Jocelyn Timko|eb71239a-e0cf-471a-a9b8-6421ce63acee</vt:lpwstr>
  </property>
  <property fmtid="{D5CDD505-2E9C-101B-9397-08002B2CF9AE}" pid="11" name="USH_x0020_Subsidiary1">
    <vt:lpwstr>9;#AXIS Medical Education|2f865bcf-9aa9-415f-a521-6d8293deb271</vt:lpwstr>
  </property>
  <property fmtid="{D5CDD505-2E9C-101B-9397-08002B2CF9AE}" pid="12" name="Project Lead">
    <vt:lpwstr>141;#Dawn Amos|452fc166-f322-4bf1-9808-9b7eeef6e48a</vt:lpwstr>
  </property>
  <property fmtid="{D5CDD505-2E9C-101B-9397-08002B2CF9AE}" pid="13" name="USH_x0020_Subsidiary">
    <vt:lpwstr/>
  </property>
  <property fmtid="{D5CDD505-2E9C-101B-9397-08002B2CF9AE}" pid="14" name="Medical_x0020_Strategist">
    <vt:lpwstr>869;#Megan Reimann|83a27645-dc9e-482e-a973-3f1370604176</vt:lpwstr>
  </property>
  <property fmtid="{D5CDD505-2E9C-101B-9397-08002B2CF9AE}" pid="15" name="Project_x0020_Item">
    <vt:lpwstr/>
  </property>
  <property fmtid="{D5CDD505-2E9C-101B-9397-08002B2CF9AE}" pid="16" name="Project_x0020_Lead1">
    <vt:lpwstr/>
  </property>
  <property fmtid="{D5CDD505-2E9C-101B-9397-08002B2CF9AE}" pid="17" name="USH Subsidiary">
    <vt:lpwstr/>
  </property>
  <property fmtid="{D5CDD505-2E9C-101B-9397-08002B2CF9AE}" pid="18" name="Project Item">
    <vt:lpwstr/>
  </property>
  <property fmtid="{D5CDD505-2E9C-101B-9397-08002B2CF9AE}" pid="19" name="Project Lead1">
    <vt:lpwstr/>
  </property>
  <property fmtid="{D5CDD505-2E9C-101B-9397-08002B2CF9AE}" pid="20" name="USH Subsidiary1">
    <vt:lpwstr>9</vt:lpwstr>
  </property>
  <property fmtid="{D5CDD505-2E9C-101B-9397-08002B2CF9AE}" pid="21" name="Product Type">
    <vt:lpwstr>144</vt:lpwstr>
  </property>
  <property fmtid="{D5CDD505-2E9C-101B-9397-08002B2CF9AE}" pid="22" name="Medical Strategist">
    <vt:lpwstr>869</vt:lpwstr>
  </property>
  <property fmtid="{D5CDD505-2E9C-101B-9397-08002B2CF9AE}" pid="23" name="_docset_NoMedatataSyncRequired">
    <vt:lpwstr>False</vt:lpwstr>
  </property>
  <property fmtid="{D5CDD505-2E9C-101B-9397-08002B2CF9AE}" pid="24" name="Initiative Lead">
    <vt:lpwstr>130</vt:lpwstr>
  </property>
  <property fmtid="{D5CDD505-2E9C-101B-9397-08002B2CF9AE}" pid="25" name="Supporter Name">
    <vt:lpwstr>419</vt:lpwstr>
  </property>
  <property fmtid="{D5CDD505-2E9C-101B-9397-08002B2CF9AE}" pid="26" name="Therapeutic Area">
    <vt:lpwstr>12</vt:lpwstr>
  </property>
</Properties>
</file>